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Bebas Neue"/>
      <p:regular r:id="rId29"/>
    </p:embeddedFont>
    <p:embeddedFont>
      <p:font typeface="Rubik Black"/>
      <p:bold r:id="rId30"/>
      <p:boldItalic r:id="rId31"/>
    </p:embeddedFont>
    <p:embeddedFont>
      <p:font typeface="Rubik"/>
      <p:regular r:id="rId32"/>
      <p:bold r:id="rId33"/>
      <p:italic r:id="rId34"/>
      <p:boldItalic r:id="rId35"/>
    </p:embeddedFont>
    <p:embeddedFont>
      <p:font typeface="Karl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bikBlack-boldItalic.fntdata"/><Relationship Id="rId30" Type="http://schemas.openxmlformats.org/officeDocument/2006/relationships/font" Target="fonts/RubikBlack-bold.fntdata"/><Relationship Id="rId11" Type="http://schemas.openxmlformats.org/officeDocument/2006/relationships/slide" Target="slides/slide7.xml"/><Relationship Id="rId33" Type="http://schemas.openxmlformats.org/officeDocument/2006/relationships/font" Target="fonts/Rubik-bold.fntdata"/><Relationship Id="rId10" Type="http://schemas.openxmlformats.org/officeDocument/2006/relationships/slide" Target="slides/slide6.xml"/><Relationship Id="rId32" Type="http://schemas.openxmlformats.org/officeDocument/2006/relationships/font" Target="fonts/Rubik-regular.fntdata"/><Relationship Id="rId13" Type="http://schemas.openxmlformats.org/officeDocument/2006/relationships/slide" Target="slides/slide9.xml"/><Relationship Id="rId35" Type="http://schemas.openxmlformats.org/officeDocument/2006/relationships/font" Target="fonts/Rubik-boldItalic.fntdata"/><Relationship Id="rId12" Type="http://schemas.openxmlformats.org/officeDocument/2006/relationships/slide" Target="slides/slide8.xml"/><Relationship Id="rId34" Type="http://schemas.openxmlformats.org/officeDocument/2006/relationships/font" Target="fonts/Rubik-italic.fntdata"/><Relationship Id="rId15" Type="http://schemas.openxmlformats.org/officeDocument/2006/relationships/slide" Target="slides/slide11.xml"/><Relationship Id="rId37" Type="http://schemas.openxmlformats.org/officeDocument/2006/relationships/font" Target="fonts/Karla-bold.fntdata"/><Relationship Id="rId14" Type="http://schemas.openxmlformats.org/officeDocument/2006/relationships/slide" Target="slides/slide10.xml"/><Relationship Id="rId36" Type="http://schemas.openxmlformats.org/officeDocument/2006/relationships/font" Target="fonts/Karla-regular.fntdata"/><Relationship Id="rId17" Type="http://schemas.openxmlformats.org/officeDocument/2006/relationships/slide" Target="slides/slide13.xml"/><Relationship Id="rId39" Type="http://schemas.openxmlformats.org/officeDocument/2006/relationships/font" Target="fonts/Karla-boldItalic.fntdata"/><Relationship Id="rId16" Type="http://schemas.openxmlformats.org/officeDocument/2006/relationships/slide" Target="slides/slide12.xml"/><Relationship Id="rId38" Type="http://schemas.openxmlformats.org/officeDocument/2006/relationships/font" Target="fonts/Karl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a1f9bc25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5a1f9bc25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e-commerce platform and we want to delegate the payment to a credit card to a 3rd party entity.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5ae30bdb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5ae30bdb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ae64e5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5ae64e5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39fa939da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39fa939da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 DOES NOT stand for Google.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5ae30bdb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5ae30bdb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5ae64e5b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5ae64e5b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5ae64e5c34_2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5ae64e5c34_2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t>Bi-directional streaming: Unlike traditional REST APIs, where requests and responses are one-way, gRPC supports bi-directional streaming. This means both the client and server can initiate multiple streams and send/receive data concurrently.</a:t>
            </a:r>
            <a:endParaRPr/>
          </a:p>
          <a:p>
            <a:pPr indent="-298450" lvl="0" marL="457200" rtl="0" algn="l">
              <a:lnSpc>
                <a:spcPct val="115000"/>
              </a:lnSpc>
              <a:spcBef>
                <a:spcPts val="0"/>
              </a:spcBef>
              <a:spcAft>
                <a:spcPts val="0"/>
              </a:spcAft>
              <a:buClr>
                <a:schemeClr val="dk1"/>
              </a:buClr>
              <a:buSzPts val="1100"/>
              <a:buAutoNum type="arabicPeriod"/>
            </a:pPr>
            <a:r>
              <a:rPr lang="en"/>
              <a:t>Strongly-typed contracts: gRPC uses Protocol Buffers to define the service contract (API) and data structures. This provides strong typing, meaning clients and servers can be more confident about the data they send and receive, and any mismatch or errors can be caught during compilation rather than at runtime.</a:t>
            </a:r>
            <a:endParaRPr/>
          </a:p>
          <a:p>
            <a:pPr indent="-298450" lvl="0" marL="457200" rtl="0" algn="l">
              <a:lnSpc>
                <a:spcPct val="115000"/>
              </a:lnSpc>
              <a:spcBef>
                <a:spcPts val="0"/>
              </a:spcBef>
              <a:spcAft>
                <a:spcPts val="0"/>
              </a:spcAft>
              <a:buClr>
                <a:schemeClr val="dk1"/>
              </a:buClr>
              <a:buSzPts val="1100"/>
              <a:buAutoNum type="arabicPeriod"/>
            </a:pPr>
            <a:r>
              <a:rPr lang="en"/>
              <a:t>Support for multiple platforms and environments: gRPC is suitable for a wide range of platforms, including mobile devices, browsers, IoT devices, and cloud-based services. It allows you to create consistent and efficient communication channels across different systems.</a:t>
            </a:r>
            <a:endParaRPr/>
          </a:p>
          <a:p>
            <a:pPr indent="-298450" lvl="0" marL="457200" rtl="0" algn="l">
              <a:lnSpc>
                <a:spcPct val="115000"/>
              </a:lnSpc>
              <a:spcBef>
                <a:spcPts val="0"/>
              </a:spcBef>
              <a:spcAft>
                <a:spcPts val="0"/>
              </a:spcAft>
              <a:buClr>
                <a:schemeClr val="dk1"/>
              </a:buClr>
              <a:buSzPts val="1100"/>
              <a:buAutoNum type="arabicPeriod"/>
            </a:pPr>
            <a:r>
              <a:rPr lang="en"/>
              <a:t>Interceptors and middleware: gRPC supports interceptors and middleware, which can be used to add custom logic at different points of the communication pipeline. Interceptors can handle authentication, logging, monitoring, and other cross-cutting concerns.</a:t>
            </a:r>
            <a:endParaRPr/>
          </a:p>
          <a:p>
            <a:pPr indent="-298450" lvl="0" marL="457200" rtl="0" algn="l">
              <a:lnSpc>
                <a:spcPct val="115000"/>
              </a:lnSpc>
              <a:spcBef>
                <a:spcPts val="0"/>
              </a:spcBef>
              <a:spcAft>
                <a:spcPts val="0"/>
              </a:spcAft>
              <a:buClr>
                <a:schemeClr val="dk1"/>
              </a:buClr>
              <a:buSzPts val="1100"/>
              <a:buAutoNum type="arabicPeriod"/>
            </a:pPr>
            <a:r>
              <a:rPr lang="en"/>
              <a:t>Support for various authentication mechanisms: gRPC supports different authentication methods, such as SSL/TLS for secure communication, API keys, and custom authentication mechanisms to ensure secure data transfer between clients and servers.</a:t>
            </a:r>
            <a:endParaRPr/>
          </a:p>
          <a:p>
            <a:pPr indent="-298450" lvl="0" marL="457200" rtl="0" algn="l">
              <a:lnSpc>
                <a:spcPct val="115000"/>
              </a:lnSpc>
              <a:spcBef>
                <a:spcPts val="0"/>
              </a:spcBef>
              <a:spcAft>
                <a:spcPts val="0"/>
              </a:spcAft>
              <a:buClr>
                <a:schemeClr val="dk1"/>
              </a:buClr>
              <a:buSzPts val="1100"/>
              <a:buAutoNum type="arabicPeriod"/>
            </a:pPr>
            <a:r>
              <a:rPr lang="en"/>
              <a:t>Code generation: gRPC provides tools to generate client and server code from the service definition in Protocol Buffers. This automation reduces the amount of boilerplate code needed, making development faster and less error-prone.</a:t>
            </a:r>
            <a:endParaRPr/>
          </a:p>
          <a:p>
            <a:pPr indent="-298450" lvl="0" marL="457200" rtl="0" algn="l">
              <a:lnSpc>
                <a:spcPct val="115000"/>
              </a:lnSpc>
              <a:spcBef>
                <a:spcPts val="0"/>
              </a:spcBef>
              <a:spcAft>
                <a:spcPts val="0"/>
              </a:spcAft>
              <a:buClr>
                <a:schemeClr val="dk1"/>
              </a:buClr>
              <a:buSzPts val="1100"/>
              <a:buAutoNum type="arabicPeriod"/>
            </a:pPr>
            <a:r>
              <a:rPr lang="en"/>
              <a:t>Error handling: gRPC has a rich set of status codes that allow clients and servers to communicate error conditions effectively, enabling better error handling and debugging.</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5ae64e5c34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5ae64e5c34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greatest key feature 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5ae64e5b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5ae64e5b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39fa939d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39fa939d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t>Bi-directional streaming: Unlike traditional REST APIs, where requests and responses are one-way, gRPC supports bi-directional streaming. This means both the client and server can initiate multiple streams and send/receive data concurrently.</a:t>
            </a:r>
            <a:endParaRPr/>
          </a:p>
          <a:p>
            <a:pPr indent="-298450" lvl="0" marL="457200" rtl="0" algn="l">
              <a:lnSpc>
                <a:spcPct val="115000"/>
              </a:lnSpc>
              <a:spcBef>
                <a:spcPts val="0"/>
              </a:spcBef>
              <a:spcAft>
                <a:spcPts val="0"/>
              </a:spcAft>
              <a:buClr>
                <a:schemeClr val="dk1"/>
              </a:buClr>
              <a:buSzPts val="1100"/>
              <a:buAutoNum type="arabicPeriod"/>
            </a:pPr>
            <a:r>
              <a:rPr lang="en"/>
              <a:t>Strongly-typed contracts: gRPC uses Protocol Buffers to define the service contract (API) and data structures. This provides strong typing, meaning clients and servers can be more confident about the data they send and receive, and any mismatch or errors can be caught during compilation rather than at runtime.</a:t>
            </a:r>
            <a:endParaRPr/>
          </a:p>
          <a:p>
            <a:pPr indent="-298450" lvl="0" marL="457200" rtl="0" algn="l">
              <a:lnSpc>
                <a:spcPct val="115000"/>
              </a:lnSpc>
              <a:spcBef>
                <a:spcPts val="0"/>
              </a:spcBef>
              <a:spcAft>
                <a:spcPts val="0"/>
              </a:spcAft>
              <a:buClr>
                <a:schemeClr val="dk1"/>
              </a:buClr>
              <a:buSzPts val="1100"/>
              <a:buAutoNum type="arabicPeriod"/>
            </a:pPr>
            <a:r>
              <a:rPr lang="en"/>
              <a:t>Support for multiple platforms and environments: gRPC is suitable for a wide range of platforms, including mobile devices, browsers, IoT devices, and cloud-based services. It allows you to create consistent and efficient communication channels across different systems.</a:t>
            </a:r>
            <a:endParaRPr/>
          </a:p>
          <a:p>
            <a:pPr indent="-298450" lvl="0" marL="457200" rtl="0" algn="l">
              <a:lnSpc>
                <a:spcPct val="115000"/>
              </a:lnSpc>
              <a:spcBef>
                <a:spcPts val="0"/>
              </a:spcBef>
              <a:spcAft>
                <a:spcPts val="0"/>
              </a:spcAft>
              <a:buClr>
                <a:schemeClr val="dk1"/>
              </a:buClr>
              <a:buSzPts val="1100"/>
              <a:buAutoNum type="arabicPeriod"/>
            </a:pPr>
            <a:r>
              <a:rPr lang="en"/>
              <a:t>Interceptors and middleware: gRPC supports interceptors and middleware, which can be used to add custom logic at different points of the communication pipeline. Interceptors can handle authentication, logging, monitoring, and other cross-cutting concerns.</a:t>
            </a:r>
            <a:endParaRPr/>
          </a:p>
          <a:p>
            <a:pPr indent="-298450" lvl="0" marL="457200" rtl="0" algn="l">
              <a:lnSpc>
                <a:spcPct val="115000"/>
              </a:lnSpc>
              <a:spcBef>
                <a:spcPts val="0"/>
              </a:spcBef>
              <a:spcAft>
                <a:spcPts val="0"/>
              </a:spcAft>
              <a:buClr>
                <a:schemeClr val="dk1"/>
              </a:buClr>
              <a:buSzPts val="1100"/>
              <a:buAutoNum type="arabicPeriod"/>
            </a:pPr>
            <a:r>
              <a:rPr lang="en"/>
              <a:t>Support for various authentication mechanisms: gRPC supports different authentication methods, such as SSL/TLS for secure communication, API keys, and custom authentication mechanisms to ensure secure data transfer between clients and servers.</a:t>
            </a:r>
            <a:endParaRPr/>
          </a:p>
          <a:p>
            <a:pPr indent="-298450" lvl="0" marL="457200" rtl="0" algn="l">
              <a:lnSpc>
                <a:spcPct val="115000"/>
              </a:lnSpc>
              <a:spcBef>
                <a:spcPts val="0"/>
              </a:spcBef>
              <a:spcAft>
                <a:spcPts val="0"/>
              </a:spcAft>
              <a:buClr>
                <a:schemeClr val="dk1"/>
              </a:buClr>
              <a:buSzPts val="1100"/>
              <a:buAutoNum type="arabicPeriod"/>
            </a:pPr>
            <a:r>
              <a:rPr lang="en"/>
              <a:t>Code generation: gRPC provides tools to generate client and server code from the service definition in Protocol Buffers. This automation reduces the amount of boilerplate code needed, making development faster and less error-prone.</a:t>
            </a:r>
            <a:endParaRPr/>
          </a:p>
          <a:p>
            <a:pPr indent="-298450" lvl="0" marL="457200" rtl="0" algn="l">
              <a:lnSpc>
                <a:spcPct val="115000"/>
              </a:lnSpc>
              <a:spcBef>
                <a:spcPts val="0"/>
              </a:spcBef>
              <a:spcAft>
                <a:spcPts val="0"/>
              </a:spcAft>
              <a:buClr>
                <a:schemeClr val="dk1"/>
              </a:buClr>
              <a:buSzPts val="1100"/>
              <a:buAutoNum type="arabicPeriod"/>
            </a:pPr>
            <a:r>
              <a:rPr lang="en"/>
              <a:t>Error handling: gRPC has a rich set of status codes that allow clients and servers to communicate error conditions effectively, enabling better error handling and debugging.</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fb8bc67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fb8bc67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39fa939d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39fa939d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t>Bi-directional streaming: Unlike traditional REST APIs, where requests and responses are one-way, gRPC supports bi-directional streaming. This means both the client and server can initiate multiple streams and send/receive data concurrently.</a:t>
            </a:r>
            <a:endParaRPr/>
          </a:p>
          <a:p>
            <a:pPr indent="-298450" lvl="0" marL="457200" rtl="0" algn="l">
              <a:lnSpc>
                <a:spcPct val="115000"/>
              </a:lnSpc>
              <a:spcBef>
                <a:spcPts val="0"/>
              </a:spcBef>
              <a:spcAft>
                <a:spcPts val="0"/>
              </a:spcAft>
              <a:buClr>
                <a:schemeClr val="dk1"/>
              </a:buClr>
              <a:buSzPts val="1100"/>
              <a:buAutoNum type="arabicPeriod"/>
            </a:pPr>
            <a:r>
              <a:rPr lang="en"/>
              <a:t>Strongly-typed contracts: gRPC uses Protocol Buffers to define the service contract (API) and data structures. This provides strong typing, meaning clients and servers can be more confident about the data they send and receive, and any mismatch or errors can be caught during compilation rather than at runtime.</a:t>
            </a:r>
            <a:endParaRPr/>
          </a:p>
          <a:p>
            <a:pPr indent="-298450" lvl="0" marL="457200" rtl="0" algn="l">
              <a:lnSpc>
                <a:spcPct val="115000"/>
              </a:lnSpc>
              <a:spcBef>
                <a:spcPts val="0"/>
              </a:spcBef>
              <a:spcAft>
                <a:spcPts val="0"/>
              </a:spcAft>
              <a:buClr>
                <a:schemeClr val="dk1"/>
              </a:buClr>
              <a:buSzPts val="1100"/>
              <a:buAutoNum type="arabicPeriod"/>
            </a:pPr>
            <a:r>
              <a:rPr lang="en"/>
              <a:t>Support for multiple platforms and environments: gRPC is suitable for a wide range of platforms, including mobile devices, browsers, IoT devices, and cloud-based services. It allows you to create consistent and efficient communication channels across different systems.</a:t>
            </a:r>
            <a:endParaRPr/>
          </a:p>
          <a:p>
            <a:pPr indent="-298450" lvl="0" marL="457200" rtl="0" algn="l">
              <a:lnSpc>
                <a:spcPct val="115000"/>
              </a:lnSpc>
              <a:spcBef>
                <a:spcPts val="0"/>
              </a:spcBef>
              <a:spcAft>
                <a:spcPts val="0"/>
              </a:spcAft>
              <a:buClr>
                <a:schemeClr val="dk1"/>
              </a:buClr>
              <a:buSzPts val="1100"/>
              <a:buAutoNum type="arabicPeriod"/>
            </a:pPr>
            <a:r>
              <a:rPr lang="en"/>
              <a:t>Interceptors and middleware: gRPC supports interceptors and middleware, which can be used to add custom logic at different points of the communication pipeline. Interceptors can handle authentication, logging, monitoring, and other cross-cutting concerns.</a:t>
            </a:r>
            <a:endParaRPr/>
          </a:p>
          <a:p>
            <a:pPr indent="-298450" lvl="0" marL="457200" rtl="0" algn="l">
              <a:lnSpc>
                <a:spcPct val="115000"/>
              </a:lnSpc>
              <a:spcBef>
                <a:spcPts val="0"/>
              </a:spcBef>
              <a:spcAft>
                <a:spcPts val="0"/>
              </a:spcAft>
              <a:buClr>
                <a:schemeClr val="dk1"/>
              </a:buClr>
              <a:buSzPts val="1100"/>
              <a:buAutoNum type="arabicPeriod"/>
            </a:pPr>
            <a:r>
              <a:rPr lang="en"/>
              <a:t>Support for various authentication mechanisms: gRPC supports different authentication methods, such as SSL/TLS for secure communication, API keys, and custom authentication mechanisms to ensure secure data transfer between clients and servers.</a:t>
            </a:r>
            <a:endParaRPr/>
          </a:p>
          <a:p>
            <a:pPr indent="-298450" lvl="0" marL="457200" rtl="0" algn="l">
              <a:lnSpc>
                <a:spcPct val="115000"/>
              </a:lnSpc>
              <a:spcBef>
                <a:spcPts val="0"/>
              </a:spcBef>
              <a:spcAft>
                <a:spcPts val="0"/>
              </a:spcAft>
              <a:buClr>
                <a:schemeClr val="dk1"/>
              </a:buClr>
              <a:buSzPts val="1100"/>
              <a:buAutoNum type="arabicPeriod"/>
            </a:pPr>
            <a:r>
              <a:rPr lang="en"/>
              <a:t>Code generation: gRPC provides tools to generate client and server code from the service definition in Protocol Buffers. This automation reduces the amount of boilerplate code needed, making development faster and less error-prone.</a:t>
            </a:r>
            <a:endParaRPr/>
          </a:p>
          <a:p>
            <a:pPr indent="-298450" lvl="0" marL="457200" rtl="0" algn="l">
              <a:lnSpc>
                <a:spcPct val="115000"/>
              </a:lnSpc>
              <a:spcBef>
                <a:spcPts val="0"/>
              </a:spcBef>
              <a:spcAft>
                <a:spcPts val="0"/>
              </a:spcAft>
              <a:buClr>
                <a:schemeClr val="dk1"/>
              </a:buClr>
              <a:buSzPts val="1100"/>
              <a:buAutoNum type="arabicPeriod"/>
            </a:pPr>
            <a:r>
              <a:rPr lang="en"/>
              <a:t>Error handling: gRPC has a rich set of status codes that allow clients and servers to communicate error conditions effectively, enabling better error handling and debugging.</a:t>
            </a:r>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5ae64e5c34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5ae64e5c34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5ae64e5c34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5ae64e5c34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5ae64e5c34_28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5ae64e5c34_28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t>Code Generation:</a:t>
            </a:r>
            <a:r>
              <a:rPr lang="en"/>
              <a:t> gRPC generates code from protobuf definitions, which can make debugging and maintaining the code more challenging. Any changes to the API contract may require regenerating the code and updating dependent systems.</a:t>
            </a:r>
            <a:endParaRPr/>
          </a:p>
          <a:p>
            <a:pPr indent="-298450" lvl="0" marL="457200" rtl="0" algn="l">
              <a:lnSpc>
                <a:spcPct val="115000"/>
              </a:lnSpc>
              <a:spcBef>
                <a:spcPts val="0"/>
              </a:spcBef>
              <a:spcAft>
                <a:spcPts val="0"/>
              </a:spcAft>
              <a:buClr>
                <a:schemeClr val="dk1"/>
              </a:buClr>
              <a:buSzPts val="1100"/>
              <a:buAutoNum type="arabicPeriod"/>
            </a:pPr>
            <a:r>
              <a:rPr b="1" lang="en"/>
              <a:t>Error Handling</a:t>
            </a:r>
            <a:r>
              <a:rPr lang="en"/>
              <a:t>: gRPC relies heavily on HTTP/2, and some older proxies and load balancers may not fully support it. Handling errors in gRPC calls can be more complicated and require additional configuration in certain environments.</a:t>
            </a:r>
            <a:endParaRPr/>
          </a:p>
          <a:p>
            <a:pPr indent="-298450" lvl="0" marL="457200" rtl="0" algn="l">
              <a:lnSpc>
                <a:spcPct val="115000"/>
              </a:lnSpc>
              <a:spcBef>
                <a:spcPts val="0"/>
              </a:spcBef>
              <a:spcAft>
                <a:spcPts val="0"/>
              </a:spcAft>
              <a:buClr>
                <a:schemeClr val="dk1"/>
              </a:buClr>
              <a:buSzPts val="1100"/>
              <a:buAutoNum type="arabicPeriod"/>
            </a:pPr>
            <a:r>
              <a:rPr b="1" lang="en"/>
              <a:t>Versioning</a:t>
            </a:r>
            <a:r>
              <a:rPr lang="en"/>
              <a:t>: Managing API versioning can be more complex in gRPC compared to REST APIs because gRPC uses protocol buffers. Any changes to the API require careful handling to maintain backward compatibility, and multiple versions may need to coexist.</a:t>
            </a:r>
            <a:endParaRPr/>
          </a:p>
          <a:p>
            <a:pPr indent="-298450" lvl="0" marL="457200" rtl="0" algn="l">
              <a:lnSpc>
                <a:spcPct val="115000"/>
              </a:lnSpc>
              <a:spcBef>
                <a:spcPts val="0"/>
              </a:spcBef>
              <a:spcAft>
                <a:spcPts val="0"/>
              </a:spcAft>
              <a:buClr>
                <a:schemeClr val="dk1"/>
              </a:buClr>
              <a:buSzPts val="1100"/>
              <a:buAutoNum type="arabicPeriod"/>
            </a:pPr>
            <a:r>
              <a:rPr b="1" lang="en"/>
              <a:t>Compression Overhead</a:t>
            </a:r>
            <a:r>
              <a:rPr lang="en"/>
              <a:t>: While gRPC provides support for data compression, it can add overhead in terms of CPU usage. The compression/decompression process can impact performance, especially on resource-constrained devices.</a:t>
            </a:r>
            <a:endParaRPr/>
          </a:p>
          <a:p>
            <a:pPr indent="-298450" lvl="0" marL="457200" rtl="0" algn="l">
              <a:lnSpc>
                <a:spcPct val="115000"/>
              </a:lnSpc>
              <a:spcBef>
                <a:spcPts val="0"/>
              </a:spcBef>
              <a:spcAft>
                <a:spcPts val="0"/>
              </a:spcAft>
              <a:buClr>
                <a:schemeClr val="dk1"/>
              </a:buClr>
              <a:buSzPts val="1100"/>
              <a:buAutoNum type="arabicPeriod"/>
            </a:pPr>
            <a:r>
              <a:rPr lang="en"/>
              <a:t>Documentation and Learning Resources: Compared to more established technologies like REST, the availability of comprehensive documentation and learning resources for gRPC might be relatively limited, making it harder for newcomers to get up to speed.</a:t>
            </a:r>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3a13fb621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3a13fb621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3a13fb621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3a13fb621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5a1f9bc25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5a1f9bc2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think if a normal application flow for a calculator application.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5a1f9bc25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5a1f9bc25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5a1f9bc25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5a1f9bc25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a1f9bc25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a1f9bc25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1" name="Google Shape;11;p2"/>
          <p:cNvGrpSpPr/>
          <p:nvPr/>
        </p:nvGrpSpPr>
        <p:grpSpPr>
          <a:xfrm>
            <a:off x="274200" y="274200"/>
            <a:ext cx="8687100" cy="4686600"/>
            <a:chOff x="274200" y="274200"/>
            <a:chExt cx="8687100" cy="4686600"/>
          </a:xfrm>
        </p:grpSpPr>
        <p:sp>
          <p:nvSpPr>
            <p:cNvPr id="12" name="Google Shape;12;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274200" y="274200"/>
              <a:ext cx="8595900" cy="4595100"/>
              <a:chOff x="274200" y="274200"/>
              <a:chExt cx="8595900" cy="4595100"/>
            </a:xfrm>
          </p:grpSpPr>
          <p:grpSp>
            <p:nvGrpSpPr>
              <p:cNvPr id="14" name="Google Shape;14;p2"/>
              <p:cNvGrpSpPr/>
              <p:nvPr/>
            </p:nvGrpSpPr>
            <p:grpSpPr>
              <a:xfrm>
                <a:off x="274200" y="274200"/>
                <a:ext cx="8595900" cy="4595100"/>
                <a:chOff x="274200" y="274200"/>
                <a:chExt cx="8595900" cy="4595100"/>
              </a:xfrm>
            </p:grpSpPr>
            <p:sp>
              <p:nvSpPr>
                <p:cNvPr id="15" name="Google Shape;15;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7" name="Google Shape;17;p2"/>
              <p:cNvGrpSpPr/>
              <p:nvPr/>
            </p:nvGrpSpPr>
            <p:grpSpPr>
              <a:xfrm>
                <a:off x="8595300" y="365550"/>
                <a:ext cx="183000" cy="183000"/>
                <a:chOff x="8225400" y="367488"/>
                <a:chExt cx="183000" cy="183000"/>
              </a:xfrm>
            </p:grpSpPr>
            <p:cxnSp>
              <p:nvCxnSpPr>
                <p:cNvPr id="18" name="Google Shape;18;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0" name="Google Shape;20;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 name="Google Shape;22;p2"/>
          <p:cNvGrpSpPr/>
          <p:nvPr/>
        </p:nvGrpSpPr>
        <p:grpSpPr>
          <a:xfrm>
            <a:off x="914400" y="535100"/>
            <a:ext cx="7406700" cy="4164575"/>
            <a:chOff x="914400" y="535100"/>
            <a:chExt cx="7406700" cy="4164575"/>
          </a:xfrm>
        </p:grpSpPr>
        <p:sp>
          <p:nvSpPr>
            <p:cNvPr id="23" name="Google Shape;23;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914400" y="535100"/>
              <a:ext cx="7315200" cy="4073400"/>
              <a:chOff x="914400" y="535100"/>
              <a:chExt cx="7315200" cy="4073400"/>
            </a:xfrm>
          </p:grpSpPr>
          <p:sp>
            <p:nvSpPr>
              <p:cNvPr id="25" name="Google Shape;25;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955100" y="626350"/>
                <a:ext cx="183000" cy="183000"/>
                <a:chOff x="8225400" y="367488"/>
                <a:chExt cx="183000" cy="183000"/>
              </a:xfrm>
            </p:grpSpPr>
            <p:cxnSp>
              <p:nvCxnSpPr>
                <p:cNvPr id="27" name="Google Shape;2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 name="Google Shape;2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9" name="Google Shape;29;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1" name="Google Shape;31;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2" name="Google Shape;32;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3" name="Google Shape;33;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1"/>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8" name="Google Shape;18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pic>
        <p:nvPicPr>
          <p:cNvPr id="190" name="Google Shape;190;p1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91" name="Google Shape;191;p12"/>
          <p:cNvGrpSpPr/>
          <p:nvPr/>
        </p:nvGrpSpPr>
        <p:grpSpPr>
          <a:xfrm>
            <a:off x="914400" y="535100"/>
            <a:ext cx="7406700" cy="4164575"/>
            <a:chOff x="914400" y="535100"/>
            <a:chExt cx="7406700" cy="4164575"/>
          </a:xfrm>
        </p:grpSpPr>
        <p:sp>
          <p:nvSpPr>
            <p:cNvPr id="192" name="Google Shape;192;p1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2"/>
            <p:cNvGrpSpPr/>
            <p:nvPr/>
          </p:nvGrpSpPr>
          <p:grpSpPr>
            <a:xfrm>
              <a:off x="914400" y="535100"/>
              <a:ext cx="7315200" cy="4073400"/>
              <a:chOff x="914400" y="535100"/>
              <a:chExt cx="7315200" cy="4073400"/>
            </a:xfrm>
          </p:grpSpPr>
          <p:sp>
            <p:nvSpPr>
              <p:cNvPr id="194" name="Google Shape;194;p1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2"/>
              <p:cNvGrpSpPr/>
              <p:nvPr/>
            </p:nvGrpSpPr>
            <p:grpSpPr>
              <a:xfrm>
                <a:off x="7955100" y="626350"/>
                <a:ext cx="183000" cy="183000"/>
                <a:chOff x="8225400" y="367488"/>
                <a:chExt cx="183000" cy="183000"/>
              </a:xfrm>
            </p:grpSpPr>
            <p:cxnSp>
              <p:nvCxnSpPr>
                <p:cNvPr id="196" name="Google Shape;196;p1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7" name="Google Shape;197;p1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8" name="Google Shape;198;p1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1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00" name="Google Shape;200;p1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201" name="Google Shape;201;p12"/>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2" name="Google Shape;202;p12"/>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3" name="Google Shape;2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04" name="Shape 204"/>
        <p:cNvGrpSpPr/>
        <p:nvPr/>
      </p:nvGrpSpPr>
      <p:grpSpPr>
        <a:xfrm>
          <a:off x="0" y="0"/>
          <a:ext cx="0" cy="0"/>
          <a:chOff x="0" y="0"/>
          <a:chExt cx="0" cy="0"/>
        </a:xfrm>
      </p:grpSpPr>
      <p:sp>
        <p:nvSpPr>
          <p:cNvPr id="205" name="Google Shape;2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6" name="Shape 206"/>
        <p:cNvGrpSpPr/>
        <p:nvPr/>
      </p:nvGrpSpPr>
      <p:grpSpPr>
        <a:xfrm>
          <a:off x="0" y="0"/>
          <a:ext cx="0" cy="0"/>
          <a:chOff x="0" y="0"/>
          <a:chExt cx="0" cy="0"/>
        </a:xfrm>
      </p:grpSpPr>
      <p:pic>
        <p:nvPicPr>
          <p:cNvPr id="207" name="Google Shape;207;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08" name="Google Shape;208;p14"/>
          <p:cNvGrpSpPr/>
          <p:nvPr/>
        </p:nvGrpSpPr>
        <p:grpSpPr>
          <a:xfrm>
            <a:off x="274200" y="274200"/>
            <a:ext cx="8687100" cy="4686600"/>
            <a:chOff x="274200" y="274200"/>
            <a:chExt cx="8687100" cy="4686600"/>
          </a:xfrm>
        </p:grpSpPr>
        <p:sp>
          <p:nvSpPr>
            <p:cNvPr id="209" name="Google Shape;209;p1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4"/>
            <p:cNvGrpSpPr/>
            <p:nvPr/>
          </p:nvGrpSpPr>
          <p:grpSpPr>
            <a:xfrm>
              <a:off x="274200" y="274200"/>
              <a:ext cx="8595900" cy="4595100"/>
              <a:chOff x="274200" y="274200"/>
              <a:chExt cx="8595900" cy="4595100"/>
            </a:xfrm>
          </p:grpSpPr>
          <p:grpSp>
            <p:nvGrpSpPr>
              <p:cNvPr id="211" name="Google Shape;211;p14"/>
              <p:cNvGrpSpPr/>
              <p:nvPr/>
            </p:nvGrpSpPr>
            <p:grpSpPr>
              <a:xfrm>
                <a:off x="274200" y="274200"/>
                <a:ext cx="8595900" cy="4595100"/>
                <a:chOff x="274200" y="274200"/>
                <a:chExt cx="8595900" cy="4595100"/>
              </a:xfrm>
            </p:grpSpPr>
            <p:sp>
              <p:nvSpPr>
                <p:cNvPr id="212" name="Google Shape;212;p1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1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14" name="Google Shape;214;p14"/>
              <p:cNvGrpSpPr/>
              <p:nvPr/>
            </p:nvGrpSpPr>
            <p:grpSpPr>
              <a:xfrm>
                <a:off x="8595300" y="365550"/>
                <a:ext cx="183000" cy="183000"/>
                <a:chOff x="8225400" y="367488"/>
                <a:chExt cx="183000" cy="183000"/>
              </a:xfrm>
            </p:grpSpPr>
            <p:cxnSp>
              <p:nvCxnSpPr>
                <p:cNvPr id="215" name="Google Shape;215;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6" name="Google Shape;216;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7" name="Google Shape;217;p1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1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19" name="Google Shape;219;p14"/>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0" name="Google Shape;220;p14"/>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1" name="Google Shape;221;p14"/>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2" name="Google Shape;222;p14"/>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3" name="Google Shape;223;p14"/>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4"/>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5" name="Google Shape;225;p14"/>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4"/>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7" name="Google Shape;227;p14"/>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4"/>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9" name="Google Shape;229;p14"/>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4"/>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1" name="Google Shape;231;p14"/>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025281" y="535000"/>
            <a:ext cx="6492300" cy="3749100"/>
            <a:chOff x="1371300" y="742950"/>
            <a:chExt cx="6492300" cy="3749100"/>
          </a:xfrm>
        </p:grpSpPr>
        <p:sp>
          <p:nvSpPr>
            <p:cNvPr id="236" name="Google Shape;236;p15"/>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1371300" y="742950"/>
              <a:ext cx="6401400" cy="3657600"/>
              <a:chOff x="1371300" y="742950"/>
              <a:chExt cx="6401400" cy="3657600"/>
            </a:xfrm>
          </p:grpSpPr>
          <p:sp>
            <p:nvSpPr>
              <p:cNvPr id="238" name="Google Shape;238;p15"/>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15"/>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40" name="Google Shape;240;p15"/>
              <p:cNvGrpSpPr/>
              <p:nvPr/>
            </p:nvGrpSpPr>
            <p:grpSpPr>
              <a:xfrm>
                <a:off x="7498200" y="834288"/>
                <a:ext cx="183000" cy="183000"/>
                <a:chOff x="8225400" y="367488"/>
                <a:chExt cx="183000" cy="183000"/>
              </a:xfrm>
            </p:grpSpPr>
            <p:cxnSp>
              <p:nvCxnSpPr>
                <p:cNvPr id="241" name="Google Shape;241;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2" name="Google Shape;242;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3" name="Google Shape;243;p15"/>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15"/>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45" name="Google Shape;245;p15"/>
          <p:cNvGrpSpPr/>
          <p:nvPr/>
        </p:nvGrpSpPr>
        <p:grpSpPr>
          <a:xfrm>
            <a:off x="1371300" y="742950"/>
            <a:ext cx="6492300" cy="3749100"/>
            <a:chOff x="1371300" y="742950"/>
            <a:chExt cx="6492300" cy="3749100"/>
          </a:xfrm>
        </p:grpSpPr>
        <p:sp>
          <p:nvSpPr>
            <p:cNvPr id="246" name="Google Shape;246;p15"/>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5"/>
            <p:cNvGrpSpPr/>
            <p:nvPr/>
          </p:nvGrpSpPr>
          <p:grpSpPr>
            <a:xfrm>
              <a:off x="1371300" y="742950"/>
              <a:ext cx="6401400" cy="3657600"/>
              <a:chOff x="1371300" y="742950"/>
              <a:chExt cx="6401400" cy="3657600"/>
            </a:xfrm>
          </p:grpSpPr>
          <p:sp>
            <p:nvSpPr>
              <p:cNvPr id="248" name="Google Shape;248;p15"/>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15"/>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50" name="Google Shape;250;p15"/>
              <p:cNvGrpSpPr/>
              <p:nvPr/>
            </p:nvGrpSpPr>
            <p:grpSpPr>
              <a:xfrm>
                <a:off x="7498200" y="834288"/>
                <a:ext cx="183000" cy="183000"/>
                <a:chOff x="8225400" y="367488"/>
                <a:chExt cx="183000" cy="183000"/>
              </a:xfrm>
            </p:grpSpPr>
            <p:cxnSp>
              <p:nvCxnSpPr>
                <p:cNvPr id="251" name="Google Shape;251;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2" name="Google Shape;252;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3" name="Google Shape;253;p15"/>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15"/>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55" name="Google Shape;255;p15"/>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56" name="Google Shape;256;p15"/>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57" name="Google Shape;25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8" name="Shape 258"/>
        <p:cNvGrpSpPr/>
        <p:nvPr/>
      </p:nvGrpSpPr>
      <p:grpSpPr>
        <a:xfrm>
          <a:off x="0" y="0"/>
          <a:ext cx="0" cy="0"/>
          <a:chOff x="0" y="0"/>
          <a:chExt cx="0" cy="0"/>
        </a:xfrm>
      </p:grpSpPr>
      <p:pic>
        <p:nvPicPr>
          <p:cNvPr id="259" name="Google Shape;259;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0" name="Google Shape;260;p16"/>
          <p:cNvGrpSpPr/>
          <p:nvPr/>
        </p:nvGrpSpPr>
        <p:grpSpPr>
          <a:xfrm>
            <a:off x="274200" y="274200"/>
            <a:ext cx="8687100" cy="4686600"/>
            <a:chOff x="274200" y="274200"/>
            <a:chExt cx="8687100" cy="4686600"/>
          </a:xfrm>
        </p:grpSpPr>
        <p:sp>
          <p:nvSpPr>
            <p:cNvPr id="261" name="Google Shape;261;p1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16"/>
            <p:cNvGrpSpPr/>
            <p:nvPr/>
          </p:nvGrpSpPr>
          <p:grpSpPr>
            <a:xfrm>
              <a:off x="274200" y="274200"/>
              <a:ext cx="8595900" cy="4595100"/>
              <a:chOff x="274200" y="274200"/>
              <a:chExt cx="8595900" cy="4595100"/>
            </a:xfrm>
          </p:grpSpPr>
          <p:grpSp>
            <p:nvGrpSpPr>
              <p:cNvPr id="263" name="Google Shape;263;p16"/>
              <p:cNvGrpSpPr/>
              <p:nvPr/>
            </p:nvGrpSpPr>
            <p:grpSpPr>
              <a:xfrm>
                <a:off x="274200" y="274200"/>
                <a:ext cx="8595900" cy="4595100"/>
                <a:chOff x="274200" y="274200"/>
                <a:chExt cx="8595900" cy="4595100"/>
              </a:xfrm>
            </p:grpSpPr>
            <p:sp>
              <p:nvSpPr>
                <p:cNvPr id="264" name="Google Shape;264;p1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1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6" name="Google Shape;266;p16"/>
              <p:cNvGrpSpPr/>
              <p:nvPr/>
            </p:nvGrpSpPr>
            <p:grpSpPr>
              <a:xfrm>
                <a:off x="8595300" y="365550"/>
                <a:ext cx="183000" cy="183000"/>
                <a:chOff x="8225400" y="367488"/>
                <a:chExt cx="183000" cy="183000"/>
              </a:xfrm>
            </p:grpSpPr>
            <p:cxnSp>
              <p:nvCxnSpPr>
                <p:cNvPr id="267" name="Google Shape;267;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68" name="Google Shape;268;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69" name="Google Shape;269;p1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1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1" name="Google Shape;271;p1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73" name="Shape 273"/>
        <p:cNvGrpSpPr/>
        <p:nvPr/>
      </p:nvGrpSpPr>
      <p:grpSpPr>
        <a:xfrm>
          <a:off x="0" y="0"/>
          <a:ext cx="0" cy="0"/>
          <a:chOff x="0" y="0"/>
          <a:chExt cx="0" cy="0"/>
        </a:xfrm>
      </p:grpSpPr>
      <p:pic>
        <p:nvPicPr>
          <p:cNvPr id="274" name="Google Shape;274;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5" name="Google Shape;275;p17"/>
          <p:cNvGrpSpPr/>
          <p:nvPr/>
        </p:nvGrpSpPr>
        <p:grpSpPr>
          <a:xfrm>
            <a:off x="274200" y="274200"/>
            <a:ext cx="5919000" cy="4425900"/>
            <a:chOff x="274200" y="274200"/>
            <a:chExt cx="5919000" cy="4425900"/>
          </a:xfrm>
        </p:grpSpPr>
        <p:sp>
          <p:nvSpPr>
            <p:cNvPr id="276" name="Google Shape;276;p1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17"/>
            <p:cNvGrpSpPr/>
            <p:nvPr/>
          </p:nvGrpSpPr>
          <p:grpSpPr>
            <a:xfrm>
              <a:off x="274200" y="274200"/>
              <a:ext cx="5827500" cy="4334400"/>
              <a:chOff x="274200" y="274200"/>
              <a:chExt cx="5827500" cy="4334400"/>
            </a:xfrm>
          </p:grpSpPr>
          <p:sp>
            <p:nvSpPr>
              <p:cNvPr id="278" name="Google Shape;278;p1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7"/>
              <p:cNvGrpSpPr/>
              <p:nvPr/>
            </p:nvGrpSpPr>
            <p:grpSpPr>
              <a:xfrm>
                <a:off x="5827100" y="365450"/>
                <a:ext cx="183000" cy="183000"/>
                <a:chOff x="8225400" y="367488"/>
                <a:chExt cx="183000" cy="183000"/>
              </a:xfrm>
            </p:grpSpPr>
            <p:cxnSp>
              <p:nvCxnSpPr>
                <p:cNvPr id="280" name="Google Shape;28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1" name="Google Shape;28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2" name="Google Shape;282;p1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1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84" name="Google Shape;284;p1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85" name="Google Shape;285;p17"/>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86" name="Google Shape;286;p17"/>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88" name="Shape 288"/>
        <p:cNvGrpSpPr/>
        <p:nvPr/>
      </p:nvGrpSpPr>
      <p:grpSpPr>
        <a:xfrm>
          <a:off x="0" y="0"/>
          <a:ext cx="0" cy="0"/>
          <a:chOff x="0" y="0"/>
          <a:chExt cx="0" cy="0"/>
        </a:xfrm>
      </p:grpSpPr>
      <p:pic>
        <p:nvPicPr>
          <p:cNvPr id="289" name="Google Shape;289;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0" name="Google Shape;290;p18"/>
          <p:cNvGrpSpPr/>
          <p:nvPr/>
        </p:nvGrpSpPr>
        <p:grpSpPr>
          <a:xfrm>
            <a:off x="274200" y="274200"/>
            <a:ext cx="8687100" cy="4686600"/>
            <a:chOff x="274200" y="274200"/>
            <a:chExt cx="8687100" cy="4686600"/>
          </a:xfrm>
        </p:grpSpPr>
        <p:sp>
          <p:nvSpPr>
            <p:cNvPr id="291" name="Google Shape;291;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8"/>
            <p:cNvGrpSpPr/>
            <p:nvPr/>
          </p:nvGrpSpPr>
          <p:grpSpPr>
            <a:xfrm>
              <a:off x="274200" y="274200"/>
              <a:ext cx="8595900" cy="4595100"/>
              <a:chOff x="274200" y="274200"/>
              <a:chExt cx="8595900" cy="4595100"/>
            </a:xfrm>
          </p:grpSpPr>
          <p:grpSp>
            <p:nvGrpSpPr>
              <p:cNvPr id="293" name="Google Shape;293;p18"/>
              <p:cNvGrpSpPr/>
              <p:nvPr/>
            </p:nvGrpSpPr>
            <p:grpSpPr>
              <a:xfrm>
                <a:off x="274200" y="274200"/>
                <a:ext cx="8595900" cy="4595100"/>
                <a:chOff x="274200" y="274200"/>
                <a:chExt cx="8595900" cy="4595100"/>
              </a:xfrm>
            </p:grpSpPr>
            <p:sp>
              <p:nvSpPr>
                <p:cNvPr id="294" name="Google Shape;294;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96" name="Google Shape;296;p18"/>
              <p:cNvGrpSpPr/>
              <p:nvPr/>
            </p:nvGrpSpPr>
            <p:grpSpPr>
              <a:xfrm>
                <a:off x="8595300" y="365550"/>
                <a:ext cx="183000" cy="183000"/>
                <a:chOff x="8225400" y="367488"/>
                <a:chExt cx="183000" cy="183000"/>
              </a:xfrm>
            </p:grpSpPr>
            <p:cxnSp>
              <p:nvCxnSpPr>
                <p:cNvPr id="297" name="Google Shape;297;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98" name="Google Shape;298;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99" name="Google Shape;299;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01" name="Google Shape;301;p18"/>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8"/>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18"/>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
        <p:nvSpPr>
          <p:cNvPr id="304" name="Google Shape;30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05" name="Shape 305"/>
        <p:cNvGrpSpPr/>
        <p:nvPr/>
      </p:nvGrpSpPr>
      <p:grpSpPr>
        <a:xfrm>
          <a:off x="0" y="0"/>
          <a:ext cx="0" cy="0"/>
          <a:chOff x="0" y="0"/>
          <a:chExt cx="0" cy="0"/>
        </a:xfrm>
      </p:grpSpPr>
      <p:pic>
        <p:nvPicPr>
          <p:cNvPr id="306" name="Google Shape;306;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07" name="Google Shape;307;p19"/>
          <p:cNvGrpSpPr/>
          <p:nvPr/>
        </p:nvGrpSpPr>
        <p:grpSpPr>
          <a:xfrm>
            <a:off x="274200" y="274200"/>
            <a:ext cx="8687100" cy="4686600"/>
            <a:chOff x="274200" y="274200"/>
            <a:chExt cx="8687100" cy="4686600"/>
          </a:xfrm>
        </p:grpSpPr>
        <p:sp>
          <p:nvSpPr>
            <p:cNvPr id="308" name="Google Shape;308;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9"/>
            <p:cNvGrpSpPr/>
            <p:nvPr/>
          </p:nvGrpSpPr>
          <p:grpSpPr>
            <a:xfrm>
              <a:off x="274200" y="274200"/>
              <a:ext cx="8595900" cy="4595100"/>
              <a:chOff x="274200" y="274200"/>
              <a:chExt cx="8595900" cy="4595100"/>
            </a:xfrm>
          </p:grpSpPr>
          <p:grpSp>
            <p:nvGrpSpPr>
              <p:cNvPr id="310" name="Google Shape;310;p19"/>
              <p:cNvGrpSpPr/>
              <p:nvPr/>
            </p:nvGrpSpPr>
            <p:grpSpPr>
              <a:xfrm>
                <a:off x="274200" y="274200"/>
                <a:ext cx="8595900" cy="4595100"/>
                <a:chOff x="274200" y="274200"/>
                <a:chExt cx="8595900" cy="4595100"/>
              </a:xfrm>
            </p:grpSpPr>
            <p:sp>
              <p:nvSpPr>
                <p:cNvPr id="311" name="Google Shape;311;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13" name="Google Shape;313;p19"/>
              <p:cNvGrpSpPr/>
              <p:nvPr/>
            </p:nvGrpSpPr>
            <p:grpSpPr>
              <a:xfrm>
                <a:off x="8595300" y="365550"/>
                <a:ext cx="183000" cy="183000"/>
                <a:chOff x="8225400" y="367488"/>
                <a:chExt cx="183000" cy="183000"/>
              </a:xfrm>
            </p:grpSpPr>
            <p:cxnSp>
              <p:nvCxnSpPr>
                <p:cNvPr id="314" name="Google Shape;314;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15" name="Google Shape;315;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16" name="Google Shape;316;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 name="Google Shape;317;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8" name="Google Shape;318;p19"/>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19"/>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0" name="Google Shape;320;p19"/>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19"/>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19"/>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19"/>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 name="Google Shape;324;p19"/>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5" name="Google Shape;32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26" name="Shape 326"/>
        <p:cNvGrpSpPr/>
        <p:nvPr/>
      </p:nvGrpSpPr>
      <p:grpSpPr>
        <a:xfrm>
          <a:off x="0" y="0"/>
          <a:ext cx="0" cy="0"/>
          <a:chOff x="0" y="0"/>
          <a:chExt cx="0" cy="0"/>
        </a:xfrm>
      </p:grpSpPr>
      <p:pic>
        <p:nvPicPr>
          <p:cNvPr id="327" name="Google Shape;327;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28" name="Google Shape;328;p20"/>
          <p:cNvGrpSpPr/>
          <p:nvPr/>
        </p:nvGrpSpPr>
        <p:grpSpPr>
          <a:xfrm>
            <a:off x="274200" y="274200"/>
            <a:ext cx="8687100" cy="4686600"/>
            <a:chOff x="274200" y="274200"/>
            <a:chExt cx="8687100" cy="4686600"/>
          </a:xfrm>
        </p:grpSpPr>
        <p:sp>
          <p:nvSpPr>
            <p:cNvPr id="329" name="Google Shape;329;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0"/>
            <p:cNvGrpSpPr/>
            <p:nvPr/>
          </p:nvGrpSpPr>
          <p:grpSpPr>
            <a:xfrm>
              <a:off x="274200" y="274200"/>
              <a:ext cx="8595900" cy="4595100"/>
              <a:chOff x="274200" y="274200"/>
              <a:chExt cx="8595900" cy="4595100"/>
            </a:xfrm>
          </p:grpSpPr>
          <p:grpSp>
            <p:nvGrpSpPr>
              <p:cNvPr id="331" name="Google Shape;331;p20"/>
              <p:cNvGrpSpPr/>
              <p:nvPr/>
            </p:nvGrpSpPr>
            <p:grpSpPr>
              <a:xfrm>
                <a:off x="274200" y="274200"/>
                <a:ext cx="8595900" cy="4595100"/>
                <a:chOff x="274200" y="274200"/>
                <a:chExt cx="8595900" cy="4595100"/>
              </a:xfrm>
            </p:grpSpPr>
            <p:sp>
              <p:nvSpPr>
                <p:cNvPr id="332" name="Google Shape;332;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34" name="Google Shape;334;p20"/>
              <p:cNvGrpSpPr/>
              <p:nvPr/>
            </p:nvGrpSpPr>
            <p:grpSpPr>
              <a:xfrm>
                <a:off x="8595300" y="365550"/>
                <a:ext cx="183000" cy="183000"/>
                <a:chOff x="8225400" y="367488"/>
                <a:chExt cx="183000" cy="183000"/>
              </a:xfrm>
            </p:grpSpPr>
            <p:cxnSp>
              <p:nvCxnSpPr>
                <p:cNvPr id="335" name="Google Shape;335;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36" name="Google Shape;336;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37" name="Google Shape;337;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9" name="Google Shape;339;p20"/>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0" name="Google Shape;340;p20"/>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1" name="Google Shape;341;p20"/>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2" name="Google Shape;342;p20"/>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3" name="Google Shape;343;p20"/>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0"/>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20"/>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pic>
        <p:nvPicPr>
          <p:cNvPr id="35" name="Google Shape;35;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 name="Google Shape;36;p3"/>
          <p:cNvGrpSpPr/>
          <p:nvPr/>
        </p:nvGrpSpPr>
        <p:grpSpPr>
          <a:xfrm>
            <a:off x="1371300" y="742950"/>
            <a:ext cx="6492300" cy="3749100"/>
            <a:chOff x="1371300" y="742950"/>
            <a:chExt cx="6492300" cy="3749100"/>
          </a:xfrm>
        </p:grpSpPr>
        <p:sp>
          <p:nvSpPr>
            <p:cNvPr id="37" name="Google Shape;37;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1371300" y="742950"/>
              <a:ext cx="6401400" cy="3657600"/>
              <a:chOff x="1371300" y="742950"/>
              <a:chExt cx="6401400" cy="3657600"/>
            </a:xfrm>
          </p:grpSpPr>
          <p:sp>
            <p:nvSpPr>
              <p:cNvPr id="39" name="Google Shape;39;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1" name="Google Shape;41;p3"/>
              <p:cNvGrpSpPr/>
              <p:nvPr/>
            </p:nvGrpSpPr>
            <p:grpSpPr>
              <a:xfrm>
                <a:off x="7498200" y="834288"/>
                <a:ext cx="183000" cy="183000"/>
                <a:chOff x="8225400" y="367488"/>
                <a:chExt cx="183000" cy="183000"/>
              </a:xfrm>
            </p:grpSpPr>
            <p:cxnSp>
              <p:nvCxnSpPr>
                <p:cNvPr id="42" name="Google Shape;42;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3" name="Google Shape;43;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4" name="Google Shape;44;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6" name="Google Shape;46;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7" name="Google Shape;47;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 name="Google Shape;48;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7" name="Shape 347"/>
        <p:cNvGrpSpPr/>
        <p:nvPr/>
      </p:nvGrpSpPr>
      <p:grpSpPr>
        <a:xfrm>
          <a:off x="0" y="0"/>
          <a:ext cx="0" cy="0"/>
          <a:chOff x="0" y="0"/>
          <a:chExt cx="0" cy="0"/>
        </a:xfrm>
      </p:grpSpPr>
      <p:pic>
        <p:nvPicPr>
          <p:cNvPr id="348" name="Google Shape;348;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9" name="Google Shape;349;p21"/>
          <p:cNvGrpSpPr/>
          <p:nvPr/>
        </p:nvGrpSpPr>
        <p:grpSpPr>
          <a:xfrm>
            <a:off x="274200" y="274200"/>
            <a:ext cx="8687100" cy="4686600"/>
            <a:chOff x="274200" y="274200"/>
            <a:chExt cx="8687100" cy="4686600"/>
          </a:xfrm>
        </p:grpSpPr>
        <p:sp>
          <p:nvSpPr>
            <p:cNvPr id="350" name="Google Shape;350;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1"/>
            <p:cNvGrpSpPr/>
            <p:nvPr/>
          </p:nvGrpSpPr>
          <p:grpSpPr>
            <a:xfrm>
              <a:off x="274200" y="274200"/>
              <a:ext cx="8595900" cy="4595100"/>
              <a:chOff x="274200" y="274200"/>
              <a:chExt cx="8595900" cy="4595100"/>
            </a:xfrm>
          </p:grpSpPr>
          <p:grpSp>
            <p:nvGrpSpPr>
              <p:cNvPr id="352" name="Google Shape;352;p21"/>
              <p:cNvGrpSpPr/>
              <p:nvPr/>
            </p:nvGrpSpPr>
            <p:grpSpPr>
              <a:xfrm>
                <a:off x="274200" y="274200"/>
                <a:ext cx="8595900" cy="4595100"/>
                <a:chOff x="274200" y="274200"/>
                <a:chExt cx="8595900" cy="4595100"/>
              </a:xfrm>
            </p:grpSpPr>
            <p:sp>
              <p:nvSpPr>
                <p:cNvPr id="353" name="Google Shape;353;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55" name="Google Shape;355;p21"/>
              <p:cNvGrpSpPr/>
              <p:nvPr/>
            </p:nvGrpSpPr>
            <p:grpSpPr>
              <a:xfrm>
                <a:off x="8595300" y="365550"/>
                <a:ext cx="183000" cy="183000"/>
                <a:chOff x="8225400" y="367488"/>
                <a:chExt cx="183000" cy="183000"/>
              </a:xfrm>
            </p:grpSpPr>
            <p:cxnSp>
              <p:nvCxnSpPr>
                <p:cNvPr id="356" name="Google Shape;356;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57" name="Google Shape;357;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8" name="Google Shape;358;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60" name="Google Shape;360;p21"/>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1" name="Google Shape;361;p21"/>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3" name="Google Shape;363;p21"/>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21"/>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21"/>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21"/>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7" name="Google Shape;367;p21"/>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8" name="Google Shape;368;p21"/>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9" name="Google Shape;36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70" name="Shape 370"/>
        <p:cNvGrpSpPr/>
        <p:nvPr/>
      </p:nvGrpSpPr>
      <p:grpSpPr>
        <a:xfrm>
          <a:off x="0" y="0"/>
          <a:ext cx="0" cy="0"/>
          <a:chOff x="0" y="0"/>
          <a:chExt cx="0" cy="0"/>
        </a:xfrm>
      </p:grpSpPr>
      <p:pic>
        <p:nvPicPr>
          <p:cNvPr id="371" name="Google Shape;371;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72" name="Google Shape;372;p22"/>
          <p:cNvGrpSpPr/>
          <p:nvPr/>
        </p:nvGrpSpPr>
        <p:grpSpPr>
          <a:xfrm>
            <a:off x="274200" y="274200"/>
            <a:ext cx="8687100" cy="4686600"/>
            <a:chOff x="274200" y="274200"/>
            <a:chExt cx="8687100" cy="4686600"/>
          </a:xfrm>
        </p:grpSpPr>
        <p:sp>
          <p:nvSpPr>
            <p:cNvPr id="373" name="Google Shape;373;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22"/>
            <p:cNvGrpSpPr/>
            <p:nvPr/>
          </p:nvGrpSpPr>
          <p:grpSpPr>
            <a:xfrm>
              <a:off x="274200" y="274200"/>
              <a:ext cx="8595900" cy="4595100"/>
              <a:chOff x="274200" y="274200"/>
              <a:chExt cx="8595900" cy="4595100"/>
            </a:xfrm>
          </p:grpSpPr>
          <p:grpSp>
            <p:nvGrpSpPr>
              <p:cNvPr id="375" name="Google Shape;375;p22"/>
              <p:cNvGrpSpPr/>
              <p:nvPr/>
            </p:nvGrpSpPr>
            <p:grpSpPr>
              <a:xfrm>
                <a:off x="274200" y="274200"/>
                <a:ext cx="8595900" cy="4595100"/>
                <a:chOff x="274200" y="274200"/>
                <a:chExt cx="8595900" cy="4595100"/>
              </a:xfrm>
            </p:grpSpPr>
            <p:sp>
              <p:nvSpPr>
                <p:cNvPr id="376" name="Google Shape;376;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8" name="Google Shape;378;p22"/>
              <p:cNvGrpSpPr/>
              <p:nvPr/>
            </p:nvGrpSpPr>
            <p:grpSpPr>
              <a:xfrm>
                <a:off x="8595300" y="365550"/>
                <a:ext cx="183000" cy="183000"/>
                <a:chOff x="8225400" y="367488"/>
                <a:chExt cx="183000" cy="183000"/>
              </a:xfrm>
            </p:grpSpPr>
            <p:cxnSp>
              <p:nvCxnSpPr>
                <p:cNvPr id="379" name="Google Shape;379;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80" name="Google Shape;380;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81" name="Google Shape;381;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83" name="Google Shape;383;p22"/>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4" name="Google Shape;384;p22"/>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2"/>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22"/>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22"/>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22"/>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22"/>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22"/>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1" name="Google Shape;391;p22"/>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2" name="Google Shape;392;p22"/>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3" name="Google Shape;393;p22"/>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4" name="Google Shape;394;p22"/>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5" name="Google Shape;395;p22"/>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6" name="Google Shape;39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97" name="Shape 397"/>
        <p:cNvGrpSpPr/>
        <p:nvPr/>
      </p:nvGrpSpPr>
      <p:grpSpPr>
        <a:xfrm>
          <a:off x="0" y="0"/>
          <a:ext cx="0" cy="0"/>
          <a:chOff x="0" y="0"/>
          <a:chExt cx="0" cy="0"/>
        </a:xfrm>
      </p:grpSpPr>
      <p:pic>
        <p:nvPicPr>
          <p:cNvPr id="398" name="Google Shape;398;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99" name="Google Shape;399;p23"/>
          <p:cNvGrpSpPr/>
          <p:nvPr/>
        </p:nvGrpSpPr>
        <p:grpSpPr>
          <a:xfrm>
            <a:off x="274200" y="274200"/>
            <a:ext cx="8687100" cy="4686600"/>
            <a:chOff x="274200" y="274200"/>
            <a:chExt cx="8687100" cy="4686600"/>
          </a:xfrm>
        </p:grpSpPr>
        <p:sp>
          <p:nvSpPr>
            <p:cNvPr id="400" name="Google Shape;400;p2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3"/>
            <p:cNvGrpSpPr/>
            <p:nvPr/>
          </p:nvGrpSpPr>
          <p:grpSpPr>
            <a:xfrm>
              <a:off x="274200" y="274200"/>
              <a:ext cx="8595900" cy="4595100"/>
              <a:chOff x="274200" y="274200"/>
              <a:chExt cx="8595900" cy="4595100"/>
            </a:xfrm>
          </p:grpSpPr>
          <p:grpSp>
            <p:nvGrpSpPr>
              <p:cNvPr id="402" name="Google Shape;402;p23"/>
              <p:cNvGrpSpPr/>
              <p:nvPr/>
            </p:nvGrpSpPr>
            <p:grpSpPr>
              <a:xfrm>
                <a:off x="274200" y="274200"/>
                <a:ext cx="8595900" cy="4595100"/>
                <a:chOff x="274200" y="274200"/>
                <a:chExt cx="8595900" cy="4595100"/>
              </a:xfrm>
            </p:grpSpPr>
            <p:sp>
              <p:nvSpPr>
                <p:cNvPr id="403" name="Google Shape;403;p2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2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405" name="Google Shape;405;p23"/>
              <p:cNvGrpSpPr/>
              <p:nvPr/>
            </p:nvGrpSpPr>
            <p:grpSpPr>
              <a:xfrm>
                <a:off x="8595300" y="365550"/>
                <a:ext cx="183000" cy="183000"/>
                <a:chOff x="8225400" y="367488"/>
                <a:chExt cx="183000" cy="183000"/>
              </a:xfrm>
            </p:grpSpPr>
            <p:cxnSp>
              <p:nvCxnSpPr>
                <p:cNvPr id="406" name="Google Shape;406;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07" name="Google Shape;407;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08" name="Google Shape;408;p2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2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410" name="Google Shape;410;p23"/>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1" name="Google Shape;411;p23"/>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23"/>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3" name="Google Shape;413;p23"/>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3"/>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5" name="Google Shape;415;p23"/>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17" name="Shape 417"/>
        <p:cNvGrpSpPr/>
        <p:nvPr/>
      </p:nvGrpSpPr>
      <p:grpSpPr>
        <a:xfrm>
          <a:off x="0" y="0"/>
          <a:ext cx="0" cy="0"/>
          <a:chOff x="0" y="0"/>
          <a:chExt cx="0" cy="0"/>
        </a:xfrm>
      </p:grpSpPr>
      <p:pic>
        <p:nvPicPr>
          <p:cNvPr id="418" name="Google Shape;418;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419" name="Google Shape;419;p24"/>
          <p:cNvGrpSpPr/>
          <p:nvPr/>
        </p:nvGrpSpPr>
        <p:grpSpPr>
          <a:xfrm>
            <a:off x="914400" y="535100"/>
            <a:ext cx="7406700" cy="4164575"/>
            <a:chOff x="914400" y="535100"/>
            <a:chExt cx="7406700" cy="4164575"/>
          </a:xfrm>
        </p:grpSpPr>
        <p:sp>
          <p:nvSpPr>
            <p:cNvPr id="420" name="Google Shape;420;p24"/>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4"/>
            <p:cNvGrpSpPr/>
            <p:nvPr/>
          </p:nvGrpSpPr>
          <p:grpSpPr>
            <a:xfrm>
              <a:off x="914400" y="535100"/>
              <a:ext cx="7315200" cy="4073400"/>
              <a:chOff x="914400" y="535100"/>
              <a:chExt cx="7315200" cy="4073400"/>
            </a:xfrm>
          </p:grpSpPr>
          <p:sp>
            <p:nvSpPr>
              <p:cNvPr id="422" name="Google Shape;422;p24"/>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4"/>
              <p:cNvGrpSpPr/>
              <p:nvPr/>
            </p:nvGrpSpPr>
            <p:grpSpPr>
              <a:xfrm>
                <a:off x="7955100" y="626350"/>
                <a:ext cx="183000" cy="183000"/>
                <a:chOff x="8225400" y="367488"/>
                <a:chExt cx="183000" cy="183000"/>
              </a:xfrm>
            </p:grpSpPr>
            <p:cxnSp>
              <p:nvCxnSpPr>
                <p:cNvPr id="424" name="Google Shape;424;p2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5" name="Google Shape;425;p2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26" name="Google Shape;426;p24"/>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24"/>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428" name="Google Shape;428;p24"/>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429" name="Google Shape;429;p24"/>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0" name="Google Shape;430;p24"/>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1" name="Google Shape;431;p24"/>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
        <p:nvSpPr>
          <p:cNvPr id="432" name="Google Shape;43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33" name="Shape 433"/>
        <p:cNvGrpSpPr/>
        <p:nvPr/>
      </p:nvGrpSpPr>
      <p:grpSpPr>
        <a:xfrm>
          <a:off x="0" y="0"/>
          <a:ext cx="0" cy="0"/>
          <a:chOff x="0" y="0"/>
          <a:chExt cx="0" cy="0"/>
        </a:xfrm>
      </p:grpSpPr>
      <p:pic>
        <p:nvPicPr>
          <p:cNvPr id="434" name="Google Shape;434;p25"/>
          <p:cNvPicPr preferRelativeResize="0"/>
          <p:nvPr/>
        </p:nvPicPr>
        <p:blipFill>
          <a:blip r:embed="rId2">
            <a:alphaModFix amt="20000"/>
          </a:blip>
          <a:stretch>
            <a:fillRect/>
          </a:stretch>
        </p:blipFill>
        <p:spPr>
          <a:xfrm>
            <a:off x="-91387" y="1031845"/>
            <a:ext cx="9326879" cy="4169115"/>
          </a:xfrm>
          <a:prstGeom prst="rect">
            <a:avLst/>
          </a:prstGeom>
          <a:noFill/>
          <a:ln>
            <a:noFill/>
          </a:ln>
        </p:spPr>
      </p:pic>
      <p:sp>
        <p:nvSpPr>
          <p:cNvPr id="435" name="Google Shape;43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36" name="Shape 436"/>
        <p:cNvGrpSpPr/>
        <p:nvPr/>
      </p:nvGrpSpPr>
      <p:grpSpPr>
        <a:xfrm>
          <a:off x="0" y="0"/>
          <a:ext cx="0" cy="0"/>
          <a:chOff x="0" y="0"/>
          <a:chExt cx="0" cy="0"/>
        </a:xfrm>
      </p:grpSpPr>
      <p:sp>
        <p:nvSpPr>
          <p:cNvPr id="437" name="Google Shape;43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pic>
        <p:nvPicPr>
          <p:cNvPr id="51" name="Google Shape;51;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2" name="Google Shape;52;p4"/>
          <p:cNvGrpSpPr/>
          <p:nvPr/>
        </p:nvGrpSpPr>
        <p:grpSpPr>
          <a:xfrm>
            <a:off x="274200" y="274200"/>
            <a:ext cx="8687100" cy="4686600"/>
            <a:chOff x="274200" y="274200"/>
            <a:chExt cx="8687100" cy="4686600"/>
          </a:xfrm>
        </p:grpSpPr>
        <p:sp>
          <p:nvSpPr>
            <p:cNvPr id="53" name="Google Shape;53;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a:off x="274200" y="274200"/>
              <a:ext cx="8595900" cy="4595100"/>
              <a:chOff x="274200" y="274200"/>
              <a:chExt cx="8595900" cy="4595100"/>
            </a:xfrm>
          </p:grpSpPr>
          <p:grpSp>
            <p:nvGrpSpPr>
              <p:cNvPr id="55" name="Google Shape;55;p4"/>
              <p:cNvGrpSpPr/>
              <p:nvPr/>
            </p:nvGrpSpPr>
            <p:grpSpPr>
              <a:xfrm>
                <a:off x="274200" y="274200"/>
                <a:ext cx="8595900" cy="4595100"/>
                <a:chOff x="274200" y="274200"/>
                <a:chExt cx="8595900" cy="4595100"/>
              </a:xfrm>
            </p:grpSpPr>
            <p:sp>
              <p:nvSpPr>
                <p:cNvPr id="56" name="Google Shape;56;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8" name="Google Shape;58;p4"/>
              <p:cNvGrpSpPr/>
              <p:nvPr/>
            </p:nvGrpSpPr>
            <p:grpSpPr>
              <a:xfrm>
                <a:off x="8595300" y="365550"/>
                <a:ext cx="183000" cy="183000"/>
                <a:chOff x="8225400" y="367488"/>
                <a:chExt cx="183000" cy="183000"/>
              </a:xfrm>
            </p:grpSpPr>
            <p:cxnSp>
              <p:nvCxnSpPr>
                <p:cNvPr id="59" name="Google Shape;59;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0" name="Google Shape;60;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1" name="Google Shape;61;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3" name="Google Shape;63;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4" name="Google Shape;64;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5" name="Google Shape;6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pic>
        <p:nvPicPr>
          <p:cNvPr id="67" name="Google Shape;67;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8" name="Google Shape;68;p5"/>
          <p:cNvGrpSpPr/>
          <p:nvPr/>
        </p:nvGrpSpPr>
        <p:grpSpPr>
          <a:xfrm>
            <a:off x="274200" y="274200"/>
            <a:ext cx="8687100" cy="4686600"/>
            <a:chOff x="274200" y="274200"/>
            <a:chExt cx="8687100" cy="4686600"/>
          </a:xfrm>
        </p:grpSpPr>
        <p:sp>
          <p:nvSpPr>
            <p:cNvPr id="69" name="Google Shape;69;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274200" y="274200"/>
              <a:ext cx="8595900" cy="4595100"/>
              <a:chOff x="274200" y="274200"/>
              <a:chExt cx="8595900" cy="4595100"/>
            </a:xfrm>
          </p:grpSpPr>
          <p:grpSp>
            <p:nvGrpSpPr>
              <p:cNvPr id="71" name="Google Shape;71;p5"/>
              <p:cNvGrpSpPr/>
              <p:nvPr/>
            </p:nvGrpSpPr>
            <p:grpSpPr>
              <a:xfrm>
                <a:off x="274200" y="274200"/>
                <a:ext cx="8595900" cy="4595100"/>
                <a:chOff x="274200" y="274200"/>
                <a:chExt cx="8595900" cy="4595100"/>
              </a:xfrm>
            </p:grpSpPr>
            <p:sp>
              <p:nvSpPr>
                <p:cNvPr id="72" name="Google Shape;72;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4" name="Google Shape;74;p5"/>
              <p:cNvGrpSpPr/>
              <p:nvPr/>
            </p:nvGrpSpPr>
            <p:grpSpPr>
              <a:xfrm>
                <a:off x="8595300" y="365550"/>
                <a:ext cx="183000" cy="183000"/>
                <a:chOff x="8225400" y="367488"/>
                <a:chExt cx="183000" cy="183000"/>
              </a:xfrm>
            </p:grpSpPr>
            <p:cxnSp>
              <p:nvCxnSpPr>
                <p:cNvPr id="75" name="Google Shape;75;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6" name="Google Shape;76;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7" name="Google Shape;77;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9" name="Google Shape;79;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 name="Google Shape;80;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 name="Google Shape;81;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pic>
        <p:nvPicPr>
          <p:cNvPr id="86" name="Google Shape;86;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7" name="Google Shape;87;p6"/>
          <p:cNvGrpSpPr/>
          <p:nvPr/>
        </p:nvGrpSpPr>
        <p:grpSpPr>
          <a:xfrm>
            <a:off x="274200" y="274200"/>
            <a:ext cx="8687100" cy="4686600"/>
            <a:chOff x="274200" y="274200"/>
            <a:chExt cx="8687100" cy="4686600"/>
          </a:xfrm>
        </p:grpSpPr>
        <p:sp>
          <p:nvSpPr>
            <p:cNvPr id="88" name="Google Shape;88;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6"/>
            <p:cNvGrpSpPr/>
            <p:nvPr/>
          </p:nvGrpSpPr>
          <p:grpSpPr>
            <a:xfrm>
              <a:off x="274200" y="274200"/>
              <a:ext cx="8595900" cy="4595100"/>
              <a:chOff x="274200" y="274200"/>
              <a:chExt cx="8595900" cy="4595100"/>
            </a:xfrm>
          </p:grpSpPr>
          <p:grpSp>
            <p:nvGrpSpPr>
              <p:cNvPr id="90" name="Google Shape;90;p6"/>
              <p:cNvGrpSpPr/>
              <p:nvPr/>
            </p:nvGrpSpPr>
            <p:grpSpPr>
              <a:xfrm>
                <a:off x="274200" y="274200"/>
                <a:ext cx="8595900" cy="4595100"/>
                <a:chOff x="274200" y="274200"/>
                <a:chExt cx="8595900" cy="4595100"/>
              </a:xfrm>
            </p:grpSpPr>
            <p:sp>
              <p:nvSpPr>
                <p:cNvPr id="91" name="Google Shape;91;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93" name="Google Shape;93;p6"/>
              <p:cNvGrpSpPr/>
              <p:nvPr/>
            </p:nvGrpSpPr>
            <p:grpSpPr>
              <a:xfrm>
                <a:off x="8595300" y="365550"/>
                <a:ext cx="183000" cy="183000"/>
                <a:chOff x="8225400" y="367488"/>
                <a:chExt cx="183000" cy="183000"/>
              </a:xfrm>
            </p:grpSpPr>
            <p:cxnSp>
              <p:nvCxnSpPr>
                <p:cNvPr id="94" name="Google Shape;94;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5" name="Google Shape;95;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6" name="Google Shape;96;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8" name="Google Shape;98;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100" name="Shape 100"/>
        <p:cNvGrpSpPr/>
        <p:nvPr/>
      </p:nvGrpSpPr>
      <p:grpSpPr>
        <a:xfrm>
          <a:off x="0" y="0"/>
          <a:ext cx="0" cy="0"/>
          <a:chOff x="0" y="0"/>
          <a:chExt cx="0" cy="0"/>
        </a:xfrm>
      </p:grpSpPr>
      <p:pic>
        <p:nvPicPr>
          <p:cNvPr id="101" name="Google Shape;101;p7"/>
          <p:cNvPicPr preferRelativeResize="0"/>
          <p:nvPr/>
        </p:nvPicPr>
        <p:blipFill>
          <a:blip r:embed="rId2">
            <a:alphaModFix amt="20000"/>
          </a:blip>
          <a:stretch>
            <a:fillRect/>
          </a:stretch>
        </p:blipFill>
        <p:spPr>
          <a:xfrm>
            <a:off x="-91387" y="1031845"/>
            <a:ext cx="9326879" cy="4169115"/>
          </a:xfrm>
          <a:prstGeom prst="rect">
            <a:avLst/>
          </a:prstGeom>
          <a:noFill/>
          <a:ln>
            <a:noFill/>
          </a:ln>
        </p:spPr>
      </p:pic>
      <p:sp>
        <p:nvSpPr>
          <p:cNvPr id="102" name="Google Shape;102;p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7"/>
          <p:cNvGrpSpPr/>
          <p:nvPr/>
        </p:nvGrpSpPr>
        <p:grpSpPr>
          <a:xfrm>
            <a:off x="274200" y="274200"/>
            <a:ext cx="8595900" cy="4595100"/>
            <a:chOff x="274200" y="274200"/>
            <a:chExt cx="8595900" cy="4595100"/>
          </a:xfrm>
        </p:grpSpPr>
        <p:sp>
          <p:nvSpPr>
            <p:cNvPr id="104" name="Google Shape;104;p7"/>
            <p:cNvSpPr/>
            <p:nvPr/>
          </p:nvSpPr>
          <p:spPr>
            <a:xfrm>
              <a:off x="274200" y="274200"/>
              <a:ext cx="8595600" cy="4595100"/>
            </a:xfrm>
            <a:prstGeom prst="roundRect">
              <a:avLst>
                <a:gd fmla="val 0" name="adj"/>
              </a:avLst>
            </a:prstGeom>
            <a:solidFill>
              <a:srgbClr val="1E1F2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sp>
        <p:nvSpPr>
          <p:cNvPr id="106" name="Google Shape;10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7"/>
          <p:cNvSpPr/>
          <p:nvPr/>
        </p:nvSpPr>
        <p:spPr>
          <a:xfrm>
            <a:off x="274200" y="274200"/>
            <a:ext cx="8595600" cy="3525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7"/>
          <p:cNvCxnSpPr/>
          <p:nvPr/>
        </p:nvCxnSpPr>
        <p:spPr>
          <a:xfrm>
            <a:off x="8595300" y="365550"/>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7"/>
          <p:cNvCxnSpPr/>
          <p:nvPr/>
        </p:nvCxnSpPr>
        <p:spPr>
          <a:xfrm rot="5400000">
            <a:off x="8595300" y="365550"/>
            <a:ext cx="183000" cy="183000"/>
          </a:xfrm>
          <a:prstGeom prst="straightConnector1">
            <a:avLst/>
          </a:prstGeom>
          <a:noFill/>
          <a:ln cap="flat" cmpd="sng" w="28575">
            <a:solidFill>
              <a:schemeClr val="dk1"/>
            </a:solidFill>
            <a:prstDash val="solid"/>
            <a:round/>
            <a:headEnd len="med" w="med" type="none"/>
            <a:tailEnd len="med" w="med" type="none"/>
          </a:ln>
        </p:spPr>
      </p:cxnSp>
      <p:sp>
        <p:nvSpPr>
          <p:cNvPr id="110" name="Google Shape;110;p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pic>
        <p:nvPicPr>
          <p:cNvPr id="113" name="Google Shape;113;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14" name="Google Shape;114;p8"/>
          <p:cNvGrpSpPr/>
          <p:nvPr/>
        </p:nvGrpSpPr>
        <p:grpSpPr>
          <a:xfrm>
            <a:off x="1438985" y="535000"/>
            <a:ext cx="5919000" cy="4425900"/>
            <a:chOff x="274200" y="274200"/>
            <a:chExt cx="5919000" cy="4425900"/>
          </a:xfrm>
        </p:grpSpPr>
        <p:sp>
          <p:nvSpPr>
            <p:cNvPr id="115" name="Google Shape;115;p8"/>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8"/>
            <p:cNvGrpSpPr/>
            <p:nvPr/>
          </p:nvGrpSpPr>
          <p:grpSpPr>
            <a:xfrm>
              <a:off x="274200" y="274200"/>
              <a:ext cx="5827500" cy="4334400"/>
              <a:chOff x="274200" y="274200"/>
              <a:chExt cx="5827500" cy="4334400"/>
            </a:xfrm>
          </p:grpSpPr>
          <p:sp>
            <p:nvSpPr>
              <p:cNvPr id="117" name="Google Shape;117;p8"/>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8"/>
              <p:cNvGrpSpPr/>
              <p:nvPr/>
            </p:nvGrpSpPr>
            <p:grpSpPr>
              <a:xfrm>
                <a:off x="5827100" y="365450"/>
                <a:ext cx="183000" cy="183000"/>
                <a:chOff x="8225400" y="367488"/>
                <a:chExt cx="183000" cy="183000"/>
              </a:xfrm>
            </p:grpSpPr>
            <p:cxnSp>
              <p:nvCxnSpPr>
                <p:cNvPr id="119" name="Google Shape;119;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0" name="Google Shape;120;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1" name="Google Shape;121;p8"/>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8"/>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23" name="Google Shape;123;p8"/>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24" name="Google Shape;124;p8"/>
          <p:cNvGrpSpPr/>
          <p:nvPr/>
        </p:nvGrpSpPr>
        <p:grpSpPr>
          <a:xfrm>
            <a:off x="274200" y="274200"/>
            <a:ext cx="5919000" cy="4425900"/>
            <a:chOff x="274200" y="274200"/>
            <a:chExt cx="5919000" cy="4425900"/>
          </a:xfrm>
        </p:grpSpPr>
        <p:sp>
          <p:nvSpPr>
            <p:cNvPr id="125" name="Google Shape;125;p8"/>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8"/>
            <p:cNvGrpSpPr/>
            <p:nvPr/>
          </p:nvGrpSpPr>
          <p:grpSpPr>
            <a:xfrm>
              <a:off x="274200" y="274200"/>
              <a:ext cx="5827500" cy="4334400"/>
              <a:chOff x="274200" y="274200"/>
              <a:chExt cx="5827500" cy="4334400"/>
            </a:xfrm>
          </p:grpSpPr>
          <p:sp>
            <p:nvSpPr>
              <p:cNvPr id="127" name="Google Shape;127;p8"/>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8"/>
              <p:cNvGrpSpPr/>
              <p:nvPr/>
            </p:nvGrpSpPr>
            <p:grpSpPr>
              <a:xfrm>
                <a:off x="5827100" y="365450"/>
                <a:ext cx="183000" cy="183000"/>
                <a:chOff x="8225400" y="367488"/>
                <a:chExt cx="183000" cy="183000"/>
              </a:xfrm>
            </p:grpSpPr>
            <p:cxnSp>
              <p:nvCxnSpPr>
                <p:cNvPr id="129" name="Google Shape;129;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0" name="Google Shape;130;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1" name="Google Shape;131;p8"/>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8"/>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33" name="Google Shape;133;p8"/>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34" name="Google Shape;134;p8"/>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35" name="Google Shape;135;p8"/>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36" name="Google Shape;13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pic>
        <p:nvPicPr>
          <p:cNvPr id="138" name="Google Shape;138;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39" name="Google Shape;139;p9"/>
          <p:cNvGrpSpPr/>
          <p:nvPr/>
        </p:nvGrpSpPr>
        <p:grpSpPr>
          <a:xfrm>
            <a:off x="2028115" y="535000"/>
            <a:ext cx="6492300" cy="3749100"/>
            <a:chOff x="1371300" y="742950"/>
            <a:chExt cx="6492300" cy="3749100"/>
          </a:xfrm>
        </p:grpSpPr>
        <p:sp>
          <p:nvSpPr>
            <p:cNvPr id="140" name="Google Shape;140;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9"/>
            <p:cNvGrpSpPr/>
            <p:nvPr/>
          </p:nvGrpSpPr>
          <p:grpSpPr>
            <a:xfrm>
              <a:off x="1371300" y="742950"/>
              <a:ext cx="6401400" cy="3657600"/>
              <a:chOff x="1371300" y="742950"/>
              <a:chExt cx="6401400" cy="3657600"/>
            </a:xfrm>
          </p:grpSpPr>
          <p:sp>
            <p:nvSpPr>
              <p:cNvPr id="142" name="Google Shape;142;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4" name="Google Shape;144;p9"/>
              <p:cNvGrpSpPr/>
              <p:nvPr/>
            </p:nvGrpSpPr>
            <p:grpSpPr>
              <a:xfrm>
                <a:off x="7498200" y="834288"/>
                <a:ext cx="183000" cy="183000"/>
                <a:chOff x="8225400" y="367488"/>
                <a:chExt cx="183000" cy="183000"/>
              </a:xfrm>
            </p:grpSpPr>
            <p:cxnSp>
              <p:nvCxnSpPr>
                <p:cNvPr id="145" name="Google Shape;145;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46" name="Google Shape;146;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47" name="Google Shape;147;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49" name="Google Shape;149;p9"/>
          <p:cNvGrpSpPr/>
          <p:nvPr/>
        </p:nvGrpSpPr>
        <p:grpSpPr>
          <a:xfrm>
            <a:off x="1371300" y="742950"/>
            <a:ext cx="6492300" cy="3749100"/>
            <a:chOff x="1371300" y="742950"/>
            <a:chExt cx="6492300" cy="3749100"/>
          </a:xfrm>
        </p:grpSpPr>
        <p:sp>
          <p:nvSpPr>
            <p:cNvPr id="150" name="Google Shape;150;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9"/>
            <p:cNvGrpSpPr/>
            <p:nvPr/>
          </p:nvGrpSpPr>
          <p:grpSpPr>
            <a:xfrm>
              <a:off x="1371300" y="742950"/>
              <a:ext cx="6401400" cy="3657600"/>
              <a:chOff x="1371300" y="742950"/>
              <a:chExt cx="6401400" cy="3657600"/>
            </a:xfrm>
          </p:grpSpPr>
          <p:sp>
            <p:nvSpPr>
              <p:cNvPr id="152" name="Google Shape;152;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4" name="Google Shape;154;p9"/>
              <p:cNvGrpSpPr/>
              <p:nvPr/>
            </p:nvGrpSpPr>
            <p:grpSpPr>
              <a:xfrm>
                <a:off x="7498200" y="834288"/>
                <a:ext cx="183000" cy="183000"/>
                <a:chOff x="8225400" y="367488"/>
                <a:chExt cx="183000" cy="183000"/>
              </a:xfrm>
            </p:grpSpPr>
            <p:cxnSp>
              <p:nvCxnSpPr>
                <p:cNvPr id="155" name="Google Shape;155;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6" name="Google Shape;156;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7" name="Google Shape;157;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59" name="Google Shape;159;p9"/>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60" name="Google Shape;16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 name="Shape 161"/>
        <p:cNvGrpSpPr/>
        <p:nvPr/>
      </p:nvGrpSpPr>
      <p:grpSpPr>
        <a:xfrm>
          <a:off x="0" y="0"/>
          <a:ext cx="0" cy="0"/>
          <a:chOff x="0" y="0"/>
          <a:chExt cx="0" cy="0"/>
        </a:xfrm>
      </p:grpSpPr>
      <p:pic>
        <p:nvPicPr>
          <p:cNvPr id="162" name="Google Shape;162;p1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63" name="Google Shape;163;p10"/>
          <p:cNvGrpSpPr/>
          <p:nvPr/>
        </p:nvGrpSpPr>
        <p:grpSpPr>
          <a:xfrm>
            <a:off x="2025281" y="535000"/>
            <a:ext cx="6492300" cy="3749100"/>
            <a:chOff x="1371300" y="742950"/>
            <a:chExt cx="6492300" cy="3749100"/>
          </a:xfrm>
        </p:grpSpPr>
        <p:sp>
          <p:nvSpPr>
            <p:cNvPr id="164" name="Google Shape;164;p10"/>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a:off x="1371300" y="742950"/>
              <a:ext cx="6401400" cy="3657600"/>
              <a:chOff x="1371300" y="742950"/>
              <a:chExt cx="6401400" cy="3657600"/>
            </a:xfrm>
          </p:grpSpPr>
          <p:sp>
            <p:nvSpPr>
              <p:cNvPr id="166" name="Google Shape;166;p10"/>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10"/>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68" name="Google Shape;168;p10"/>
              <p:cNvGrpSpPr/>
              <p:nvPr/>
            </p:nvGrpSpPr>
            <p:grpSpPr>
              <a:xfrm>
                <a:off x="7498200" y="834288"/>
                <a:ext cx="183000" cy="183000"/>
                <a:chOff x="8225400" y="367488"/>
                <a:chExt cx="183000" cy="183000"/>
              </a:xfrm>
            </p:grpSpPr>
            <p:cxnSp>
              <p:nvCxnSpPr>
                <p:cNvPr id="169" name="Google Shape;169;p1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0" name="Google Shape;170;p1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1" name="Google Shape;171;p10"/>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0"/>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73" name="Google Shape;173;p10"/>
          <p:cNvGrpSpPr/>
          <p:nvPr/>
        </p:nvGrpSpPr>
        <p:grpSpPr>
          <a:xfrm>
            <a:off x="1371300" y="742950"/>
            <a:ext cx="6492300" cy="3749100"/>
            <a:chOff x="1371300" y="742950"/>
            <a:chExt cx="6492300" cy="3749100"/>
          </a:xfrm>
        </p:grpSpPr>
        <p:sp>
          <p:nvSpPr>
            <p:cNvPr id="174" name="Google Shape;174;p10"/>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0"/>
            <p:cNvGrpSpPr/>
            <p:nvPr/>
          </p:nvGrpSpPr>
          <p:grpSpPr>
            <a:xfrm>
              <a:off x="1371300" y="742950"/>
              <a:ext cx="6401400" cy="3657600"/>
              <a:chOff x="1371300" y="742950"/>
              <a:chExt cx="6401400" cy="3657600"/>
            </a:xfrm>
          </p:grpSpPr>
          <p:sp>
            <p:nvSpPr>
              <p:cNvPr id="176" name="Google Shape;176;p10"/>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10"/>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78" name="Google Shape;178;p10"/>
              <p:cNvGrpSpPr/>
              <p:nvPr/>
            </p:nvGrpSpPr>
            <p:grpSpPr>
              <a:xfrm>
                <a:off x="7498200" y="834288"/>
                <a:ext cx="183000" cy="183000"/>
                <a:chOff x="8225400" y="367488"/>
                <a:chExt cx="183000" cy="183000"/>
              </a:xfrm>
            </p:grpSpPr>
            <p:cxnSp>
              <p:nvCxnSpPr>
                <p:cNvPr id="179" name="Google Shape;179;p1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0" name="Google Shape;180;p1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81" name="Google Shape;181;p10"/>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0"/>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83" name="Google Shape;183;p10"/>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4" name="Google Shape;184;p10"/>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Karla"/>
                <a:ea typeface="Karla"/>
                <a:cs typeface="Karla"/>
                <a:sym typeface="Karla"/>
              </a:defRPr>
            </a:lvl1pPr>
            <a:lvl2pPr lvl="1" algn="r">
              <a:buNone/>
              <a:defRPr sz="1300">
                <a:solidFill>
                  <a:schemeClr val="dk1"/>
                </a:solidFill>
                <a:latin typeface="Karla"/>
                <a:ea typeface="Karla"/>
                <a:cs typeface="Karla"/>
                <a:sym typeface="Karla"/>
              </a:defRPr>
            </a:lvl2pPr>
            <a:lvl3pPr lvl="2" algn="r">
              <a:buNone/>
              <a:defRPr sz="1300">
                <a:solidFill>
                  <a:schemeClr val="dk1"/>
                </a:solidFill>
                <a:latin typeface="Karla"/>
                <a:ea typeface="Karla"/>
                <a:cs typeface="Karla"/>
                <a:sym typeface="Karla"/>
              </a:defRPr>
            </a:lvl3pPr>
            <a:lvl4pPr lvl="3" algn="r">
              <a:buNone/>
              <a:defRPr sz="1300">
                <a:solidFill>
                  <a:schemeClr val="dk1"/>
                </a:solidFill>
                <a:latin typeface="Karla"/>
                <a:ea typeface="Karla"/>
                <a:cs typeface="Karla"/>
                <a:sym typeface="Karla"/>
              </a:defRPr>
            </a:lvl4pPr>
            <a:lvl5pPr lvl="4" algn="r">
              <a:buNone/>
              <a:defRPr sz="1300">
                <a:solidFill>
                  <a:schemeClr val="dk1"/>
                </a:solidFill>
                <a:latin typeface="Karla"/>
                <a:ea typeface="Karla"/>
                <a:cs typeface="Karla"/>
                <a:sym typeface="Karla"/>
              </a:defRPr>
            </a:lvl5pPr>
            <a:lvl6pPr lvl="5" algn="r">
              <a:buNone/>
              <a:defRPr sz="1300">
                <a:solidFill>
                  <a:schemeClr val="dk1"/>
                </a:solidFill>
                <a:latin typeface="Karla"/>
                <a:ea typeface="Karla"/>
                <a:cs typeface="Karla"/>
                <a:sym typeface="Karla"/>
              </a:defRPr>
            </a:lvl6pPr>
            <a:lvl7pPr lvl="6" algn="r">
              <a:buNone/>
              <a:defRPr sz="1300">
                <a:solidFill>
                  <a:schemeClr val="dk1"/>
                </a:solidFill>
                <a:latin typeface="Karla"/>
                <a:ea typeface="Karla"/>
                <a:cs typeface="Karla"/>
                <a:sym typeface="Karla"/>
              </a:defRPr>
            </a:lvl7pPr>
            <a:lvl8pPr lvl="7" algn="r">
              <a:buNone/>
              <a:defRPr sz="1300">
                <a:solidFill>
                  <a:schemeClr val="dk1"/>
                </a:solidFill>
                <a:latin typeface="Karla"/>
                <a:ea typeface="Karla"/>
                <a:cs typeface="Karla"/>
                <a:sym typeface="Karla"/>
              </a:defRPr>
            </a:lvl8pPr>
            <a:lvl9pPr lvl="8" algn="r">
              <a:buNone/>
              <a:defRPr sz="1300">
                <a:solidFill>
                  <a:schemeClr val="dk1"/>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gRPC </a:t>
            </a:r>
            <a:endParaRPr/>
          </a:p>
          <a:p>
            <a:pPr indent="0" lvl="0" marL="0" rtl="0" algn="ctr">
              <a:spcBef>
                <a:spcPts val="0"/>
              </a:spcBef>
              <a:spcAft>
                <a:spcPts val="0"/>
              </a:spcAft>
              <a:buNone/>
            </a:pPr>
            <a:r>
              <a:rPr lang="en">
                <a:latin typeface="Rubik"/>
                <a:ea typeface="Rubik"/>
                <a:cs typeface="Rubik"/>
                <a:sym typeface="Rubik"/>
              </a:rPr>
              <a:t>Fundamentals</a:t>
            </a:r>
            <a:endParaRPr sz="2900">
              <a:latin typeface="Rubik"/>
              <a:ea typeface="Rubik"/>
              <a:cs typeface="Rubik"/>
              <a:sym typeface="Rubik"/>
            </a:endParaRPr>
          </a:p>
        </p:txBody>
      </p:sp>
      <p:sp>
        <p:nvSpPr>
          <p:cNvPr id="443" name="Google Shape;443;p27"/>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7"/>
          <p:cNvGrpSpPr/>
          <p:nvPr/>
        </p:nvGrpSpPr>
        <p:grpSpPr>
          <a:xfrm>
            <a:off x="6761147" y="3414805"/>
            <a:ext cx="689546" cy="208288"/>
            <a:chOff x="6761147" y="3414805"/>
            <a:chExt cx="689546" cy="208288"/>
          </a:xfrm>
        </p:grpSpPr>
        <p:sp>
          <p:nvSpPr>
            <p:cNvPr id="445" name="Google Shape;445;p27"/>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7"/>
          <p:cNvGrpSpPr/>
          <p:nvPr/>
        </p:nvGrpSpPr>
        <p:grpSpPr>
          <a:xfrm>
            <a:off x="136938" y="1047512"/>
            <a:ext cx="1371600" cy="1375875"/>
            <a:chOff x="299013" y="1079125"/>
            <a:chExt cx="1371600" cy="1375875"/>
          </a:xfrm>
        </p:grpSpPr>
        <p:sp>
          <p:nvSpPr>
            <p:cNvPr id="448" name="Google Shape;448;p27"/>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7"/>
            <p:cNvGrpSpPr/>
            <p:nvPr/>
          </p:nvGrpSpPr>
          <p:grpSpPr>
            <a:xfrm>
              <a:off x="396400" y="1384064"/>
              <a:ext cx="1085400" cy="635100"/>
              <a:chOff x="396400" y="1399225"/>
              <a:chExt cx="1085400" cy="635100"/>
            </a:xfrm>
          </p:grpSpPr>
          <p:sp>
            <p:nvSpPr>
              <p:cNvPr id="451" name="Google Shape;451;p27"/>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7"/>
              <p:cNvGrpSpPr/>
              <p:nvPr/>
            </p:nvGrpSpPr>
            <p:grpSpPr>
              <a:xfrm>
                <a:off x="712181" y="1506835"/>
                <a:ext cx="453838" cy="419880"/>
                <a:chOff x="733647" y="1423686"/>
                <a:chExt cx="453838" cy="419880"/>
              </a:xfrm>
            </p:grpSpPr>
            <p:sp>
              <p:nvSpPr>
                <p:cNvPr id="453" name="Google Shape;453;p27"/>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 name="Google Shape;455;p27"/>
            <p:cNvGrpSpPr/>
            <p:nvPr/>
          </p:nvGrpSpPr>
          <p:grpSpPr>
            <a:xfrm>
              <a:off x="396391" y="2141102"/>
              <a:ext cx="1085342" cy="96171"/>
              <a:chOff x="417899" y="2116530"/>
              <a:chExt cx="1085342" cy="96171"/>
            </a:xfrm>
          </p:grpSpPr>
          <p:sp>
            <p:nvSpPr>
              <p:cNvPr id="456" name="Google Shape;456;p27"/>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8" name="Google Shape;458;p27"/>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59" name="Google Shape;459;p27"/>
          <p:cNvGrpSpPr/>
          <p:nvPr/>
        </p:nvGrpSpPr>
        <p:grpSpPr>
          <a:xfrm>
            <a:off x="7450704" y="1174899"/>
            <a:ext cx="1646100" cy="1188900"/>
            <a:chOff x="7403363" y="1047512"/>
            <a:chExt cx="1646100" cy="1188900"/>
          </a:xfrm>
        </p:grpSpPr>
        <p:sp>
          <p:nvSpPr>
            <p:cNvPr id="460" name="Google Shape;460;p27"/>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27"/>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63" name="Google Shape;463;p27"/>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7"/>
            <p:cNvGrpSpPr/>
            <p:nvPr/>
          </p:nvGrpSpPr>
          <p:grpSpPr>
            <a:xfrm>
              <a:off x="7770652" y="1367593"/>
              <a:ext cx="820034" cy="187786"/>
              <a:chOff x="4005100" y="3437025"/>
              <a:chExt cx="535375" cy="122600"/>
            </a:xfrm>
          </p:grpSpPr>
          <p:sp>
            <p:nvSpPr>
              <p:cNvPr id="467" name="Google Shape;467;p27"/>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9" name="Google Shape;469;p27"/>
          <p:cNvGrpSpPr/>
          <p:nvPr/>
        </p:nvGrpSpPr>
        <p:grpSpPr>
          <a:xfrm>
            <a:off x="7855413" y="2571747"/>
            <a:ext cx="836668" cy="1371596"/>
            <a:chOff x="2771692" y="3497697"/>
            <a:chExt cx="836668" cy="1371596"/>
          </a:xfrm>
        </p:grpSpPr>
        <p:sp>
          <p:nvSpPr>
            <p:cNvPr id="470" name="Google Shape;470;p27"/>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7"/>
          <p:cNvGrpSpPr/>
          <p:nvPr/>
        </p:nvGrpSpPr>
        <p:grpSpPr>
          <a:xfrm>
            <a:off x="136938" y="2571748"/>
            <a:ext cx="1827475" cy="1051350"/>
            <a:chOff x="136938" y="2571748"/>
            <a:chExt cx="1827475" cy="1051350"/>
          </a:xfrm>
        </p:grpSpPr>
        <p:grpSp>
          <p:nvGrpSpPr>
            <p:cNvPr id="481" name="Google Shape;481;p27"/>
            <p:cNvGrpSpPr/>
            <p:nvPr/>
          </p:nvGrpSpPr>
          <p:grpSpPr>
            <a:xfrm>
              <a:off x="136938" y="2571748"/>
              <a:ext cx="1827475" cy="1051350"/>
              <a:chOff x="136938" y="2571748"/>
              <a:chExt cx="1827475" cy="1051350"/>
            </a:xfrm>
          </p:grpSpPr>
          <p:sp>
            <p:nvSpPr>
              <p:cNvPr id="482" name="Google Shape;482;p27"/>
              <p:cNvSpPr/>
              <p:nvPr/>
            </p:nvSpPr>
            <p:spPr>
              <a:xfrm>
                <a:off x="227113" y="26630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7"/>
              <p:cNvGrpSpPr/>
              <p:nvPr/>
            </p:nvGrpSpPr>
            <p:grpSpPr>
              <a:xfrm>
                <a:off x="136938" y="2571748"/>
                <a:ext cx="1737300" cy="960000"/>
                <a:chOff x="7146475" y="2190661"/>
                <a:chExt cx="1737300" cy="960000"/>
              </a:xfrm>
            </p:grpSpPr>
            <p:sp>
              <p:nvSpPr>
                <p:cNvPr id="484" name="Google Shape;484;p27"/>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27"/>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86" name="Google Shape;486;p27"/>
            <p:cNvGrpSpPr/>
            <p:nvPr/>
          </p:nvGrpSpPr>
          <p:grpSpPr>
            <a:xfrm>
              <a:off x="309807" y="2930198"/>
              <a:ext cx="735110" cy="506865"/>
              <a:chOff x="309807" y="2930198"/>
              <a:chExt cx="735110" cy="506865"/>
            </a:xfrm>
          </p:grpSpPr>
          <p:sp>
            <p:nvSpPr>
              <p:cNvPr id="487" name="Google Shape;487;p27"/>
              <p:cNvSpPr/>
              <p:nvPr/>
            </p:nvSpPr>
            <p:spPr>
              <a:xfrm>
                <a:off x="327022" y="2930198"/>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309807" y="3070243"/>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9" name="Google Shape;489;p27"/>
          <p:cNvSpPr txBox="1"/>
          <p:nvPr/>
        </p:nvSpPr>
        <p:spPr>
          <a:xfrm>
            <a:off x="472500" y="2774925"/>
            <a:ext cx="13563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200">
                <a:solidFill>
                  <a:schemeClr val="dk1"/>
                </a:solidFill>
                <a:latin typeface="Rubik Black"/>
                <a:ea typeface="Rubik Black"/>
                <a:cs typeface="Rubik Black"/>
                <a:sym typeface="Rubik Black"/>
              </a:rPr>
              <a:t>14</a:t>
            </a:r>
            <a:r>
              <a:rPr lang="en" sz="2200">
                <a:solidFill>
                  <a:schemeClr val="dk1"/>
                </a:solidFill>
                <a:latin typeface="Rubik Black"/>
                <a:ea typeface="Rubik Black"/>
                <a:cs typeface="Rubik Black"/>
                <a:sym typeface="Rubik Black"/>
              </a:rPr>
              <a:t>º</a:t>
            </a:r>
            <a:endParaRPr sz="2200"/>
          </a:p>
        </p:txBody>
      </p:sp>
      <p:sp>
        <p:nvSpPr>
          <p:cNvPr id="490" name="Google Shape;490;p27"/>
          <p:cNvSpPr txBox="1"/>
          <p:nvPr/>
        </p:nvSpPr>
        <p:spPr>
          <a:xfrm>
            <a:off x="437813" y="3072675"/>
            <a:ext cx="13563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dk1"/>
                </a:solidFill>
                <a:latin typeface="Rubik"/>
                <a:ea typeface="Rubik"/>
                <a:cs typeface="Rubik"/>
                <a:sym typeface="Rubik"/>
              </a:rPr>
              <a:t>Porto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cxnSp>
        <p:nvCxnSpPr>
          <p:cNvPr id="640" name="Google Shape;640;p36"/>
          <p:cNvCxnSpPr/>
          <p:nvPr/>
        </p:nvCxnSpPr>
        <p:spPr>
          <a:xfrm>
            <a:off x="3549313" y="2315125"/>
            <a:ext cx="0" cy="2291400"/>
          </a:xfrm>
          <a:prstGeom prst="straightConnector1">
            <a:avLst/>
          </a:prstGeom>
          <a:noFill/>
          <a:ln cap="flat" cmpd="sng" w="9525">
            <a:solidFill>
              <a:srgbClr val="C2C2C2"/>
            </a:solidFill>
            <a:prstDash val="solid"/>
            <a:round/>
            <a:headEnd len="med" w="med" type="none"/>
            <a:tailEnd len="med" w="med" type="none"/>
          </a:ln>
        </p:spPr>
      </p:cxnSp>
      <p:sp>
        <p:nvSpPr>
          <p:cNvPr id="641" name="Google Shape;641;p3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RPC Flow Example</a:t>
            </a:r>
            <a:endParaRPr/>
          </a:p>
        </p:txBody>
      </p:sp>
      <p:sp>
        <p:nvSpPr>
          <p:cNvPr id="642" name="Google Shape;642;p36"/>
          <p:cNvSpPr/>
          <p:nvPr/>
        </p:nvSpPr>
        <p:spPr>
          <a:xfrm>
            <a:off x="716263" y="4169438"/>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4" name="Google Shape;644;p36"/>
          <p:cNvPicPr preferRelativeResize="0"/>
          <p:nvPr/>
        </p:nvPicPr>
        <p:blipFill>
          <a:blip r:embed="rId3">
            <a:alphaModFix/>
          </a:blip>
          <a:stretch>
            <a:fillRect/>
          </a:stretch>
        </p:blipFill>
        <p:spPr>
          <a:xfrm>
            <a:off x="1357475" y="1632500"/>
            <a:ext cx="682625" cy="682625"/>
          </a:xfrm>
          <a:prstGeom prst="rect">
            <a:avLst/>
          </a:prstGeom>
          <a:noFill/>
          <a:ln>
            <a:noFill/>
          </a:ln>
        </p:spPr>
      </p:pic>
      <p:cxnSp>
        <p:nvCxnSpPr>
          <p:cNvPr id="645" name="Google Shape;645;p36"/>
          <p:cNvCxnSpPr>
            <a:stCxn id="644" idx="2"/>
          </p:cNvCxnSpPr>
          <p:nvPr/>
        </p:nvCxnSpPr>
        <p:spPr>
          <a:xfrm>
            <a:off x="1698788" y="2315125"/>
            <a:ext cx="0" cy="2291400"/>
          </a:xfrm>
          <a:prstGeom prst="straightConnector1">
            <a:avLst/>
          </a:prstGeom>
          <a:noFill/>
          <a:ln cap="flat" cmpd="sng" w="19050">
            <a:solidFill>
              <a:srgbClr val="9E9E9E"/>
            </a:solidFill>
            <a:prstDash val="solid"/>
            <a:round/>
            <a:headEnd len="med" w="med" type="none"/>
            <a:tailEnd len="med" w="med" type="none"/>
          </a:ln>
        </p:spPr>
      </p:cxnSp>
      <p:cxnSp>
        <p:nvCxnSpPr>
          <p:cNvPr id="646" name="Google Shape;646;p36"/>
          <p:cNvCxnSpPr/>
          <p:nvPr/>
        </p:nvCxnSpPr>
        <p:spPr>
          <a:xfrm>
            <a:off x="7474075" y="2315125"/>
            <a:ext cx="0" cy="2291400"/>
          </a:xfrm>
          <a:prstGeom prst="straightConnector1">
            <a:avLst/>
          </a:prstGeom>
          <a:noFill/>
          <a:ln cap="flat" cmpd="sng" w="19050">
            <a:solidFill>
              <a:srgbClr val="9E9E9E"/>
            </a:solidFill>
            <a:prstDash val="solid"/>
            <a:round/>
            <a:headEnd len="med" w="med" type="none"/>
            <a:tailEnd len="med" w="med" type="none"/>
          </a:ln>
        </p:spPr>
      </p:cxnSp>
      <p:sp>
        <p:nvSpPr>
          <p:cNvPr id="647" name="Google Shape;647;p36"/>
          <p:cNvSpPr txBox="1"/>
          <p:nvPr/>
        </p:nvSpPr>
        <p:spPr>
          <a:xfrm>
            <a:off x="967150" y="2453750"/>
            <a:ext cx="146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325D79"/>
                </a:solidFill>
                <a:highlight>
                  <a:schemeClr val="lt1"/>
                </a:highlight>
                <a:latin typeface="Courier New"/>
                <a:ea typeface="Courier New"/>
                <a:cs typeface="Courier New"/>
                <a:sym typeface="Courier New"/>
              </a:rPr>
              <a:t>processPayment</a:t>
            </a:r>
            <a:r>
              <a:rPr lang="en" sz="1000">
                <a:solidFill>
                  <a:srgbClr val="A9B7C6"/>
                </a:solidFill>
                <a:highlight>
                  <a:schemeClr val="lt1"/>
                </a:highlight>
                <a:latin typeface="Courier New"/>
                <a:ea typeface="Courier New"/>
                <a:cs typeface="Courier New"/>
                <a:sym typeface="Courier New"/>
              </a:rPr>
              <a:t>() </a:t>
            </a:r>
            <a:r>
              <a:rPr lang="en" sz="1000">
                <a:solidFill>
                  <a:srgbClr val="808080"/>
                </a:solidFill>
                <a:highlight>
                  <a:schemeClr val="lt1"/>
                </a:highlight>
                <a:latin typeface="Courier New"/>
                <a:ea typeface="Courier New"/>
                <a:cs typeface="Courier New"/>
                <a:sym typeface="Courier New"/>
              </a:rPr>
              <a:t>// stub</a:t>
            </a:r>
            <a:endParaRPr sz="1000">
              <a:highlight>
                <a:schemeClr val="lt1"/>
              </a:highlight>
            </a:endParaRPr>
          </a:p>
        </p:txBody>
      </p:sp>
      <p:grpSp>
        <p:nvGrpSpPr>
          <p:cNvPr id="648" name="Google Shape;648;p36"/>
          <p:cNvGrpSpPr/>
          <p:nvPr/>
        </p:nvGrpSpPr>
        <p:grpSpPr>
          <a:xfrm>
            <a:off x="2977075" y="1617925"/>
            <a:ext cx="1144500" cy="711775"/>
            <a:chOff x="2823625" y="1661400"/>
            <a:chExt cx="1144500" cy="711775"/>
          </a:xfrm>
        </p:grpSpPr>
        <p:sp>
          <p:nvSpPr>
            <p:cNvPr id="649" name="Google Shape;649;p36"/>
            <p:cNvSpPr txBox="1"/>
            <p:nvPr/>
          </p:nvSpPr>
          <p:spPr>
            <a:xfrm>
              <a:off x="2823625" y="2034475"/>
              <a:ext cx="1144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ubik Black"/>
                  <a:ea typeface="Rubik Black"/>
                  <a:cs typeface="Rubik Black"/>
                  <a:sym typeface="Rubik Black"/>
                </a:rPr>
                <a:t>RPC Client</a:t>
              </a:r>
              <a:endParaRPr sz="1000"/>
            </a:p>
          </p:txBody>
        </p:sp>
        <p:pic>
          <p:nvPicPr>
            <p:cNvPr id="650" name="Google Shape;650;p36"/>
            <p:cNvPicPr preferRelativeResize="0"/>
            <p:nvPr/>
          </p:nvPicPr>
          <p:blipFill>
            <a:blip r:embed="rId4">
              <a:alphaModFix/>
            </a:blip>
            <a:stretch>
              <a:fillRect/>
            </a:stretch>
          </p:blipFill>
          <p:spPr>
            <a:xfrm>
              <a:off x="3167275" y="1661400"/>
              <a:ext cx="457199" cy="457199"/>
            </a:xfrm>
            <a:prstGeom prst="rect">
              <a:avLst/>
            </a:prstGeom>
            <a:noFill/>
            <a:ln>
              <a:noFill/>
            </a:ln>
          </p:spPr>
        </p:pic>
      </p:grpSp>
      <p:grpSp>
        <p:nvGrpSpPr>
          <p:cNvPr id="651" name="Google Shape;651;p36"/>
          <p:cNvGrpSpPr/>
          <p:nvPr/>
        </p:nvGrpSpPr>
        <p:grpSpPr>
          <a:xfrm>
            <a:off x="5080200" y="1661400"/>
            <a:ext cx="1144500" cy="668300"/>
            <a:chOff x="6138950" y="1661400"/>
            <a:chExt cx="1144500" cy="668300"/>
          </a:xfrm>
        </p:grpSpPr>
        <p:pic>
          <p:nvPicPr>
            <p:cNvPr id="652" name="Google Shape;652;p36"/>
            <p:cNvPicPr preferRelativeResize="0"/>
            <p:nvPr/>
          </p:nvPicPr>
          <p:blipFill>
            <a:blip r:embed="rId5">
              <a:alphaModFix/>
            </a:blip>
            <a:stretch>
              <a:fillRect/>
            </a:stretch>
          </p:blipFill>
          <p:spPr>
            <a:xfrm>
              <a:off x="6514400" y="1661400"/>
              <a:ext cx="393600" cy="393600"/>
            </a:xfrm>
            <a:prstGeom prst="rect">
              <a:avLst/>
            </a:prstGeom>
            <a:noFill/>
            <a:ln>
              <a:noFill/>
            </a:ln>
          </p:spPr>
        </p:pic>
        <p:sp>
          <p:nvSpPr>
            <p:cNvPr id="653" name="Google Shape;653;p36"/>
            <p:cNvSpPr txBox="1"/>
            <p:nvPr/>
          </p:nvSpPr>
          <p:spPr>
            <a:xfrm>
              <a:off x="6138950" y="1991000"/>
              <a:ext cx="1144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ubik Black"/>
                  <a:ea typeface="Rubik Black"/>
                  <a:cs typeface="Rubik Black"/>
                  <a:sym typeface="Rubik Black"/>
                </a:rPr>
                <a:t>RPC Server</a:t>
              </a:r>
              <a:endParaRPr sz="1000"/>
            </a:p>
          </p:txBody>
        </p:sp>
      </p:grpSp>
      <p:sp>
        <p:nvSpPr>
          <p:cNvPr id="654" name="Google Shape;654;p36"/>
          <p:cNvSpPr txBox="1"/>
          <p:nvPr/>
        </p:nvSpPr>
        <p:spPr>
          <a:xfrm>
            <a:off x="3070525" y="2571750"/>
            <a:ext cx="95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Karla"/>
                <a:ea typeface="Karla"/>
                <a:cs typeface="Karla"/>
                <a:sym typeface="Karla"/>
              </a:rPr>
              <a:t>Marshal args</a:t>
            </a:r>
            <a:endParaRPr sz="1000">
              <a:highlight>
                <a:schemeClr val="lt1"/>
              </a:highlight>
            </a:endParaRPr>
          </a:p>
        </p:txBody>
      </p:sp>
      <p:cxnSp>
        <p:nvCxnSpPr>
          <p:cNvPr id="655" name="Google Shape;655;p36"/>
          <p:cNvCxnSpPr>
            <a:stCxn id="647" idx="3"/>
            <a:endCxn id="654" idx="1"/>
          </p:cNvCxnSpPr>
          <p:nvPr/>
        </p:nvCxnSpPr>
        <p:spPr>
          <a:xfrm>
            <a:off x="2430250" y="2700050"/>
            <a:ext cx="640200" cy="411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36"/>
          <p:cNvSpPr txBox="1"/>
          <p:nvPr/>
        </p:nvSpPr>
        <p:spPr>
          <a:xfrm>
            <a:off x="6678100" y="2881400"/>
            <a:ext cx="1591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325D79"/>
                </a:solidFill>
                <a:highlight>
                  <a:schemeClr val="lt1"/>
                </a:highlight>
                <a:latin typeface="Courier New"/>
                <a:ea typeface="Courier New"/>
                <a:cs typeface="Courier New"/>
                <a:sym typeface="Courier New"/>
              </a:rPr>
              <a:t>processPayment</a:t>
            </a:r>
            <a:r>
              <a:rPr lang="en"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ctr">
              <a:spcBef>
                <a:spcPts val="0"/>
              </a:spcBef>
              <a:spcAft>
                <a:spcPts val="0"/>
              </a:spcAft>
              <a:buNone/>
            </a:pPr>
            <a:r>
              <a:rPr lang="en" sz="1000">
                <a:solidFill>
                  <a:srgbClr val="808080"/>
                </a:solidFill>
                <a:highlight>
                  <a:schemeClr val="lt1"/>
                </a:highlight>
                <a:latin typeface="Courier New"/>
                <a:ea typeface="Courier New"/>
                <a:cs typeface="Courier New"/>
                <a:sym typeface="Courier New"/>
              </a:rPr>
              <a:t>// implementation</a:t>
            </a:r>
            <a:endParaRPr sz="1000">
              <a:highlight>
                <a:schemeClr val="lt1"/>
              </a:highlight>
            </a:endParaRPr>
          </a:p>
        </p:txBody>
      </p:sp>
      <p:sp>
        <p:nvSpPr>
          <p:cNvPr id="657" name="Google Shape;657;p36"/>
          <p:cNvSpPr txBox="1"/>
          <p:nvPr/>
        </p:nvSpPr>
        <p:spPr>
          <a:xfrm>
            <a:off x="967150" y="3087575"/>
            <a:ext cx="146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808080"/>
                </a:solidFill>
                <a:highlight>
                  <a:schemeClr val="lt1"/>
                </a:highlight>
                <a:latin typeface="Courier New"/>
                <a:ea typeface="Courier New"/>
                <a:cs typeface="Courier New"/>
                <a:sym typeface="Courier New"/>
              </a:rPr>
              <a:t>waiting</a:t>
            </a:r>
            <a:r>
              <a:rPr lang="en" sz="1000">
                <a:solidFill>
                  <a:srgbClr val="808080"/>
                </a:solidFill>
                <a:highlight>
                  <a:schemeClr val="lt1"/>
                </a:highlight>
                <a:latin typeface="Courier New"/>
                <a:ea typeface="Courier New"/>
                <a:cs typeface="Courier New"/>
                <a:sym typeface="Courier New"/>
              </a:rPr>
              <a:t>...</a:t>
            </a:r>
            <a:endParaRPr sz="1000">
              <a:highlight>
                <a:schemeClr val="lt1"/>
              </a:highlight>
            </a:endParaRPr>
          </a:p>
        </p:txBody>
      </p:sp>
      <p:cxnSp>
        <p:nvCxnSpPr>
          <p:cNvPr id="658" name="Google Shape;658;p36"/>
          <p:cNvCxnSpPr/>
          <p:nvPr/>
        </p:nvCxnSpPr>
        <p:spPr>
          <a:xfrm>
            <a:off x="5652438" y="2315125"/>
            <a:ext cx="0" cy="2291400"/>
          </a:xfrm>
          <a:prstGeom prst="straightConnector1">
            <a:avLst/>
          </a:prstGeom>
          <a:noFill/>
          <a:ln cap="flat" cmpd="sng" w="9525">
            <a:solidFill>
              <a:srgbClr val="C2C2C2"/>
            </a:solidFill>
            <a:prstDash val="solid"/>
            <a:round/>
            <a:headEnd len="med" w="med" type="none"/>
            <a:tailEnd len="med" w="med" type="none"/>
          </a:ln>
        </p:spPr>
      </p:cxnSp>
      <p:sp>
        <p:nvSpPr>
          <p:cNvPr id="659" name="Google Shape;659;p36"/>
          <p:cNvSpPr txBox="1"/>
          <p:nvPr/>
        </p:nvSpPr>
        <p:spPr>
          <a:xfrm>
            <a:off x="5080200" y="2741150"/>
            <a:ext cx="1144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Karla"/>
                <a:ea typeface="Karla"/>
                <a:cs typeface="Karla"/>
                <a:sym typeface="Karla"/>
              </a:rPr>
              <a:t>Unmarshal</a:t>
            </a:r>
            <a:r>
              <a:rPr lang="en" sz="1000">
                <a:solidFill>
                  <a:schemeClr val="dk1"/>
                </a:solidFill>
                <a:highlight>
                  <a:schemeClr val="lt1"/>
                </a:highlight>
                <a:latin typeface="Karla"/>
                <a:ea typeface="Karla"/>
                <a:cs typeface="Karla"/>
                <a:sym typeface="Karla"/>
              </a:rPr>
              <a:t> args</a:t>
            </a:r>
            <a:endParaRPr sz="1000">
              <a:highlight>
                <a:schemeClr val="lt1"/>
              </a:highlight>
            </a:endParaRPr>
          </a:p>
        </p:txBody>
      </p:sp>
      <p:cxnSp>
        <p:nvCxnSpPr>
          <p:cNvPr id="660" name="Google Shape;660;p36"/>
          <p:cNvCxnSpPr>
            <a:stCxn id="654" idx="3"/>
            <a:endCxn id="659" idx="1"/>
          </p:cNvCxnSpPr>
          <p:nvPr/>
        </p:nvCxnSpPr>
        <p:spPr>
          <a:xfrm>
            <a:off x="4028125" y="2741100"/>
            <a:ext cx="1052100" cy="169500"/>
          </a:xfrm>
          <a:prstGeom prst="straightConnector1">
            <a:avLst/>
          </a:prstGeom>
          <a:noFill/>
          <a:ln cap="flat" cmpd="sng" w="9525">
            <a:solidFill>
              <a:schemeClr val="dk2"/>
            </a:solidFill>
            <a:prstDash val="solid"/>
            <a:round/>
            <a:headEnd len="med" w="med" type="none"/>
            <a:tailEnd len="med" w="med" type="triangle"/>
          </a:ln>
        </p:spPr>
      </p:cxnSp>
      <p:sp>
        <p:nvSpPr>
          <p:cNvPr id="661" name="Google Shape;661;p36"/>
          <p:cNvSpPr txBox="1"/>
          <p:nvPr/>
        </p:nvSpPr>
        <p:spPr>
          <a:xfrm>
            <a:off x="5013650" y="3322000"/>
            <a:ext cx="1277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Karla"/>
                <a:ea typeface="Karla"/>
                <a:cs typeface="Karla"/>
                <a:sym typeface="Karla"/>
              </a:rPr>
              <a:t>M</a:t>
            </a:r>
            <a:r>
              <a:rPr lang="en" sz="1000">
                <a:solidFill>
                  <a:schemeClr val="dk1"/>
                </a:solidFill>
                <a:highlight>
                  <a:schemeClr val="lt1"/>
                </a:highlight>
                <a:latin typeface="Karla"/>
                <a:ea typeface="Karla"/>
                <a:cs typeface="Karla"/>
                <a:sym typeface="Karla"/>
              </a:rPr>
              <a:t>arshal result</a:t>
            </a:r>
            <a:endParaRPr sz="1000">
              <a:highlight>
                <a:schemeClr val="lt1"/>
              </a:highlight>
            </a:endParaRPr>
          </a:p>
        </p:txBody>
      </p:sp>
      <p:cxnSp>
        <p:nvCxnSpPr>
          <p:cNvPr id="662" name="Google Shape;662;p36"/>
          <p:cNvCxnSpPr>
            <a:stCxn id="659" idx="3"/>
            <a:endCxn id="656" idx="1"/>
          </p:cNvCxnSpPr>
          <p:nvPr/>
        </p:nvCxnSpPr>
        <p:spPr>
          <a:xfrm>
            <a:off x="6224400" y="2910500"/>
            <a:ext cx="453600" cy="217200"/>
          </a:xfrm>
          <a:prstGeom prst="straightConnector1">
            <a:avLst/>
          </a:prstGeom>
          <a:noFill/>
          <a:ln cap="flat" cmpd="sng" w="9525">
            <a:solidFill>
              <a:schemeClr val="dk2"/>
            </a:solidFill>
            <a:prstDash val="solid"/>
            <a:round/>
            <a:headEnd len="med" w="med" type="none"/>
            <a:tailEnd len="med" w="med" type="triangle"/>
          </a:ln>
        </p:spPr>
      </p:cxnSp>
      <p:cxnSp>
        <p:nvCxnSpPr>
          <p:cNvPr id="663" name="Google Shape;663;p36"/>
          <p:cNvCxnSpPr>
            <a:stCxn id="656" idx="1"/>
            <a:endCxn id="661" idx="3"/>
          </p:cNvCxnSpPr>
          <p:nvPr/>
        </p:nvCxnSpPr>
        <p:spPr>
          <a:xfrm flipH="1">
            <a:off x="6291100" y="3127700"/>
            <a:ext cx="387000" cy="363600"/>
          </a:xfrm>
          <a:prstGeom prst="straightConnector1">
            <a:avLst/>
          </a:prstGeom>
          <a:noFill/>
          <a:ln cap="flat" cmpd="sng" w="9525">
            <a:solidFill>
              <a:schemeClr val="dk2"/>
            </a:solidFill>
            <a:prstDash val="solid"/>
            <a:round/>
            <a:headEnd len="med" w="med" type="none"/>
            <a:tailEnd len="med" w="med" type="triangle"/>
          </a:ln>
        </p:spPr>
      </p:cxnSp>
      <p:sp>
        <p:nvSpPr>
          <p:cNvPr id="664" name="Google Shape;664;p36"/>
          <p:cNvSpPr txBox="1"/>
          <p:nvPr/>
        </p:nvSpPr>
        <p:spPr>
          <a:xfrm>
            <a:off x="2910625" y="3491300"/>
            <a:ext cx="1277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Karla"/>
                <a:ea typeface="Karla"/>
                <a:cs typeface="Karla"/>
                <a:sym typeface="Karla"/>
              </a:rPr>
              <a:t>Unm</a:t>
            </a:r>
            <a:r>
              <a:rPr lang="en" sz="1000">
                <a:solidFill>
                  <a:schemeClr val="dk1"/>
                </a:solidFill>
                <a:highlight>
                  <a:schemeClr val="lt1"/>
                </a:highlight>
                <a:latin typeface="Karla"/>
                <a:ea typeface="Karla"/>
                <a:cs typeface="Karla"/>
                <a:sym typeface="Karla"/>
              </a:rPr>
              <a:t>arshal result</a:t>
            </a:r>
            <a:endParaRPr sz="1000">
              <a:highlight>
                <a:schemeClr val="lt1"/>
              </a:highlight>
            </a:endParaRPr>
          </a:p>
        </p:txBody>
      </p:sp>
      <p:cxnSp>
        <p:nvCxnSpPr>
          <p:cNvPr id="665" name="Google Shape;665;p36"/>
          <p:cNvCxnSpPr>
            <a:stCxn id="661" idx="1"/>
            <a:endCxn id="664" idx="3"/>
          </p:cNvCxnSpPr>
          <p:nvPr/>
        </p:nvCxnSpPr>
        <p:spPr>
          <a:xfrm flipH="1">
            <a:off x="4188050" y="3491350"/>
            <a:ext cx="825600" cy="1692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36"/>
          <p:cNvSpPr txBox="1"/>
          <p:nvPr/>
        </p:nvSpPr>
        <p:spPr>
          <a:xfrm>
            <a:off x="1060000" y="3567500"/>
            <a:ext cx="1277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highlight>
                  <a:schemeClr val="lt1"/>
                </a:highlight>
                <a:latin typeface="Karla"/>
                <a:ea typeface="Karla"/>
                <a:cs typeface="Karla"/>
                <a:sym typeface="Karla"/>
              </a:rPr>
              <a:t>Function returns</a:t>
            </a:r>
            <a:endParaRPr sz="1000">
              <a:highlight>
                <a:schemeClr val="lt1"/>
              </a:highlight>
            </a:endParaRPr>
          </a:p>
        </p:txBody>
      </p:sp>
      <p:cxnSp>
        <p:nvCxnSpPr>
          <p:cNvPr id="667" name="Google Shape;667;p36"/>
          <p:cNvCxnSpPr>
            <a:stCxn id="664" idx="1"/>
            <a:endCxn id="666" idx="3"/>
          </p:cNvCxnSpPr>
          <p:nvPr/>
        </p:nvCxnSpPr>
        <p:spPr>
          <a:xfrm flipH="1">
            <a:off x="2337325" y="3660650"/>
            <a:ext cx="573300" cy="76200"/>
          </a:xfrm>
          <a:prstGeom prst="straightConnector1">
            <a:avLst/>
          </a:prstGeom>
          <a:noFill/>
          <a:ln cap="flat" cmpd="sng" w="9525">
            <a:solidFill>
              <a:schemeClr val="dk2"/>
            </a:solidFill>
            <a:prstDash val="solid"/>
            <a:round/>
            <a:headEnd len="med" w="med" type="none"/>
            <a:tailEnd len="med" w="med" type="triangle"/>
          </a:ln>
        </p:spPr>
      </p:cxnSp>
      <p:sp>
        <p:nvSpPr>
          <p:cNvPr id="668" name="Google Shape;668;p36"/>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9" name="Google Shape;669;p36"/>
          <p:cNvPicPr preferRelativeResize="0"/>
          <p:nvPr/>
        </p:nvPicPr>
        <p:blipFill>
          <a:blip r:embed="rId6">
            <a:alphaModFix/>
          </a:blip>
          <a:stretch>
            <a:fillRect/>
          </a:stretch>
        </p:blipFill>
        <p:spPr>
          <a:xfrm>
            <a:off x="7153900" y="1653729"/>
            <a:ext cx="640200" cy="6401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7"/>
          <p:cNvSpPr txBox="1"/>
          <p:nvPr>
            <p:ph type="title"/>
          </p:nvPr>
        </p:nvSpPr>
        <p:spPr>
          <a:xfrm>
            <a:off x="2286000" y="3293217"/>
            <a:ext cx="4572000" cy="5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Location Transparency</a:t>
            </a:r>
            <a:endParaRPr/>
          </a:p>
        </p:txBody>
      </p:sp>
      <p:sp>
        <p:nvSpPr>
          <p:cNvPr id="675" name="Google Shape;675;p37"/>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Ideally, RPC makes a call to a remote function look the same as a local function call.</a:t>
            </a:r>
            <a:endParaRPr/>
          </a:p>
        </p:txBody>
      </p:sp>
      <p:sp>
        <p:nvSpPr>
          <p:cNvPr id="676" name="Google Shape;676;p37"/>
          <p:cNvSpPr/>
          <p:nvPr/>
        </p:nvSpPr>
        <p:spPr>
          <a:xfrm rot="-2700000">
            <a:off x="6667953" y="3605009"/>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37"/>
          <p:cNvGrpSpPr/>
          <p:nvPr/>
        </p:nvGrpSpPr>
        <p:grpSpPr>
          <a:xfrm>
            <a:off x="463651" y="1220603"/>
            <a:ext cx="502899" cy="502899"/>
            <a:chOff x="858700" y="1967475"/>
            <a:chExt cx="605100" cy="605100"/>
          </a:xfrm>
        </p:grpSpPr>
        <p:sp>
          <p:nvSpPr>
            <p:cNvPr id="678" name="Google Shape;678;p37"/>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37"/>
          <p:cNvGrpSpPr/>
          <p:nvPr/>
        </p:nvGrpSpPr>
        <p:grpSpPr>
          <a:xfrm>
            <a:off x="463651" y="1906497"/>
            <a:ext cx="502800" cy="502800"/>
            <a:chOff x="7014301" y="2017350"/>
            <a:chExt cx="502800" cy="502800"/>
          </a:xfrm>
        </p:grpSpPr>
        <p:sp>
          <p:nvSpPr>
            <p:cNvPr id="681" name="Google Shape;681;p37"/>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7"/>
          <p:cNvGrpSpPr/>
          <p:nvPr/>
        </p:nvGrpSpPr>
        <p:grpSpPr>
          <a:xfrm>
            <a:off x="463651" y="445094"/>
            <a:ext cx="629846" cy="592514"/>
            <a:chOff x="463701" y="2217961"/>
            <a:chExt cx="629846" cy="592514"/>
          </a:xfrm>
        </p:grpSpPr>
        <p:sp>
          <p:nvSpPr>
            <p:cNvPr id="684" name="Google Shape;684;p37"/>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37"/>
            <p:cNvGrpSpPr/>
            <p:nvPr/>
          </p:nvGrpSpPr>
          <p:grpSpPr>
            <a:xfrm>
              <a:off x="773496" y="2217961"/>
              <a:ext cx="320051" cy="298703"/>
              <a:chOff x="1023863" y="2896525"/>
              <a:chExt cx="240875" cy="219425"/>
            </a:xfrm>
          </p:grpSpPr>
          <p:sp>
            <p:nvSpPr>
              <p:cNvPr id="688" name="Google Shape;688;p37"/>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0" name="Google Shape;690;p37"/>
          <p:cNvGrpSpPr/>
          <p:nvPr/>
        </p:nvGrpSpPr>
        <p:grpSpPr>
          <a:xfrm>
            <a:off x="404600" y="4046486"/>
            <a:ext cx="621000" cy="621000"/>
            <a:chOff x="416300" y="4058211"/>
            <a:chExt cx="621000" cy="621000"/>
          </a:xfrm>
        </p:grpSpPr>
        <p:sp>
          <p:nvSpPr>
            <p:cNvPr id="691" name="Google Shape;691;p37"/>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37"/>
          <p:cNvSpPr/>
          <p:nvPr/>
        </p:nvSpPr>
        <p:spPr>
          <a:xfrm>
            <a:off x="7036700" y="13350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1828788"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1596448"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8"/>
          <p:cNvSpPr txBox="1"/>
          <p:nvPr/>
        </p:nvSpPr>
        <p:spPr>
          <a:xfrm>
            <a:off x="671625" y="1124850"/>
            <a:ext cx="59157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function </a:t>
            </a: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   </a:t>
            </a:r>
            <a:r>
              <a:rPr lang="en" sz="1700">
                <a:solidFill>
                  <a:srgbClr val="CC7832"/>
                </a:solidFill>
                <a:highlight>
                  <a:srgbClr val="1E1F22"/>
                </a:highlight>
                <a:latin typeface="Courier New"/>
                <a:ea typeface="Courier New"/>
                <a:cs typeface="Courier New"/>
                <a:sym typeface="Courier New"/>
              </a:rPr>
              <a:t>const </a:t>
            </a:r>
            <a:r>
              <a:rPr lang="en" sz="1700">
                <a:solidFill>
                  <a:srgbClr val="A9B7C6"/>
                </a:solidFill>
                <a:highlight>
                  <a:srgbClr val="1E1F22"/>
                </a:highlight>
                <a:latin typeface="Courier New"/>
                <a:ea typeface="Courier New"/>
                <a:cs typeface="Courier New"/>
                <a:sym typeface="Courier New"/>
              </a:rPr>
              <a:t>result = </a:t>
            </a:r>
            <a:r>
              <a:rPr lang="en" sz="1700">
                <a:solidFill>
                  <a:srgbClr val="FFC66D"/>
                </a:solidFill>
                <a:highlight>
                  <a:srgbClr val="1E1F22"/>
                </a:highlight>
                <a:latin typeface="Courier New"/>
                <a:ea typeface="Courier New"/>
                <a:cs typeface="Courier New"/>
                <a:sym typeface="Courier New"/>
              </a:rPr>
              <a:t>add</a:t>
            </a:r>
            <a:r>
              <a:rPr lang="en" sz="1700">
                <a:solidFill>
                  <a:srgbClr val="A9B7C6"/>
                </a:solidFill>
                <a:highlight>
                  <a:srgbClr val="1E1F22"/>
                </a:highlight>
                <a:latin typeface="Courier New"/>
                <a:ea typeface="Courier New"/>
                <a:cs typeface="Courier New"/>
                <a:sym typeface="Courier New"/>
              </a:rPr>
              <a:t>(</a:t>
            </a:r>
            <a:r>
              <a:rPr lang="en" sz="1700">
                <a:solidFill>
                  <a:srgbClr val="6897BB"/>
                </a:solidFill>
                <a:highlight>
                  <a:srgbClr val="1E1F22"/>
                </a:highlight>
                <a:latin typeface="Courier New"/>
                <a:ea typeface="Courier New"/>
                <a:cs typeface="Courier New"/>
                <a:sym typeface="Courier New"/>
              </a:rPr>
              <a:t>1</a:t>
            </a:r>
            <a:r>
              <a:rPr lang="en" sz="1700">
                <a:solidFill>
                  <a:srgbClr val="CC7832"/>
                </a:solidFill>
                <a:highlight>
                  <a:srgbClr val="1E1F22"/>
                </a:highlight>
                <a:latin typeface="Courier New"/>
                <a:ea typeface="Courier New"/>
                <a:cs typeface="Courier New"/>
                <a:sym typeface="Courier New"/>
              </a:rPr>
              <a:t>, </a:t>
            </a:r>
            <a:r>
              <a:rPr lang="en" sz="1700">
                <a:solidFill>
                  <a:srgbClr val="6897BB"/>
                </a:solidFill>
                <a:highlight>
                  <a:srgbClr val="1E1F22"/>
                </a:highlight>
                <a:latin typeface="Courier New"/>
                <a:ea typeface="Courier New"/>
                <a:cs typeface="Courier New"/>
                <a:sym typeface="Courier New"/>
              </a:rPr>
              <a:t>2</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   </a:t>
            </a:r>
            <a:r>
              <a:rPr b="1" i="1" lang="en" sz="1700">
                <a:solidFill>
                  <a:srgbClr val="9876AA"/>
                </a:solidFill>
                <a:highlight>
                  <a:srgbClr val="1E1F22"/>
                </a:highlight>
                <a:latin typeface="Courier New"/>
                <a:ea typeface="Courier New"/>
                <a:cs typeface="Courier New"/>
                <a:sym typeface="Courier New"/>
              </a:rPr>
              <a:t>console</a:t>
            </a:r>
            <a:r>
              <a:rPr lang="en" sz="1700">
                <a:solidFill>
                  <a:srgbClr val="A9B7C6"/>
                </a:solidFill>
                <a:highlight>
                  <a:srgbClr val="1E1F22"/>
                </a:highlight>
                <a:latin typeface="Courier New"/>
                <a:ea typeface="Courier New"/>
                <a:cs typeface="Courier New"/>
                <a:sym typeface="Courier New"/>
              </a:rPr>
              <a:t>.</a:t>
            </a:r>
            <a:r>
              <a:rPr lang="en" sz="1700">
                <a:solidFill>
                  <a:srgbClr val="FFC66D"/>
                </a:solidFill>
                <a:highlight>
                  <a:srgbClr val="1E1F22"/>
                </a:highlight>
                <a:latin typeface="Courier New"/>
                <a:ea typeface="Courier New"/>
                <a:cs typeface="Courier New"/>
                <a:sym typeface="Courier New"/>
              </a:rPr>
              <a:t>log</a:t>
            </a:r>
            <a:r>
              <a:rPr lang="en" sz="1700">
                <a:solidFill>
                  <a:srgbClr val="A9B7C6"/>
                </a:solidFill>
                <a:highlight>
                  <a:srgbClr val="1E1F22"/>
                </a:highlight>
                <a:latin typeface="Courier New"/>
                <a:ea typeface="Courier New"/>
                <a:cs typeface="Courier New"/>
                <a:sym typeface="Courier New"/>
              </a:rPr>
              <a:t>(</a:t>
            </a:r>
            <a:r>
              <a:rPr lang="en" sz="1700">
                <a:solidFill>
                  <a:srgbClr val="6A8759"/>
                </a:solidFill>
                <a:highlight>
                  <a:srgbClr val="1E1F22"/>
                </a:highlight>
                <a:latin typeface="Courier New"/>
                <a:ea typeface="Courier New"/>
                <a:cs typeface="Courier New"/>
                <a:sym typeface="Courier New"/>
              </a:rPr>
              <a:t>`The result is '</a:t>
            </a:r>
            <a:r>
              <a:rPr lang="en" sz="1700">
                <a:solidFill>
                  <a:srgbClr val="A9B7C6"/>
                </a:solidFill>
                <a:highlight>
                  <a:srgbClr val="1E1F22"/>
                </a:highlight>
                <a:latin typeface="Courier New"/>
                <a:ea typeface="Courier New"/>
                <a:cs typeface="Courier New"/>
                <a:sym typeface="Courier New"/>
              </a:rPr>
              <a:t>${result}</a:t>
            </a:r>
            <a:r>
              <a:rPr lang="en" sz="1700">
                <a:solidFill>
                  <a:srgbClr val="6A8759"/>
                </a:solidFill>
                <a:highlight>
                  <a:srgbClr val="1E1F22"/>
                </a:highlight>
                <a:latin typeface="Courier New"/>
                <a:ea typeface="Courier New"/>
                <a:cs typeface="Courier New"/>
                <a:sym typeface="Courier New"/>
              </a:rPr>
              <a:t>'`</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808080"/>
                </a:solidFill>
                <a:highlight>
                  <a:srgbClr val="1E1F22"/>
                </a:highlight>
                <a:latin typeface="Courier New"/>
                <a:ea typeface="Courier New"/>
                <a:cs typeface="Courier New"/>
                <a:sym typeface="Courier New"/>
              </a:rPr>
              <a:t>// Run the application</a:t>
            </a:r>
            <a:endParaRPr sz="1700">
              <a:solidFill>
                <a:srgbClr val="808080"/>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 </a:t>
            </a:r>
            <a:r>
              <a:rPr lang="en" sz="1700">
                <a:solidFill>
                  <a:srgbClr val="808080"/>
                </a:solidFill>
                <a:highlight>
                  <a:srgbClr val="1E1F22"/>
                </a:highlight>
                <a:latin typeface="Courier New"/>
                <a:ea typeface="Courier New"/>
                <a:cs typeface="Courier New"/>
                <a:sym typeface="Courier New"/>
              </a:rPr>
              <a:t>// 3</a:t>
            </a:r>
            <a:endParaRPr sz="1700">
              <a:solidFill>
                <a:srgbClr val="CC7832"/>
              </a:solidFill>
              <a:highlight>
                <a:srgbClr val="1E1F22"/>
              </a:highlight>
              <a:latin typeface="Courier New"/>
              <a:ea typeface="Courier New"/>
              <a:cs typeface="Courier New"/>
              <a:sym typeface="Courier New"/>
            </a:endParaRPr>
          </a:p>
        </p:txBody>
      </p:sp>
      <p:cxnSp>
        <p:nvCxnSpPr>
          <p:cNvPr id="702" name="Google Shape;702;p38"/>
          <p:cNvCxnSpPr/>
          <p:nvPr/>
        </p:nvCxnSpPr>
        <p:spPr>
          <a:xfrm rot="10800000">
            <a:off x="3084125" y="1741900"/>
            <a:ext cx="4200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9"/>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RPC History </a:t>
            </a:r>
            <a:endParaRPr/>
          </a:p>
        </p:txBody>
      </p:sp>
      <p:grpSp>
        <p:nvGrpSpPr>
          <p:cNvPr id="708" name="Google Shape;708;p39"/>
          <p:cNvGrpSpPr/>
          <p:nvPr/>
        </p:nvGrpSpPr>
        <p:grpSpPr>
          <a:xfrm>
            <a:off x="716262" y="4020798"/>
            <a:ext cx="682628" cy="313230"/>
            <a:chOff x="7746275" y="1413898"/>
            <a:chExt cx="682628" cy="313230"/>
          </a:xfrm>
        </p:grpSpPr>
        <p:sp>
          <p:nvSpPr>
            <p:cNvPr id="709" name="Google Shape;709;p39"/>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39"/>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txBox="1"/>
          <p:nvPr>
            <p:ph idx="4294967295" type="subTitle"/>
          </p:nvPr>
        </p:nvSpPr>
        <p:spPr>
          <a:xfrm>
            <a:off x="1172275" y="1472475"/>
            <a:ext cx="6799500" cy="273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SunRPC / ONC RPC (1980s, basis for NFS)</a:t>
            </a:r>
            <a:endParaRPr sz="1600"/>
          </a:p>
          <a:p>
            <a:pPr indent="-330200" lvl="0" marL="457200" rtl="0" algn="l">
              <a:spcBef>
                <a:spcPts val="0"/>
              </a:spcBef>
              <a:spcAft>
                <a:spcPts val="0"/>
              </a:spcAft>
              <a:buSzPts val="1600"/>
              <a:buChar char="-"/>
            </a:pPr>
            <a:r>
              <a:rPr lang="en" sz="1600"/>
              <a:t>COBRA: object-oriented middleware (1990s)</a:t>
            </a:r>
            <a:endParaRPr sz="1600"/>
          </a:p>
          <a:p>
            <a:pPr indent="-330200" lvl="0" marL="457200" rtl="0" algn="l">
              <a:spcBef>
                <a:spcPts val="0"/>
              </a:spcBef>
              <a:spcAft>
                <a:spcPts val="0"/>
              </a:spcAft>
              <a:buSzPts val="1600"/>
              <a:buChar char="-"/>
            </a:pPr>
            <a:r>
              <a:rPr lang="en" sz="1600"/>
              <a:t>Microsoft DCOM (1996)</a:t>
            </a:r>
            <a:endParaRPr sz="1600"/>
          </a:p>
          <a:p>
            <a:pPr indent="-330200" lvl="0" marL="457200" rtl="0" algn="l">
              <a:spcBef>
                <a:spcPts val="0"/>
              </a:spcBef>
              <a:spcAft>
                <a:spcPts val="0"/>
              </a:spcAft>
              <a:buSzPts val="1600"/>
              <a:buChar char="-"/>
            </a:pPr>
            <a:r>
              <a:rPr b="1" lang="en" sz="1600"/>
              <a:t>SOAP/XML-RPC</a:t>
            </a:r>
            <a:r>
              <a:rPr lang="en" sz="1600"/>
              <a:t>: RPC using XML and HTTP (1998)</a:t>
            </a:r>
            <a:endParaRPr sz="1600"/>
          </a:p>
          <a:p>
            <a:pPr indent="-330200" lvl="0" marL="457200" rtl="0" algn="l">
              <a:spcBef>
                <a:spcPts val="0"/>
              </a:spcBef>
              <a:spcAft>
                <a:spcPts val="0"/>
              </a:spcAft>
              <a:buSzPts val="1600"/>
              <a:buChar char="-"/>
            </a:pPr>
            <a:r>
              <a:rPr lang="en" sz="1600"/>
              <a:t>JAVA RMI (1999)</a:t>
            </a:r>
            <a:endParaRPr sz="1600"/>
          </a:p>
          <a:p>
            <a:pPr indent="-330200" lvl="0" marL="457200" rtl="0" algn="l">
              <a:spcBef>
                <a:spcPts val="0"/>
              </a:spcBef>
              <a:spcAft>
                <a:spcPts val="0"/>
              </a:spcAft>
              <a:buSzPts val="1600"/>
              <a:buChar char="-"/>
            </a:pPr>
            <a:r>
              <a:rPr lang="en" sz="1600"/>
              <a:t>Thrift (Facebook, 2007)</a:t>
            </a:r>
            <a:endParaRPr sz="1600"/>
          </a:p>
          <a:p>
            <a:pPr indent="-330200" lvl="0" marL="457200" rtl="0" algn="l">
              <a:spcBef>
                <a:spcPts val="0"/>
              </a:spcBef>
              <a:spcAft>
                <a:spcPts val="0"/>
              </a:spcAft>
              <a:buSzPts val="1600"/>
              <a:buChar char="-"/>
            </a:pPr>
            <a:r>
              <a:rPr b="1" lang="en" sz="1600"/>
              <a:t>Hermes</a:t>
            </a:r>
            <a:r>
              <a:rPr lang="en" sz="1600"/>
              <a:t> (Spotify, early 2010s)</a:t>
            </a:r>
            <a:endParaRPr sz="1600"/>
          </a:p>
          <a:p>
            <a:pPr indent="-330200" lvl="0" marL="457200" rtl="0" algn="l">
              <a:spcBef>
                <a:spcPts val="0"/>
              </a:spcBef>
              <a:spcAft>
                <a:spcPts val="0"/>
              </a:spcAft>
              <a:buSzPts val="1600"/>
              <a:buChar char="-"/>
            </a:pPr>
            <a:r>
              <a:rPr b="1" lang="en" sz="1600"/>
              <a:t>REST</a:t>
            </a:r>
            <a:r>
              <a:rPr lang="en" sz="1600"/>
              <a:t> (1990s, widely adopted in the 2000s)</a:t>
            </a:r>
            <a:endParaRPr sz="1600"/>
          </a:p>
          <a:p>
            <a:pPr indent="-330200" lvl="0" marL="457200" rtl="0" algn="l">
              <a:spcBef>
                <a:spcPts val="0"/>
              </a:spcBef>
              <a:spcAft>
                <a:spcPts val="0"/>
              </a:spcAft>
              <a:buSzPts val="1600"/>
              <a:buChar char="-"/>
            </a:pPr>
            <a:r>
              <a:rPr b="1" lang="en" sz="1600"/>
              <a:t>GraphQL</a:t>
            </a:r>
            <a:r>
              <a:rPr lang="en" sz="1600"/>
              <a:t> (2015)</a:t>
            </a:r>
            <a:endParaRPr sz="1600"/>
          </a:p>
          <a:p>
            <a:pPr indent="-330200" lvl="0" marL="457200" rtl="0" algn="l">
              <a:spcBef>
                <a:spcPts val="0"/>
              </a:spcBef>
              <a:spcAft>
                <a:spcPts val="0"/>
              </a:spcAft>
              <a:buSzPts val="1600"/>
              <a:buChar char="-"/>
            </a:pPr>
            <a:r>
              <a:rPr b="1" lang="en" sz="1600"/>
              <a:t>gRPC</a:t>
            </a:r>
            <a:r>
              <a:rPr lang="en" sz="1600"/>
              <a:t> (Google, 2015)</a:t>
            </a:r>
            <a:endParaRPr sz="1600"/>
          </a:p>
        </p:txBody>
      </p:sp>
      <p:sp>
        <p:nvSpPr>
          <p:cNvPr id="713" name="Google Shape;713;p39"/>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0"/>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gRPC?</a:t>
            </a:r>
            <a:endParaRPr/>
          </a:p>
        </p:txBody>
      </p:sp>
      <p:grpSp>
        <p:nvGrpSpPr>
          <p:cNvPr id="719" name="Google Shape;719;p40"/>
          <p:cNvGrpSpPr/>
          <p:nvPr/>
        </p:nvGrpSpPr>
        <p:grpSpPr>
          <a:xfrm>
            <a:off x="3076807" y="3257451"/>
            <a:ext cx="3082320" cy="755545"/>
            <a:chOff x="1828840" y="3371688"/>
            <a:chExt cx="5577850" cy="1463100"/>
          </a:xfrm>
        </p:grpSpPr>
        <p:sp>
          <p:nvSpPr>
            <p:cNvPr id="720" name="Google Shape;720;p40"/>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p40"/>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723" name="Google Shape;723;p40"/>
          <p:cNvSpPr txBox="1"/>
          <p:nvPr>
            <p:ph idx="1" type="subTitle"/>
          </p:nvPr>
        </p:nvSpPr>
        <p:spPr>
          <a:xfrm>
            <a:off x="2286000" y="345024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Isn’t REST good enough?! </a:t>
            </a:r>
            <a:endParaRPr/>
          </a:p>
        </p:txBody>
      </p:sp>
      <p:grpSp>
        <p:nvGrpSpPr>
          <p:cNvPr id="724" name="Google Shape;724;p40"/>
          <p:cNvGrpSpPr/>
          <p:nvPr/>
        </p:nvGrpSpPr>
        <p:grpSpPr>
          <a:xfrm>
            <a:off x="463651" y="4105603"/>
            <a:ext cx="502899" cy="502899"/>
            <a:chOff x="858700" y="1967475"/>
            <a:chExt cx="605100" cy="605100"/>
          </a:xfrm>
        </p:grpSpPr>
        <p:sp>
          <p:nvSpPr>
            <p:cNvPr id="725" name="Google Shape;725;p4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40"/>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40"/>
          <p:cNvGrpSpPr/>
          <p:nvPr/>
        </p:nvGrpSpPr>
        <p:grpSpPr>
          <a:xfrm>
            <a:off x="463700" y="3419800"/>
            <a:ext cx="502800" cy="502800"/>
            <a:chOff x="1627550" y="2017350"/>
            <a:chExt cx="502800" cy="502800"/>
          </a:xfrm>
        </p:grpSpPr>
        <p:sp>
          <p:nvSpPr>
            <p:cNvPr id="731" name="Google Shape;731;p40"/>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40"/>
          <p:cNvGrpSpPr/>
          <p:nvPr/>
        </p:nvGrpSpPr>
        <p:grpSpPr>
          <a:xfrm>
            <a:off x="6858000" y="1177924"/>
            <a:ext cx="1920300" cy="1918875"/>
            <a:chOff x="715100" y="274199"/>
            <a:chExt cx="1920300" cy="1918875"/>
          </a:xfrm>
        </p:grpSpPr>
        <p:sp>
          <p:nvSpPr>
            <p:cNvPr id="734" name="Google Shape;734;p40"/>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40"/>
            <p:cNvGrpSpPr/>
            <p:nvPr/>
          </p:nvGrpSpPr>
          <p:grpSpPr>
            <a:xfrm>
              <a:off x="715100" y="274199"/>
              <a:ext cx="1828800" cy="1828800"/>
              <a:chOff x="715100" y="274199"/>
              <a:chExt cx="1828800" cy="1828800"/>
            </a:xfrm>
          </p:grpSpPr>
          <p:sp>
            <p:nvSpPr>
              <p:cNvPr id="736" name="Google Shape;736;p40"/>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40"/>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38" name="Google Shape;738;p40"/>
              <p:cNvGrpSpPr/>
              <p:nvPr/>
            </p:nvGrpSpPr>
            <p:grpSpPr>
              <a:xfrm>
                <a:off x="2267950" y="363963"/>
                <a:ext cx="183000" cy="183000"/>
                <a:chOff x="8225400" y="367488"/>
                <a:chExt cx="183000" cy="183000"/>
              </a:xfrm>
            </p:grpSpPr>
            <p:cxnSp>
              <p:nvCxnSpPr>
                <p:cNvPr id="739" name="Google Shape;739;p4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40" name="Google Shape;740;p4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1" name="Google Shape;741;p40"/>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40"/>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743" name="Google Shape;743;p40"/>
          <p:cNvSpPr txBox="1"/>
          <p:nvPr>
            <p:ph idx="2" type="title"/>
          </p:nvPr>
        </p:nvSpPr>
        <p:spPr>
          <a:xfrm>
            <a:off x="6906350" y="1583075"/>
            <a:ext cx="17364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744" name="Google Shape;744;p40"/>
          <p:cNvGrpSpPr/>
          <p:nvPr/>
        </p:nvGrpSpPr>
        <p:grpSpPr>
          <a:xfrm>
            <a:off x="854039" y="1317941"/>
            <a:ext cx="1431968" cy="1918853"/>
            <a:chOff x="7331725" y="1600325"/>
            <a:chExt cx="1097293" cy="1470385"/>
          </a:xfrm>
        </p:grpSpPr>
        <p:sp>
          <p:nvSpPr>
            <p:cNvPr id="745" name="Google Shape;745;p40"/>
            <p:cNvSpPr/>
            <p:nvPr/>
          </p:nvSpPr>
          <p:spPr>
            <a:xfrm>
              <a:off x="7331725" y="1600325"/>
              <a:ext cx="1097293" cy="1470385"/>
            </a:xfrm>
            <a:custGeom>
              <a:rect b="b" l="l" r="r" t="t"/>
              <a:pathLst>
                <a:path extrusionOk="0" h="33293" w="24806">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7331725" y="1600325"/>
              <a:ext cx="1097293" cy="1470385"/>
            </a:xfrm>
            <a:custGeom>
              <a:rect b="b" l="l" r="r" t="t"/>
              <a:pathLst>
                <a:path extrusionOk="0" h="33293" w="24806">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7413734" y="1710211"/>
              <a:ext cx="877180" cy="1049184"/>
            </a:xfrm>
            <a:custGeom>
              <a:rect b="b" l="l" r="r" t="t"/>
              <a:pathLst>
                <a:path extrusionOk="0" h="23756" w="1983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7670508" y="2776651"/>
              <a:ext cx="419702" cy="53881"/>
            </a:xfrm>
            <a:custGeom>
              <a:rect b="b" l="l" r="r" t="t"/>
              <a:pathLst>
                <a:path extrusionOk="0" h="1220" w="9488">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7695323" y="2848818"/>
              <a:ext cx="370070" cy="53881"/>
            </a:xfrm>
            <a:custGeom>
              <a:rect b="b" l="l" r="r" t="t"/>
              <a:pathLst>
                <a:path extrusionOk="0" h="1220" w="8366">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7727657" y="2919882"/>
              <a:ext cx="295667" cy="53925"/>
            </a:xfrm>
            <a:custGeom>
              <a:rect b="b" l="l" r="r" t="t"/>
              <a:pathLst>
                <a:path extrusionOk="0" h="1221" w="6684">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7803208" y="2992050"/>
              <a:ext cx="154292" cy="60374"/>
            </a:xfrm>
            <a:custGeom>
              <a:rect b="b" l="l" r="r" t="t"/>
              <a:pathLst>
                <a:path extrusionOk="0" h="1367" w="3488">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7670508" y="1747885"/>
              <a:ext cx="676486" cy="1012615"/>
            </a:xfrm>
            <a:custGeom>
              <a:rect b="b" l="l" r="r" t="t"/>
              <a:pathLst>
                <a:path extrusionOk="0" h="22928" w="15293">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7500033" y="1815768"/>
              <a:ext cx="220158" cy="323199"/>
            </a:xfrm>
            <a:custGeom>
              <a:rect b="b" l="l" r="r" t="t"/>
              <a:pathLst>
                <a:path extrusionOk="0" h="7318" w="4977">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7948824" y="2848818"/>
              <a:ext cx="116559" cy="53881"/>
            </a:xfrm>
            <a:custGeom>
              <a:rect b="b" l="l" r="r" t="t"/>
              <a:pathLst>
                <a:path extrusionOk="0" h="1220" w="2635">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7973639" y="2776651"/>
              <a:ext cx="116559" cy="53881"/>
            </a:xfrm>
            <a:custGeom>
              <a:rect b="b" l="l" r="r" t="t"/>
              <a:pathLst>
                <a:path extrusionOk="0" h="1220" w="2635">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7906758" y="2919882"/>
              <a:ext cx="116559" cy="53925"/>
            </a:xfrm>
            <a:custGeom>
              <a:rect b="b" l="l" r="r" t="t"/>
              <a:pathLst>
                <a:path extrusionOk="0" h="1221" w="2635">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pSp>
        <p:nvGrpSpPr>
          <p:cNvPr id="761" name="Google Shape;761;p41"/>
          <p:cNvGrpSpPr/>
          <p:nvPr/>
        </p:nvGrpSpPr>
        <p:grpSpPr>
          <a:xfrm>
            <a:off x="6102151" y="1600325"/>
            <a:ext cx="2418050" cy="2916600"/>
            <a:chOff x="6102151" y="1600325"/>
            <a:chExt cx="2418050" cy="2916600"/>
          </a:xfrm>
        </p:grpSpPr>
        <p:sp>
          <p:nvSpPr>
            <p:cNvPr id="762" name="Google Shape;762;p41"/>
            <p:cNvSpPr/>
            <p:nvPr/>
          </p:nvSpPr>
          <p:spPr>
            <a:xfrm>
              <a:off x="6193101"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41"/>
            <p:cNvGrpSpPr/>
            <p:nvPr/>
          </p:nvGrpSpPr>
          <p:grpSpPr>
            <a:xfrm>
              <a:off x="6102151" y="1600325"/>
              <a:ext cx="2327100" cy="2825100"/>
              <a:chOff x="715400" y="1600325"/>
              <a:chExt cx="2327100" cy="2825100"/>
            </a:xfrm>
          </p:grpSpPr>
          <p:sp>
            <p:nvSpPr>
              <p:cNvPr id="764" name="Google Shape;764;p41"/>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 name="Google Shape;765;p41"/>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sp>
        <p:nvSpPr>
          <p:cNvPr id="766" name="Google Shape;766;p41"/>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gRPC?</a:t>
            </a:r>
            <a:endParaRPr/>
          </a:p>
        </p:txBody>
      </p:sp>
      <p:sp>
        <p:nvSpPr>
          <p:cNvPr id="767" name="Google Shape;767;p41"/>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txBox="1"/>
          <p:nvPr>
            <p:ph idx="4" type="subTitle"/>
          </p:nvPr>
        </p:nvSpPr>
        <p:spPr>
          <a:xfrm>
            <a:off x="6167775" y="1961542"/>
            <a:ext cx="2194500" cy="22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Official support for multiple programming languages:</a:t>
            </a:r>
            <a:endParaRPr/>
          </a:p>
          <a:p>
            <a:pPr indent="0" lvl="0" marL="0" rtl="0" algn="ctr">
              <a:spcBef>
                <a:spcPts val="0"/>
              </a:spcBef>
              <a:spcAft>
                <a:spcPts val="0"/>
              </a:spcAft>
              <a:buNone/>
            </a:pPr>
            <a:r>
              <a:rPr lang="en"/>
              <a:t>C++, Java, Python, Go, C#, Ruby,	Node.js, Objective-C, PHP, Dart, Kotlin, Swift, Android, Java</a:t>
            </a:r>
            <a:endParaRPr/>
          </a:p>
        </p:txBody>
      </p:sp>
      <p:grpSp>
        <p:nvGrpSpPr>
          <p:cNvPr id="771" name="Google Shape;771;p41"/>
          <p:cNvGrpSpPr/>
          <p:nvPr/>
        </p:nvGrpSpPr>
        <p:grpSpPr>
          <a:xfrm>
            <a:off x="3408775" y="1600325"/>
            <a:ext cx="2418600" cy="2916600"/>
            <a:chOff x="715400" y="1600325"/>
            <a:chExt cx="2418600" cy="2916600"/>
          </a:xfrm>
        </p:grpSpPr>
        <p:sp>
          <p:nvSpPr>
            <p:cNvPr id="772" name="Google Shape;772;p41"/>
            <p:cNvSpPr/>
            <p:nvPr/>
          </p:nvSpPr>
          <p:spPr>
            <a:xfrm>
              <a:off x="806900"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41"/>
            <p:cNvGrpSpPr/>
            <p:nvPr/>
          </p:nvGrpSpPr>
          <p:grpSpPr>
            <a:xfrm>
              <a:off x="715400" y="1600325"/>
              <a:ext cx="2327100" cy="2825100"/>
              <a:chOff x="715400" y="1600325"/>
              <a:chExt cx="2327100" cy="2825100"/>
            </a:xfrm>
          </p:grpSpPr>
          <p:sp>
            <p:nvSpPr>
              <p:cNvPr id="774" name="Google Shape;774;p41"/>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5" name="Google Shape;775;p41"/>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sp>
        <p:nvSpPr>
          <p:cNvPr id="776" name="Google Shape;776;p41"/>
          <p:cNvSpPr txBox="1"/>
          <p:nvPr>
            <p:ph idx="1" type="subTitle"/>
          </p:nvPr>
        </p:nvSpPr>
        <p:spPr>
          <a:xfrm>
            <a:off x="3473725" y="2571436"/>
            <a:ext cx="21972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HTTP2</a:t>
            </a:r>
            <a:endParaRPr/>
          </a:p>
        </p:txBody>
      </p:sp>
      <p:sp>
        <p:nvSpPr>
          <p:cNvPr id="777" name="Google Shape;777;p41"/>
          <p:cNvSpPr txBox="1"/>
          <p:nvPr>
            <p:ph idx="2" type="subTitle"/>
          </p:nvPr>
        </p:nvSpPr>
        <p:spPr>
          <a:xfrm>
            <a:off x="3475075" y="3053825"/>
            <a:ext cx="21945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Multiplexing;</a:t>
            </a:r>
            <a:endParaRPr/>
          </a:p>
          <a:p>
            <a:pPr indent="0" lvl="0" marL="0" rtl="0" algn="ctr">
              <a:spcBef>
                <a:spcPts val="0"/>
              </a:spcBef>
              <a:spcAft>
                <a:spcPts val="0"/>
              </a:spcAft>
              <a:buNone/>
            </a:pPr>
            <a:r>
              <a:rPr lang="en"/>
              <a:t>Bidirectional Streaming;</a:t>
            </a:r>
            <a:endParaRPr/>
          </a:p>
          <a:p>
            <a:pPr indent="0" lvl="0" marL="0" rtl="0" algn="ctr">
              <a:spcBef>
                <a:spcPts val="0"/>
              </a:spcBef>
              <a:spcAft>
                <a:spcPts val="0"/>
              </a:spcAft>
              <a:buNone/>
            </a:pPr>
            <a:r>
              <a:rPr lang="en"/>
              <a:t>Server Push</a:t>
            </a:r>
            <a:endParaRPr/>
          </a:p>
        </p:txBody>
      </p:sp>
      <p:pic>
        <p:nvPicPr>
          <p:cNvPr id="778" name="Google Shape;778;p41"/>
          <p:cNvPicPr preferRelativeResize="0"/>
          <p:nvPr/>
        </p:nvPicPr>
        <p:blipFill>
          <a:blip r:embed="rId3">
            <a:alphaModFix/>
          </a:blip>
          <a:stretch>
            <a:fillRect/>
          </a:stretch>
        </p:blipFill>
        <p:spPr>
          <a:xfrm>
            <a:off x="3865763" y="1961550"/>
            <a:ext cx="1413125" cy="614400"/>
          </a:xfrm>
          <a:prstGeom prst="rect">
            <a:avLst/>
          </a:prstGeom>
          <a:noFill/>
          <a:ln>
            <a:noFill/>
          </a:ln>
        </p:spPr>
      </p:pic>
      <p:grpSp>
        <p:nvGrpSpPr>
          <p:cNvPr id="779" name="Google Shape;779;p41"/>
          <p:cNvGrpSpPr/>
          <p:nvPr/>
        </p:nvGrpSpPr>
        <p:grpSpPr>
          <a:xfrm>
            <a:off x="715400" y="1600325"/>
            <a:ext cx="2418600" cy="2916600"/>
            <a:chOff x="3408500" y="1600325"/>
            <a:chExt cx="2418600" cy="2916600"/>
          </a:xfrm>
        </p:grpSpPr>
        <p:sp>
          <p:nvSpPr>
            <p:cNvPr id="780" name="Google Shape;780;p41"/>
            <p:cNvSpPr/>
            <p:nvPr/>
          </p:nvSpPr>
          <p:spPr>
            <a:xfrm>
              <a:off x="3500000"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41"/>
            <p:cNvGrpSpPr/>
            <p:nvPr/>
          </p:nvGrpSpPr>
          <p:grpSpPr>
            <a:xfrm>
              <a:off x="3408500" y="1600325"/>
              <a:ext cx="2327100" cy="2825100"/>
              <a:chOff x="715400" y="1600325"/>
              <a:chExt cx="2327100" cy="2825100"/>
            </a:xfrm>
          </p:grpSpPr>
          <p:sp>
            <p:nvSpPr>
              <p:cNvPr id="782" name="Google Shape;782;p41"/>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41"/>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sp>
        <p:nvSpPr>
          <p:cNvPr id="784" name="Google Shape;784;p41"/>
          <p:cNvSpPr txBox="1"/>
          <p:nvPr>
            <p:ph idx="5" type="subTitle"/>
          </p:nvPr>
        </p:nvSpPr>
        <p:spPr>
          <a:xfrm>
            <a:off x="781700" y="2571425"/>
            <a:ext cx="21945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Protobuf</a:t>
            </a:r>
            <a:endParaRPr/>
          </a:p>
        </p:txBody>
      </p:sp>
      <p:sp>
        <p:nvSpPr>
          <p:cNvPr id="785" name="Google Shape;785;p41"/>
          <p:cNvSpPr txBox="1"/>
          <p:nvPr>
            <p:ph idx="3" type="subTitle"/>
          </p:nvPr>
        </p:nvSpPr>
        <p:spPr>
          <a:xfrm>
            <a:off x="781975" y="3053825"/>
            <a:ext cx="21945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Efficient Serialization;</a:t>
            </a:r>
            <a:endParaRPr/>
          </a:p>
          <a:p>
            <a:pPr indent="0" lvl="0" marL="0" rtl="0" algn="ctr">
              <a:spcBef>
                <a:spcPts val="0"/>
              </a:spcBef>
              <a:spcAft>
                <a:spcPts val="0"/>
              </a:spcAft>
              <a:buNone/>
            </a:pPr>
            <a:r>
              <a:rPr lang="en"/>
              <a:t>Language-neutral;</a:t>
            </a:r>
            <a:endParaRPr/>
          </a:p>
          <a:p>
            <a:pPr indent="0" lvl="0" marL="0" rtl="0" algn="ctr">
              <a:spcBef>
                <a:spcPts val="0"/>
              </a:spcBef>
              <a:spcAft>
                <a:spcPts val="0"/>
              </a:spcAft>
              <a:buNone/>
            </a:pPr>
            <a:r>
              <a:rPr lang="en"/>
              <a:t>Schema Definition Language</a:t>
            </a:r>
            <a:endParaRPr/>
          </a:p>
        </p:txBody>
      </p:sp>
      <p:pic>
        <p:nvPicPr>
          <p:cNvPr id="786" name="Google Shape;786;p41"/>
          <p:cNvPicPr preferRelativeResize="0"/>
          <p:nvPr/>
        </p:nvPicPr>
        <p:blipFill>
          <a:blip r:embed="rId4">
            <a:alphaModFix/>
          </a:blip>
          <a:stretch>
            <a:fillRect/>
          </a:stretch>
        </p:blipFill>
        <p:spPr>
          <a:xfrm>
            <a:off x="1010575" y="1925850"/>
            <a:ext cx="1828801" cy="685800"/>
          </a:xfrm>
          <a:prstGeom prst="rect">
            <a:avLst/>
          </a:prstGeom>
          <a:noFill/>
          <a:ln>
            <a:noFill/>
          </a:ln>
        </p:spPr>
      </p:pic>
      <p:sp>
        <p:nvSpPr>
          <p:cNvPr id="787" name="Google Shape;787;p41"/>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2"/>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Features</a:t>
            </a:r>
            <a:endParaRPr/>
          </a:p>
        </p:txBody>
      </p:sp>
      <p:grpSp>
        <p:nvGrpSpPr>
          <p:cNvPr id="793" name="Google Shape;793;p42"/>
          <p:cNvGrpSpPr/>
          <p:nvPr/>
        </p:nvGrpSpPr>
        <p:grpSpPr>
          <a:xfrm>
            <a:off x="716262" y="4020798"/>
            <a:ext cx="682628" cy="313230"/>
            <a:chOff x="7746275" y="1413898"/>
            <a:chExt cx="682628" cy="313230"/>
          </a:xfrm>
        </p:grpSpPr>
        <p:sp>
          <p:nvSpPr>
            <p:cNvPr id="794" name="Google Shape;794;p42"/>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42"/>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txBox="1"/>
          <p:nvPr>
            <p:ph idx="4294967295" type="subTitle"/>
          </p:nvPr>
        </p:nvSpPr>
        <p:spPr>
          <a:xfrm>
            <a:off x="1172275" y="1600325"/>
            <a:ext cx="6799500" cy="247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Bi-directional streaming;</a:t>
            </a:r>
            <a:endParaRPr sz="1600"/>
          </a:p>
          <a:p>
            <a:pPr indent="-330200" lvl="0" marL="457200" rtl="0" algn="l">
              <a:spcBef>
                <a:spcPts val="0"/>
              </a:spcBef>
              <a:spcAft>
                <a:spcPts val="0"/>
              </a:spcAft>
              <a:buSzPts val="1600"/>
              <a:buChar char="-"/>
            </a:pPr>
            <a:r>
              <a:rPr lang="en" sz="1600"/>
              <a:t>Strongly-typed contracts;</a:t>
            </a:r>
            <a:endParaRPr sz="1600"/>
          </a:p>
          <a:p>
            <a:pPr indent="-330200" lvl="0" marL="457200" rtl="0" algn="l">
              <a:spcBef>
                <a:spcPts val="0"/>
              </a:spcBef>
              <a:spcAft>
                <a:spcPts val="0"/>
              </a:spcAft>
              <a:buSzPts val="1600"/>
              <a:buChar char="-"/>
            </a:pPr>
            <a:r>
              <a:rPr lang="en" sz="1600"/>
              <a:t>Support for multiple platforms and environments;</a:t>
            </a:r>
            <a:endParaRPr sz="1600"/>
          </a:p>
          <a:p>
            <a:pPr indent="-330200" lvl="0" marL="457200" rtl="0" algn="l">
              <a:spcBef>
                <a:spcPts val="0"/>
              </a:spcBef>
              <a:spcAft>
                <a:spcPts val="0"/>
              </a:spcAft>
              <a:buSzPts val="1600"/>
              <a:buChar char="-"/>
            </a:pPr>
            <a:r>
              <a:rPr lang="en" sz="1600"/>
              <a:t>Interceptors and middleware;</a:t>
            </a:r>
            <a:endParaRPr sz="1600"/>
          </a:p>
          <a:p>
            <a:pPr indent="-330200" lvl="0" marL="457200" rtl="0" algn="l">
              <a:spcBef>
                <a:spcPts val="0"/>
              </a:spcBef>
              <a:spcAft>
                <a:spcPts val="0"/>
              </a:spcAft>
              <a:buSzPts val="1600"/>
              <a:buChar char="-"/>
            </a:pPr>
            <a:r>
              <a:rPr lang="en" sz="1600"/>
              <a:t>Support for various authentication mechanisms;</a:t>
            </a:r>
            <a:endParaRPr sz="1600"/>
          </a:p>
          <a:p>
            <a:pPr indent="-330200" lvl="0" marL="457200" rtl="0" algn="l">
              <a:spcBef>
                <a:spcPts val="0"/>
              </a:spcBef>
              <a:spcAft>
                <a:spcPts val="0"/>
              </a:spcAft>
              <a:buSzPts val="1600"/>
              <a:buChar char="-"/>
            </a:pPr>
            <a:r>
              <a:rPr lang="en" sz="1600"/>
              <a:t>Code generation.</a:t>
            </a:r>
            <a:endParaRPr sz="1600"/>
          </a:p>
        </p:txBody>
      </p:sp>
      <p:sp>
        <p:nvSpPr>
          <p:cNvPr id="798" name="Google Shape;798;p42"/>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3"/>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a:t>
            </a:r>
            <a:endParaRPr/>
          </a:p>
        </p:txBody>
      </p:sp>
      <p:sp>
        <p:nvSpPr>
          <p:cNvPr id="804" name="Google Shape;804;p43"/>
          <p:cNvSpPr txBox="1"/>
          <p:nvPr>
            <p:ph idx="1" type="subTitle"/>
          </p:nvPr>
        </p:nvSpPr>
        <p:spPr>
          <a:xfrm>
            <a:off x="3166725" y="3431225"/>
            <a:ext cx="2811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faster than traditional REST</a:t>
            </a:r>
            <a:endParaRPr/>
          </a:p>
        </p:txBody>
      </p:sp>
      <p:sp>
        <p:nvSpPr>
          <p:cNvPr id="805" name="Google Shape;805;p43"/>
          <p:cNvSpPr/>
          <p:nvPr/>
        </p:nvSpPr>
        <p:spPr>
          <a:xfrm>
            <a:off x="7156362" y="35842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a:off x="6924022" y="34356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8" name="Google Shape;808;p43"/>
          <p:cNvPicPr preferRelativeResize="0"/>
          <p:nvPr/>
        </p:nvPicPr>
        <p:blipFill>
          <a:blip r:embed="rId3">
            <a:alphaModFix/>
          </a:blip>
          <a:stretch>
            <a:fillRect/>
          </a:stretch>
        </p:blipFill>
        <p:spPr>
          <a:xfrm rot="-312383">
            <a:off x="1108218" y="883150"/>
            <a:ext cx="6927565" cy="3377198"/>
          </a:xfrm>
          <a:prstGeom prst="rect">
            <a:avLst/>
          </a:prstGeom>
          <a:noFill/>
          <a:ln>
            <a:noFill/>
          </a:ln>
        </p:spPr>
      </p:pic>
      <p:pic>
        <p:nvPicPr>
          <p:cNvPr id="809" name="Google Shape;809;p43"/>
          <p:cNvPicPr preferRelativeResize="0"/>
          <p:nvPr/>
        </p:nvPicPr>
        <p:blipFill>
          <a:blip r:embed="rId4">
            <a:alphaModFix/>
          </a:blip>
          <a:stretch>
            <a:fillRect/>
          </a:stretch>
        </p:blipFill>
        <p:spPr>
          <a:xfrm rot="335509">
            <a:off x="1843087" y="1104900"/>
            <a:ext cx="5762624" cy="3238500"/>
          </a:xfrm>
          <a:prstGeom prst="rect">
            <a:avLst/>
          </a:prstGeom>
          <a:noFill/>
          <a:ln>
            <a:noFill/>
          </a:ln>
        </p:spPr>
      </p:pic>
      <p:pic>
        <p:nvPicPr>
          <p:cNvPr id="810" name="Google Shape;810;p43"/>
          <p:cNvPicPr preferRelativeResize="0"/>
          <p:nvPr/>
        </p:nvPicPr>
        <p:blipFill>
          <a:blip r:embed="rId5">
            <a:alphaModFix/>
          </a:blip>
          <a:stretch>
            <a:fillRect/>
          </a:stretch>
        </p:blipFill>
        <p:spPr>
          <a:xfrm>
            <a:off x="389650" y="1607201"/>
            <a:ext cx="8247048" cy="2056675"/>
          </a:xfrm>
          <a:prstGeom prst="rect">
            <a:avLst/>
          </a:prstGeom>
          <a:noFill/>
          <a:ln>
            <a:noFill/>
          </a:ln>
        </p:spPr>
      </p:pic>
      <p:cxnSp>
        <p:nvCxnSpPr>
          <p:cNvPr id="811" name="Google Shape;811;p43"/>
          <p:cNvCxnSpPr/>
          <p:nvPr/>
        </p:nvCxnSpPr>
        <p:spPr>
          <a:xfrm>
            <a:off x="6745375" y="3196150"/>
            <a:ext cx="1321200" cy="0"/>
          </a:xfrm>
          <a:prstGeom prst="straightConnector1">
            <a:avLst/>
          </a:prstGeom>
          <a:noFill/>
          <a:ln cap="flat" cmpd="sng" w="28575">
            <a:solidFill>
              <a:srgbClr val="FF0000"/>
            </a:solidFill>
            <a:prstDash val="solid"/>
            <a:round/>
            <a:headEnd len="med" w="med" type="none"/>
            <a:tailEnd len="med" w="med" type="none"/>
          </a:ln>
        </p:spPr>
      </p:cxnSp>
      <p:cxnSp>
        <p:nvCxnSpPr>
          <p:cNvPr id="812" name="Google Shape;812;p43"/>
          <p:cNvCxnSpPr/>
          <p:nvPr/>
        </p:nvCxnSpPr>
        <p:spPr>
          <a:xfrm flipH="1" rot="10800000">
            <a:off x="4212800" y="3463875"/>
            <a:ext cx="1193400" cy="3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1117"/>
        </a:solidFill>
      </p:bgPr>
    </p:bg>
    <p:spTree>
      <p:nvGrpSpPr>
        <p:cNvPr id="816" name="Shape 816"/>
        <p:cNvGrpSpPr/>
        <p:nvPr/>
      </p:nvGrpSpPr>
      <p:grpSpPr>
        <a:xfrm>
          <a:off x="0" y="0"/>
          <a:ext cx="0" cy="0"/>
          <a:chOff x="0" y="0"/>
          <a:chExt cx="0" cy="0"/>
        </a:xfrm>
      </p:grpSpPr>
      <p:sp>
        <p:nvSpPr>
          <p:cNvPr id="817" name="Google Shape;81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8" name="Google Shape;818;p44"/>
          <p:cNvPicPr preferRelativeResize="0"/>
          <p:nvPr/>
        </p:nvPicPr>
        <p:blipFill>
          <a:blip r:embed="rId3">
            <a:alphaModFix/>
          </a:blip>
          <a:stretch>
            <a:fillRect/>
          </a:stretch>
        </p:blipFill>
        <p:spPr>
          <a:xfrm>
            <a:off x="0" y="12"/>
            <a:ext cx="9105475" cy="6242237"/>
          </a:xfrm>
          <a:prstGeom prst="rect">
            <a:avLst/>
          </a:prstGeom>
          <a:noFill/>
          <a:ln>
            <a:noFill/>
          </a:ln>
        </p:spPr>
      </p:pic>
      <p:cxnSp>
        <p:nvCxnSpPr>
          <p:cNvPr id="819" name="Google Shape;819;p44"/>
          <p:cNvCxnSpPr/>
          <p:nvPr/>
        </p:nvCxnSpPr>
        <p:spPr>
          <a:xfrm>
            <a:off x="715100" y="335000"/>
            <a:ext cx="989400" cy="60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5"/>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to start?</a:t>
            </a:r>
            <a:endParaRPr/>
          </a:p>
        </p:txBody>
      </p:sp>
      <p:grpSp>
        <p:nvGrpSpPr>
          <p:cNvPr id="825" name="Google Shape;825;p45"/>
          <p:cNvGrpSpPr/>
          <p:nvPr/>
        </p:nvGrpSpPr>
        <p:grpSpPr>
          <a:xfrm>
            <a:off x="716262" y="4020798"/>
            <a:ext cx="682628" cy="313230"/>
            <a:chOff x="7746275" y="1413898"/>
            <a:chExt cx="682628" cy="313230"/>
          </a:xfrm>
        </p:grpSpPr>
        <p:sp>
          <p:nvSpPr>
            <p:cNvPr id="826" name="Google Shape;826;p45"/>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45"/>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0" name="Google Shape;830;p45"/>
          <p:cNvSpPr txBox="1"/>
          <p:nvPr>
            <p:ph idx="1" type="subTitle"/>
          </p:nvPr>
        </p:nvSpPr>
        <p:spPr>
          <a:xfrm>
            <a:off x="2057400" y="2284063"/>
            <a:ext cx="50292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.proto</a:t>
            </a:r>
            <a:r>
              <a:rPr lang="en"/>
              <a:t> </a:t>
            </a:r>
            <a:r>
              <a:rPr lang="en"/>
              <a:t>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pSp>
        <p:nvGrpSpPr>
          <p:cNvPr id="495" name="Google Shape;495;p28"/>
          <p:cNvGrpSpPr/>
          <p:nvPr/>
        </p:nvGrpSpPr>
        <p:grpSpPr>
          <a:xfrm>
            <a:off x="4754850" y="3195960"/>
            <a:ext cx="3771900" cy="1412550"/>
            <a:chOff x="4754850" y="1600325"/>
            <a:chExt cx="3771900" cy="1412550"/>
          </a:xfrm>
        </p:grpSpPr>
        <p:sp>
          <p:nvSpPr>
            <p:cNvPr id="496" name="Google Shape;496;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499" name="Google Shape;499;p28"/>
          <p:cNvGrpSpPr/>
          <p:nvPr/>
        </p:nvGrpSpPr>
        <p:grpSpPr>
          <a:xfrm>
            <a:off x="715100" y="3195863"/>
            <a:ext cx="3771900" cy="1412550"/>
            <a:chOff x="4754850" y="1600325"/>
            <a:chExt cx="3771900" cy="1412550"/>
          </a:xfrm>
        </p:grpSpPr>
        <p:sp>
          <p:nvSpPr>
            <p:cNvPr id="500" name="Google Shape;500;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2" name="Google Shape;502;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03" name="Google Shape;503;p28"/>
          <p:cNvGrpSpPr/>
          <p:nvPr/>
        </p:nvGrpSpPr>
        <p:grpSpPr>
          <a:xfrm>
            <a:off x="715100" y="1600313"/>
            <a:ext cx="3771900" cy="1412550"/>
            <a:chOff x="4754850" y="1600325"/>
            <a:chExt cx="3771900" cy="1412550"/>
          </a:xfrm>
        </p:grpSpPr>
        <p:sp>
          <p:nvSpPr>
            <p:cNvPr id="504" name="Google Shape;504;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6" name="Google Shape;506;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507" name="Google Shape;507;p28"/>
          <p:cNvSpPr txBox="1"/>
          <p:nvPr>
            <p:ph idx="1" type="subTitle"/>
          </p:nvPr>
        </p:nvSpPr>
        <p:spPr>
          <a:xfrm>
            <a:off x="1957976" y="1802875"/>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trike="sngStrike">
                <a:solidFill>
                  <a:srgbClr val="C2C2C2"/>
                </a:solidFill>
                <a:latin typeface="Rubik"/>
                <a:ea typeface="Rubik"/>
                <a:cs typeface="Rubik"/>
                <a:sym typeface="Rubik"/>
              </a:rPr>
              <a:t>g</a:t>
            </a:r>
            <a:r>
              <a:rPr lang="en"/>
              <a:t>RPC What?</a:t>
            </a:r>
            <a:endParaRPr/>
          </a:p>
        </p:txBody>
      </p:sp>
      <p:sp>
        <p:nvSpPr>
          <p:cNvPr id="508" name="Google Shape;508;p28"/>
          <p:cNvSpPr txBox="1"/>
          <p:nvPr>
            <p:ph idx="2" type="subTitle"/>
          </p:nvPr>
        </p:nvSpPr>
        <p:spPr>
          <a:xfrm>
            <a:off x="1957956" y="3399150"/>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 it to Work</a:t>
            </a:r>
            <a:endParaRPr/>
          </a:p>
        </p:txBody>
      </p:sp>
      <p:sp>
        <p:nvSpPr>
          <p:cNvPr id="509" name="Google Shape;509;p28"/>
          <p:cNvSpPr txBox="1"/>
          <p:nvPr>
            <p:ph type="title"/>
          </p:nvPr>
        </p:nvSpPr>
        <p:spPr>
          <a:xfrm>
            <a:off x="769317" y="1802875"/>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510" name="Google Shape;510;p28"/>
          <p:cNvGrpSpPr/>
          <p:nvPr/>
        </p:nvGrpSpPr>
        <p:grpSpPr>
          <a:xfrm>
            <a:off x="4754850" y="1600313"/>
            <a:ext cx="3771900" cy="1412550"/>
            <a:chOff x="4754850" y="1600325"/>
            <a:chExt cx="3771900" cy="1412550"/>
          </a:xfrm>
        </p:grpSpPr>
        <p:sp>
          <p:nvSpPr>
            <p:cNvPr id="511" name="Google Shape;511;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514" name="Google Shape;514;p28"/>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bit of the history about </a:t>
            </a:r>
            <a:r>
              <a:rPr b="1" lang="en"/>
              <a:t>RPC</a:t>
            </a:r>
            <a:r>
              <a:rPr lang="en"/>
              <a:t>.</a:t>
            </a:r>
            <a:endParaRPr/>
          </a:p>
        </p:txBody>
      </p:sp>
      <p:sp>
        <p:nvSpPr>
          <p:cNvPr id="515" name="Google Shape;515;p28"/>
          <p:cNvSpPr txBox="1"/>
          <p:nvPr>
            <p:ph idx="8" type="title"/>
          </p:nvPr>
        </p:nvSpPr>
        <p:spPr>
          <a:xfrm>
            <a:off x="769347" y="339915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6" name="Google Shape;516;p28"/>
          <p:cNvSpPr txBox="1"/>
          <p:nvPr>
            <p:ph idx="3" type="subTitle"/>
          </p:nvPr>
        </p:nvSpPr>
        <p:spPr>
          <a:xfrm>
            <a:off x="5997466" y="1803588"/>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gRPC?</a:t>
            </a:r>
            <a:endParaRPr/>
          </a:p>
        </p:txBody>
      </p:sp>
      <p:sp>
        <p:nvSpPr>
          <p:cNvPr id="517" name="Google Shape;517;p28"/>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it.</a:t>
            </a:r>
            <a:endParaRPr/>
          </a:p>
        </p:txBody>
      </p:sp>
      <p:sp>
        <p:nvSpPr>
          <p:cNvPr id="518" name="Google Shape;518;p28"/>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19" name="Google Shape;519;p28"/>
          <p:cNvSpPr txBox="1"/>
          <p:nvPr>
            <p:ph idx="6" type="title"/>
          </p:nvPr>
        </p:nvSpPr>
        <p:spPr>
          <a:xfrm>
            <a:off x="4808859" y="180360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20" name="Google Shape;520;p28"/>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reasoning behind gRPC?</a:t>
            </a:r>
            <a:endParaRPr/>
          </a:p>
        </p:txBody>
      </p:sp>
      <p:sp>
        <p:nvSpPr>
          <p:cNvPr id="521" name="Google Shape;521;p28"/>
          <p:cNvSpPr txBox="1"/>
          <p:nvPr>
            <p:ph idx="4" type="subTitle"/>
          </p:nvPr>
        </p:nvSpPr>
        <p:spPr>
          <a:xfrm>
            <a:off x="6043506" y="3399143"/>
            <a:ext cx="22860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Pros &amp; Cons</a:t>
            </a:r>
            <a:endParaRPr/>
          </a:p>
        </p:txBody>
      </p:sp>
      <p:sp>
        <p:nvSpPr>
          <p:cNvPr id="522" name="Google Shape;522;p28"/>
          <p:cNvSpPr txBox="1"/>
          <p:nvPr>
            <p:ph idx="13" type="title"/>
          </p:nvPr>
        </p:nvSpPr>
        <p:spPr>
          <a:xfrm>
            <a:off x="4854897" y="3399143"/>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23" name="Google Shape;523;p28"/>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Nothing is perfect. </a:t>
            </a:r>
            <a:endParaRPr/>
          </a:p>
          <a:p>
            <a:pPr indent="0" lvl="0" marL="0" rtl="0" algn="l">
              <a:spcBef>
                <a:spcPts val="0"/>
              </a:spcBef>
              <a:spcAft>
                <a:spcPts val="0"/>
              </a:spcAft>
              <a:buNone/>
            </a:pPr>
            <a:r>
              <a:rPr lang="en"/>
              <a:t>Technology is messy.</a:t>
            </a:r>
            <a:endParaRPr/>
          </a:p>
        </p:txBody>
      </p:sp>
      <p:sp>
        <p:nvSpPr>
          <p:cNvPr id="524" name="Google Shape;524;p28"/>
          <p:cNvSpPr/>
          <p:nvPr/>
        </p:nvSpPr>
        <p:spPr>
          <a:xfrm>
            <a:off x="7971738" y="122598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7739398" y="107733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715100" y="912725"/>
            <a:ext cx="457208" cy="164598"/>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grpSp>
        <p:nvGrpSpPr>
          <p:cNvPr id="835" name="Google Shape;835;p46"/>
          <p:cNvGrpSpPr/>
          <p:nvPr/>
        </p:nvGrpSpPr>
        <p:grpSpPr>
          <a:xfrm>
            <a:off x="716262" y="4020798"/>
            <a:ext cx="682628" cy="313230"/>
            <a:chOff x="7746275" y="1413898"/>
            <a:chExt cx="682628" cy="313230"/>
          </a:xfrm>
        </p:grpSpPr>
        <p:sp>
          <p:nvSpPr>
            <p:cNvPr id="836" name="Google Shape;836;p46"/>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9" name="Google Shape;839;p46"/>
          <p:cNvSpPr/>
          <p:nvPr/>
        </p:nvSpPr>
        <p:spPr>
          <a:xfrm>
            <a:off x="274200" y="637075"/>
            <a:ext cx="5819400" cy="39714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pic>
        <p:nvPicPr>
          <p:cNvPr id="840" name="Google Shape;840;p46"/>
          <p:cNvPicPr preferRelativeResize="0"/>
          <p:nvPr/>
        </p:nvPicPr>
        <p:blipFill>
          <a:blip r:embed="rId3">
            <a:alphaModFix/>
          </a:blip>
          <a:stretch>
            <a:fillRect/>
          </a:stretch>
        </p:blipFill>
        <p:spPr>
          <a:xfrm>
            <a:off x="337275" y="637074"/>
            <a:ext cx="3485325" cy="3939274"/>
          </a:xfrm>
          <a:prstGeom prst="rect">
            <a:avLst/>
          </a:prstGeom>
          <a:noFill/>
          <a:ln>
            <a:noFill/>
          </a:ln>
        </p:spPr>
      </p:pic>
      <p:sp>
        <p:nvSpPr>
          <p:cNvPr id="841" name="Google Shape;841;p46"/>
          <p:cNvSpPr/>
          <p:nvPr/>
        </p:nvSpPr>
        <p:spPr>
          <a:xfrm>
            <a:off x="716275" y="637075"/>
            <a:ext cx="3232500" cy="3132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
        <p:nvSpPr>
          <p:cNvPr id="842" name="Google Shape;842;p46"/>
          <p:cNvSpPr/>
          <p:nvPr/>
        </p:nvSpPr>
        <p:spPr>
          <a:xfrm>
            <a:off x="716275" y="1330950"/>
            <a:ext cx="3232500" cy="6750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
        <p:nvSpPr>
          <p:cNvPr id="843" name="Google Shape;843;p46"/>
          <p:cNvSpPr/>
          <p:nvPr/>
        </p:nvSpPr>
        <p:spPr>
          <a:xfrm>
            <a:off x="716275" y="2115475"/>
            <a:ext cx="3232500" cy="3132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
        <p:nvSpPr>
          <p:cNvPr id="844" name="Google Shape;844;p46"/>
          <p:cNvSpPr/>
          <p:nvPr/>
        </p:nvSpPr>
        <p:spPr>
          <a:xfrm>
            <a:off x="716275" y="2506575"/>
            <a:ext cx="3232500" cy="6750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
        <p:nvSpPr>
          <p:cNvPr id="845" name="Google Shape;845;p46"/>
          <p:cNvSpPr/>
          <p:nvPr/>
        </p:nvSpPr>
        <p:spPr>
          <a:xfrm>
            <a:off x="716275" y="3344500"/>
            <a:ext cx="3232500" cy="5121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
        <p:nvSpPr>
          <p:cNvPr id="846" name="Google Shape;846;p46"/>
          <p:cNvSpPr/>
          <p:nvPr/>
        </p:nvSpPr>
        <p:spPr>
          <a:xfrm>
            <a:off x="716275" y="4019525"/>
            <a:ext cx="3232500" cy="5121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grpSp>
        <p:nvGrpSpPr>
          <p:cNvPr id="847" name="Google Shape;847;p46"/>
          <p:cNvGrpSpPr/>
          <p:nvPr/>
        </p:nvGrpSpPr>
        <p:grpSpPr>
          <a:xfrm>
            <a:off x="1867150" y="574000"/>
            <a:ext cx="4073925" cy="283800"/>
            <a:chOff x="1867150" y="574000"/>
            <a:chExt cx="4073925" cy="283800"/>
          </a:xfrm>
        </p:grpSpPr>
        <p:sp>
          <p:nvSpPr>
            <p:cNvPr id="848" name="Google Shape;848;p46"/>
            <p:cNvSpPr txBox="1"/>
            <p:nvPr/>
          </p:nvSpPr>
          <p:spPr>
            <a:xfrm>
              <a:off x="3979375" y="574000"/>
              <a:ext cx="19617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808080"/>
                  </a:solidFill>
                  <a:latin typeface="Karla"/>
                  <a:ea typeface="Karla"/>
                  <a:cs typeface="Karla"/>
                  <a:sym typeface="Karla"/>
                </a:rPr>
                <a:t>Syntax declaration</a:t>
              </a:r>
              <a:endParaRPr sz="1100">
                <a:solidFill>
                  <a:srgbClr val="808080"/>
                </a:solidFill>
                <a:latin typeface="Karla"/>
                <a:ea typeface="Karla"/>
                <a:cs typeface="Karla"/>
                <a:sym typeface="Karla"/>
              </a:endParaRPr>
            </a:p>
          </p:txBody>
        </p:sp>
        <p:cxnSp>
          <p:nvCxnSpPr>
            <p:cNvPr id="849" name="Google Shape;849;p46"/>
            <p:cNvCxnSpPr/>
            <p:nvPr/>
          </p:nvCxnSpPr>
          <p:spPr>
            <a:xfrm>
              <a:off x="1867150" y="756950"/>
              <a:ext cx="2104500" cy="0"/>
            </a:xfrm>
            <a:prstGeom prst="straightConnector1">
              <a:avLst/>
            </a:prstGeom>
            <a:noFill/>
            <a:ln cap="flat" cmpd="sng" w="9525">
              <a:solidFill>
                <a:srgbClr val="808080"/>
              </a:solidFill>
              <a:prstDash val="solid"/>
              <a:round/>
              <a:headEnd len="med" w="med" type="none"/>
              <a:tailEnd len="med" w="med" type="stealth"/>
            </a:ln>
          </p:spPr>
        </p:cxnSp>
      </p:grpSp>
      <p:sp>
        <p:nvSpPr>
          <p:cNvPr id="850" name="Google Shape;850;p46"/>
          <p:cNvSpPr/>
          <p:nvPr/>
        </p:nvSpPr>
        <p:spPr>
          <a:xfrm>
            <a:off x="716275" y="920925"/>
            <a:ext cx="3232500" cy="313200"/>
          </a:xfrm>
          <a:prstGeom prst="rect">
            <a:avLst/>
          </a:prstGeom>
          <a:solidFill>
            <a:srgbClr val="1E1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grpSp>
        <p:nvGrpSpPr>
          <p:cNvPr id="851" name="Google Shape;851;p46"/>
          <p:cNvGrpSpPr/>
          <p:nvPr/>
        </p:nvGrpSpPr>
        <p:grpSpPr>
          <a:xfrm>
            <a:off x="2252384" y="902000"/>
            <a:ext cx="3688691" cy="283800"/>
            <a:chOff x="2252384" y="902000"/>
            <a:chExt cx="3688691" cy="283800"/>
          </a:xfrm>
        </p:grpSpPr>
        <p:sp>
          <p:nvSpPr>
            <p:cNvPr id="852" name="Google Shape;852;p46"/>
            <p:cNvSpPr txBox="1"/>
            <p:nvPr/>
          </p:nvSpPr>
          <p:spPr>
            <a:xfrm>
              <a:off x="3979375" y="902000"/>
              <a:ext cx="19617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808080"/>
                  </a:solidFill>
                  <a:latin typeface="Karla"/>
                  <a:ea typeface="Karla"/>
                  <a:cs typeface="Karla"/>
                  <a:sym typeface="Karla"/>
                </a:rPr>
                <a:t>Namespace</a:t>
              </a:r>
              <a:endParaRPr sz="1100">
                <a:solidFill>
                  <a:srgbClr val="808080"/>
                </a:solidFill>
                <a:latin typeface="Karla"/>
                <a:ea typeface="Karla"/>
                <a:cs typeface="Karla"/>
                <a:sym typeface="Karla"/>
              </a:endParaRPr>
            </a:p>
          </p:txBody>
        </p:sp>
        <p:cxnSp>
          <p:nvCxnSpPr>
            <p:cNvPr id="853" name="Google Shape;853;p46"/>
            <p:cNvCxnSpPr/>
            <p:nvPr/>
          </p:nvCxnSpPr>
          <p:spPr>
            <a:xfrm>
              <a:off x="2252384" y="1097575"/>
              <a:ext cx="1719600" cy="0"/>
            </a:xfrm>
            <a:prstGeom prst="straightConnector1">
              <a:avLst/>
            </a:prstGeom>
            <a:noFill/>
            <a:ln cap="flat" cmpd="sng" w="9525">
              <a:solidFill>
                <a:srgbClr val="808080"/>
              </a:solidFill>
              <a:prstDash val="solid"/>
              <a:round/>
              <a:headEnd len="med" w="med" type="none"/>
              <a:tailEnd len="med" w="med" type="stealth"/>
            </a:ln>
          </p:spPr>
        </p:cxnSp>
      </p:grpSp>
      <p:grpSp>
        <p:nvGrpSpPr>
          <p:cNvPr id="854" name="Google Shape;854;p46"/>
          <p:cNvGrpSpPr/>
          <p:nvPr/>
        </p:nvGrpSpPr>
        <p:grpSpPr>
          <a:xfrm>
            <a:off x="927275" y="1431900"/>
            <a:ext cx="5013800" cy="580500"/>
            <a:chOff x="927275" y="1431900"/>
            <a:chExt cx="5013800" cy="580500"/>
          </a:xfrm>
        </p:grpSpPr>
        <p:sp>
          <p:nvSpPr>
            <p:cNvPr id="855" name="Google Shape;855;p46"/>
            <p:cNvSpPr txBox="1"/>
            <p:nvPr/>
          </p:nvSpPr>
          <p:spPr>
            <a:xfrm>
              <a:off x="3979375" y="1431900"/>
              <a:ext cx="1961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808080"/>
                  </a:solidFill>
                  <a:latin typeface="Karla"/>
                  <a:ea typeface="Karla"/>
                  <a:cs typeface="Karla"/>
                  <a:sym typeface="Karla"/>
                </a:rPr>
                <a:t>Service definition,</a:t>
              </a:r>
              <a:endParaRPr sz="1100">
                <a:solidFill>
                  <a:srgbClr val="808080"/>
                </a:solidFill>
                <a:latin typeface="Karla"/>
                <a:ea typeface="Karla"/>
                <a:cs typeface="Karla"/>
                <a:sym typeface="Karla"/>
              </a:endParaRPr>
            </a:p>
            <a:p>
              <a:pPr indent="0" lvl="0" marL="0" rtl="0" algn="l">
                <a:spcBef>
                  <a:spcPts val="0"/>
                </a:spcBef>
                <a:spcAft>
                  <a:spcPts val="0"/>
                </a:spcAft>
                <a:buNone/>
              </a:pPr>
              <a:r>
                <a:rPr lang="en" sz="1100">
                  <a:solidFill>
                    <a:srgbClr val="808080"/>
                  </a:solidFill>
                  <a:latin typeface="Karla"/>
                  <a:ea typeface="Karla"/>
                  <a:cs typeface="Karla"/>
                  <a:sym typeface="Karla"/>
                </a:rPr>
                <a:t>with all possible RPCs</a:t>
              </a:r>
              <a:endParaRPr sz="1100">
                <a:solidFill>
                  <a:srgbClr val="808080"/>
                </a:solidFill>
                <a:latin typeface="Karla"/>
                <a:ea typeface="Karla"/>
                <a:cs typeface="Karla"/>
                <a:sym typeface="Karla"/>
              </a:endParaRPr>
            </a:p>
          </p:txBody>
        </p:sp>
        <p:cxnSp>
          <p:nvCxnSpPr>
            <p:cNvPr id="856" name="Google Shape;856;p46"/>
            <p:cNvCxnSpPr/>
            <p:nvPr/>
          </p:nvCxnSpPr>
          <p:spPr>
            <a:xfrm>
              <a:off x="1778850" y="1431900"/>
              <a:ext cx="1949400" cy="0"/>
            </a:xfrm>
            <a:prstGeom prst="straightConnector1">
              <a:avLst/>
            </a:prstGeom>
            <a:noFill/>
            <a:ln cap="flat" cmpd="sng" w="9525">
              <a:solidFill>
                <a:srgbClr val="808080"/>
              </a:solidFill>
              <a:prstDash val="solid"/>
              <a:round/>
              <a:headEnd len="med" w="med" type="none"/>
              <a:tailEnd len="med" w="med" type="none"/>
            </a:ln>
          </p:spPr>
        </p:cxnSp>
        <p:cxnSp>
          <p:nvCxnSpPr>
            <p:cNvPr id="857" name="Google Shape;857;p46"/>
            <p:cNvCxnSpPr/>
            <p:nvPr/>
          </p:nvCxnSpPr>
          <p:spPr>
            <a:xfrm>
              <a:off x="3740625" y="1450825"/>
              <a:ext cx="0" cy="454200"/>
            </a:xfrm>
            <a:prstGeom prst="straightConnector1">
              <a:avLst/>
            </a:prstGeom>
            <a:noFill/>
            <a:ln cap="flat" cmpd="sng" w="9525">
              <a:solidFill>
                <a:srgbClr val="808080"/>
              </a:solidFill>
              <a:prstDash val="solid"/>
              <a:round/>
              <a:headEnd len="med" w="med" type="none"/>
              <a:tailEnd len="med" w="med" type="none"/>
            </a:ln>
          </p:spPr>
        </p:cxnSp>
        <p:cxnSp>
          <p:nvCxnSpPr>
            <p:cNvPr id="858" name="Google Shape;858;p46"/>
            <p:cNvCxnSpPr/>
            <p:nvPr/>
          </p:nvCxnSpPr>
          <p:spPr>
            <a:xfrm>
              <a:off x="927275" y="1905025"/>
              <a:ext cx="2801100" cy="0"/>
            </a:xfrm>
            <a:prstGeom prst="straightConnector1">
              <a:avLst/>
            </a:prstGeom>
            <a:noFill/>
            <a:ln cap="flat" cmpd="sng" w="9525">
              <a:solidFill>
                <a:srgbClr val="808080"/>
              </a:solidFill>
              <a:prstDash val="solid"/>
              <a:round/>
              <a:headEnd len="med" w="med" type="none"/>
              <a:tailEnd len="med" w="med" type="none"/>
            </a:ln>
          </p:spPr>
        </p:cxnSp>
        <p:cxnSp>
          <p:nvCxnSpPr>
            <p:cNvPr id="859" name="Google Shape;859;p46"/>
            <p:cNvCxnSpPr/>
            <p:nvPr/>
          </p:nvCxnSpPr>
          <p:spPr>
            <a:xfrm>
              <a:off x="3748100" y="1681175"/>
              <a:ext cx="223800" cy="0"/>
            </a:xfrm>
            <a:prstGeom prst="straightConnector1">
              <a:avLst/>
            </a:prstGeom>
            <a:noFill/>
            <a:ln cap="flat" cmpd="sng" w="9525">
              <a:solidFill>
                <a:srgbClr val="808080"/>
              </a:solidFill>
              <a:prstDash val="solid"/>
              <a:round/>
              <a:headEnd len="med" w="med" type="none"/>
              <a:tailEnd len="med" w="med" type="stealth"/>
            </a:ln>
          </p:spPr>
        </p:cxnSp>
      </p:grpSp>
      <p:grpSp>
        <p:nvGrpSpPr>
          <p:cNvPr id="860" name="Google Shape;860;p46"/>
          <p:cNvGrpSpPr/>
          <p:nvPr/>
        </p:nvGrpSpPr>
        <p:grpSpPr>
          <a:xfrm>
            <a:off x="852300" y="2241600"/>
            <a:ext cx="5088775" cy="2227025"/>
            <a:chOff x="852300" y="2241600"/>
            <a:chExt cx="5088775" cy="2227025"/>
          </a:xfrm>
        </p:grpSpPr>
        <p:sp>
          <p:nvSpPr>
            <p:cNvPr id="861" name="Google Shape;861;p46"/>
            <p:cNvSpPr txBox="1"/>
            <p:nvPr/>
          </p:nvSpPr>
          <p:spPr>
            <a:xfrm>
              <a:off x="3979375" y="2258500"/>
              <a:ext cx="1961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808080"/>
                  </a:solidFill>
                  <a:latin typeface="Karla"/>
                  <a:ea typeface="Karla"/>
                  <a:cs typeface="Karla"/>
                  <a:sym typeface="Karla"/>
                </a:rPr>
                <a:t>Messages definition</a:t>
              </a:r>
              <a:endParaRPr sz="1100">
                <a:solidFill>
                  <a:srgbClr val="808080"/>
                </a:solidFill>
                <a:latin typeface="Karla"/>
                <a:ea typeface="Karla"/>
                <a:cs typeface="Karla"/>
                <a:sym typeface="Karla"/>
              </a:endParaRPr>
            </a:p>
          </p:txBody>
        </p:sp>
        <p:cxnSp>
          <p:nvCxnSpPr>
            <p:cNvPr id="862" name="Google Shape;862;p46"/>
            <p:cNvCxnSpPr/>
            <p:nvPr/>
          </p:nvCxnSpPr>
          <p:spPr>
            <a:xfrm>
              <a:off x="1778850" y="2241600"/>
              <a:ext cx="1949400" cy="0"/>
            </a:xfrm>
            <a:prstGeom prst="straightConnector1">
              <a:avLst/>
            </a:prstGeom>
            <a:noFill/>
            <a:ln cap="flat" cmpd="sng" w="9525">
              <a:solidFill>
                <a:srgbClr val="808080"/>
              </a:solidFill>
              <a:prstDash val="solid"/>
              <a:round/>
              <a:headEnd len="med" w="med" type="none"/>
              <a:tailEnd len="med" w="med" type="none"/>
            </a:ln>
          </p:spPr>
        </p:cxnSp>
        <p:cxnSp>
          <p:nvCxnSpPr>
            <p:cNvPr id="863" name="Google Shape;863;p46"/>
            <p:cNvCxnSpPr/>
            <p:nvPr/>
          </p:nvCxnSpPr>
          <p:spPr>
            <a:xfrm>
              <a:off x="3740625" y="2252525"/>
              <a:ext cx="0" cy="2216100"/>
            </a:xfrm>
            <a:prstGeom prst="straightConnector1">
              <a:avLst/>
            </a:prstGeom>
            <a:noFill/>
            <a:ln cap="flat" cmpd="sng" w="9525">
              <a:solidFill>
                <a:srgbClr val="808080"/>
              </a:solidFill>
              <a:prstDash val="solid"/>
              <a:round/>
              <a:headEnd len="med" w="med" type="none"/>
              <a:tailEnd len="med" w="med" type="none"/>
            </a:ln>
          </p:spPr>
        </p:cxnSp>
        <p:cxnSp>
          <p:nvCxnSpPr>
            <p:cNvPr id="864" name="Google Shape;864;p46"/>
            <p:cNvCxnSpPr/>
            <p:nvPr/>
          </p:nvCxnSpPr>
          <p:spPr>
            <a:xfrm>
              <a:off x="3748100" y="2448250"/>
              <a:ext cx="223800" cy="0"/>
            </a:xfrm>
            <a:prstGeom prst="straightConnector1">
              <a:avLst/>
            </a:prstGeom>
            <a:noFill/>
            <a:ln cap="flat" cmpd="sng" w="9525">
              <a:solidFill>
                <a:srgbClr val="808080"/>
              </a:solidFill>
              <a:prstDash val="solid"/>
              <a:round/>
              <a:headEnd len="med" w="med" type="none"/>
              <a:tailEnd len="med" w="med" type="stealth"/>
            </a:ln>
          </p:spPr>
        </p:cxnSp>
        <p:cxnSp>
          <p:nvCxnSpPr>
            <p:cNvPr id="865" name="Google Shape;865;p46"/>
            <p:cNvCxnSpPr/>
            <p:nvPr/>
          </p:nvCxnSpPr>
          <p:spPr>
            <a:xfrm>
              <a:off x="852300" y="4468500"/>
              <a:ext cx="2876100" cy="0"/>
            </a:xfrm>
            <a:prstGeom prst="straightConnector1">
              <a:avLst/>
            </a:prstGeom>
            <a:noFill/>
            <a:ln cap="flat" cmpd="sng" w="9525">
              <a:solidFill>
                <a:srgbClr val="80808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1"/>
                                        </p:tgtEl>
                                      </p:cBhvr>
                                    </p:animEffect>
                                    <p:set>
                                      <p:cBhvr>
                                        <p:cTn dur="1" fill="hold">
                                          <p:stCondLst>
                                            <p:cond delay="1000"/>
                                          </p:stCondLst>
                                        </p:cTn>
                                        <p:tgtEl>
                                          <p:spTgt spid="8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50"/>
                                        </p:tgtEl>
                                      </p:cBhvr>
                                    </p:animEffect>
                                    <p:set>
                                      <p:cBhvr>
                                        <p:cTn dur="1" fill="hold">
                                          <p:stCondLst>
                                            <p:cond delay="1000"/>
                                          </p:stCondLst>
                                        </p:cTn>
                                        <p:tgtEl>
                                          <p:spTgt spid="8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2"/>
                                        </p:tgtEl>
                                      </p:cBhvr>
                                    </p:animEffect>
                                    <p:set>
                                      <p:cBhvr>
                                        <p:cTn dur="1" fill="hold">
                                          <p:stCondLst>
                                            <p:cond delay="1000"/>
                                          </p:stCondLst>
                                        </p:cTn>
                                        <p:tgtEl>
                                          <p:spTgt spid="8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3"/>
                                        </p:tgtEl>
                                      </p:cBhvr>
                                    </p:animEffect>
                                    <p:set>
                                      <p:cBhvr>
                                        <p:cTn dur="1" fill="hold">
                                          <p:stCondLst>
                                            <p:cond delay="1000"/>
                                          </p:stCondLst>
                                        </p:cTn>
                                        <p:tgtEl>
                                          <p:spTgt spid="8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4"/>
                                        </p:tgtEl>
                                      </p:cBhvr>
                                    </p:animEffect>
                                    <p:set>
                                      <p:cBhvr>
                                        <p:cTn dur="1" fill="hold">
                                          <p:stCondLst>
                                            <p:cond delay="1000"/>
                                          </p:stCondLst>
                                        </p:cTn>
                                        <p:tgtEl>
                                          <p:spTgt spid="8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5"/>
                                        </p:tgtEl>
                                      </p:cBhvr>
                                    </p:animEffect>
                                    <p:set>
                                      <p:cBhvr>
                                        <p:cTn dur="1" fill="hold">
                                          <p:stCondLst>
                                            <p:cond delay="1000"/>
                                          </p:stCondLst>
                                        </p:cTn>
                                        <p:tgtEl>
                                          <p:spTgt spid="8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6"/>
                                        </p:tgtEl>
                                      </p:cBhvr>
                                    </p:animEffect>
                                    <p:set>
                                      <p:cBhvr>
                                        <p:cTn dur="1" fill="hold">
                                          <p:stCondLst>
                                            <p:cond delay="1000"/>
                                          </p:stCondLst>
                                        </p:cTn>
                                        <p:tgtEl>
                                          <p:spTgt spid="8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9" name="Shape 869"/>
        <p:cNvGrpSpPr/>
        <p:nvPr/>
      </p:nvGrpSpPr>
      <p:grpSpPr>
        <a:xfrm>
          <a:off x="0" y="0"/>
          <a:ext cx="0" cy="0"/>
          <a:chOff x="0" y="0"/>
          <a:chExt cx="0" cy="0"/>
        </a:xfrm>
      </p:grpSpPr>
      <p:sp>
        <p:nvSpPr>
          <p:cNvPr id="870" name="Google Shape;870;p47"/>
          <p:cNvSpPr txBox="1"/>
          <p:nvPr>
            <p:ph type="title"/>
          </p:nvPr>
        </p:nvSpPr>
        <p:spPr>
          <a:xfrm>
            <a:off x="2105175" y="3968300"/>
            <a:ext cx="49338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Show me the code, human!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8"/>
          <p:cNvSpPr txBox="1"/>
          <p:nvPr>
            <p:ph type="title"/>
          </p:nvPr>
        </p:nvSpPr>
        <p:spPr>
          <a:xfrm>
            <a:off x="571625" y="2987800"/>
            <a:ext cx="4049400" cy="12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Pros &amp; Cons</a:t>
            </a:r>
            <a:endParaRPr sz="3800"/>
          </a:p>
        </p:txBody>
      </p:sp>
      <p:grpSp>
        <p:nvGrpSpPr>
          <p:cNvPr id="876" name="Google Shape;876;p48"/>
          <p:cNvGrpSpPr/>
          <p:nvPr/>
        </p:nvGrpSpPr>
        <p:grpSpPr>
          <a:xfrm>
            <a:off x="4754850" y="887475"/>
            <a:ext cx="3763400" cy="3725700"/>
            <a:chOff x="4754850" y="887475"/>
            <a:chExt cx="3763400" cy="3725700"/>
          </a:xfrm>
        </p:grpSpPr>
        <p:sp>
          <p:nvSpPr>
            <p:cNvPr id="877" name="Google Shape;877;p48"/>
            <p:cNvSpPr/>
            <p:nvPr/>
          </p:nvSpPr>
          <p:spPr>
            <a:xfrm>
              <a:off x="4844450" y="978975"/>
              <a:ext cx="3673800" cy="3634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48"/>
            <p:cNvGrpSpPr/>
            <p:nvPr/>
          </p:nvGrpSpPr>
          <p:grpSpPr>
            <a:xfrm>
              <a:off x="4754850" y="887475"/>
              <a:ext cx="3674404" cy="3616200"/>
              <a:chOff x="4754850" y="887475"/>
              <a:chExt cx="3674404" cy="3616200"/>
            </a:xfrm>
          </p:grpSpPr>
          <p:sp>
            <p:nvSpPr>
              <p:cNvPr id="879" name="Google Shape;879;p48"/>
              <p:cNvSpPr/>
              <p:nvPr/>
            </p:nvSpPr>
            <p:spPr>
              <a:xfrm>
                <a:off x="4754850" y="887475"/>
                <a:ext cx="3673800" cy="3616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0" name="Google Shape;880;p48"/>
              <p:cNvCxnSpPr/>
              <p:nvPr/>
            </p:nvCxnSpPr>
            <p:spPr>
              <a:xfrm>
                <a:off x="4755154" y="1253333"/>
                <a:ext cx="3674100" cy="0"/>
              </a:xfrm>
              <a:prstGeom prst="straightConnector1">
                <a:avLst/>
              </a:prstGeom>
              <a:noFill/>
              <a:ln cap="flat" cmpd="sng" w="28575">
                <a:solidFill>
                  <a:schemeClr val="dk1"/>
                </a:solidFill>
                <a:prstDash val="solid"/>
                <a:round/>
                <a:headEnd len="med" w="med" type="none"/>
                <a:tailEnd len="med" w="med" type="none"/>
              </a:ln>
            </p:spPr>
          </p:cxnSp>
          <p:grpSp>
            <p:nvGrpSpPr>
              <p:cNvPr id="881" name="Google Shape;881;p48"/>
              <p:cNvGrpSpPr/>
              <p:nvPr/>
            </p:nvGrpSpPr>
            <p:grpSpPr>
              <a:xfrm>
                <a:off x="7492324" y="978977"/>
                <a:ext cx="845101" cy="183000"/>
                <a:chOff x="1605849" y="363963"/>
                <a:chExt cx="845101" cy="183000"/>
              </a:xfrm>
            </p:grpSpPr>
            <p:sp>
              <p:nvSpPr>
                <p:cNvPr id="882" name="Google Shape;882;p48"/>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48"/>
                <p:cNvGrpSpPr/>
                <p:nvPr/>
              </p:nvGrpSpPr>
              <p:grpSpPr>
                <a:xfrm>
                  <a:off x="2267950" y="363963"/>
                  <a:ext cx="183000" cy="183000"/>
                  <a:chOff x="8225400" y="367488"/>
                  <a:chExt cx="183000" cy="183000"/>
                </a:xfrm>
              </p:grpSpPr>
              <p:cxnSp>
                <p:nvCxnSpPr>
                  <p:cNvPr id="884" name="Google Shape;884;p4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885" name="Google Shape;885;p4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cxnSp>
              <p:nvCxnSpPr>
                <p:cNvPr id="886" name="Google Shape;886;p48"/>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grpSp>
      <p:pic>
        <p:nvPicPr>
          <p:cNvPr id="887" name="Google Shape;887;p48"/>
          <p:cNvPicPr preferRelativeResize="0"/>
          <p:nvPr>
            <p:ph idx="2" type="pic"/>
          </p:nvPr>
        </p:nvPicPr>
        <p:blipFill rotWithShape="1">
          <a:blip r:embed="rId3">
            <a:alphaModFix/>
          </a:blip>
          <a:srcRect b="0" l="3986" r="22462" t="0"/>
          <a:stretch/>
        </p:blipFill>
        <p:spPr>
          <a:xfrm>
            <a:off x="4769625" y="1271375"/>
            <a:ext cx="3644401" cy="3217801"/>
          </a:xfrm>
          <a:prstGeom prst="rect">
            <a:avLst/>
          </a:prstGeom>
        </p:spPr>
      </p:pic>
      <p:sp>
        <p:nvSpPr>
          <p:cNvPr id="888" name="Google Shape;888;p48"/>
          <p:cNvSpPr/>
          <p:nvPr/>
        </p:nvSpPr>
        <p:spPr>
          <a:xfrm>
            <a:off x="1500283" y="431258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1964428" y="4161752"/>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714314" y="400843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48"/>
          <p:cNvGrpSpPr/>
          <p:nvPr/>
        </p:nvGrpSpPr>
        <p:grpSpPr>
          <a:xfrm>
            <a:off x="571625" y="999949"/>
            <a:ext cx="1920300" cy="1918875"/>
            <a:chOff x="715100" y="274199"/>
            <a:chExt cx="1920300" cy="1918875"/>
          </a:xfrm>
        </p:grpSpPr>
        <p:sp>
          <p:nvSpPr>
            <p:cNvPr id="892" name="Google Shape;892;p48"/>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48"/>
            <p:cNvGrpSpPr/>
            <p:nvPr/>
          </p:nvGrpSpPr>
          <p:grpSpPr>
            <a:xfrm>
              <a:off x="715100" y="274199"/>
              <a:ext cx="1828800" cy="1828800"/>
              <a:chOff x="715100" y="274199"/>
              <a:chExt cx="1828800" cy="1828800"/>
            </a:xfrm>
          </p:grpSpPr>
          <p:sp>
            <p:nvSpPr>
              <p:cNvPr id="894" name="Google Shape;894;p48"/>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5" name="Google Shape;895;p48"/>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896" name="Google Shape;896;p48"/>
              <p:cNvGrpSpPr/>
              <p:nvPr/>
            </p:nvGrpSpPr>
            <p:grpSpPr>
              <a:xfrm>
                <a:off x="2267950" y="363963"/>
                <a:ext cx="183000" cy="183000"/>
                <a:chOff x="8225400" y="367488"/>
                <a:chExt cx="183000" cy="183000"/>
              </a:xfrm>
            </p:grpSpPr>
            <p:cxnSp>
              <p:nvCxnSpPr>
                <p:cNvPr id="897" name="Google Shape;897;p4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898" name="Google Shape;898;p4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899" name="Google Shape;899;p48"/>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0" name="Google Shape;900;p48"/>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901" name="Google Shape;901;p48"/>
          <p:cNvSpPr txBox="1"/>
          <p:nvPr>
            <p:ph idx="4294967295" type="title"/>
          </p:nvPr>
        </p:nvSpPr>
        <p:spPr>
          <a:xfrm>
            <a:off x="558425" y="1405100"/>
            <a:ext cx="1859700" cy="13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04</a:t>
            </a:r>
            <a:endParaRPr sz="7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9"/>
          <p:cNvSpPr txBox="1"/>
          <p:nvPr/>
        </p:nvSpPr>
        <p:spPr>
          <a:xfrm>
            <a:off x="715100" y="1173425"/>
            <a:ext cx="3857100" cy="2709000"/>
          </a:xfrm>
          <a:prstGeom prst="rect">
            <a:avLst/>
          </a:prstGeom>
          <a:noFill/>
          <a:ln>
            <a:noFill/>
          </a:ln>
        </p:spPr>
        <p:txBody>
          <a:bodyPr anchorCtr="0" anchor="t" bIns="91425" lIns="91425" spcFirstLastPara="1" rIns="91425" wrap="square" tIns="91425">
            <a:spAutoFit/>
          </a:bodyPr>
          <a:lstStyle/>
          <a:p>
            <a:pPr indent="457200" lvl="0" marL="0" marR="91440" rtl="0" algn="l">
              <a:spcBef>
                <a:spcPts val="0"/>
              </a:spcBef>
              <a:spcAft>
                <a:spcPts val="0"/>
              </a:spcAft>
              <a:buNone/>
            </a:pPr>
            <a:r>
              <a:rPr lang="en" sz="2800">
                <a:solidFill>
                  <a:schemeClr val="dk1"/>
                </a:solidFill>
                <a:latin typeface="Rubik Black"/>
                <a:ea typeface="Rubik Black"/>
                <a:cs typeface="Rubik Black"/>
                <a:sym typeface="Rubik Black"/>
              </a:rPr>
              <a:t>Pros</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Compact</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Fast</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One Client Library</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Progress Feedback (eg, upload)</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H2/Protobuf</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Strongly Typed Contracts</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Built-in Authentication and Security</a:t>
            </a:r>
            <a:endParaRPr sz="1700">
              <a:solidFill>
                <a:schemeClr val="dk1"/>
              </a:solidFill>
              <a:latin typeface="Karla"/>
              <a:ea typeface="Karla"/>
              <a:cs typeface="Karla"/>
              <a:sym typeface="Karla"/>
            </a:endParaRPr>
          </a:p>
        </p:txBody>
      </p:sp>
      <p:sp>
        <p:nvSpPr>
          <p:cNvPr id="907" name="Google Shape;907;p49"/>
          <p:cNvSpPr txBox="1"/>
          <p:nvPr/>
        </p:nvSpPr>
        <p:spPr>
          <a:xfrm>
            <a:off x="4572200" y="1173425"/>
            <a:ext cx="3857100" cy="2185800"/>
          </a:xfrm>
          <a:prstGeom prst="rect">
            <a:avLst/>
          </a:prstGeom>
          <a:noFill/>
          <a:ln>
            <a:noFill/>
          </a:ln>
        </p:spPr>
        <p:txBody>
          <a:bodyPr anchorCtr="0" anchor="t" bIns="91425" lIns="91425" spcFirstLastPara="1" rIns="91425" wrap="square" tIns="91425">
            <a:spAutoFit/>
          </a:bodyPr>
          <a:lstStyle/>
          <a:p>
            <a:pPr indent="457200" lvl="0" marL="0" marR="91440" rtl="0" algn="l">
              <a:spcBef>
                <a:spcPts val="0"/>
              </a:spcBef>
              <a:spcAft>
                <a:spcPts val="0"/>
              </a:spcAft>
              <a:buNone/>
            </a:pPr>
            <a:r>
              <a:rPr lang="en" sz="2800">
                <a:solidFill>
                  <a:schemeClr val="dk1"/>
                </a:solidFill>
                <a:latin typeface="Rubik Black"/>
                <a:ea typeface="Rubik Black"/>
                <a:cs typeface="Rubik Black"/>
                <a:sym typeface="Rubik Black"/>
              </a:rPr>
              <a:t>Cons</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Code Generation</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Error Handling</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Versioning</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Compression Overhead</a:t>
            </a:r>
            <a:endParaRPr sz="1700">
              <a:solidFill>
                <a:schemeClr val="dk1"/>
              </a:solidFill>
              <a:latin typeface="Karla"/>
              <a:ea typeface="Karla"/>
              <a:cs typeface="Karla"/>
              <a:sym typeface="Karla"/>
            </a:endParaRPr>
          </a:p>
          <a:p>
            <a:pPr indent="-336550" lvl="0" marL="457200" rtl="0" algn="l">
              <a:spcBef>
                <a:spcPts val="0"/>
              </a:spcBef>
              <a:spcAft>
                <a:spcPts val="0"/>
              </a:spcAft>
              <a:buClr>
                <a:schemeClr val="dk1"/>
              </a:buClr>
              <a:buSzPts val="1700"/>
              <a:buFont typeface="Karla"/>
              <a:buChar char="-"/>
            </a:pPr>
            <a:r>
              <a:rPr lang="en" sz="1700">
                <a:solidFill>
                  <a:schemeClr val="dk1"/>
                </a:solidFill>
                <a:latin typeface="Karla"/>
                <a:ea typeface="Karla"/>
                <a:cs typeface="Karla"/>
                <a:sym typeface="Karla"/>
              </a:rPr>
              <a:t>No native browser support</a:t>
            </a:r>
            <a:endParaRPr sz="1700">
              <a:solidFill>
                <a:schemeClr val="dk1"/>
              </a:solidFill>
              <a:latin typeface="Karla"/>
              <a:ea typeface="Karla"/>
              <a:cs typeface="Karla"/>
              <a:sym typeface="Karla"/>
            </a:endParaRPr>
          </a:p>
          <a:p>
            <a:pPr indent="0" lvl="0" marL="0" rtl="0" algn="l">
              <a:spcBef>
                <a:spcPts val="0"/>
              </a:spcBef>
              <a:spcAft>
                <a:spcPts val="0"/>
              </a:spcAft>
              <a:buNone/>
            </a:pPr>
            <a:r>
              <a:t/>
            </a:r>
            <a:endParaRPr sz="1700">
              <a:solidFill>
                <a:schemeClr val="dk1"/>
              </a:solidFill>
              <a:latin typeface="Karla"/>
              <a:ea typeface="Karla"/>
              <a:cs typeface="Karla"/>
              <a:sym typeface="Karla"/>
            </a:endParaRPr>
          </a:p>
        </p:txBody>
      </p:sp>
      <p:sp>
        <p:nvSpPr>
          <p:cNvPr id="908" name="Google Shape;908;p49"/>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9" name="Google Shape;909;p49"/>
          <p:cNvPicPr preferRelativeResize="0"/>
          <p:nvPr/>
        </p:nvPicPr>
        <p:blipFill>
          <a:blip r:embed="rId3">
            <a:alphaModFix/>
          </a:blip>
          <a:stretch>
            <a:fillRect/>
          </a:stretch>
        </p:blipFill>
        <p:spPr>
          <a:xfrm>
            <a:off x="788750" y="1229775"/>
            <a:ext cx="419300" cy="419300"/>
          </a:xfrm>
          <a:prstGeom prst="rect">
            <a:avLst/>
          </a:prstGeom>
          <a:noFill/>
          <a:ln>
            <a:noFill/>
          </a:ln>
        </p:spPr>
      </p:pic>
      <p:pic>
        <p:nvPicPr>
          <p:cNvPr id="910" name="Google Shape;910;p49"/>
          <p:cNvPicPr preferRelativeResize="0"/>
          <p:nvPr/>
        </p:nvPicPr>
        <p:blipFill>
          <a:blip r:embed="rId4">
            <a:alphaModFix/>
          </a:blip>
          <a:stretch>
            <a:fillRect/>
          </a:stretch>
        </p:blipFill>
        <p:spPr>
          <a:xfrm>
            <a:off x="4636950" y="1371450"/>
            <a:ext cx="393600" cy="39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50"/>
          <p:cNvSpPr txBox="1"/>
          <p:nvPr>
            <p:ph idx="1" type="subTitle"/>
          </p:nvPr>
        </p:nvSpPr>
        <p:spPr>
          <a:xfrm>
            <a:off x="2285975" y="2760604"/>
            <a:ext cx="4572000" cy="5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Does anyone have any questions?</a:t>
            </a:r>
            <a:endParaRPr/>
          </a:p>
        </p:txBody>
      </p:sp>
      <p:sp>
        <p:nvSpPr>
          <p:cNvPr id="916" name="Google Shape;916;p50"/>
          <p:cNvSpPr txBox="1"/>
          <p:nvPr>
            <p:ph type="ctrTitle"/>
          </p:nvPr>
        </p:nvSpPr>
        <p:spPr>
          <a:xfrm>
            <a:off x="2285980" y="1846203"/>
            <a:ext cx="45720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p29"/>
          <p:cNvGrpSpPr/>
          <p:nvPr/>
        </p:nvGrpSpPr>
        <p:grpSpPr>
          <a:xfrm>
            <a:off x="715100" y="274199"/>
            <a:ext cx="1920300" cy="1918875"/>
            <a:chOff x="715100" y="274199"/>
            <a:chExt cx="1920300" cy="1918875"/>
          </a:xfrm>
        </p:grpSpPr>
        <p:sp>
          <p:nvSpPr>
            <p:cNvPr id="532" name="Google Shape;532;p29"/>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715100" y="274199"/>
              <a:ext cx="1828800" cy="1828800"/>
              <a:chOff x="715100" y="274199"/>
              <a:chExt cx="1828800" cy="1828800"/>
            </a:xfrm>
          </p:grpSpPr>
          <p:sp>
            <p:nvSpPr>
              <p:cNvPr id="534" name="Google Shape;534;p29"/>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5" name="Google Shape;535;p29"/>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536" name="Google Shape;536;p29"/>
              <p:cNvGrpSpPr/>
              <p:nvPr/>
            </p:nvGrpSpPr>
            <p:grpSpPr>
              <a:xfrm>
                <a:off x="2267950" y="363963"/>
                <a:ext cx="183000" cy="183000"/>
                <a:chOff x="8225400" y="367488"/>
                <a:chExt cx="183000" cy="183000"/>
              </a:xfrm>
            </p:grpSpPr>
            <p:cxnSp>
              <p:nvCxnSpPr>
                <p:cNvPr id="537" name="Google Shape;537;p2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38" name="Google Shape;538;p2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39" name="Google Shape;539;p29"/>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29"/>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41" name="Google Shape;541;p29"/>
          <p:cNvGrpSpPr/>
          <p:nvPr/>
        </p:nvGrpSpPr>
        <p:grpSpPr>
          <a:xfrm>
            <a:off x="5022725" y="1426150"/>
            <a:ext cx="3657590" cy="348347"/>
            <a:chOff x="4572050" y="100025"/>
            <a:chExt cx="3657590" cy="348347"/>
          </a:xfrm>
        </p:grpSpPr>
        <p:sp>
          <p:nvSpPr>
            <p:cNvPr id="542" name="Google Shape;542;p2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9"/>
          <p:cNvGrpSpPr/>
          <p:nvPr/>
        </p:nvGrpSpPr>
        <p:grpSpPr>
          <a:xfrm rot="-5400000">
            <a:off x="7699250" y="1584200"/>
            <a:ext cx="603495" cy="1371596"/>
            <a:chOff x="3724575" y="3497700"/>
            <a:chExt cx="603495" cy="1371596"/>
          </a:xfrm>
        </p:grpSpPr>
        <p:sp>
          <p:nvSpPr>
            <p:cNvPr id="555" name="Google Shape;555;p29"/>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9"/>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62" name="Google Shape;562;p29"/>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trike="sngStrike">
                <a:solidFill>
                  <a:srgbClr val="C2C2C2"/>
                </a:solidFill>
                <a:latin typeface="Rubik"/>
                <a:ea typeface="Rubik"/>
                <a:cs typeface="Rubik"/>
                <a:sym typeface="Rubik"/>
              </a:rPr>
              <a:t>g</a:t>
            </a:r>
            <a:r>
              <a:rPr lang="en"/>
              <a:t>RPC What?</a:t>
            </a:r>
            <a:endParaRPr/>
          </a:p>
        </p:txBody>
      </p:sp>
      <p:grpSp>
        <p:nvGrpSpPr>
          <p:cNvPr id="563" name="Google Shape;563;p29"/>
          <p:cNvGrpSpPr/>
          <p:nvPr/>
        </p:nvGrpSpPr>
        <p:grpSpPr>
          <a:xfrm>
            <a:off x="2909405" y="3092538"/>
            <a:ext cx="3416991" cy="688535"/>
            <a:chOff x="1828840" y="3371688"/>
            <a:chExt cx="5577850" cy="1463100"/>
          </a:xfrm>
        </p:grpSpPr>
        <p:sp>
          <p:nvSpPr>
            <p:cNvPr id="564" name="Google Shape;564;p29"/>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6" name="Google Shape;566;p29"/>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567" name="Google Shape;567;p29"/>
          <p:cNvSpPr txBox="1"/>
          <p:nvPr>
            <p:ph idx="1" type="subTitle"/>
          </p:nvPr>
        </p:nvSpPr>
        <p:spPr>
          <a:xfrm>
            <a:off x="2286000" y="32519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 to know the basics, huh?!</a:t>
            </a:r>
            <a:endParaRPr/>
          </a:p>
        </p:txBody>
      </p:sp>
      <p:grpSp>
        <p:nvGrpSpPr>
          <p:cNvPr id="568" name="Google Shape;568;p29"/>
          <p:cNvGrpSpPr/>
          <p:nvPr/>
        </p:nvGrpSpPr>
        <p:grpSpPr>
          <a:xfrm>
            <a:off x="463651" y="4105603"/>
            <a:ext cx="502899" cy="502899"/>
            <a:chOff x="858700" y="1967475"/>
            <a:chExt cx="605100" cy="605100"/>
          </a:xfrm>
        </p:grpSpPr>
        <p:sp>
          <p:nvSpPr>
            <p:cNvPr id="569" name="Google Shape;569;p2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29"/>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9"/>
          <p:cNvGrpSpPr/>
          <p:nvPr/>
        </p:nvGrpSpPr>
        <p:grpSpPr>
          <a:xfrm>
            <a:off x="463700" y="3419800"/>
            <a:ext cx="502800" cy="502800"/>
            <a:chOff x="1627550" y="2017350"/>
            <a:chExt cx="502800" cy="502800"/>
          </a:xfrm>
        </p:grpSpPr>
        <p:sp>
          <p:nvSpPr>
            <p:cNvPr id="575" name="Google Shape;575;p29"/>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30"/>
          <p:cNvPicPr preferRelativeResize="0"/>
          <p:nvPr/>
        </p:nvPicPr>
        <p:blipFill>
          <a:blip r:embed="rId3">
            <a:alphaModFix/>
          </a:blip>
          <a:stretch>
            <a:fillRect/>
          </a:stretch>
        </p:blipFill>
        <p:spPr>
          <a:xfrm>
            <a:off x="-1239250" y="0"/>
            <a:ext cx="11622600" cy="6628499"/>
          </a:xfrm>
          <a:prstGeom prst="rect">
            <a:avLst/>
          </a:prstGeom>
          <a:noFill/>
          <a:ln>
            <a:noFill/>
          </a:ln>
        </p:spPr>
      </p:pic>
      <p:sp>
        <p:nvSpPr>
          <p:cNvPr id="582" name="Google Shape;58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2C2C"/>
        </a:solidFill>
      </p:bgPr>
    </p:bg>
    <p:spTree>
      <p:nvGrpSpPr>
        <p:cNvPr id="586" name="Shape 586"/>
        <p:cNvGrpSpPr/>
        <p:nvPr/>
      </p:nvGrpSpPr>
      <p:grpSpPr>
        <a:xfrm>
          <a:off x="0" y="0"/>
          <a:ext cx="0" cy="0"/>
          <a:chOff x="0" y="0"/>
          <a:chExt cx="0" cy="0"/>
        </a:xfrm>
      </p:grpSpPr>
      <p:sp>
        <p:nvSpPr>
          <p:cNvPr id="587" name="Google Shape;58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808080"/>
                </a:solidFill>
              </a:rPr>
              <a:t>‹#›</a:t>
            </a:fld>
            <a:endParaRPr>
              <a:solidFill>
                <a:srgbClr val="808080"/>
              </a:solidFill>
            </a:endParaRPr>
          </a:p>
        </p:txBody>
      </p:sp>
      <p:pic>
        <p:nvPicPr>
          <p:cNvPr id="588" name="Google Shape;588;p31"/>
          <p:cNvPicPr preferRelativeResize="0"/>
          <p:nvPr/>
        </p:nvPicPr>
        <p:blipFill>
          <a:blip r:embed="rId3">
            <a:alphaModFix/>
          </a:blip>
          <a:stretch>
            <a:fillRect/>
          </a:stretch>
        </p:blipFill>
        <p:spPr>
          <a:xfrm>
            <a:off x="-1423026" y="1193223"/>
            <a:ext cx="11990052" cy="2827725"/>
          </a:xfrm>
          <a:prstGeom prst="rect">
            <a:avLst/>
          </a:prstGeom>
          <a:noFill/>
          <a:ln>
            <a:noFill/>
          </a:ln>
        </p:spPr>
      </p:pic>
      <p:cxnSp>
        <p:nvCxnSpPr>
          <p:cNvPr id="589" name="Google Shape;589;p31"/>
          <p:cNvCxnSpPr/>
          <p:nvPr/>
        </p:nvCxnSpPr>
        <p:spPr>
          <a:xfrm rot="10800000">
            <a:off x="2122100" y="3117750"/>
            <a:ext cx="2151600" cy="0"/>
          </a:xfrm>
          <a:prstGeom prst="straightConnector1">
            <a:avLst/>
          </a:prstGeom>
          <a:noFill/>
          <a:ln cap="flat" cmpd="sng" w="28575">
            <a:solidFill>
              <a:srgbClr val="FF0000"/>
            </a:solidFill>
            <a:prstDash val="solid"/>
            <a:round/>
            <a:headEnd len="med" w="med" type="none"/>
            <a:tailEnd len="med" w="med" type="none"/>
          </a:ln>
        </p:spPr>
      </p:cxnSp>
      <p:cxnSp>
        <p:nvCxnSpPr>
          <p:cNvPr id="590" name="Google Shape;590;p31"/>
          <p:cNvCxnSpPr/>
          <p:nvPr/>
        </p:nvCxnSpPr>
        <p:spPr>
          <a:xfrm rot="10800000">
            <a:off x="4989450" y="3428250"/>
            <a:ext cx="34788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 Application Flow</a:t>
            </a:r>
            <a:endParaRPr/>
          </a:p>
        </p:txBody>
      </p:sp>
      <p:grpSp>
        <p:nvGrpSpPr>
          <p:cNvPr id="596" name="Google Shape;596;p32"/>
          <p:cNvGrpSpPr/>
          <p:nvPr/>
        </p:nvGrpSpPr>
        <p:grpSpPr>
          <a:xfrm>
            <a:off x="716262" y="4020798"/>
            <a:ext cx="682628" cy="313230"/>
            <a:chOff x="7746275" y="1413898"/>
            <a:chExt cx="682628" cy="313230"/>
          </a:xfrm>
        </p:grpSpPr>
        <p:sp>
          <p:nvSpPr>
            <p:cNvPr id="597" name="Google Shape;597;p32"/>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32"/>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32"/>
          <p:cNvPicPr preferRelativeResize="0"/>
          <p:nvPr/>
        </p:nvPicPr>
        <p:blipFill>
          <a:blip r:embed="rId3">
            <a:alphaModFix/>
          </a:blip>
          <a:stretch>
            <a:fillRect/>
          </a:stretch>
        </p:blipFill>
        <p:spPr>
          <a:xfrm>
            <a:off x="1940550" y="2459450"/>
            <a:ext cx="863226" cy="863226"/>
          </a:xfrm>
          <a:prstGeom prst="rect">
            <a:avLst/>
          </a:prstGeom>
          <a:noFill/>
          <a:ln>
            <a:noFill/>
          </a:ln>
        </p:spPr>
      </p:pic>
      <p:pic>
        <p:nvPicPr>
          <p:cNvPr id="601" name="Google Shape;601;p32"/>
          <p:cNvPicPr preferRelativeResize="0"/>
          <p:nvPr/>
        </p:nvPicPr>
        <p:blipFill>
          <a:blip r:embed="rId4">
            <a:alphaModFix/>
          </a:blip>
          <a:stretch>
            <a:fillRect/>
          </a:stretch>
        </p:blipFill>
        <p:spPr>
          <a:xfrm>
            <a:off x="5274175" y="1596225"/>
            <a:ext cx="863226" cy="863226"/>
          </a:xfrm>
          <a:prstGeom prst="rect">
            <a:avLst/>
          </a:prstGeom>
          <a:noFill/>
          <a:ln>
            <a:noFill/>
          </a:ln>
        </p:spPr>
      </p:pic>
      <p:cxnSp>
        <p:nvCxnSpPr>
          <p:cNvPr id="602" name="Google Shape;602;p32"/>
          <p:cNvCxnSpPr>
            <a:stCxn id="600" idx="3"/>
            <a:endCxn id="601" idx="1"/>
          </p:cNvCxnSpPr>
          <p:nvPr/>
        </p:nvCxnSpPr>
        <p:spPr>
          <a:xfrm flipH="1" rot="10800000">
            <a:off x="2803776" y="2027962"/>
            <a:ext cx="2470500" cy="863100"/>
          </a:xfrm>
          <a:prstGeom prst="straightConnector1">
            <a:avLst/>
          </a:prstGeom>
          <a:noFill/>
          <a:ln cap="flat" cmpd="sng" w="9525">
            <a:solidFill>
              <a:schemeClr val="dk2"/>
            </a:solidFill>
            <a:prstDash val="solid"/>
            <a:round/>
            <a:headEnd len="med" w="med" type="none"/>
            <a:tailEnd len="med" w="med" type="triangle"/>
          </a:ln>
        </p:spPr>
      </p:cxnSp>
      <p:pic>
        <p:nvPicPr>
          <p:cNvPr id="603" name="Google Shape;603;p32"/>
          <p:cNvPicPr preferRelativeResize="0"/>
          <p:nvPr/>
        </p:nvPicPr>
        <p:blipFill>
          <a:blip r:embed="rId5">
            <a:alphaModFix/>
          </a:blip>
          <a:stretch>
            <a:fillRect/>
          </a:stretch>
        </p:blipFill>
        <p:spPr>
          <a:xfrm>
            <a:off x="5774850" y="3250751"/>
            <a:ext cx="815500" cy="815500"/>
          </a:xfrm>
          <a:prstGeom prst="rect">
            <a:avLst/>
          </a:prstGeom>
          <a:noFill/>
          <a:ln>
            <a:noFill/>
          </a:ln>
        </p:spPr>
      </p:pic>
      <p:cxnSp>
        <p:nvCxnSpPr>
          <p:cNvPr id="604" name="Google Shape;604;p32"/>
          <p:cNvCxnSpPr>
            <a:stCxn id="600" idx="3"/>
            <a:endCxn id="603" idx="1"/>
          </p:cNvCxnSpPr>
          <p:nvPr/>
        </p:nvCxnSpPr>
        <p:spPr>
          <a:xfrm>
            <a:off x="2803776" y="2891062"/>
            <a:ext cx="2971200" cy="767400"/>
          </a:xfrm>
          <a:prstGeom prst="straightConnector1">
            <a:avLst/>
          </a:prstGeom>
          <a:noFill/>
          <a:ln cap="flat" cmpd="sng" w="9525">
            <a:solidFill>
              <a:schemeClr val="dk2"/>
            </a:solidFill>
            <a:prstDash val="solid"/>
            <a:round/>
            <a:headEnd len="med" w="med" type="none"/>
            <a:tailEnd len="med" w="med" type="triangle"/>
          </a:ln>
        </p:spPr>
      </p:cxnSp>
      <p:sp>
        <p:nvSpPr>
          <p:cNvPr id="605" name="Google Shape;605;p32"/>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3"/>
          <p:cNvSpPr txBox="1"/>
          <p:nvPr/>
        </p:nvSpPr>
        <p:spPr>
          <a:xfrm>
            <a:off x="671625" y="1124850"/>
            <a:ext cx="5915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function </a:t>
            </a: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   </a:t>
            </a:r>
            <a:r>
              <a:rPr lang="en" sz="1700">
                <a:solidFill>
                  <a:srgbClr val="CC7832"/>
                </a:solidFill>
                <a:highlight>
                  <a:srgbClr val="1E1F22"/>
                </a:highlight>
                <a:latin typeface="Courier New"/>
                <a:ea typeface="Courier New"/>
                <a:cs typeface="Courier New"/>
                <a:sym typeface="Courier New"/>
              </a:rPr>
              <a:t>const </a:t>
            </a:r>
            <a:r>
              <a:rPr lang="en" sz="1700">
                <a:solidFill>
                  <a:srgbClr val="A9B7C6"/>
                </a:solidFill>
                <a:highlight>
                  <a:srgbClr val="1E1F22"/>
                </a:highlight>
                <a:latin typeface="Courier New"/>
                <a:ea typeface="Courier New"/>
                <a:cs typeface="Courier New"/>
                <a:sym typeface="Courier New"/>
              </a:rPr>
              <a:t>result = </a:t>
            </a:r>
            <a:r>
              <a:rPr lang="en" sz="1700">
                <a:solidFill>
                  <a:srgbClr val="FFC66D"/>
                </a:solidFill>
                <a:highlight>
                  <a:srgbClr val="1E1F22"/>
                </a:highlight>
                <a:latin typeface="Courier New"/>
                <a:ea typeface="Courier New"/>
                <a:cs typeface="Courier New"/>
                <a:sym typeface="Courier New"/>
              </a:rPr>
              <a:t>add</a:t>
            </a:r>
            <a:r>
              <a:rPr lang="en" sz="1700">
                <a:solidFill>
                  <a:srgbClr val="A9B7C6"/>
                </a:solidFill>
                <a:highlight>
                  <a:srgbClr val="1E1F22"/>
                </a:highlight>
                <a:latin typeface="Courier New"/>
                <a:ea typeface="Courier New"/>
                <a:cs typeface="Courier New"/>
                <a:sym typeface="Courier New"/>
              </a:rPr>
              <a:t>(</a:t>
            </a:r>
            <a:r>
              <a:rPr lang="en" sz="1700">
                <a:solidFill>
                  <a:srgbClr val="6897BB"/>
                </a:solidFill>
                <a:highlight>
                  <a:srgbClr val="1E1F22"/>
                </a:highlight>
                <a:latin typeface="Courier New"/>
                <a:ea typeface="Courier New"/>
                <a:cs typeface="Courier New"/>
                <a:sym typeface="Courier New"/>
              </a:rPr>
              <a:t>1</a:t>
            </a:r>
            <a:r>
              <a:rPr lang="en" sz="1700">
                <a:solidFill>
                  <a:srgbClr val="CC7832"/>
                </a:solidFill>
                <a:highlight>
                  <a:srgbClr val="1E1F22"/>
                </a:highlight>
                <a:latin typeface="Courier New"/>
                <a:ea typeface="Courier New"/>
                <a:cs typeface="Courier New"/>
                <a:sym typeface="Courier New"/>
              </a:rPr>
              <a:t>, </a:t>
            </a:r>
            <a:r>
              <a:rPr lang="en" sz="1700">
                <a:solidFill>
                  <a:srgbClr val="6897BB"/>
                </a:solidFill>
                <a:highlight>
                  <a:srgbClr val="1E1F22"/>
                </a:highlight>
                <a:latin typeface="Courier New"/>
                <a:ea typeface="Courier New"/>
                <a:cs typeface="Courier New"/>
                <a:sym typeface="Courier New"/>
              </a:rPr>
              <a:t>2</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   </a:t>
            </a:r>
            <a:r>
              <a:rPr b="1" i="1" lang="en" sz="1700">
                <a:solidFill>
                  <a:srgbClr val="9876AA"/>
                </a:solidFill>
                <a:highlight>
                  <a:srgbClr val="1E1F22"/>
                </a:highlight>
                <a:latin typeface="Courier New"/>
                <a:ea typeface="Courier New"/>
                <a:cs typeface="Courier New"/>
                <a:sym typeface="Courier New"/>
              </a:rPr>
              <a:t>console</a:t>
            </a:r>
            <a:r>
              <a:rPr lang="en" sz="1700">
                <a:solidFill>
                  <a:srgbClr val="A9B7C6"/>
                </a:solidFill>
                <a:highlight>
                  <a:srgbClr val="1E1F22"/>
                </a:highlight>
                <a:latin typeface="Courier New"/>
                <a:ea typeface="Courier New"/>
                <a:cs typeface="Courier New"/>
                <a:sym typeface="Courier New"/>
              </a:rPr>
              <a:t>.</a:t>
            </a:r>
            <a:r>
              <a:rPr lang="en" sz="1700">
                <a:solidFill>
                  <a:srgbClr val="FFC66D"/>
                </a:solidFill>
                <a:highlight>
                  <a:srgbClr val="1E1F22"/>
                </a:highlight>
                <a:latin typeface="Courier New"/>
                <a:ea typeface="Courier New"/>
                <a:cs typeface="Courier New"/>
                <a:sym typeface="Courier New"/>
              </a:rPr>
              <a:t>log</a:t>
            </a:r>
            <a:r>
              <a:rPr lang="en" sz="1700">
                <a:solidFill>
                  <a:srgbClr val="A9B7C6"/>
                </a:solidFill>
                <a:highlight>
                  <a:srgbClr val="1E1F22"/>
                </a:highlight>
                <a:latin typeface="Courier New"/>
                <a:ea typeface="Courier New"/>
                <a:cs typeface="Courier New"/>
                <a:sym typeface="Courier New"/>
              </a:rPr>
              <a:t>(</a:t>
            </a:r>
            <a:r>
              <a:rPr lang="en" sz="1700">
                <a:solidFill>
                  <a:srgbClr val="6A8759"/>
                </a:solidFill>
                <a:highlight>
                  <a:srgbClr val="1E1F22"/>
                </a:highlight>
                <a:latin typeface="Courier New"/>
                <a:ea typeface="Courier New"/>
                <a:cs typeface="Courier New"/>
                <a:sym typeface="Courier New"/>
              </a:rPr>
              <a:t>`The result is '</a:t>
            </a:r>
            <a:r>
              <a:rPr lang="en" sz="1700">
                <a:solidFill>
                  <a:srgbClr val="A9B7C6"/>
                </a:solidFill>
                <a:highlight>
                  <a:srgbClr val="1E1F22"/>
                </a:highlight>
                <a:latin typeface="Courier New"/>
                <a:ea typeface="Courier New"/>
                <a:cs typeface="Courier New"/>
                <a:sym typeface="Courier New"/>
              </a:rPr>
              <a:t>${result}</a:t>
            </a:r>
            <a:r>
              <a:rPr lang="en" sz="1700">
                <a:solidFill>
                  <a:srgbClr val="6A8759"/>
                </a:solidFill>
                <a:highlight>
                  <a:srgbClr val="1E1F22"/>
                </a:highlight>
                <a:latin typeface="Courier New"/>
                <a:ea typeface="Courier New"/>
                <a:cs typeface="Courier New"/>
                <a:sym typeface="Courier New"/>
              </a:rPr>
              <a:t>'`</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function </a:t>
            </a:r>
            <a:r>
              <a:rPr lang="en" sz="1700">
                <a:solidFill>
                  <a:srgbClr val="FFC66D"/>
                </a:solidFill>
                <a:highlight>
                  <a:srgbClr val="1E1F22"/>
                </a:highlight>
                <a:latin typeface="Courier New"/>
                <a:ea typeface="Courier New"/>
                <a:cs typeface="Courier New"/>
                <a:sym typeface="Courier New"/>
              </a:rPr>
              <a:t>add</a:t>
            </a:r>
            <a:r>
              <a:rPr lang="en" sz="1700">
                <a:solidFill>
                  <a:srgbClr val="A9B7C6"/>
                </a:solidFill>
                <a:highlight>
                  <a:srgbClr val="1E1F22"/>
                </a:highlight>
                <a:latin typeface="Courier New"/>
                <a:ea typeface="Courier New"/>
                <a:cs typeface="Courier New"/>
                <a:sym typeface="Courier New"/>
              </a:rPr>
              <a:t>(a</a:t>
            </a:r>
            <a:r>
              <a:rPr lang="en" sz="1700">
                <a:solidFill>
                  <a:srgbClr val="CC7832"/>
                </a:solidFill>
                <a:highlight>
                  <a:srgbClr val="1E1F22"/>
                </a:highlight>
                <a:latin typeface="Courier New"/>
                <a:ea typeface="Courier New"/>
                <a:cs typeface="Courier New"/>
                <a:sym typeface="Courier New"/>
              </a:rPr>
              <a:t>, </a:t>
            </a:r>
            <a:r>
              <a:rPr lang="en" sz="1700">
                <a:solidFill>
                  <a:srgbClr val="A9B7C6"/>
                </a:solidFill>
                <a:highlight>
                  <a:srgbClr val="1E1F22"/>
                </a:highlight>
                <a:latin typeface="Courier New"/>
                <a:ea typeface="Courier New"/>
                <a:cs typeface="Courier New"/>
                <a:sym typeface="Courier New"/>
              </a:rPr>
              <a:t>b)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   </a:t>
            </a:r>
            <a:r>
              <a:rPr lang="en" sz="1700">
                <a:solidFill>
                  <a:srgbClr val="CC7832"/>
                </a:solidFill>
                <a:highlight>
                  <a:srgbClr val="1E1F22"/>
                </a:highlight>
                <a:latin typeface="Courier New"/>
                <a:ea typeface="Courier New"/>
                <a:cs typeface="Courier New"/>
                <a:sym typeface="Courier New"/>
              </a:rPr>
              <a:t>return </a:t>
            </a:r>
            <a:r>
              <a:rPr lang="en" sz="1700">
                <a:solidFill>
                  <a:srgbClr val="A9B7C6"/>
                </a:solidFill>
                <a:highlight>
                  <a:srgbClr val="1E1F22"/>
                </a:highlight>
                <a:latin typeface="Courier New"/>
                <a:ea typeface="Courier New"/>
                <a:cs typeface="Courier New"/>
                <a:sym typeface="Courier New"/>
              </a:rPr>
              <a:t>a + b</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808080"/>
                </a:solidFill>
                <a:highlight>
                  <a:srgbClr val="1E1F22"/>
                </a:highlight>
                <a:latin typeface="Courier New"/>
                <a:ea typeface="Courier New"/>
                <a:cs typeface="Courier New"/>
                <a:sym typeface="Courier New"/>
              </a:rPr>
              <a:t>// Run the application</a:t>
            </a:r>
            <a:endParaRPr sz="1700">
              <a:solidFill>
                <a:srgbClr val="808080"/>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2300">
              <a:solidFill>
                <a:srgbClr val="CC7832"/>
              </a:solidFill>
              <a:highlight>
                <a:srgbClr val="1E1F2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4"/>
          <p:cNvSpPr txBox="1"/>
          <p:nvPr/>
        </p:nvSpPr>
        <p:spPr>
          <a:xfrm>
            <a:off x="671625" y="1124850"/>
            <a:ext cx="5915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function </a:t>
            </a: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   </a:t>
            </a:r>
            <a:r>
              <a:rPr lang="en" sz="1700">
                <a:solidFill>
                  <a:srgbClr val="CC7832"/>
                </a:solidFill>
                <a:highlight>
                  <a:srgbClr val="1E1F22"/>
                </a:highlight>
                <a:latin typeface="Courier New"/>
                <a:ea typeface="Courier New"/>
                <a:cs typeface="Courier New"/>
                <a:sym typeface="Courier New"/>
              </a:rPr>
              <a:t>const </a:t>
            </a:r>
            <a:r>
              <a:rPr lang="en" sz="1700">
                <a:solidFill>
                  <a:srgbClr val="A9B7C6"/>
                </a:solidFill>
                <a:highlight>
                  <a:srgbClr val="1E1F22"/>
                </a:highlight>
                <a:latin typeface="Courier New"/>
                <a:ea typeface="Courier New"/>
                <a:cs typeface="Courier New"/>
                <a:sym typeface="Courier New"/>
              </a:rPr>
              <a:t>result = </a:t>
            </a:r>
            <a:r>
              <a:rPr lang="en" sz="1700">
                <a:solidFill>
                  <a:srgbClr val="FFC66D"/>
                </a:solidFill>
                <a:highlight>
                  <a:srgbClr val="1E1F22"/>
                </a:highlight>
                <a:latin typeface="Courier New"/>
                <a:ea typeface="Courier New"/>
                <a:cs typeface="Courier New"/>
                <a:sym typeface="Courier New"/>
              </a:rPr>
              <a:t>add</a:t>
            </a:r>
            <a:r>
              <a:rPr lang="en" sz="1700">
                <a:solidFill>
                  <a:srgbClr val="A9B7C6"/>
                </a:solidFill>
                <a:highlight>
                  <a:srgbClr val="1E1F22"/>
                </a:highlight>
                <a:latin typeface="Courier New"/>
                <a:ea typeface="Courier New"/>
                <a:cs typeface="Courier New"/>
                <a:sym typeface="Courier New"/>
              </a:rPr>
              <a:t>(</a:t>
            </a:r>
            <a:r>
              <a:rPr lang="en" sz="1700">
                <a:solidFill>
                  <a:srgbClr val="6897BB"/>
                </a:solidFill>
                <a:highlight>
                  <a:srgbClr val="1E1F22"/>
                </a:highlight>
                <a:latin typeface="Courier New"/>
                <a:ea typeface="Courier New"/>
                <a:cs typeface="Courier New"/>
                <a:sym typeface="Courier New"/>
              </a:rPr>
              <a:t>1</a:t>
            </a:r>
            <a:r>
              <a:rPr lang="en" sz="1700">
                <a:solidFill>
                  <a:srgbClr val="CC7832"/>
                </a:solidFill>
                <a:highlight>
                  <a:srgbClr val="1E1F22"/>
                </a:highlight>
                <a:latin typeface="Courier New"/>
                <a:ea typeface="Courier New"/>
                <a:cs typeface="Courier New"/>
                <a:sym typeface="Courier New"/>
              </a:rPr>
              <a:t>, </a:t>
            </a:r>
            <a:r>
              <a:rPr lang="en" sz="1700">
                <a:solidFill>
                  <a:srgbClr val="6897BB"/>
                </a:solidFill>
                <a:highlight>
                  <a:srgbClr val="1E1F22"/>
                </a:highlight>
                <a:latin typeface="Courier New"/>
                <a:ea typeface="Courier New"/>
                <a:cs typeface="Courier New"/>
                <a:sym typeface="Courier New"/>
              </a:rPr>
              <a:t>2</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   </a:t>
            </a:r>
            <a:r>
              <a:rPr b="1" i="1" lang="en" sz="1700">
                <a:solidFill>
                  <a:srgbClr val="9876AA"/>
                </a:solidFill>
                <a:highlight>
                  <a:srgbClr val="1E1F22"/>
                </a:highlight>
                <a:latin typeface="Courier New"/>
                <a:ea typeface="Courier New"/>
                <a:cs typeface="Courier New"/>
                <a:sym typeface="Courier New"/>
              </a:rPr>
              <a:t>console</a:t>
            </a:r>
            <a:r>
              <a:rPr lang="en" sz="1700">
                <a:solidFill>
                  <a:srgbClr val="A9B7C6"/>
                </a:solidFill>
                <a:highlight>
                  <a:srgbClr val="1E1F22"/>
                </a:highlight>
                <a:latin typeface="Courier New"/>
                <a:ea typeface="Courier New"/>
                <a:cs typeface="Courier New"/>
                <a:sym typeface="Courier New"/>
              </a:rPr>
              <a:t>.</a:t>
            </a:r>
            <a:r>
              <a:rPr lang="en" sz="1700">
                <a:solidFill>
                  <a:srgbClr val="FFC66D"/>
                </a:solidFill>
                <a:highlight>
                  <a:srgbClr val="1E1F22"/>
                </a:highlight>
                <a:latin typeface="Courier New"/>
                <a:ea typeface="Courier New"/>
                <a:cs typeface="Courier New"/>
                <a:sym typeface="Courier New"/>
              </a:rPr>
              <a:t>log</a:t>
            </a:r>
            <a:r>
              <a:rPr lang="en" sz="1700">
                <a:solidFill>
                  <a:srgbClr val="A9B7C6"/>
                </a:solidFill>
                <a:highlight>
                  <a:srgbClr val="1E1F22"/>
                </a:highlight>
                <a:latin typeface="Courier New"/>
                <a:ea typeface="Courier New"/>
                <a:cs typeface="Courier New"/>
                <a:sym typeface="Courier New"/>
              </a:rPr>
              <a:t>(</a:t>
            </a:r>
            <a:r>
              <a:rPr lang="en" sz="1700">
                <a:solidFill>
                  <a:srgbClr val="6A8759"/>
                </a:solidFill>
                <a:highlight>
                  <a:srgbClr val="1E1F22"/>
                </a:highlight>
                <a:latin typeface="Courier New"/>
                <a:ea typeface="Courier New"/>
                <a:cs typeface="Courier New"/>
                <a:sym typeface="Courier New"/>
              </a:rPr>
              <a:t>`The result is '</a:t>
            </a:r>
            <a:r>
              <a:rPr lang="en" sz="1700">
                <a:solidFill>
                  <a:srgbClr val="A9B7C6"/>
                </a:solidFill>
                <a:highlight>
                  <a:srgbClr val="1E1F22"/>
                </a:highlight>
                <a:latin typeface="Courier New"/>
                <a:ea typeface="Courier New"/>
                <a:cs typeface="Courier New"/>
                <a:sym typeface="Courier New"/>
              </a:rPr>
              <a:t>${result}</a:t>
            </a:r>
            <a:r>
              <a:rPr lang="en" sz="1700">
                <a:solidFill>
                  <a:srgbClr val="6A8759"/>
                </a:solidFill>
                <a:highlight>
                  <a:srgbClr val="1E1F22"/>
                </a:highlight>
                <a:latin typeface="Courier New"/>
                <a:ea typeface="Courier New"/>
                <a:cs typeface="Courier New"/>
                <a:sym typeface="Courier New"/>
              </a:rPr>
              <a:t>'`</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CC7832"/>
                </a:solidFill>
                <a:highlight>
                  <a:srgbClr val="1E1F22"/>
                </a:highlight>
                <a:latin typeface="Courier New"/>
                <a:ea typeface="Courier New"/>
                <a:cs typeface="Courier New"/>
                <a:sym typeface="Courier New"/>
              </a:rPr>
              <a:t>function </a:t>
            </a:r>
            <a:r>
              <a:rPr lang="en" sz="1700">
                <a:solidFill>
                  <a:srgbClr val="FFC66D"/>
                </a:solidFill>
                <a:highlight>
                  <a:srgbClr val="1E1F22"/>
                </a:highlight>
                <a:latin typeface="Courier New"/>
                <a:ea typeface="Courier New"/>
                <a:cs typeface="Courier New"/>
                <a:sym typeface="Courier New"/>
              </a:rPr>
              <a:t>add</a:t>
            </a:r>
            <a:r>
              <a:rPr lang="en" sz="1700">
                <a:solidFill>
                  <a:srgbClr val="A9B7C6"/>
                </a:solidFill>
                <a:highlight>
                  <a:srgbClr val="1E1F22"/>
                </a:highlight>
                <a:latin typeface="Courier New"/>
                <a:ea typeface="Courier New"/>
                <a:cs typeface="Courier New"/>
                <a:sym typeface="Courier New"/>
              </a:rPr>
              <a:t>(a</a:t>
            </a:r>
            <a:r>
              <a:rPr lang="en" sz="1700">
                <a:solidFill>
                  <a:srgbClr val="CC7832"/>
                </a:solidFill>
                <a:highlight>
                  <a:srgbClr val="1E1F22"/>
                </a:highlight>
                <a:latin typeface="Courier New"/>
                <a:ea typeface="Courier New"/>
                <a:cs typeface="Courier New"/>
                <a:sym typeface="Courier New"/>
              </a:rPr>
              <a:t>, </a:t>
            </a:r>
            <a:r>
              <a:rPr lang="en" sz="1700">
                <a:solidFill>
                  <a:srgbClr val="A9B7C6"/>
                </a:solidFill>
                <a:highlight>
                  <a:srgbClr val="1E1F22"/>
                </a:highlight>
                <a:latin typeface="Courier New"/>
                <a:ea typeface="Courier New"/>
                <a:cs typeface="Courier New"/>
                <a:sym typeface="Courier New"/>
              </a:rPr>
              <a:t>b)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   </a:t>
            </a:r>
            <a:r>
              <a:rPr lang="en" sz="1700">
                <a:solidFill>
                  <a:srgbClr val="CC7832"/>
                </a:solidFill>
                <a:highlight>
                  <a:srgbClr val="1E1F22"/>
                </a:highlight>
                <a:latin typeface="Courier New"/>
                <a:ea typeface="Courier New"/>
                <a:cs typeface="Courier New"/>
                <a:sym typeface="Courier New"/>
              </a:rPr>
              <a:t>return </a:t>
            </a:r>
            <a:r>
              <a:rPr lang="en" sz="1700">
                <a:solidFill>
                  <a:srgbClr val="A9B7C6"/>
                </a:solidFill>
                <a:highlight>
                  <a:srgbClr val="1E1F22"/>
                </a:highlight>
                <a:latin typeface="Courier New"/>
                <a:ea typeface="Courier New"/>
                <a:cs typeface="Courier New"/>
                <a:sym typeface="Courier New"/>
              </a:rPr>
              <a:t>a + b</a:t>
            </a:r>
            <a:r>
              <a:rPr lang="en" sz="1700">
                <a:solidFill>
                  <a:srgbClr val="CC7832"/>
                </a:solidFill>
                <a:highlight>
                  <a:srgbClr val="1E1F22"/>
                </a:highlight>
                <a:latin typeface="Courier New"/>
                <a:ea typeface="Courier New"/>
                <a:cs typeface="Courier New"/>
                <a:sym typeface="Courier New"/>
              </a:rPr>
              <a:t>;</a:t>
            </a:r>
            <a:endParaRPr sz="1700">
              <a:solidFill>
                <a:srgbClr val="CC7832"/>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A9B7C6"/>
                </a:solidFill>
                <a:highlight>
                  <a:srgbClr val="1E1F22"/>
                </a:highlight>
                <a:latin typeface="Courier New"/>
                <a:ea typeface="Courier New"/>
                <a:cs typeface="Courier New"/>
                <a:sym typeface="Courier New"/>
              </a:rPr>
              <a:t>}</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A9B7C6"/>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808080"/>
                </a:solidFill>
                <a:highlight>
                  <a:srgbClr val="1E1F22"/>
                </a:highlight>
                <a:latin typeface="Courier New"/>
                <a:ea typeface="Courier New"/>
                <a:cs typeface="Courier New"/>
                <a:sym typeface="Courier New"/>
              </a:rPr>
              <a:t>// Run the application</a:t>
            </a:r>
            <a:endParaRPr sz="1700">
              <a:solidFill>
                <a:srgbClr val="808080"/>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700">
                <a:solidFill>
                  <a:srgbClr val="FFC66D"/>
                </a:solidFill>
                <a:highlight>
                  <a:srgbClr val="1E1F22"/>
                </a:highlight>
                <a:latin typeface="Courier New"/>
                <a:ea typeface="Courier New"/>
                <a:cs typeface="Courier New"/>
                <a:sym typeface="Courier New"/>
              </a:rPr>
              <a:t>main</a:t>
            </a:r>
            <a:r>
              <a:rPr lang="en" sz="1700">
                <a:solidFill>
                  <a:srgbClr val="A9B7C6"/>
                </a:solidFill>
                <a:highlight>
                  <a:srgbClr val="1E1F22"/>
                </a:highlight>
                <a:latin typeface="Courier New"/>
                <a:ea typeface="Courier New"/>
                <a:cs typeface="Courier New"/>
                <a:sym typeface="Courier New"/>
              </a:rPr>
              <a:t>()</a:t>
            </a:r>
            <a:r>
              <a:rPr lang="en" sz="1700">
                <a:solidFill>
                  <a:srgbClr val="CC7832"/>
                </a:solidFill>
                <a:highlight>
                  <a:srgbClr val="1E1F22"/>
                </a:highlight>
                <a:latin typeface="Courier New"/>
                <a:ea typeface="Courier New"/>
                <a:cs typeface="Courier New"/>
                <a:sym typeface="Courier New"/>
              </a:rPr>
              <a:t>;</a:t>
            </a:r>
            <a:endParaRPr sz="2300">
              <a:solidFill>
                <a:srgbClr val="CC7832"/>
              </a:solidFill>
              <a:highlight>
                <a:srgbClr val="1E1F22"/>
              </a:highlight>
              <a:latin typeface="Courier New"/>
              <a:ea typeface="Courier New"/>
              <a:cs typeface="Courier New"/>
              <a:sym typeface="Courier New"/>
            </a:endParaRPr>
          </a:p>
        </p:txBody>
      </p:sp>
      <p:cxnSp>
        <p:nvCxnSpPr>
          <p:cNvPr id="616" name="Google Shape;616;p34"/>
          <p:cNvCxnSpPr>
            <a:stCxn id="617" idx="0"/>
          </p:cNvCxnSpPr>
          <p:nvPr/>
        </p:nvCxnSpPr>
        <p:spPr>
          <a:xfrm rot="10800000">
            <a:off x="3438600" y="1780900"/>
            <a:ext cx="2044200" cy="1654200"/>
          </a:xfrm>
          <a:prstGeom prst="straightConnector1">
            <a:avLst/>
          </a:prstGeom>
          <a:noFill/>
          <a:ln cap="flat" cmpd="sng" w="28575">
            <a:solidFill>
              <a:srgbClr val="FF0000"/>
            </a:solidFill>
            <a:prstDash val="solid"/>
            <a:round/>
            <a:headEnd len="med" w="med" type="none"/>
            <a:tailEnd len="med" w="med" type="triangle"/>
          </a:ln>
        </p:spPr>
      </p:cxnSp>
      <p:sp>
        <p:nvSpPr>
          <p:cNvPr id="617" name="Google Shape;617;p34"/>
          <p:cNvSpPr txBox="1"/>
          <p:nvPr/>
        </p:nvSpPr>
        <p:spPr>
          <a:xfrm>
            <a:off x="3982800" y="34351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Karla"/>
                <a:ea typeface="Karla"/>
                <a:cs typeface="Karla"/>
                <a:sym typeface="Karla"/>
              </a:rPr>
              <a:t>Implementation of this function is on another node</a:t>
            </a:r>
            <a:endParaRPr>
              <a:solidFill>
                <a:srgbClr val="FF0000"/>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RPC Flow Example</a:t>
            </a:r>
            <a:endParaRPr/>
          </a:p>
        </p:txBody>
      </p:sp>
      <p:grpSp>
        <p:nvGrpSpPr>
          <p:cNvPr id="623" name="Google Shape;623;p35"/>
          <p:cNvGrpSpPr/>
          <p:nvPr/>
        </p:nvGrpSpPr>
        <p:grpSpPr>
          <a:xfrm>
            <a:off x="716262" y="4020798"/>
            <a:ext cx="682628" cy="313230"/>
            <a:chOff x="7746275" y="1413898"/>
            <a:chExt cx="682628" cy="313230"/>
          </a:xfrm>
        </p:grpSpPr>
        <p:sp>
          <p:nvSpPr>
            <p:cNvPr id="624" name="Google Shape;624;p35"/>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35"/>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p35"/>
          <p:cNvPicPr preferRelativeResize="0"/>
          <p:nvPr/>
        </p:nvPicPr>
        <p:blipFill>
          <a:blip r:embed="rId3">
            <a:alphaModFix/>
          </a:blip>
          <a:stretch>
            <a:fillRect/>
          </a:stretch>
        </p:blipFill>
        <p:spPr>
          <a:xfrm>
            <a:off x="2039438" y="1632500"/>
            <a:ext cx="682625" cy="682625"/>
          </a:xfrm>
          <a:prstGeom prst="rect">
            <a:avLst/>
          </a:prstGeom>
          <a:noFill/>
          <a:ln>
            <a:noFill/>
          </a:ln>
        </p:spPr>
      </p:pic>
      <p:cxnSp>
        <p:nvCxnSpPr>
          <p:cNvPr id="628" name="Google Shape;628;p35"/>
          <p:cNvCxnSpPr>
            <a:stCxn id="627" idx="2"/>
          </p:cNvCxnSpPr>
          <p:nvPr/>
        </p:nvCxnSpPr>
        <p:spPr>
          <a:xfrm>
            <a:off x="2380750" y="2315125"/>
            <a:ext cx="0" cy="2291400"/>
          </a:xfrm>
          <a:prstGeom prst="straightConnector1">
            <a:avLst/>
          </a:prstGeom>
          <a:noFill/>
          <a:ln cap="flat" cmpd="sng" w="19050">
            <a:solidFill>
              <a:srgbClr val="9E9E9E"/>
            </a:solidFill>
            <a:prstDash val="solid"/>
            <a:round/>
            <a:headEnd len="med" w="med" type="none"/>
            <a:tailEnd len="med" w="med" type="none"/>
          </a:ln>
        </p:spPr>
      </p:cxnSp>
      <p:cxnSp>
        <p:nvCxnSpPr>
          <p:cNvPr id="629" name="Google Shape;629;p35"/>
          <p:cNvCxnSpPr/>
          <p:nvPr/>
        </p:nvCxnSpPr>
        <p:spPr>
          <a:xfrm>
            <a:off x="6763263" y="2315125"/>
            <a:ext cx="0" cy="2291400"/>
          </a:xfrm>
          <a:prstGeom prst="straightConnector1">
            <a:avLst/>
          </a:prstGeom>
          <a:noFill/>
          <a:ln cap="flat" cmpd="sng" w="19050">
            <a:solidFill>
              <a:srgbClr val="9E9E9E"/>
            </a:solidFill>
            <a:prstDash val="solid"/>
            <a:round/>
            <a:headEnd len="med" w="med" type="none"/>
            <a:tailEnd len="med" w="med" type="none"/>
          </a:ln>
        </p:spPr>
      </p:cxnSp>
      <p:cxnSp>
        <p:nvCxnSpPr>
          <p:cNvPr id="630" name="Google Shape;630;p35"/>
          <p:cNvCxnSpPr/>
          <p:nvPr/>
        </p:nvCxnSpPr>
        <p:spPr>
          <a:xfrm>
            <a:off x="2386750" y="2571750"/>
            <a:ext cx="4359900" cy="0"/>
          </a:xfrm>
          <a:prstGeom prst="straightConnector1">
            <a:avLst/>
          </a:prstGeom>
          <a:noFill/>
          <a:ln cap="flat" cmpd="sng" w="19050">
            <a:solidFill>
              <a:srgbClr val="C2C2C2"/>
            </a:solidFill>
            <a:prstDash val="solid"/>
            <a:round/>
            <a:headEnd len="med" w="med" type="none"/>
            <a:tailEnd len="med" w="med" type="triangle"/>
          </a:ln>
        </p:spPr>
      </p:cxnSp>
      <p:sp>
        <p:nvSpPr>
          <p:cNvPr id="631" name="Google Shape;631;p35"/>
          <p:cNvSpPr txBox="1"/>
          <p:nvPr/>
        </p:nvSpPr>
        <p:spPr>
          <a:xfrm>
            <a:off x="2773950" y="2938150"/>
            <a:ext cx="359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E9E9E"/>
                </a:solidFill>
                <a:latin typeface="Karla"/>
                <a:ea typeface="Karla"/>
                <a:cs typeface="Karla"/>
                <a:sym typeface="Karla"/>
              </a:rPr>
              <a:t>Success</a:t>
            </a:r>
            <a:endParaRPr>
              <a:solidFill>
                <a:srgbClr val="9E9E9E"/>
              </a:solidFill>
              <a:latin typeface="Karla"/>
              <a:ea typeface="Karla"/>
              <a:cs typeface="Karla"/>
              <a:sym typeface="Karla"/>
            </a:endParaRPr>
          </a:p>
        </p:txBody>
      </p:sp>
      <p:pic>
        <p:nvPicPr>
          <p:cNvPr id="632" name="Google Shape;632;p35"/>
          <p:cNvPicPr preferRelativeResize="0"/>
          <p:nvPr/>
        </p:nvPicPr>
        <p:blipFill>
          <a:blip r:embed="rId4">
            <a:alphaModFix/>
          </a:blip>
          <a:stretch>
            <a:fillRect/>
          </a:stretch>
        </p:blipFill>
        <p:spPr>
          <a:xfrm>
            <a:off x="6421946" y="1632500"/>
            <a:ext cx="682659" cy="682625"/>
          </a:xfrm>
          <a:prstGeom prst="rect">
            <a:avLst/>
          </a:prstGeom>
          <a:noFill/>
          <a:ln>
            <a:noFill/>
          </a:ln>
        </p:spPr>
      </p:pic>
      <p:cxnSp>
        <p:nvCxnSpPr>
          <p:cNvPr id="633" name="Google Shape;633;p35"/>
          <p:cNvCxnSpPr/>
          <p:nvPr/>
        </p:nvCxnSpPr>
        <p:spPr>
          <a:xfrm>
            <a:off x="2386750" y="3338350"/>
            <a:ext cx="4359900" cy="0"/>
          </a:xfrm>
          <a:prstGeom prst="straightConnector1">
            <a:avLst/>
          </a:prstGeom>
          <a:noFill/>
          <a:ln cap="flat" cmpd="sng" w="19050">
            <a:solidFill>
              <a:srgbClr val="C2C2C2"/>
            </a:solidFill>
            <a:prstDash val="solid"/>
            <a:round/>
            <a:headEnd len="med" w="med" type="triangle"/>
            <a:tailEnd len="med" w="med" type="none"/>
          </a:ln>
        </p:spPr>
      </p:cxnSp>
      <p:sp>
        <p:nvSpPr>
          <p:cNvPr id="634" name="Google Shape;634;p35"/>
          <p:cNvSpPr txBox="1"/>
          <p:nvPr/>
        </p:nvSpPr>
        <p:spPr>
          <a:xfrm>
            <a:off x="2926363" y="2226763"/>
            <a:ext cx="359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E9E9E"/>
                </a:solidFill>
                <a:latin typeface="Karla"/>
                <a:ea typeface="Karla"/>
                <a:cs typeface="Karla"/>
                <a:sym typeface="Karla"/>
              </a:rPr>
              <a:t>Charge 20€ to credit card 1234 </a:t>
            </a:r>
            <a:endParaRPr>
              <a:solidFill>
                <a:srgbClr val="9E9E9E"/>
              </a:solidFill>
              <a:latin typeface="Karla"/>
              <a:ea typeface="Karla"/>
              <a:cs typeface="Karla"/>
              <a:sym typeface="Karla"/>
            </a:endParaRPr>
          </a:p>
        </p:txBody>
      </p:sp>
      <p:sp>
        <p:nvSpPr>
          <p:cNvPr id="635" name="Google Shape;635;p35"/>
          <p:cNvSpPr txBox="1"/>
          <p:nvPr>
            <p:ph idx="12" type="sldNum"/>
          </p:nvPr>
        </p:nvSpPr>
        <p:spPr>
          <a:xfrm>
            <a:off x="8321109" y="44891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