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257" r:id="rId3"/>
    <p:sldId id="370" r:id="rId4"/>
    <p:sldId id="258" r:id="rId5"/>
    <p:sldId id="315" r:id="rId6"/>
    <p:sldId id="316" r:id="rId7"/>
    <p:sldId id="317" r:id="rId8"/>
    <p:sldId id="318" r:id="rId9"/>
    <p:sldId id="319" r:id="rId10"/>
    <p:sldId id="320" r:id="rId11"/>
    <p:sldId id="416" r:id="rId12"/>
    <p:sldId id="415" r:id="rId13"/>
    <p:sldId id="371" r:id="rId14"/>
    <p:sldId id="372" r:id="rId15"/>
    <p:sldId id="322" r:id="rId16"/>
    <p:sldId id="323" r:id="rId17"/>
    <p:sldId id="326" r:id="rId18"/>
    <p:sldId id="327" r:id="rId19"/>
    <p:sldId id="324" r:id="rId20"/>
    <p:sldId id="352" r:id="rId21"/>
    <p:sldId id="373" r:id="rId22"/>
    <p:sldId id="375" r:id="rId23"/>
    <p:sldId id="376" r:id="rId24"/>
    <p:sldId id="374" r:id="rId25"/>
    <p:sldId id="343" r:id="rId26"/>
    <p:sldId id="377" r:id="rId27"/>
    <p:sldId id="345" r:id="rId28"/>
    <p:sldId id="381" r:id="rId29"/>
    <p:sldId id="410" r:id="rId30"/>
    <p:sldId id="411" r:id="rId31"/>
    <p:sldId id="412" r:id="rId32"/>
    <p:sldId id="385" r:id="rId33"/>
    <p:sldId id="471" r:id="rId34"/>
    <p:sldId id="472" r:id="rId35"/>
    <p:sldId id="473" r:id="rId36"/>
    <p:sldId id="329" r:id="rId37"/>
    <p:sldId id="330" r:id="rId38"/>
    <p:sldId id="331" r:id="rId39"/>
    <p:sldId id="332" r:id="rId40"/>
    <p:sldId id="390" r:id="rId41"/>
    <p:sldId id="391" r:id="rId42"/>
    <p:sldId id="280" r:id="rId43"/>
    <p:sldId id="347" r:id="rId44"/>
    <p:sldId id="474" r:id="rId45"/>
    <p:sldId id="404" r:id="rId46"/>
    <p:sldId id="349" r:id="rId47"/>
    <p:sldId id="360" r:id="rId48"/>
    <p:sldId id="361" r:id="rId49"/>
    <p:sldId id="363" r:id="rId50"/>
    <p:sldId id="364" r:id="rId51"/>
    <p:sldId id="259" r:id="rId52"/>
    <p:sldId id="505" r:id="rId53"/>
    <p:sldId id="506" r:id="rId54"/>
    <p:sldId id="507" r:id="rId55"/>
    <p:sldId id="508" r:id="rId56"/>
    <p:sldId id="475" r:id="rId57"/>
    <p:sldId id="476" r:id="rId58"/>
    <p:sldId id="477" r:id="rId59"/>
    <p:sldId id="478" r:id="rId60"/>
    <p:sldId id="479" r:id="rId61"/>
    <p:sldId id="396" r:id="rId62"/>
    <p:sldId id="401" r:id="rId63"/>
    <p:sldId id="405" r:id="rId64"/>
    <p:sldId id="406" r:id="rId65"/>
    <p:sldId id="407" r:id="rId66"/>
    <p:sldId id="408" r:id="rId67"/>
    <p:sldId id="409" r:id="rId68"/>
    <p:sldId id="403" r:id="rId69"/>
    <p:sldId id="413" r:id="rId70"/>
    <p:sldId id="414" r:id="rId71"/>
    <p:sldId id="509" r:id="rId72"/>
    <p:sldId id="510" r:id="rId73"/>
    <p:sldId id="418" r:id="rId74"/>
    <p:sldId id="419" r:id="rId75"/>
    <p:sldId id="420" r:id="rId76"/>
    <p:sldId id="438" r:id="rId77"/>
    <p:sldId id="439" r:id="rId78"/>
    <p:sldId id="440" r:id="rId79"/>
    <p:sldId id="497" r:id="rId80"/>
    <p:sldId id="499" r:id="rId81"/>
    <p:sldId id="498" r:id="rId82"/>
    <p:sldId id="500" r:id="rId83"/>
    <p:sldId id="442" r:id="rId84"/>
    <p:sldId id="443" r:id="rId85"/>
    <p:sldId id="444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501" r:id="rId99"/>
    <p:sldId id="458" r:id="rId100"/>
    <p:sldId id="459" r:id="rId101"/>
    <p:sldId id="460" r:id="rId102"/>
    <p:sldId id="461" r:id="rId103"/>
    <p:sldId id="464" r:id="rId104"/>
    <p:sldId id="502" r:id="rId105"/>
    <p:sldId id="465" r:id="rId106"/>
    <p:sldId id="503" r:id="rId107"/>
    <p:sldId id="504" r:id="rId108"/>
    <p:sldId id="484" r:id="rId109"/>
    <p:sldId id="485" r:id="rId110"/>
    <p:sldId id="486" r:id="rId111"/>
    <p:sldId id="487" r:id="rId112"/>
    <p:sldId id="488" r:id="rId113"/>
    <p:sldId id="489" r:id="rId114"/>
    <p:sldId id="490" r:id="rId115"/>
    <p:sldId id="491" r:id="rId116"/>
    <p:sldId id="492" r:id="rId117"/>
    <p:sldId id="493" r:id="rId118"/>
    <p:sldId id="494" r:id="rId119"/>
    <p:sldId id="495" r:id="rId120"/>
    <p:sldId id="496" r:id="rId121"/>
    <p:sldId id="311" r:id="rId1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82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notesMaster" Target="notesMasters/notesMaster1.xml"/><Relationship Id="rId124" Type="http://schemas.openxmlformats.org/officeDocument/2006/relationships/handoutMaster" Target="handoutMasters/handoutMaster1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F0DE-CDCF-AE45-9164-77A5F6B83887}" type="datetimeFigureOut">
              <a:rPr lang="en-US" smtClean="0"/>
              <a:t>03/12/18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D4457-65D2-FC45-B7C5-3911E92C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4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74898-357B-8043-95F7-7042B3CE3FBD}" type="datetimeFigureOut">
              <a:rPr lang="en-US" smtClean="0"/>
              <a:t>03/12/18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DD90F-7221-8E43-ABEA-A63CAA29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DD90F-7221-8E43-ABEA-A63CAA290A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DD90F-7221-8E43-ABEA-A63CAA290A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4B10-FCD6-1443-81EE-99FA9B8395A8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3B8-E696-9241-8AD8-83F8DCF965CB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23E-801E-C142-A7AD-A08582854E10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9EA5-E742-7F4B-A473-BCB296D7741C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A35-6E66-924D-B7C7-1CBB3439687C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C7AB-0A39-2C46-B689-2953302BCFDD}" type="datetime1">
              <a:rPr lang="en-US" smtClean="0"/>
              <a:t>03/12/18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327-DB7C-0D4F-A17F-E3A7790282B7}" type="datetime1">
              <a:rPr lang="en-US" smtClean="0"/>
              <a:t>03/12/18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2E08-09DF-9740-8DDD-E5F212C01071}" type="datetime1">
              <a:rPr lang="en-US" smtClean="0"/>
              <a:t>03/12/18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6690-E74B-CC49-9D26-2E34E93465C1}" type="datetime1">
              <a:rPr lang="en-US" smtClean="0"/>
              <a:t>03/12/18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D065-62B9-D547-9486-049A65B54A42}" type="datetime1">
              <a:rPr lang="en-US" smtClean="0"/>
              <a:t>03/12/18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4EC8-4D9E-FD4A-BFC9-A066E121A114}" type="datetime1">
              <a:rPr lang="en-US" smtClean="0"/>
              <a:t>03/12/18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E574-2FA6-774C-8419-C7E4C6B869C8}" type="datetime1">
              <a:rPr lang="en-US" smtClean="0"/>
              <a:t>03/12/18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Problemløsning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December </a:t>
            </a:r>
            <a:r>
              <a:rPr lang="en-US" dirty="0" smtClean="0"/>
              <a:t>2018</a:t>
            </a:r>
            <a:endParaRPr lang="en-US" dirty="0" smtClean="0"/>
          </a:p>
          <a:p>
            <a:r>
              <a:rPr lang="en-US" dirty="0" smtClean="0"/>
              <a:t>Christina Lioma</a:t>
            </a:r>
          </a:p>
          <a:p>
            <a:r>
              <a:rPr lang="en-US" dirty="0" err="1" smtClean="0"/>
              <a:t>c.lioma@di.ku.dk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b="1" dirty="0">
                <a:solidFill>
                  <a:srgbClr val="FF0000"/>
                </a:solidFill>
              </a:rPr>
              <a:t>Robot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(name : string)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new Robot("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class is called </a:t>
            </a:r>
            <a:r>
              <a:rPr lang="en-US" sz="2400" b="1" dirty="0" smtClean="0">
                <a:solidFill>
                  <a:schemeClr val="bg1"/>
                </a:solidFill>
              </a:rPr>
              <a:t>Robot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object instance is called </a:t>
            </a:r>
            <a:r>
              <a:rPr lang="en-US" sz="2400" b="1" dirty="0" smtClean="0">
                <a:solidFill>
                  <a:schemeClr val="bg1"/>
                </a:solidFill>
              </a:rPr>
              <a:t>bob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bject instance bob has an attribute Name whose value is </a:t>
            </a:r>
            <a:r>
              <a:rPr lang="en-US" sz="2400" b="1" dirty="0" smtClean="0">
                <a:solidFill>
                  <a:schemeClr val="bg1"/>
                </a:solidFill>
              </a:rPr>
              <a:t>Bob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type Laser(name) </a:t>
            </a:r>
            <a:r>
              <a:rPr lang="en-US" sz="2000" dirty="0" smtClean="0">
                <a:solidFill>
                  <a:srgbClr val="7F7F7F"/>
                </a:solidFill>
              </a:rPr>
              <a:t>= class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	static </a:t>
            </a:r>
            <a:r>
              <a:rPr lang="en-US" sz="2000" dirty="0">
                <a:solidFill>
                  <a:srgbClr val="7F7F7F"/>
                </a:solidFill>
              </a:rPr>
              <a:t>let mutable count = </a:t>
            </a:r>
            <a:r>
              <a:rPr lang="en-US" sz="2000" dirty="0" smtClean="0">
                <a:solidFill>
                  <a:srgbClr val="7F7F7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	</a:t>
            </a:r>
            <a:r>
              <a:rPr lang="en-US" sz="2000" dirty="0" smtClean="0">
                <a:solidFill>
                  <a:srgbClr val="7F7F7F"/>
                </a:solidFill>
              </a:rPr>
              <a:t>do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   </a:t>
            </a:r>
            <a:r>
              <a:rPr lang="en-US" sz="2000" dirty="0" smtClean="0">
                <a:solidFill>
                  <a:srgbClr val="7F7F7F"/>
                </a:solidFill>
              </a:rPr>
              <a:t>		count </a:t>
            </a:r>
            <a:r>
              <a:rPr lang="en-US" sz="2000" dirty="0">
                <a:solidFill>
                  <a:srgbClr val="7F7F7F"/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</a:t>
            </a:r>
            <a:r>
              <a:rPr lang="en-US" sz="2000" dirty="0" smtClean="0">
                <a:solidFill>
                  <a:srgbClr val="7F7F7F"/>
                </a:solidFill>
              </a:rPr>
              <a:t>    	member </a:t>
            </a:r>
            <a:r>
              <a:rPr lang="en-US" sz="2000" dirty="0" err="1">
                <a:solidFill>
                  <a:srgbClr val="7F7F7F"/>
                </a:solidFill>
              </a:rPr>
              <a:t>x.Name</a:t>
            </a:r>
            <a:r>
              <a:rPr lang="en-US" sz="2000" dirty="0">
                <a:solidFill>
                  <a:srgbClr val="7F7F7F"/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 </a:t>
            </a:r>
            <a:r>
              <a:rPr lang="en-US" sz="2000" dirty="0" smtClean="0">
                <a:solidFill>
                  <a:srgbClr val="7F7F7F"/>
                </a:solidFill>
              </a:rPr>
              <a:t>	static </a:t>
            </a:r>
            <a:r>
              <a:rPr lang="en-US" sz="2000" dirty="0">
                <a:solidFill>
                  <a:srgbClr val="7F7F7F"/>
                </a:solidFill>
              </a:rPr>
              <a:t>member </a:t>
            </a:r>
            <a:r>
              <a:rPr lang="en-US" sz="2000" dirty="0" err="1" smtClean="0">
                <a:solidFill>
                  <a:srgbClr val="7F7F7F"/>
                </a:solidFill>
              </a:rPr>
              <a:t>LaserCount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with </a:t>
            </a:r>
            <a:r>
              <a:rPr lang="en-US" sz="2000" b="1" dirty="0" smtClean="0"/>
              <a:t>get() = count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x.Fire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"%s is firing"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end   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err="1"/>
              <a:t>p</a:t>
            </a:r>
            <a:r>
              <a:rPr lang="en-US" sz="2000" b="1" dirty="0" err="1" smtClean="0"/>
              <a:t>rintfn</a:t>
            </a:r>
            <a:r>
              <a:rPr lang="en-US" sz="2000" b="1" dirty="0" smtClean="0"/>
              <a:t> “Laser count: %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” </a:t>
            </a:r>
            <a:r>
              <a:rPr lang="en-US" sz="2000" b="1" dirty="0" err="1" smtClean="0">
                <a:solidFill>
                  <a:srgbClr val="FF0000"/>
                </a:solidFill>
              </a:rPr>
              <a:t>Laser</a:t>
            </a:r>
            <a:r>
              <a:rPr lang="en-US" sz="2000" b="1" dirty="0" err="1" smtClean="0"/>
              <a:t>.LaserCount</a:t>
            </a: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55774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scope of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LaserCount</a:t>
            </a:r>
            <a:r>
              <a:rPr lang="en-US" sz="2400" b="1" i="1" dirty="0" smtClean="0">
                <a:solidFill>
                  <a:srgbClr val="FF0000"/>
                </a:solidFill>
              </a:rPr>
              <a:t> is the whole class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2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 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 smtClean="0"/>
              <a:t>LaserCount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with </a:t>
            </a:r>
            <a:r>
              <a:rPr lang="en-US" sz="2000" dirty="0" smtClean="0"/>
              <a:t>get() = 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laser1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Laser("Super </a:t>
            </a:r>
            <a:r>
              <a:rPr lang="en-US" sz="2000" strike="sngStrike" dirty="0" smtClean="0"/>
              <a:t>Laser”)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laser2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Laser("Giga </a:t>
            </a:r>
            <a:r>
              <a:rPr lang="en-US" sz="2000" strike="sngStrike" dirty="0" smtClean="0"/>
              <a:t>Laser”)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laser3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Laser("Turbo Laser")</a:t>
            </a:r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rintfn</a:t>
            </a:r>
            <a:r>
              <a:rPr lang="en-US" sz="2000" dirty="0" smtClean="0"/>
              <a:t> “Laser count: %</a:t>
            </a:r>
            <a:r>
              <a:rPr lang="en-US" sz="2000" dirty="0" err="1" smtClean="0"/>
              <a:t>i</a:t>
            </a:r>
            <a:r>
              <a:rPr lang="en-US" sz="2000" dirty="0" smtClean="0"/>
              <a:t>” </a:t>
            </a:r>
            <a:r>
              <a:rPr lang="en-US" sz="2000" dirty="0" err="1" smtClean="0"/>
              <a:t>Laser.LaserCount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01657" y="209593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Lasers created: 1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2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8934" y="5634653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Will this run?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 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 smtClean="0"/>
              <a:t>LaserCount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with </a:t>
            </a:r>
            <a:r>
              <a:rPr lang="en-US" sz="2000" dirty="0" smtClean="0"/>
              <a:t>get() = 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laser1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Laser("Super </a:t>
            </a:r>
            <a:r>
              <a:rPr lang="en-US" sz="2000" strike="sngStrike" dirty="0" smtClean="0"/>
              <a:t>Laser”)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laser2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Laser("Giga </a:t>
            </a:r>
            <a:r>
              <a:rPr lang="en-US" sz="2000" strike="sngStrike" dirty="0" smtClean="0"/>
              <a:t>Laser”)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00FF"/>
                </a:solidFill>
              </a:rPr>
              <a:t>let</a:t>
            </a:r>
            <a:r>
              <a:rPr lang="en-US" sz="2000" strike="sngStrike" dirty="0"/>
              <a:t> laser3 = </a:t>
            </a:r>
            <a:r>
              <a:rPr lang="en-US" sz="2000" strike="sngStrike" dirty="0">
                <a:solidFill>
                  <a:srgbClr val="0000FF"/>
                </a:solidFill>
              </a:rPr>
              <a:t>new</a:t>
            </a:r>
            <a:r>
              <a:rPr lang="en-US" sz="2000" strike="sngStrike" dirty="0"/>
              <a:t> Laser("Turbo Laser")</a:t>
            </a:r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rintfn</a:t>
            </a:r>
            <a:r>
              <a:rPr lang="en-US" sz="2000" dirty="0" smtClean="0"/>
              <a:t> “Laser count: %</a:t>
            </a:r>
            <a:r>
              <a:rPr lang="en-US" sz="2000" dirty="0" err="1" smtClean="0"/>
              <a:t>i</a:t>
            </a:r>
            <a:r>
              <a:rPr lang="en-US" sz="2000" dirty="0" smtClean="0"/>
              <a:t>” </a:t>
            </a:r>
            <a:r>
              <a:rPr lang="en-US" sz="2000" dirty="0" err="1" smtClean="0"/>
              <a:t>Laser.LaserCount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01657" y="209593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Lasers created: 1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2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8934" y="5634653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Will this run? Yes!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7446" y="5626894"/>
            <a:ext cx="28181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Laser count: 0</a:t>
            </a:r>
            <a:endParaRPr lang="en-US" sz="2000" i="1" dirty="0"/>
          </a:p>
          <a:p>
            <a:r>
              <a:rPr lang="en-US" i="1" dirty="0" smtClean="0">
                <a:solidFill>
                  <a:schemeClr val="bg1"/>
                </a:solidFill>
              </a:rPr>
              <a:t>Super </a:t>
            </a:r>
            <a:r>
              <a:rPr lang="en-US" i="1" dirty="0">
                <a:solidFill>
                  <a:schemeClr val="bg1"/>
                </a:solidFill>
              </a:rPr>
              <a:t>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251350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6" y="266096"/>
            <a:ext cx="8680824" cy="6090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tatic class members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have the </a:t>
            </a:r>
            <a:r>
              <a:rPr lang="en-US" b="1" dirty="0" smtClean="0"/>
              <a:t>same value for all their instances</a:t>
            </a:r>
            <a:endParaRPr lang="en-US" b="1" dirty="0"/>
          </a:p>
          <a:p>
            <a:r>
              <a:rPr lang="en-US" dirty="0" smtClean="0">
                <a:solidFill>
                  <a:schemeClr val="bg1"/>
                </a:solidFill>
              </a:rPr>
              <a:t>can be accessed: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>
                <a:solidFill>
                  <a:schemeClr val="bg1"/>
                </a:solidFill>
              </a:rPr>
              <a:t> any object is instantiated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>
                <a:solidFill>
                  <a:schemeClr val="bg1"/>
                </a:solidFill>
              </a:rPr>
              <a:t> any object being instantiated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ithout reference to any instance (but with </a:t>
            </a:r>
            <a:r>
              <a:rPr lang="en-US" b="1" dirty="0" smtClean="0">
                <a:solidFill>
                  <a:schemeClr val="bg1"/>
                </a:solidFill>
              </a:rPr>
              <a:t>direct reference to the 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6" y="266096"/>
            <a:ext cx="8680824" cy="6090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tatic class members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have the </a:t>
            </a:r>
            <a:r>
              <a:rPr lang="en-US" b="1" dirty="0" smtClean="0"/>
              <a:t>same value for all their instances</a:t>
            </a:r>
            <a:endParaRPr lang="en-US" b="1" dirty="0"/>
          </a:p>
          <a:p>
            <a:r>
              <a:rPr lang="en-US" dirty="0" smtClean="0"/>
              <a:t>can be accessed: </a:t>
            </a:r>
          </a:p>
          <a:p>
            <a:pPr lvl="1"/>
            <a:r>
              <a:rPr lang="en-US" b="1" dirty="0" smtClean="0"/>
              <a:t>before</a:t>
            </a:r>
            <a:r>
              <a:rPr lang="en-US" dirty="0" smtClean="0"/>
              <a:t> any object is instantiated </a:t>
            </a:r>
          </a:p>
          <a:p>
            <a:pPr lvl="1"/>
            <a:r>
              <a:rPr lang="en-US" b="1" dirty="0" smtClean="0"/>
              <a:t>without</a:t>
            </a:r>
            <a:r>
              <a:rPr lang="en-US" dirty="0" smtClean="0"/>
              <a:t> any object being instantiated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reference to any instance (but with </a:t>
            </a:r>
            <a:r>
              <a:rPr lang="en-US" b="1" dirty="0" smtClean="0"/>
              <a:t>direct reference to the class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can be used in each instance </a:t>
            </a:r>
            <a:r>
              <a:rPr lang="en-US" sz="2800" dirty="0">
                <a:solidFill>
                  <a:srgbClr val="000000"/>
                </a:solidFill>
              </a:rPr>
              <a:t>but not their values </a:t>
            </a:r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can be performed on each </a:t>
            </a:r>
            <a:r>
              <a:rPr lang="en-US" sz="2800" dirty="0" smtClean="0"/>
              <a:t>instance</a:t>
            </a:r>
          </a:p>
          <a:p>
            <a:pPr marL="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Only operation performed on the class: constructor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b="1" dirty="0" smtClean="0">
                <a:solidFill>
                  <a:srgbClr val="FFFFFF"/>
                </a:solidFill>
              </a:rPr>
              <a:t>selected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</a:rPr>
              <a:t>do bindings, static methods </a:t>
            </a: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52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can be used in each instance </a:t>
            </a:r>
            <a:r>
              <a:rPr lang="en-US" sz="2800" dirty="0">
                <a:solidFill>
                  <a:srgbClr val="000000"/>
                </a:solidFill>
              </a:rPr>
              <a:t>but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b="1" dirty="0" smtClean="0">
                <a:solidFill>
                  <a:srgbClr val="FF0000"/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values </a:t>
            </a:r>
            <a:r>
              <a:rPr lang="en-US" sz="2800" b="1" dirty="0" smtClean="0">
                <a:solidFill>
                  <a:srgbClr val="FF0000"/>
                </a:solidFill>
              </a:rPr>
              <a:t>of instance members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can be performed on each </a:t>
            </a:r>
            <a:r>
              <a:rPr lang="en-US" sz="2800" dirty="0" smtClean="0"/>
              <a:t>instance</a:t>
            </a:r>
          </a:p>
          <a:p>
            <a:pPr marL="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Only operation performed on the class: constructor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b="1" dirty="0" smtClean="0">
                <a:solidFill>
                  <a:srgbClr val="FFFFFF"/>
                </a:solidFill>
              </a:rPr>
              <a:t>selected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</a:rPr>
              <a:t>do bindings, static methods </a:t>
            </a: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66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can be used in each instance </a:t>
            </a:r>
            <a:r>
              <a:rPr lang="en-US" sz="2800" dirty="0">
                <a:solidFill>
                  <a:srgbClr val="000000"/>
                </a:solidFill>
              </a:rPr>
              <a:t>but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b="1" dirty="0" smtClean="0">
                <a:solidFill>
                  <a:srgbClr val="FF0000"/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values </a:t>
            </a:r>
            <a:r>
              <a:rPr lang="en-US" sz="2800" b="1" dirty="0" smtClean="0">
                <a:solidFill>
                  <a:srgbClr val="FF0000"/>
                </a:solidFill>
              </a:rPr>
              <a:t>of instance members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can be performed on each </a:t>
            </a:r>
            <a:r>
              <a:rPr lang="en-US" sz="2800" dirty="0" smtClean="0"/>
              <a:t>instance</a:t>
            </a:r>
          </a:p>
          <a:p>
            <a:pPr marL="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Only operations performed on the class: constructor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selected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do bindings, selected get()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&amp; set(), static methods </a:t>
            </a:r>
          </a:p>
          <a:p>
            <a:pPr marL="5715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5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</a:t>
            </a:r>
            <a:r>
              <a:rPr lang="en-US" sz="2400" dirty="0" smtClean="0"/>
              <a:t>name)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type Laser(name) 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</a:t>
            </a:r>
            <a:r>
              <a:rPr lang="en-US" sz="2400" dirty="0" smtClean="0"/>
              <a:t> </a:t>
            </a:r>
            <a:r>
              <a:rPr lang="en-US" sz="2400" dirty="0" err="1" smtClean="0"/>
              <a:t>x.Fire</a:t>
            </a:r>
            <a:r>
              <a:rPr lang="en-US" sz="2400" dirty="0" smtClean="0"/>
              <a:t>() = </a:t>
            </a:r>
            <a:r>
              <a:rPr lang="en-US" sz="2400" dirty="0" err="1" smtClean="0"/>
              <a:t>printfn</a:t>
            </a:r>
            <a:r>
              <a:rPr lang="en-US" sz="2400" dirty="0" smtClean="0"/>
              <a:t> “%s is firing" </a:t>
            </a:r>
            <a:r>
              <a:rPr lang="en-US" sz="2400" dirty="0" err="1" smtClean="0"/>
              <a:t>x.Name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et</a:t>
            </a:r>
            <a:r>
              <a:rPr lang="en-US" sz="2400" dirty="0" smtClean="0"/>
              <a:t> Bob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Laser(</a:t>
            </a:r>
            <a:r>
              <a:rPr lang="en-US" sz="2400" dirty="0"/>
              <a:t>"</a:t>
            </a:r>
            <a:r>
              <a:rPr lang="en-US" sz="2400" dirty="0" smtClean="0"/>
              <a:t>Bob"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18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</a:t>
            </a:r>
            <a:r>
              <a:rPr lang="en-US" sz="2400" dirty="0" smtClean="0"/>
              <a:t>name)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type Laser(name) 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</a:t>
            </a:r>
            <a:r>
              <a:rPr lang="en-US" sz="2400" dirty="0" smtClean="0"/>
              <a:t> </a:t>
            </a:r>
            <a:r>
              <a:rPr lang="en-US" sz="2400" dirty="0" err="1" smtClean="0"/>
              <a:t>x.Fire</a:t>
            </a:r>
            <a:r>
              <a:rPr lang="en-US" sz="2400" dirty="0" smtClean="0"/>
              <a:t>() = </a:t>
            </a:r>
            <a:r>
              <a:rPr lang="en-US" sz="2400" dirty="0" err="1" smtClean="0"/>
              <a:t>printfn</a:t>
            </a:r>
            <a:r>
              <a:rPr lang="en-US" sz="2400" dirty="0" smtClean="0"/>
              <a:t> “%s is firing" </a:t>
            </a:r>
            <a:r>
              <a:rPr lang="en-US" sz="2400" dirty="0" err="1" smtClean="0"/>
              <a:t>x.Name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et</a:t>
            </a:r>
            <a:r>
              <a:rPr lang="en-US" sz="2400" dirty="0" smtClean="0"/>
              <a:t> Bob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Laser(</a:t>
            </a:r>
            <a:r>
              <a:rPr lang="en-US" sz="2400" dirty="0"/>
              <a:t>"</a:t>
            </a:r>
            <a:r>
              <a:rPr lang="en-US" sz="2400" dirty="0" smtClean="0"/>
              <a:t>Bob"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/>
              <a:t>()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Why is this not working?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04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b="1" dirty="0">
                <a:solidFill>
                  <a:srgbClr val="FF0000"/>
                </a:solidFill>
              </a:rPr>
              <a:t>Robot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(name : string)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new Robot("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class is called </a:t>
            </a:r>
            <a:r>
              <a:rPr lang="en-US" sz="2400" b="1" dirty="0" smtClean="0"/>
              <a:t>Robot</a:t>
            </a:r>
          </a:p>
          <a:p>
            <a:pPr marL="0" indent="0">
              <a:buNone/>
            </a:pPr>
            <a:r>
              <a:rPr lang="en-US" sz="2400" dirty="0" smtClean="0"/>
              <a:t>The object instance is called </a:t>
            </a:r>
            <a:r>
              <a:rPr lang="en-US" sz="2400" b="1" dirty="0" smtClean="0"/>
              <a:t>bob</a:t>
            </a:r>
          </a:p>
          <a:p>
            <a:pPr marL="0" indent="0">
              <a:buNone/>
            </a:pPr>
            <a:r>
              <a:rPr lang="en-US" sz="2400" dirty="0"/>
              <a:t>O</a:t>
            </a:r>
            <a:r>
              <a:rPr lang="en-US" sz="2400" dirty="0" smtClean="0"/>
              <a:t>bject instance bob has an attribute Name whose value is </a:t>
            </a:r>
            <a:r>
              <a:rPr lang="en-US" sz="2400" b="1" dirty="0" smtClean="0"/>
              <a:t>Bob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343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</a:t>
            </a:r>
            <a:r>
              <a:rPr lang="en-US" sz="2400" dirty="0" smtClean="0"/>
              <a:t>name)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type Laser(name) 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</a:t>
            </a:r>
            <a:r>
              <a:rPr lang="en-US" sz="2400" dirty="0" smtClean="0"/>
              <a:t> </a:t>
            </a:r>
            <a:r>
              <a:rPr lang="en-US" sz="2400" dirty="0" err="1" smtClean="0"/>
              <a:t>x.Fire</a:t>
            </a:r>
            <a:r>
              <a:rPr lang="en-US" sz="2400" dirty="0" smtClean="0"/>
              <a:t>() = </a:t>
            </a:r>
            <a:r>
              <a:rPr lang="en-US" sz="2400" dirty="0" err="1" smtClean="0"/>
              <a:t>printfn</a:t>
            </a:r>
            <a:r>
              <a:rPr lang="en-US" sz="2400" dirty="0" smtClean="0"/>
              <a:t> “%s is firing" </a:t>
            </a:r>
            <a:r>
              <a:rPr lang="en-US" sz="2400" dirty="0" err="1" smtClean="0"/>
              <a:t>x.Name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et</a:t>
            </a:r>
            <a:r>
              <a:rPr lang="en-US" sz="2400" dirty="0" smtClean="0"/>
              <a:t> Bob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Laser(</a:t>
            </a:r>
            <a:r>
              <a:rPr lang="en-US" sz="2400" dirty="0"/>
              <a:t>"</a:t>
            </a:r>
            <a:r>
              <a:rPr lang="en-US" sz="2400" dirty="0" smtClean="0"/>
              <a:t>Bob"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</a:t>
            </a:r>
            <a:r>
              <a:rPr lang="en-US" sz="2400" b="1" dirty="0" err="1" smtClean="0">
                <a:solidFill>
                  <a:srgbClr val="FF0000"/>
                </a:solidFill>
              </a:rPr>
              <a:t>SayHello</a:t>
            </a:r>
            <a:r>
              <a:rPr lang="en-US" sz="2400" dirty="0"/>
              <a:t>()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 laser cannot use the robot’s method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7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</a:t>
            </a:r>
            <a:r>
              <a:rPr lang="en-US" sz="2400" dirty="0" smtClean="0"/>
              <a:t>name)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type Laser(name) 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 smtClean="0"/>
              <a:t>x.Name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member</a:t>
            </a:r>
            <a:r>
              <a:rPr lang="en-US" sz="2400" dirty="0" smtClean="0"/>
              <a:t> </a:t>
            </a:r>
            <a:r>
              <a:rPr lang="en-US" sz="2400" dirty="0" err="1" smtClean="0"/>
              <a:t>x.Fire</a:t>
            </a:r>
            <a:r>
              <a:rPr lang="en-US" sz="2400" dirty="0" smtClean="0"/>
              <a:t>() = </a:t>
            </a:r>
            <a:r>
              <a:rPr lang="en-US" sz="2400" dirty="0" err="1" smtClean="0"/>
              <a:t>printfn</a:t>
            </a:r>
            <a:r>
              <a:rPr lang="en-US" sz="2400" dirty="0" smtClean="0"/>
              <a:t> “%s is firing" </a:t>
            </a:r>
            <a:r>
              <a:rPr lang="en-US" sz="2400" dirty="0" err="1" smtClean="0"/>
              <a:t>x.Name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et</a:t>
            </a:r>
            <a:r>
              <a:rPr lang="en-US" sz="2400" dirty="0" smtClean="0"/>
              <a:t> Bob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Laser(</a:t>
            </a:r>
            <a:r>
              <a:rPr lang="en-US" sz="2400" dirty="0"/>
              <a:t>"</a:t>
            </a:r>
            <a:r>
              <a:rPr lang="en-US" sz="2400" dirty="0" smtClean="0"/>
              <a:t>Bob"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 smtClean="0"/>
              <a:t>Bob.</a:t>
            </a:r>
            <a:r>
              <a:rPr lang="en-US" sz="2400" b="1" dirty="0" err="1" smtClean="0">
                <a:solidFill>
                  <a:srgbClr val="FF0000"/>
                </a:solidFill>
              </a:rPr>
              <a:t>Fire</a:t>
            </a:r>
            <a:r>
              <a:rPr lang="en-US" sz="2400" dirty="0" smtClean="0"/>
              <a:t>(</a:t>
            </a:r>
            <a:r>
              <a:rPr lang="en-US" sz="2400" dirty="0"/>
              <a:t>)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 laser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can only fire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94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(or more) classes can contain members</a:t>
            </a:r>
          </a:p>
          <a:p>
            <a:pPr marL="0" indent="0">
              <a:buNone/>
            </a:pPr>
            <a:r>
              <a:rPr lang="en-US" dirty="0" smtClean="0"/>
              <a:t>(attributes or methods) that have the </a:t>
            </a:r>
            <a:r>
              <a:rPr lang="en-US" b="1" dirty="0" smtClean="0"/>
              <a:t>same</a:t>
            </a:r>
            <a:r>
              <a:rPr lang="en-US" dirty="0" smtClean="0"/>
              <a:t> name and/or value and/or operation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Even though these look the same, they are </a:t>
            </a:r>
            <a:r>
              <a:rPr lang="en-US" b="1" dirty="0" smtClean="0">
                <a:solidFill>
                  <a:srgbClr val="FFFFFF"/>
                </a:solidFill>
              </a:rPr>
              <a:t>different</a:t>
            </a:r>
            <a:r>
              <a:rPr lang="en-US" dirty="0" smtClean="0">
                <a:solidFill>
                  <a:srgbClr val="FFFFFF"/>
                </a:solidFill>
              </a:rPr>
              <a:t> because they belong to different classes (scope)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Each instance can use any/all </a:t>
            </a:r>
            <a:r>
              <a:rPr lang="en-US" dirty="0" smtClean="0">
                <a:solidFill>
                  <a:srgbClr val="FFFFFF"/>
                </a:solidFill>
              </a:rPr>
              <a:t>class members </a:t>
            </a:r>
            <a:r>
              <a:rPr lang="en-US" dirty="0">
                <a:solidFill>
                  <a:srgbClr val="FFFFFF"/>
                </a:solidFill>
              </a:rPr>
              <a:t>but only from its own class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8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(or more) classes can contain members</a:t>
            </a:r>
          </a:p>
          <a:p>
            <a:pPr marL="0" indent="0">
              <a:buNone/>
            </a:pPr>
            <a:r>
              <a:rPr lang="en-US" dirty="0" smtClean="0"/>
              <a:t>(attributes or methods) that have the </a:t>
            </a:r>
            <a:r>
              <a:rPr lang="en-US" b="1" dirty="0" smtClean="0"/>
              <a:t>same</a:t>
            </a:r>
            <a:r>
              <a:rPr lang="en-US" dirty="0" smtClean="0"/>
              <a:t> name and/or value and/or operation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though these look the same, they are </a:t>
            </a:r>
            <a:r>
              <a:rPr lang="en-US" b="1" dirty="0" smtClean="0"/>
              <a:t>different</a:t>
            </a:r>
            <a:r>
              <a:rPr lang="en-US" dirty="0" smtClean="0"/>
              <a:t> because they belong to different classes (scope)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Each instance can use any/all </a:t>
            </a:r>
            <a:r>
              <a:rPr lang="en-US" dirty="0" smtClean="0">
                <a:solidFill>
                  <a:srgbClr val="FFFFFF"/>
                </a:solidFill>
              </a:rPr>
              <a:t>class members </a:t>
            </a:r>
            <a:r>
              <a:rPr lang="en-US" dirty="0">
                <a:solidFill>
                  <a:srgbClr val="FFFFFF"/>
                </a:solidFill>
              </a:rPr>
              <a:t>but only from its own class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(or more) classes can contain members</a:t>
            </a:r>
          </a:p>
          <a:p>
            <a:pPr marL="0" indent="0">
              <a:buNone/>
            </a:pPr>
            <a:r>
              <a:rPr lang="en-US" dirty="0" smtClean="0"/>
              <a:t>(attributes or methods) that have the </a:t>
            </a:r>
            <a:r>
              <a:rPr lang="en-US" b="1" dirty="0" smtClean="0"/>
              <a:t>same</a:t>
            </a:r>
            <a:r>
              <a:rPr lang="en-US" dirty="0" smtClean="0"/>
              <a:t> name and/or value and/or operation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though these look the same, they are </a:t>
            </a:r>
            <a:r>
              <a:rPr lang="en-US" b="1" dirty="0" smtClean="0"/>
              <a:t>different</a:t>
            </a:r>
            <a:r>
              <a:rPr lang="en-US" dirty="0" smtClean="0"/>
              <a:t> because they belong to different classes (scope)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instance can use any/all </a:t>
            </a:r>
            <a:r>
              <a:rPr lang="en-US" dirty="0" smtClean="0"/>
              <a:t>class members, </a:t>
            </a:r>
            <a:r>
              <a:rPr lang="en-US" dirty="0"/>
              <a:t>but only from its own class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11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Robot(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name)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FF"/>
                </a:solidFill>
              </a:rPr>
              <a:t>member </a:t>
            </a:r>
            <a:r>
              <a:rPr lang="en-US" sz="2400" b="1" dirty="0" err="1" smtClean="0"/>
              <a:t>x.Name</a:t>
            </a:r>
            <a:r>
              <a:rPr lang="en-US" sz="2400" b="1" dirty="0" smtClean="0"/>
              <a:t> = name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member</a:t>
            </a:r>
            <a:r>
              <a:rPr lang="en-US" sz="2400" b="1" dirty="0"/>
              <a:t> </a:t>
            </a:r>
            <a:r>
              <a:rPr lang="en-US" sz="2400" b="1" dirty="0" err="1"/>
              <a:t>x.SayHello</a:t>
            </a:r>
            <a:r>
              <a:rPr lang="en-US" sz="2400" b="1" dirty="0"/>
              <a:t>() = </a:t>
            </a:r>
            <a:r>
              <a:rPr lang="en-US" sz="2400" b="1" dirty="0" err="1"/>
              <a:t>printfn</a:t>
            </a:r>
            <a:r>
              <a:rPr lang="en-US" sz="2400" b="1" dirty="0"/>
              <a:t> "Hi, I'm %s" </a:t>
            </a:r>
            <a:r>
              <a:rPr lang="en-US" sz="2400" b="1" dirty="0" err="1"/>
              <a:t>x.Name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Laser(name) = 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FF"/>
                </a:solidFill>
              </a:rPr>
              <a:t>member </a:t>
            </a:r>
            <a:r>
              <a:rPr lang="en-US" sz="2400" b="1" dirty="0" err="1" smtClean="0"/>
              <a:t>x.Name</a:t>
            </a:r>
            <a:r>
              <a:rPr lang="en-US" sz="2400" b="1" dirty="0" smtClean="0"/>
              <a:t> = name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member</a:t>
            </a:r>
            <a:r>
              <a:rPr lang="en-US" sz="2400" b="1" dirty="0"/>
              <a:t> </a:t>
            </a:r>
            <a:r>
              <a:rPr lang="en-US" sz="2400" b="1" dirty="0" err="1"/>
              <a:t>x.SayHello</a:t>
            </a:r>
            <a:r>
              <a:rPr lang="en-US" sz="2400" b="1" dirty="0"/>
              <a:t>() = </a:t>
            </a:r>
            <a:r>
              <a:rPr lang="en-US" sz="2400" b="1" dirty="0" err="1"/>
              <a:t>printfn</a:t>
            </a:r>
            <a:r>
              <a:rPr lang="en-US" sz="2400" b="1" dirty="0"/>
              <a:t> "Hi, I'm %s" </a:t>
            </a:r>
            <a:r>
              <a:rPr lang="en-US" sz="2400" b="1" dirty="0" err="1" smtClean="0"/>
              <a:t>x.Name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et Bob </a:t>
            </a:r>
            <a:r>
              <a:rPr lang="en-US" sz="2400" dirty="0">
                <a:solidFill>
                  <a:srgbClr val="7F7F7F"/>
                </a:solidFill>
              </a:rPr>
              <a:t>= new </a:t>
            </a:r>
            <a:r>
              <a:rPr lang="en-US" sz="2400" dirty="0" smtClean="0">
                <a:solidFill>
                  <a:srgbClr val="7F7F7F"/>
                </a:solidFill>
              </a:rPr>
              <a:t>Laser(</a:t>
            </a:r>
            <a:r>
              <a:rPr lang="en-US" sz="2400" dirty="0">
                <a:solidFill>
                  <a:srgbClr val="7F7F7F"/>
                </a:solidFill>
              </a:rPr>
              <a:t>"</a:t>
            </a:r>
            <a:r>
              <a:rPr lang="en-US" sz="2400" dirty="0" smtClean="0">
                <a:solidFill>
                  <a:srgbClr val="7F7F7F"/>
                </a:solidFill>
              </a:rPr>
              <a:t>Bob"</a:t>
            </a:r>
            <a:r>
              <a:rPr lang="en-US" sz="2400" dirty="0">
                <a:solidFill>
                  <a:srgbClr val="7F7F7F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 smtClean="0">
                <a:solidFill>
                  <a:srgbClr val="7F7F7F"/>
                </a:solidFill>
              </a:rPr>
              <a:t>(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This is allowed (not recommended)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97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0"/>
            <a:ext cx="8962571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Alternative syntax to define several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600200"/>
            <a:ext cx="866019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type Robot(name) = </a:t>
            </a:r>
            <a:r>
              <a:rPr lang="en-US" sz="2800" strike="sngStrike" dirty="0" smtClean="0">
                <a:solidFill>
                  <a:srgbClr val="FFFF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800" strike="sngStrike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member </a:t>
            </a:r>
            <a:r>
              <a:rPr lang="en-US" sz="2800" dirty="0" err="1" smtClean="0"/>
              <a:t>x.Name</a:t>
            </a:r>
            <a:r>
              <a:rPr lang="en-US" sz="2800" dirty="0" smtClean="0"/>
              <a:t> = </a:t>
            </a:r>
            <a:r>
              <a:rPr lang="is-I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member</a:t>
            </a:r>
            <a:r>
              <a:rPr lang="en-US" sz="2800" dirty="0" smtClean="0"/>
              <a:t> </a:t>
            </a:r>
            <a:r>
              <a:rPr lang="en-US" sz="2800" dirty="0" err="1"/>
              <a:t>x.SayHello</a:t>
            </a:r>
            <a:r>
              <a:rPr lang="en-US" sz="2800" dirty="0"/>
              <a:t>() = </a:t>
            </a:r>
            <a:r>
              <a:rPr lang="is-I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r>
              <a:rPr lang="en-US" sz="2800" strike="sngStrike" dirty="0" smtClean="0">
                <a:solidFill>
                  <a:schemeClr val="bg1"/>
                </a:solidFill>
              </a:rPr>
              <a:t>end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nd</a:t>
            </a:r>
            <a:r>
              <a:rPr lang="en-US" sz="2800" dirty="0" smtClean="0"/>
              <a:t> Laser</a:t>
            </a:r>
            <a:r>
              <a:rPr lang="en-US" sz="2800" dirty="0"/>
              <a:t>(name) =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member </a:t>
            </a:r>
            <a:r>
              <a:rPr lang="en-US" sz="2800" dirty="0" err="1"/>
              <a:t>x.Name</a:t>
            </a:r>
            <a:r>
              <a:rPr lang="en-US" sz="2800" dirty="0"/>
              <a:t> = 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member</a:t>
            </a:r>
            <a:r>
              <a:rPr lang="en-US" sz="2800" dirty="0" smtClean="0"/>
              <a:t> </a:t>
            </a:r>
            <a:r>
              <a:rPr lang="en-US" sz="2800" dirty="0" err="1"/>
              <a:t>x.Fire</a:t>
            </a:r>
            <a:r>
              <a:rPr lang="en-US" sz="2800" dirty="0"/>
              <a:t>() = </a:t>
            </a:r>
            <a:r>
              <a:rPr lang="is-I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92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r>
              <a:rPr lang="en-US" dirty="0" smtClean="0"/>
              <a:t>Although the main reason for creating classes is to encapsulate data &amp; methods, it is possible to have a class that has no data or methods (</a:t>
            </a:r>
            <a:r>
              <a:rPr lang="en-US" b="1" dirty="0" smtClean="0"/>
              <a:t>empty class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Why? Early development – class not fully identified or implemented (stub)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Empty to us, but memory space is allocated to them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0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r>
              <a:rPr lang="en-US" dirty="0" smtClean="0"/>
              <a:t>Although the main reason for creating classes is to encapsulate data &amp; methods, it is possible to have a class that has no data or methods (</a:t>
            </a:r>
            <a:r>
              <a:rPr lang="en-US" b="1" dirty="0" smtClean="0"/>
              <a:t>empty class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Why? Early development – class not fully identified or implemented (stub)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Looks empty, but memory space is allocated to 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52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r>
              <a:rPr lang="en-US" dirty="0" smtClean="0"/>
              <a:t>Although the main reason for creating classes is to encapsulate data &amp; methods, it is possible to have a class that has no data or methods (</a:t>
            </a:r>
            <a:r>
              <a:rPr lang="en-US" b="1" dirty="0" smtClean="0"/>
              <a:t>empty class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Why? Early development – class not fully identified or implemented (stub) </a:t>
            </a:r>
          </a:p>
          <a:p>
            <a:endParaRPr lang="en-US" dirty="0" smtClean="0"/>
          </a:p>
          <a:p>
            <a:r>
              <a:rPr lang="en-US" dirty="0" smtClean="0"/>
              <a:t>Looks empty, but memory space is allocated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if we wish to change the value of bob’s name?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Robot(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name)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type Drone() = </a:t>
            </a:r>
            <a:r>
              <a:rPr lang="en-US" sz="2400" b="1" dirty="0">
                <a:solidFill>
                  <a:srgbClr val="0000FF"/>
                </a:solidFill>
              </a:rPr>
              <a:t>class end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Laser(name)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member </a:t>
            </a:r>
            <a:r>
              <a:rPr lang="en-US" sz="2400" dirty="0" err="1" smtClean="0">
                <a:solidFill>
                  <a:srgbClr val="7F7F7F"/>
                </a:solidFill>
              </a:rPr>
              <a:t>x.Name</a:t>
            </a:r>
            <a:r>
              <a:rPr lang="en-US" sz="2400" dirty="0" smtClean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member </a:t>
            </a:r>
            <a:r>
              <a:rPr lang="en-US" sz="2400" dirty="0" err="1" smtClean="0">
                <a:solidFill>
                  <a:srgbClr val="7F7F7F"/>
                </a:solidFill>
              </a:rPr>
              <a:t>x.Fire</a:t>
            </a:r>
            <a:r>
              <a:rPr lang="en-US" sz="2400" dirty="0" smtClean="0">
                <a:solidFill>
                  <a:srgbClr val="7F7F7F"/>
                </a:solidFill>
              </a:rPr>
              <a:t>() = </a:t>
            </a:r>
            <a:r>
              <a:rPr lang="en-US" sz="2400" dirty="0" err="1" smtClean="0">
                <a:solidFill>
                  <a:srgbClr val="7F7F7F"/>
                </a:solidFill>
              </a:rPr>
              <a:t>printfn</a:t>
            </a:r>
            <a:r>
              <a:rPr lang="en-US" sz="2400" dirty="0" smtClean="0">
                <a:solidFill>
                  <a:srgbClr val="7F7F7F"/>
                </a:solidFill>
              </a:rPr>
              <a:t> “%s is firing" </a:t>
            </a:r>
            <a:r>
              <a:rPr lang="en-US" sz="2400" dirty="0" err="1" smtClean="0">
                <a:solidFill>
                  <a:srgbClr val="7F7F7F"/>
                </a:solidFill>
              </a:rPr>
              <a:t>x.Name</a:t>
            </a:r>
            <a:endParaRPr lang="en-US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e</a:t>
            </a:r>
            <a:r>
              <a:rPr lang="en-US" sz="2400" dirty="0" smtClean="0">
                <a:solidFill>
                  <a:srgbClr val="7F7F7F"/>
                </a:solidFill>
              </a:rPr>
              <a:t>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et Bob </a:t>
            </a:r>
            <a:r>
              <a:rPr lang="en-US" sz="2400" dirty="0">
                <a:solidFill>
                  <a:srgbClr val="7F7F7F"/>
                </a:solidFill>
              </a:rPr>
              <a:t>= new </a:t>
            </a:r>
            <a:r>
              <a:rPr lang="en-US" sz="2400" dirty="0" smtClean="0">
                <a:solidFill>
                  <a:srgbClr val="7F7F7F"/>
                </a:solidFill>
              </a:rPr>
              <a:t>Laser(</a:t>
            </a:r>
            <a:r>
              <a:rPr lang="en-US" sz="2400" dirty="0">
                <a:solidFill>
                  <a:srgbClr val="7F7F7F"/>
                </a:solidFill>
              </a:rPr>
              <a:t>"</a:t>
            </a:r>
            <a:r>
              <a:rPr lang="en-US" sz="2400" dirty="0" smtClean="0">
                <a:solidFill>
                  <a:srgbClr val="7F7F7F"/>
                </a:solidFill>
              </a:rPr>
              <a:t>Bob"</a:t>
            </a:r>
            <a:r>
              <a:rPr lang="en-US" sz="2400" dirty="0">
                <a:solidFill>
                  <a:srgbClr val="7F7F7F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Bob.Fire</a:t>
            </a:r>
            <a:r>
              <a:rPr lang="en-US" sz="2400" dirty="0" smtClean="0">
                <a:solidFill>
                  <a:srgbClr val="7F7F7F"/>
                </a:solidFill>
              </a:rPr>
              <a:t>(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02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Data </a:t>
            </a:r>
            <a:r>
              <a:rPr lang="en-US" dirty="0"/>
              <a:t>hiding</a:t>
            </a:r>
          </a:p>
          <a:p>
            <a:pPr marL="514350" indent="-457200"/>
            <a:r>
              <a:rPr lang="en-US" dirty="0"/>
              <a:t>Access modifiers</a:t>
            </a:r>
          </a:p>
          <a:p>
            <a:pPr marL="514350" indent="-457200"/>
            <a:r>
              <a:rPr lang="en-US" dirty="0"/>
              <a:t>Instance and Static </a:t>
            </a:r>
            <a:r>
              <a:rPr lang="en-US" dirty="0" smtClean="0"/>
              <a:t>members</a:t>
            </a:r>
          </a:p>
          <a:p>
            <a:pPr marL="514350" indent="-457200"/>
            <a:r>
              <a:rPr lang="en-US" dirty="0" smtClean="0"/>
              <a:t>Flow of execution</a:t>
            </a:r>
          </a:p>
          <a:p>
            <a:pPr marL="514350" indent="-457200"/>
            <a:r>
              <a:rPr lang="en-US" dirty="0" smtClean="0"/>
              <a:t>Scope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b="1" dirty="0"/>
              <a:t>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if we wish to change the value of bob’s name?</a:t>
            </a:r>
          </a:p>
          <a:p>
            <a:pPr marL="0" indent="0">
              <a:buNone/>
            </a:pPr>
            <a:r>
              <a:rPr lang="en-US" sz="2400" dirty="0" smtClean="0"/>
              <a:t>We pass the new value of name as an argument to Robot()</a:t>
            </a:r>
          </a:p>
        </p:txBody>
      </p:sp>
    </p:spTree>
    <p:extLst>
      <p:ext uri="{BB962C8B-B14F-4D97-AF65-F5344CB8AC3E}">
        <p14:creationId xmlns:p14="http://schemas.microsoft.com/office/powerpoint/2010/main" val="14017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if we wish to start with “Bob” and then change it to “Robert”?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8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b="1" dirty="0" err="1"/>
              <a:t>b</a:t>
            </a:r>
            <a:r>
              <a:rPr lang="en-US" sz="2400" b="1" dirty="0" err="1" smtClean="0"/>
              <a:t>ob.Name</a:t>
            </a:r>
            <a:r>
              <a:rPr lang="en-US" sz="2400" b="1" dirty="0" smtClean="0"/>
              <a:t> &lt;-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81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ob.Name</a:t>
            </a:r>
            <a:r>
              <a:rPr lang="en-US" sz="2400" dirty="0" smtClean="0"/>
              <a:t> </a:t>
            </a:r>
            <a:r>
              <a:rPr lang="en-US" sz="2400" dirty="0"/>
              <a:t>&lt;-</a:t>
            </a:r>
            <a:r>
              <a:rPr lang="en-US" sz="2400" dirty="0" smtClean="0"/>
              <a:t>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This does not work. </a:t>
            </a:r>
            <a:r>
              <a:rPr lang="en-US" sz="2400" b="1" dirty="0">
                <a:solidFill>
                  <a:srgbClr val="FF0000"/>
                </a:solidFill>
              </a:rPr>
              <a:t>“Property 'Name' </a:t>
            </a:r>
            <a:r>
              <a:rPr lang="en-US" sz="2400" b="1" dirty="0" smtClean="0">
                <a:solidFill>
                  <a:srgbClr val="FF0000"/>
                </a:solidFill>
              </a:rPr>
              <a:t>is not readable”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 </a:t>
            </a:r>
            <a:r>
              <a:rPr lang="en-US" sz="2400" dirty="0" smtClean="0"/>
              <a:t>Why?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65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b="1" dirty="0" smtClean="0"/>
              <a:t>type </a:t>
            </a:r>
            <a:r>
              <a:rPr lang="en-US" sz="2400" b="1" dirty="0"/>
              <a:t>Robot(name : string) = </a:t>
            </a:r>
            <a:r>
              <a:rPr lang="en-US" sz="2400" b="1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ob.Name</a:t>
            </a:r>
            <a:r>
              <a:rPr lang="en-US" sz="2400" dirty="0" smtClean="0"/>
              <a:t> </a:t>
            </a:r>
            <a:r>
              <a:rPr lang="en-US" sz="2400" dirty="0"/>
              <a:t>&lt;-</a:t>
            </a:r>
            <a:r>
              <a:rPr lang="en-US" sz="2400" dirty="0" smtClean="0"/>
              <a:t>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This does not work. </a:t>
            </a:r>
            <a:r>
              <a:rPr lang="en-US" sz="2400" b="1" dirty="0">
                <a:solidFill>
                  <a:srgbClr val="FF0000"/>
                </a:solidFill>
              </a:rPr>
              <a:t>“Property 'Name' is not readable”.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name is immutable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91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</a:t>
            </a:r>
            <a:r>
              <a:rPr lang="en-US" sz="2400" dirty="0" smtClean="0"/>
              <a:t>()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</a:rPr>
              <a:t>let mutable </a:t>
            </a:r>
            <a:r>
              <a:rPr lang="en-US" sz="2400" b="1" dirty="0" smtClean="0"/>
              <a:t>name = </a:t>
            </a:r>
            <a:r>
              <a:rPr lang="en-US" sz="2400" b="1" dirty="0"/>
              <a:t>"Bob"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</a:t>
            </a:r>
            <a:r>
              <a:rPr lang="en-US" sz="2400" dirty="0" smtClean="0"/>
              <a:t>()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ob.Name</a:t>
            </a:r>
            <a:r>
              <a:rPr lang="en-US" sz="2400" dirty="0" smtClean="0"/>
              <a:t> &lt;-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Let’s make name mutable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80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</a:t>
            </a:r>
            <a:r>
              <a:rPr lang="en-US" sz="2400" dirty="0" smtClean="0"/>
              <a:t>()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let mutable </a:t>
            </a:r>
            <a:r>
              <a:rPr lang="en-US" sz="2400" dirty="0" smtClean="0"/>
              <a:t>name = </a:t>
            </a:r>
            <a:r>
              <a:rPr lang="en-US" sz="2400" dirty="0"/>
              <a:t>"Bob"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</a:t>
            </a:r>
            <a:r>
              <a:rPr lang="en-US" sz="2400" dirty="0" smtClean="0"/>
              <a:t>()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ob.Name</a:t>
            </a:r>
            <a:r>
              <a:rPr lang="en-US" sz="2400" dirty="0" smtClean="0"/>
              <a:t> &lt;-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Still does not work, even though name is now mutable. </a:t>
            </a:r>
            <a:r>
              <a:rPr lang="en-US" sz="2400" b="1" dirty="0" smtClean="0">
                <a:solidFill>
                  <a:srgbClr val="FF0000"/>
                </a:solidFill>
              </a:rPr>
              <a:t>“Property </a:t>
            </a:r>
            <a:r>
              <a:rPr lang="en-US" sz="2400" b="1" dirty="0">
                <a:solidFill>
                  <a:srgbClr val="FF0000"/>
                </a:solidFill>
              </a:rPr>
              <a:t>'Name' cannot be </a:t>
            </a:r>
            <a:r>
              <a:rPr lang="en-US" sz="2400" b="1" dirty="0" smtClean="0">
                <a:solidFill>
                  <a:srgbClr val="FF0000"/>
                </a:solidFill>
              </a:rPr>
              <a:t>set”.</a:t>
            </a:r>
            <a:r>
              <a:rPr lang="en-US" sz="2400" dirty="0" smtClean="0"/>
              <a:t> Why?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7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Data hiding</a:t>
            </a:r>
          </a:p>
          <a:p>
            <a:pPr lvl="1"/>
            <a:r>
              <a:rPr lang="en-US" dirty="0" smtClean="0"/>
              <a:t>Access modifiers</a:t>
            </a:r>
          </a:p>
          <a:p>
            <a:pPr lvl="1"/>
            <a:r>
              <a:rPr lang="en-US" dirty="0" smtClean="0"/>
              <a:t>Instance and Static members</a:t>
            </a:r>
          </a:p>
          <a:p>
            <a:pPr lvl="1"/>
            <a:r>
              <a:rPr lang="en-US" dirty="0" smtClean="0"/>
              <a:t>Flow of execution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</a:t>
            </a:r>
            <a:r>
              <a:rPr lang="en-US" sz="2400" dirty="0" smtClean="0"/>
              <a:t>()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let mutable </a:t>
            </a:r>
            <a:r>
              <a:rPr lang="en-US" sz="2400" dirty="0" smtClean="0"/>
              <a:t>name = </a:t>
            </a:r>
            <a:r>
              <a:rPr lang="en-US" sz="2400" dirty="0"/>
              <a:t>"Bob"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</a:t>
            </a:r>
            <a:r>
              <a:rPr lang="en-US" sz="2400" dirty="0" smtClean="0"/>
              <a:t>()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ob.Name</a:t>
            </a:r>
            <a:r>
              <a:rPr lang="en-US" sz="2400" dirty="0" smtClean="0"/>
              <a:t> &lt;- “Robert”</a:t>
            </a:r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 smtClean="0"/>
              <a:t>ob.SayHello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Still does not work, even though name is now mutable. </a:t>
            </a:r>
            <a:r>
              <a:rPr lang="en-US" sz="2400" b="1" dirty="0">
                <a:solidFill>
                  <a:srgbClr val="FF0000"/>
                </a:solidFill>
              </a:rPr>
              <a:t>“Property 'Name' cannot be set”.</a:t>
            </a:r>
            <a:r>
              <a:rPr lang="en-US" sz="2400" dirty="0"/>
              <a:t> Why?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hy did it work in </a:t>
            </a:r>
            <a:r>
              <a:rPr lang="en-US" sz="2400" dirty="0" err="1" smtClean="0"/>
              <a:t>bankExample.fs</a:t>
            </a:r>
            <a:r>
              <a:rPr lang="en-US" sz="2400" dirty="0" smtClean="0"/>
              <a:t>?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66065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61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Robot object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Name mutable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>
                <a:solidFill>
                  <a:schemeClr val="bg1"/>
                </a:solidFill>
              </a:rPr>
              <a:t> change name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bob.Name</a:t>
            </a:r>
            <a:r>
              <a:rPr lang="en-US" dirty="0" smtClean="0">
                <a:solidFill>
                  <a:schemeClr val="bg1"/>
                </a:solidFill>
              </a:rPr>
              <a:t> &lt;- “Robert”  (direct assignment)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Account object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Amount mutable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Can</a:t>
            </a:r>
            <a:r>
              <a:rPr lang="en-US" dirty="0" smtClean="0">
                <a:solidFill>
                  <a:srgbClr val="FFFFFF"/>
                </a:solidFill>
              </a:rPr>
              <a:t> change amount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homer.Withdraw</a:t>
            </a:r>
            <a:r>
              <a:rPr lang="en-US" dirty="0" smtClean="0">
                <a:solidFill>
                  <a:srgbClr val="FFFFFF"/>
                </a:solidFill>
              </a:rPr>
              <a:t> 50 (assignment via class method)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61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Robot object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 mutable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Cannot</a:t>
            </a:r>
            <a:r>
              <a:rPr lang="en-US" dirty="0" smtClean="0">
                <a:solidFill>
                  <a:srgbClr val="FFFFFF"/>
                </a:solidFill>
              </a:rPr>
              <a:t> change name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bob.Name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&lt;- “Robert</a:t>
            </a:r>
            <a:r>
              <a:rPr lang="en-US" dirty="0" smtClean="0">
                <a:solidFill>
                  <a:srgbClr val="FFFFFF"/>
                </a:solidFill>
              </a:rPr>
              <a:t>”  (direct assignment)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Account object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mount mutable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Can</a:t>
            </a:r>
            <a:r>
              <a:rPr lang="en-US" dirty="0" smtClean="0">
                <a:solidFill>
                  <a:srgbClr val="FFFFFF"/>
                </a:solidFill>
              </a:rPr>
              <a:t> change amount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homer.Withdraw</a:t>
            </a:r>
            <a:r>
              <a:rPr lang="en-US" dirty="0" smtClean="0">
                <a:solidFill>
                  <a:srgbClr val="FFFFFF"/>
                </a:solidFill>
              </a:rPr>
              <a:t> 50 (assignment via class method)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61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Robot object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 mutable</a:t>
            </a:r>
          </a:p>
          <a:p>
            <a:pPr marL="0" indent="0">
              <a:buNone/>
            </a:pPr>
            <a:r>
              <a:rPr lang="en-US" b="1" dirty="0" smtClean="0"/>
              <a:t>Cannot</a:t>
            </a:r>
            <a:r>
              <a:rPr lang="en-US" dirty="0" smtClean="0"/>
              <a:t> change name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bob.Name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&lt;- “Robert</a:t>
            </a:r>
            <a:r>
              <a:rPr lang="en-US" dirty="0" smtClean="0">
                <a:solidFill>
                  <a:srgbClr val="FFFFFF"/>
                </a:solidFill>
              </a:rPr>
              <a:t>”  (direct assignment)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Account object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mount mutable</a:t>
            </a:r>
          </a:p>
          <a:p>
            <a:pPr marL="0" indent="0">
              <a:buNone/>
            </a:pPr>
            <a:r>
              <a:rPr lang="en-US" b="1" dirty="0" smtClean="0"/>
              <a:t>Can</a:t>
            </a:r>
            <a:r>
              <a:rPr lang="en-US" dirty="0" smtClean="0"/>
              <a:t> change amount in object instance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homer.Withdraw</a:t>
            </a:r>
            <a:r>
              <a:rPr lang="en-US" dirty="0" smtClean="0">
                <a:solidFill>
                  <a:srgbClr val="FFFFFF"/>
                </a:solidFill>
              </a:rPr>
              <a:t> 50 (assignment via class method)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61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Robot object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 mutable</a:t>
            </a:r>
          </a:p>
          <a:p>
            <a:pPr marL="0" indent="0">
              <a:buNone/>
            </a:pPr>
            <a:r>
              <a:rPr lang="en-US" b="1" dirty="0" smtClean="0"/>
              <a:t>Cannot</a:t>
            </a:r>
            <a:r>
              <a:rPr lang="en-US" dirty="0" smtClean="0"/>
              <a:t> change name in object instance</a:t>
            </a:r>
          </a:p>
          <a:p>
            <a:pPr marL="0" indent="0">
              <a:buNone/>
            </a:pPr>
            <a:r>
              <a:rPr lang="en-US" dirty="0" err="1" smtClean="0"/>
              <a:t>bob.Name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dirty="0"/>
              <a:t> “Robert</a:t>
            </a:r>
            <a:r>
              <a:rPr lang="en-US" dirty="0" smtClean="0"/>
              <a:t>”  (direct assignment)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Account object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mount mutable</a:t>
            </a:r>
          </a:p>
          <a:p>
            <a:pPr marL="0" indent="0">
              <a:buNone/>
            </a:pPr>
            <a:r>
              <a:rPr lang="en-US" b="1" dirty="0" smtClean="0"/>
              <a:t>Can</a:t>
            </a:r>
            <a:r>
              <a:rPr lang="en-US" dirty="0" smtClean="0"/>
              <a:t> change amount in object instance</a:t>
            </a:r>
          </a:p>
          <a:p>
            <a:pPr marL="0" indent="0">
              <a:buNone/>
            </a:pPr>
            <a:r>
              <a:rPr lang="en-US" dirty="0" err="1" smtClean="0"/>
              <a:t>homer.</a:t>
            </a:r>
            <a:r>
              <a:rPr lang="en-US" b="1" dirty="0" err="1" smtClean="0">
                <a:solidFill>
                  <a:srgbClr val="FF0000"/>
                </a:solidFill>
              </a:rPr>
              <a:t>Withdraw</a:t>
            </a:r>
            <a:r>
              <a:rPr lang="en-US" dirty="0" smtClean="0"/>
              <a:t> 50 (assignment via class method)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&amp; 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Inside the class</a:t>
            </a:r>
            <a:r>
              <a:rPr lang="en-US" sz="2800" dirty="0" smtClean="0"/>
              <a:t>: all members are accessible</a:t>
            </a:r>
          </a:p>
          <a:p>
            <a:pPr marL="0" indent="0">
              <a:buNone/>
            </a:pPr>
            <a:r>
              <a:rPr lang="en-US" sz="2800" b="1" dirty="0" smtClean="0"/>
              <a:t>Outside the class</a:t>
            </a:r>
            <a:r>
              <a:rPr lang="en-US" sz="2800" dirty="0" smtClean="0"/>
              <a:t>: class attributes are </a:t>
            </a:r>
            <a:r>
              <a:rPr lang="en-US" sz="2800" u="sng" dirty="0" smtClean="0"/>
              <a:t>only</a:t>
            </a:r>
            <a:r>
              <a:rPr lang="en-US" sz="2800" dirty="0" smtClean="0"/>
              <a:t> accessible through the class methods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type Robot() = class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let mutable name = "Bob"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member </a:t>
            </a:r>
            <a:r>
              <a:rPr lang="en-US" sz="2600" dirty="0" err="1" smtClean="0">
                <a:solidFill>
                  <a:schemeClr val="bg1"/>
                </a:solidFill>
              </a:rPr>
              <a:t>x.Name</a:t>
            </a:r>
            <a:r>
              <a:rPr lang="en-US" sz="2600" dirty="0" smtClean="0">
                <a:solidFill>
                  <a:schemeClr val="bg1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member </a:t>
            </a:r>
            <a:r>
              <a:rPr lang="en-US" sz="2600" dirty="0" err="1" smtClean="0">
                <a:solidFill>
                  <a:schemeClr val="bg1"/>
                </a:solidFill>
              </a:rPr>
              <a:t>x.SayHello</a:t>
            </a:r>
            <a:r>
              <a:rPr lang="en-US" sz="2600" dirty="0" smtClean="0">
                <a:solidFill>
                  <a:schemeClr val="bg1"/>
                </a:solidFill>
              </a:rPr>
              <a:t>() = </a:t>
            </a:r>
            <a:r>
              <a:rPr lang="en-US" sz="2600" dirty="0" err="1" smtClean="0">
                <a:solidFill>
                  <a:schemeClr val="bg1"/>
                </a:solidFill>
              </a:rPr>
              <a:t>printfn</a:t>
            </a:r>
            <a:r>
              <a:rPr lang="en-US" sz="2600" dirty="0" smtClean="0">
                <a:solidFill>
                  <a:schemeClr val="bg1"/>
                </a:solidFill>
              </a:rPr>
              <a:t> "Hi, I'm %s" </a:t>
            </a:r>
            <a:r>
              <a:rPr lang="en-US" sz="2600" dirty="0" err="1" smtClean="0">
                <a:solidFill>
                  <a:schemeClr val="bg1"/>
                </a:solidFill>
              </a:rPr>
              <a:t>x.Name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let bob = new Robot() 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bg1"/>
                </a:solidFill>
              </a:rPr>
              <a:t>bob.SayHello</a:t>
            </a:r>
            <a:r>
              <a:rPr lang="en-US" sz="2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bg1"/>
                </a:solidFill>
              </a:rPr>
              <a:t>bob.Name</a:t>
            </a:r>
            <a:r>
              <a:rPr lang="en-US" sz="2600" dirty="0" smtClean="0">
                <a:solidFill>
                  <a:schemeClr val="bg1"/>
                </a:solidFill>
              </a:rPr>
              <a:t> &lt;- “Robert”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bg1"/>
                </a:solidFill>
              </a:rPr>
              <a:t>bob.SayHello</a:t>
            </a:r>
            <a:r>
              <a:rPr lang="en-US" sz="26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&amp; 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Inside the class</a:t>
            </a:r>
            <a:r>
              <a:rPr lang="en-US" sz="2800" dirty="0" smtClean="0"/>
              <a:t>: all members are accessible</a:t>
            </a:r>
          </a:p>
          <a:p>
            <a:pPr marL="0" indent="0">
              <a:buNone/>
            </a:pPr>
            <a:r>
              <a:rPr lang="en-US" sz="2800" b="1" dirty="0" smtClean="0"/>
              <a:t>Outside the class</a:t>
            </a:r>
            <a:r>
              <a:rPr lang="en-US" sz="2800" dirty="0" smtClean="0"/>
              <a:t>: class attributes are </a:t>
            </a:r>
            <a:r>
              <a:rPr lang="en-US" sz="2800" u="sng" dirty="0" smtClean="0"/>
              <a:t>only</a:t>
            </a:r>
            <a:r>
              <a:rPr lang="en-US" sz="2800" dirty="0" smtClean="0"/>
              <a:t> accessible through the class methods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/>
              <a:t>type </a:t>
            </a:r>
            <a:r>
              <a:rPr lang="en-US" sz="2600" dirty="0"/>
              <a:t>Robot() </a:t>
            </a:r>
            <a:r>
              <a:rPr lang="en-US" sz="2600" dirty="0" smtClean="0"/>
              <a:t>= </a:t>
            </a:r>
            <a:r>
              <a:rPr lang="en-US" sz="2600" dirty="0" smtClean="0">
                <a:solidFill>
                  <a:srgbClr val="0000FF"/>
                </a:solidFill>
              </a:rPr>
              <a:t>class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  let mutable </a:t>
            </a:r>
            <a:r>
              <a:rPr lang="en-US" sz="2600" dirty="0"/>
              <a:t>name = "Bob"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 </a:t>
            </a:r>
            <a:r>
              <a:rPr lang="en-US" sz="2600" dirty="0" err="1"/>
              <a:t>x.Name</a:t>
            </a:r>
            <a:r>
              <a:rPr lang="en-US" sz="2600" dirty="0"/>
              <a:t> = name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</a:t>
            </a:r>
            <a:r>
              <a:rPr lang="en-US" sz="2600" dirty="0"/>
              <a:t> </a:t>
            </a:r>
            <a:r>
              <a:rPr lang="en-US" sz="2600" dirty="0" err="1"/>
              <a:t>x.SayHello</a:t>
            </a:r>
            <a:r>
              <a:rPr lang="en-US" sz="2600" dirty="0"/>
              <a:t>() = </a:t>
            </a:r>
            <a:r>
              <a:rPr lang="en-US" sz="2600" dirty="0" err="1"/>
              <a:t>printfn</a:t>
            </a:r>
            <a:r>
              <a:rPr lang="en-US" sz="2600" dirty="0"/>
              <a:t> "Hi, I'm %s" </a:t>
            </a:r>
            <a:r>
              <a:rPr lang="en-US" sz="2600" dirty="0" err="1"/>
              <a:t>x.Name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let</a:t>
            </a:r>
            <a:r>
              <a:rPr lang="en-US" sz="2600" dirty="0" smtClean="0"/>
              <a:t> </a:t>
            </a:r>
            <a:r>
              <a:rPr lang="en-US" sz="2600" dirty="0"/>
              <a:t>bob = </a:t>
            </a:r>
            <a:r>
              <a:rPr lang="en-US" sz="2600" dirty="0">
                <a:solidFill>
                  <a:srgbClr val="0000FF"/>
                </a:solidFill>
              </a:rPr>
              <a:t>new</a:t>
            </a:r>
            <a:r>
              <a:rPr lang="en-US" sz="2600" dirty="0"/>
              <a:t> Robot() </a:t>
            </a:r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 err="1"/>
              <a:t>bob.Name</a:t>
            </a:r>
            <a:r>
              <a:rPr lang="en-US" sz="2600" dirty="0"/>
              <a:t> &lt;- “Robert”</a:t>
            </a:r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4375" y="5346096"/>
            <a:ext cx="428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“Property 'Name' cannot be set”</a:t>
            </a:r>
          </a:p>
        </p:txBody>
      </p:sp>
    </p:spTree>
    <p:extLst>
      <p:ext uri="{BB962C8B-B14F-4D97-AF65-F5344CB8AC3E}">
        <p14:creationId xmlns:p14="http://schemas.microsoft.com/office/powerpoint/2010/main" val="186202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&amp; 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Inside the class</a:t>
            </a:r>
            <a:r>
              <a:rPr lang="en-US" sz="2800" dirty="0" smtClean="0"/>
              <a:t>: all members are accessible</a:t>
            </a:r>
          </a:p>
          <a:p>
            <a:pPr marL="0" indent="0">
              <a:buNone/>
            </a:pPr>
            <a:r>
              <a:rPr lang="en-US" sz="2800" b="1" dirty="0" smtClean="0"/>
              <a:t>Outside the class</a:t>
            </a:r>
            <a:r>
              <a:rPr lang="en-US" sz="2800" dirty="0" smtClean="0"/>
              <a:t>: class attributes are </a:t>
            </a:r>
            <a:r>
              <a:rPr lang="en-US" sz="2800" u="sng" dirty="0" smtClean="0"/>
              <a:t>only</a:t>
            </a:r>
            <a:r>
              <a:rPr lang="en-US" sz="2800" dirty="0" smtClean="0"/>
              <a:t> accessible though the class methods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/>
              <a:t>type </a:t>
            </a:r>
            <a:r>
              <a:rPr lang="en-US" sz="2600" dirty="0"/>
              <a:t>Robot() </a:t>
            </a:r>
            <a:r>
              <a:rPr lang="en-US" sz="2600" dirty="0" smtClean="0"/>
              <a:t>= </a:t>
            </a:r>
            <a:r>
              <a:rPr lang="en-US" sz="2800" dirty="0" smtClean="0">
                <a:solidFill>
                  <a:srgbClr val="0000FF"/>
                </a:solidFill>
              </a:rPr>
              <a:t>class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  let mutable </a:t>
            </a:r>
            <a:r>
              <a:rPr lang="en-US" sz="2600" dirty="0"/>
              <a:t>name = "Bob"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 </a:t>
            </a:r>
            <a:r>
              <a:rPr lang="en-US" sz="2600" dirty="0" err="1"/>
              <a:t>x.Name</a:t>
            </a:r>
            <a:r>
              <a:rPr lang="en-US" sz="2600" dirty="0"/>
              <a:t> = name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</a:t>
            </a:r>
            <a:r>
              <a:rPr lang="en-US" sz="2600" dirty="0"/>
              <a:t> </a:t>
            </a:r>
            <a:r>
              <a:rPr lang="en-US" sz="2600" dirty="0" err="1"/>
              <a:t>x.SayHello</a:t>
            </a:r>
            <a:r>
              <a:rPr lang="en-US" sz="2600" dirty="0"/>
              <a:t>() = </a:t>
            </a:r>
            <a:r>
              <a:rPr lang="en-US" sz="2600" dirty="0" err="1"/>
              <a:t>printfn</a:t>
            </a:r>
            <a:r>
              <a:rPr lang="en-US" sz="2600" dirty="0"/>
              <a:t> "Hi, I'm %s" </a:t>
            </a:r>
            <a:r>
              <a:rPr lang="en-US" sz="2600" dirty="0" err="1" smtClean="0"/>
              <a:t>x.Name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 </a:t>
            </a:r>
            <a:r>
              <a:rPr lang="en-US" sz="2600" b="1" dirty="0" smtClean="0">
                <a:solidFill>
                  <a:srgbClr val="0000FF"/>
                </a:solidFill>
              </a:rPr>
              <a:t>member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x.Rename</a:t>
            </a:r>
            <a:r>
              <a:rPr lang="en-US" sz="2600" b="1" dirty="0" smtClean="0"/>
              <a:t>(value) = name &lt;- value</a:t>
            </a:r>
            <a:endParaRPr lang="en-US" sz="2600" b="1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end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let</a:t>
            </a:r>
            <a:r>
              <a:rPr lang="en-US" sz="2600" dirty="0" smtClean="0"/>
              <a:t> </a:t>
            </a:r>
            <a:r>
              <a:rPr lang="en-US" sz="2600" dirty="0"/>
              <a:t>bob = </a:t>
            </a:r>
            <a:r>
              <a:rPr lang="en-US" sz="2600" dirty="0">
                <a:solidFill>
                  <a:srgbClr val="0000FF"/>
                </a:solidFill>
              </a:rPr>
              <a:t>new</a:t>
            </a:r>
            <a:r>
              <a:rPr lang="en-US" sz="2600" dirty="0"/>
              <a:t> Robot() </a:t>
            </a:r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b="1" dirty="0" err="1"/>
              <a:t>b</a:t>
            </a:r>
            <a:r>
              <a:rPr lang="en-US" sz="2600" b="1" dirty="0" err="1" smtClean="0"/>
              <a:t>ob.Rename</a:t>
            </a:r>
            <a:r>
              <a:rPr lang="en-US" sz="2600" b="1" dirty="0" smtClean="0"/>
              <a:t>(“</a:t>
            </a:r>
            <a:r>
              <a:rPr lang="en-US" sz="2600" b="1" dirty="0"/>
              <a:t>Robert</a:t>
            </a:r>
            <a:r>
              <a:rPr lang="en-US" sz="2600" b="1" dirty="0" smtClean="0"/>
              <a:t>”)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0581" y="5346097"/>
            <a:ext cx="222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Hi, I'm Bob</a:t>
            </a:r>
          </a:p>
          <a:p>
            <a:r>
              <a:rPr lang="en-US" sz="2000" i="1" dirty="0"/>
              <a:t>Hi, I'm Robert</a:t>
            </a:r>
          </a:p>
        </p:txBody>
      </p:sp>
    </p:spTree>
    <p:extLst>
      <p:ext uri="{BB962C8B-B14F-4D97-AF65-F5344CB8AC3E}">
        <p14:creationId xmlns:p14="http://schemas.microsoft.com/office/powerpoint/2010/main" val="12382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define an abstract object in a class</a:t>
            </a:r>
          </a:p>
          <a:p>
            <a:r>
              <a:rPr lang="en-US" dirty="0" smtClean="0"/>
              <a:t>Glue together its attributes &amp; methods into a single entity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We hide its attributes from the outside (of the class)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Access attributes from outside: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 specify an appropriate class method for accessing them </a:t>
            </a:r>
            <a:r>
              <a:rPr lang="en-US" b="1" dirty="0" smtClean="0">
                <a:solidFill>
                  <a:srgbClr val="FFFFFF"/>
                </a:solidFill>
              </a:rPr>
              <a:t>(inside the class)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OR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define attributes to be </a:t>
            </a:r>
            <a:r>
              <a:rPr lang="en-US" b="1" dirty="0" smtClean="0">
                <a:solidFill>
                  <a:srgbClr val="FFFFFF"/>
                </a:solidFill>
              </a:rPr>
              <a:t>outside-accessible </a:t>
            </a:r>
            <a:r>
              <a:rPr lang="en-US" dirty="0" smtClean="0">
                <a:solidFill>
                  <a:srgbClr val="FFFFFF"/>
                </a:solidFill>
              </a:rPr>
              <a:t>without a class method(inside </a:t>
            </a:r>
            <a:r>
              <a:rPr lang="en-US" b="1" dirty="0" smtClean="0">
                <a:solidFill>
                  <a:srgbClr val="FFFFFF"/>
                </a:solidFill>
              </a:rPr>
              <a:t>the class)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define an abstract object in a class</a:t>
            </a:r>
          </a:p>
          <a:p>
            <a:r>
              <a:rPr lang="en-US" dirty="0" smtClean="0"/>
              <a:t>Glue together its attributes &amp; methods into a single entity</a:t>
            </a:r>
          </a:p>
          <a:p>
            <a:r>
              <a:rPr lang="en-US" dirty="0" smtClean="0"/>
              <a:t>We hide its attributes from the outside (of the class)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Access attributes from outside: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 specify an appropriate class method for accessing them </a:t>
            </a:r>
            <a:r>
              <a:rPr lang="en-US" b="1" dirty="0" smtClean="0">
                <a:solidFill>
                  <a:srgbClr val="FFFFFF"/>
                </a:solidFill>
              </a:rPr>
              <a:t>(inside the class)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OR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define attributes to be </a:t>
            </a:r>
            <a:r>
              <a:rPr lang="en-US" b="1" dirty="0" smtClean="0">
                <a:solidFill>
                  <a:srgbClr val="FFFFFF"/>
                </a:solidFill>
              </a:rPr>
              <a:t>outside-accessible </a:t>
            </a:r>
            <a:r>
              <a:rPr lang="en-US" dirty="0" smtClean="0">
                <a:solidFill>
                  <a:srgbClr val="FFFFFF"/>
                </a:solidFill>
              </a:rPr>
              <a:t>without a class method(inside </a:t>
            </a:r>
            <a:r>
              <a:rPr lang="en-US" b="1" dirty="0" smtClean="0">
                <a:solidFill>
                  <a:srgbClr val="FFFFFF"/>
                </a:solidFill>
              </a:rPr>
              <a:t>the class)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4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Robot(name : string)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/>
              <a:t>Hi, I'm Bob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29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define an abstract object in a class</a:t>
            </a:r>
          </a:p>
          <a:p>
            <a:r>
              <a:rPr lang="en-US" dirty="0" smtClean="0"/>
              <a:t>Glue together its attributes &amp; methods into a single entity</a:t>
            </a:r>
          </a:p>
          <a:p>
            <a:r>
              <a:rPr lang="en-US" dirty="0" smtClean="0"/>
              <a:t>We hide its attributes from the outside (of the class)</a:t>
            </a:r>
          </a:p>
          <a:p>
            <a:r>
              <a:rPr lang="en-US" dirty="0" smtClean="0"/>
              <a:t>Access attributes from outside:</a:t>
            </a:r>
          </a:p>
          <a:p>
            <a:pPr lvl="1"/>
            <a:r>
              <a:rPr lang="en-US" dirty="0" smtClean="0"/>
              <a:t> specify an appropriate class method for accessing them </a:t>
            </a:r>
            <a:r>
              <a:rPr lang="en-US" b="1" dirty="0" smtClean="0">
                <a:solidFill>
                  <a:srgbClr val="FFFFFF"/>
                </a:solidFill>
              </a:rPr>
              <a:t>(inside the class)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OR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define attributes to be </a:t>
            </a:r>
            <a:r>
              <a:rPr lang="en-US" b="1" dirty="0" smtClean="0">
                <a:solidFill>
                  <a:srgbClr val="FFFFFF"/>
                </a:solidFill>
              </a:rPr>
              <a:t>outside-accessible </a:t>
            </a:r>
            <a:r>
              <a:rPr lang="en-US" dirty="0" smtClean="0">
                <a:solidFill>
                  <a:srgbClr val="FFFFFF"/>
                </a:solidFill>
              </a:rPr>
              <a:t>without a class method(inside </a:t>
            </a:r>
            <a:r>
              <a:rPr lang="en-US" b="1" dirty="0" smtClean="0">
                <a:solidFill>
                  <a:srgbClr val="FFFFFF"/>
                </a:solidFill>
              </a:rPr>
              <a:t>the class)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4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define an abstract object in a class</a:t>
            </a:r>
          </a:p>
          <a:p>
            <a:r>
              <a:rPr lang="en-US" dirty="0" smtClean="0"/>
              <a:t>Glue together its attributes &amp; methods into a single entity</a:t>
            </a:r>
          </a:p>
          <a:p>
            <a:r>
              <a:rPr lang="en-US" dirty="0" smtClean="0"/>
              <a:t>We hide its attributes from the outside (of the class)</a:t>
            </a:r>
          </a:p>
          <a:p>
            <a:r>
              <a:rPr lang="en-US" dirty="0" smtClean="0"/>
              <a:t>Access attributes from outside:</a:t>
            </a:r>
          </a:p>
          <a:p>
            <a:pPr lvl="1"/>
            <a:r>
              <a:rPr lang="en-US" dirty="0" smtClean="0"/>
              <a:t> specify an appropriate class method for accessing them </a:t>
            </a:r>
            <a:r>
              <a:rPr lang="en-US" b="1" dirty="0" smtClean="0">
                <a:solidFill>
                  <a:srgbClr val="FFFFFF"/>
                </a:solidFill>
              </a:rPr>
              <a:t>(inside the class)</a:t>
            </a:r>
          </a:p>
          <a:p>
            <a:pPr marL="457200" lvl="1" indent="0" algn="ctr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define attributes to be </a:t>
            </a:r>
            <a:r>
              <a:rPr lang="en-US" b="1" dirty="0" smtClean="0"/>
              <a:t>outside-accessible </a:t>
            </a:r>
            <a:r>
              <a:rPr lang="en-US" dirty="0" smtClean="0"/>
              <a:t>without a class method</a:t>
            </a:r>
            <a:r>
              <a:rPr lang="en-US" dirty="0" smtClean="0">
                <a:solidFill>
                  <a:srgbClr val="FFFFFF"/>
                </a:solidFill>
              </a:rPr>
              <a:t>(inside </a:t>
            </a:r>
            <a:r>
              <a:rPr lang="en-US" b="1" dirty="0" smtClean="0">
                <a:solidFill>
                  <a:srgbClr val="FFFFFF"/>
                </a:solidFill>
              </a:rPr>
              <a:t>the class)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4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class attributes without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1600200"/>
            <a:ext cx="87704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Access attribute: read </a:t>
            </a:r>
            <a:r>
              <a:rPr lang="en-US" sz="2800" dirty="0"/>
              <a:t>and/or </a:t>
            </a:r>
            <a:r>
              <a:rPr lang="en-US" sz="2800" dirty="0" smtClean="0"/>
              <a:t>write to it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Outside-accessible attribute: can read and/or </a:t>
            </a:r>
            <a:r>
              <a:rPr lang="en-US" sz="2800" dirty="0" smtClean="0">
                <a:solidFill>
                  <a:schemeClr val="bg1"/>
                </a:solidFill>
              </a:rPr>
              <a:t>write </a:t>
            </a:r>
            <a:r>
              <a:rPr lang="en-US" sz="2800" dirty="0">
                <a:solidFill>
                  <a:schemeClr val="bg1"/>
                </a:solidFill>
              </a:rPr>
              <a:t>to it from </a:t>
            </a:r>
            <a:r>
              <a:rPr lang="en-US" sz="2800" b="1" dirty="0">
                <a:solidFill>
                  <a:schemeClr val="bg1"/>
                </a:solidFill>
              </a:rPr>
              <a:t>outside</a:t>
            </a:r>
            <a:r>
              <a:rPr lang="en-US" sz="2800" dirty="0">
                <a:solidFill>
                  <a:schemeClr val="bg1"/>
                </a:solidFill>
              </a:rPr>
              <a:t> the class (without class methods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Must be specified in the attribute definition </a:t>
            </a:r>
            <a:r>
              <a:rPr lang="en-US" sz="2800" b="1" dirty="0">
                <a:solidFill>
                  <a:schemeClr val="bg1"/>
                </a:solidFill>
              </a:rPr>
              <a:t>inside</a:t>
            </a:r>
            <a:r>
              <a:rPr lang="en-US" sz="2800" dirty="0">
                <a:solidFill>
                  <a:schemeClr val="bg1"/>
                </a:solidFill>
              </a:rPr>
              <a:t> the class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Specify with get() and set(): special methods for attributes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g</a:t>
            </a:r>
            <a:r>
              <a:rPr lang="en-US" sz="2800" dirty="0" smtClean="0">
                <a:solidFill>
                  <a:schemeClr val="bg1"/>
                </a:solidFill>
              </a:rPr>
              <a:t>et() allows reading the value of a class attribute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et() allows setting a new value to a class attribute (only for </a:t>
            </a:r>
            <a:r>
              <a:rPr lang="en-US" sz="2800" u="sng" dirty="0" smtClean="0">
                <a:solidFill>
                  <a:schemeClr val="bg1"/>
                </a:solidFill>
              </a:rPr>
              <a:t>mutable</a:t>
            </a:r>
            <a:r>
              <a:rPr lang="en-US" sz="2800" dirty="0" smtClean="0">
                <a:solidFill>
                  <a:schemeClr val="bg1"/>
                </a:solidFill>
              </a:rPr>
              <a:t> attributes)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class attributes without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1600200"/>
            <a:ext cx="87704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Access attribute: read </a:t>
            </a:r>
            <a:r>
              <a:rPr lang="en-US" sz="2800" dirty="0"/>
              <a:t>and/or </a:t>
            </a:r>
            <a:r>
              <a:rPr lang="en-US" sz="2800" dirty="0" smtClean="0"/>
              <a:t>write to it</a:t>
            </a:r>
          </a:p>
          <a:p>
            <a:pPr marL="0" indent="0">
              <a:buNone/>
            </a:pPr>
            <a:r>
              <a:rPr lang="en-US" sz="2800" dirty="0"/>
              <a:t>Outside-accessible attribute: can read and/or </a:t>
            </a:r>
            <a:r>
              <a:rPr lang="en-US" sz="2800" dirty="0" smtClean="0"/>
              <a:t>write </a:t>
            </a:r>
            <a:r>
              <a:rPr lang="en-US" sz="2800" dirty="0"/>
              <a:t>to it from </a:t>
            </a:r>
            <a:r>
              <a:rPr lang="en-US" sz="2800" b="1" dirty="0">
                <a:solidFill>
                  <a:srgbClr val="0000FF"/>
                </a:solidFill>
              </a:rPr>
              <a:t>outside</a:t>
            </a:r>
            <a:r>
              <a:rPr lang="en-US" sz="2800" dirty="0"/>
              <a:t> the class (without class methods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Must be specified in the attribute definition </a:t>
            </a:r>
            <a:r>
              <a:rPr lang="en-US" sz="2800" b="1" dirty="0">
                <a:solidFill>
                  <a:srgbClr val="FFFFFF"/>
                </a:solidFill>
              </a:rPr>
              <a:t>inside</a:t>
            </a:r>
            <a:r>
              <a:rPr lang="en-US" sz="2800" dirty="0">
                <a:solidFill>
                  <a:srgbClr val="FFFFFF"/>
                </a:solidFill>
              </a:rPr>
              <a:t> the class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Specify with get() and set(): special methods for attributes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g</a:t>
            </a:r>
            <a:r>
              <a:rPr lang="en-US" sz="2800" dirty="0" smtClean="0">
                <a:solidFill>
                  <a:srgbClr val="FFFFFF"/>
                </a:solidFill>
              </a:rPr>
              <a:t>et() allows reading the value of a class attribute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dirty="0" smtClean="0">
                <a:solidFill>
                  <a:srgbClr val="FFFFFF"/>
                </a:solidFill>
              </a:rPr>
              <a:t>et() allows setting a new value to a class attribute (only for </a:t>
            </a:r>
            <a:r>
              <a:rPr lang="en-US" sz="2800" u="sng" dirty="0" smtClean="0">
                <a:solidFill>
                  <a:srgbClr val="FFFFFF"/>
                </a:solidFill>
              </a:rPr>
              <a:t>mutable</a:t>
            </a:r>
            <a:r>
              <a:rPr lang="en-US" sz="2800" dirty="0" smtClean="0">
                <a:solidFill>
                  <a:srgbClr val="FFFFFF"/>
                </a:solidFill>
              </a:rPr>
              <a:t> attributes)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class attributes without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1600200"/>
            <a:ext cx="87704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Access attribute: read </a:t>
            </a:r>
            <a:r>
              <a:rPr lang="en-US" sz="2800" dirty="0"/>
              <a:t>and/or </a:t>
            </a:r>
            <a:r>
              <a:rPr lang="en-US" sz="2800" dirty="0" smtClean="0"/>
              <a:t>write to it</a:t>
            </a:r>
          </a:p>
          <a:p>
            <a:pPr marL="0" indent="0">
              <a:buNone/>
            </a:pPr>
            <a:r>
              <a:rPr lang="en-US" sz="2800" dirty="0"/>
              <a:t>Outside-accessible attribute: can read and/or </a:t>
            </a:r>
            <a:r>
              <a:rPr lang="en-US" sz="2800" dirty="0" smtClean="0"/>
              <a:t>write </a:t>
            </a:r>
            <a:r>
              <a:rPr lang="en-US" sz="2800" dirty="0"/>
              <a:t>to it from </a:t>
            </a:r>
            <a:r>
              <a:rPr lang="en-US" sz="2800" b="1" dirty="0">
                <a:solidFill>
                  <a:srgbClr val="0000FF"/>
                </a:solidFill>
              </a:rPr>
              <a:t>outside</a:t>
            </a:r>
            <a:r>
              <a:rPr lang="en-US" sz="2800" dirty="0"/>
              <a:t> the class (without class methods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Must be specified in the attribute definition </a:t>
            </a:r>
            <a:r>
              <a:rPr lang="en-US" sz="2800" b="1" dirty="0">
                <a:solidFill>
                  <a:srgbClr val="0000FF"/>
                </a:solidFill>
              </a:rPr>
              <a:t>inside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the class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Specify with get() and set(): special methods for attributes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g</a:t>
            </a:r>
            <a:r>
              <a:rPr lang="en-US" sz="2800" dirty="0" smtClean="0">
                <a:solidFill>
                  <a:srgbClr val="FFFFFF"/>
                </a:solidFill>
              </a:rPr>
              <a:t>et() allows reading the value of a class attribute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dirty="0" smtClean="0">
                <a:solidFill>
                  <a:srgbClr val="FFFFFF"/>
                </a:solidFill>
              </a:rPr>
              <a:t>et() allows setting a new value to a class attribute (only for </a:t>
            </a:r>
            <a:r>
              <a:rPr lang="en-US" sz="2800" u="sng" dirty="0" smtClean="0">
                <a:solidFill>
                  <a:srgbClr val="FFFFFF"/>
                </a:solidFill>
              </a:rPr>
              <a:t>mutable</a:t>
            </a:r>
            <a:r>
              <a:rPr lang="en-US" sz="2800" dirty="0" smtClean="0">
                <a:solidFill>
                  <a:srgbClr val="FFFFFF"/>
                </a:solidFill>
              </a:rPr>
              <a:t> attributes)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class attributes without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1600200"/>
            <a:ext cx="87704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Access attribute: read </a:t>
            </a:r>
            <a:r>
              <a:rPr lang="en-US" sz="2800" dirty="0"/>
              <a:t>and/or </a:t>
            </a:r>
            <a:r>
              <a:rPr lang="en-US" sz="2800" dirty="0" smtClean="0"/>
              <a:t>write to it</a:t>
            </a:r>
          </a:p>
          <a:p>
            <a:pPr marL="0" indent="0">
              <a:buNone/>
            </a:pPr>
            <a:r>
              <a:rPr lang="en-US" sz="2800" dirty="0"/>
              <a:t>Outside-accessible attribute: can read and/or </a:t>
            </a:r>
            <a:r>
              <a:rPr lang="en-US" sz="2800" dirty="0" smtClean="0"/>
              <a:t>write </a:t>
            </a:r>
            <a:r>
              <a:rPr lang="en-US" sz="2800" dirty="0"/>
              <a:t>to it from </a:t>
            </a:r>
            <a:r>
              <a:rPr lang="en-US" sz="2800" b="1" dirty="0">
                <a:solidFill>
                  <a:srgbClr val="0000FF"/>
                </a:solidFill>
              </a:rPr>
              <a:t>outside</a:t>
            </a:r>
            <a:r>
              <a:rPr lang="en-US" sz="2800" dirty="0"/>
              <a:t> the class (without class methods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Must be specified in the attribute definition </a:t>
            </a:r>
            <a:r>
              <a:rPr lang="en-US" sz="2800" b="1" dirty="0">
                <a:solidFill>
                  <a:srgbClr val="0000FF"/>
                </a:solidFill>
              </a:rPr>
              <a:t>inside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the class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Specify with get() and set(): special methods for attributes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et() allows reading the value of a class attribute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et() allows setting a new value to a class attribute (only for </a:t>
            </a:r>
            <a:r>
              <a:rPr lang="en-US" sz="2800" u="sng" dirty="0" smtClean="0"/>
              <a:t>mutable</a:t>
            </a:r>
            <a:r>
              <a:rPr lang="en-US" sz="2800" dirty="0" smtClean="0"/>
              <a:t> attributes)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et() and set()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 smtClean="0"/>
              <a:t>Without get() and set()</a:t>
            </a:r>
            <a:endParaRPr lang="en-US" sz="2800" u="sng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member </a:t>
            </a:r>
            <a:r>
              <a:rPr lang="en-US" sz="2800" dirty="0" err="1" smtClean="0"/>
              <a:t>alias.AttributeName</a:t>
            </a:r>
            <a:r>
              <a:rPr lang="en-US" sz="2800" dirty="0" smtClean="0"/>
              <a:t> = current-value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u="sng" dirty="0" smtClean="0"/>
              <a:t>With get</a:t>
            </a:r>
            <a:r>
              <a:rPr lang="en-US" sz="2800" u="sng" dirty="0"/>
              <a:t>() and set()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member </a:t>
            </a:r>
            <a:r>
              <a:rPr lang="en-US" sz="2800" dirty="0" err="1" smtClean="0"/>
              <a:t>alias.AttributeName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with</a:t>
            </a:r>
            <a:r>
              <a:rPr lang="en-US" sz="2800" dirty="0"/>
              <a:t> get() = current-value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set(new-value) = </a:t>
            </a:r>
            <a:r>
              <a:rPr lang="en-US" sz="2800" i="1" dirty="0"/>
              <a:t>some-assignment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open </a:t>
            </a:r>
            <a:r>
              <a:rPr lang="en-US" sz="24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Robot</a:t>
            </a:r>
            <a:r>
              <a:rPr lang="en-US" sz="2400" dirty="0" smtClean="0"/>
              <a:t>()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let mutable </a:t>
            </a:r>
            <a:r>
              <a:rPr lang="en-US" sz="2400" dirty="0" smtClean="0"/>
              <a:t>name = </a:t>
            </a:r>
            <a:r>
              <a:rPr lang="en-US" sz="2400" dirty="0"/>
              <a:t>"Bob"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member </a:t>
            </a:r>
            <a:r>
              <a:rPr lang="en-US" sz="2400" b="1" dirty="0" err="1"/>
              <a:t>x.Name</a:t>
            </a:r>
            <a:r>
              <a:rPr lang="en-US" sz="2400" b="1" dirty="0"/>
              <a:t> = name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x.SayHello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x.Name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 smtClean="0"/>
              <a:t> </a:t>
            </a:r>
            <a:r>
              <a:rPr lang="en-US" sz="2400" dirty="0"/>
              <a:t>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Robot</a:t>
            </a:r>
            <a:r>
              <a:rPr lang="en-US" sz="2400" dirty="0" smtClean="0"/>
              <a:t>()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bob.SayHello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bob.Name</a:t>
            </a:r>
            <a:r>
              <a:rPr lang="en-US" sz="2400" dirty="0"/>
              <a:t> &lt;- “Robert”</a:t>
            </a:r>
          </a:p>
          <a:p>
            <a:pPr marL="0" indent="0">
              <a:buNone/>
            </a:pPr>
            <a:r>
              <a:rPr lang="en-US" sz="2400" dirty="0" err="1"/>
              <a:t>bob.SayHello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94375" y="5346096"/>
            <a:ext cx="428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“Property 'Name' cannot be set”</a:t>
            </a:r>
          </a:p>
        </p:txBody>
      </p:sp>
    </p:spTree>
    <p:extLst>
      <p:ext uri="{BB962C8B-B14F-4D97-AF65-F5344CB8AC3E}">
        <p14:creationId xmlns:p14="http://schemas.microsoft.com/office/powerpoint/2010/main" val="362724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Robot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let mutable name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"Bob"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with</a:t>
            </a:r>
            <a:r>
              <a:rPr lang="en-US" sz="2400" dirty="0" smtClean="0"/>
              <a:t> get() = 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 set(value) = name &lt;- value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</a:t>
            </a:r>
            <a:r>
              <a:rPr lang="en-US" sz="2400" dirty="0" smtClean="0">
                <a:solidFill>
                  <a:srgbClr val="7F7F7F"/>
                </a:solidFill>
              </a:rPr>
              <a:t>() 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F7F7F"/>
                </a:solidFill>
              </a:rPr>
              <a:t>b</a:t>
            </a:r>
            <a:r>
              <a:rPr lang="en-US" sz="2400" dirty="0" err="1" smtClean="0">
                <a:solidFill>
                  <a:srgbClr val="7F7F7F"/>
                </a:solidFill>
              </a:rPr>
              <a:t>ob.Name</a:t>
            </a:r>
            <a:r>
              <a:rPr lang="en-US" sz="2400" dirty="0" smtClean="0">
                <a:solidFill>
                  <a:srgbClr val="7F7F7F"/>
                </a:solidFill>
              </a:rPr>
              <a:t> &lt;- “Robert”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F7F7F"/>
                </a:solidFill>
              </a:rPr>
              <a:t>b</a:t>
            </a:r>
            <a:r>
              <a:rPr lang="en-US" sz="2400" dirty="0" err="1" smtClean="0">
                <a:solidFill>
                  <a:srgbClr val="7F7F7F"/>
                </a:solidFill>
              </a:rPr>
              <a:t>ob.SayHello</a:t>
            </a:r>
            <a:r>
              <a:rPr lang="en-US" sz="2400" dirty="0" smtClean="0">
                <a:solidFill>
                  <a:srgbClr val="7F7F7F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7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open </a:t>
            </a:r>
            <a:r>
              <a:rPr lang="en-US" sz="2600" dirty="0">
                <a:solidFill>
                  <a:srgbClr val="0000F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600" dirty="0" smtClean="0"/>
              <a:t>type </a:t>
            </a:r>
            <a:r>
              <a:rPr lang="en-US" sz="2600" dirty="0"/>
              <a:t>Robot</a:t>
            </a:r>
            <a:r>
              <a:rPr lang="en-US" sz="2600" dirty="0" smtClean="0"/>
              <a:t>() </a:t>
            </a:r>
            <a:r>
              <a:rPr lang="en-US" sz="2600" dirty="0"/>
              <a:t>= </a:t>
            </a:r>
            <a:r>
              <a:rPr lang="en-US" sz="2600" dirty="0" smtClean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   let mutable </a:t>
            </a:r>
            <a:r>
              <a:rPr lang="en-US" sz="2600" dirty="0" smtClean="0"/>
              <a:t>name = </a:t>
            </a:r>
            <a:r>
              <a:rPr lang="en-US" sz="2600" dirty="0"/>
              <a:t>"Bob"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 </a:t>
            </a:r>
            <a:r>
              <a:rPr lang="en-US" sz="2600" dirty="0" err="1"/>
              <a:t>x.Name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0000FF"/>
                </a:solidFill>
              </a:rPr>
              <a:t>with</a:t>
            </a:r>
            <a:r>
              <a:rPr lang="en-US" sz="2600" dirty="0" smtClean="0"/>
              <a:t> get() = name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0000FF"/>
                </a:solidFill>
              </a:rPr>
              <a:t>and</a:t>
            </a:r>
            <a:r>
              <a:rPr lang="en-US" sz="2600" dirty="0" smtClean="0"/>
              <a:t> set(value) = name &lt;- value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</a:t>
            </a:r>
            <a:r>
              <a:rPr lang="en-US" sz="2600" dirty="0">
                <a:solidFill>
                  <a:srgbClr val="0000FF"/>
                </a:solidFill>
              </a:rPr>
              <a:t>member</a:t>
            </a:r>
            <a:r>
              <a:rPr lang="en-US" sz="2600" dirty="0"/>
              <a:t> </a:t>
            </a:r>
            <a:r>
              <a:rPr lang="en-US" sz="2600" dirty="0" err="1"/>
              <a:t>x.SayHello</a:t>
            </a:r>
            <a:r>
              <a:rPr lang="en-US" sz="2600" dirty="0"/>
              <a:t>() = </a:t>
            </a:r>
            <a:r>
              <a:rPr lang="en-US" sz="2600" dirty="0" err="1"/>
              <a:t>printfn</a:t>
            </a:r>
            <a:r>
              <a:rPr lang="en-US" sz="2600" dirty="0"/>
              <a:t> "Hi, I'm %s" </a:t>
            </a:r>
            <a:r>
              <a:rPr lang="en-US" sz="2600" dirty="0" err="1"/>
              <a:t>x.Name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end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let</a:t>
            </a:r>
            <a:r>
              <a:rPr lang="en-US" sz="2600" dirty="0" smtClean="0"/>
              <a:t> </a:t>
            </a:r>
            <a:r>
              <a:rPr lang="en-US" sz="2600" dirty="0"/>
              <a:t>bob = </a:t>
            </a:r>
            <a:r>
              <a:rPr lang="en-US" sz="2600" dirty="0">
                <a:solidFill>
                  <a:srgbClr val="0000FF"/>
                </a:solidFill>
              </a:rPr>
              <a:t>new</a:t>
            </a:r>
            <a:r>
              <a:rPr lang="en-US" sz="2600" dirty="0"/>
              <a:t> Robot</a:t>
            </a:r>
            <a:r>
              <a:rPr lang="en-US" sz="2600" dirty="0" smtClean="0"/>
              <a:t>() 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 smtClean="0"/>
              <a:t>bob.SayHello</a:t>
            </a:r>
            <a:r>
              <a:rPr lang="en-US" sz="2600" dirty="0"/>
              <a:t>(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 err="1"/>
              <a:t>b</a:t>
            </a:r>
            <a:r>
              <a:rPr lang="en-US" sz="2600" dirty="0" err="1" smtClean="0"/>
              <a:t>ob.Name</a:t>
            </a:r>
            <a:r>
              <a:rPr lang="en-US" sz="2600" dirty="0" smtClean="0"/>
              <a:t> &lt;- “Robert”</a:t>
            </a:r>
          </a:p>
          <a:p>
            <a:pPr marL="0" indent="0">
              <a:buNone/>
            </a:pPr>
            <a:r>
              <a:rPr lang="en-US" sz="2600" dirty="0" err="1"/>
              <a:t>b</a:t>
            </a:r>
            <a:r>
              <a:rPr lang="en-US" sz="2600" dirty="0" err="1" smtClean="0"/>
              <a:t>ob.SayHello</a:t>
            </a:r>
            <a:r>
              <a:rPr lang="en-US" sz="2600" dirty="0" smtClean="0"/>
              <a:t>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													Hi, I’m Bob</a:t>
            </a:r>
          </a:p>
          <a:p>
            <a:pPr marL="0" indent="0">
              <a:buNone/>
            </a:pPr>
            <a:r>
              <a:rPr lang="en-US" sz="2400" i="1" dirty="0" smtClean="0"/>
              <a:t>													Hi, I’m Robert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13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b="1" dirty="0" smtClean="0"/>
              <a:t>type </a:t>
            </a:r>
            <a:r>
              <a:rPr lang="en-US" sz="2400" b="1" dirty="0"/>
              <a:t>Robot(name : string) = </a:t>
            </a:r>
            <a:r>
              <a:rPr lang="en-US" sz="2400" b="1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member </a:t>
            </a:r>
            <a:r>
              <a:rPr lang="en-US" sz="2400" b="1" dirty="0" err="1"/>
              <a:t>x.Name</a:t>
            </a:r>
            <a:r>
              <a:rPr lang="en-US" sz="2400" b="1" dirty="0"/>
              <a:t> = name</a:t>
            </a:r>
          </a:p>
          <a:p>
            <a:pPr marL="0" indent="0">
              <a:buNone/>
            </a:pPr>
            <a:r>
              <a:rPr lang="en-US" sz="2400" b="1" dirty="0" smtClean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member</a:t>
            </a:r>
            <a:r>
              <a:rPr lang="en-US" sz="2400" b="1" dirty="0"/>
              <a:t> </a:t>
            </a:r>
            <a:r>
              <a:rPr lang="en-US" sz="2400" b="1" dirty="0" err="1"/>
              <a:t>x.SayHello</a:t>
            </a:r>
            <a:r>
              <a:rPr lang="en-US" sz="2400" b="1" dirty="0"/>
              <a:t>() = </a:t>
            </a:r>
            <a:r>
              <a:rPr lang="en-US" sz="2400" b="1" dirty="0" err="1"/>
              <a:t>printfn</a:t>
            </a:r>
            <a:r>
              <a:rPr lang="en-US" sz="2400" b="1" dirty="0"/>
              <a:t> "Hi, I'm %s" </a:t>
            </a:r>
            <a:r>
              <a:rPr lang="en-US" sz="2400" b="1" dirty="0" err="1"/>
              <a:t>x.Name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end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8611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577943" cy="557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Without get() and set(), class members are hidden &amp; protected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577943" cy="557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Without get() and set(), class members are hidden &amp; protected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get() and set(), class members become:</a:t>
            </a:r>
          </a:p>
          <a:p>
            <a:r>
              <a:rPr lang="en-US" dirty="0" smtClean="0"/>
              <a:t>Visible outside the class</a:t>
            </a:r>
          </a:p>
          <a:p>
            <a:r>
              <a:rPr lang="en-US" dirty="0" smtClean="0"/>
              <a:t>Modifiable outside the class (less protected)</a:t>
            </a:r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Use get() &amp; set() to </a:t>
            </a:r>
            <a:r>
              <a:rPr lang="en-US" dirty="0" err="1" smtClean="0">
                <a:solidFill>
                  <a:srgbClr val="FFFFFF"/>
                </a:solidFill>
              </a:rPr>
              <a:t>sanitise</a:t>
            </a:r>
            <a:r>
              <a:rPr lang="en-US" dirty="0" smtClean="0">
                <a:solidFill>
                  <a:srgbClr val="FFFFFF"/>
                </a:solidFill>
              </a:rPr>
              <a:t> input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530"/>
            <a:ext cx="8229600" cy="609394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type Robot() =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let mutable </a:t>
            </a:r>
            <a:r>
              <a:rPr lang="en-US" sz="2400" dirty="0">
                <a:solidFill>
                  <a:prstClr val="black"/>
                </a:solidFill>
              </a:rPr>
              <a:t>name = "Bob"</a:t>
            </a:r>
            <a:endParaRPr lang="en-US" sz="240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>
                <a:solidFill>
                  <a:prstClr val="black"/>
                </a:solidFill>
              </a:rPr>
              <a:t>x.Name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b="1" dirty="0">
                <a:solidFill>
                  <a:srgbClr val="0000FF"/>
                </a:solidFill>
              </a:rPr>
              <a:t>with</a:t>
            </a:r>
            <a:r>
              <a:rPr lang="en-US" sz="2400" b="1" dirty="0">
                <a:solidFill>
                  <a:prstClr val="black"/>
                </a:solidFill>
              </a:rPr>
              <a:t> get() = name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		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b="1" dirty="0">
                <a:solidFill>
                  <a:prstClr val="black"/>
                </a:solidFill>
              </a:rPr>
              <a:t> set(value) = 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</a:rPr>
              <a:t>if</a:t>
            </a:r>
            <a:r>
              <a:rPr lang="en-US" sz="2400" b="1" dirty="0" smtClean="0">
                <a:solidFill>
                  <a:prstClr val="black"/>
                </a:solidFill>
              </a:rPr>
              <a:t> name = “idiot” </a:t>
            </a:r>
            <a:r>
              <a:rPr lang="en-US" sz="2400" b="1" dirty="0" smtClean="0">
                <a:solidFill>
                  <a:srgbClr val="0000FF"/>
                </a:solidFill>
              </a:rPr>
              <a:t>then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</a:rPr>
              <a:t>			raise (</a:t>
            </a:r>
            <a:r>
              <a:rPr lang="en-US" sz="2400" b="1" dirty="0" smtClean="0">
                <a:solidFill>
                  <a:srgbClr val="0000FF"/>
                </a:solidFill>
              </a:rPr>
              <a:t>new</a:t>
            </a:r>
            <a:r>
              <a:rPr lang="en-US" sz="2400" b="1" dirty="0" smtClean="0">
                <a:solidFill>
                  <a:prstClr val="black"/>
                </a:solidFill>
              </a:rPr>
              <a:t> Exception(“Cannot do this!”))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</a:rPr>
              <a:t>else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</a:rPr>
              <a:t>			name </a:t>
            </a:r>
            <a:r>
              <a:rPr lang="en-US" sz="2400" b="1" dirty="0">
                <a:solidFill>
                  <a:prstClr val="black"/>
                </a:solidFill>
              </a:rPr>
              <a:t>&lt;- value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x.SayHello</a:t>
            </a:r>
            <a:r>
              <a:rPr lang="en-US" sz="2400" dirty="0">
                <a:solidFill>
                  <a:prstClr val="black"/>
                </a:solidFill>
              </a:rPr>
              <a:t>() = </a:t>
            </a:r>
            <a:r>
              <a:rPr lang="en-US" sz="2400" dirty="0" err="1">
                <a:solidFill>
                  <a:prstClr val="black"/>
                </a:solidFill>
              </a:rPr>
              <a:t>printfn</a:t>
            </a:r>
            <a:r>
              <a:rPr lang="en-US" sz="2400" dirty="0">
                <a:solidFill>
                  <a:prstClr val="black"/>
                </a:solidFill>
              </a:rPr>
              <a:t> "Hi, I'm %s" </a:t>
            </a:r>
            <a:r>
              <a:rPr lang="en-US" sz="2400" dirty="0" err="1">
                <a:solidFill>
                  <a:prstClr val="black"/>
                </a:solidFill>
              </a:rPr>
              <a:t>x.Name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end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>
                <a:solidFill>
                  <a:prstClr val="black"/>
                </a:solidFill>
              </a:rPr>
              <a:t> bob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Robot() 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bob.SayHello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bob.Name</a:t>
            </a:r>
            <a:r>
              <a:rPr lang="en-US" sz="2400" dirty="0">
                <a:solidFill>
                  <a:prstClr val="black"/>
                </a:solidFill>
              </a:rPr>
              <a:t> &lt;- </a:t>
            </a:r>
            <a:r>
              <a:rPr lang="en-US" sz="2400" dirty="0" smtClean="0">
                <a:solidFill>
                  <a:prstClr val="black"/>
                </a:solidFill>
              </a:rPr>
              <a:t>“idiot”</a:t>
            </a: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bob.SayHello</a:t>
            </a:r>
            <a:r>
              <a:rPr lang="en-US" sz="2400" dirty="0">
                <a:solidFill>
                  <a:prstClr val="black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752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Use get() &amp; set() to </a:t>
            </a:r>
            <a:r>
              <a:rPr lang="en-US" sz="3600" dirty="0" err="1" smtClean="0"/>
              <a:t>sanitise</a:t>
            </a:r>
            <a:r>
              <a:rPr lang="en-US" sz="3600" dirty="0" smtClean="0"/>
              <a:t> input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132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29619"/>
            <a:ext cx="8229600" cy="483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with</a:t>
            </a:r>
            <a:r>
              <a:rPr lang="en-US" sz="2400" dirty="0" smtClean="0"/>
              <a:t> get() = 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 set(value) = name &lt;-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with</a:t>
            </a:r>
            <a:r>
              <a:rPr lang="en-US" sz="2400" dirty="0" smtClean="0"/>
              <a:t> </a:t>
            </a:r>
            <a:r>
              <a:rPr lang="en-US" sz="2400" dirty="0"/>
              <a:t>get() = name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x.Name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 smtClean="0"/>
              <a:t>set</a:t>
            </a:r>
            <a:r>
              <a:rPr lang="en-US" sz="2400" dirty="0"/>
              <a:t>(value) = name &lt;- value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et() and set() alternative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6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87" y="1523997"/>
            <a:ext cx="9039411" cy="51974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Lasers have initial power of 50 units each</a:t>
            </a:r>
          </a:p>
          <a:p>
            <a:r>
              <a:rPr lang="en-US" sz="2800" dirty="0" smtClean="0"/>
              <a:t>Their power is consumed every time they find a target (-1) or are fired (-10)</a:t>
            </a:r>
          </a:p>
          <a:p>
            <a:r>
              <a:rPr lang="en-US" sz="2800" dirty="0" smtClean="0"/>
              <a:t>Lasers respond to: find target, shoot</a:t>
            </a:r>
          </a:p>
          <a:p>
            <a:r>
              <a:rPr lang="en-US" sz="2800" dirty="0" smtClean="0"/>
              <a:t>Lasers do not work without power</a:t>
            </a:r>
          </a:p>
          <a:p>
            <a:r>
              <a:rPr lang="en-US" sz="2800" dirty="0" smtClean="0"/>
              <a:t>We should be able to recharge lasers </a:t>
            </a:r>
            <a:r>
              <a:rPr lang="en-US" sz="2800" u="sng" dirty="0" smtClean="0"/>
              <a:t>without</a:t>
            </a:r>
            <a:r>
              <a:rPr lang="en-US" sz="2800" dirty="0" smtClean="0"/>
              <a:t> using a class method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member </a:t>
            </a:r>
            <a:r>
              <a:rPr lang="en-US" sz="2800" dirty="0" err="1">
                <a:solidFill>
                  <a:srgbClr val="FFFFFF"/>
                </a:solidFill>
              </a:rPr>
              <a:t>x.Name</a:t>
            </a:r>
            <a:r>
              <a:rPr lang="en-US" sz="2800" dirty="0">
                <a:solidFill>
                  <a:srgbClr val="FFFFFF"/>
                </a:solidFill>
              </a:rPr>
              <a:t> with get() = name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member </a:t>
            </a:r>
            <a:r>
              <a:rPr lang="en-US" sz="2800" dirty="0" err="1">
                <a:solidFill>
                  <a:srgbClr val="FFFFFF"/>
                </a:solidFill>
              </a:rPr>
              <a:t>x.Name</a:t>
            </a:r>
            <a:r>
              <a:rPr lang="en-US" sz="2800" dirty="0">
                <a:solidFill>
                  <a:srgbClr val="FFFFFF"/>
                </a:solidFill>
              </a:rPr>
              <a:t> with set(value) = name &lt;-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249015"/>
            <a:ext cx="9143999" cy="1787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Groups of 2 people (5 minutes) </a:t>
            </a:r>
            <a:br>
              <a:rPr lang="en-US" sz="3200" b="1" dirty="0" smtClean="0"/>
            </a:br>
            <a:r>
              <a:rPr lang="en-US" sz="3000" dirty="0" smtClean="0"/>
              <a:t>Protect the earth from meteors by shooting them with lasers. Write a Laser class that implements the following: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117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87" y="1523997"/>
            <a:ext cx="9039411" cy="51974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Lasers have initial power of 50 units each</a:t>
            </a:r>
          </a:p>
          <a:p>
            <a:r>
              <a:rPr lang="en-US" sz="2800" dirty="0" smtClean="0"/>
              <a:t>Their power is consumed every time they find a target (-1) or are fired (-10)</a:t>
            </a:r>
          </a:p>
          <a:p>
            <a:r>
              <a:rPr lang="en-US" sz="2800" dirty="0" smtClean="0"/>
              <a:t>Lasers respond to: find target, shoot</a:t>
            </a:r>
          </a:p>
          <a:p>
            <a:r>
              <a:rPr lang="en-US" sz="2800" dirty="0" smtClean="0"/>
              <a:t>Lasers do not work without power</a:t>
            </a:r>
          </a:p>
          <a:p>
            <a:r>
              <a:rPr lang="en-US" sz="2800" dirty="0" smtClean="0"/>
              <a:t>We should be able to recharge lasers </a:t>
            </a:r>
            <a:r>
              <a:rPr lang="en-US" sz="2800" u="sng" dirty="0" smtClean="0"/>
              <a:t>without</a:t>
            </a:r>
            <a:r>
              <a:rPr lang="en-US" sz="2800" dirty="0" smtClean="0"/>
              <a:t> using a class method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member </a:t>
            </a:r>
            <a:r>
              <a:rPr lang="en-US" sz="2800" dirty="0" err="1"/>
              <a:t>x.Name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with</a:t>
            </a:r>
            <a:r>
              <a:rPr lang="en-US" sz="2800" dirty="0"/>
              <a:t> get() = name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member </a:t>
            </a:r>
            <a:r>
              <a:rPr lang="en-US" sz="2800" dirty="0" err="1"/>
              <a:t>x.Name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with</a:t>
            </a:r>
            <a:r>
              <a:rPr lang="en-US" sz="2800" dirty="0"/>
              <a:t> set(value) = name &lt;-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249015"/>
            <a:ext cx="9143999" cy="1787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Groups of 2 people (5 minutes) </a:t>
            </a:r>
            <a:br>
              <a:rPr lang="en-US" sz="3200" b="1" dirty="0" smtClean="0"/>
            </a:br>
            <a:r>
              <a:rPr lang="en-US" sz="3000" dirty="0" smtClean="0"/>
              <a:t>Protect the earth from meteors by shooting them with lasers. Write a Laser class that implements the following: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055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*very* basic way of doing this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Object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ttributes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*very* </a:t>
            </a:r>
            <a:r>
              <a:rPr lang="en-US" sz="3600" dirty="0"/>
              <a:t>basic </a:t>
            </a:r>
            <a:r>
              <a:rPr lang="en-US" sz="3600" dirty="0" smtClean="0"/>
              <a:t>way of doing this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Object: </a:t>
            </a:r>
            <a:r>
              <a:rPr lang="en-US" sz="2800" b="1" dirty="0" smtClean="0"/>
              <a:t>Laser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ttributes: </a:t>
            </a:r>
          </a:p>
          <a:p>
            <a:pPr lvl="1"/>
            <a:r>
              <a:rPr lang="en-US" sz="2400" b="1" dirty="0"/>
              <a:t>n</a:t>
            </a:r>
            <a:r>
              <a:rPr lang="en-US" sz="2400" b="1" dirty="0" smtClean="0"/>
              <a:t>ame </a:t>
            </a:r>
          </a:p>
          <a:p>
            <a:pPr lvl="1"/>
            <a:r>
              <a:rPr lang="en-US" sz="2400" b="1" dirty="0" smtClean="0"/>
              <a:t>power </a:t>
            </a:r>
          </a:p>
          <a:p>
            <a:r>
              <a:rPr lang="en-US" sz="2800" dirty="0" smtClean="0"/>
              <a:t>Methods: </a:t>
            </a:r>
          </a:p>
          <a:p>
            <a:pPr lvl="1"/>
            <a:r>
              <a:rPr lang="en-US" sz="2400" b="1" dirty="0"/>
              <a:t>f</a:t>
            </a:r>
            <a:r>
              <a:rPr lang="en-US" sz="2400" b="1" dirty="0" smtClean="0"/>
              <a:t>ind target</a:t>
            </a:r>
          </a:p>
          <a:p>
            <a:pPr lvl="1"/>
            <a:r>
              <a:rPr lang="en-US" sz="2400" b="1" dirty="0" smtClean="0"/>
              <a:t>shoot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*very* </a:t>
            </a:r>
            <a:r>
              <a:rPr lang="en-US" sz="3600" dirty="0"/>
              <a:t>basic </a:t>
            </a:r>
            <a:r>
              <a:rPr lang="en-US" sz="3600" dirty="0" smtClean="0"/>
              <a:t>way of doing this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Object: Laser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ttributes: </a:t>
            </a:r>
          </a:p>
          <a:p>
            <a:pPr lvl="1"/>
            <a:r>
              <a:rPr lang="en-US" sz="2400" dirty="0" smtClean="0"/>
              <a:t>name (</a:t>
            </a:r>
            <a:r>
              <a:rPr lang="en-US" sz="2400" b="1" dirty="0" smtClean="0"/>
              <a:t>immutable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power (</a:t>
            </a:r>
            <a:r>
              <a:rPr lang="en-US" sz="2400" b="1" dirty="0" smtClean="0"/>
              <a:t>mutable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Methods: 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ind target</a:t>
            </a:r>
          </a:p>
          <a:p>
            <a:pPr lvl="1"/>
            <a:r>
              <a:rPr lang="en-US" sz="2400" dirty="0" smtClean="0"/>
              <a:t>shoot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*very* </a:t>
            </a:r>
            <a:r>
              <a:rPr lang="en-US" sz="3600" dirty="0"/>
              <a:t>basic </a:t>
            </a:r>
            <a:r>
              <a:rPr lang="en-US" sz="3600" dirty="0" smtClean="0"/>
              <a:t>way of doing this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Object: Laser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ttributes: </a:t>
            </a:r>
          </a:p>
          <a:p>
            <a:pPr lvl="1"/>
            <a:r>
              <a:rPr lang="en-US" sz="2400" dirty="0" smtClean="0"/>
              <a:t>name (immutable)</a:t>
            </a:r>
          </a:p>
          <a:p>
            <a:pPr lvl="1"/>
            <a:r>
              <a:rPr lang="en-US" sz="2400" dirty="0" smtClean="0"/>
              <a:t>power (mutable, </a:t>
            </a:r>
            <a:r>
              <a:rPr lang="en-US" sz="2400" b="1" dirty="0" smtClean="0"/>
              <a:t>accessible outside class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Methods: 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ind target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hoot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open </a:t>
            </a:r>
            <a:r>
              <a:rPr lang="en-US" sz="2400" dirty="0">
                <a:solidFill>
                  <a:srgbClr val="7F7F7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b="1" dirty="0"/>
              <a:t>type Robot(name : string) = </a:t>
            </a:r>
            <a:r>
              <a:rPr lang="en-US" sz="2400" b="1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x.SayHello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"Hi, I'm %s"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>
                <a:solidFill>
                  <a:srgbClr val="7F7F7F"/>
                </a:solidFill>
              </a:rPr>
              <a:t>Class definition</a:t>
            </a:r>
          </a:p>
          <a:p>
            <a:r>
              <a:rPr lang="en-US" sz="2400" dirty="0" smtClean="0"/>
              <a:t>Class declaration &amp; class primary constructor</a:t>
            </a:r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*very* </a:t>
            </a:r>
            <a:r>
              <a:rPr lang="en-US" sz="3600" dirty="0"/>
              <a:t>basic </a:t>
            </a:r>
            <a:r>
              <a:rPr lang="en-US" sz="3600" dirty="0" smtClean="0"/>
              <a:t>way of doing this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61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Object: Laser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ttributes: </a:t>
            </a:r>
          </a:p>
          <a:p>
            <a:pPr lvl="1"/>
            <a:r>
              <a:rPr lang="en-US" sz="2400" dirty="0" smtClean="0"/>
              <a:t>name (immutable)</a:t>
            </a:r>
          </a:p>
          <a:p>
            <a:pPr lvl="1"/>
            <a:r>
              <a:rPr lang="en-US" sz="2400" dirty="0" smtClean="0"/>
              <a:t>power (mutable, accessible outside class, </a:t>
            </a:r>
            <a:r>
              <a:rPr lang="en-US" sz="2400" b="1" dirty="0" smtClean="0"/>
              <a:t>if no power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Methods: 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ind target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64" y="202895"/>
            <a:ext cx="8431760" cy="6433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 Laser(name) =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mutable</a:t>
            </a:r>
            <a:r>
              <a:rPr lang="en-US" sz="2000" dirty="0"/>
              <a:t> power = </a:t>
            </a:r>
            <a:r>
              <a:rPr lang="en-US" sz="2000" dirty="0" smtClean="0"/>
              <a:t>50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member</a:t>
            </a:r>
            <a:r>
              <a:rPr lang="en-US" sz="2000" dirty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member</a:t>
            </a:r>
            <a:r>
              <a:rPr lang="en-US" sz="2000" dirty="0"/>
              <a:t> </a:t>
            </a:r>
            <a:r>
              <a:rPr lang="en-US" sz="2000" dirty="0" err="1"/>
              <a:t>x.Power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00FF"/>
                </a:solidFill>
              </a:rPr>
              <a:t>with</a:t>
            </a:r>
            <a:r>
              <a:rPr lang="en-US" sz="2000" dirty="0"/>
              <a:t> get() = power </a:t>
            </a:r>
            <a:r>
              <a:rPr lang="en-US" sz="2000" dirty="0" smtClean="0">
                <a:solidFill>
                  <a:srgbClr val="0000FF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/>
              <a:t>set(value) = 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 value &lt; 1 </a:t>
            </a:r>
            <a:r>
              <a:rPr lang="en-US" sz="2000" dirty="0">
                <a:solidFill>
                  <a:srgbClr val="0000FF"/>
                </a:solidFill>
              </a:rPr>
              <a:t>then </a:t>
            </a:r>
            <a:r>
              <a:rPr lang="en-US" sz="2000" dirty="0" smtClean="0"/>
              <a:t>raise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Exception("Laser out of power.")) 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0000FF"/>
                </a:solidFill>
              </a:rPr>
              <a:t>else </a:t>
            </a:r>
            <a:r>
              <a:rPr lang="en-US" sz="2000" dirty="0" smtClean="0"/>
              <a:t>power </a:t>
            </a:r>
            <a:r>
              <a:rPr lang="en-US" sz="2000" dirty="0"/>
              <a:t>&lt;- value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member</a:t>
            </a:r>
            <a:r>
              <a:rPr lang="en-US" sz="2000" dirty="0"/>
              <a:t> </a:t>
            </a:r>
            <a:r>
              <a:rPr lang="en-US" sz="2000" dirty="0" err="1" smtClean="0"/>
              <a:t>x.FindTarget</a:t>
            </a:r>
            <a:r>
              <a:rPr lang="en-US" sz="2000" dirty="0" smtClean="0"/>
              <a:t>(</a:t>
            </a:r>
            <a:r>
              <a:rPr lang="en-US" sz="2000" dirty="0"/>
              <a:t>) = power &lt;- power -</a:t>
            </a:r>
            <a:r>
              <a:rPr lang="en-US" sz="2000" dirty="0" smtClean="0"/>
              <a:t> </a:t>
            </a:r>
            <a:r>
              <a:rPr lang="en-US" sz="2000" dirty="0"/>
              <a:t>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member</a:t>
            </a:r>
            <a:r>
              <a:rPr lang="en-US" sz="2000" dirty="0" smtClean="0"/>
              <a:t> </a:t>
            </a:r>
            <a:r>
              <a:rPr lang="en-US" sz="2000" dirty="0" err="1"/>
              <a:t>x.Shoot</a:t>
            </a:r>
            <a:r>
              <a:rPr lang="en-US" sz="2000" dirty="0"/>
              <a:t>() = power &lt;- power -</a:t>
            </a:r>
            <a:r>
              <a:rPr lang="en-US" sz="2000" dirty="0" smtClean="0"/>
              <a:t> </a:t>
            </a:r>
            <a:r>
              <a:rPr lang="en-US" sz="2000" dirty="0"/>
              <a:t>10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Laser("Laser-1") </a:t>
            </a:r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aser1.FindTarget(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laser1.Shoot()</a:t>
            </a:r>
          </a:p>
          <a:p>
            <a:pPr marL="0" indent="0">
              <a:buNone/>
            </a:pPr>
            <a:r>
              <a:rPr lang="en-US" sz="2000" dirty="0" err="1"/>
              <a:t>printfn</a:t>
            </a:r>
            <a:r>
              <a:rPr lang="en-US" sz="2000" dirty="0"/>
              <a:t> "%s has %</a:t>
            </a:r>
            <a:r>
              <a:rPr lang="en-US" sz="2000" dirty="0" err="1"/>
              <a:t>i</a:t>
            </a:r>
            <a:r>
              <a:rPr lang="en-US" sz="2000" dirty="0"/>
              <a:t> power units left" laser1.Name laser1.Power</a:t>
            </a:r>
          </a:p>
          <a:p>
            <a:pPr marL="0" indent="0">
              <a:buNone/>
            </a:pPr>
            <a:r>
              <a:rPr lang="en-US" sz="2000" dirty="0"/>
              <a:t>laser1.Power &lt;- 50</a:t>
            </a:r>
          </a:p>
          <a:p>
            <a:pPr marL="0" indent="0">
              <a:buNone/>
            </a:pPr>
            <a:r>
              <a:rPr lang="en-US" sz="2000" dirty="0" err="1"/>
              <a:t>printfn</a:t>
            </a:r>
            <a:r>
              <a:rPr lang="en-US" sz="2000" dirty="0"/>
              <a:t> "%s has %</a:t>
            </a:r>
            <a:r>
              <a:rPr lang="en-US" sz="2000" dirty="0" err="1"/>
              <a:t>i</a:t>
            </a:r>
            <a:r>
              <a:rPr lang="en-US" sz="2000" dirty="0"/>
              <a:t> power units left" laser1.Name laser1.Power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Recap</a:t>
            </a:r>
          </a:p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dirty="0" smtClean="0"/>
              <a:t>are used </a:t>
            </a:r>
            <a:r>
              <a:rPr lang="en-US" sz="2800" dirty="0"/>
              <a:t>in each instance </a:t>
            </a:r>
            <a:r>
              <a:rPr lang="en-US" sz="2800" b="1" dirty="0">
                <a:solidFill>
                  <a:schemeClr val="bg1"/>
                </a:solidFill>
              </a:rPr>
              <a:t>but not </a:t>
            </a:r>
            <a:r>
              <a:rPr lang="en-US" sz="2800" b="1" dirty="0" smtClean="0">
                <a:solidFill>
                  <a:schemeClr val="bg1"/>
                </a:solidFill>
              </a:rPr>
              <a:t>their </a:t>
            </a:r>
            <a:r>
              <a:rPr lang="en-US" sz="2800" b="1" dirty="0">
                <a:solidFill>
                  <a:schemeClr val="bg1"/>
                </a:solidFill>
              </a:rPr>
              <a:t>values </a:t>
            </a:r>
          </a:p>
          <a:p>
            <a:r>
              <a:rPr lang="en-US" sz="2800" dirty="0"/>
              <a:t>The operations that </a:t>
            </a:r>
            <a:r>
              <a:rPr lang="en-US" sz="2800" dirty="0" smtClean="0"/>
              <a:t>are </a:t>
            </a:r>
            <a:r>
              <a:rPr lang="en-US" sz="2800" dirty="0"/>
              <a:t>performed on each instance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Only operation </a:t>
            </a:r>
            <a:r>
              <a:rPr lang="en-US" sz="2800" b="1" dirty="0" smtClean="0">
                <a:solidFill>
                  <a:schemeClr val="bg1"/>
                </a:solidFill>
              </a:rPr>
              <a:t>performed on the class</a:t>
            </a:r>
            <a:r>
              <a:rPr lang="en-US" sz="2800" dirty="0" smtClean="0">
                <a:solidFill>
                  <a:schemeClr val="bg1"/>
                </a:solidFill>
              </a:rPr>
              <a:t>: constructor 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/>
              <a:t>An instance is related to the class from which it was created (</a:t>
            </a:r>
            <a:r>
              <a:rPr lang="en-US" sz="2800" b="1" dirty="0">
                <a:solidFill>
                  <a:srgbClr val="0000FF"/>
                </a:solidFill>
              </a:rPr>
              <a:t>“instance-of” relationship</a:t>
            </a:r>
            <a:r>
              <a:rPr lang="en-US" sz="2800" dirty="0"/>
              <a:t>)</a:t>
            </a:r>
          </a:p>
          <a:p>
            <a:pPr marL="57150" indent="0">
              <a:buNone/>
            </a:pPr>
            <a:endParaRPr lang="en-US" sz="28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Recap</a:t>
            </a:r>
          </a:p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can be </a:t>
            </a:r>
            <a:r>
              <a:rPr lang="en-US" sz="2800" dirty="0"/>
              <a:t>used in each instance </a:t>
            </a:r>
            <a:r>
              <a:rPr lang="en-US" sz="2800" b="1" dirty="0">
                <a:solidFill>
                  <a:schemeClr val="bg1"/>
                </a:solidFill>
              </a:rPr>
              <a:t>but not their values </a:t>
            </a:r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can be </a:t>
            </a:r>
            <a:r>
              <a:rPr lang="en-US" sz="2800" dirty="0"/>
              <a:t>performed on each instance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Only operation </a:t>
            </a:r>
            <a:r>
              <a:rPr lang="en-US" sz="2800" b="1" dirty="0" smtClean="0">
                <a:solidFill>
                  <a:schemeClr val="bg1"/>
                </a:solidFill>
              </a:rPr>
              <a:t>performed on the class</a:t>
            </a:r>
            <a:r>
              <a:rPr lang="en-US" sz="2800" dirty="0" smtClean="0">
                <a:solidFill>
                  <a:schemeClr val="bg1"/>
                </a:solidFill>
              </a:rPr>
              <a:t>: constructor 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/>
              <a:t>An instance is related to the class from which it was created (“instance-of” relationship)</a:t>
            </a:r>
          </a:p>
          <a:p>
            <a:pPr marL="57150" indent="0">
              <a:buNone/>
            </a:pPr>
            <a:endParaRPr lang="en-US" sz="28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5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Recap</a:t>
            </a:r>
          </a:p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can be used in each instance </a:t>
            </a:r>
            <a:r>
              <a:rPr lang="en-US" sz="2800" b="1" dirty="0">
                <a:solidFill>
                  <a:srgbClr val="FF0000"/>
                </a:solidFill>
              </a:rPr>
              <a:t>but </a:t>
            </a:r>
            <a:r>
              <a:rPr lang="en-US" sz="2800" b="1" dirty="0" smtClean="0">
                <a:solidFill>
                  <a:srgbClr val="FF0000"/>
                </a:solidFill>
              </a:rPr>
              <a:t>not their values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can be performed on each instance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Only operation </a:t>
            </a:r>
            <a:r>
              <a:rPr lang="en-US" sz="2800" b="1" dirty="0" smtClean="0">
                <a:solidFill>
                  <a:schemeClr val="bg1"/>
                </a:solidFill>
              </a:rPr>
              <a:t>performed on the class</a:t>
            </a:r>
            <a:r>
              <a:rPr lang="en-US" sz="2800" dirty="0" smtClean="0">
                <a:solidFill>
                  <a:schemeClr val="bg1"/>
                </a:solidFill>
              </a:rPr>
              <a:t>: constructor 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/>
              <a:t>An instance is related to the class from which it was created (“instance-of” relationship)</a:t>
            </a:r>
          </a:p>
          <a:p>
            <a:pPr marL="57150" indent="0">
              <a:buNone/>
            </a:pPr>
            <a:endParaRPr lang="en-US" sz="28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4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096"/>
            <a:ext cx="8229600" cy="5860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Recap</a:t>
            </a:r>
          </a:p>
          <a:p>
            <a:pPr marL="0" indent="0">
              <a:buNone/>
            </a:pPr>
            <a:r>
              <a:rPr lang="en-US" sz="2800" dirty="0" smtClean="0"/>
              <a:t>Class defines two major aspects of an instance: </a:t>
            </a:r>
          </a:p>
          <a:p>
            <a:r>
              <a:rPr lang="en-US" sz="2800" dirty="0"/>
              <a:t>The attributes that </a:t>
            </a:r>
            <a:r>
              <a:rPr lang="en-US" sz="2800" strike="sngStrike" dirty="0"/>
              <a:t>are</a:t>
            </a:r>
            <a:r>
              <a:rPr lang="en-US" sz="2800" dirty="0"/>
              <a:t> can be used in each instance but not </a:t>
            </a:r>
            <a:r>
              <a:rPr lang="en-US" sz="2800" dirty="0" smtClean="0"/>
              <a:t>their values</a:t>
            </a:r>
            <a:endParaRPr lang="en-US" sz="2800" dirty="0"/>
          </a:p>
          <a:p>
            <a:r>
              <a:rPr lang="en-US" sz="2800" dirty="0"/>
              <a:t>The operations that </a:t>
            </a:r>
            <a:r>
              <a:rPr lang="en-US" sz="2800" strike="sngStrike" dirty="0"/>
              <a:t>are</a:t>
            </a:r>
            <a:r>
              <a:rPr lang="en-US" sz="2800" dirty="0"/>
              <a:t> can be </a:t>
            </a:r>
            <a:r>
              <a:rPr lang="en-US" sz="2800" b="1" dirty="0">
                <a:solidFill>
                  <a:srgbClr val="FF0000"/>
                </a:solidFill>
              </a:rPr>
              <a:t>performed on each instance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Only operation </a:t>
            </a:r>
            <a:r>
              <a:rPr lang="en-US" sz="2800" b="1" dirty="0" smtClean="0">
                <a:solidFill>
                  <a:srgbClr val="FF0000"/>
                </a:solidFill>
              </a:rPr>
              <a:t>performed on the class</a:t>
            </a:r>
            <a:r>
              <a:rPr lang="en-US" sz="2800" dirty="0" smtClean="0"/>
              <a:t>: constructor</a:t>
            </a:r>
            <a:r>
              <a:rPr lang="en-US" sz="2800" dirty="0" smtClean="0">
                <a:solidFill>
                  <a:schemeClr val="bg1"/>
                </a:solidFill>
              </a:rPr>
              <a:t>, get() &amp; set() 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An </a:t>
            </a:r>
            <a:r>
              <a:rPr lang="en-US" sz="2800" dirty="0"/>
              <a:t>instance is related to the class from which it was created (“instance-of” relationship)</a:t>
            </a:r>
          </a:p>
          <a:p>
            <a:pPr marL="57150" indent="0">
              <a:buNone/>
            </a:pPr>
            <a:endParaRPr lang="en-US" sz="28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>
                <a:solidFill>
                  <a:srgbClr val="FFFFFF"/>
                </a:solidFill>
              </a:rPr>
              <a:t>Each</a:t>
            </a:r>
            <a:r>
              <a:rPr lang="da-DK" sz="2800" dirty="0">
                <a:solidFill>
                  <a:srgbClr val="FFFFFF"/>
                </a:solidFill>
              </a:rPr>
              <a:t> laser </a:t>
            </a:r>
            <a:r>
              <a:rPr lang="da-DK" sz="2800" dirty="0" err="1">
                <a:solidFill>
                  <a:srgbClr val="FFFFFF"/>
                </a:solidFill>
              </a:rPr>
              <a:t>instance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can</a:t>
            </a:r>
            <a:r>
              <a:rPr lang="da-DK" sz="2800" dirty="0">
                <a:solidFill>
                  <a:srgbClr val="FFFFFF"/>
                </a:solidFill>
              </a:rPr>
              <a:t> find &amp; </a:t>
            </a:r>
            <a:r>
              <a:rPr lang="da-DK" sz="2800" dirty="0" err="1">
                <a:solidFill>
                  <a:srgbClr val="FFFFFF"/>
                </a:solidFill>
              </a:rPr>
              <a:t>shoot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different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targets</a:t>
            </a:r>
            <a:endParaRPr lang="da-DK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dirty="0" err="1" smtClean="0">
                <a:solidFill>
                  <a:srgbClr val="FFFFFF"/>
                </a:solidFill>
              </a:rPr>
              <a:t>Each</a:t>
            </a:r>
            <a:r>
              <a:rPr lang="da-DK" sz="2800" dirty="0" smtClean="0">
                <a:solidFill>
                  <a:srgbClr val="FFFFFF"/>
                </a:solidFill>
              </a:rPr>
              <a:t> laser </a:t>
            </a:r>
            <a:r>
              <a:rPr lang="da-DK" sz="2800" dirty="0" err="1" smtClean="0">
                <a:solidFill>
                  <a:srgbClr val="FFFFFF"/>
                </a:solidFill>
              </a:rPr>
              <a:t>instance</a:t>
            </a:r>
            <a:r>
              <a:rPr lang="da-DK" sz="2800" dirty="0" smtClean="0">
                <a:solidFill>
                  <a:srgbClr val="FFFFFF"/>
                </a:solidFill>
              </a:rPr>
              <a:t> </a:t>
            </a:r>
            <a:r>
              <a:rPr lang="da-DK" sz="2800" dirty="0" err="1" smtClean="0">
                <a:solidFill>
                  <a:srgbClr val="FFFFFF"/>
                </a:solidFill>
              </a:rPr>
              <a:t>can</a:t>
            </a:r>
            <a:r>
              <a:rPr lang="da-DK" sz="2800" dirty="0" smtClean="0">
                <a:solidFill>
                  <a:srgbClr val="FFFFFF"/>
                </a:solidFill>
              </a:rPr>
              <a:t> have </a:t>
            </a:r>
            <a:r>
              <a:rPr lang="da-DK" sz="2800" dirty="0" err="1" smtClean="0">
                <a:solidFill>
                  <a:srgbClr val="FFFFFF"/>
                </a:solidFill>
              </a:rPr>
              <a:t>different</a:t>
            </a:r>
            <a:r>
              <a:rPr lang="da-DK" sz="2800" dirty="0" smtClean="0">
                <a:solidFill>
                  <a:srgbClr val="FFFFFF"/>
                </a:solidFill>
              </a:rPr>
              <a:t> power </a:t>
            </a:r>
            <a:r>
              <a:rPr lang="da-DK" sz="2800" dirty="0" err="1" smtClean="0">
                <a:solidFill>
                  <a:srgbClr val="FFFFFF"/>
                </a:solidFill>
              </a:rPr>
              <a:t>left</a:t>
            </a:r>
            <a:endParaRPr lang="da-DK" sz="2800" dirty="0" smtClean="0">
              <a:solidFill>
                <a:srgbClr val="FFFFFF"/>
              </a:solidFill>
            </a:endParaRPr>
          </a:p>
          <a:p>
            <a:r>
              <a:rPr lang="da-DK" sz="2400" dirty="0">
                <a:solidFill>
                  <a:srgbClr val="FFFFFF"/>
                </a:solidFill>
              </a:rPr>
              <a:t>Laser-1 </a:t>
            </a:r>
            <a:r>
              <a:rPr lang="da-DK" sz="2400" dirty="0" err="1">
                <a:solidFill>
                  <a:srgbClr val="FFFFFF"/>
                </a:solidFill>
              </a:rPr>
              <a:t>can</a:t>
            </a:r>
            <a:r>
              <a:rPr lang="da-DK" sz="2400" dirty="0">
                <a:solidFill>
                  <a:srgbClr val="FFFFFF"/>
                </a:solidFill>
              </a:rPr>
              <a:t> have 39 units of power </a:t>
            </a:r>
          </a:p>
          <a:p>
            <a:r>
              <a:rPr lang="da-DK" sz="2400" dirty="0">
                <a:solidFill>
                  <a:srgbClr val="FFFFFF"/>
                </a:solidFill>
              </a:rPr>
              <a:t>Laser-2 </a:t>
            </a:r>
            <a:r>
              <a:rPr lang="da-DK" sz="2400" dirty="0" err="1">
                <a:solidFill>
                  <a:srgbClr val="FFFFFF"/>
                </a:solidFill>
              </a:rPr>
              <a:t>can</a:t>
            </a:r>
            <a:r>
              <a:rPr lang="da-DK" sz="2400" dirty="0">
                <a:solidFill>
                  <a:srgbClr val="FFFFFF"/>
                </a:solidFill>
              </a:rPr>
              <a:t> have 17 units of power 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FFFF"/>
                </a:solidFill>
              </a:rPr>
              <a:t>The </a:t>
            </a:r>
            <a:r>
              <a:rPr lang="da-DK" sz="2800" dirty="0" err="1">
                <a:solidFill>
                  <a:srgbClr val="FFFFFF"/>
                </a:solidFill>
              </a:rPr>
              <a:t>values</a:t>
            </a:r>
            <a:r>
              <a:rPr lang="da-DK" sz="2800" dirty="0">
                <a:solidFill>
                  <a:srgbClr val="FFFFFF"/>
                </a:solidFill>
              </a:rPr>
              <a:t> of </a:t>
            </a:r>
            <a:r>
              <a:rPr lang="da-DK" sz="2800" dirty="0" err="1">
                <a:solidFill>
                  <a:srgbClr val="FFFFFF"/>
                </a:solidFill>
              </a:rPr>
              <a:t>each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instance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are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stored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separately</a:t>
            </a:r>
            <a:r>
              <a:rPr lang="da-DK" sz="2800" dirty="0">
                <a:solidFill>
                  <a:srgbClr val="FFFFFF"/>
                </a:solidFill>
              </a:rPr>
              <a:t> in </a:t>
            </a:r>
            <a:r>
              <a:rPr lang="da-DK" sz="2800" dirty="0" err="1" smtClean="0">
                <a:solidFill>
                  <a:srgbClr val="FFFFFF"/>
                </a:solidFill>
              </a:rPr>
              <a:t>memory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da-DK" sz="2800" b="1" dirty="0">
                <a:solidFill>
                  <a:srgbClr val="FFFFFF"/>
                </a:solidFill>
              </a:rPr>
              <a:t>p</a:t>
            </a:r>
            <a:r>
              <a:rPr lang="da-DK" sz="2800" b="1" dirty="0" smtClean="0">
                <a:solidFill>
                  <a:srgbClr val="FFFFFF"/>
                </a:solidFill>
              </a:rPr>
              <a:t>ower is an </a:t>
            </a:r>
            <a:r>
              <a:rPr lang="da-DK" sz="2800" b="1" dirty="0" err="1" smtClean="0">
                <a:solidFill>
                  <a:srgbClr val="FFFFFF"/>
                </a:solidFill>
              </a:rPr>
              <a:t>instance</a:t>
            </a:r>
            <a:r>
              <a:rPr lang="da-DK" sz="2800" b="1" dirty="0" smtClean="0">
                <a:solidFill>
                  <a:srgbClr val="FFFFFF"/>
                </a:solidFill>
              </a:rPr>
              <a:t> </a:t>
            </a:r>
            <a:r>
              <a:rPr lang="da-DK" sz="2800" b="1" dirty="0" err="1" smtClean="0">
                <a:solidFill>
                  <a:srgbClr val="FFFFFF"/>
                </a:solidFill>
              </a:rPr>
              <a:t>member</a:t>
            </a:r>
            <a:r>
              <a:rPr lang="da-DK" sz="2800" b="1" dirty="0" smtClean="0">
                <a:solidFill>
                  <a:srgbClr val="FFFFFF"/>
                </a:solidFill>
              </a:rPr>
              <a:t> of </a:t>
            </a:r>
            <a:r>
              <a:rPr lang="da-DK" sz="2800" b="1" dirty="0" err="1" smtClean="0">
                <a:solidFill>
                  <a:srgbClr val="FFFFFF"/>
                </a:solidFill>
              </a:rPr>
              <a:t>class</a:t>
            </a:r>
            <a:r>
              <a:rPr lang="da-DK" sz="2800" b="1" dirty="0" smtClean="0">
                <a:solidFill>
                  <a:srgbClr val="FFFFFF"/>
                </a:solidFill>
              </a:rPr>
              <a:t> Laser</a:t>
            </a:r>
          </a:p>
          <a:p>
            <a:pPr marL="0" indent="0" algn="ctr">
              <a:buNone/>
            </a:pPr>
            <a:endParaRPr lang="da-DK" sz="2800" b="1" u="sng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 smtClean="0">
                <a:solidFill>
                  <a:srgbClr val="FFFFFF"/>
                </a:solidFill>
              </a:rPr>
              <a:t>Instance</a:t>
            </a:r>
            <a:r>
              <a:rPr lang="da-DK" sz="2800" u="sng" dirty="0" smtClean="0">
                <a:solidFill>
                  <a:srgbClr val="FFFFFF"/>
                </a:solidFill>
              </a:rPr>
              <a:t> </a:t>
            </a:r>
            <a:r>
              <a:rPr lang="da-DK" sz="2800" u="sng" dirty="0" err="1" smtClean="0">
                <a:solidFill>
                  <a:srgbClr val="FFFFFF"/>
                </a:solidFill>
              </a:rPr>
              <a:t>members</a:t>
            </a:r>
            <a:r>
              <a:rPr lang="da-DK" sz="2800" dirty="0" smtClean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only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 smtClean="0">
                <a:solidFill>
                  <a:srgbClr val="FFFFFF"/>
                </a:solidFill>
              </a:rPr>
              <a:t>instances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>
                <a:solidFill>
                  <a:srgbClr val="FFFFFF"/>
                </a:solidFill>
              </a:rPr>
              <a:t>Static</a:t>
            </a:r>
            <a:r>
              <a:rPr lang="da-DK" sz="2800" u="sng" dirty="0">
                <a:solidFill>
                  <a:srgbClr val="FFFFFF"/>
                </a:solidFill>
              </a:rPr>
              <a:t> </a:t>
            </a:r>
            <a:r>
              <a:rPr lang="da-DK" sz="2800" u="sng" dirty="0" err="1">
                <a:solidFill>
                  <a:srgbClr val="FFFFFF"/>
                </a:solidFill>
              </a:rPr>
              <a:t>members</a:t>
            </a:r>
            <a:r>
              <a:rPr lang="da-DK" sz="2800" dirty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the </a:t>
            </a:r>
            <a:r>
              <a:rPr lang="da-DK" sz="2800" dirty="0" err="1">
                <a:solidFill>
                  <a:srgbClr val="FFFFFF"/>
                </a:solidFill>
              </a:rPr>
              <a:t>whole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class</a:t>
            </a:r>
            <a:endParaRPr lang="da-DK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Each</a:t>
            </a:r>
            <a:r>
              <a:rPr lang="da-DK" sz="2800" dirty="0"/>
              <a:t> laser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find &amp; </a:t>
            </a:r>
            <a:r>
              <a:rPr lang="da-DK" sz="2800" dirty="0" err="1"/>
              <a:t>shoot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targets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 smtClean="0">
                <a:solidFill>
                  <a:srgbClr val="FFFFFF"/>
                </a:solidFill>
              </a:rPr>
              <a:t>Each</a:t>
            </a:r>
            <a:r>
              <a:rPr lang="da-DK" sz="2800" dirty="0" smtClean="0">
                <a:solidFill>
                  <a:srgbClr val="FFFFFF"/>
                </a:solidFill>
              </a:rPr>
              <a:t> laser </a:t>
            </a:r>
            <a:r>
              <a:rPr lang="da-DK" sz="2800" dirty="0" err="1" smtClean="0">
                <a:solidFill>
                  <a:srgbClr val="FFFFFF"/>
                </a:solidFill>
              </a:rPr>
              <a:t>instance</a:t>
            </a:r>
            <a:r>
              <a:rPr lang="da-DK" sz="2800" dirty="0" smtClean="0">
                <a:solidFill>
                  <a:srgbClr val="FFFFFF"/>
                </a:solidFill>
              </a:rPr>
              <a:t> </a:t>
            </a:r>
            <a:r>
              <a:rPr lang="da-DK" sz="2800" dirty="0" err="1" smtClean="0">
                <a:solidFill>
                  <a:srgbClr val="FFFFFF"/>
                </a:solidFill>
              </a:rPr>
              <a:t>can</a:t>
            </a:r>
            <a:r>
              <a:rPr lang="da-DK" sz="2800" dirty="0" smtClean="0">
                <a:solidFill>
                  <a:srgbClr val="FFFFFF"/>
                </a:solidFill>
              </a:rPr>
              <a:t> have </a:t>
            </a:r>
            <a:r>
              <a:rPr lang="da-DK" sz="2800" dirty="0" err="1" smtClean="0">
                <a:solidFill>
                  <a:srgbClr val="FFFFFF"/>
                </a:solidFill>
              </a:rPr>
              <a:t>different</a:t>
            </a:r>
            <a:r>
              <a:rPr lang="da-DK" sz="2800" dirty="0" smtClean="0">
                <a:solidFill>
                  <a:srgbClr val="FFFFFF"/>
                </a:solidFill>
              </a:rPr>
              <a:t> power </a:t>
            </a:r>
            <a:r>
              <a:rPr lang="da-DK" sz="2800" dirty="0" err="1" smtClean="0">
                <a:solidFill>
                  <a:srgbClr val="FFFFFF"/>
                </a:solidFill>
              </a:rPr>
              <a:t>left</a:t>
            </a:r>
            <a:endParaRPr lang="da-DK" sz="2800" dirty="0" smtClean="0">
              <a:solidFill>
                <a:srgbClr val="FFFFFF"/>
              </a:solidFill>
            </a:endParaRPr>
          </a:p>
          <a:p>
            <a:r>
              <a:rPr lang="da-DK" sz="2400" dirty="0">
                <a:solidFill>
                  <a:srgbClr val="FFFFFF"/>
                </a:solidFill>
              </a:rPr>
              <a:t>Laser-1 </a:t>
            </a:r>
            <a:r>
              <a:rPr lang="da-DK" sz="2400" dirty="0" err="1">
                <a:solidFill>
                  <a:srgbClr val="FFFFFF"/>
                </a:solidFill>
              </a:rPr>
              <a:t>can</a:t>
            </a:r>
            <a:r>
              <a:rPr lang="da-DK" sz="2400" dirty="0">
                <a:solidFill>
                  <a:srgbClr val="FFFFFF"/>
                </a:solidFill>
              </a:rPr>
              <a:t> have 39 units of power </a:t>
            </a:r>
          </a:p>
          <a:p>
            <a:r>
              <a:rPr lang="da-DK" sz="2400" dirty="0">
                <a:solidFill>
                  <a:srgbClr val="FFFFFF"/>
                </a:solidFill>
              </a:rPr>
              <a:t>Laser-2 </a:t>
            </a:r>
            <a:r>
              <a:rPr lang="da-DK" sz="2400" dirty="0" err="1">
                <a:solidFill>
                  <a:srgbClr val="FFFFFF"/>
                </a:solidFill>
              </a:rPr>
              <a:t>can</a:t>
            </a:r>
            <a:r>
              <a:rPr lang="da-DK" sz="2400" dirty="0">
                <a:solidFill>
                  <a:srgbClr val="FFFFFF"/>
                </a:solidFill>
              </a:rPr>
              <a:t> have 17 units of power 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FFFF"/>
                </a:solidFill>
              </a:rPr>
              <a:t>The </a:t>
            </a:r>
            <a:r>
              <a:rPr lang="da-DK" sz="2800" dirty="0" err="1">
                <a:solidFill>
                  <a:srgbClr val="FFFFFF"/>
                </a:solidFill>
              </a:rPr>
              <a:t>values</a:t>
            </a:r>
            <a:r>
              <a:rPr lang="da-DK" sz="2800" dirty="0">
                <a:solidFill>
                  <a:srgbClr val="FFFFFF"/>
                </a:solidFill>
              </a:rPr>
              <a:t> of </a:t>
            </a:r>
            <a:r>
              <a:rPr lang="da-DK" sz="2800" dirty="0" err="1">
                <a:solidFill>
                  <a:srgbClr val="FFFFFF"/>
                </a:solidFill>
              </a:rPr>
              <a:t>each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instance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are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stored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separately</a:t>
            </a:r>
            <a:r>
              <a:rPr lang="da-DK" sz="2800" dirty="0">
                <a:solidFill>
                  <a:srgbClr val="FFFFFF"/>
                </a:solidFill>
              </a:rPr>
              <a:t> in </a:t>
            </a:r>
            <a:r>
              <a:rPr lang="da-DK" sz="2800" dirty="0" err="1" smtClean="0">
                <a:solidFill>
                  <a:srgbClr val="FFFFFF"/>
                </a:solidFill>
              </a:rPr>
              <a:t>memory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da-DK" sz="2800" b="1" dirty="0">
                <a:solidFill>
                  <a:srgbClr val="FFFFFF"/>
                </a:solidFill>
              </a:rPr>
              <a:t>p</a:t>
            </a:r>
            <a:r>
              <a:rPr lang="da-DK" sz="2800" b="1" dirty="0" smtClean="0">
                <a:solidFill>
                  <a:srgbClr val="FFFFFF"/>
                </a:solidFill>
              </a:rPr>
              <a:t>ower is an </a:t>
            </a:r>
            <a:r>
              <a:rPr lang="da-DK" sz="2800" b="1" dirty="0" err="1" smtClean="0">
                <a:solidFill>
                  <a:srgbClr val="FFFFFF"/>
                </a:solidFill>
              </a:rPr>
              <a:t>instance</a:t>
            </a:r>
            <a:r>
              <a:rPr lang="da-DK" sz="2800" b="1" dirty="0" smtClean="0">
                <a:solidFill>
                  <a:srgbClr val="FFFFFF"/>
                </a:solidFill>
              </a:rPr>
              <a:t> </a:t>
            </a:r>
            <a:r>
              <a:rPr lang="da-DK" sz="2800" b="1" dirty="0" err="1" smtClean="0">
                <a:solidFill>
                  <a:srgbClr val="FFFFFF"/>
                </a:solidFill>
              </a:rPr>
              <a:t>member</a:t>
            </a:r>
            <a:r>
              <a:rPr lang="da-DK" sz="2800" b="1" dirty="0" smtClean="0">
                <a:solidFill>
                  <a:srgbClr val="FFFFFF"/>
                </a:solidFill>
              </a:rPr>
              <a:t> of </a:t>
            </a:r>
            <a:r>
              <a:rPr lang="da-DK" sz="2800" b="1" dirty="0" err="1" smtClean="0">
                <a:solidFill>
                  <a:srgbClr val="FFFFFF"/>
                </a:solidFill>
              </a:rPr>
              <a:t>class</a:t>
            </a:r>
            <a:r>
              <a:rPr lang="da-DK" sz="2800" b="1" dirty="0" smtClean="0">
                <a:solidFill>
                  <a:srgbClr val="FFFFFF"/>
                </a:solidFill>
              </a:rPr>
              <a:t> Laser</a:t>
            </a:r>
          </a:p>
          <a:p>
            <a:pPr marL="0" indent="0" algn="ctr">
              <a:buNone/>
            </a:pPr>
            <a:endParaRPr lang="da-DK" sz="2800" b="1" u="sng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 smtClean="0">
                <a:solidFill>
                  <a:srgbClr val="FFFFFF"/>
                </a:solidFill>
              </a:rPr>
              <a:t>Instance</a:t>
            </a:r>
            <a:r>
              <a:rPr lang="da-DK" sz="2800" u="sng" dirty="0" smtClean="0">
                <a:solidFill>
                  <a:srgbClr val="FFFFFF"/>
                </a:solidFill>
              </a:rPr>
              <a:t> </a:t>
            </a:r>
            <a:r>
              <a:rPr lang="da-DK" sz="2800" u="sng" dirty="0" err="1" smtClean="0">
                <a:solidFill>
                  <a:srgbClr val="FFFFFF"/>
                </a:solidFill>
              </a:rPr>
              <a:t>members</a:t>
            </a:r>
            <a:r>
              <a:rPr lang="da-DK" sz="2800" dirty="0" smtClean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only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 smtClean="0">
                <a:solidFill>
                  <a:srgbClr val="FFFFFF"/>
                </a:solidFill>
              </a:rPr>
              <a:t>instances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>
                <a:solidFill>
                  <a:srgbClr val="FFFFFF"/>
                </a:solidFill>
              </a:rPr>
              <a:t>Static</a:t>
            </a:r>
            <a:r>
              <a:rPr lang="da-DK" sz="2800" u="sng" dirty="0">
                <a:solidFill>
                  <a:srgbClr val="FFFFFF"/>
                </a:solidFill>
              </a:rPr>
              <a:t> </a:t>
            </a:r>
            <a:r>
              <a:rPr lang="da-DK" sz="2800" u="sng" dirty="0" err="1">
                <a:solidFill>
                  <a:srgbClr val="FFFFFF"/>
                </a:solidFill>
              </a:rPr>
              <a:t>members</a:t>
            </a:r>
            <a:r>
              <a:rPr lang="da-DK" sz="2800" dirty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the </a:t>
            </a:r>
            <a:r>
              <a:rPr lang="da-DK" sz="2800" dirty="0" err="1">
                <a:solidFill>
                  <a:srgbClr val="FFFFFF"/>
                </a:solidFill>
              </a:rPr>
              <a:t>whole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class</a:t>
            </a:r>
            <a:endParaRPr lang="da-DK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Each</a:t>
            </a:r>
            <a:r>
              <a:rPr lang="da-DK" sz="2800" dirty="0"/>
              <a:t> laser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find &amp; </a:t>
            </a:r>
            <a:r>
              <a:rPr lang="da-DK" sz="2800" dirty="0" err="1"/>
              <a:t>shoot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targets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 smtClean="0"/>
              <a:t>Each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have </a:t>
            </a:r>
            <a:r>
              <a:rPr lang="da-DK" sz="2800" dirty="0" err="1" smtClean="0"/>
              <a:t>different</a:t>
            </a:r>
            <a:r>
              <a:rPr lang="da-DK" sz="2800" dirty="0" smtClean="0"/>
              <a:t> power </a:t>
            </a:r>
            <a:r>
              <a:rPr lang="da-DK" sz="2800" dirty="0" err="1" smtClean="0"/>
              <a:t>left</a:t>
            </a:r>
            <a:endParaRPr lang="da-DK" sz="2800" dirty="0" smtClean="0"/>
          </a:p>
          <a:p>
            <a:r>
              <a:rPr lang="da-DK" sz="2400" dirty="0"/>
              <a:t>Laser-1 </a:t>
            </a:r>
            <a:r>
              <a:rPr lang="da-DK" sz="2400" dirty="0" err="1"/>
              <a:t>can</a:t>
            </a:r>
            <a:r>
              <a:rPr lang="da-DK" sz="2400" dirty="0"/>
              <a:t> have 39 units of power </a:t>
            </a:r>
          </a:p>
          <a:p>
            <a:r>
              <a:rPr lang="da-DK" sz="2400" dirty="0"/>
              <a:t>Laser-2 </a:t>
            </a:r>
            <a:r>
              <a:rPr lang="da-DK" sz="2400" dirty="0" err="1"/>
              <a:t>can</a:t>
            </a:r>
            <a:r>
              <a:rPr lang="da-DK" sz="2400" dirty="0"/>
              <a:t> have 17 units of power 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FFFF"/>
                </a:solidFill>
              </a:rPr>
              <a:t>The </a:t>
            </a:r>
            <a:r>
              <a:rPr lang="da-DK" sz="2800" dirty="0" err="1">
                <a:solidFill>
                  <a:srgbClr val="FFFFFF"/>
                </a:solidFill>
              </a:rPr>
              <a:t>values</a:t>
            </a:r>
            <a:r>
              <a:rPr lang="da-DK" sz="2800" dirty="0">
                <a:solidFill>
                  <a:srgbClr val="FFFFFF"/>
                </a:solidFill>
              </a:rPr>
              <a:t> of </a:t>
            </a:r>
            <a:r>
              <a:rPr lang="da-DK" sz="2800" dirty="0" err="1">
                <a:solidFill>
                  <a:srgbClr val="FFFFFF"/>
                </a:solidFill>
              </a:rPr>
              <a:t>each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instance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are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stored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separately</a:t>
            </a:r>
            <a:r>
              <a:rPr lang="da-DK" sz="2800" dirty="0">
                <a:solidFill>
                  <a:srgbClr val="FFFFFF"/>
                </a:solidFill>
              </a:rPr>
              <a:t> in </a:t>
            </a:r>
            <a:r>
              <a:rPr lang="da-DK" sz="2800" dirty="0" err="1" smtClean="0">
                <a:solidFill>
                  <a:srgbClr val="FFFFFF"/>
                </a:solidFill>
              </a:rPr>
              <a:t>memory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da-DK" sz="2800" b="1" dirty="0">
                <a:solidFill>
                  <a:srgbClr val="FFFFFF"/>
                </a:solidFill>
              </a:rPr>
              <a:t>p</a:t>
            </a:r>
            <a:r>
              <a:rPr lang="da-DK" sz="2800" b="1" dirty="0" smtClean="0">
                <a:solidFill>
                  <a:srgbClr val="FFFFFF"/>
                </a:solidFill>
              </a:rPr>
              <a:t>ower is an </a:t>
            </a:r>
            <a:r>
              <a:rPr lang="da-DK" sz="2800" b="1" dirty="0" err="1" smtClean="0">
                <a:solidFill>
                  <a:srgbClr val="FFFFFF"/>
                </a:solidFill>
              </a:rPr>
              <a:t>instance</a:t>
            </a:r>
            <a:r>
              <a:rPr lang="da-DK" sz="2800" b="1" dirty="0" smtClean="0">
                <a:solidFill>
                  <a:srgbClr val="FFFFFF"/>
                </a:solidFill>
              </a:rPr>
              <a:t> </a:t>
            </a:r>
            <a:r>
              <a:rPr lang="da-DK" sz="2800" b="1" dirty="0" err="1" smtClean="0">
                <a:solidFill>
                  <a:srgbClr val="FFFFFF"/>
                </a:solidFill>
              </a:rPr>
              <a:t>member</a:t>
            </a:r>
            <a:r>
              <a:rPr lang="da-DK" sz="2800" b="1" dirty="0" smtClean="0">
                <a:solidFill>
                  <a:srgbClr val="FFFFFF"/>
                </a:solidFill>
              </a:rPr>
              <a:t> of </a:t>
            </a:r>
            <a:r>
              <a:rPr lang="da-DK" sz="2800" b="1" dirty="0" err="1" smtClean="0">
                <a:solidFill>
                  <a:srgbClr val="FFFFFF"/>
                </a:solidFill>
              </a:rPr>
              <a:t>class</a:t>
            </a:r>
            <a:r>
              <a:rPr lang="da-DK" sz="2800" b="1" dirty="0" smtClean="0">
                <a:solidFill>
                  <a:srgbClr val="FFFFFF"/>
                </a:solidFill>
              </a:rPr>
              <a:t> Laser</a:t>
            </a:r>
          </a:p>
          <a:p>
            <a:pPr marL="0" indent="0" algn="ctr">
              <a:buNone/>
            </a:pPr>
            <a:endParaRPr lang="da-DK" sz="2800" b="1" u="sng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 smtClean="0">
                <a:solidFill>
                  <a:srgbClr val="FFFFFF"/>
                </a:solidFill>
              </a:rPr>
              <a:t>Instance</a:t>
            </a:r>
            <a:r>
              <a:rPr lang="da-DK" sz="2800" u="sng" dirty="0" smtClean="0">
                <a:solidFill>
                  <a:srgbClr val="FFFFFF"/>
                </a:solidFill>
              </a:rPr>
              <a:t> </a:t>
            </a:r>
            <a:r>
              <a:rPr lang="da-DK" sz="2800" u="sng" dirty="0" err="1" smtClean="0">
                <a:solidFill>
                  <a:srgbClr val="FFFFFF"/>
                </a:solidFill>
              </a:rPr>
              <a:t>members</a:t>
            </a:r>
            <a:r>
              <a:rPr lang="da-DK" sz="2800" dirty="0" smtClean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only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</a:t>
            </a:r>
            <a:r>
              <a:rPr lang="da-DK" sz="2800" dirty="0" err="1">
                <a:solidFill>
                  <a:srgbClr val="FFFFFF"/>
                </a:solidFill>
              </a:rPr>
              <a:t>object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 smtClean="0">
                <a:solidFill>
                  <a:srgbClr val="FFFFFF"/>
                </a:solidFill>
              </a:rPr>
              <a:t>instances</a:t>
            </a:r>
            <a:endParaRPr lang="da-DK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a-DK" sz="2800" u="sng" dirty="0" err="1">
                <a:solidFill>
                  <a:srgbClr val="FFFFFF"/>
                </a:solidFill>
              </a:rPr>
              <a:t>Static</a:t>
            </a:r>
            <a:r>
              <a:rPr lang="da-DK" sz="2800" u="sng" dirty="0">
                <a:solidFill>
                  <a:srgbClr val="FFFFFF"/>
                </a:solidFill>
              </a:rPr>
              <a:t> </a:t>
            </a:r>
            <a:r>
              <a:rPr lang="da-DK" sz="2800" u="sng" dirty="0" err="1">
                <a:solidFill>
                  <a:srgbClr val="FFFFFF"/>
                </a:solidFill>
              </a:rPr>
              <a:t>members</a:t>
            </a:r>
            <a:r>
              <a:rPr lang="da-DK" sz="2800" dirty="0">
                <a:solidFill>
                  <a:srgbClr val="FFFFFF"/>
                </a:solidFill>
              </a:rPr>
              <a:t>: </a:t>
            </a:r>
            <a:r>
              <a:rPr lang="da-DK" sz="2800" dirty="0" err="1">
                <a:solidFill>
                  <a:srgbClr val="FFFFFF"/>
                </a:solidFill>
              </a:rPr>
              <a:t>apply</a:t>
            </a:r>
            <a:r>
              <a:rPr lang="da-DK" sz="2800" dirty="0">
                <a:solidFill>
                  <a:srgbClr val="FFFFFF"/>
                </a:solidFill>
              </a:rPr>
              <a:t> to the </a:t>
            </a:r>
            <a:r>
              <a:rPr lang="da-DK" sz="2800" dirty="0" err="1">
                <a:solidFill>
                  <a:srgbClr val="FFFFFF"/>
                </a:solidFill>
              </a:rPr>
              <a:t>whole</a:t>
            </a:r>
            <a:r>
              <a:rPr lang="da-DK" sz="2800" dirty="0">
                <a:solidFill>
                  <a:srgbClr val="FFFFFF"/>
                </a:solidFill>
              </a:rPr>
              <a:t> </a:t>
            </a:r>
            <a:r>
              <a:rPr lang="da-DK" sz="2800" dirty="0" err="1">
                <a:solidFill>
                  <a:srgbClr val="FFFFFF"/>
                </a:solidFill>
              </a:rPr>
              <a:t>class</a:t>
            </a:r>
            <a:endParaRPr lang="da-DK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Each</a:t>
            </a:r>
            <a:r>
              <a:rPr lang="da-DK" sz="2800" dirty="0"/>
              <a:t> laser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find &amp; </a:t>
            </a:r>
            <a:r>
              <a:rPr lang="da-DK" sz="2800" dirty="0" err="1"/>
              <a:t>shoot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targets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 smtClean="0"/>
              <a:t>Each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have </a:t>
            </a:r>
            <a:r>
              <a:rPr lang="da-DK" sz="2800" dirty="0" err="1" smtClean="0"/>
              <a:t>different</a:t>
            </a:r>
            <a:r>
              <a:rPr lang="da-DK" sz="2800" dirty="0" smtClean="0"/>
              <a:t> power </a:t>
            </a:r>
            <a:r>
              <a:rPr lang="da-DK" sz="2800" dirty="0" err="1" smtClean="0"/>
              <a:t>left</a:t>
            </a:r>
            <a:endParaRPr lang="da-DK" sz="2800" dirty="0" smtClean="0"/>
          </a:p>
          <a:p>
            <a:r>
              <a:rPr lang="da-DK" sz="2400" dirty="0"/>
              <a:t>Laser-1 </a:t>
            </a:r>
            <a:r>
              <a:rPr lang="da-DK" sz="2400" dirty="0" err="1"/>
              <a:t>can</a:t>
            </a:r>
            <a:r>
              <a:rPr lang="da-DK" sz="2400" dirty="0"/>
              <a:t> have 39 units of power </a:t>
            </a:r>
          </a:p>
          <a:p>
            <a:r>
              <a:rPr lang="da-DK" sz="2400" dirty="0"/>
              <a:t>Laser-2 </a:t>
            </a:r>
            <a:r>
              <a:rPr lang="da-DK" sz="2400" dirty="0" err="1"/>
              <a:t>can</a:t>
            </a:r>
            <a:r>
              <a:rPr lang="da-DK" sz="2400" dirty="0"/>
              <a:t> have 17 units of power </a:t>
            </a:r>
          </a:p>
          <a:p>
            <a:pPr marL="0" indent="0">
              <a:buNone/>
            </a:pPr>
            <a:r>
              <a:rPr lang="da-DK" sz="2800" dirty="0" smtClean="0"/>
              <a:t>The </a:t>
            </a:r>
            <a:r>
              <a:rPr lang="da-DK" sz="2800" dirty="0" err="1"/>
              <a:t>values</a:t>
            </a:r>
            <a:r>
              <a:rPr lang="da-DK" sz="2800" dirty="0"/>
              <a:t> of </a:t>
            </a:r>
            <a:r>
              <a:rPr lang="da-DK" sz="2800" dirty="0" err="1"/>
              <a:t>each</a:t>
            </a:r>
            <a:r>
              <a:rPr lang="da-DK" sz="2800" dirty="0"/>
              <a:t>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stored</a:t>
            </a:r>
            <a:r>
              <a:rPr lang="da-DK" sz="2800" dirty="0"/>
              <a:t> </a:t>
            </a:r>
            <a:r>
              <a:rPr lang="da-DK" sz="2800" dirty="0" err="1"/>
              <a:t>separately</a:t>
            </a:r>
            <a:r>
              <a:rPr lang="da-DK" sz="2800" dirty="0"/>
              <a:t> in </a:t>
            </a:r>
            <a:r>
              <a:rPr lang="da-DK" sz="2800" dirty="0" err="1" smtClean="0"/>
              <a:t>memory</a:t>
            </a:r>
            <a:endParaRPr lang="da-DK" sz="2800" dirty="0" smtClean="0"/>
          </a:p>
          <a:p>
            <a:pPr marL="0" indent="0" algn="ctr">
              <a:buNone/>
            </a:pPr>
            <a:r>
              <a:rPr lang="da-DK" sz="2800" b="1" dirty="0"/>
              <a:t>p</a:t>
            </a:r>
            <a:r>
              <a:rPr lang="da-DK" sz="2800" b="1" dirty="0" smtClean="0"/>
              <a:t>ower is an </a:t>
            </a:r>
            <a:r>
              <a:rPr lang="da-DK" sz="2800" b="1" dirty="0" err="1" smtClean="0">
                <a:solidFill>
                  <a:srgbClr val="FF0000"/>
                </a:solidFill>
              </a:rPr>
              <a:t>instance</a:t>
            </a:r>
            <a:r>
              <a:rPr lang="da-DK" sz="2800" b="1" dirty="0" smtClean="0">
                <a:solidFill>
                  <a:srgbClr val="FF0000"/>
                </a:solidFill>
              </a:rPr>
              <a:t> </a:t>
            </a:r>
            <a:r>
              <a:rPr lang="da-DK" sz="2800" b="1" dirty="0" err="1" smtClean="0">
                <a:solidFill>
                  <a:srgbClr val="FF0000"/>
                </a:solidFill>
              </a:rPr>
              <a:t>member</a:t>
            </a:r>
            <a:r>
              <a:rPr lang="da-DK" sz="2800" b="1" dirty="0" smtClean="0">
                <a:solidFill>
                  <a:srgbClr val="FF0000"/>
                </a:solidFill>
              </a:rPr>
              <a:t> </a:t>
            </a:r>
            <a:r>
              <a:rPr lang="da-DK" sz="2800" b="1" dirty="0" smtClean="0"/>
              <a:t>of </a:t>
            </a:r>
            <a:r>
              <a:rPr lang="da-DK" sz="2800" b="1" dirty="0" err="1" smtClean="0"/>
              <a:t>class</a:t>
            </a:r>
            <a:r>
              <a:rPr lang="da-DK" sz="2800" b="1" dirty="0" smtClean="0"/>
              <a:t> Laser</a:t>
            </a:r>
          </a:p>
          <a:p>
            <a:pPr marL="0" indent="0" algn="ctr">
              <a:buNone/>
            </a:pPr>
            <a:endParaRPr lang="da-DK" sz="2800" b="1" u="sng" dirty="0" smtClean="0"/>
          </a:p>
          <a:p>
            <a:pPr marL="0" indent="0">
              <a:buNone/>
            </a:pPr>
            <a:r>
              <a:rPr lang="da-DK" sz="2800" u="sng" dirty="0" err="1" smtClean="0">
                <a:solidFill>
                  <a:schemeClr val="bg1"/>
                </a:solidFill>
              </a:rPr>
              <a:t>Instance</a:t>
            </a:r>
            <a:r>
              <a:rPr lang="da-DK" sz="2800" u="sng" dirty="0" smtClean="0">
                <a:solidFill>
                  <a:schemeClr val="bg1"/>
                </a:solidFill>
              </a:rPr>
              <a:t> </a:t>
            </a:r>
            <a:r>
              <a:rPr lang="da-DK" sz="2800" u="sng" dirty="0" err="1" smtClean="0">
                <a:solidFill>
                  <a:schemeClr val="bg1"/>
                </a:solidFill>
              </a:rPr>
              <a:t>members</a:t>
            </a:r>
            <a:r>
              <a:rPr lang="da-DK" sz="2800" dirty="0" smtClean="0">
                <a:solidFill>
                  <a:schemeClr val="bg1"/>
                </a:solidFill>
              </a:rPr>
              <a:t>: </a:t>
            </a:r>
            <a:r>
              <a:rPr lang="da-DK" sz="2800" dirty="0" err="1">
                <a:solidFill>
                  <a:schemeClr val="bg1"/>
                </a:solidFill>
              </a:rPr>
              <a:t>only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apply</a:t>
            </a:r>
            <a:r>
              <a:rPr lang="da-DK" sz="2800" dirty="0">
                <a:solidFill>
                  <a:schemeClr val="bg1"/>
                </a:solidFill>
              </a:rPr>
              <a:t> to </a:t>
            </a:r>
            <a:r>
              <a:rPr lang="da-DK" sz="2800" dirty="0" err="1">
                <a:solidFill>
                  <a:schemeClr val="bg1"/>
                </a:solidFill>
              </a:rPr>
              <a:t>object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 smtClean="0">
                <a:solidFill>
                  <a:schemeClr val="bg1"/>
                </a:solidFill>
              </a:rPr>
              <a:t>instances</a:t>
            </a:r>
            <a:endParaRPr lang="da-DK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2800" u="sng" dirty="0" err="1">
                <a:solidFill>
                  <a:schemeClr val="bg1"/>
                </a:solidFill>
              </a:rPr>
              <a:t>Static</a:t>
            </a:r>
            <a:r>
              <a:rPr lang="da-DK" sz="2800" u="sng" dirty="0">
                <a:solidFill>
                  <a:schemeClr val="bg1"/>
                </a:solidFill>
              </a:rPr>
              <a:t> </a:t>
            </a:r>
            <a:r>
              <a:rPr lang="da-DK" sz="2800" u="sng" dirty="0" err="1">
                <a:solidFill>
                  <a:schemeClr val="bg1"/>
                </a:solidFill>
              </a:rPr>
              <a:t>members</a:t>
            </a:r>
            <a:r>
              <a:rPr lang="da-DK" sz="2800" dirty="0">
                <a:solidFill>
                  <a:schemeClr val="bg1"/>
                </a:solidFill>
              </a:rPr>
              <a:t>: </a:t>
            </a:r>
            <a:r>
              <a:rPr lang="da-DK" sz="2800" dirty="0" err="1">
                <a:solidFill>
                  <a:schemeClr val="bg1"/>
                </a:solidFill>
              </a:rPr>
              <a:t>apply</a:t>
            </a:r>
            <a:r>
              <a:rPr lang="da-DK" sz="2800" dirty="0">
                <a:solidFill>
                  <a:schemeClr val="bg1"/>
                </a:solidFill>
              </a:rPr>
              <a:t> to the </a:t>
            </a:r>
            <a:r>
              <a:rPr lang="da-DK" sz="2800" dirty="0" err="1">
                <a:solidFill>
                  <a:schemeClr val="bg1"/>
                </a:solidFill>
              </a:rPr>
              <a:t>whole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class</a:t>
            </a:r>
            <a:endParaRPr lang="da-DK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open </a:t>
            </a:r>
            <a:r>
              <a:rPr lang="en-US" sz="2400" dirty="0">
                <a:solidFill>
                  <a:srgbClr val="7F7F7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</a:t>
            </a:r>
            <a:r>
              <a:rPr lang="en-US" sz="2400" dirty="0">
                <a:solidFill>
                  <a:srgbClr val="7F7F7F"/>
                </a:solidFill>
              </a:rPr>
              <a:t>Robot(name : string)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x.SayHello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"Hi, I'm %s"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let</a:t>
            </a:r>
            <a:r>
              <a:rPr lang="en-US" sz="2400" b="1" dirty="0" smtClean="0"/>
              <a:t> </a:t>
            </a:r>
            <a:r>
              <a:rPr lang="en-US" sz="2400" b="1" dirty="0"/>
              <a:t>bob = </a:t>
            </a:r>
            <a:r>
              <a:rPr lang="en-US" sz="2400" b="1" dirty="0">
                <a:solidFill>
                  <a:srgbClr val="0000FF"/>
                </a:solidFill>
              </a:rPr>
              <a:t>new</a:t>
            </a:r>
            <a:r>
              <a:rPr lang="en-US" sz="2400" b="1" dirty="0"/>
              <a:t>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7F7F7F"/>
                </a:solidFill>
              </a:rPr>
              <a:t>Class definition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 declaration &amp; class primary constructor</a:t>
            </a:r>
          </a:p>
          <a:p>
            <a:r>
              <a:rPr lang="en-US" sz="2400" dirty="0" smtClean="0"/>
              <a:t>Instantiate new object</a:t>
            </a:r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Each</a:t>
            </a:r>
            <a:r>
              <a:rPr lang="da-DK" sz="2800" dirty="0"/>
              <a:t> laser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find &amp; </a:t>
            </a:r>
            <a:r>
              <a:rPr lang="da-DK" sz="2800" dirty="0" err="1"/>
              <a:t>shoot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targets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 smtClean="0"/>
              <a:t>Each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have </a:t>
            </a:r>
            <a:r>
              <a:rPr lang="da-DK" sz="2800" dirty="0" err="1" smtClean="0"/>
              <a:t>different</a:t>
            </a:r>
            <a:r>
              <a:rPr lang="da-DK" sz="2800" dirty="0" smtClean="0"/>
              <a:t> power </a:t>
            </a:r>
            <a:r>
              <a:rPr lang="da-DK" sz="2800" dirty="0" err="1" smtClean="0"/>
              <a:t>left</a:t>
            </a:r>
            <a:endParaRPr lang="da-DK" sz="2800" dirty="0" smtClean="0"/>
          </a:p>
          <a:p>
            <a:r>
              <a:rPr lang="da-DK" sz="2400" dirty="0"/>
              <a:t>Laser-1 </a:t>
            </a:r>
            <a:r>
              <a:rPr lang="da-DK" sz="2400" dirty="0" err="1"/>
              <a:t>can</a:t>
            </a:r>
            <a:r>
              <a:rPr lang="da-DK" sz="2400" dirty="0"/>
              <a:t> have 39 units of power </a:t>
            </a:r>
          </a:p>
          <a:p>
            <a:r>
              <a:rPr lang="da-DK" sz="2400" dirty="0"/>
              <a:t>Laser-2 </a:t>
            </a:r>
            <a:r>
              <a:rPr lang="da-DK" sz="2400" dirty="0" err="1"/>
              <a:t>can</a:t>
            </a:r>
            <a:r>
              <a:rPr lang="da-DK" sz="2400" dirty="0"/>
              <a:t> have 17 units of power </a:t>
            </a:r>
          </a:p>
          <a:p>
            <a:pPr marL="0" indent="0">
              <a:buNone/>
            </a:pPr>
            <a:r>
              <a:rPr lang="da-DK" sz="2800" dirty="0" smtClean="0"/>
              <a:t>The </a:t>
            </a:r>
            <a:r>
              <a:rPr lang="da-DK" sz="2800" dirty="0" err="1"/>
              <a:t>values</a:t>
            </a:r>
            <a:r>
              <a:rPr lang="da-DK" sz="2800" dirty="0"/>
              <a:t> of </a:t>
            </a:r>
            <a:r>
              <a:rPr lang="da-DK" sz="2800" dirty="0" err="1"/>
              <a:t>each</a:t>
            </a:r>
            <a:r>
              <a:rPr lang="da-DK" sz="2800" dirty="0"/>
              <a:t>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stored</a:t>
            </a:r>
            <a:r>
              <a:rPr lang="da-DK" sz="2800" dirty="0"/>
              <a:t> </a:t>
            </a:r>
            <a:r>
              <a:rPr lang="da-DK" sz="2800" dirty="0" err="1"/>
              <a:t>separately</a:t>
            </a:r>
            <a:r>
              <a:rPr lang="da-DK" sz="2800" dirty="0"/>
              <a:t> in </a:t>
            </a:r>
            <a:r>
              <a:rPr lang="da-DK" sz="2800" dirty="0" err="1" smtClean="0"/>
              <a:t>memory</a:t>
            </a:r>
            <a:endParaRPr lang="da-DK" sz="2800" dirty="0" smtClean="0"/>
          </a:p>
          <a:p>
            <a:pPr marL="0" indent="0" algn="ctr">
              <a:buNone/>
            </a:pPr>
            <a:r>
              <a:rPr lang="da-DK" sz="2800" b="1" dirty="0"/>
              <a:t>p</a:t>
            </a:r>
            <a:r>
              <a:rPr lang="da-DK" sz="2800" b="1" dirty="0" smtClean="0"/>
              <a:t>ower is an </a:t>
            </a:r>
            <a:r>
              <a:rPr lang="da-DK" sz="2800" b="1" dirty="0" err="1" smtClean="0"/>
              <a:t>instance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member</a:t>
            </a:r>
            <a:r>
              <a:rPr lang="da-DK" sz="2800" b="1" dirty="0" smtClean="0"/>
              <a:t> of </a:t>
            </a:r>
            <a:r>
              <a:rPr lang="da-DK" sz="2800" b="1" dirty="0" err="1" smtClean="0"/>
              <a:t>class</a:t>
            </a:r>
            <a:r>
              <a:rPr lang="da-DK" sz="2800" b="1" dirty="0" smtClean="0"/>
              <a:t> Laser</a:t>
            </a:r>
          </a:p>
          <a:p>
            <a:pPr marL="0" indent="0" algn="ctr">
              <a:buNone/>
            </a:pPr>
            <a:endParaRPr lang="da-DK" sz="2800" b="1" u="sng" dirty="0" smtClean="0"/>
          </a:p>
          <a:p>
            <a:pPr marL="0" indent="0">
              <a:buNone/>
            </a:pPr>
            <a:r>
              <a:rPr lang="da-DK" sz="2800" b="1" u="sng" dirty="0" err="1" smtClean="0">
                <a:solidFill>
                  <a:srgbClr val="FF0000"/>
                </a:solidFill>
              </a:rPr>
              <a:t>Instance</a:t>
            </a:r>
            <a:r>
              <a:rPr lang="da-DK" sz="2800" b="1" u="sng" dirty="0" smtClean="0">
                <a:solidFill>
                  <a:srgbClr val="FF0000"/>
                </a:solidFill>
              </a:rPr>
              <a:t> </a:t>
            </a:r>
            <a:r>
              <a:rPr lang="da-DK" sz="2800" b="1" u="sng" dirty="0" err="1" smtClean="0">
                <a:solidFill>
                  <a:srgbClr val="FF0000"/>
                </a:solidFill>
              </a:rPr>
              <a:t>members</a:t>
            </a:r>
            <a:r>
              <a:rPr lang="da-DK" sz="2800" dirty="0" smtClean="0"/>
              <a:t>: </a:t>
            </a:r>
            <a:r>
              <a:rPr lang="da-DK" sz="2800" dirty="0" err="1"/>
              <a:t>only</a:t>
            </a:r>
            <a:r>
              <a:rPr lang="da-DK" sz="2800" dirty="0"/>
              <a:t> </a:t>
            </a:r>
            <a:r>
              <a:rPr lang="da-DK" sz="2800" dirty="0" err="1"/>
              <a:t>apply</a:t>
            </a:r>
            <a:r>
              <a:rPr lang="da-DK" sz="2800" dirty="0"/>
              <a:t> to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 smtClean="0"/>
              <a:t>instances</a:t>
            </a:r>
            <a:endParaRPr lang="da-DK" sz="2800" dirty="0" smtClean="0"/>
          </a:p>
          <a:p>
            <a:pPr marL="0" indent="0">
              <a:buNone/>
            </a:pPr>
            <a:r>
              <a:rPr lang="da-DK" sz="2800" u="sng" dirty="0" err="1">
                <a:solidFill>
                  <a:schemeClr val="bg1"/>
                </a:solidFill>
              </a:rPr>
              <a:t>Static</a:t>
            </a:r>
            <a:r>
              <a:rPr lang="da-DK" sz="2800" u="sng" dirty="0">
                <a:solidFill>
                  <a:schemeClr val="bg1"/>
                </a:solidFill>
              </a:rPr>
              <a:t> </a:t>
            </a:r>
            <a:r>
              <a:rPr lang="da-DK" sz="2800" u="sng" dirty="0" err="1">
                <a:solidFill>
                  <a:schemeClr val="bg1"/>
                </a:solidFill>
              </a:rPr>
              <a:t>members</a:t>
            </a:r>
            <a:r>
              <a:rPr lang="da-DK" sz="2800" dirty="0">
                <a:solidFill>
                  <a:schemeClr val="bg1"/>
                </a:solidFill>
              </a:rPr>
              <a:t>: </a:t>
            </a:r>
            <a:r>
              <a:rPr lang="da-DK" sz="2800" dirty="0" err="1">
                <a:solidFill>
                  <a:schemeClr val="bg1"/>
                </a:solidFill>
              </a:rPr>
              <a:t>apply</a:t>
            </a:r>
            <a:r>
              <a:rPr lang="da-DK" sz="2800" dirty="0">
                <a:solidFill>
                  <a:schemeClr val="bg1"/>
                </a:solidFill>
              </a:rPr>
              <a:t> to the </a:t>
            </a:r>
            <a:r>
              <a:rPr lang="da-DK" sz="2800" dirty="0" err="1">
                <a:solidFill>
                  <a:schemeClr val="bg1"/>
                </a:solidFill>
              </a:rPr>
              <a:t>whole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class</a:t>
            </a:r>
            <a:endParaRPr lang="da-DK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495905"/>
            <a:ext cx="8708572" cy="56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Use</a:t>
            </a:r>
            <a:r>
              <a:rPr lang="da-DK" sz="2800" dirty="0" smtClean="0"/>
              <a:t> Laser </a:t>
            </a:r>
            <a:r>
              <a:rPr lang="da-DK" sz="2800" dirty="0" err="1" smtClean="0"/>
              <a:t>class</a:t>
            </a:r>
            <a:r>
              <a:rPr lang="da-DK" sz="2800" dirty="0" smtClean="0"/>
              <a:t> to </a:t>
            </a:r>
            <a:r>
              <a:rPr lang="da-DK" sz="2800" dirty="0" err="1" smtClean="0"/>
              <a:t>create</a:t>
            </a:r>
            <a:r>
              <a:rPr lang="da-DK" sz="2800" dirty="0" smtClean="0"/>
              <a:t> </a:t>
            </a:r>
            <a:r>
              <a:rPr lang="da-DK" sz="2800" dirty="0" err="1" smtClean="0"/>
              <a:t>many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/>
              <a:t>Each</a:t>
            </a:r>
            <a:r>
              <a:rPr lang="da-DK" sz="2800" dirty="0"/>
              <a:t> laser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find &amp; </a:t>
            </a:r>
            <a:r>
              <a:rPr lang="da-DK" sz="2800" dirty="0" err="1"/>
              <a:t>shoot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targets</a:t>
            </a:r>
            <a:endParaRPr lang="da-DK" sz="2800" dirty="0"/>
          </a:p>
          <a:p>
            <a:pPr marL="0" indent="0">
              <a:buNone/>
            </a:pPr>
            <a:r>
              <a:rPr lang="da-DK" sz="2800" dirty="0" err="1" smtClean="0"/>
              <a:t>Each</a:t>
            </a:r>
            <a:r>
              <a:rPr lang="da-DK" sz="2800" dirty="0" smtClean="0"/>
              <a:t> laser </a:t>
            </a:r>
            <a:r>
              <a:rPr lang="da-DK" sz="2800" dirty="0" err="1" smtClean="0"/>
              <a:t>instance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have </a:t>
            </a:r>
            <a:r>
              <a:rPr lang="da-DK" sz="2800" dirty="0" err="1" smtClean="0"/>
              <a:t>different</a:t>
            </a:r>
            <a:r>
              <a:rPr lang="da-DK" sz="2800" dirty="0" smtClean="0"/>
              <a:t> power </a:t>
            </a:r>
            <a:r>
              <a:rPr lang="da-DK" sz="2800" dirty="0" err="1" smtClean="0"/>
              <a:t>left</a:t>
            </a:r>
            <a:endParaRPr lang="da-DK" sz="2800" dirty="0" smtClean="0"/>
          </a:p>
          <a:p>
            <a:r>
              <a:rPr lang="da-DK" sz="2400" dirty="0"/>
              <a:t>Laser-1 </a:t>
            </a:r>
            <a:r>
              <a:rPr lang="da-DK" sz="2400" dirty="0" err="1"/>
              <a:t>can</a:t>
            </a:r>
            <a:r>
              <a:rPr lang="da-DK" sz="2400" dirty="0"/>
              <a:t> have 39 units of power </a:t>
            </a:r>
          </a:p>
          <a:p>
            <a:r>
              <a:rPr lang="da-DK" sz="2400" dirty="0"/>
              <a:t>Laser-2 </a:t>
            </a:r>
            <a:r>
              <a:rPr lang="da-DK" sz="2400" dirty="0" err="1"/>
              <a:t>can</a:t>
            </a:r>
            <a:r>
              <a:rPr lang="da-DK" sz="2400" dirty="0"/>
              <a:t> have 17 units of power </a:t>
            </a:r>
          </a:p>
          <a:p>
            <a:pPr marL="0" indent="0">
              <a:buNone/>
            </a:pPr>
            <a:r>
              <a:rPr lang="da-DK" sz="2800" dirty="0" smtClean="0"/>
              <a:t>The </a:t>
            </a:r>
            <a:r>
              <a:rPr lang="da-DK" sz="2800" dirty="0" err="1"/>
              <a:t>values</a:t>
            </a:r>
            <a:r>
              <a:rPr lang="da-DK" sz="2800" dirty="0"/>
              <a:t> of </a:t>
            </a:r>
            <a:r>
              <a:rPr lang="da-DK" sz="2800" dirty="0" err="1"/>
              <a:t>each</a:t>
            </a:r>
            <a:r>
              <a:rPr lang="da-DK" sz="2800" dirty="0"/>
              <a:t>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/>
              <a:t>instance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stored</a:t>
            </a:r>
            <a:r>
              <a:rPr lang="da-DK" sz="2800" dirty="0"/>
              <a:t> </a:t>
            </a:r>
            <a:r>
              <a:rPr lang="da-DK" sz="2800" dirty="0" err="1"/>
              <a:t>separately</a:t>
            </a:r>
            <a:r>
              <a:rPr lang="da-DK" sz="2800" dirty="0"/>
              <a:t> in </a:t>
            </a:r>
            <a:r>
              <a:rPr lang="da-DK" sz="2800" dirty="0" err="1" smtClean="0"/>
              <a:t>memory</a:t>
            </a:r>
            <a:endParaRPr lang="da-DK" sz="2800" dirty="0" smtClean="0"/>
          </a:p>
          <a:p>
            <a:pPr marL="0" indent="0" algn="ctr">
              <a:buNone/>
            </a:pPr>
            <a:r>
              <a:rPr lang="da-DK" sz="2800" b="1" dirty="0"/>
              <a:t>p</a:t>
            </a:r>
            <a:r>
              <a:rPr lang="da-DK" sz="2800" b="1" dirty="0" smtClean="0"/>
              <a:t>ower is an </a:t>
            </a:r>
            <a:r>
              <a:rPr lang="da-DK" sz="2800" b="1" dirty="0" err="1" smtClean="0"/>
              <a:t>instance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member</a:t>
            </a:r>
            <a:r>
              <a:rPr lang="da-DK" sz="2800" b="1" dirty="0" smtClean="0"/>
              <a:t> of </a:t>
            </a:r>
            <a:r>
              <a:rPr lang="da-DK" sz="2800" b="1" dirty="0" err="1" smtClean="0"/>
              <a:t>class</a:t>
            </a:r>
            <a:r>
              <a:rPr lang="da-DK" sz="2800" b="1" dirty="0" smtClean="0"/>
              <a:t> Laser</a:t>
            </a:r>
          </a:p>
          <a:p>
            <a:pPr marL="0" indent="0" algn="ctr">
              <a:buNone/>
            </a:pPr>
            <a:endParaRPr lang="da-DK" sz="2800" b="1" u="sng" dirty="0" smtClean="0"/>
          </a:p>
          <a:p>
            <a:pPr marL="0" indent="0">
              <a:buNone/>
            </a:pPr>
            <a:r>
              <a:rPr lang="da-DK" sz="2800" b="1" u="sng" dirty="0" err="1" smtClean="0">
                <a:solidFill>
                  <a:srgbClr val="FF0000"/>
                </a:solidFill>
              </a:rPr>
              <a:t>Instance</a:t>
            </a:r>
            <a:r>
              <a:rPr lang="da-DK" sz="2800" u="sng" dirty="0" smtClean="0">
                <a:solidFill>
                  <a:srgbClr val="FF0000"/>
                </a:solidFill>
              </a:rPr>
              <a:t> </a:t>
            </a:r>
            <a:r>
              <a:rPr lang="da-DK" sz="2800" b="1" u="sng" dirty="0" err="1" smtClean="0">
                <a:solidFill>
                  <a:srgbClr val="FF0000"/>
                </a:solidFill>
              </a:rPr>
              <a:t>members</a:t>
            </a:r>
            <a:r>
              <a:rPr lang="da-DK" sz="2800" dirty="0" smtClean="0"/>
              <a:t>: </a:t>
            </a:r>
            <a:r>
              <a:rPr lang="da-DK" sz="2800" dirty="0" err="1"/>
              <a:t>only</a:t>
            </a:r>
            <a:r>
              <a:rPr lang="da-DK" sz="2800" dirty="0"/>
              <a:t> </a:t>
            </a:r>
            <a:r>
              <a:rPr lang="da-DK" sz="2800" dirty="0" err="1"/>
              <a:t>apply</a:t>
            </a:r>
            <a:r>
              <a:rPr lang="da-DK" sz="2800" dirty="0"/>
              <a:t> to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 smtClean="0"/>
              <a:t>instances</a:t>
            </a:r>
            <a:endParaRPr lang="da-DK" sz="2800" dirty="0" smtClean="0"/>
          </a:p>
          <a:p>
            <a:pPr marL="0" indent="0">
              <a:buNone/>
            </a:pPr>
            <a:r>
              <a:rPr lang="da-DK" sz="2800" b="1" u="sng" dirty="0" err="1">
                <a:solidFill>
                  <a:srgbClr val="FF0000"/>
                </a:solidFill>
              </a:rPr>
              <a:t>Static</a:t>
            </a:r>
            <a:r>
              <a:rPr lang="da-DK" sz="2800" u="sng" dirty="0">
                <a:solidFill>
                  <a:srgbClr val="FF0000"/>
                </a:solidFill>
              </a:rPr>
              <a:t> </a:t>
            </a:r>
            <a:r>
              <a:rPr lang="da-DK" sz="2800" b="1" u="sng" dirty="0" err="1">
                <a:solidFill>
                  <a:srgbClr val="FF0000"/>
                </a:solidFill>
              </a:rPr>
              <a:t>members</a:t>
            </a:r>
            <a:r>
              <a:rPr lang="da-DK" sz="2800" dirty="0"/>
              <a:t>: </a:t>
            </a:r>
            <a:r>
              <a:rPr lang="da-DK" sz="2800" dirty="0" err="1"/>
              <a:t>apply</a:t>
            </a:r>
            <a:r>
              <a:rPr lang="da-DK" sz="2800" dirty="0"/>
              <a:t> to the </a:t>
            </a:r>
            <a:r>
              <a:rPr lang="da-DK" sz="2800" dirty="0" err="1"/>
              <a:t>whole</a:t>
            </a:r>
            <a:r>
              <a:rPr lang="da-DK" sz="2800" dirty="0"/>
              <a:t> </a:t>
            </a:r>
            <a:r>
              <a:rPr lang="da-DK" sz="2800" dirty="0" err="1"/>
              <a:t>class</a:t>
            </a: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smtClean="0"/>
              <a:t>name, power</a:t>
            </a:r>
            <a:endParaRPr lang="en-US" sz="2800" dirty="0" smtClean="0"/>
          </a:p>
          <a:p>
            <a:r>
              <a:rPr lang="en-US" sz="2400" dirty="0" smtClean="0">
                <a:solidFill>
                  <a:srgbClr val="FFFFFF"/>
                </a:solidFill>
              </a:rPr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>
                <a:solidFill>
                  <a:srgbClr val="FFFFFF"/>
                </a:solidFill>
              </a:rPr>
              <a:t>Instance Members</a:t>
            </a:r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 err="1" smtClean="0">
                <a:solidFill>
                  <a:srgbClr val="FFFFFF"/>
                </a:solidFill>
              </a:rPr>
              <a:t>erialNo</a:t>
            </a:r>
            <a:r>
              <a:rPr lang="en-US" sz="2400" dirty="0" smtClean="0">
                <a:solidFill>
                  <a:srgbClr val="FFFFFF"/>
                </a:solidFill>
              </a:rPr>
              <a:t> has different value per instance. </a:t>
            </a:r>
            <a:r>
              <a:rPr lang="en-US" sz="2400" b="1" dirty="0" smtClean="0">
                <a:solidFill>
                  <a:srgbClr val="FFFFFF"/>
                </a:solidFill>
              </a:rPr>
              <a:t>Instance Member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To assign </a:t>
            </a:r>
            <a:r>
              <a:rPr lang="en-US" sz="2400" dirty="0" err="1" smtClean="0">
                <a:solidFill>
                  <a:srgbClr val="FFFFFF"/>
                </a:solidFill>
              </a:rPr>
              <a:t>serialNo</a:t>
            </a:r>
            <a:r>
              <a:rPr lang="en-US" sz="2400" dirty="0" smtClean="0">
                <a:solidFill>
                  <a:srgbClr val="FFFFFF"/>
                </a:solidFill>
              </a:rPr>
              <a:t>, need to know total number of lasers created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totalNo</a:t>
            </a:r>
            <a:r>
              <a:rPr lang="en-US" sz="2400" dirty="0" smtClean="0">
                <a:solidFill>
                  <a:srgbClr val="FFFFFF"/>
                </a:solidFill>
              </a:rPr>
              <a:t> has same value in all instances. </a:t>
            </a:r>
            <a:r>
              <a:rPr lang="en-US" sz="2400" b="1" dirty="0" smtClean="0">
                <a:solidFill>
                  <a:srgbClr val="FFFFFF"/>
                </a:solidFill>
              </a:rPr>
              <a:t>Static Member</a:t>
            </a:r>
          </a:p>
          <a:p>
            <a:endParaRPr lang="en-US" sz="24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Static </a:t>
            </a:r>
            <a:r>
              <a:rPr lang="en-US" sz="2400" dirty="0" smtClean="0">
                <a:solidFill>
                  <a:srgbClr val="FFFFFF"/>
                </a:solidFill>
              </a:rPr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smtClean="0"/>
              <a:t>name, power</a:t>
            </a:r>
            <a:endParaRPr lang="en-US" sz="2800" dirty="0" smtClean="0"/>
          </a:p>
          <a:p>
            <a:r>
              <a:rPr lang="en-US" sz="2400" dirty="0" smtClean="0"/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/>
              <a:t>Instance Members</a:t>
            </a:r>
            <a:endParaRPr lang="en-US" sz="2400" dirty="0" smtClean="0"/>
          </a:p>
          <a:p>
            <a:r>
              <a:rPr lang="en-US" sz="2400" dirty="0" err="1">
                <a:solidFill>
                  <a:srgbClr val="FFFFFF"/>
                </a:solidFill>
              </a:rPr>
              <a:t>s</a:t>
            </a:r>
            <a:r>
              <a:rPr lang="en-US" sz="2400" dirty="0" err="1" smtClean="0">
                <a:solidFill>
                  <a:srgbClr val="FFFFFF"/>
                </a:solidFill>
              </a:rPr>
              <a:t>erialNo</a:t>
            </a:r>
            <a:r>
              <a:rPr lang="en-US" sz="2400" dirty="0" smtClean="0">
                <a:solidFill>
                  <a:srgbClr val="FFFFFF"/>
                </a:solidFill>
              </a:rPr>
              <a:t> has different value per instance. </a:t>
            </a:r>
            <a:r>
              <a:rPr lang="en-US" sz="2400" b="1" dirty="0" smtClean="0">
                <a:solidFill>
                  <a:srgbClr val="FFFFFF"/>
                </a:solidFill>
              </a:rPr>
              <a:t>Instance Member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To assign </a:t>
            </a:r>
            <a:r>
              <a:rPr lang="en-US" sz="2400" dirty="0" err="1" smtClean="0">
                <a:solidFill>
                  <a:srgbClr val="FFFFFF"/>
                </a:solidFill>
              </a:rPr>
              <a:t>serialNo</a:t>
            </a:r>
            <a:r>
              <a:rPr lang="en-US" sz="2400" dirty="0" smtClean="0">
                <a:solidFill>
                  <a:srgbClr val="FFFFFF"/>
                </a:solidFill>
              </a:rPr>
              <a:t>, need to know total number of lasers created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totalNo</a:t>
            </a:r>
            <a:r>
              <a:rPr lang="en-US" sz="2400" dirty="0" smtClean="0">
                <a:solidFill>
                  <a:srgbClr val="FFFFFF"/>
                </a:solidFill>
              </a:rPr>
              <a:t> has same value in all instances. </a:t>
            </a:r>
            <a:r>
              <a:rPr lang="en-US" sz="2400" b="1" dirty="0" smtClean="0">
                <a:solidFill>
                  <a:srgbClr val="FFFFFF"/>
                </a:solidFill>
              </a:rPr>
              <a:t>Static Member</a:t>
            </a:r>
          </a:p>
          <a:p>
            <a:endParaRPr lang="en-US" sz="24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Static </a:t>
            </a:r>
            <a:r>
              <a:rPr lang="en-US" sz="2400" dirty="0" smtClean="0">
                <a:solidFill>
                  <a:srgbClr val="FFFFFF"/>
                </a:solidFill>
              </a:rPr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err="1" smtClean="0"/>
              <a:t>serialNo</a:t>
            </a:r>
            <a:r>
              <a:rPr lang="en-US" sz="2400" dirty="0" smtClean="0"/>
              <a:t>, name, power</a:t>
            </a:r>
            <a:endParaRPr lang="en-US" sz="2800" dirty="0" smtClean="0"/>
          </a:p>
          <a:p>
            <a:r>
              <a:rPr lang="en-US" sz="2400" dirty="0" smtClean="0"/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/>
              <a:t>Instance Members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erialNo</a:t>
            </a:r>
            <a:r>
              <a:rPr lang="en-US" sz="2400" dirty="0" smtClean="0"/>
              <a:t> has different value per instance. </a:t>
            </a:r>
            <a:r>
              <a:rPr lang="en-US" sz="2400" b="1" dirty="0" smtClean="0"/>
              <a:t>Instance Member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To assign </a:t>
            </a:r>
            <a:r>
              <a:rPr lang="en-US" sz="2400" dirty="0" err="1" smtClean="0">
                <a:solidFill>
                  <a:srgbClr val="FFFFFF"/>
                </a:solidFill>
              </a:rPr>
              <a:t>serialNo</a:t>
            </a:r>
            <a:r>
              <a:rPr lang="en-US" sz="2400" dirty="0" smtClean="0">
                <a:solidFill>
                  <a:srgbClr val="FFFFFF"/>
                </a:solidFill>
              </a:rPr>
              <a:t>, need to know total number of lasers created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totalNo</a:t>
            </a:r>
            <a:r>
              <a:rPr lang="en-US" sz="2400" dirty="0" smtClean="0">
                <a:solidFill>
                  <a:srgbClr val="FFFFFF"/>
                </a:solidFill>
              </a:rPr>
              <a:t> has same value in all instances. </a:t>
            </a:r>
            <a:r>
              <a:rPr lang="en-US" sz="2400" b="1" dirty="0" smtClean="0">
                <a:solidFill>
                  <a:srgbClr val="FFFFFF"/>
                </a:solidFill>
              </a:rPr>
              <a:t>Static Member</a:t>
            </a:r>
          </a:p>
          <a:p>
            <a:endParaRPr lang="en-US" sz="24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Static </a:t>
            </a:r>
            <a:r>
              <a:rPr lang="en-US" sz="2400" dirty="0" smtClean="0">
                <a:solidFill>
                  <a:srgbClr val="FFFFFF"/>
                </a:solidFill>
              </a:rPr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err="1" smtClean="0"/>
              <a:t>serialNo</a:t>
            </a:r>
            <a:r>
              <a:rPr lang="en-US" sz="2400" dirty="0" smtClean="0"/>
              <a:t>, name, power</a:t>
            </a:r>
            <a:endParaRPr lang="en-US" sz="2800" dirty="0" smtClean="0"/>
          </a:p>
          <a:p>
            <a:r>
              <a:rPr lang="en-US" sz="2400" dirty="0" smtClean="0"/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/>
              <a:t>Instance Members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erialNo</a:t>
            </a:r>
            <a:r>
              <a:rPr lang="en-US" sz="2400" dirty="0" smtClean="0"/>
              <a:t> has different value per instance. </a:t>
            </a:r>
            <a:r>
              <a:rPr lang="en-US" sz="2400" b="1" dirty="0" smtClean="0"/>
              <a:t>Instance Member</a:t>
            </a:r>
          </a:p>
          <a:p>
            <a:r>
              <a:rPr lang="en-US" sz="2400" dirty="0" smtClean="0"/>
              <a:t>To assign </a:t>
            </a:r>
            <a:r>
              <a:rPr lang="en-US" sz="2400" dirty="0" err="1" smtClean="0"/>
              <a:t>serialNo</a:t>
            </a:r>
            <a:r>
              <a:rPr lang="en-US" sz="2400" dirty="0" smtClean="0"/>
              <a:t>, need to know total number of lasers created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totalNo</a:t>
            </a:r>
            <a:r>
              <a:rPr lang="en-US" sz="2400" dirty="0" smtClean="0">
                <a:solidFill>
                  <a:srgbClr val="FFFFFF"/>
                </a:solidFill>
              </a:rPr>
              <a:t> has same value in all instances. </a:t>
            </a:r>
            <a:r>
              <a:rPr lang="en-US" sz="2400" b="1" dirty="0" smtClean="0">
                <a:solidFill>
                  <a:srgbClr val="FFFFFF"/>
                </a:solidFill>
              </a:rPr>
              <a:t>Static Member</a:t>
            </a:r>
          </a:p>
          <a:p>
            <a:endParaRPr lang="en-US" sz="24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Static </a:t>
            </a:r>
            <a:r>
              <a:rPr lang="en-US" sz="2400" dirty="0" smtClean="0">
                <a:solidFill>
                  <a:srgbClr val="FFFFFF"/>
                </a:solidFill>
              </a:rPr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err="1" smtClean="0"/>
              <a:t>totalNo</a:t>
            </a:r>
            <a:r>
              <a:rPr lang="en-US" sz="2400" dirty="0" smtClean="0"/>
              <a:t>, </a:t>
            </a:r>
            <a:r>
              <a:rPr lang="en-US" sz="2400" dirty="0" err="1" smtClean="0"/>
              <a:t>serialNo</a:t>
            </a:r>
            <a:r>
              <a:rPr lang="en-US" sz="2400" dirty="0" smtClean="0"/>
              <a:t>, name, power</a:t>
            </a:r>
            <a:endParaRPr lang="en-US" sz="2800" dirty="0" smtClean="0"/>
          </a:p>
          <a:p>
            <a:r>
              <a:rPr lang="en-US" sz="2400" dirty="0" smtClean="0"/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/>
              <a:t>Instance Members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erialNo</a:t>
            </a:r>
            <a:r>
              <a:rPr lang="en-US" sz="2400" dirty="0" smtClean="0"/>
              <a:t> has different value per instance. </a:t>
            </a:r>
            <a:r>
              <a:rPr lang="en-US" sz="2400" b="1" dirty="0" smtClean="0"/>
              <a:t>Instance Member</a:t>
            </a:r>
          </a:p>
          <a:p>
            <a:r>
              <a:rPr lang="en-US" sz="2400" dirty="0" smtClean="0"/>
              <a:t>To assign </a:t>
            </a:r>
            <a:r>
              <a:rPr lang="en-US" sz="2400" dirty="0" err="1" smtClean="0"/>
              <a:t>serialNo</a:t>
            </a:r>
            <a:r>
              <a:rPr lang="en-US" sz="2400" dirty="0" smtClean="0"/>
              <a:t>, need to know total number of lasers created</a:t>
            </a:r>
          </a:p>
          <a:p>
            <a:r>
              <a:rPr lang="en-US" sz="2400" dirty="0" err="1" smtClean="0"/>
              <a:t>totalNo</a:t>
            </a:r>
            <a:r>
              <a:rPr lang="en-US" sz="2400" dirty="0" smtClean="0"/>
              <a:t> has same value in all instances. </a:t>
            </a:r>
            <a:r>
              <a:rPr lang="en-US" sz="2400" b="1" dirty="0" smtClean="0"/>
              <a:t>Static Member</a:t>
            </a:r>
          </a:p>
          <a:p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Static </a:t>
            </a:r>
            <a:r>
              <a:rPr lang="en-US" sz="2400" dirty="0" smtClean="0">
                <a:solidFill>
                  <a:srgbClr val="FFFFFF"/>
                </a:solidFill>
              </a:rPr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89" y="227650"/>
            <a:ext cx="8684381" cy="636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Laser: </a:t>
            </a:r>
          </a:p>
          <a:p>
            <a:pPr marL="0" indent="0" algn="ctr">
              <a:buNone/>
            </a:pPr>
            <a:r>
              <a:rPr lang="en-US" sz="2400" dirty="0" err="1" smtClean="0"/>
              <a:t>totalNo</a:t>
            </a:r>
            <a:r>
              <a:rPr lang="en-US" sz="2400" dirty="0" smtClean="0"/>
              <a:t>, </a:t>
            </a:r>
            <a:r>
              <a:rPr lang="en-US" sz="2400" dirty="0" err="1" smtClean="0"/>
              <a:t>serialNo</a:t>
            </a:r>
            <a:r>
              <a:rPr lang="en-US" sz="2400" dirty="0" smtClean="0"/>
              <a:t>, name, power</a:t>
            </a:r>
            <a:endParaRPr lang="en-US" sz="2800" dirty="0" smtClean="0"/>
          </a:p>
          <a:p>
            <a:r>
              <a:rPr lang="en-US" sz="2400" dirty="0" smtClean="0"/>
              <a:t>Each Laser instance has its own values of name &amp; power, stored in different memory locations. Each of these values is associated to a different instance. </a:t>
            </a:r>
            <a:r>
              <a:rPr lang="en-US" sz="2400" b="1" dirty="0" smtClean="0"/>
              <a:t>Instance Members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erialNo</a:t>
            </a:r>
            <a:r>
              <a:rPr lang="en-US" sz="2400" dirty="0" smtClean="0"/>
              <a:t> has different value per instance. </a:t>
            </a:r>
            <a:r>
              <a:rPr lang="en-US" sz="2400" b="1" dirty="0" smtClean="0"/>
              <a:t>Instance Member</a:t>
            </a:r>
          </a:p>
          <a:p>
            <a:r>
              <a:rPr lang="en-US" sz="2400" dirty="0" smtClean="0"/>
              <a:t>To assign </a:t>
            </a:r>
            <a:r>
              <a:rPr lang="en-US" sz="2400" dirty="0" err="1" smtClean="0"/>
              <a:t>serialNo</a:t>
            </a:r>
            <a:r>
              <a:rPr lang="en-US" sz="2400" dirty="0" smtClean="0"/>
              <a:t>, need to know total number of lasers created</a:t>
            </a:r>
          </a:p>
          <a:p>
            <a:r>
              <a:rPr lang="en-US" sz="2400" dirty="0" err="1" smtClean="0"/>
              <a:t>totalNo</a:t>
            </a:r>
            <a:r>
              <a:rPr lang="en-US" sz="2400" dirty="0" smtClean="0"/>
              <a:t> has same value in all instances. </a:t>
            </a:r>
            <a:r>
              <a:rPr lang="en-US" sz="2400" b="1" dirty="0" smtClean="0"/>
              <a:t>Static Member</a:t>
            </a:r>
          </a:p>
          <a:p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Static </a:t>
            </a:r>
            <a:r>
              <a:rPr lang="en-US" sz="2400" dirty="0" smtClean="0"/>
              <a:t>does not mean immutable!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Instance &amp; Static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607" y="1536396"/>
            <a:ext cx="8745653" cy="49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Default syntax creates instance members</a:t>
            </a:r>
          </a:p>
          <a:p>
            <a:pPr marL="0" indent="0">
              <a:buNone/>
            </a:pPr>
            <a:r>
              <a:rPr lang="en-US" sz="2400" dirty="0" smtClean="0"/>
              <a:t>Different syntax for static members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type </a:t>
            </a:r>
            <a:r>
              <a:rPr lang="en-US" sz="2400" dirty="0" err="1"/>
              <a:t>S</a:t>
            </a:r>
            <a:r>
              <a:rPr lang="en-US" sz="2400" dirty="0" err="1" smtClean="0"/>
              <a:t>omeClass</a:t>
            </a:r>
            <a:r>
              <a:rPr lang="en-US" sz="2400" dirty="0" smtClean="0"/>
              <a:t>(property : </a:t>
            </a:r>
            <a:r>
              <a:rPr lang="en-US" sz="2400" dirty="0" err="1" smtClean="0"/>
              <a:t>int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rgbClr val="008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member </a:t>
            </a:r>
            <a:r>
              <a:rPr lang="en-US" sz="2400" dirty="0" err="1" smtClean="0"/>
              <a:t>x.Property</a:t>
            </a:r>
            <a:r>
              <a:rPr lang="en-US" sz="2400" dirty="0" smtClean="0"/>
              <a:t> = property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static member </a:t>
            </a:r>
            <a:r>
              <a:rPr lang="en-US" sz="2400" b="1" dirty="0" err="1" smtClean="0">
                <a:solidFill>
                  <a:srgbClr val="000000"/>
                </a:solidFill>
              </a:rPr>
              <a:t>StaticProperty</a:t>
            </a:r>
            <a:r>
              <a:rPr lang="en-US" sz="2400" b="1" dirty="0" smtClean="0">
                <a:solidFill>
                  <a:srgbClr val="000000"/>
                </a:solidFill>
              </a:rPr>
              <a:t> = “This is a static property”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is-IS" sz="2400" dirty="0" smtClean="0">
                <a:solidFill>
                  <a:srgbClr val="000000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nd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73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Instance &amp; Static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607" y="1536396"/>
            <a:ext cx="8745653" cy="49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Default syntax creates instance members</a:t>
            </a:r>
          </a:p>
          <a:p>
            <a:pPr marL="0" indent="0">
              <a:buNone/>
            </a:pPr>
            <a:r>
              <a:rPr lang="en-US" sz="2400" dirty="0" smtClean="0"/>
              <a:t>Different syntax for static members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type </a:t>
            </a:r>
            <a:r>
              <a:rPr lang="en-US" sz="2400" dirty="0" err="1"/>
              <a:t>S</a:t>
            </a:r>
            <a:r>
              <a:rPr lang="en-US" sz="2400" dirty="0" err="1" smtClean="0"/>
              <a:t>omeClass</a:t>
            </a:r>
            <a:r>
              <a:rPr lang="en-US" sz="2400" dirty="0" smtClean="0"/>
              <a:t>(property : </a:t>
            </a:r>
            <a:r>
              <a:rPr lang="en-US" sz="2400" dirty="0" err="1" smtClean="0"/>
              <a:t>int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rgbClr val="008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member </a:t>
            </a:r>
            <a:r>
              <a:rPr lang="en-US" sz="2400" dirty="0" err="1" smtClean="0"/>
              <a:t>x.Property</a:t>
            </a:r>
            <a:r>
              <a:rPr lang="en-US" sz="2400" dirty="0" smtClean="0"/>
              <a:t> = property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static member </a:t>
            </a:r>
            <a:r>
              <a:rPr lang="en-US" sz="2400" b="1" dirty="0" err="1" smtClean="0">
                <a:solidFill>
                  <a:srgbClr val="000000"/>
                </a:solidFill>
              </a:rPr>
              <a:t>StaticProperty</a:t>
            </a:r>
            <a:r>
              <a:rPr lang="en-US" sz="2400" b="1" dirty="0" smtClean="0">
                <a:solidFill>
                  <a:srgbClr val="000000"/>
                </a:solidFill>
              </a:rPr>
              <a:t> = “This is a static property”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is-IS" sz="2400" dirty="0" smtClean="0">
                <a:solidFill>
                  <a:srgbClr val="000000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end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/>
              <a:t>No self-identifier</a:t>
            </a:r>
            <a:r>
              <a:rPr lang="en-US" sz="2400" dirty="0" smtClean="0"/>
              <a:t>. Why?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052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open </a:t>
            </a:r>
            <a:r>
              <a:rPr lang="en-US" sz="2400" dirty="0">
                <a:solidFill>
                  <a:srgbClr val="7F7F7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</a:t>
            </a:r>
            <a:r>
              <a:rPr lang="en-US" sz="2400" dirty="0">
                <a:solidFill>
                  <a:srgbClr val="7F7F7F"/>
                </a:solidFill>
              </a:rPr>
              <a:t>Robot(name : string)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x.SayHello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"Hi, I'm %s"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b="1" dirty="0" err="1" smtClean="0"/>
              <a:t>bob.SayHello</a:t>
            </a:r>
            <a:r>
              <a:rPr lang="en-US" sz="2400" b="1" dirty="0"/>
              <a:t>(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7F7F7F"/>
                </a:solidFill>
              </a:rPr>
              <a:t>Class definition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 declaration &amp; class primary constructor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Instantiate new object</a:t>
            </a:r>
          </a:p>
          <a:p>
            <a:r>
              <a:rPr lang="en-US" sz="2400" dirty="0" smtClean="0"/>
              <a:t>Use instantiated object</a:t>
            </a:r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Instance &amp; Static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607" y="1536396"/>
            <a:ext cx="8745653" cy="49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Default syntax creates instance members</a:t>
            </a:r>
          </a:p>
          <a:p>
            <a:pPr marL="0" indent="0">
              <a:buNone/>
            </a:pPr>
            <a:r>
              <a:rPr lang="en-US" sz="2400" dirty="0" smtClean="0"/>
              <a:t>Different syntax for static members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type </a:t>
            </a:r>
            <a:r>
              <a:rPr lang="en-US" sz="2400" dirty="0" err="1"/>
              <a:t>S</a:t>
            </a:r>
            <a:r>
              <a:rPr lang="en-US" sz="2400" dirty="0" err="1" smtClean="0"/>
              <a:t>omeClass</a:t>
            </a:r>
            <a:r>
              <a:rPr lang="en-US" sz="2400" dirty="0" smtClean="0"/>
              <a:t>(property : </a:t>
            </a:r>
            <a:r>
              <a:rPr lang="en-US" sz="2400" dirty="0" err="1" smtClean="0"/>
              <a:t>int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rgbClr val="008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member </a:t>
            </a:r>
            <a:r>
              <a:rPr lang="en-US" sz="2400" dirty="0" err="1" smtClean="0"/>
              <a:t>x.Property</a:t>
            </a:r>
            <a:r>
              <a:rPr lang="en-US" sz="2400" dirty="0" smtClean="0"/>
              <a:t> = property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static member </a:t>
            </a:r>
            <a:r>
              <a:rPr lang="en-US" sz="2400" b="1" dirty="0" err="1" smtClean="0">
                <a:solidFill>
                  <a:srgbClr val="000000"/>
                </a:solidFill>
              </a:rPr>
              <a:t>StaticProperty</a:t>
            </a:r>
            <a:r>
              <a:rPr lang="en-US" sz="2400" b="1" dirty="0" smtClean="0">
                <a:solidFill>
                  <a:srgbClr val="000000"/>
                </a:solidFill>
              </a:rPr>
              <a:t> = “This is a static property”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is-IS" sz="2400" dirty="0" smtClean="0">
                <a:solidFill>
                  <a:srgbClr val="000000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end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/>
              <a:t>No self-identifier</a:t>
            </a:r>
            <a:r>
              <a:rPr lang="en-US" sz="2400" dirty="0" smtClean="0"/>
              <a:t>. Why?</a:t>
            </a:r>
          </a:p>
          <a:p>
            <a:pPr marL="0" indent="0" algn="ctr">
              <a:buNone/>
            </a:pPr>
            <a:r>
              <a:rPr lang="en-US" sz="2400" dirty="0" smtClean="0"/>
              <a:t>Because no object instance currently in scope </a:t>
            </a:r>
          </a:p>
          <a:p>
            <a:pPr marL="0" indent="0" algn="ctr">
              <a:buNone/>
            </a:pPr>
            <a:r>
              <a:rPr lang="en-US" sz="2400" dirty="0" smtClean="0"/>
              <a:t>Valid for all object instances of this class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052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  <a:p>
            <a:pPr marL="57150" indent="0" algn="ctr">
              <a:buNone/>
            </a:pPr>
            <a:r>
              <a:rPr lang="en-US" sz="3600" dirty="0" smtClean="0"/>
              <a:t>End of Part I</a:t>
            </a:r>
          </a:p>
          <a:p>
            <a:pPr marL="57150" indent="0" algn="ctr">
              <a:buNone/>
            </a:pPr>
            <a:r>
              <a:rPr lang="en-US" sz="3600" dirty="0" smtClean="0"/>
              <a:t>5 minute break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49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II</a:t>
            </a:r>
          </a:p>
          <a:p>
            <a:r>
              <a:rPr lang="en-US" dirty="0" smtClean="0"/>
              <a:t>Encapsulation</a:t>
            </a:r>
            <a:endParaRPr lang="en-US" dirty="0"/>
          </a:p>
          <a:p>
            <a:pPr lvl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 hiding</a:t>
            </a:r>
          </a:p>
          <a:p>
            <a:pPr lvl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Access modifiers</a:t>
            </a:r>
          </a:p>
          <a:p>
            <a:pPr lvl="1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Instance and Static members</a:t>
            </a:r>
          </a:p>
          <a:p>
            <a:pPr lvl="1"/>
            <a:r>
              <a:rPr lang="en-US" sz="3200" dirty="0"/>
              <a:t>Flow of execution</a:t>
            </a:r>
          </a:p>
          <a:p>
            <a:pPr lvl="1"/>
            <a:r>
              <a:rPr lang="en-US" sz="3200" dirty="0"/>
              <a:t>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2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62"/>
            <a:ext cx="8229600" cy="6029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type Class()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attribute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method()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 smtClean="0"/>
              <a:t>et </a:t>
            </a:r>
            <a:r>
              <a:rPr lang="en-US" sz="2800" dirty="0" err="1" smtClean="0"/>
              <a:t>myInstance</a:t>
            </a:r>
            <a:r>
              <a:rPr lang="en-US" sz="2800" dirty="0" smtClean="0"/>
              <a:t> = new Class()</a:t>
            </a:r>
          </a:p>
          <a:p>
            <a:pPr marL="0" indent="0">
              <a:buNone/>
            </a:pPr>
            <a:r>
              <a:rPr lang="en-US" sz="2800" dirty="0" err="1" smtClean="0"/>
              <a:t>myInstance.Method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1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62"/>
            <a:ext cx="8229600" cy="6029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type Class()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attribute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method()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 smtClean="0"/>
              <a:t>et </a:t>
            </a:r>
            <a:r>
              <a:rPr lang="en-US" sz="2800" dirty="0" err="1" smtClean="0"/>
              <a:t>myInstance</a:t>
            </a:r>
            <a:r>
              <a:rPr lang="en-US" sz="2800" dirty="0" smtClean="0"/>
              <a:t> = new Class()</a:t>
            </a:r>
          </a:p>
          <a:p>
            <a:pPr marL="0" indent="0">
              <a:buNone/>
            </a:pPr>
            <a:r>
              <a:rPr lang="en-US" sz="2800" dirty="0" err="1" smtClean="0"/>
              <a:t>myInstance.Method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48345" y="616857"/>
            <a:ext cx="2348895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2953" y="616857"/>
            <a:ext cx="549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Class declaration &amp; class constructor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605" y="1216772"/>
            <a:ext cx="2348895" cy="9603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0308" y="1386114"/>
            <a:ext cx="495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Class members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8345" y="2631923"/>
            <a:ext cx="4888893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8345" y="3248781"/>
            <a:ext cx="3601963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7280" y="2648483"/>
            <a:ext cx="31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Make object instance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4278" y="3248781"/>
            <a:ext cx="332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object instance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96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62"/>
            <a:ext cx="8229600" cy="6029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type Class()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attribute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with</a:t>
            </a:r>
            <a:r>
              <a:rPr lang="en-US" sz="2800" dirty="0" smtClean="0"/>
              <a:t> </a:t>
            </a:r>
            <a:r>
              <a:rPr lang="en-US" sz="2800" dirty="0"/>
              <a:t>get()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set</a:t>
            </a:r>
            <a:r>
              <a:rPr lang="en-US" sz="2800" dirty="0" smtClean="0"/>
              <a:t>(</a:t>
            </a:r>
            <a:r>
              <a:rPr lang="is-IS" sz="2800" dirty="0" smtClean="0"/>
              <a:t>…</a:t>
            </a:r>
            <a:r>
              <a:rPr lang="en-US" sz="2800" dirty="0" smtClean="0"/>
              <a:t>) 				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method()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 smtClean="0"/>
              <a:t>et </a:t>
            </a:r>
            <a:r>
              <a:rPr lang="en-US" sz="2800" dirty="0" err="1" smtClean="0"/>
              <a:t>myInstance</a:t>
            </a:r>
            <a:r>
              <a:rPr lang="en-US" sz="2800" dirty="0" smtClean="0"/>
              <a:t> = new Class()</a:t>
            </a:r>
          </a:p>
          <a:p>
            <a:pPr marL="0" indent="0">
              <a:buNone/>
            </a:pPr>
            <a:r>
              <a:rPr lang="en-US" sz="2800" dirty="0" err="1" smtClean="0"/>
              <a:t>myInstance.Method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 err="1" smtClean="0"/>
              <a:t>myInstance.Attribute</a:t>
            </a:r>
            <a:r>
              <a:rPr lang="en-US" sz="2800" dirty="0" smtClean="0"/>
              <a:t> &lt;- </a:t>
            </a:r>
            <a:r>
              <a:rPr lang="is-IS" sz="2800" dirty="0" smtClean="0"/>
              <a:t>…</a:t>
            </a:r>
            <a:r>
              <a:rPr lang="en-US" sz="2800" dirty="0" smtClean="0"/>
              <a:t>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8472" y="4740959"/>
            <a:ext cx="34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Access directly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5257" y="1978407"/>
            <a:ext cx="34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Make accessible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45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</a:t>
            </a:r>
            <a:r>
              <a:rPr lang="en-US" dirty="0" err="1" smtClean="0"/>
              <a:t>vs</a:t>
            </a:r>
            <a:r>
              <a:rPr lang="en-US" dirty="0" smtClean="0"/>
              <a:t> static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attribute </a:t>
            </a:r>
            <a:r>
              <a:rPr lang="en-US" dirty="0" smtClean="0"/>
              <a:t>(</a:t>
            </a:r>
            <a:r>
              <a:rPr lang="en-US" i="1" dirty="0" smtClean="0"/>
              <a:t>laser </a:t>
            </a:r>
            <a:r>
              <a:rPr lang="en-US" i="1" dirty="0"/>
              <a:t>serial </a:t>
            </a:r>
            <a:r>
              <a:rPr lang="en-US" i="1" dirty="0" smtClean="0"/>
              <a:t>number</a:t>
            </a:r>
            <a:r>
              <a:rPr lang="en-US" dirty="0" smtClean="0"/>
              <a:t>): can have a different </a:t>
            </a:r>
            <a:r>
              <a:rPr lang="en-US" dirty="0"/>
              <a:t>value in </a:t>
            </a:r>
            <a:r>
              <a:rPr lang="en-US" u="sng" dirty="0"/>
              <a:t>each</a:t>
            </a:r>
            <a:r>
              <a:rPr lang="en-US" dirty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Static attribute (</a:t>
            </a:r>
            <a:r>
              <a:rPr lang="en-US" i="1" dirty="0" smtClean="0"/>
              <a:t>number of lasers created</a:t>
            </a:r>
            <a:r>
              <a:rPr lang="en-US" dirty="0" smtClean="0"/>
              <a:t>): always has the same value in </a:t>
            </a:r>
            <a:r>
              <a:rPr lang="en-US" u="sng" dirty="0" smtClean="0"/>
              <a:t>all</a:t>
            </a:r>
            <a:r>
              <a:rPr lang="en-US" dirty="0" smtClean="0"/>
              <a:t> instances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72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</a:t>
            </a:r>
            <a:r>
              <a:rPr lang="en-US" dirty="0" err="1" smtClean="0"/>
              <a:t>vs</a:t>
            </a:r>
            <a:r>
              <a:rPr lang="en-US" dirty="0" smtClean="0"/>
              <a:t> static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attribute </a:t>
            </a:r>
            <a:r>
              <a:rPr lang="en-US" dirty="0" smtClean="0"/>
              <a:t>(</a:t>
            </a:r>
            <a:r>
              <a:rPr lang="en-US" i="1" dirty="0" smtClean="0"/>
              <a:t>laser </a:t>
            </a:r>
            <a:r>
              <a:rPr lang="en-US" i="1" dirty="0"/>
              <a:t>serial </a:t>
            </a:r>
            <a:r>
              <a:rPr lang="en-US" i="1" dirty="0" smtClean="0"/>
              <a:t>number</a:t>
            </a:r>
            <a:r>
              <a:rPr lang="en-US" dirty="0" smtClean="0"/>
              <a:t>): can have a different </a:t>
            </a:r>
            <a:r>
              <a:rPr lang="en-US" dirty="0"/>
              <a:t>value in </a:t>
            </a:r>
            <a:r>
              <a:rPr lang="en-US" u="sng" dirty="0"/>
              <a:t>each</a:t>
            </a:r>
            <a:r>
              <a:rPr lang="en-US" dirty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Static attribute (</a:t>
            </a:r>
            <a:r>
              <a:rPr lang="en-US" i="1" dirty="0" smtClean="0"/>
              <a:t>number of lasers created</a:t>
            </a:r>
            <a:r>
              <a:rPr lang="en-US" dirty="0" smtClean="0"/>
              <a:t>): always has the same value in </a:t>
            </a:r>
            <a:r>
              <a:rPr lang="en-US" u="sng" dirty="0" smtClean="0"/>
              <a:t>all</a:t>
            </a:r>
            <a:r>
              <a:rPr lang="en-US" dirty="0" smtClean="0"/>
              <a:t> instances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member </a:t>
            </a:r>
            <a:r>
              <a:rPr lang="en-US" dirty="0" err="1" smtClean="0"/>
              <a:t>x.InstanceAttribute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static member </a:t>
            </a:r>
            <a:r>
              <a:rPr lang="en-US" dirty="0" err="1" smtClean="0">
                <a:solidFill>
                  <a:srgbClr val="000000"/>
                </a:solidFill>
              </a:rPr>
              <a:t>StaticAttribute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49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686800" cy="6356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type Laser(name) </a:t>
            </a:r>
            <a:r>
              <a:rPr lang="en-US" sz="2800" dirty="0" smtClean="0"/>
              <a:t>= class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	</a:t>
            </a:r>
            <a:r>
              <a:rPr lang="en-US" sz="2800" dirty="0" smtClean="0">
                <a:solidFill>
                  <a:srgbClr val="0000FF"/>
                </a:solidFill>
              </a:rPr>
              <a:t>member</a:t>
            </a:r>
            <a:r>
              <a:rPr lang="en-US" sz="2800" dirty="0" smtClean="0"/>
              <a:t> </a:t>
            </a:r>
            <a:r>
              <a:rPr lang="en-US" sz="2800" dirty="0" err="1"/>
              <a:t>x.Name</a:t>
            </a:r>
            <a:r>
              <a:rPr lang="en-US" sz="2800" dirty="0"/>
              <a:t> = name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member</a:t>
            </a:r>
            <a:r>
              <a:rPr lang="en-US" sz="2800" dirty="0" smtClean="0"/>
              <a:t> </a:t>
            </a:r>
            <a:r>
              <a:rPr lang="en-US" sz="2800" dirty="0" err="1"/>
              <a:t>x.Fire</a:t>
            </a:r>
            <a:r>
              <a:rPr lang="en-US" sz="2800" dirty="0"/>
              <a:t>() = </a:t>
            </a:r>
            <a:r>
              <a:rPr lang="en-US" sz="2800" dirty="0" err="1"/>
              <a:t>printfn</a:t>
            </a:r>
            <a:r>
              <a:rPr lang="en-US" sz="2800" dirty="0"/>
              <a:t> "%s is firing" </a:t>
            </a:r>
            <a:r>
              <a:rPr lang="en-US" sz="2800" dirty="0" err="1"/>
              <a:t>x.Name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end</a:t>
            </a:r>
            <a:r>
              <a:rPr lang="en-US" sz="2800" dirty="0" smtClean="0"/>
              <a:t>  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laser1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Laser("Super </a:t>
            </a:r>
            <a:r>
              <a:rPr lang="en-US" sz="2800" dirty="0" smtClean="0"/>
              <a:t>Laser”)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laser2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Laser("Giga </a:t>
            </a:r>
            <a:r>
              <a:rPr lang="en-US" sz="2800" dirty="0" smtClean="0"/>
              <a:t>Laser”)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laser3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Laser("Turbo Laser")</a:t>
            </a:r>
          </a:p>
          <a:p>
            <a:pPr marL="0" indent="0">
              <a:buNone/>
            </a:pPr>
            <a:r>
              <a:rPr lang="en-US" sz="2800" dirty="0" smtClean="0"/>
              <a:t>laser1</a:t>
            </a:r>
            <a:r>
              <a:rPr lang="en-US" sz="2800" dirty="0"/>
              <a:t>.Fire()</a:t>
            </a:r>
          </a:p>
          <a:p>
            <a:pPr marL="0" indent="0">
              <a:buNone/>
            </a:pPr>
            <a:r>
              <a:rPr lang="en-US" sz="2800" dirty="0" smtClean="0"/>
              <a:t>laser2</a:t>
            </a:r>
            <a:r>
              <a:rPr lang="en-US" sz="2800" dirty="0"/>
              <a:t>.Fire()</a:t>
            </a:r>
          </a:p>
          <a:p>
            <a:pPr marL="0" indent="0">
              <a:buNone/>
            </a:pPr>
            <a:r>
              <a:rPr lang="en-US" sz="2800" dirty="0" smtClean="0"/>
              <a:t>laser3</a:t>
            </a:r>
            <a:r>
              <a:rPr lang="en-US" sz="2800" dirty="0"/>
              <a:t>.Fire(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member </a:t>
            </a:r>
            <a:r>
              <a:rPr lang="en-US" sz="2800" b="1" dirty="0" err="1">
                <a:solidFill>
                  <a:schemeClr val="bg1"/>
                </a:solidFill>
              </a:rPr>
              <a:t>x.InstanceAttribute</a:t>
            </a:r>
            <a:r>
              <a:rPr lang="en-US" sz="2800" b="1" dirty="0">
                <a:solidFill>
                  <a:schemeClr val="bg1"/>
                </a:solidFill>
              </a:rPr>
              <a:t> = </a:t>
            </a:r>
            <a:r>
              <a:rPr lang="is-IS" sz="2800" b="1" dirty="0">
                <a:solidFill>
                  <a:schemeClr val="bg1"/>
                </a:solidFill>
              </a:rPr>
              <a:t>…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static </a:t>
            </a:r>
            <a:r>
              <a:rPr lang="en-US" sz="2800" b="1" dirty="0">
                <a:solidFill>
                  <a:schemeClr val="bg1"/>
                </a:solidFill>
              </a:rPr>
              <a:t>member </a:t>
            </a:r>
            <a:r>
              <a:rPr lang="en-US" sz="2800" b="1" dirty="0" err="1">
                <a:solidFill>
                  <a:schemeClr val="bg1"/>
                </a:solidFill>
              </a:rPr>
              <a:t>StaticAttribute</a:t>
            </a:r>
            <a:r>
              <a:rPr lang="en-US" sz="2800" b="1" dirty="0">
                <a:solidFill>
                  <a:schemeClr val="bg1"/>
                </a:solidFill>
              </a:rPr>
              <a:t> = </a:t>
            </a:r>
            <a:r>
              <a:rPr lang="is-IS" sz="2800" b="1" dirty="0">
                <a:solidFill>
                  <a:schemeClr val="bg1"/>
                </a:solidFill>
              </a:rPr>
              <a:t>…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20235" y="4004236"/>
            <a:ext cx="36665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Group work </a:t>
            </a:r>
            <a:r>
              <a:rPr lang="mr-IN" sz="2400" b="1" dirty="0" smtClean="0">
                <a:solidFill>
                  <a:srgbClr val="FFFFFF"/>
                </a:solidFill>
              </a:rPr>
              <a:t>–</a:t>
            </a:r>
            <a:r>
              <a:rPr lang="en-US" sz="2400" b="1" dirty="0" smtClean="0">
                <a:solidFill>
                  <a:srgbClr val="FFFFFF"/>
                </a:solidFill>
              </a:rPr>
              <a:t> 5 minutes:</a:t>
            </a:r>
          </a:p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Print total number of lasers created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1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686800" cy="6356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type Laser(name) </a:t>
            </a:r>
            <a:r>
              <a:rPr lang="en-US" sz="2800" dirty="0" smtClean="0"/>
              <a:t>= class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	</a:t>
            </a:r>
            <a:r>
              <a:rPr lang="en-US" sz="2800" dirty="0" smtClean="0">
                <a:solidFill>
                  <a:srgbClr val="0000FF"/>
                </a:solidFill>
              </a:rPr>
              <a:t>member</a:t>
            </a:r>
            <a:r>
              <a:rPr lang="en-US" sz="2800" dirty="0" smtClean="0"/>
              <a:t> </a:t>
            </a:r>
            <a:r>
              <a:rPr lang="en-US" sz="2800" dirty="0" err="1"/>
              <a:t>x.Name</a:t>
            </a:r>
            <a:r>
              <a:rPr lang="en-US" sz="2800" dirty="0"/>
              <a:t> = name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member</a:t>
            </a:r>
            <a:r>
              <a:rPr lang="en-US" sz="2800" dirty="0" smtClean="0"/>
              <a:t> </a:t>
            </a:r>
            <a:r>
              <a:rPr lang="en-US" sz="2800" dirty="0" err="1"/>
              <a:t>x.Fire</a:t>
            </a:r>
            <a:r>
              <a:rPr lang="en-US" sz="2800" dirty="0"/>
              <a:t>() = </a:t>
            </a:r>
            <a:r>
              <a:rPr lang="en-US" sz="2800" dirty="0" err="1"/>
              <a:t>printfn</a:t>
            </a:r>
            <a:r>
              <a:rPr lang="en-US" sz="2800" dirty="0"/>
              <a:t> "%s is firing" </a:t>
            </a:r>
            <a:r>
              <a:rPr lang="en-US" sz="2800" dirty="0" err="1"/>
              <a:t>x.Name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end</a:t>
            </a:r>
            <a:r>
              <a:rPr lang="en-US" sz="2800" dirty="0" smtClean="0"/>
              <a:t>  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laser1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Laser("Super </a:t>
            </a:r>
            <a:r>
              <a:rPr lang="en-US" sz="2800" dirty="0" smtClean="0"/>
              <a:t>Laser”)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laser2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Laser("Giga </a:t>
            </a:r>
            <a:r>
              <a:rPr lang="en-US" sz="2800" dirty="0" smtClean="0"/>
              <a:t>Laser”)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</a:t>
            </a:r>
            <a:r>
              <a:rPr lang="en-US" sz="2800" dirty="0"/>
              <a:t> laser3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/>
              <a:t> Laser("Turbo Laser")</a:t>
            </a:r>
          </a:p>
          <a:p>
            <a:pPr marL="0" indent="0">
              <a:buNone/>
            </a:pPr>
            <a:r>
              <a:rPr lang="en-US" sz="2800" dirty="0" smtClean="0"/>
              <a:t>laser1</a:t>
            </a:r>
            <a:r>
              <a:rPr lang="en-US" sz="2800" dirty="0"/>
              <a:t>.Fire()</a:t>
            </a:r>
          </a:p>
          <a:p>
            <a:pPr marL="0" indent="0">
              <a:buNone/>
            </a:pPr>
            <a:r>
              <a:rPr lang="en-US" sz="2800" dirty="0" smtClean="0"/>
              <a:t>laser2</a:t>
            </a:r>
            <a:r>
              <a:rPr lang="en-US" sz="2800" dirty="0"/>
              <a:t>.Fire()</a:t>
            </a:r>
          </a:p>
          <a:p>
            <a:pPr marL="0" indent="0">
              <a:buNone/>
            </a:pPr>
            <a:r>
              <a:rPr lang="en-US" sz="2800" dirty="0" smtClean="0"/>
              <a:t>laser3</a:t>
            </a:r>
            <a:r>
              <a:rPr lang="en-US" sz="2800" dirty="0"/>
              <a:t>.Fire(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8000"/>
                </a:solidFill>
              </a:rPr>
              <a:t>member </a:t>
            </a:r>
            <a:r>
              <a:rPr lang="en-US" sz="2800" b="1" dirty="0" err="1"/>
              <a:t>x.InstanceAttribute</a:t>
            </a:r>
            <a:r>
              <a:rPr lang="en-US" sz="2800" b="1" dirty="0"/>
              <a:t> = </a:t>
            </a:r>
            <a:r>
              <a:rPr lang="is-IS" sz="2800" b="1" dirty="0"/>
              <a:t>…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</a:rPr>
              <a:t>static </a:t>
            </a:r>
            <a:r>
              <a:rPr lang="en-US" sz="2800" b="1" dirty="0">
                <a:solidFill>
                  <a:srgbClr val="008000"/>
                </a:solidFill>
              </a:rPr>
              <a:t>member </a:t>
            </a:r>
            <a:r>
              <a:rPr lang="en-US" sz="2800" b="1" dirty="0" err="1">
                <a:solidFill>
                  <a:srgbClr val="000000"/>
                </a:solidFill>
              </a:rPr>
              <a:t>StaticAttribute</a:t>
            </a:r>
            <a:r>
              <a:rPr lang="en-US" sz="2800" b="1" dirty="0">
                <a:solidFill>
                  <a:srgbClr val="000000"/>
                </a:solidFill>
              </a:rPr>
              <a:t> = </a:t>
            </a:r>
            <a:r>
              <a:rPr lang="is-IS" sz="2800" b="1" dirty="0">
                <a:solidFill>
                  <a:srgbClr val="000000"/>
                </a:solidFill>
              </a:rPr>
              <a:t>…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endParaRPr lang="en-US" sz="2800" b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20235" y="4004236"/>
            <a:ext cx="36665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Group work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5 minutes: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Print total number of lasers created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open </a:t>
            </a:r>
            <a:r>
              <a:rPr lang="en-US" sz="2400" dirty="0">
                <a:solidFill>
                  <a:srgbClr val="7F7F7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</a:t>
            </a:r>
            <a:r>
              <a:rPr lang="en-US" sz="2400" dirty="0">
                <a:solidFill>
                  <a:srgbClr val="7F7F7F"/>
                </a:solidFill>
              </a:rPr>
              <a:t>Robot(name : string) = </a:t>
            </a:r>
            <a:r>
              <a:rPr lang="en-US" sz="2400" b="1" strike="sngStrike" dirty="0">
                <a:solidFill>
                  <a:srgbClr val="0000FF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x.SayHello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"Hi, I'm %s"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b="1" strike="sngStrike" dirty="0" smtClean="0">
                <a:solidFill>
                  <a:srgbClr val="0000FF"/>
                </a:solidFill>
              </a:rPr>
              <a:t>end</a:t>
            </a:r>
            <a:endParaRPr lang="en-US" sz="2400" b="1" strike="sngStrike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7F7F7F"/>
                </a:solidFill>
              </a:rPr>
              <a:t>Class definition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 declaration &amp; class primary constructor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Instantiate new object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Use instantiated object</a:t>
            </a:r>
          </a:p>
          <a:p>
            <a:r>
              <a:rPr lang="en-US" sz="2400" dirty="0" smtClean="0"/>
              <a:t>Class inference</a:t>
            </a:r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static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let mutable </a:t>
            </a:r>
            <a:r>
              <a:rPr lang="en-US" sz="2000" b="1" dirty="0"/>
              <a:t>count = </a:t>
            </a:r>
            <a:r>
              <a:rPr lang="en-US" sz="2000" b="1" dirty="0" smtClean="0"/>
              <a:t>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do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</a:t>
            </a:r>
            <a:r>
              <a:rPr lang="en-US" sz="2000" dirty="0" smtClean="0">
                <a:solidFill>
                  <a:srgbClr val="FFFFFF"/>
                </a:solidFill>
              </a:rPr>
              <a:t>		count </a:t>
            </a:r>
            <a:r>
              <a:rPr lang="en-US" sz="2000" dirty="0">
                <a:solidFill>
                  <a:srgbClr val="FFFFFF"/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</a:t>
            </a:r>
            <a:r>
              <a:rPr lang="en-US" sz="2000" dirty="0" smtClean="0">
                <a:solidFill>
                  <a:srgbClr val="FFFFFF"/>
                </a:solidFill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</a:rPr>
              <a:t>printfn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"Lasers created: %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" </a:t>
            </a:r>
            <a:r>
              <a:rPr lang="en-US" sz="2000" dirty="0" smtClean="0">
                <a:solidFill>
                  <a:srgbClr val="FFFFFF"/>
                </a:solidFill>
              </a:rPr>
              <a:t>count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member </a:t>
            </a:r>
            <a:r>
              <a:rPr lang="en-US" sz="2000" b="1" dirty="0" err="1"/>
              <a:t>LaserCount</a:t>
            </a:r>
            <a:r>
              <a:rPr lang="en-US" sz="2000" b="1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dirty="0" smtClean="0"/>
              <a:t>laser1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laser2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laser3</a:t>
            </a:r>
            <a:r>
              <a:rPr lang="en-US" sz="2000" dirty="0"/>
              <a:t>.Fire(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6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let mutable </a:t>
            </a:r>
            <a:r>
              <a:rPr lang="en-US" sz="2000" b="1" dirty="0"/>
              <a:t>count = </a:t>
            </a:r>
            <a:r>
              <a:rPr lang="en-US" sz="2000" b="1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do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</a:t>
            </a:r>
            <a:r>
              <a:rPr lang="en-US" sz="2000" dirty="0" smtClean="0">
                <a:solidFill>
                  <a:srgbClr val="FFFFFF"/>
                </a:solidFill>
              </a:rPr>
              <a:t>		count </a:t>
            </a:r>
            <a:r>
              <a:rPr lang="en-US" sz="2000" dirty="0">
                <a:solidFill>
                  <a:srgbClr val="FFFFFF"/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</a:t>
            </a:r>
            <a:r>
              <a:rPr lang="en-US" sz="2000" dirty="0" smtClean="0">
                <a:solidFill>
                  <a:srgbClr val="FFFFFF"/>
                </a:solidFill>
              </a:rPr>
              <a:t>		</a:t>
            </a:r>
            <a:r>
              <a:rPr lang="en-US" sz="2000" dirty="0" err="1" smtClean="0">
                <a:solidFill>
                  <a:srgbClr val="FFFFFF"/>
                </a:solidFill>
              </a:rPr>
              <a:t>printfn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"Lasers created: %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" </a:t>
            </a:r>
            <a:r>
              <a:rPr lang="en-US" sz="2000" dirty="0" smtClean="0">
                <a:solidFill>
                  <a:srgbClr val="FFFFFF"/>
                </a:solidFill>
              </a:rPr>
              <a:t>count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member </a:t>
            </a:r>
            <a:r>
              <a:rPr lang="en-US" sz="2000" b="1" dirty="0" err="1"/>
              <a:t>LaserCount</a:t>
            </a:r>
            <a:r>
              <a:rPr lang="en-US" sz="2000" b="1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dirty="0" smtClean="0"/>
              <a:t>laser1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laser2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laser3</a:t>
            </a:r>
            <a:r>
              <a:rPr lang="en-US" sz="2000" dirty="0"/>
              <a:t>.Fire(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44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let mutable </a:t>
            </a:r>
            <a:r>
              <a:rPr lang="en-US" sz="2000" b="1" dirty="0"/>
              <a:t>count = </a:t>
            </a:r>
            <a:r>
              <a:rPr lang="en-US" sz="2000" b="1" dirty="0" smtClean="0"/>
              <a:t>0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do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		count </a:t>
            </a:r>
            <a:r>
              <a:rPr lang="en-US" sz="2000" b="1" dirty="0"/>
              <a:t>&lt;- count + 1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printfn</a:t>
            </a:r>
            <a:r>
              <a:rPr lang="en-US" sz="2000" b="1" dirty="0" smtClean="0"/>
              <a:t> </a:t>
            </a:r>
            <a:r>
              <a:rPr lang="en-US" sz="2000" b="1" dirty="0"/>
              <a:t>"Lasers created: %</a:t>
            </a:r>
            <a:r>
              <a:rPr lang="en-US" sz="2000" b="1" dirty="0" err="1"/>
              <a:t>i</a:t>
            </a:r>
            <a:r>
              <a:rPr lang="en-US" sz="2000" b="1" dirty="0"/>
              <a:t>" </a:t>
            </a:r>
            <a:r>
              <a:rPr lang="en-US" sz="2000" b="1" dirty="0" smtClean="0"/>
              <a:t>count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member </a:t>
            </a:r>
            <a:r>
              <a:rPr lang="en-US" sz="2000" b="1" dirty="0" err="1"/>
              <a:t>LaserCount</a:t>
            </a:r>
            <a:r>
              <a:rPr lang="en-US" sz="2000" b="1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dirty="0" smtClean="0"/>
              <a:t>laser1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laser2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laser3</a:t>
            </a:r>
            <a:r>
              <a:rPr lang="en-US" sz="2000" dirty="0"/>
              <a:t>.Fire(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9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printfn</a:t>
            </a:r>
            <a:r>
              <a:rPr lang="en-US" sz="2000" dirty="0" smtClean="0"/>
              <a:t> </a:t>
            </a:r>
            <a:r>
              <a:rPr lang="en-US" sz="2000" dirty="0"/>
              <a:t>"Lasers created: %</a:t>
            </a:r>
            <a:r>
              <a:rPr lang="en-US" sz="2000" dirty="0" err="1"/>
              <a:t>i</a:t>
            </a:r>
            <a:r>
              <a:rPr lang="en-US" sz="2000" dirty="0"/>
              <a:t>" </a:t>
            </a:r>
            <a:r>
              <a:rPr lang="en-US" sz="2000" dirty="0" smtClean="0"/>
              <a:t>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dirty="0" smtClean="0"/>
              <a:t>laser1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laser2</a:t>
            </a:r>
            <a:r>
              <a:rPr lang="en-US" sz="2000" dirty="0"/>
              <a:t>.Fire(</a:t>
            </a:r>
            <a:r>
              <a:rPr lang="en-US" sz="2000" dirty="0" smtClean="0"/>
              <a:t>)								</a:t>
            </a:r>
            <a:r>
              <a:rPr lang="en-US" sz="2000" b="1" dirty="0" smtClean="0">
                <a:solidFill>
                  <a:srgbClr val="FF0000"/>
                </a:solidFill>
              </a:rPr>
              <a:t>What output does this give?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laser3</a:t>
            </a:r>
            <a:r>
              <a:rPr lang="en-US" sz="2000" dirty="0"/>
              <a:t>.Fire(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04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printfn</a:t>
            </a:r>
            <a:r>
              <a:rPr lang="en-US" sz="2000" dirty="0" smtClean="0"/>
              <a:t> </a:t>
            </a:r>
            <a:r>
              <a:rPr lang="en-US" sz="2000" dirty="0"/>
              <a:t>"Lasers created: %</a:t>
            </a:r>
            <a:r>
              <a:rPr lang="en-US" sz="2000" dirty="0" err="1"/>
              <a:t>i</a:t>
            </a:r>
            <a:r>
              <a:rPr lang="en-US" sz="2000" dirty="0"/>
              <a:t>" </a:t>
            </a:r>
            <a:r>
              <a:rPr lang="en-US" sz="2000" dirty="0" smtClean="0"/>
              <a:t>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dirty="0" smtClean="0"/>
              <a:t>laser1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laser2</a:t>
            </a:r>
            <a:r>
              <a:rPr lang="en-US" sz="2000" dirty="0"/>
              <a:t>.Fire()</a:t>
            </a:r>
          </a:p>
          <a:p>
            <a:pPr marL="0" indent="0">
              <a:buNone/>
            </a:pPr>
            <a:r>
              <a:rPr lang="en-US" sz="2000" dirty="0" smtClean="0"/>
              <a:t>laser3</a:t>
            </a:r>
            <a:r>
              <a:rPr lang="en-US" sz="2000" dirty="0"/>
              <a:t>.Fire(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96857" y="4845619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Lasers created: 1</a:t>
            </a:r>
          </a:p>
          <a:p>
            <a:r>
              <a:rPr lang="en-US" i="1" dirty="0"/>
              <a:t>Lasers created: 2</a:t>
            </a:r>
          </a:p>
          <a:p>
            <a:r>
              <a:rPr lang="en-US" i="1" dirty="0"/>
              <a:t>Lasers created: 3</a:t>
            </a:r>
          </a:p>
          <a:p>
            <a:r>
              <a:rPr lang="en-US" i="1" dirty="0"/>
              <a:t>Super Laser is firing</a:t>
            </a:r>
          </a:p>
          <a:p>
            <a:r>
              <a:rPr lang="en-US" i="1" dirty="0"/>
              <a:t>Giga Laser is firing</a:t>
            </a:r>
          </a:p>
          <a:p>
            <a:r>
              <a:rPr lang="en-US" i="1" dirty="0"/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389406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printfn</a:t>
            </a:r>
            <a:r>
              <a:rPr lang="en-US" sz="2000" dirty="0" smtClean="0"/>
              <a:t> </a:t>
            </a:r>
            <a:r>
              <a:rPr lang="en-US" sz="2000" dirty="0"/>
              <a:t>"Lasers created: %</a:t>
            </a:r>
            <a:r>
              <a:rPr lang="en-US" sz="2000" dirty="0" err="1"/>
              <a:t>i</a:t>
            </a:r>
            <a:r>
              <a:rPr lang="en-US" sz="2000" dirty="0"/>
              <a:t>" </a:t>
            </a:r>
            <a:r>
              <a:rPr lang="en-US" sz="2000" dirty="0" smtClean="0"/>
              <a:t>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r>
              <a:rPr lang="en-US" sz="2000" b="1" strike="sngStrike" dirty="0" smtClean="0"/>
              <a:t>laser1</a:t>
            </a:r>
            <a:r>
              <a:rPr lang="en-US" sz="2000" b="1" strike="sngStrike" dirty="0"/>
              <a:t>.Fire()</a:t>
            </a:r>
          </a:p>
          <a:p>
            <a:pPr marL="0" indent="0">
              <a:buNone/>
            </a:pPr>
            <a:r>
              <a:rPr lang="en-US" sz="2000" b="1" strike="sngStrike" dirty="0" smtClean="0"/>
              <a:t>laser2</a:t>
            </a:r>
            <a:r>
              <a:rPr lang="en-US" sz="2000" b="1" strike="sngStrike" dirty="0"/>
              <a:t>.Fire()</a:t>
            </a:r>
          </a:p>
          <a:p>
            <a:pPr marL="0" indent="0">
              <a:buNone/>
            </a:pPr>
            <a:r>
              <a:rPr lang="en-US" sz="2000" b="1" strike="sngStrike" dirty="0" smtClean="0"/>
              <a:t>laser3</a:t>
            </a:r>
            <a:r>
              <a:rPr lang="en-US" sz="2000" b="1" strike="sngStrike" dirty="0"/>
              <a:t>.Fire(</a:t>
            </a:r>
            <a:r>
              <a:rPr lang="en-US" sz="2000" b="1" strike="sngStrike" dirty="0" smtClean="0"/>
              <a:t>)</a:t>
            </a:r>
            <a:endParaRPr lang="en-US" sz="2000" b="1" i="1" strike="sngStrike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96857" y="4845619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Lasers created: 1</a:t>
            </a:r>
          </a:p>
          <a:p>
            <a:r>
              <a:rPr lang="en-US" b="1" i="1" dirty="0"/>
              <a:t>Lasers created: 2</a:t>
            </a:r>
          </a:p>
          <a:p>
            <a:r>
              <a:rPr lang="en-US" b="1" i="1" dirty="0"/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112983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= class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let mutable </a:t>
            </a:r>
            <a:r>
              <a:rPr lang="en-US" sz="2000" b="1" dirty="0"/>
              <a:t>count = </a:t>
            </a:r>
            <a:r>
              <a:rPr lang="en-US" sz="2000" b="1" dirty="0" smtClean="0"/>
              <a:t>0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do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		count </a:t>
            </a:r>
            <a:r>
              <a:rPr lang="en-US" sz="2000" b="1" dirty="0"/>
              <a:t>&lt;- count + 1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printfn</a:t>
            </a:r>
            <a:r>
              <a:rPr lang="en-US" sz="2000" b="1" dirty="0" smtClean="0"/>
              <a:t> </a:t>
            </a:r>
            <a:r>
              <a:rPr lang="en-US" sz="2000" b="1" dirty="0"/>
              <a:t>"Lasers created: %</a:t>
            </a:r>
            <a:r>
              <a:rPr lang="en-US" sz="2000" b="1" dirty="0" err="1"/>
              <a:t>i</a:t>
            </a:r>
            <a:r>
              <a:rPr lang="en-US" sz="2000" b="1" dirty="0"/>
              <a:t>" </a:t>
            </a:r>
            <a:r>
              <a:rPr lang="en-US" sz="2000" b="1" dirty="0" smtClean="0"/>
              <a:t>count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7F7F7F"/>
                </a:solidFill>
              </a:rPr>
              <a:t>   </a:t>
            </a:r>
            <a:r>
              <a:rPr lang="en-US" sz="2000" dirty="0" smtClean="0">
                <a:solidFill>
                  <a:srgbClr val="7F7F7F"/>
                </a:solidFill>
              </a:rPr>
              <a:t>	member </a:t>
            </a:r>
            <a:r>
              <a:rPr lang="en-US" sz="2000" dirty="0" err="1">
                <a:solidFill>
                  <a:srgbClr val="7F7F7F"/>
                </a:solidFill>
              </a:rPr>
              <a:t>x.Name</a:t>
            </a:r>
            <a:r>
              <a:rPr lang="en-US" sz="2000" dirty="0">
                <a:solidFill>
                  <a:srgbClr val="7F7F7F"/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 </a:t>
            </a:r>
            <a:r>
              <a:rPr lang="en-US" sz="2000" dirty="0" smtClean="0">
                <a:solidFill>
                  <a:srgbClr val="7F7F7F"/>
                </a:solidFill>
              </a:rPr>
              <a:t>	static </a:t>
            </a:r>
            <a:r>
              <a:rPr lang="en-US" sz="2000" dirty="0">
                <a:solidFill>
                  <a:srgbClr val="7F7F7F"/>
                </a:solidFill>
              </a:rPr>
              <a:t>member </a:t>
            </a:r>
            <a:r>
              <a:rPr lang="en-US" sz="2000" dirty="0" err="1">
                <a:solidFill>
                  <a:srgbClr val="7F7F7F"/>
                </a:solidFill>
              </a:rPr>
              <a:t>LaserCount</a:t>
            </a:r>
            <a:r>
              <a:rPr lang="en-US" sz="2000" dirty="0">
                <a:solidFill>
                  <a:srgbClr val="7F7F7F"/>
                </a:solidFill>
              </a:rPr>
              <a:t> = count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 </a:t>
            </a:r>
            <a:r>
              <a:rPr lang="en-US" sz="2000" dirty="0" smtClean="0">
                <a:solidFill>
                  <a:srgbClr val="7F7F7F"/>
                </a:solidFill>
              </a:rPr>
              <a:t>	member </a:t>
            </a:r>
            <a:r>
              <a:rPr lang="en-US" sz="2000" dirty="0" err="1">
                <a:solidFill>
                  <a:srgbClr val="7F7F7F"/>
                </a:solidFill>
              </a:rPr>
              <a:t>x.Fire</a:t>
            </a:r>
            <a:r>
              <a:rPr lang="en-US" sz="2000" dirty="0">
                <a:solidFill>
                  <a:srgbClr val="7F7F7F"/>
                </a:solidFill>
              </a:rPr>
              <a:t>() = </a:t>
            </a:r>
            <a:r>
              <a:rPr lang="en-US" sz="2000" dirty="0" err="1">
                <a:solidFill>
                  <a:srgbClr val="7F7F7F"/>
                </a:solidFill>
              </a:rPr>
              <a:t>printfn</a:t>
            </a:r>
            <a:r>
              <a:rPr lang="en-US" sz="2000" dirty="0">
                <a:solidFill>
                  <a:srgbClr val="7F7F7F"/>
                </a:solidFill>
              </a:rPr>
              <a:t> "%s is firing" </a:t>
            </a:r>
            <a:r>
              <a:rPr lang="en-US" sz="2000" dirty="0" err="1">
                <a:solidFill>
                  <a:srgbClr val="7F7F7F"/>
                </a:solidFill>
              </a:rPr>
              <a:t>x.Name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end    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let laser1 = new Laser("Super </a:t>
            </a:r>
            <a:r>
              <a:rPr lang="en-US" sz="2000" dirty="0" smtClean="0">
                <a:solidFill>
                  <a:srgbClr val="7F7F7F"/>
                </a:solidFill>
              </a:rPr>
              <a:t>Laser”)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let laser2 = new Laser("Giga </a:t>
            </a:r>
            <a:r>
              <a:rPr lang="en-US" sz="2000" dirty="0" smtClean="0">
                <a:solidFill>
                  <a:srgbClr val="7F7F7F"/>
                </a:solidFill>
              </a:rPr>
              <a:t>Laser”)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let laser3 = new Laser("Turbo Laser")</a:t>
            </a:r>
          </a:p>
          <a:p>
            <a:pPr marL="0" indent="0">
              <a:buNone/>
            </a:pPr>
            <a:r>
              <a:rPr lang="en-US" sz="2000" strike="sngStrike" dirty="0" smtClean="0">
                <a:solidFill>
                  <a:srgbClr val="7F7F7F"/>
                </a:solidFill>
              </a:rPr>
              <a:t>laser1</a:t>
            </a:r>
            <a:r>
              <a:rPr lang="en-US" sz="2000" strike="sngStrike" dirty="0">
                <a:solidFill>
                  <a:srgbClr val="7F7F7F"/>
                </a:solidFill>
              </a:rPr>
              <a:t>.Fire()</a:t>
            </a:r>
          </a:p>
          <a:p>
            <a:pPr marL="0" indent="0">
              <a:buNone/>
            </a:pPr>
            <a:r>
              <a:rPr lang="en-US" sz="2000" strike="sngStrike" dirty="0" smtClean="0">
                <a:solidFill>
                  <a:srgbClr val="7F7F7F"/>
                </a:solidFill>
              </a:rPr>
              <a:t>laser2</a:t>
            </a:r>
            <a:r>
              <a:rPr lang="en-US" sz="2000" strike="sngStrike" dirty="0">
                <a:solidFill>
                  <a:srgbClr val="7F7F7F"/>
                </a:solidFill>
              </a:rPr>
              <a:t>.Fire()</a:t>
            </a:r>
          </a:p>
          <a:p>
            <a:pPr marL="0" indent="0">
              <a:buNone/>
            </a:pPr>
            <a:r>
              <a:rPr lang="en-US" sz="2000" strike="sngStrike" dirty="0" smtClean="0">
                <a:solidFill>
                  <a:srgbClr val="7F7F7F"/>
                </a:solidFill>
              </a:rPr>
              <a:t>laser3</a:t>
            </a:r>
            <a:r>
              <a:rPr lang="en-US" sz="2000" strike="sngStrike" dirty="0">
                <a:solidFill>
                  <a:srgbClr val="7F7F7F"/>
                </a:solidFill>
              </a:rPr>
              <a:t>.Fire(</a:t>
            </a:r>
            <a:r>
              <a:rPr lang="en-US" sz="2000" strike="sngStrike" dirty="0" smtClean="0">
                <a:solidFill>
                  <a:srgbClr val="7F7F7F"/>
                </a:solidFill>
              </a:rPr>
              <a:t>)</a:t>
            </a:r>
            <a:endParaRPr lang="en-US" sz="2000" i="1" strike="sngStrike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96857" y="4845619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7F7F"/>
                </a:solidFill>
              </a:rPr>
              <a:t>Lasers created: 1</a:t>
            </a:r>
          </a:p>
          <a:p>
            <a:r>
              <a:rPr lang="en-US" i="1" dirty="0">
                <a:solidFill>
                  <a:srgbClr val="7F7F7F"/>
                </a:solidFill>
              </a:rPr>
              <a:t>Lasers created: 2</a:t>
            </a:r>
          </a:p>
          <a:p>
            <a:r>
              <a:rPr lang="en-US" i="1" dirty="0">
                <a:solidFill>
                  <a:srgbClr val="7F7F7F"/>
                </a:solidFill>
              </a:rPr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1143" y="675170"/>
            <a:ext cx="42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executes when instance 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</a:rPr>
              <a:t>s </a:t>
            </a:r>
            <a:r>
              <a:rPr lang="en-US" sz="2000" b="1" i="1" dirty="0" smtClean="0">
                <a:solidFill>
                  <a:srgbClr val="FF0000"/>
                </a:solidFill>
              </a:rPr>
              <a:t>built</a:t>
            </a:r>
            <a:r>
              <a:rPr lang="en-US" sz="2000" i="1" dirty="0" smtClean="0">
                <a:solidFill>
                  <a:srgbClr val="FF0000"/>
                </a:solidFill>
              </a:rPr>
              <a:t>, not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35741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</a:t>
            </a:r>
            <a:r>
              <a:rPr lang="en-US" i="1" dirty="0" smtClean="0">
                <a:solidFill>
                  <a:schemeClr val="bg1"/>
                </a:solidFill>
              </a:rPr>
              <a:t>et/do</a:t>
            </a:r>
            <a:r>
              <a:rPr lang="en-US" dirty="0" smtClean="0">
                <a:solidFill>
                  <a:schemeClr val="bg1"/>
                </a:solidFill>
              </a:rPr>
              <a:t>: after class declaration but before member definitions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 before do. Why? let bindings </a:t>
            </a:r>
            <a:r>
              <a:rPr lang="en-US" dirty="0" err="1" smtClean="0">
                <a:solidFill>
                  <a:srgbClr val="FFFFFF"/>
                </a:solidFill>
              </a:rPr>
              <a:t>initialise</a:t>
            </a:r>
            <a:r>
              <a:rPr lang="en-US" dirty="0" smtClean="0">
                <a:solidFill>
                  <a:srgbClr val="FFFFFF"/>
                </a:solidFill>
              </a:rPr>
              <a:t> values, and do bindings operate on </a:t>
            </a:r>
            <a:r>
              <a:rPr lang="en-US" dirty="0" err="1">
                <a:solidFill>
                  <a:srgbClr val="FFFFFF"/>
                </a:solidFill>
              </a:rPr>
              <a:t>initalised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values</a:t>
            </a:r>
          </a:p>
          <a:p>
            <a:r>
              <a:rPr lang="en-US" dirty="0">
                <a:solidFill>
                  <a:srgbClr val="FFFFFF"/>
                </a:solidFill>
              </a:rPr>
              <a:t>“do” (in do binding): optional for modules but compulsory for classes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let* &amp; do* 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270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</a:t>
            </a:r>
            <a:r>
              <a:rPr lang="en-US" i="1" dirty="0" smtClean="0"/>
              <a:t>et/do</a:t>
            </a:r>
            <a:r>
              <a:rPr lang="en-US" dirty="0" smtClean="0"/>
              <a:t>: after class declaration but before member definitions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 before do. Why? let bindings </a:t>
            </a:r>
            <a:r>
              <a:rPr lang="en-US" dirty="0" err="1" smtClean="0">
                <a:solidFill>
                  <a:srgbClr val="FFFFFF"/>
                </a:solidFill>
              </a:rPr>
              <a:t>initialise</a:t>
            </a:r>
            <a:r>
              <a:rPr lang="en-US" dirty="0" smtClean="0">
                <a:solidFill>
                  <a:srgbClr val="FFFFFF"/>
                </a:solidFill>
              </a:rPr>
              <a:t> values, and do bindings operate on </a:t>
            </a:r>
            <a:r>
              <a:rPr lang="en-US" dirty="0" err="1">
                <a:solidFill>
                  <a:srgbClr val="FFFFFF"/>
                </a:solidFill>
              </a:rPr>
              <a:t>initalised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values</a:t>
            </a:r>
          </a:p>
          <a:p>
            <a:r>
              <a:rPr lang="en-US" dirty="0">
                <a:solidFill>
                  <a:srgbClr val="FFFFFF"/>
                </a:solidFill>
              </a:rPr>
              <a:t>“do” (in do binding): optional for modules but compulsory for classes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let* &amp; do* 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012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</a:t>
            </a:r>
            <a:r>
              <a:rPr lang="en-US" i="1" dirty="0" smtClean="0"/>
              <a:t>et/do</a:t>
            </a:r>
            <a:r>
              <a:rPr lang="en-US" dirty="0" smtClean="0"/>
              <a:t>: after class declaration but before member definitions</a:t>
            </a:r>
          </a:p>
          <a:p>
            <a:r>
              <a:rPr lang="en-US" i="1" dirty="0"/>
              <a:t>l</a:t>
            </a:r>
            <a:r>
              <a:rPr lang="en-US" i="1" dirty="0" smtClean="0"/>
              <a:t>et</a:t>
            </a:r>
            <a:r>
              <a:rPr lang="en-US" dirty="0" smtClean="0"/>
              <a:t> before </a:t>
            </a:r>
            <a:r>
              <a:rPr lang="en-US" i="1" dirty="0" smtClean="0"/>
              <a:t>do</a:t>
            </a:r>
            <a:r>
              <a:rPr lang="en-US" dirty="0" smtClean="0"/>
              <a:t>. Why? </a:t>
            </a:r>
            <a:r>
              <a:rPr lang="en-US" dirty="0" smtClean="0">
                <a:solidFill>
                  <a:srgbClr val="FFFFFF"/>
                </a:solidFill>
              </a:rPr>
              <a:t>let bindings </a:t>
            </a:r>
            <a:r>
              <a:rPr lang="en-US" dirty="0" err="1" smtClean="0">
                <a:solidFill>
                  <a:srgbClr val="FFFFFF"/>
                </a:solidFill>
              </a:rPr>
              <a:t>initialise</a:t>
            </a:r>
            <a:r>
              <a:rPr lang="en-US" dirty="0" smtClean="0">
                <a:solidFill>
                  <a:srgbClr val="FFFFFF"/>
                </a:solidFill>
              </a:rPr>
              <a:t> values, and do bindings operate on </a:t>
            </a:r>
            <a:r>
              <a:rPr lang="en-US" dirty="0" err="1">
                <a:solidFill>
                  <a:srgbClr val="FFFFFF"/>
                </a:solidFill>
              </a:rPr>
              <a:t>initalised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values</a:t>
            </a:r>
          </a:p>
          <a:p>
            <a:r>
              <a:rPr lang="en-US" dirty="0">
                <a:solidFill>
                  <a:srgbClr val="FFFFFF"/>
                </a:solidFill>
              </a:rPr>
              <a:t>“do” (in do binding): optional for modules but compulsory for classes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let* &amp; do* 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0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open </a:t>
            </a:r>
            <a:r>
              <a:rPr lang="en-US" sz="2400" dirty="0">
                <a:solidFill>
                  <a:srgbClr val="7F7F7F"/>
                </a:solidFill>
              </a:rPr>
              <a:t>System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type </a:t>
            </a:r>
            <a:r>
              <a:rPr lang="en-US" sz="2400" dirty="0">
                <a:solidFill>
                  <a:srgbClr val="7F7F7F"/>
                </a:solidFill>
              </a:rPr>
              <a:t>Robot(</a:t>
            </a:r>
            <a:r>
              <a:rPr lang="en-US" sz="2400" b="1" dirty="0"/>
              <a:t>name </a:t>
            </a:r>
            <a:r>
              <a:rPr lang="en-US" sz="2400" b="1" strike="sngStrike" dirty="0"/>
              <a:t>: string</a:t>
            </a:r>
            <a:r>
              <a:rPr lang="en-US" sz="2400" dirty="0">
                <a:solidFill>
                  <a:srgbClr val="7F7F7F"/>
                </a:solidFill>
              </a:rPr>
              <a:t>) =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</a:t>
            </a:r>
            <a:r>
              <a:rPr lang="en-US" sz="2400" dirty="0">
                <a:solidFill>
                  <a:srgbClr val="7F7F7F"/>
                </a:solidFill>
              </a:rPr>
              <a:t>member </a:t>
            </a:r>
            <a:r>
              <a:rPr lang="en-US" sz="2400" dirty="0" err="1">
                <a:solidFill>
                  <a:srgbClr val="7F7F7F"/>
                </a:solidFill>
              </a:rPr>
              <a:t>x.SayHello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"Hi, I'm %s" </a:t>
            </a:r>
            <a:r>
              <a:rPr lang="en-US" sz="2400" dirty="0" err="1">
                <a:solidFill>
                  <a:srgbClr val="7F7F7F"/>
                </a:solidFill>
              </a:rPr>
              <a:t>x.Name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end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let </a:t>
            </a:r>
            <a:r>
              <a:rPr lang="en-US" sz="2400" dirty="0">
                <a:solidFill>
                  <a:srgbClr val="7F7F7F"/>
                </a:solidFill>
              </a:rPr>
              <a:t>bob = new Robot("Bob")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7F7F"/>
                </a:solidFill>
              </a:rPr>
              <a:t>bob.SayHello</a:t>
            </a:r>
            <a:r>
              <a:rPr lang="en-US" sz="2400" dirty="0">
                <a:solidFill>
                  <a:srgbClr val="7F7F7F"/>
                </a:solidFill>
              </a:rPr>
              <a:t>(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7F7F7F"/>
                </a:solidFill>
              </a:rPr>
              <a:t>Class definition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 declaration &amp; class primary constructor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Instantiate new object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Use instantiated object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Class inference</a:t>
            </a:r>
          </a:p>
          <a:p>
            <a:r>
              <a:rPr lang="en-US" sz="2400" dirty="0" smtClean="0"/>
              <a:t>Type inference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6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let/do</a:t>
            </a:r>
            <a:r>
              <a:rPr lang="en-US" dirty="0"/>
              <a:t>: after class declaration but before member definitions</a:t>
            </a:r>
          </a:p>
          <a:p>
            <a:r>
              <a:rPr lang="en-US" i="1" dirty="0"/>
              <a:t>let</a:t>
            </a:r>
            <a:r>
              <a:rPr lang="en-US" dirty="0"/>
              <a:t> before </a:t>
            </a:r>
            <a:r>
              <a:rPr lang="en-US" i="1" dirty="0"/>
              <a:t>do</a:t>
            </a:r>
            <a:r>
              <a:rPr lang="en-US" dirty="0"/>
              <a:t>. Why? </a:t>
            </a:r>
            <a:r>
              <a:rPr lang="en-US" i="1" dirty="0" smtClean="0"/>
              <a:t>let</a:t>
            </a:r>
            <a:r>
              <a:rPr lang="en-US" dirty="0" smtClean="0"/>
              <a:t> bindings </a:t>
            </a:r>
            <a:r>
              <a:rPr lang="en-US" dirty="0" err="1" smtClean="0"/>
              <a:t>initialise</a:t>
            </a:r>
            <a:r>
              <a:rPr lang="en-US" dirty="0" smtClean="0"/>
              <a:t> values, and </a:t>
            </a:r>
            <a:r>
              <a:rPr lang="en-US" i="1" dirty="0" smtClean="0"/>
              <a:t>do</a:t>
            </a:r>
            <a:r>
              <a:rPr lang="en-US" dirty="0" smtClean="0"/>
              <a:t> bindings operate on </a:t>
            </a:r>
            <a:r>
              <a:rPr lang="en-US" dirty="0" err="1" smtClean="0"/>
              <a:t>initialised</a:t>
            </a:r>
            <a:r>
              <a:rPr lang="en-US" dirty="0" smtClean="0"/>
              <a:t> values</a:t>
            </a:r>
          </a:p>
          <a:p>
            <a:r>
              <a:rPr lang="en-US" dirty="0">
                <a:solidFill>
                  <a:srgbClr val="FFFFFF"/>
                </a:solidFill>
              </a:rPr>
              <a:t>“do” (in do binding): optional for modules but compulsory for classes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let* &amp; do* 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63190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let/do</a:t>
            </a:r>
            <a:r>
              <a:rPr lang="en-US" dirty="0"/>
              <a:t>: after class declaration but before member definitions</a:t>
            </a:r>
          </a:p>
          <a:p>
            <a:r>
              <a:rPr lang="en-US" i="1" dirty="0"/>
              <a:t>let</a:t>
            </a:r>
            <a:r>
              <a:rPr lang="en-US" dirty="0"/>
              <a:t> before </a:t>
            </a:r>
            <a:r>
              <a:rPr lang="en-US" i="1" dirty="0"/>
              <a:t>do</a:t>
            </a:r>
            <a:r>
              <a:rPr lang="en-US" dirty="0"/>
              <a:t>. Why? </a:t>
            </a:r>
            <a:r>
              <a:rPr lang="en-US" i="1" dirty="0"/>
              <a:t>let</a:t>
            </a:r>
            <a:r>
              <a:rPr lang="en-US" dirty="0"/>
              <a:t> bindings </a:t>
            </a:r>
            <a:r>
              <a:rPr lang="en-US" dirty="0" err="1"/>
              <a:t>initialise</a:t>
            </a:r>
            <a:r>
              <a:rPr lang="en-US" dirty="0"/>
              <a:t> values, and </a:t>
            </a:r>
            <a:r>
              <a:rPr lang="en-US" i="1" dirty="0"/>
              <a:t>do</a:t>
            </a:r>
            <a:r>
              <a:rPr lang="en-US" dirty="0"/>
              <a:t> bindings operate on </a:t>
            </a:r>
            <a:r>
              <a:rPr lang="en-US" dirty="0" err="1"/>
              <a:t>initialised</a:t>
            </a:r>
            <a:r>
              <a:rPr lang="en-US" dirty="0"/>
              <a:t> values</a:t>
            </a:r>
          </a:p>
          <a:p>
            <a:r>
              <a:rPr lang="en-US" i="1" dirty="0"/>
              <a:t>do</a:t>
            </a:r>
            <a:r>
              <a:rPr lang="en-US" dirty="0"/>
              <a:t>: optional for modules but compulsory for classes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let* &amp; do* 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38681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let/do</a:t>
            </a:r>
            <a:r>
              <a:rPr lang="en-US" dirty="0"/>
              <a:t>: after class declaration but before member definitions</a:t>
            </a:r>
          </a:p>
          <a:p>
            <a:r>
              <a:rPr lang="en-US" i="1" dirty="0"/>
              <a:t>let</a:t>
            </a:r>
            <a:r>
              <a:rPr lang="en-US" dirty="0"/>
              <a:t> before </a:t>
            </a:r>
            <a:r>
              <a:rPr lang="en-US" i="1" dirty="0"/>
              <a:t>do</a:t>
            </a:r>
            <a:r>
              <a:rPr lang="en-US" dirty="0"/>
              <a:t>. Why? </a:t>
            </a:r>
            <a:r>
              <a:rPr lang="en-US" i="1" dirty="0"/>
              <a:t>let</a:t>
            </a:r>
            <a:r>
              <a:rPr lang="en-US" dirty="0"/>
              <a:t> bindings </a:t>
            </a:r>
            <a:r>
              <a:rPr lang="en-US" dirty="0" err="1"/>
              <a:t>initialise</a:t>
            </a:r>
            <a:r>
              <a:rPr lang="en-US" dirty="0"/>
              <a:t> values, and </a:t>
            </a:r>
            <a:r>
              <a:rPr lang="en-US" i="1" dirty="0"/>
              <a:t>do</a:t>
            </a:r>
            <a:r>
              <a:rPr lang="en-US" dirty="0"/>
              <a:t> bindings operate on </a:t>
            </a:r>
            <a:r>
              <a:rPr lang="en-US" dirty="0" err="1"/>
              <a:t>initialised</a:t>
            </a:r>
            <a:r>
              <a:rPr lang="en-US" dirty="0"/>
              <a:t> values</a:t>
            </a:r>
          </a:p>
          <a:p>
            <a:r>
              <a:rPr lang="en-US" i="1" dirty="0"/>
              <a:t>do</a:t>
            </a:r>
            <a:r>
              <a:rPr lang="en-US" dirty="0"/>
              <a:t>: optional for modules but compulsory for classes</a:t>
            </a:r>
          </a:p>
          <a:p>
            <a:r>
              <a:rPr lang="en-US" i="1" dirty="0" smtClean="0"/>
              <a:t>let* </a:t>
            </a:r>
            <a:r>
              <a:rPr lang="en-US" dirty="0" smtClean="0"/>
              <a:t>&amp; </a:t>
            </a:r>
            <a:r>
              <a:rPr lang="en-US" i="1" dirty="0" smtClean="0"/>
              <a:t>do* </a:t>
            </a:r>
            <a:r>
              <a:rPr lang="en-US" dirty="0" smtClean="0"/>
              <a:t>(can have zero or more)</a:t>
            </a:r>
          </a:p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et/do: can be instance or static (instance by default)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4369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5" y="1284591"/>
            <a:ext cx="8229600" cy="507175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let/do</a:t>
            </a:r>
            <a:r>
              <a:rPr lang="en-US" dirty="0"/>
              <a:t>: after class declaration but before member definitions</a:t>
            </a:r>
          </a:p>
          <a:p>
            <a:r>
              <a:rPr lang="en-US" i="1" dirty="0"/>
              <a:t>let</a:t>
            </a:r>
            <a:r>
              <a:rPr lang="en-US" dirty="0"/>
              <a:t> before </a:t>
            </a:r>
            <a:r>
              <a:rPr lang="en-US" i="1" dirty="0"/>
              <a:t>do</a:t>
            </a:r>
            <a:r>
              <a:rPr lang="en-US" dirty="0"/>
              <a:t>. Why? </a:t>
            </a:r>
            <a:r>
              <a:rPr lang="en-US" i="1" dirty="0"/>
              <a:t>let</a:t>
            </a:r>
            <a:r>
              <a:rPr lang="en-US" dirty="0"/>
              <a:t> bindings </a:t>
            </a:r>
            <a:r>
              <a:rPr lang="en-US" dirty="0" err="1"/>
              <a:t>initialise</a:t>
            </a:r>
            <a:r>
              <a:rPr lang="en-US" dirty="0"/>
              <a:t> values, and </a:t>
            </a:r>
            <a:r>
              <a:rPr lang="en-US" i="1" dirty="0"/>
              <a:t>do</a:t>
            </a:r>
            <a:r>
              <a:rPr lang="en-US" dirty="0"/>
              <a:t> bindings operate on </a:t>
            </a:r>
            <a:r>
              <a:rPr lang="en-US" dirty="0" err="1"/>
              <a:t>initialised</a:t>
            </a:r>
            <a:r>
              <a:rPr lang="en-US" dirty="0"/>
              <a:t> values</a:t>
            </a:r>
          </a:p>
          <a:p>
            <a:r>
              <a:rPr lang="en-US" i="1" dirty="0"/>
              <a:t>d</a:t>
            </a:r>
            <a:r>
              <a:rPr lang="en-US" i="1" dirty="0" smtClean="0"/>
              <a:t>o</a:t>
            </a:r>
            <a:r>
              <a:rPr lang="en-US" dirty="0" smtClean="0"/>
              <a:t>: </a:t>
            </a:r>
            <a:r>
              <a:rPr lang="en-US" dirty="0"/>
              <a:t>optional for modules but compulsory for classes</a:t>
            </a:r>
          </a:p>
          <a:p>
            <a:r>
              <a:rPr lang="en-US" i="1" dirty="0"/>
              <a:t>let* </a:t>
            </a:r>
            <a:r>
              <a:rPr lang="en-US" dirty="0"/>
              <a:t>&amp; </a:t>
            </a:r>
            <a:r>
              <a:rPr lang="en-US" i="1" dirty="0"/>
              <a:t>do* </a:t>
            </a:r>
            <a:r>
              <a:rPr lang="en-US" dirty="0"/>
              <a:t>(can have zero or more)</a:t>
            </a:r>
          </a:p>
          <a:p>
            <a:r>
              <a:rPr lang="en-US" i="1" dirty="0" smtClean="0"/>
              <a:t>let/do</a:t>
            </a:r>
            <a:r>
              <a:rPr lang="en-US" dirty="0" smtClean="0"/>
              <a:t>: can be instance or static (instance by default)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static let mutable </a:t>
            </a:r>
            <a:r>
              <a:rPr lang="en-US" sz="3100" b="1" dirty="0"/>
              <a:t>count = 0</a:t>
            </a:r>
          </a:p>
          <a:p>
            <a:pPr marL="0" indent="0">
              <a:buNone/>
            </a:pPr>
            <a:r>
              <a:rPr lang="en-US" sz="3100" b="1" dirty="0"/>
              <a:t>	</a:t>
            </a:r>
            <a:r>
              <a:rPr lang="en-US" sz="3100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100" b="1" dirty="0"/>
              <a:t>      		count &lt;- count + 1</a:t>
            </a:r>
          </a:p>
          <a:p>
            <a:pPr marL="0" indent="0">
              <a:buNone/>
            </a:pPr>
            <a:r>
              <a:rPr lang="en-US" sz="3100" b="1" dirty="0"/>
              <a:t>      		</a:t>
            </a:r>
            <a:r>
              <a:rPr lang="en-US" sz="3100" b="1" dirty="0" err="1"/>
              <a:t>printfn</a:t>
            </a:r>
            <a:r>
              <a:rPr lang="en-US" sz="3100" b="1" dirty="0"/>
              <a:t> "Lasers created: %</a:t>
            </a:r>
            <a:r>
              <a:rPr lang="en-US" sz="3100" b="1" dirty="0" err="1"/>
              <a:t>i</a:t>
            </a:r>
            <a:r>
              <a:rPr lang="en-US" sz="3100" b="1" dirty="0"/>
              <a:t>" count</a:t>
            </a:r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7F7F7F"/>
                </a:solidFill>
              </a:rPr>
              <a:t>   	member </a:t>
            </a:r>
            <a:r>
              <a:rPr lang="en-US" sz="3100" dirty="0" err="1">
                <a:solidFill>
                  <a:srgbClr val="7F7F7F"/>
                </a:solidFill>
              </a:rPr>
              <a:t>x.Name</a:t>
            </a:r>
            <a:r>
              <a:rPr lang="en-US" sz="3100" dirty="0">
                <a:solidFill>
                  <a:srgbClr val="7F7F7F"/>
                </a:solidFill>
              </a:rPr>
              <a:t> = name </a:t>
            </a:r>
            <a:endParaRPr lang="en-US" sz="31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is-IS" sz="3100" dirty="0" smtClean="0">
                <a:solidFill>
                  <a:srgbClr val="7F7F7F"/>
                </a:solidFill>
              </a:rPr>
              <a:t>…</a:t>
            </a:r>
            <a:endParaRPr lang="en-US" sz="31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159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/>
              <a:t>l</a:t>
            </a:r>
            <a:r>
              <a:rPr lang="en-US" sz="3200" i="1" dirty="0" smtClean="0"/>
              <a:t>et</a:t>
            </a:r>
            <a:r>
              <a:rPr lang="en-US" sz="3200" dirty="0" smtClean="0"/>
              <a:t> and </a:t>
            </a:r>
            <a:r>
              <a:rPr lang="en-US" sz="3200" i="1" dirty="0" smtClean="0"/>
              <a:t>do</a:t>
            </a:r>
            <a:r>
              <a:rPr lang="en-US" sz="3200" dirty="0" smtClean="0"/>
              <a:t> bindings in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7820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printfn</a:t>
            </a:r>
            <a:r>
              <a:rPr lang="en-US" sz="2000" dirty="0" smtClean="0"/>
              <a:t> </a:t>
            </a:r>
            <a:r>
              <a:rPr lang="en-US" sz="2000" dirty="0"/>
              <a:t>"Lasers created: %</a:t>
            </a:r>
            <a:r>
              <a:rPr lang="en-US" sz="2000" dirty="0" err="1"/>
              <a:t>i</a:t>
            </a:r>
            <a:r>
              <a:rPr lang="en-US" sz="2000" dirty="0"/>
              <a:t>" </a:t>
            </a:r>
            <a:r>
              <a:rPr lang="en-US" sz="2000" dirty="0" smtClean="0"/>
              <a:t>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63601" y="4845619"/>
            <a:ext cx="765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Can we </a:t>
            </a:r>
            <a:r>
              <a:rPr lang="en-US" i="1" dirty="0" err="1" smtClean="0">
                <a:solidFill>
                  <a:schemeClr val="bg1"/>
                </a:solidFill>
              </a:rPr>
              <a:t>removeSuper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134752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strike="sngStrike" dirty="0" err="1" smtClean="0"/>
              <a:t>printfn</a:t>
            </a:r>
            <a:r>
              <a:rPr lang="en-US" sz="2000" strike="sngStrike" dirty="0" smtClean="0"/>
              <a:t> </a:t>
            </a:r>
            <a:r>
              <a:rPr lang="en-US" sz="2000" strike="sngStrike" dirty="0"/>
              <a:t>"Lasers created: %</a:t>
            </a:r>
            <a:r>
              <a:rPr lang="en-US" sz="2000" strike="sngStrike" dirty="0" err="1"/>
              <a:t>i</a:t>
            </a:r>
            <a:r>
              <a:rPr lang="en-US" sz="2000" strike="sngStrike" dirty="0"/>
              <a:t>" </a:t>
            </a:r>
            <a:r>
              <a:rPr lang="en-US" sz="2000" strike="sngStrike" dirty="0" smtClean="0"/>
              <a:t>count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63601" y="4845619"/>
            <a:ext cx="8009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How else can I display the number of lasers created (count)? </a:t>
            </a:r>
            <a:r>
              <a:rPr lang="en-US" i="1" dirty="0" smtClean="0">
                <a:solidFill>
                  <a:schemeClr val="bg1"/>
                </a:solidFill>
              </a:rPr>
              <a:t>is </a:t>
            </a:r>
            <a:r>
              <a:rPr lang="en-US" i="1" dirty="0">
                <a:solidFill>
                  <a:schemeClr val="bg1"/>
                </a:solidFill>
              </a:rPr>
              <a:t>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398663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</a:t>
            </a:r>
            <a:r>
              <a:rPr lang="en-US" sz="2000" dirty="0" smtClean="0"/>
              <a:t>= class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let mutable </a:t>
            </a:r>
            <a:r>
              <a:rPr lang="en-US" sz="2000" dirty="0"/>
              <a:t>count = 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count </a:t>
            </a:r>
            <a:r>
              <a:rPr lang="en-US" sz="2000" dirty="0"/>
              <a:t>&lt;- count + 1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		</a:t>
            </a:r>
            <a:r>
              <a:rPr lang="en-US" sz="2000" strike="sngStrike" dirty="0" err="1" smtClean="0"/>
              <a:t>printfn</a:t>
            </a:r>
            <a:r>
              <a:rPr lang="en-US" sz="2000" strike="sngStrike" dirty="0" smtClean="0"/>
              <a:t> </a:t>
            </a:r>
            <a:r>
              <a:rPr lang="en-US" sz="2000" strike="sngStrike" dirty="0"/>
              <a:t>"Lasers created: %</a:t>
            </a:r>
            <a:r>
              <a:rPr lang="en-US" sz="2000" strike="sngStrike" dirty="0" err="1"/>
              <a:t>i</a:t>
            </a:r>
            <a:r>
              <a:rPr lang="en-US" sz="2000" strike="sngStrike" dirty="0"/>
              <a:t>" </a:t>
            </a:r>
            <a:r>
              <a:rPr lang="en-US" sz="2000" strike="sngStrike" dirty="0" smtClean="0"/>
              <a:t>count</a:t>
            </a:r>
            <a:endParaRPr lang="en-US" sz="2000" strike="sngStrike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static </a:t>
            </a:r>
            <a:r>
              <a:rPr lang="en-US" sz="2000" dirty="0">
                <a:solidFill>
                  <a:srgbClr val="0000FF"/>
                </a:solidFill>
              </a:rPr>
              <a:t>member </a:t>
            </a:r>
            <a:r>
              <a:rPr lang="en-US" sz="2000" dirty="0" err="1"/>
              <a:t>LaserCount</a:t>
            </a:r>
            <a:r>
              <a:rPr lang="en-US" sz="2000" dirty="0"/>
              <a:t> = count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member</a:t>
            </a:r>
            <a:r>
              <a:rPr lang="en-US" sz="2000" dirty="0" smtClean="0"/>
              <a:t> </a:t>
            </a:r>
            <a:r>
              <a:rPr lang="en-US" sz="2000" dirty="0" err="1"/>
              <a:t>x.Fire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x.Name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laser1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Laser("Super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laser2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Laser("Giga </a:t>
            </a:r>
            <a:r>
              <a:rPr lang="en-US" sz="2000" dirty="0" smtClean="0"/>
              <a:t>Laser”)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let</a:t>
            </a:r>
            <a:r>
              <a:rPr lang="en-US" sz="2000" dirty="0"/>
              <a:t> laser3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Laser("Turbo Laser")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63601" y="4845619"/>
            <a:ext cx="800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How else can I display the number of lasers created (count)?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>
                <a:solidFill>
                  <a:srgbClr val="FF0000"/>
                </a:solidFill>
              </a:rPr>
              <a:t>Define new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>
                <a:solidFill>
                  <a:srgbClr val="FF0000"/>
                </a:solidFill>
              </a:rPr>
              <a:t>Use get()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= class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mutable count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count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2000" strike="sngStrike" dirty="0" err="1" smtClean="0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strike="sngStrik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trike="sngStrike" dirty="0">
                <a:solidFill>
                  <a:schemeClr val="bg1">
                    <a:lumMod val="50000"/>
                  </a:schemeClr>
                </a:solidFill>
              </a:rPr>
              <a:t>"Lasers created: %</a:t>
            </a:r>
            <a:r>
              <a:rPr lang="en-US" sz="2000" strike="sngStrike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strike="sngStrike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2000" strike="sngStrike" dirty="0" smtClean="0">
                <a:solidFill>
                  <a:schemeClr val="bg1">
                    <a:lumMod val="50000"/>
                  </a:schemeClr>
                </a:solidFill>
              </a:rPr>
              <a:t>count</a:t>
            </a:r>
            <a:endParaRPr lang="en-US" sz="20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LaserCount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count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x.Fire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"%s is firing"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member </a:t>
            </a:r>
            <a:r>
              <a:rPr lang="en-US" sz="2000" b="1" dirty="0" err="1"/>
              <a:t>ShowCount</a:t>
            </a:r>
            <a:r>
              <a:rPr lang="en-US" sz="2000" b="1" dirty="0"/>
              <a:t>() = </a:t>
            </a:r>
            <a:r>
              <a:rPr lang="en-US" sz="2000" b="1" dirty="0" err="1"/>
              <a:t>printfn</a:t>
            </a:r>
            <a:r>
              <a:rPr lang="en-US" sz="2000" b="1" dirty="0"/>
              <a:t> "Count is: %</a:t>
            </a:r>
            <a:r>
              <a:rPr lang="en-US" sz="2000" b="1" dirty="0" err="1"/>
              <a:t>i</a:t>
            </a:r>
            <a:r>
              <a:rPr lang="en-US" sz="2000" b="1" dirty="0"/>
              <a:t>" </a:t>
            </a:r>
            <a:r>
              <a:rPr lang="en-US" sz="2000" b="1" dirty="0" err="1" smtClean="0"/>
              <a:t>Laser.LaserCount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end    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mr-IN" sz="2000" dirty="0" smtClean="0"/>
              <a:t>…</a:t>
            </a:r>
            <a:endParaRPr lang="da-DK" sz="2000" dirty="0" smtClean="0"/>
          </a:p>
          <a:p>
            <a:pPr marL="0" indent="0">
              <a:buNone/>
            </a:pPr>
            <a:r>
              <a:rPr lang="en-US" sz="2000" b="1" dirty="0" err="1" smtClean="0"/>
              <a:t>Laser.ShowCount</a:t>
            </a:r>
            <a:r>
              <a:rPr lang="en-US" sz="2000" b="1" dirty="0" smtClean="0"/>
              <a:t>()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63601" y="4845619"/>
            <a:ext cx="800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How else can I display the number of lasers created (count)?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FF0000"/>
                </a:solidFill>
              </a:rPr>
              <a:t>Define new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>
                <a:solidFill>
                  <a:srgbClr val="7F7F7F"/>
                </a:solidFill>
              </a:rPr>
              <a:t>Use get()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1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= class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mutable count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count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2000" strike="sngStrike" dirty="0" err="1" smtClean="0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strike="sngStrik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trike="sngStrike" dirty="0">
                <a:solidFill>
                  <a:schemeClr val="bg1">
                    <a:lumMod val="50000"/>
                  </a:schemeClr>
                </a:solidFill>
              </a:rPr>
              <a:t>"Lasers created: %</a:t>
            </a:r>
            <a:r>
              <a:rPr lang="en-US" sz="2000" strike="sngStrike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strike="sngStrike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2000" strike="sngStrike" dirty="0" smtClean="0">
                <a:solidFill>
                  <a:schemeClr val="bg1">
                    <a:lumMod val="50000"/>
                  </a:schemeClr>
                </a:solidFill>
              </a:rPr>
              <a:t>count</a:t>
            </a:r>
            <a:endParaRPr lang="en-US" sz="20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LaserCount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count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x.Fire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"%s is firing"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x.Name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static </a:t>
            </a:r>
            <a:r>
              <a:rPr lang="en-US" sz="2000" b="1" dirty="0">
                <a:solidFill>
                  <a:srgbClr val="0000FF"/>
                </a:solidFill>
              </a:rPr>
              <a:t>member </a:t>
            </a:r>
            <a:r>
              <a:rPr lang="en-US" sz="2000" b="1" dirty="0" err="1"/>
              <a:t>ShowCount</a:t>
            </a:r>
            <a:r>
              <a:rPr lang="en-US" sz="2000" b="1" dirty="0"/>
              <a:t>() = </a:t>
            </a:r>
            <a:r>
              <a:rPr lang="en-US" sz="2000" b="1" dirty="0" err="1"/>
              <a:t>printfn</a:t>
            </a:r>
            <a:r>
              <a:rPr lang="en-US" sz="2000" b="1" dirty="0"/>
              <a:t> "Count is: %</a:t>
            </a:r>
            <a:r>
              <a:rPr lang="en-US" sz="2000" b="1" dirty="0" err="1"/>
              <a:t>i</a:t>
            </a:r>
            <a:r>
              <a:rPr lang="en-US" sz="2000" b="1" dirty="0"/>
              <a:t>" </a:t>
            </a:r>
            <a:r>
              <a:rPr lang="en-US" sz="2000" b="1" dirty="0" err="1" smtClean="0"/>
              <a:t>Laser.LaserCount</a:t>
            </a: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static member </a:t>
            </a:r>
            <a:r>
              <a:rPr lang="en-US" sz="2000" b="1" dirty="0" err="1"/>
              <a:t>ShowCount</a:t>
            </a:r>
            <a:r>
              <a:rPr lang="en-US" sz="2000" b="1" dirty="0"/>
              <a:t>() = </a:t>
            </a:r>
            <a:r>
              <a:rPr lang="en-US" sz="2000" b="1" dirty="0" err="1"/>
              <a:t>printfn</a:t>
            </a:r>
            <a:r>
              <a:rPr lang="en-US" sz="2000" b="1" dirty="0"/>
              <a:t> "Count is: %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” </a:t>
            </a:r>
            <a:r>
              <a:rPr lang="en-US" sz="2000" b="1" dirty="0"/>
              <a:t>c</a:t>
            </a:r>
            <a:r>
              <a:rPr lang="en-US" sz="2000" b="1" dirty="0" smtClean="0"/>
              <a:t>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end    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mr-IN" sz="2000" dirty="0" smtClean="0"/>
              <a:t>…</a:t>
            </a:r>
            <a:endParaRPr lang="da-DK" sz="2000" dirty="0" smtClean="0"/>
          </a:p>
          <a:p>
            <a:pPr marL="0" indent="0">
              <a:buNone/>
            </a:pPr>
            <a:r>
              <a:rPr lang="en-US" sz="2000" b="1" dirty="0" err="1" smtClean="0"/>
              <a:t>Laser.ShowCount</a:t>
            </a:r>
            <a:r>
              <a:rPr lang="en-US" sz="2000" b="1" dirty="0" smtClean="0"/>
              <a:t>()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63601" y="5244147"/>
            <a:ext cx="800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How else can I display the number of lasers created (count)?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FF0000"/>
                </a:solidFill>
              </a:rPr>
              <a:t>Define new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>
                <a:solidFill>
                  <a:srgbClr val="7F7F7F"/>
                </a:solidFill>
              </a:rPr>
              <a:t>Use get()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0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type Laser(name)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= class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mutable count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count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x.Name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static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LaserCount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with </a:t>
            </a:r>
            <a:r>
              <a:rPr lang="en-US" sz="2000" b="1" dirty="0" smtClean="0"/>
              <a:t>get() = count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</a:rPr>
              <a:t>    </a:t>
            </a:r>
            <a:r>
              <a:rPr lang="en-US" sz="2000" dirty="0" smtClean="0">
                <a:solidFill>
                  <a:srgbClr val="7F7F7F"/>
                </a:solidFill>
              </a:rPr>
              <a:t>	member </a:t>
            </a:r>
            <a:r>
              <a:rPr lang="en-US" sz="2000" dirty="0" err="1">
                <a:solidFill>
                  <a:srgbClr val="7F7F7F"/>
                </a:solidFill>
              </a:rPr>
              <a:t>x.Fire</a:t>
            </a:r>
            <a:r>
              <a:rPr lang="en-US" sz="2000" dirty="0">
                <a:solidFill>
                  <a:srgbClr val="7F7F7F"/>
                </a:solidFill>
              </a:rPr>
              <a:t>() = </a:t>
            </a:r>
            <a:r>
              <a:rPr lang="en-US" sz="2000" dirty="0" err="1">
                <a:solidFill>
                  <a:srgbClr val="7F7F7F"/>
                </a:solidFill>
              </a:rPr>
              <a:t>printfn</a:t>
            </a:r>
            <a:r>
              <a:rPr lang="en-US" sz="2000" dirty="0">
                <a:solidFill>
                  <a:srgbClr val="7F7F7F"/>
                </a:solidFill>
              </a:rPr>
              <a:t> "%s is firing" </a:t>
            </a:r>
            <a:r>
              <a:rPr lang="en-US" sz="2000" dirty="0" err="1">
                <a:solidFill>
                  <a:srgbClr val="7F7F7F"/>
                </a:solidFill>
              </a:rPr>
              <a:t>x.Name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end    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rgbClr val="7F7F7F"/>
                </a:solidFill>
              </a:rPr>
              <a:t>…</a:t>
            </a:r>
            <a:endParaRPr lang="en-US" sz="20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0" b="1" dirty="0" err="1"/>
              <a:t>p</a:t>
            </a:r>
            <a:r>
              <a:rPr lang="en-US" sz="2000" b="1" dirty="0" err="1" smtClean="0"/>
              <a:t>rintfn</a:t>
            </a:r>
            <a:r>
              <a:rPr lang="en-US" sz="2000" b="1" dirty="0" smtClean="0"/>
              <a:t> “Laser count: %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” </a:t>
            </a:r>
            <a:r>
              <a:rPr lang="en-US" sz="2000" b="1" dirty="0" err="1" smtClean="0"/>
              <a:t>Laser.LaserCount</a:t>
            </a: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01657" y="209593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Lasers created: 1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2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601" y="4845619"/>
            <a:ext cx="800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How else can I display the number of lasers created (count)?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>
                <a:solidFill>
                  <a:srgbClr val="7F7F7F"/>
                </a:solidFill>
              </a:rPr>
              <a:t>Define new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FF0000"/>
                </a:solidFill>
              </a:rPr>
              <a:t>Use get()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8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6562</Words>
  <Application>Microsoft Macintosh PowerPoint</Application>
  <PresentationFormat>On-screen Show (4:3)</PresentationFormat>
  <Paragraphs>1534</Paragraphs>
  <Slides>121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Office Theme</vt:lpstr>
      <vt:lpstr>Programmering og Problemløsning</vt:lpstr>
      <vt:lpstr>Today’s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difference?</vt:lpstr>
      <vt:lpstr>What is the difference?</vt:lpstr>
      <vt:lpstr>What is the difference?</vt:lpstr>
      <vt:lpstr>What is the difference?</vt:lpstr>
      <vt:lpstr>Encapsulation &amp; data hiding</vt:lpstr>
      <vt:lpstr>Encapsulation &amp; data hiding</vt:lpstr>
      <vt:lpstr>Encapsulation &amp; data hiding</vt:lpstr>
      <vt:lpstr>PowerPoint Presentation</vt:lpstr>
      <vt:lpstr>PowerPoint Presentation</vt:lpstr>
      <vt:lpstr>PowerPoint Presentation</vt:lpstr>
      <vt:lpstr>PowerPoint Presentation</vt:lpstr>
      <vt:lpstr>Accessing class attributes without class methods</vt:lpstr>
      <vt:lpstr>Accessing class attributes without class methods</vt:lpstr>
      <vt:lpstr>Accessing class attributes without class methods</vt:lpstr>
      <vt:lpstr>Accessing class attributes without class methods</vt:lpstr>
      <vt:lpstr>get() and set() syntax</vt:lpstr>
      <vt:lpstr>PowerPoint Presentation</vt:lpstr>
      <vt:lpstr>PowerPoint Presentation</vt:lpstr>
      <vt:lpstr>PowerPoint Presentation</vt:lpstr>
      <vt:lpstr>PowerPoint Presentation</vt:lpstr>
      <vt:lpstr>Use get() &amp; set() to sanitise input</vt:lpstr>
      <vt:lpstr>Use get() &amp; set() to sanitise input</vt:lpstr>
      <vt:lpstr>get() and set() alternative syntax</vt:lpstr>
      <vt:lpstr>PowerPoint Presentation</vt:lpstr>
      <vt:lpstr>PowerPoint Presentation</vt:lpstr>
      <vt:lpstr>One *very* basic way of doing this…</vt:lpstr>
      <vt:lpstr>One *very* basic way of doing this…</vt:lpstr>
      <vt:lpstr>One *very* basic way of doing this…</vt:lpstr>
      <vt:lpstr>One *very* basic way of doing this…</vt:lpstr>
      <vt:lpstr>One *very* basic way of doing this…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Instance &amp; Static syntax</vt:lpstr>
      <vt:lpstr>Instance &amp; Static syntax</vt:lpstr>
      <vt:lpstr>Instance &amp; Static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Instance vs static class members</vt:lpstr>
      <vt:lpstr>Instance vs 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and do bindings in class definition</vt:lpstr>
      <vt:lpstr>let and do bindings in class definition</vt:lpstr>
      <vt:lpstr>let and do bindings in class definition</vt:lpstr>
      <vt:lpstr>let and do bindings in class definition</vt:lpstr>
      <vt:lpstr>let and do bindings in class definition</vt:lpstr>
      <vt:lpstr>let and do bindings in class definition</vt:lpstr>
      <vt:lpstr>let and do bindings in class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syntax to define several classes</vt:lpstr>
      <vt:lpstr>PowerPoint Presentation</vt:lpstr>
      <vt:lpstr>PowerPoint Presentation</vt:lpstr>
      <vt:lpstr>PowerPoint Presentation</vt:lpstr>
      <vt:lpstr>PowerPoint Presentation</vt:lpstr>
      <vt:lpstr>Recap today’s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Christina Lioma</dc:creator>
  <cp:lastModifiedBy>Christina Lioma</cp:lastModifiedBy>
  <cp:revision>245</cp:revision>
  <cp:lastPrinted>2016-12-06T08:26:17Z</cp:lastPrinted>
  <dcterms:created xsi:type="dcterms:W3CDTF">2015-12-05T12:02:40Z</dcterms:created>
  <dcterms:modified xsi:type="dcterms:W3CDTF">2018-12-03T10:06:03Z</dcterms:modified>
</cp:coreProperties>
</file>