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10" r:id="rId4"/>
    <p:sldId id="311" r:id="rId5"/>
    <p:sldId id="312" r:id="rId6"/>
    <p:sldId id="316" r:id="rId7"/>
    <p:sldId id="315" r:id="rId8"/>
    <p:sldId id="314" r:id="rId9"/>
    <p:sldId id="313" r:id="rId10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/>
    <p:restoredTop sz="91324"/>
  </p:normalViewPr>
  <p:slideViewPr>
    <p:cSldViewPr snapToGrid="0" snapToObjects="1">
      <p:cViewPr varScale="1">
        <p:scale>
          <a:sx n="69" d="100"/>
          <a:sy n="69" d="100"/>
        </p:scale>
        <p:origin x="232" y="240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" y="3602038"/>
            <a:ext cx="10769600" cy="1655762"/>
          </a:xfrm>
        </p:spPr>
        <p:txBody>
          <a:bodyPr/>
          <a:lstStyle/>
          <a:p>
            <a:r>
              <a:rPr lang="da-DK" dirty="0"/>
              <a:t>4.2: Moduler og afprøvning </a:t>
            </a:r>
            <a:endParaRPr lang="da-D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-63044"/>
            <a:ext cx="7019562" cy="905743"/>
          </a:xfrm>
        </p:spPr>
        <p:txBody>
          <a:bodyPr>
            <a:normAutofit/>
          </a:bodyPr>
          <a:lstStyle/>
          <a:p>
            <a:r>
              <a:rPr lang="da-DK" dirty="0"/>
              <a:t>Repetition af 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98" y="926616"/>
            <a:ext cx="5127029" cy="1809582"/>
          </a:xfrm>
        </p:spPr>
        <p:txBody>
          <a:bodyPr>
            <a:normAutofit/>
          </a:bodyPr>
          <a:lstStyle/>
          <a:p>
            <a:r>
              <a:rPr lang="da-DK" sz="2200" dirty="0" err="1"/>
              <a:t>Tupler</a:t>
            </a:r>
            <a:endParaRPr lang="da-DK" sz="2200" dirty="0"/>
          </a:p>
          <a:p>
            <a:r>
              <a:rPr lang="da-DK" sz="2200" dirty="0"/>
              <a:t>Betingelser</a:t>
            </a:r>
            <a:r>
              <a:rPr lang="da-DK" dirty="0"/>
              <a:t> </a:t>
            </a:r>
          </a:p>
          <a:p>
            <a:pPr marL="0" indent="0">
              <a:buNone/>
            </a:pPr>
            <a:endParaRPr lang="da-DK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759571"/>
            <a:ext cx="0" cy="1819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130636" y="763600"/>
            <a:ext cx="5392770" cy="2192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200" dirty="0"/>
              <a:t>Stakken og bunken</a:t>
            </a:r>
          </a:p>
          <a:p>
            <a:r>
              <a:rPr lang="da-DK" sz="2200" dirty="0"/>
              <a:t>Referenceceller</a:t>
            </a:r>
          </a:p>
          <a:p>
            <a:r>
              <a:rPr lang="da-DK" sz="2200" dirty="0"/>
              <a:t>Højere-ordens funktioner</a:t>
            </a:r>
          </a:p>
          <a:p>
            <a:r>
              <a:rPr lang="da-DK" sz="2200" dirty="0"/>
              <a:t>Anonyme funktioner</a:t>
            </a:r>
            <a:r>
              <a:rPr lang="da-DK" dirty="0"/>
              <a:t> </a:t>
            </a:r>
          </a:p>
          <a:p>
            <a:pPr marL="0" indent="0">
              <a:buNone/>
            </a:pPr>
            <a:endParaRPr lang="da-DK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9BB09E-7BA9-F948-A0E8-977F40D82B24}"/>
              </a:ext>
            </a:extLst>
          </p:cNvPr>
          <p:cNvCxnSpPr>
            <a:cxnSpLocks/>
          </p:cNvCxnSpPr>
          <p:nvPr/>
        </p:nvCxnSpPr>
        <p:spPr>
          <a:xfrm flipV="1">
            <a:off x="473975" y="2565670"/>
            <a:ext cx="11471563" cy="1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A0408A6-D286-EC4C-9BA0-76E6817D6A0C}"/>
              </a:ext>
            </a:extLst>
          </p:cNvPr>
          <p:cNvSpPr/>
          <p:nvPr/>
        </p:nvSpPr>
        <p:spPr>
          <a:xfrm>
            <a:off x="3268410" y="2681374"/>
            <a:ext cx="30839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Estimate the integral of f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from a to b with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stepsize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d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integrate f a b d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sum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x = a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while x &lt; b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sum &lt;- sum + d * (f x)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x &lt;- x + d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sum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5EE0E-4153-1E45-AA36-FCEB937D0CC7}"/>
              </a:ext>
            </a:extLst>
          </p:cNvPr>
          <p:cNvSpPr/>
          <p:nvPr/>
        </p:nvSpPr>
        <p:spPr>
          <a:xfrm>
            <a:off x="3268410" y="5283794"/>
            <a:ext cx="49201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let a = 0.0</a:t>
            </a:r>
          </a:p>
          <a:p>
            <a:r>
              <a:rPr lang="en-GB" sz="1400" dirty="0"/>
              <a:t>let b = 1.0</a:t>
            </a:r>
          </a:p>
          <a:p>
            <a:r>
              <a:rPr lang="en-GB" sz="1400" dirty="0"/>
              <a:t>let d = 1e-5</a:t>
            </a:r>
          </a:p>
          <a:p>
            <a:r>
              <a:rPr lang="en-GB" sz="1400" dirty="0"/>
              <a:t>let result = integrate (fun x -&gt; x * </a:t>
            </a:r>
            <a:r>
              <a:rPr lang="en-GB" sz="1400" dirty="0" err="1"/>
              <a:t>exp</a:t>
            </a:r>
            <a:r>
              <a:rPr lang="en-GB" sz="1400" dirty="0"/>
              <a:t>(x)) a b d</a:t>
            </a:r>
          </a:p>
          <a:p>
            <a:r>
              <a:rPr lang="en-GB" sz="1400" dirty="0" err="1"/>
              <a:t>printfn</a:t>
            </a:r>
            <a:r>
              <a:rPr lang="en-GB" sz="1400" dirty="0"/>
              <a:t> "</a:t>
            </a:r>
            <a:r>
              <a:rPr lang="en-GB" sz="1400" dirty="0" err="1"/>
              <a:t>Int</a:t>
            </a:r>
            <a:r>
              <a:rPr lang="en-GB" sz="1400" dirty="0"/>
              <a:t>_%g^%g f(x) dx = %g" a b result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8F4849-90AC-3248-9660-819632914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36" y="4950774"/>
            <a:ext cx="2797877" cy="18675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5D2CFC-D1A0-E74A-94DF-427794B81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1" y="2742162"/>
            <a:ext cx="2798371" cy="209877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C94B17B-70D3-8D4F-9CD5-1B243EB55456}"/>
              </a:ext>
            </a:extLst>
          </p:cNvPr>
          <p:cNvGrpSpPr>
            <a:grpSpLocks noChangeAspect="1"/>
          </p:cNvGrpSpPr>
          <p:nvPr/>
        </p:nvGrpSpPr>
        <p:grpSpPr>
          <a:xfrm>
            <a:off x="7856518" y="2783435"/>
            <a:ext cx="4016188" cy="3950336"/>
            <a:chOff x="736441" y="1690690"/>
            <a:chExt cx="3422732" cy="322382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0794D2D-AAFD-B544-B3D6-1ABC556F5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199" y="1690690"/>
              <a:ext cx="2696235" cy="269623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9D9EC2-1B43-CC4B-BDDA-D6D84CF01454}"/>
                </a:ext>
              </a:extLst>
            </p:cNvPr>
            <p:cNvSpPr txBox="1"/>
            <p:nvPr/>
          </p:nvSpPr>
          <p:spPr>
            <a:xfrm>
              <a:off x="736441" y="4514400"/>
              <a:ext cx="3422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By I, </a:t>
              </a:r>
              <a:r>
                <a:rPr lang="en-GB" sz="1000" dirty="0" err="1"/>
                <a:t>KSmrq</a:t>
              </a:r>
              <a:r>
                <a:rPr lang="en-GB" sz="1000" dirty="0"/>
                <a:t>, CC BY-SA 3.0, </a:t>
              </a:r>
            </a:p>
            <a:p>
              <a:r>
                <a:rPr lang="en-GB" sz="1000" dirty="0"/>
                <a:t>https://</a:t>
              </a:r>
              <a:r>
                <a:rPr lang="en-GB" sz="1000" dirty="0" err="1"/>
                <a:t>commons.wikimedia.org</a:t>
              </a:r>
              <a:r>
                <a:rPr lang="en-GB" sz="1000" dirty="0"/>
                <a:t>/w/</a:t>
              </a:r>
              <a:r>
                <a:rPr lang="en-GB" sz="1000" dirty="0" err="1"/>
                <a:t>index.php?curid</a:t>
              </a:r>
              <a:r>
                <a:rPr lang="en-GB" sz="1000" dirty="0"/>
                <a:t>=2347919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F19-6E70-804C-8AC5-C21AFD92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82" y="-121797"/>
            <a:ext cx="5767414" cy="1325563"/>
          </a:xfrm>
        </p:spPr>
        <p:txBody>
          <a:bodyPr/>
          <a:lstStyle/>
          <a:p>
            <a:r>
              <a:rPr lang="en-GB" dirty="0" err="1"/>
              <a:t>Moduler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biblioteker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E8A229-8DBE-F24D-959E-B11FB8A1638B}"/>
              </a:ext>
            </a:extLst>
          </p:cNvPr>
          <p:cNvCxnSpPr>
            <a:cxnSpLocks/>
          </p:cNvCxnSpPr>
          <p:nvPr/>
        </p:nvCxnSpPr>
        <p:spPr>
          <a:xfrm>
            <a:off x="4794777" y="1050166"/>
            <a:ext cx="0" cy="561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8E40896-8D54-7F41-86C7-A055BE060F71}"/>
              </a:ext>
            </a:extLst>
          </p:cNvPr>
          <p:cNvSpPr/>
          <p:nvPr/>
        </p:nvSpPr>
        <p:spPr>
          <a:xfrm>
            <a:off x="322825" y="1573551"/>
            <a:ext cx="32544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Estimate the integral of f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from a to b with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stepsize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d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integrate f a b d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sum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x = a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while x &lt; b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sum &lt;- sum + d * (f x)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x &lt;- x + d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sum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AF224B-002D-7747-A7B7-CEEA225530BE}"/>
              </a:ext>
            </a:extLst>
          </p:cNvPr>
          <p:cNvSpPr/>
          <p:nvPr/>
        </p:nvSpPr>
        <p:spPr>
          <a:xfrm>
            <a:off x="322825" y="5190385"/>
            <a:ext cx="519215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a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b = 1.0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 = 1e-5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result = integrate (fun x -&gt; x *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(x)) a b d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_%g^%g f(x) dx = %g" a b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9363D-918C-5B4F-9B96-595C3CF9BC1C}"/>
              </a:ext>
            </a:extLst>
          </p:cNvPr>
          <p:cNvSpPr txBox="1"/>
          <p:nvPr/>
        </p:nvSpPr>
        <p:spPr>
          <a:xfrm>
            <a:off x="89743" y="1050169"/>
            <a:ext cx="389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Bibliotek</a:t>
            </a:r>
            <a:r>
              <a:rPr lang="en-GB" sz="2400" dirty="0"/>
              <a:t> (library)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6891A-5583-5C46-9344-76EFB5C68A9A}"/>
              </a:ext>
            </a:extLst>
          </p:cNvPr>
          <p:cNvSpPr txBox="1"/>
          <p:nvPr/>
        </p:nvSpPr>
        <p:spPr>
          <a:xfrm>
            <a:off x="89742" y="4703183"/>
            <a:ext cx="354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Applikation</a:t>
            </a:r>
            <a:r>
              <a:rPr lang="en-GB" sz="2400" dirty="0"/>
              <a:t>/program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233A0-7176-CA4F-B0CA-AE8BDFB999CA}"/>
              </a:ext>
            </a:extLst>
          </p:cNvPr>
          <p:cNvSpPr/>
          <p:nvPr/>
        </p:nvSpPr>
        <p:spPr>
          <a:xfrm>
            <a:off x="5097204" y="1531728"/>
            <a:ext cx="720079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Estimate the integral of f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from a to b with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stepsize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d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integrate : (float -&gt; float) -&gt; float -&gt; float -&gt; float -&gt; float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82BE6A-9840-3947-8B45-7D2B7C695041}"/>
              </a:ext>
            </a:extLst>
          </p:cNvPr>
          <p:cNvSpPr txBox="1"/>
          <p:nvPr/>
        </p:nvSpPr>
        <p:spPr>
          <a:xfrm>
            <a:off x="4854340" y="1050166"/>
            <a:ext cx="196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Signatur</a:t>
            </a:r>
            <a:r>
              <a:rPr lang="en-GB" sz="2400" dirty="0"/>
              <a:t> (.</a:t>
            </a:r>
            <a:r>
              <a:rPr lang="en-GB" sz="2400" dirty="0" err="1"/>
              <a:t>fsi</a:t>
            </a:r>
            <a:r>
              <a:rPr lang="en-GB" sz="24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0FB3C1-01BE-AC40-B98D-2C7DA26442DC}"/>
              </a:ext>
            </a:extLst>
          </p:cNvPr>
          <p:cNvSpPr txBox="1"/>
          <p:nvPr/>
        </p:nvSpPr>
        <p:spPr>
          <a:xfrm>
            <a:off x="4887916" y="3057123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Implementation (.fs)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5D62E-B4E4-3549-9B1E-5A1BB63EC83F}"/>
              </a:ext>
            </a:extLst>
          </p:cNvPr>
          <p:cNvSpPr/>
          <p:nvPr/>
        </p:nvSpPr>
        <p:spPr>
          <a:xfrm>
            <a:off x="5111361" y="3535699"/>
            <a:ext cx="34810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integrate f a b d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sum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x = a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while x &lt; b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sum &lt;- sum + d * (f x)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x &lt;- x + d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sum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0CAA76-9174-5242-B4BF-FA47B64326C1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3577232" y="2116504"/>
            <a:ext cx="1519972" cy="47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238A01-4F3C-7C4A-9B34-6EEABD8D2A04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3577232" y="2589214"/>
            <a:ext cx="1534129" cy="196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10EC49-9264-BB4D-9FEF-FDE5DECFE589}"/>
              </a:ext>
            </a:extLst>
          </p:cNvPr>
          <p:cNvSpPr txBox="1"/>
          <p:nvPr/>
        </p:nvSpPr>
        <p:spPr>
          <a:xfrm>
            <a:off x="7978483" y="3106185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Application (.</a:t>
            </a:r>
            <a:r>
              <a:rPr lang="en-GB" sz="2400" dirty="0" err="1"/>
              <a:t>fsx</a:t>
            </a:r>
            <a:r>
              <a:rPr lang="en-GB" sz="2400" dirty="0"/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A7F8A5-D7B0-4547-A663-A9CC19EB822D}"/>
              </a:ext>
            </a:extLst>
          </p:cNvPr>
          <p:cNvSpPr/>
          <p:nvPr/>
        </p:nvSpPr>
        <p:spPr>
          <a:xfrm>
            <a:off x="8097372" y="3584761"/>
            <a:ext cx="49204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a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b = 1.0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 = 1e-5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 x = x *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(x)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result =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metaFunctions.integrate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 a b d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_%g^%g f(x) dx = %g" a b result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4633ED-0A3D-C24D-A3DA-D4464CF41C18}"/>
              </a:ext>
            </a:extLst>
          </p:cNvPr>
          <p:cNvCxnSpPr>
            <a:cxnSpLocks/>
          </p:cNvCxnSpPr>
          <p:nvPr/>
        </p:nvCxnSpPr>
        <p:spPr>
          <a:xfrm>
            <a:off x="7771144" y="3071772"/>
            <a:ext cx="4256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5183D1-3AFA-4A4E-9E30-FD2347982204}"/>
              </a:ext>
            </a:extLst>
          </p:cNvPr>
          <p:cNvCxnSpPr>
            <a:cxnSpLocks/>
          </p:cNvCxnSpPr>
          <p:nvPr/>
        </p:nvCxnSpPr>
        <p:spPr>
          <a:xfrm flipV="1">
            <a:off x="7869259" y="3235528"/>
            <a:ext cx="29744" cy="3251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1D8878-7119-DB4B-88F6-7E176C00FC58}"/>
              </a:ext>
            </a:extLst>
          </p:cNvPr>
          <p:cNvCxnSpPr>
            <a:cxnSpLocks/>
          </p:cNvCxnSpPr>
          <p:nvPr/>
        </p:nvCxnSpPr>
        <p:spPr>
          <a:xfrm flipV="1">
            <a:off x="4681977" y="5602786"/>
            <a:ext cx="3445246" cy="93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E0E59EF-FAA9-1C42-B1F1-A6E5024B6D7E}"/>
              </a:ext>
            </a:extLst>
          </p:cNvPr>
          <p:cNvCxnSpPr>
            <a:cxnSpLocks/>
          </p:cNvCxnSpPr>
          <p:nvPr/>
        </p:nvCxnSpPr>
        <p:spPr>
          <a:xfrm flipV="1">
            <a:off x="109493" y="4602599"/>
            <a:ext cx="4087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E070BF4-7D73-AC48-9DB8-7F29B3321CBB}"/>
              </a:ext>
            </a:extLst>
          </p:cNvPr>
          <p:cNvCxnSpPr>
            <a:cxnSpLocks/>
          </p:cNvCxnSpPr>
          <p:nvPr/>
        </p:nvCxnSpPr>
        <p:spPr>
          <a:xfrm>
            <a:off x="5051436" y="3071771"/>
            <a:ext cx="2719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CFA4D7-1FE3-CE40-A85B-9E630B619224}"/>
              </a:ext>
            </a:extLst>
          </p:cNvPr>
          <p:cNvSpPr txBox="1"/>
          <p:nvPr/>
        </p:nvSpPr>
        <p:spPr>
          <a:xfrm>
            <a:off x="9372600" y="971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E6ABE0-8C9C-1842-982F-BECB104E8270}"/>
              </a:ext>
            </a:extLst>
          </p:cNvPr>
          <p:cNvSpPr/>
          <p:nvPr/>
        </p:nvSpPr>
        <p:spPr>
          <a:xfrm>
            <a:off x="8149410" y="550291"/>
            <a:ext cx="4377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-a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integrate.fsi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integrate.fs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-r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integrate.dll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application.fsx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76C16F-C720-264F-B741-8FBFA874419E}"/>
              </a:ext>
            </a:extLst>
          </p:cNvPr>
          <p:cNvCxnSpPr>
            <a:cxnSpLocks/>
          </p:cNvCxnSpPr>
          <p:nvPr/>
        </p:nvCxnSpPr>
        <p:spPr>
          <a:xfrm flipV="1">
            <a:off x="7938743" y="315852"/>
            <a:ext cx="0" cy="1025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92882C8-AE87-5C4E-BA3A-727A68D7F950}"/>
              </a:ext>
            </a:extLst>
          </p:cNvPr>
          <p:cNvCxnSpPr>
            <a:cxnSpLocks/>
          </p:cNvCxnSpPr>
          <p:nvPr/>
        </p:nvCxnSpPr>
        <p:spPr>
          <a:xfrm flipV="1">
            <a:off x="7938743" y="1323634"/>
            <a:ext cx="3847503" cy="14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4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2" grpId="0"/>
      <p:bldP spid="23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AB82-90DC-C34B-BBF8-05C74C51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Biblioteksvarianter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79592-B729-0F4D-9EFD-967607B72D88}"/>
              </a:ext>
            </a:extLst>
          </p:cNvPr>
          <p:cNvSpPr txBox="1"/>
          <p:nvPr/>
        </p:nvSpPr>
        <p:spPr>
          <a:xfrm>
            <a:off x="8467725" y="856372"/>
            <a:ext cx="31165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fsx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script fil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fsscript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script fil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.fs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implementaitons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fil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signatur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fil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dll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oversat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bibliotek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.exe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oversat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og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linket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44597-B20C-BD40-B643-31221BDCEDCC}"/>
              </a:ext>
            </a:extLst>
          </p:cNvPr>
          <p:cNvSpPr txBox="1"/>
          <p:nvPr/>
        </p:nvSpPr>
        <p:spPr>
          <a:xfrm>
            <a:off x="838200" y="2026743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Åbning</a:t>
            </a: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AB29FE-2B8F-CC49-9929-6DC94A7E8F32}"/>
              </a:ext>
            </a:extLst>
          </p:cNvPr>
          <p:cNvSpPr/>
          <p:nvPr/>
        </p:nvSpPr>
        <p:spPr>
          <a:xfrm>
            <a:off x="957090" y="2505319"/>
            <a:ext cx="43591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open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a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b = 1.0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 = 1e-5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 x = x *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(x)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result = integrate f a b d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_%g^%g f(x) dx = %g" a b 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7D41A-F7D2-3748-9402-EBC3B65BFCFA}"/>
              </a:ext>
            </a:extLst>
          </p:cNvPr>
          <p:cNvSpPr txBox="1"/>
          <p:nvPr/>
        </p:nvSpPr>
        <p:spPr>
          <a:xfrm>
            <a:off x="8303714" y="363045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Filsuffikser</a:t>
            </a:r>
            <a:endParaRPr lang="en-GB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E79B9A-56A9-AF48-9342-CC0BCB727B0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143250" y="2237291"/>
            <a:ext cx="1643686" cy="37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02A039-4029-E245-8A5A-E61F853CC628}"/>
              </a:ext>
            </a:extLst>
          </p:cNvPr>
          <p:cNvSpPr txBox="1"/>
          <p:nvPr/>
        </p:nvSpPr>
        <p:spPr>
          <a:xfrm>
            <a:off x="4786936" y="1914125"/>
            <a:ext cx="208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 </a:t>
            </a:r>
            <a:r>
              <a:rPr lang="en-GB" dirty="0" err="1"/>
              <a:t>på</a:t>
            </a:r>
            <a:r>
              <a:rPr lang="en-GB" dirty="0"/>
              <a:t> namespace </a:t>
            </a:r>
            <a:r>
              <a:rPr lang="en-GB" dirty="0" err="1"/>
              <a:t>polution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FDFCD2-A9CD-1C46-B70F-2C5300A74AC5}"/>
              </a:ext>
            </a:extLst>
          </p:cNvPr>
          <p:cNvSpPr txBox="1"/>
          <p:nvPr/>
        </p:nvSpPr>
        <p:spPr>
          <a:xfrm>
            <a:off x="5972172" y="395763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5A95E-EFEF-EF49-B188-976CAE043BAA}"/>
              </a:ext>
            </a:extLst>
          </p:cNvPr>
          <p:cNvSpPr txBox="1"/>
          <p:nvPr/>
        </p:nvSpPr>
        <p:spPr>
          <a:xfrm>
            <a:off x="5616017" y="3200045"/>
            <a:ext cx="580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Adgangskontrol</a:t>
            </a:r>
            <a:endParaRPr lang="en-GB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8199D1-A995-454C-A307-7BC5D538111F}"/>
              </a:ext>
            </a:extLst>
          </p:cNvPr>
          <p:cNvSpPr/>
          <p:nvPr/>
        </p:nvSpPr>
        <p:spPr>
          <a:xfrm>
            <a:off x="6219189" y="4069811"/>
            <a:ext cx="4359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CCB4A6-75B3-0F4B-915A-9B637E3982D9}"/>
              </a:ext>
            </a:extLst>
          </p:cNvPr>
          <p:cNvSpPr txBox="1"/>
          <p:nvPr/>
        </p:nvSpPr>
        <p:spPr>
          <a:xfrm>
            <a:off x="5972172" y="3583054"/>
            <a:ext cx="385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Signatur</a:t>
            </a:r>
            <a:r>
              <a:rPr lang="en-GB" sz="2400" dirty="0"/>
              <a:t> variant (.</a:t>
            </a:r>
            <a:r>
              <a:rPr lang="en-GB" sz="2400" dirty="0" err="1"/>
              <a:t>fsi</a:t>
            </a:r>
            <a:r>
              <a:rPr lang="en-GB" sz="2400" dirty="0"/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939EB8-F5FE-844E-99F1-CA8C52CD9EB5}"/>
              </a:ext>
            </a:extLst>
          </p:cNvPr>
          <p:cNvSpPr/>
          <p:nvPr/>
        </p:nvSpPr>
        <p:spPr>
          <a:xfrm>
            <a:off x="6219189" y="4847244"/>
            <a:ext cx="574420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--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nologo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-a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integrateVar.fsi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integrate.fs</a:t>
            </a:r>
            <a:endParaRPr lang="da-DK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--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nologo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-r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integrate.dll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application.fsx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</a:t>
            </a:r>
          </a:p>
          <a:p>
            <a:endParaRPr lang="da-DK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…/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application.fsx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(5,28):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error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FS0039: The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value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constructor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namespace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or type '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' is not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defined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B33B76-B029-3F4F-B9FD-C15DD476D90F}"/>
              </a:ext>
            </a:extLst>
          </p:cNvPr>
          <p:cNvSpPr txBox="1"/>
          <p:nvPr/>
        </p:nvSpPr>
        <p:spPr>
          <a:xfrm>
            <a:off x="5972171" y="4427728"/>
            <a:ext cx="196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Oversættelse</a:t>
            </a:r>
            <a:r>
              <a:rPr lang="en-GB" sz="2400" dirty="0"/>
              <a:t>: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C24ADC-86FC-5943-8252-93810FC3B31E}"/>
              </a:ext>
            </a:extLst>
          </p:cNvPr>
          <p:cNvCxnSpPr>
            <a:cxnSpLocks/>
          </p:cNvCxnSpPr>
          <p:nvPr/>
        </p:nvCxnSpPr>
        <p:spPr>
          <a:xfrm flipV="1">
            <a:off x="5196165" y="2968557"/>
            <a:ext cx="6648173" cy="25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E4282C-2D17-8746-ACF8-EBC16341100D}"/>
              </a:ext>
            </a:extLst>
          </p:cNvPr>
          <p:cNvCxnSpPr>
            <a:cxnSpLocks/>
          </p:cNvCxnSpPr>
          <p:nvPr/>
        </p:nvCxnSpPr>
        <p:spPr>
          <a:xfrm flipH="1">
            <a:off x="5211852" y="2981132"/>
            <a:ext cx="1" cy="362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51C3AD-F55A-CC4D-A21F-8D04453C570F}"/>
              </a:ext>
            </a:extLst>
          </p:cNvPr>
          <p:cNvCxnSpPr>
            <a:cxnSpLocks/>
          </p:cNvCxnSpPr>
          <p:nvPr/>
        </p:nvCxnSpPr>
        <p:spPr>
          <a:xfrm flipH="1">
            <a:off x="8004608" y="300038"/>
            <a:ext cx="1" cy="2681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4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7" grpId="0"/>
      <p:bldP spid="18" grpId="0"/>
      <p:bldP spid="19" grpId="0"/>
      <p:bldP spid="20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F6F0-36A4-6540-A2F1-DDEFBF31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Krav </a:t>
            </a:r>
            <a:r>
              <a:rPr lang="en-GB" dirty="0" err="1"/>
              <a:t>til</a:t>
            </a:r>
            <a:r>
              <a:rPr lang="en-GB" dirty="0"/>
              <a:t>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DDC2-B858-DC4F-A28D-B58CA55E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3575"/>
          </a:xfrm>
        </p:spPr>
        <p:txBody>
          <a:bodyPr/>
          <a:lstStyle/>
          <a:p>
            <a:r>
              <a:rPr lang="da-DK" dirty="0"/>
              <a:t>Funktionalitet: Kompilerer det, løser det opgaven?</a:t>
            </a:r>
          </a:p>
          <a:p>
            <a:r>
              <a:rPr lang="da-DK" dirty="0"/>
              <a:t>Pålideligt: Hvad vis internettet falder ud?</a:t>
            </a:r>
          </a:p>
          <a:p>
            <a:r>
              <a:rPr lang="da-DK" dirty="0"/>
              <a:t>Brugsvenligt: Er det nemt at bruge?</a:t>
            </a:r>
          </a:p>
          <a:p>
            <a:r>
              <a:rPr lang="da-DK" dirty="0"/>
              <a:t>Effektivitet: Tager det lang tid at bruge, er det langsomt?</a:t>
            </a:r>
          </a:p>
          <a:p>
            <a:r>
              <a:rPr lang="da-DK" dirty="0"/>
              <a:t>Vedligeholdelse: Er det net at rette bugs, at tilføje ny funktionalitet?</a:t>
            </a:r>
          </a:p>
          <a:p>
            <a:r>
              <a:rPr lang="da-DK" dirty="0" err="1"/>
              <a:t>Portérbart</a:t>
            </a:r>
            <a:r>
              <a:rPr lang="da-DK" dirty="0"/>
              <a:t>: Kan det nemt flyttes til en ny computer, telefon, etc.?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3937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0"/>
            <a:ext cx="10515600" cy="1325563"/>
          </a:xfrm>
        </p:spPr>
        <p:txBody>
          <a:bodyPr/>
          <a:lstStyle/>
          <a:p>
            <a:r>
              <a:rPr lang="en-GB" dirty="0"/>
              <a:t>Black-box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DF01-C315-0549-8EEE-28D53EDD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03" y="1032694"/>
            <a:ext cx="11640797" cy="9753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 err="1"/>
              <a:t>Beslut</a:t>
            </a:r>
            <a:r>
              <a:rPr lang="en-GB" sz="2000" dirty="0"/>
              <a:t> et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Find </a:t>
            </a:r>
            <a:r>
              <a:rPr lang="en-GB" sz="2000" dirty="0" err="1"/>
              <a:t>grænsetilfælde</a:t>
            </a:r>
            <a:endParaRPr lang="en-GB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220055" y="2812147"/>
            <a:ext cx="4079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dec2bin n = 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35C72C-6F98-CD49-9F7D-8F5A474A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7569"/>
              </p:ext>
            </p:extLst>
          </p:nvPr>
        </p:nvGraphicFramePr>
        <p:xfrm>
          <a:off x="3490175" y="2812147"/>
          <a:ext cx="8281116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79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2070279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2070279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2070279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288878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288878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negative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269659"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grænsetilfælde</a:t>
                      </a: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269659"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"0b1010"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stort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lige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(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venstre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bit sat min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ikke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højre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269659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"0b1011"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stort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ulige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(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venstre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og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højre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bit sat)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24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0"/>
            <a:ext cx="10515600" cy="1325563"/>
          </a:xfrm>
        </p:spPr>
        <p:txBody>
          <a:bodyPr/>
          <a:lstStyle/>
          <a:p>
            <a:r>
              <a:rPr lang="en-GB" dirty="0"/>
              <a:t>Black-box (unit)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232929" y="1176439"/>
            <a:ext cx="602620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 Unit : dec2bin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dec2bin n =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0 then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"Illegal value"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 = 0 then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"0b0"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v = 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""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while v &gt; 0 do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&lt;- (string (v % 2))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v &lt;- v / 2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"0b"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"Black-box testing of dec2bin.fsx"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n &lt; 0  - %b" (dec2bin -1 = "Illegal value")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n = 0  - %b" (dec2bin 0 = "0b0")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n = 1  - %b" (dec2bin 1 = "0b1")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n = 2  - %b" (dec2bin 2 = "0b10")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n = 10 - %b" (dec2bin 10 = "0b1010")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n = 11 - %b" (dec2bin 11 = "0b1011")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6735C-B1EC-AC44-AC2D-49CFBC80FFAF}"/>
              </a:ext>
            </a:extLst>
          </p:cNvPr>
          <p:cNvSpPr/>
          <p:nvPr/>
        </p:nvSpPr>
        <p:spPr>
          <a:xfrm>
            <a:off x="6668073" y="4354602"/>
            <a:ext cx="552392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dec2binBlackTest.fsx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Black-box testing of dec2bin.fsx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 0  - true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= 0  - true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= 1  - true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= 2  - true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= 10 - true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= 11 - true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37B8AF-C58C-2848-AB32-2980467C7F59}"/>
              </a:ext>
            </a:extLst>
          </p:cNvPr>
          <p:cNvCxnSpPr>
            <a:cxnSpLocks/>
          </p:cNvCxnSpPr>
          <p:nvPr/>
        </p:nvCxnSpPr>
        <p:spPr>
          <a:xfrm flipV="1">
            <a:off x="6413679" y="4018207"/>
            <a:ext cx="5533622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9E52AB-1193-7A4E-934B-99D78A8F1CCB}"/>
              </a:ext>
            </a:extLst>
          </p:cNvPr>
          <p:cNvCxnSpPr>
            <a:cxnSpLocks/>
          </p:cNvCxnSpPr>
          <p:nvPr/>
        </p:nvCxnSpPr>
        <p:spPr>
          <a:xfrm>
            <a:off x="6413679" y="4018207"/>
            <a:ext cx="0" cy="2137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6B80B6-5304-6548-BAC9-B95E27C48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38019"/>
              </p:ext>
            </p:extLst>
          </p:nvPr>
        </p:nvGraphicFramePr>
        <p:xfrm>
          <a:off x="6263424" y="29579"/>
          <a:ext cx="583413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533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1458533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1458533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1458533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450947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27271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-1</a:t>
                      </a: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negative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272719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grænsetilfælde</a:t>
                      </a: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272719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272719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636346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"0b1010"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stort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lige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(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venstre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bit sat min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ikke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højre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636346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"0b1011"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stort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ulige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(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venstre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og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højre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bit sat)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94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0"/>
            <a:ext cx="10515600" cy="1325563"/>
          </a:xfrm>
        </p:spPr>
        <p:txBody>
          <a:bodyPr/>
          <a:lstStyle/>
          <a:p>
            <a:r>
              <a:rPr lang="en-GB" dirty="0"/>
              <a:t>White-box (unit)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DF01-C315-0549-8EEE-28D53EDD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03" y="1032693"/>
            <a:ext cx="11640797" cy="17053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sz="2000" dirty="0"/>
              <a:t>Beslut hvilke units, der skal afprøves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000" dirty="0"/>
              <a:t>Identificer forgreningspunkter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000" dirty="0"/>
              <a:t>Lav inputeksempler for alle units, som afprøver hver forgreningsvej, og notér det forventede output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000" dirty="0"/>
              <a:t>Skriv et program, som kører koden med alle inputeksempler, og sammenlign resultatet med det forventede 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168538" y="2812146"/>
            <a:ext cx="40798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dec2bin n =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0 then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"Illegal value"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 = 0 then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"0b0"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v = 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""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while v &gt; 0 do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&lt;- (string (v % 2))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v &lt;- v / 2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"0b"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3B214E-5044-AA48-AE7F-3843F5267A2F}"/>
              </a:ext>
            </a:extLst>
          </p:cNvPr>
          <p:cNvSpPr/>
          <p:nvPr/>
        </p:nvSpPr>
        <p:spPr>
          <a:xfrm>
            <a:off x="-283105" y="2849205"/>
            <a:ext cx="4079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                    (* WB: 1 *)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                    (* WB: 2 *)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                    (* WB: 3 *)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35C72C-6F98-CD49-9F7D-8F5A474A1447}"/>
              </a:ext>
            </a:extLst>
          </p:cNvPr>
          <p:cNvGraphicFramePr>
            <a:graphicFrameLocks noGrp="1"/>
          </p:cNvGraphicFramePr>
          <p:nvPr/>
        </p:nvGraphicFramePr>
        <p:xfrm>
          <a:off x="3957984" y="2812146"/>
          <a:ext cx="8234016" cy="4045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336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1372336">
                  <a:extLst>
                    <a:ext uri="{9D8B030D-6E8A-4147-A177-3AD203B41FA5}">
                      <a16:colId xmlns:a16="http://schemas.microsoft.com/office/drawing/2014/main" val="2951828956"/>
                    </a:ext>
                  </a:extLst>
                </a:gridCol>
                <a:gridCol w="1372336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1372336">
                  <a:extLst>
                    <a:ext uri="{9D8B030D-6E8A-4147-A177-3AD203B41FA5}">
                      <a16:colId xmlns:a16="http://schemas.microsoft.com/office/drawing/2014/main" val="2386097711"/>
                    </a:ext>
                  </a:extLst>
                </a:gridCol>
                <a:gridCol w="1372336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1372336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483687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&lt; 0</a:t>
                      </a:r>
                    </a:p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Fall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(n&gt;=0)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Fall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 (n&gt;0)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58742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19771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40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0"/>
            <a:ext cx="10515600" cy="1325563"/>
          </a:xfrm>
        </p:spPr>
        <p:txBody>
          <a:bodyPr/>
          <a:lstStyle/>
          <a:p>
            <a:r>
              <a:rPr lang="en-GB" dirty="0"/>
              <a:t>White-box (unit)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232929" y="1176439"/>
            <a:ext cx="602620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 Unit : dec2bin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dec2bin n =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0 then             (* WB: 1 *)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"Illegal value"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 = 0 then          (* WB: 2 *)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"0b0"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v = 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""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while v &gt; 0 do        (* WB: 3 *)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&lt;- (string (v % 2))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v &lt;- v / 2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"0b"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"White-box testing of dec2bin.fsx"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Unit: dec2bin"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Branch: 1a - %b" (dec2bin -1 = "Illegal value")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Branch: 2a - %b" (dec2bin 0 = "0b0")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Branch: 3a - %b" (dec2bin 1 = "0b1")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35C72C-6F98-CD49-9F7D-8F5A474A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493971"/>
              </p:ext>
            </p:extLst>
          </p:nvPr>
        </p:nvGraphicFramePr>
        <p:xfrm>
          <a:off x="6117461" y="115038"/>
          <a:ext cx="5829840" cy="3767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640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971640">
                  <a:extLst>
                    <a:ext uri="{9D8B030D-6E8A-4147-A177-3AD203B41FA5}">
                      <a16:colId xmlns:a16="http://schemas.microsoft.com/office/drawing/2014/main" val="2951828956"/>
                    </a:ext>
                  </a:extLst>
                </a:gridCol>
                <a:gridCol w="971640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971640">
                  <a:extLst>
                    <a:ext uri="{9D8B030D-6E8A-4147-A177-3AD203B41FA5}">
                      <a16:colId xmlns:a16="http://schemas.microsoft.com/office/drawing/2014/main" val="2386097711"/>
                    </a:ext>
                  </a:extLst>
                </a:gridCol>
                <a:gridCol w="971640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971640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47327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&lt; 0</a:t>
                      </a:r>
                    </a:p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368100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368100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Fall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368100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(n&gt;=0)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157757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368100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Fall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 (n&gt;0)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58742"/>
                  </a:ext>
                </a:extLst>
              </a:tr>
              <a:tr h="157757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19771"/>
                  </a:ext>
                </a:extLst>
              </a:tr>
              <a:tr h="157757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4084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656735C-B1EC-AC44-AC2D-49CFBC80FFAF}"/>
              </a:ext>
            </a:extLst>
          </p:cNvPr>
          <p:cNvSpPr/>
          <p:nvPr/>
        </p:nvSpPr>
        <p:spPr>
          <a:xfrm>
            <a:off x="6668073" y="4869758"/>
            <a:ext cx="55239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dec2binWhiteTest.fsx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White-box testing of dec2bin.fsx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Unit: dec2bin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Branch: 1a - true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Branch: 2a - true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Branch: 3a - true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37B8AF-C58C-2848-AB32-2980467C7F59}"/>
              </a:ext>
            </a:extLst>
          </p:cNvPr>
          <p:cNvCxnSpPr>
            <a:cxnSpLocks/>
          </p:cNvCxnSpPr>
          <p:nvPr/>
        </p:nvCxnSpPr>
        <p:spPr>
          <a:xfrm flipV="1">
            <a:off x="6413679" y="4533363"/>
            <a:ext cx="5533622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9E52AB-1193-7A4E-934B-99D78A8F1CCB}"/>
              </a:ext>
            </a:extLst>
          </p:cNvPr>
          <p:cNvCxnSpPr>
            <a:cxnSpLocks/>
          </p:cNvCxnSpPr>
          <p:nvPr/>
        </p:nvCxnSpPr>
        <p:spPr>
          <a:xfrm>
            <a:off x="6413679" y="4533363"/>
            <a:ext cx="0" cy="2137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7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8200</TotalTime>
  <Words>1447</Words>
  <Application>Microsoft Macintosh PowerPoint</Application>
  <PresentationFormat>Widescreen</PresentationFormat>
  <Paragraphs>301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DejaVu Sans Book</vt:lpstr>
      <vt:lpstr>Office Theme</vt:lpstr>
      <vt:lpstr>Programmering og Problemløsning</vt:lpstr>
      <vt:lpstr>Repetition af Nøglekoncepter</vt:lpstr>
      <vt:lpstr>Moduler og biblioteker</vt:lpstr>
      <vt:lpstr>Biblioteksvarianter</vt:lpstr>
      <vt:lpstr>Krav til Software</vt:lpstr>
      <vt:lpstr>Black-box testing</vt:lpstr>
      <vt:lpstr>Black-box (unit) testing</vt:lpstr>
      <vt:lpstr>White-box (unit) testing</vt:lpstr>
      <vt:lpstr>White-box (unit) testing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118</cp:revision>
  <cp:lastPrinted>2018-09-25T09:41:58Z</cp:lastPrinted>
  <dcterms:created xsi:type="dcterms:W3CDTF">2018-09-04T07:39:02Z</dcterms:created>
  <dcterms:modified xsi:type="dcterms:W3CDTF">2018-09-25T19:09:02Z</dcterms:modified>
</cp:coreProperties>
</file>