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6" r:id="rId4"/>
    <p:sldId id="288" r:id="rId5"/>
    <p:sldId id="278" r:id="rId6"/>
    <p:sldId id="279" r:id="rId7"/>
    <p:sldId id="280" r:id="rId8"/>
    <p:sldId id="281" r:id="rId9"/>
    <p:sldId id="285" r:id="rId10"/>
    <p:sldId id="282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32"/>
    <p:restoredTop sz="91324"/>
  </p:normalViewPr>
  <p:slideViewPr>
    <p:cSldViewPr snapToGrid="0" snapToObjects="1">
      <p:cViewPr varScale="1">
        <p:scale>
          <a:sx n="53" d="100"/>
          <a:sy n="53" d="100"/>
        </p:scale>
        <p:origin x="176" y="122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15.2: Skak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6A88-39B4-BB47-85BC-EA591449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Spørgsmål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opgave</a:t>
            </a:r>
            <a:r>
              <a:rPr lang="en-GB" dirty="0"/>
              <a:t> 11g?</a:t>
            </a:r>
          </a:p>
        </p:txBody>
      </p:sp>
    </p:spTree>
    <p:extLst>
      <p:ext uri="{BB962C8B-B14F-4D97-AF65-F5344CB8AC3E}">
        <p14:creationId xmlns:p14="http://schemas.microsoft.com/office/powerpoint/2010/main" val="25618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4138-848B-BE40-8FE4-713201FA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object, man, table&#10;&#10;Description automatically generated">
            <a:extLst>
              <a:ext uri="{FF2B5EF4-FFF2-40B4-BE49-F238E27FC236}">
                <a16:creationId xmlns:a16="http://schemas.microsoft.com/office/drawing/2014/main" id="{DE0B7320-F983-8D4C-B067-C4744EE4B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133" y="-118438"/>
            <a:ext cx="9951734" cy="7479883"/>
          </a:xfrm>
        </p:spPr>
      </p:pic>
    </p:spTree>
    <p:extLst>
      <p:ext uri="{BB962C8B-B14F-4D97-AF65-F5344CB8AC3E}">
        <p14:creationId xmlns:p14="http://schemas.microsoft.com/office/powerpoint/2010/main" val="12518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506-5FE3-2A4A-8D8A-DCBCFC9D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Opgave</a:t>
            </a:r>
            <a:r>
              <a:rPr lang="en-GB" dirty="0"/>
              <a:t>: </a:t>
            </a:r>
            <a:r>
              <a:rPr lang="en-GB" dirty="0" err="1"/>
              <a:t>chess.fs</a:t>
            </a:r>
            <a:r>
              <a:rPr lang="en-GB" dirty="0"/>
              <a:t>, </a:t>
            </a:r>
            <a:r>
              <a:rPr lang="en-GB" dirty="0" err="1"/>
              <a:t>pieces.fs</a:t>
            </a:r>
            <a:r>
              <a:rPr lang="en-GB" dirty="0"/>
              <a:t>, </a:t>
            </a:r>
            <a:r>
              <a:rPr lang="en-GB" dirty="0" err="1"/>
              <a:t>chessApp.fsx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0676-AD3C-B54D-8B9C-9A696638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4400"/>
            <a:ext cx="1004316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Overblik</a:t>
            </a:r>
            <a:endParaRPr lang="en-GB" dirty="0"/>
          </a:p>
          <a:p>
            <a:r>
              <a:rPr lang="en-GB" dirty="0" err="1"/>
              <a:t>Hvilke</a:t>
            </a:r>
            <a:r>
              <a:rPr lang="en-GB" dirty="0"/>
              <a:t> </a:t>
            </a:r>
            <a:r>
              <a:rPr lang="en-GB" dirty="0" err="1"/>
              <a:t>klasser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der, </a:t>
            </a:r>
            <a:r>
              <a:rPr lang="en-GB" dirty="0" err="1"/>
              <a:t>hvilke</a:t>
            </a:r>
            <a:r>
              <a:rPr lang="en-GB" dirty="0"/>
              <a:t> </a:t>
            </a:r>
            <a:r>
              <a:rPr lang="en-GB" dirty="0" err="1"/>
              <a:t>medlemmer</a:t>
            </a:r>
            <a:r>
              <a:rPr lang="en-GB" dirty="0"/>
              <a:t> (members) har de?</a:t>
            </a:r>
          </a:p>
          <a:p>
            <a:r>
              <a:rPr lang="en-GB" dirty="0" err="1"/>
              <a:t>Tegn</a:t>
            </a:r>
            <a:r>
              <a:rPr lang="en-GB" dirty="0"/>
              <a:t> et UML diagram med </a:t>
            </a:r>
            <a:r>
              <a:rPr lang="en-GB" dirty="0" err="1"/>
              <a:t>relationer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medlemmer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CCAEB-A1C3-F145-9F52-44A1BE9422BF}"/>
              </a:ext>
            </a:extLst>
          </p:cNvPr>
          <p:cNvSpPr txBox="1"/>
          <p:nvPr/>
        </p:nvSpPr>
        <p:spPr>
          <a:xfrm>
            <a:off x="838200" y="3592468"/>
            <a:ext cx="954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1. </a:t>
            </a:r>
            <a:r>
              <a:rPr lang="en-GB" sz="2800" dirty="0" err="1"/>
              <a:t>Oversæt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kør</a:t>
            </a:r>
            <a:r>
              <a:rPr lang="en-GB" sz="2800" dirty="0"/>
              <a:t> </a:t>
            </a:r>
            <a:r>
              <a:rPr lang="en-GB" sz="2800" dirty="0" err="1"/>
              <a:t>f.eks</a:t>
            </a:r>
            <a:r>
              <a:rPr lang="en-GB" sz="2800" dirty="0"/>
              <a:t>. med: </a:t>
            </a:r>
          </a:p>
          <a:p>
            <a:r>
              <a:rPr lang="en-GB" sz="2800" dirty="0"/>
              <a:t>% </a:t>
            </a:r>
            <a:r>
              <a:rPr lang="da-DK" sz="2800" dirty="0"/>
              <a:t>fsharpc </a:t>
            </a:r>
            <a:r>
              <a:rPr lang="da-DK" sz="2800" dirty="0" err="1"/>
              <a:t>chess.fs</a:t>
            </a:r>
            <a:r>
              <a:rPr lang="da-DK" sz="2800" dirty="0"/>
              <a:t> </a:t>
            </a:r>
            <a:r>
              <a:rPr lang="da-DK" sz="2800" dirty="0" err="1"/>
              <a:t>pieces.fs</a:t>
            </a:r>
            <a:r>
              <a:rPr lang="da-DK" sz="2800" dirty="0"/>
              <a:t> </a:t>
            </a:r>
            <a:r>
              <a:rPr lang="da-DK" sz="2800" dirty="0" err="1"/>
              <a:t>chessApp.fsx</a:t>
            </a:r>
            <a:endParaRPr lang="da-DK" sz="2800" dirty="0"/>
          </a:p>
          <a:p>
            <a:r>
              <a:rPr lang="da-DK" sz="2800" dirty="0"/>
              <a:t>% mono </a:t>
            </a:r>
            <a:r>
              <a:rPr lang="da-DK" sz="2800" dirty="0" err="1"/>
              <a:t>chessApp.exe</a:t>
            </a:r>
            <a:r>
              <a:rPr lang="da-DK" sz="2800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0DB85-3879-DB4C-BC2A-6D78CE62CE00}"/>
              </a:ext>
            </a:extLst>
          </p:cNvPr>
          <p:cNvSpPr txBox="1"/>
          <p:nvPr/>
        </p:nvSpPr>
        <p:spPr>
          <a:xfrm>
            <a:off x="838200" y="1586740"/>
            <a:ext cx="72450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Trin</a:t>
            </a:r>
            <a:r>
              <a:rPr lang="en-GB" sz="2800" dirty="0"/>
              <a:t> </a:t>
            </a:r>
            <a:r>
              <a:rPr lang="en-GB" sz="2800" dirty="0" err="1"/>
              <a:t>til</a:t>
            </a:r>
            <a:r>
              <a:rPr lang="en-GB" sz="2800" dirty="0"/>
              <a:t> at </a:t>
            </a:r>
            <a:r>
              <a:rPr lang="en-GB" sz="2800" dirty="0" err="1"/>
              <a:t>forstå</a:t>
            </a:r>
            <a:r>
              <a:rPr lang="en-GB" sz="2800" dirty="0"/>
              <a:t> </a:t>
            </a:r>
            <a:r>
              <a:rPr lang="en-GB" sz="2800" dirty="0" err="1"/>
              <a:t>koden</a:t>
            </a:r>
            <a:r>
              <a:rPr lang="en-GB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 err="1"/>
              <a:t>Oversæt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kør</a:t>
            </a:r>
            <a:r>
              <a:rPr lang="en-GB" sz="2800" dirty="0"/>
              <a:t>. </a:t>
            </a:r>
            <a:r>
              <a:rPr lang="en-GB" sz="2800" dirty="0" err="1"/>
              <a:t>Virker</a:t>
            </a:r>
            <a:r>
              <a:rPr lang="en-GB" sz="2800" dirty="0"/>
              <a:t> den? Ser output ok </a:t>
            </a:r>
            <a:r>
              <a:rPr lang="en-GB" sz="2800" dirty="0" err="1"/>
              <a:t>ud</a:t>
            </a:r>
            <a:r>
              <a:rPr lang="en-GB" sz="28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 err="1"/>
              <a:t>Skab</a:t>
            </a:r>
            <a:r>
              <a:rPr lang="en-GB" sz="2800" dirty="0"/>
              <a:t> </a:t>
            </a:r>
            <a:r>
              <a:rPr lang="en-GB" sz="2800" dirty="0" err="1"/>
              <a:t>overblik</a:t>
            </a:r>
            <a:r>
              <a:rPr lang="en-GB" sz="2800" dirty="0"/>
              <a:t> over </a:t>
            </a:r>
            <a:r>
              <a:rPr lang="en-GB" sz="2800" dirty="0" err="1"/>
              <a:t>koden</a:t>
            </a:r>
            <a:r>
              <a:rPr lang="en-GB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 err="1"/>
              <a:t>Forstå</a:t>
            </a:r>
            <a:r>
              <a:rPr lang="en-GB" sz="2800" dirty="0"/>
              <a:t> </a:t>
            </a:r>
            <a:r>
              <a:rPr lang="en-GB" sz="2800" dirty="0" err="1"/>
              <a:t>detaljer</a:t>
            </a:r>
            <a:r>
              <a:rPr lang="en-GB" sz="2800" dirty="0"/>
              <a:t> i </a:t>
            </a:r>
            <a:r>
              <a:rPr lang="en-GB" sz="2800" dirty="0" err="1"/>
              <a:t>koden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19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DC1E-78E1-844A-962D-5C79D250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B01A5-4C8D-DD4D-900B-65CF6BFB5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464" y="0"/>
            <a:ext cx="8561943" cy="7074568"/>
          </a:xfrm>
        </p:spPr>
      </p:pic>
    </p:spTree>
    <p:extLst>
      <p:ext uri="{BB962C8B-B14F-4D97-AF65-F5344CB8AC3E}">
        <p14:creationId xmlns:p14="http://schemas.microsoft.com/office/powerpoint/2010/main" val="77100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EAE1-6494-6743-93FA-B10A9913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8"/>
            <a:ext cx="10515600" cy="1325563"/>
          </a:xfrm>
        </p:spPr>
        <p:txBody>
          <a:bodyPr/>
          <a:lstStyle/>
          <a:p>
            <a:r>
              <a:rPr lang="en-GB" dirty="0" err="1"/>
              <a:t>Dobbelt</a:t>
            </a:r>
            <a:r>
              <a:rPr lang="en-GB" dirty="0"/>
              <a:t> </a:t>
            </a:r>
            <a:r>
              <a:rPr lang="en-GB" dirty="0" err="1"/>
              <a:t>List.map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58B15-580F-CD43-BA56-53009EAD4475}"/>
              </a:ext>
            </a:extLst>
          </p:cNvPr>
          <p:cNvSpPr txBox="1"/>
          <p:nvPr/>
        </p:nvSpPr>
        <p:spPr>
          <a:xfrm>
            <a:off x="1295398" y="1459342"/>
            <a:ext cx="10322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latin typeface="Courier" pitchFamily="2" charset="0"/>
              </a:rPr>
              <a:t>&gt; </a:t>
            </a:r>
            <a:r>
              <a:rPr lang="en" dirty="0" err="1">
                <a:highlight>
                  <a:srgbClr val="00FFFF"/>
                </a:highlight>
                <a:latin typeface="Courier" pitchFamily="2" charset="0"/>
              </a:rPr>
              <a:t>List.map</a:t>
            </a:r>
            <a:r>
              <a:rPr lang="en" dirty="0">
                <a:highlight>
                  <a:srgbClr val="00FFFF"/>
                </a:highlight>
                <a:latin typeface="Courier" pitchFamily="2" charset="0"/>
              </a:rPr>
              <a:t> (fun d -&gt; "</a:t>
            </a:r>
            <a:r>
              <a:rPr lang="en" dirty="0" err="1">
                <a:highlight>
                  <a:srgbClr val="00FFFF"/>
                </a:highlight>
                <a:latin typeface="Courier" pitchFamily="2" charset="0"/>
              </a:rPr>
              <a:t>a"+d</a:t>
            </a:r>
            <a:r>
              <a:rPr lang="en" dirty="0">
                <a:highlight>
                  <a:srgbClr val="00FFFF"/>
                </a:highlight>
                <a:latin typeface="Courier" pitchFamily="2" charset="0"/>
              </a:rPr>
              <a:t>) ["1"; "2"; "3"]</a:t>
            </a:r>
            <a:r>
              <a:rPr lang="en" dirty="0">
                <a:latin typeface="Courier" pitchFamily="2" charset="0"/>
              </a:rPr>
              <a:t>;;</a:t>
            </a:r>
          </a:p>
          <a:p>
            <a:r>
              <a:rPr lang="en" dirty="0" err="1">
                <a:latin typeface="Courier" pitchFamily="2" charset="0"/>
              </a:rPr>
              <a:t>val</a:t>
            </a:r>
            <a:r>
              <a:rPr lang="en" dirty="0">
                <a:latin typeface="Courier" pitchFamily="2" charset="0"/>
              </a:rPr>
              <a:t> it : string list = ["a1"; "a2"; "a3"]</a:t>
            </a:r>
          </a:p>
          <a:p>
            <a:endParaRPr lang="da-DK" dirty="0">
              <a:latin typeface="Courier" pitchFamily="2" charset="0"/>
            </a:endParaRPr>
          </a:p>
          <a:p>
            <a:r>
              <a:rPr lang="en" dirty="0">
                <a:latin typeface="Courier" pitchFamily="2" charset="0"/>
              </a:rPr>
              <a:t>&gt; </a:t>
            </a:r>
            <a:r>
              <a:rPr lang="en" dirty="0" err="1">
                <a:latin typeface="Courier" pitchFamily="2" charset="0"/>
              </a:rPr>
              <a:t>List.map</a:t>
            </a:r>
            <a:r>
              <a:rPr lang="en" dirty="0">
                <a:latin typeface="Courier" pitchFamily="2" charset="0"/>
              </a:rPr>
              <a:t> (fun l -&gt; </a:t>
            </a:r>
            <a:r>
              <a:rPr lang="en" dirty="0" err="1">
                <a:highlight>
                  <a:srgbClr val="00FFFF"/>
                </a:highlight>
                <a:latin typeface="Courier" pitchFamily="2" charset="0"/>
              </a:rPr>
              <a:t>List.map</a:t>
            </a:r>
            <a:r>
              <a:rPr lang="en" dirty="0">
                <a:highlight>
                  <a:srgbClr val="00FFFF"/>
                </a:highlight>
                <a:latin typeface="Courier" pitchFamily="2" charset="0"/>
              </a:rPr>
              <a:t> (fun d -&gt; </a:t>
            </a:r>
            <a:r>
              <a:rPr lang="en" dirty="0" err="1">
                <a:highlight>
                  <a:srgbClr val="00FFFF"/>
                </a:highlight>
                <a:latin typeface="Courier" pitchFamily="2" charset="0"/>
              </a:rPr>
              <a:t>l+d</a:t>
            </a:r>
            <a:r>
              <a:rPr lang="en" dirty="0">
                <a:highlight>
                  <a:srgbClr val="00FFFF"/>
                </a:highlight>
                <a:latin typeface="Courier" pitchFamily="2" charset="0"/>
              </a:rPr>
              <a:t>) ["1";"2";"3"]</a:t>
            </a:r>
            <a:r>
              <a:rPr lang="en" dirty="0">
                <a:latin typeface="Courier" pitchFamily="2" charset="0"/>
              </a:rPr>
              <a:t>) ["a"; "b"];;</a:t>
            </a:r>
          </a:p>
          <a:p>
            <a:r>
              <a:rPr lang="en" dirty="0" err="1">
                <a:latin typeface="Courier" pitchFamily="2" charset="0"/>
              </a:rPr>
              <a:t>val</a:t>
            </a:r>
            <a:r>
              <a:rPr lang="en" dirty="0">
                <a:latin typeface="Courier" pitchFamily="2" charset="0"/>
              </a:rPr>
              <a:t> it : string list list = [["a1"; "a2"; "a3"]; ["b1"; "b2"; "b3"]]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F53B9-F1FB-1649-9CE4-7C6283D16F99}"/>
              </a:ext>
            </a:extLst>
          </p:cNvPr>
          <p:cNvSpPr txBox="1"/>
          <p:nvPr/>
        </p:nvSpPr>
        <p:spPr>
          <a:xfrm>
            <a:off x="1295398" y="3446900"/>
            <a:ext cx="97189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Courier" pitchFamily="2" charset="0"/>
              </a:rPr>
              <a:t>&gt; let </a:t>
            </a:r>
            <a:r>
              <a:rPr lang="da-DK" dirty="0" err="1">
                <a:latin typeface="Courier" pitchFamily="2" charset="0"/>
              </a:rPr>
              <a:t>indToRel</a:t>
            </a:r>
            <a:r>
              <a:rPr lang="da-DK" dirty="0">
                <a:latin typeface="Courier" pitchFamily="2" charset="0"/>
              </a:rPr>
              <a:t> = [</a:t>
            </a:r>
          </a:p>
          <a:p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elm -&gt; (elm,0); // South by elm</a:t>
            </a:r>
          </a:p>
          <a:p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elm -&gt; (-elm,0); // North by elm</a:t>
            </a:r>
          </a:p>
          <a:p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elm -&gt; (0,elm); // West by elm</a:t>
            </a:r>
          </a:p>
          <a:p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elm -&gt; (0,-elm) // East by elm</a:t>
            </a:r>
          </a:p>
          <a:p>
            <a:r>
              <a:rPr lang="da-DK" dirty="0">
                <a:latin typeface="Courier" pitchFamily="2" charset="0"/>
              </a:rPr>
              <a:t>  ]</a:t>
            </a:r>
          </a:p>
          <a:p>
            <a:r>
              <a:rPr lang="da-DK" dirty="0">
                <a:latin typeface="Courier" pitchFamily="2" charset="0"/>
              </a:rPr>
              <a:t>-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 -&gt;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e [1..7]) </a:t>
            </a:r>
            <a:r>
              <a:rPr lang="da-DK" dirty="0" err="1">
                <a:latin typeface="Courier" pitchFamily="2" charset="0"/>
              </a:rPr>
              <a:t>indToRel</a:t>
            </a:r>
            <a:r>
              <a:rPr lang="da-DK" dirty="0">
                <a:latin typeface="Courier" pitchFamily="2" charset="0"/>
              </a:rPr>
              <a:t>;;</a:t>
            </a:r>
          </a:p>
          <a:p>
            <a:r>
              <a:rPr lang="da-DK" dirty="0">
                <a:latin typeface="Courier" pitchFamily="2" charset="0"/>
              </a:rPr>
              <a:t>val it : (</a:t>
            </a:r>
            <a:r>
              <a:rPr lang="da-DK" dirty="0" err="1">
                <a:latin typeface="Courier" pitchFamily="2" charset="0"/>
              </a:rPr>
              <a:t>int</a:t>
            </a:r>
            <a:r>
              <a:rPr lang="da-DK" dirty="0">
                <a:latin typeface="Courier" pitchFamily="2" charset="0"/>
              </a:rPr>
              <a:t> * </a:t>
            </a:r>
            <a:r>
              <a:rPr lang="da-DK" dirty="0" err="1">
                <a:latin typeface="Courier" pitchFamily="2" charset="0"/>
              </a:rPr>
              <a:t>int</a:t>
            </a:r>
            <a:r>
              <a:rPr lang="da-DK" dirty="0">
                <a:latin typeface="Courier" pitchFamily="2" charset="0"/>
              </a:rPr>
              <a:t>) list list =</a:t>
            </a:r>
          </a:p>
          <a:p>
            <a:r>
              <a:rPr lang="da-DK" dirty="0">
                <a:latin typeface="Courier" pitchFamily="2" charset="0"/>
              </a:rPr>
              <a:t>  [[(1, 0); (2, 0); (3, 0); (4, 0); (5, 0); (6, 0); (7, 0)];</a:t>
            </a:r>
          </a:p>
          <a:p>
            <a:r>
              <a:rPr lang="da-DK" dirty="0">
                <a:latin typeface="Courier" pitchFamily="2" charset="0"/>
              </a:rPr>
              <a:t>   [(-1, 0); (-2, 0); (-3, 0); (-4, 0); (-5, 0); (-6, 0); (-7, 0)];</a:t>
            </a:r>
          </a:p>
          <a:p>
            <a:r>
              <a:rPr lang="da-DK" dirty="0">
                <a:latin typeface="Courier" pitchFamily="2" charset="0"/>
              </a:rPr>
              <a:t>   [(0, 1); (0, 2); (0, 3); (0, 4); (0, 5); (0, 6); (0, 7)];</a:t>
            </a:r>
          </a:p>
          <a:p>
            <a:r>
              <a:rPr lang="da-DK" dirty="0">
                <a:latin typeface="Courier" pitchFamily="2" charset="0"/>
              </a:rPr>
              <a:t>   [(0, -1); (0, -2); (0, -3); (0, -4); (0, -5); (0, -6); (0, -7)]]</a:t>
            </a:r>
          </a:p>
          <a:p>
            <a:endParaRPr lang="da-DK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AF98B-D90A-1643-984E-DF5CB4318229}"/>
              </a:ext>
            </a:extLst>
          </p:cNvPr>
          <p:cNvSpPr txBox="1"/>
          <p:nvPr/>
        </p:nvSpPr>
        <p:spPr>
          <a:xfrm>
            <a:off x="838199" y="1009224"/>
            <a:ext cx="500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Alle</a:t>
            </a:r>
            <a:r>
              <a:rPr lang="en-GB" sz="2400" dirty="0"/>
              <a:t> </a:t>
            </a:r>
            <a:r>
              <a:rPr lang="en-GB" sz="2400" dirty="0" err="1"/>
              <a:t>kombinationer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bogstaver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tal</a:t>
            </a:r>
            <a:r>
              <a:rPr lang="en-GB" sz="24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B562A-4518-C849-A335-BB0693837578}"/>
              </a:ext>
            </a:extLst>
          </p:cNvPr>
          <p:cNvSpPr txBox="1"/>
          <p:nvPr/>
        </p:nvSpPr>
        <p:spPr>
          <a:xfrm>
            <a:off x="838199" y="3005519"/>
            <a:ext cx="509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Alle</a:t>
            </a:r>
            <a:r>
              <a:rPr lang="en-GB" sz="2400" dirty="0"/>
              <a:t> </a:t>
            </a:r>
            <a:r>
              <a:rPr lang="en-GB" sz="2400" dirty="0" err="1"/>
              <a:t>kombinationer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funktioner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tal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556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EAE1-6494-6743-93FA-B10A9913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8"/>
            <a:ext cx="10515600" cy="1325563"/>
          </a:xfrm>
        </p:spPr>
        <p:txBody>
          <a:bodyPr/>
          <a:lstStyle/>
          <a:p>
            <a:r>
              <a:rPr lang="en-GB" dirty="0"/>
              <a:t>Mere om </a:t>
            </a:r>
            <a:r>
              <a:rPr lang="en-GB" dirty="0" err="1"/>
              <a:t>dobbelt</a:t>
            </a:r>
            <a:r>
              <a:rPr lang="en-GB" dirty="0"/>
              <a:t> </a:t>
            </a:r>
            <a:r>
              <a:rPr lang="en-GB" dirty="0" err="1"/>
              <a:t>List.map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58B15-580F-CD43-BA56-53009EAD4475}"/>
              </a:ext>
            </a:extLst>
          </p:cNvPr>
          <p:cNvSpPr txBox="1"/>
          <p:nvPr/>
        </p:nvSpPr>
        <p:spPr>
          <a:xfrm>
            <a:off x="1295398" y="4255828"/>
            <a:ext cx="10322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Courier" pitchFamily="2" charset="0"/>
              </a:rPr>
              <a:t>&gt; let </a:t>
            </a:r>
            <a:r>
              <a:rPr lang="da-DK" dirty="0" err="1">
                <a:latin typeface="Courier" pitchFamily="2" charset="0"/>
              </a:rPr>
              <a:t>altMap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lst</a:t>
            </a:r>
            <a:r>
              <a:rPr lang="da-DK" dirty="0">
                <a:latin typeface="Courier" pitchFamily="2" charset="0"/>
              </a:rPr>
              <a:t> e =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e </a:t>
            </a:r>
            <a:r>
              <a:rPr lang="da-DK" dirty="0" err="1">
                <a:latin typeface="Courier" pitchFamily="2" charset="0"/>
              </a:rPr>
              <a:t>lst</a:t>
            </a:r>
            <a:endParaRPr lang="da-DK" dirty="0">
              <a:latin typeface="Courier" pitchFamily="2" charset="0"/>
            </a:endParaRPr>
          </a:p>
          <a:p>
            <a:r>
              <a:rPr lang="da-DK" dirty="0">
                <a:latin typeface="Courier" pitchFamily="2" charset="0"/>
              </a:rPr>
              <a:t>-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 err="1">
                <a:highlight>
                  <a:srgbClr val="00FFFF"/>
                </a:highlight>
                <a:latin typeface="Courier" pitchFamily="2" charset="0"/>
              </a:rPr>
              <a:t>altMap</a:t>
            </a:r>
            <a:r>
              <a:rPr lang="da-DK" dirty="0">
                <a:highlight>
                  <a:srgbClr val="00FFFF"/>
                </a:highlight>
                <a:latin typeface="Courier" pitchFamily="2" charset="0"/>
              </a:rPr>
              <a:t> [1..7]</a:t>
            </a:r>
            <a:r>
              <a:rPr lang="da-DK" dirty="0">
                <a:latin typeface="Courier" pitchFamily="2" charset="0"/>
              </a:rPr>
              <a:t>) </a:t>
            </a:r>
            <a:r>
              <a:rPr lang="da-DK" dirty="0" err="1">
                <a:latin typeface="Courier" pitchFamily="2" charset="0"/>
              </a:rPr>
              <a:t>indToRel</a:t>
            </a:r>
            <a:r>
              <a:rPr lang="da-DK" dirty="0">
                <a:latin typeface="Courier" pitchFamily="2" charset="0"/>
              </a:rPr>
              <a:t>;;</a:t>
            </a:r>
          </a:p>
          <a:p>
            <a:r>
              <a:rPr lang="da-DK" dirty="0">
                <a:latin typeface="Courier" pitchFamily="2" charset="0"/>
              </a:rPr>
              <a:t>val it : (</a:t>
            </a:r>
            <a:r>
              <a:rPr lang="da-DK" dirty="0" err="1">
                <a:latin typeface="Courier" pitchFamily="2" charset="0"/>
              </a:rPr>
              <a:t>int</a:t>
            </a:r>
            <a:r>
              <a:rPr lang="da-DK" dirty="0">
                <a:latin typeface="Courier" pitchFamily="2" charset="0"/>
              </a:rPr>
              <a:t> * </a:t>
            </a:r>
            <a:r>
              <a:rPr lang="da-DK" dirty="0" err="1">
                <a:latin typeface="Courier" pitchFamily="2" charset="0"/>
              </a:rPr>
              <a:t>int</a:t>
            </a:r>
            <a:r>
              <a:rPr lang="da-DK" dirty="0">
                <a:latin typeface="Courier" pitchFamily="2" charset="0"/>
              </a:rPr>
              <a:t>) list list =</a:t>
            </a:r>
          </a:p>
          <a:p>
            <a:r>
              <a:rPr lang="da-DK" dirty="0">
                <a:latin typeface="Courier" pitchFamily="2" charset="0"/>
              </a:rPr>
              <a:t>  [[(1, 0); (2, 0); (3, 0); (4, 0); (5, 0); (6, 0); (7, 0)];</a:t>
            </a:r>
          </a:p>
          <a:p>
            <a:r>
              <a:rPr lang="da-DK" dirty="0">
                <a:latin typeface="Courier" pitchFamily="2" charset="0"/>
              </a:rPr>
              <a:t>   [(-1, 0); (-2, 0); (-3, 0); (-4, 0); (-5, 0); (-6, 0); (-7, 0)];</a:t>
            </a:r>
          </a:p>
          <a:p>
            <a:r>
              <a:rPr lang="da-DK" dirty="0">
                <a:latin typeface="Courier" pitchFamily="2" charset="0"/>
              </a:rPr>
              <a:t>   [(0, 1); (0, 2); (0, 3); (0, 4); (0, 5); (0, 6); (0, 7)];</a:t>
            </a:r>
          </a:p>
          <a:p>
            <a:r>
              <a:rPr lang="da-DK" dirty="0">
                <a:latin typeface="Courier" pitchFamily="2" charset="0"/>
              </a:rPr>
              <a:t>   [(0, -1); (0, -2); (0, -3); (0, -4); (0, -5); (0, -6); (0, -7)]]</a:t>
            </a:r>
          </a:p>
          <a:p>
            <a:endParaRPr lang="en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AF98B-D90A-1643-984E-DF5CB4318229}"/>
              </a:ext>
            </a:extLst>
          </p:cNvPr>
          <p:cNvSpPr txBox="1"/>
          <p:nvPr/>
        </p:nvSpPr>
        <p:spPr>
          <a:xfrm>
            <a:off x="838199" y="3779067"/>
            <a:ext cx="787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Kombinationer</a:t>
            </a:r>
            <a:r>
              <a:rPr lang="en-GB" sz="2400" dirty="0"/>
              <a:t> med alternative </a:t>
            </a:r>
            <a:r>
              <a:rPr lang="en-GB" sz="2400" dirty="0" err="1"/>
              <a:t>List.map</a:t>
            </a:r>
            <a:r>
              <a:rPr lang="en-GB" sz="2400" dirty="0"/>
              <a:t> function </a:t>
            </a:r>
            <a:r>
              <a:rPr lang="en-GB" sz="2400" dirty="0" err="1"/>
              <a:t>og</a:t>
            </a:r>
            <a:r>
              <a:rPr lang="en-GB" sz="2400" dirty="0"/>
              <a:t> currying: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B562A-4518-C849-A335-BB0693837578}"/>
              </a:ext>
            </a:extLst>
          </p:cNvPr>
          <p:cNvSpPr txBox="1"/>
          <p:nvPr/>
        </p:nvSpPr>
        <p:spPr>
          <a:xfrm>
            <a:off x="838199" y="1058914"/>
            <a:ext cx="509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Alle</a:t>
            </a:r>
            <a:r>
              <a:rPr lang="en-GB" sz="2400" dirty="0"/>
              <a:t> </a:t>
            </a:r>
            <a:r>
              <a:rPr lang="en-GB" sz="2400" dirty="0" err="1"/>
              <a:t>kombinationer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funktioner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tal</a:t>
            </a:r>
            <a:r>
              <a:rPr lang="en-GB" sz="2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5F7A1-057A-9042-AC67-2FD08A7E56C8}"/>
              </a:ext>
            </a:extLst>
          </p:cNvPr>
          <p:cNvSpPr txBox="1"/>
          <p:nvPr/>
        </p:nvSpPr>
        <p:spPr>
          <a:xfrm>
            <a:off x="1295398" y="1479548"/>
            <a:ext cx="9718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Courier" pitchFamily="2" charset="0"/>
              </a:rPr>
              <a:t>&gt; let </a:t>
            </a:r>
            <a:r>
              <a:rPr lang="da-DK" dirty="0" err="1">
                <a:latin typeface="Courier" pitchFamily="2" charset="0"/>
              </a:rPr>
              <a:t>indToRel</a:t>
            </a:r>
            <a:r>
              <a:rPr lang="da-DK" dirty="0">
                <a:latin typeface="Courier" pitchFamily="2" charset="0"/>
              </a:rPr>
              <a:t> = [</a:t>
            </a:r>
          </a:p>
          <a:p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elm -&gt; (elm,0); // South by elm</a:t>
            </a:r>
          </a:p>
          <a:p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elm -&gt; (-elm,0); // North by elm</a:t>
            </a:r>
          </a:p>
          <a:p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elm -&gt; (0,elm); // West by elm</a:t>
            </a:r>
          </a:p>
          <a:p>
            <a:r>
              <a:rPr lang="da-DK" dirty="0">
                <a:latin typeface="Courier" pitchFamily="2" charset="0"/>
              </a:rPr>
              <a:t>  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elm -&gt; (0,-elm) // East by elm</a:t>
            </a:r>
          </a:p>
          <a:p>
            <a:r>
              <a:rPr lang="da-DK" dirty="0">
                <a:latin typeface="Courier" pitchFamily="2" charset="0"/>
              </a:rPr>
              <a:t>  ]</a:t>
            </a:r>
          </a:p>
          <a:p>
            <a:r>
              <a:rPr lang="da-DK" dirty="0">
                <a:latin typeface="Courier" pitchFamily="2" charset="0"/>
              </a:rPr>
              <a:t>-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 err="1">
                <a:highlight>
                  <a:srgbClr val="00FFFF"/>
                </a:highlight>
                <a:latin typeface="Courier" pitchFamily="2" charset="0"/>
              </a:rPr>
              <a:t>fun</a:t>
            </a:r>
            <a:r>
              <a:rPr lang="da-DK" dirty="0">
                <a:highlight>
                  <a:srgbClr val="00FFFF"/>
                </a:highlight>
                <a:latin typeface="Courier" pitchFamily="2" charset="0"/>
              </a:rPr>
              <a:t> e -&gt; </a:t>
            </a:r>
            <a:r>
              <a:rPr lang="da-DK" dirty="0" err="1">
                <a:highlight>
                  <a:srgbClr val="00FFFF"/>
                </a:highlight>
                <a:latin typeface="Courier" pitchFamily="2" charset="0"/>
              </a:rPr>
              <a:t>List.map</a:t>
            </a:r>
            <a:r>
              <a:rPr lang="da-DK" dirty="0">
                <a:highlight>
                  <a:srgbClr val="00FFFF"/>
                </a:highlight>
                <a:latin typeface="Courier" pitchFamily="2" charset="0"/>
              </a:rPr>
              <a:t> e [1..7]</a:t>
            </a:r>
            <a:r>
              <a:rPr lang="da-DK" dirty="0">
                <a:latin typeface="Courier" pitchFamily="2" charset="0"/>
              </a:rPr>
              <a:t>) </a:t>
            </a:r>
            <a:r>
              <a:rPr lang="da-DK" dirty="0" err="1">
                <a:latin typeface="Courier" pitchFamily="2" charset="0"/>
              </a:rPr>
              <a:t>indToRel</a:t>
            </a:r>
            <a:r>
              <a:rPr lang="da-DK" dirty="0">
                <a:latin typeface="Courier" pitchFamily="2" charset="0"/>
              </a:rPr>
              <a:t>;;</a:t>
            </a:r>
          </a:p>
        </p:txBody>
      </p:sp>
    </p:spTree>
    <p:extLst>
      <p:ext uri="{BB962C8B-B14F-4D97-AF65-F5344CB8AC3E}">
        <p14:creationId xmlns:p14="http://schemas.microsoft.com/office/powerpoint/2010/main" val="232156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EAE1-6494-6743-93FA-B10A9913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8"/>
            <a:ext cx="10515600" cy="1325563"/>
          </a:xfrm>
        </p:spPr>
        <p:txBody>
          <a:bodyPr/>
          <a:lstStyle/>
          <a:p>
            <a:r>
              <a:rPr lang="en-GB" dirty="0"/>
              <a:t>Mere om </a:t>
            </a:r>
            <a:r>
              <a:rPr lang="en-GB" dirty="0" err="1"/>
              <a:t>dobbelt</a:t>
            </a:r>
            <a:r>
              <a:rPr lang="en-GB" dirty="0"/>
              <a:t> </a:t>
            </a:r>
            <a:r>
              <a:rPr lang="en-GB" dirty="0" err="1"/>
              <a:t>List.map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58B15-580F-CD43-BA56-53009EAD4475}"/>
              </a:ext>
            </a:extLst>
          </p:cNvPr>
          <p:cNvSpPr txBox="1"/>
          <p:nvPr/>
        </p:nvSpPr>
        <p:spPr>
          <a:xfrm>
            <a:off x="1295399" y="1490637"/>
            <a:ext cx="10322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Courier" pitchFamily="2" charset="0"/>
              </a:rPr>
              <a:t>&gt; let </a:t>
            </a:r>
            <a:r>
              <a:rPr lang="da-DK" dirty="0" err="1">
                <a:latin typeface="Courier" pitchFamily="2" charset="0"/>
              </a:rPr>
              <a:t>altMap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lst</a:t>
            </a:r>
            <a:r>
              <a:rPr lang="da-DK" dirty="0">
                <a:latin typeface="Courier" pitchFamily="2" charset="0"/>
              </a:rPr>
              <a:t> e =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e </a:t>
            </a:r>
            <a:r>
              <a:rPr lang="da-DK" dirty="0" err="1">
                <a:latin typeface="Courier" pitchFamily="2" charset="0"/>
              </a:rPr>
              <a:t>lst</a:t>
            </a:r>
            <a:endParaRPr lang="da-DK" dirty="0">
              <a:latin typeface="Courier" pitchFamily="2" charset="0"/>
            </a:endParaRPr>
          </a:p>
          <a:p>
            <a:r>
              <a:rPr lang="da-DK" dirty="0">
                <a:latin typeface="Courier" pitchFamily="2" charset="0"/>
              </a:rPr>
              <a:t>-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 err="1">
                <a:highlight>
                  <a:srgbClr val="00FFFF"/>
                </a:highlight>
                <a:latin typeface="Courier" pitchFamily="2" charset="0"/>
              </a:rPr>
              <a:t>altMap</a:t>
            </a:r>
            <a:r>
              <a:rPr lang="da-DK" dirty="0">
                <a:highlight>
                  <a:srgbClr val="00FFFF"/>
                </a:highlight>
                <a:latin typeface="Courier" pitchFamily="2" charset="0"/>
              </a:rPr>
              <a:t> [1..7]</a:t>
            </a:r>
            <a:r>
              <a:rPr lang="da-DK" dirty="0">
                <a:latin typeface="Courier" pitchFamily="2" charset="0"/>
              </a:rPr>
              <a:t>) </a:t>
            </a:r>
            <a:r>
              <a:rPr lang="da-DK" dirty="0" err="1">
                <a:latin typeface="Courier" pitchFamily="2" charset="0"/>
              </a:rPr>
              <a:t>indToRel</a:t>
            </a:r>
            <a:r>
              <a:rPr lang="da-DK" dirty="0">
                <a:latin typeface="Courier" pitchFamily="2" charset="0"/>
              </a:rPr>
              <a:t>;;</a:t>
            </a:r>
          </a:p>
          <a:p>
            <a:r>
              <a:rPr lang="da-DK" dirty="0">
                <a:latin typeface="Courier" pitchFamily="2" charset="0"/>
              </a:rPr>
              <a:t>val it : (</a:t>
            </a:r>
            <a:r>
              <a:rPr lang="da-DK" dirty="0" err="1">
                <a:latin typeface="Courier" pitchFamily="2" charset="0"/>
              </a:rPr>
              <a:t>int</a:t>
            </a:r>
            <a:r>
              <a:rPr lang="da-DK" dirty="0">
                <a:latin typeface="Courier" pitchFamily="2" charset="0"/>
              </a:rPr>
              <a:t> * </a:t>
            </a:r>
            <a:r>
              <a:rPr lang="da-DK" dirty="0" err="1">
                <a:latin typeface="Courier" pitchFamily="2" charset="0"/>
              </a:rPr>
              <a:t>int</a:t>
            </a:r>
            <a:r>
              <a:rPr lang="da-DK" dirty="0">
                <a:latin typeface="Courier" pitchFamily="2" charset="0"/>
              </a:rPr>
              <a:t>) list list =</a:t>
            </a:r>
          </a:p>
          <a:p>
            <a:r>
              <a:rPr lang="da-DK" dirty="0">
                <a:latin typeface="Courier" pitchFamily="2" charset="0"/>
              </a:rPr>
              <a:t>  [[(1, 0); (2, 0); (3, 0); (4, 0); (5, 0); (6, 0); (7, 0)];</a:t>
            </a:r>
          </a:p>
          <a:p>
            <a:r>
              <a:rPr lang="da-DK" dirty="0">
                <a:latin typeface="Courier" pitchFamily="2" charset="0"/>
              </a:rPr>
              <a:t>   [(-1, 0); (-2, 0); (-3, 0); (-4, 0); (-5, 0); (-6, 0); (-7, 0)];</a:t>
            </a:r>
          </a:p>
          <a:p>
            <a:r>
              <a:rPr lang="da-DK" dirty="0">
                <a:latin typeface="Courier" pitchFamily="2" charset="0"/>
              </a:rPr>
              <a:t>   [(0, 1); (0, 2); (0, 3); (0, 4); (0, 5); (0, 6); (0, 7)];</a:t>
            </a:r>
          </a:p>
          <a:p>
            <a:r>
              <a:rPr lang="da-DK" dirty="0">
                <a:latin typeface="Courier" pitchFamily="2" charset="0"/>
              </a:rPr>
              <a:t>   [(0, -1); (0, -2); (0, -3); (0, -4); (0, -5); (0, -6); (0, -7)]]</a:t>
            </a:r>
          </a:p>
          <a:p>
            <a:endParaRPr lang="en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AF98B-D90A-1643-984E-DF5CB4318229}"/>
              </a:ext>
            </a:extLst>
          </p:cNvPr>
          <p:cNvSpPr txBox="1"/>
          <p:nvPr/>
        </p:nvSpPr>
        <p:spPr>
          <a:xfrm>
            <a:off x="838200" y="1013876"/>
            <a:ext cx="787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Kombinationer</a:t>
            </a:r>
            <a:r>
              <a:rPr lang="en-GB" sz="2400" dirty="0"/>
              <a:t> med alternative </a:t>
            </a:r>
            <a:r>
              <a:rPr lang="en-GB" sz="2400" dirty="0" err="1"/>
              <a:t>List.map</a:t>
            </a:r>
            <a:r>
              <a:rPr lang="en-GB" sz="2400" dirty="0"/>
              <a:t> function </a:t>
            </a:r>
            <a:r>
              <a:rPr lang="en-GB" sz="2400" dirty="0" err="1"/>
              <a:t>og</a:t>
            </a:r>
            <a:r>
              <a:rPr lang="en-GB" sz="2400" dirty="0"/>
              <a:t> currying: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B562A-4518-C849-A335-BB0693837578}"/>
              </a:ext>
            </a:extLst>
          </p:cNvPr>
          <p:cNvSpPr txBox="1"/>
          <p:nvPr/>
        </p:nvSpPr>
        <p:spPr>
          <a:xfrm>
            <a:off x="838200" y="3951323"/>
            <a:ext cx="493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Kombinationer</a:t>
            </a:r>
            <a:r>
              <a:rPr lang="en-GB" sz="2400" dirty="0"/>
              <a:t> med swap </a:t>
            </a:r>
            <a:r>
              <a:rPr lang="en-GB" sz="2400" dirty="0" err="1"/>
              <a:t>og</a:t>
            </a:r>
            <a:r>
              <a:rPr lang="en-GB" sz="2400" dirty="0"/>
              <a:t> currying: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5F7A1-057A-9042-AC67-2FD08A7E56C8}"/>
              </a:ext>
            </a:extLst>
          </p:cNvPr>
          <p:cNvSpPr txBox="1"/>
          <p:nvPr/>
        </p:nvSpPr>
        <p:spPr>
          <a:xfrm>
            <a:off x="1295399" y="4371957"/>
            <a:ext cx="9718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Courier" pitchFamily="2" charset="0"/>
              </a:rPr>
              <a:t>&gt; let swap f a b = f b a</a:t>
            </a:r>
          </a:p>
          <a:p>
            <a:r>
              <a:rPr lang="da-DK" dirty="0">
                <a:latin typeface="Courier" pitchFamily="2" charset="0"/>
              </a:rPr>
              <a:t>-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>
                <a:highlight>
                  <a:srgbClr val="00FFFF"/>
                </a:highlight>
                <a:latin typeface="Courier" pitchFamily="2" charset="0"/>
              </a:rPr>
              <a:t>swap </a:t>
            </a:r>
            <a:r>
              <a:rPr lang="da-DK" dirty="0" err="1">
                <a:highlight>
                  <a:srgbClr val="00FFFF"/>
                </a:highlight>
                <a:latin typeface="Courier" pitchFamily="2" charset="0"/>
              </a:rPr>
              <a:t>List.map</a:t>
            </a:r>
            <a:r>
              <a:rPr lang="da-DK" dirty="0">
                <a:highlight>
                  <a:srgbClr val="00FFFF"/>
                </a:highlight>
                <a:latin typeface="Courier" pitchFamily="2" charset="0"/>
              </a:rPr>
              <a:t> [1..7]</a:t>
            </a:r>
            <a:r>
              <a:rPr lang="da-DK" dirty="0">
                <a:latin typeface="Courier" pitchFamily="2" charset="0"/>
              </a:rPr>
              <a:t>) </a:t>
            </a:r>
            <a:r>
              <a:rPr lang="da-DK" dirty="0" err="1">
                <a:latin typeface="Courier" pitchFamily="2" charset="0"/>
              </a:rPr>
              <a:t>indToRel</a:t>
            </a:r>
            <a:r>
              <a:rPr lang="da-DK" dirty="0">
                <a:latin typeface="Courier" pitchFamily="2" charset="0"/>
              </a:rPr>
              <a:t>;;    </a:t>
            </a:r>
          </a:p>
          <a:p>
            <a:r>
              <a:rPr lang="da-DK" dirty="0">
                <a:latin typeface="Courier" pitchFamily="2" charset="0"/>
              </a:rPr>
              <a:t>val it : (</a:t>
            </a:r>
            <a:r>
              <a:rPr lang="da-DK" dirty="0" err="1">
                <a:latin typeface="Courier" pitchFamily="2" charset="0"/>
              </a:rPr>
              <a:t>int</a:t>
            </a:r>
            <a:r>
              <a:rPr lang="da-DK" dirty="0">
                <a:latin typeface="Courier" pitchFamily="2" charset="0"/>
              </a:rPr>
              <a:t> * </a:t>
            </a:r>
            <a:r>
              <a:rPr lang="da-DK" dirty="0" err="1">
                <a:latin typeface="Courier" pitchFamily="2" charset="0"/>
              </a:rPr>
              <a:t>int</a:t>
            </a:r>
            <a:r>
              <a:rPr lang="da-DK" dirty="0">
                <a:latin typeface="Courier" pitchFamily="2" charset="0"/>
              </a:rPr>
              <a:t>) list list =</a:t>
            </a:r>
          </a:p>
          <a:p>
            <a:r>
              <a:rPr lang="da-DK" dirty="0">
                <a:latin typeface="Courier" pitchFamily="2" charset="0"/>
              </a:rPr>
              <a:t>  [[(1, 0); (2, 0); (3, 0); (4, 0); (5, 0); (6, 0); (7, 0)];</a:t>
            </a:r>
          </a:p>
          <a:p>
            <a:r>
              <a:rPr lang="da-DK" dirty="0">
                <a:latin typeface="Courier" pitchFamily="2" charset="0"/>
              </a:rPr>
              <a:t>   [(-1, 0); (-2, 0); (-3, 0); (-4, 0); (-5, 0); (-6, 0); (-7, 0)];</a:t>
            </a:r>
          </a:p>
          <a:p>
            <a:r>
              <a:rPr lang="da-DK" dirty="0">
                <a:latin typeface="Courier" pitchFamily="2" charset="0"/>
              </a:rPr>
              <a:t>   [(0, 1); (0, 2); (0, 3); (0, 4); (0, 5); (0, 6); (0, 7)];</a:t>
            </a:r>
          </a:p>
          <a:p>
            <a:r>
              <a:rPr lang="da-DK" dirty="0">
                <a:latin typeface="Courier" pitchFamily="2" charset="0"/>
              </a:rPr>
              <a:t>   [(0, -1); (0, -2); (0, -3); (0, -4); (0, -5); (0, -6); (0, -7)]]</a:t>
            </a:r>
          </a:p>
        </p:txBody>
      </p:sp>
    </p:spTree>
    <p:extLst>
      <p:ext uri="{BB962C8B-B14F-4D97-AF65-F5344CB8AC3E}">
        <p14:creationId xmlns:p14="http://schemas.microsoft.com/office/powerpoint/2010/main" val="202191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F78A-E51E-6949-95C5-929AE64A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365127"/>
            <a:ext cx="11518231" cy="1325563"/>
          </a:xfrm>
        </p:spPr>
        <p:txBody>
          <a:bodyPr/>
          <a:lstStyle/>
          <a:p>
            <a:r>
              <a:rPr lang="en-GB" dirty="0"/>
              <a:t>Upcasting </a:t>
            </a:r>
            <a:r>
              <a:rPr lang="en-GB" dirty="0" err="1"/>
              <a:t>og</a:t>
            </a:r>
            <a:r>
              <a:rPr lang="en-GB" dirty="0"/>
              <a:t> downcasting med [&lt;</a:t>
            </a:r>
            <a:r>
              <a:rPr lang="en-GB" dirty="0" err="1"/>
              <a:t>AbstractClass</a:t>
            </a:r>
            <a:r>
              <a:rPr lang="en-GB" dirty="0"/>
              <a:t>&gt;]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253EA-794D-F34A-B66E-16494031ADB5}"/>
              </a:ext>
            </a:extLst>
          </p:cNvPr>
          <p:cNvSpPr txBox="1"/>
          <p:nvPr/>
        </p:nvSpPr>
        <p:spPr>
          <a:xfrm>
            <a:off x="501318" y="1593133"/>
            <a:ext cx="269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Upcasting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pieces.fs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ED194-6D94-D848-8F24-8C9FAD9CA349}"/>
              </a:ext>
            </a:extLst>
          </p:cNvPr>
          <p:cNvSpPr txBox="1"/>
          <p:nvPr/>
        </p:nvSpPr>
        <p:spPr>
          <a:xfrm>
            <a:off x="958517" y="2013767"/>
            <a:ext cx="971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latin typeface="Courier" pitchFamily="2" charset="0"/>
              </a:rPr>
              <a:t>let pieces = [|</a:t>
            </a:r>
          </a:p>
          <a:p>
            <a:r>
              <a:rPr lang="en" dirty="0">
                <a:latin typeface="Courier" pitchFamily="2" charset="0"/>
              </a:rPr>
              <a:t>  king (White) :&gt; </a:t>
            </a:r>
            <a:r>
              <a:rPr lang="en" dirty="0" err="1">
                <a:latin typeface="Courier" pitchFamily="2" charset="0"/>
              </a:rPr>
              <a:t>chessPiece</a:t>
            </a:r>
            <a:r>
              <a:rPr lang="en" dirty="0">
                <a:latin typeface="Courier" pitchFamily="2" charset="0"/>
              </a:rPr>
              <a:t>;</a:t>
            </a:r>
          </a:p>
          <a:p>
            <a:r>
              <a:rPr lang="en" dirty="0">
                <a:latin typeface="Courier" pitchFamily="2" charset="0"/>
              </a:rPr>
              <a:t>  rook (White) :&gt; </a:t>
            </a:r>
            <a:r>
              <a:rPr lang="en" dirty="0" err="1">
                <a:latin typeface="Courier" pitchFamily="2" charset="0"/>
              </a:rPr>
              <a:t>chessPiece</a:t>
            </a:r>
            <a:r>
              <a:rPr lang="en" dirty="0">
                <a:latin typeface="Courier" pitchFamily="2" charset="0"/>
              </a:rPr>
              <a:t>;</a:t>
            </a:r>
          </a:p>
          <a:p>
            <a:r>
              <a:rPr lang="en" dirty="0">
                <a:latin typeface="Courier" pitchFamily="2" charset="0"/>
              </a:rPr>
              <a:t>  king (Black) :&gt; </a:t>
            </a:r>
            <a:r>
              <a:rPr lang="en" dirty="0" err="1">
                <a:latin typeface="Courier" pitchFamily="2" charset="0"/>
              </a:rPr>
              <a:t>chessPiece</a:t>
            </a:r>
            <a:r>
              <a:rPr lang="en" dirty="0">
                <a:latin typeface="Courier" pitchFamily="2" charset="0"/>
              </a:rPr>
              <a:t> |]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7D7A3-AE6F-EE46-9AC3-1C6F8FBC8023}"/>
              </a:ext>
            </a:extLst>
          </p:cNvPr>
          <p:cNvSpPr txBox="1"/>
          <p:nvPr/>
        </p:nvSpPr>
        <p:spPr>
          <a:xfrm>
            <a:off x="501317" y="3306340"/>
            <a:ext cx="97890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Upcasting:</a:t>
            </a:r>
          </a:p>
          <a:p>
            <a:r>
              <a:rPr lang="en-GB" sz="2400" dirty="0"/>
              <a:t>	</a:t>
            </a:r>
            <a:r>
              <a:rPr lang="en-GB" sz="2000" dirty="0"/>
              <a:t>+ vi </a:t>
            </a:r>
            <a:r>
              <a:rPr lang="en-GB" sz="2000" dirty="0" err="1"/>
              <a:t>kan</a:t>
            </a:r>
            <a:r>
              <a:rPr lang="en-GB" sz="2000" dirty="0"/>
              <a:t> </a:t>
            </a:r>
            <a:r>
              <a:rPr lang="en-GB" sz="2000" dirty="0" err="1"/>
              <a:t>maskere</a:t>
            </a:r>
            <a:r>
              <a:rPr lang="en-GB" sz="2000" dirty="0"/>
              <a:t> </a:t>
            </a:r>
            <a:r>
              <a:rPr lang="en-GB" sz="2000" dirty="0" err="1"/>
              <a:t>forskellige</a:t>
            </a:r>
            <a:r>
              <a:rPr lang="en-GB" sz="2000" dirty="0"/>
              <a:t> </a:t>
            </a:r>
            <a:r>
              <a:rPr lang="en-GB" sz="2000" dirty="0" err="1"/>
              <a:t>brikker</a:t>
            </a:r>
            <a:r>
              <a:rPr lang="en-GB" sz="2000" dirty="0"/>
              <a:t> </a:t>
            </a:r>
            <a:r>
              <a:rPr lang="en-GB" sz="2000" dirty="0" err="1"/>
              <a:t>som</a:t>
            </a:r>
            <a:r>
              <a:rPr lang="en-GB" sz="2000" dirty="0"/>
              <a:t> same type </a:t>
            </a:r>
            <a:r>
              <a:rPr lang="en-GB" sz="2000" dirty="0" err="1"/>
              <a:t>i</a:t>
            </a:r>
            <a:r>
              <a:rPr lang="en-GB" sz="2000" dirty="0"/>
              <a:t> listen</a:t>
            </a:r>
          </a:p>
          <a:p>
            <a:r>
              <a:rPr lang="en-GB" sz="2000" dirty="0"/>
              <a:t>	- </a:t>
            </a:r>
            <a:r>
              <a:rPr lang="en-GB" sz="2000" dirty="0" err="1"/>
              <a:t>Når</a:t>
            </a:r>
            <a:r>
              <a:rPr lang="en-GB" sz="2000" dirty="0"/>
              <a:t> vi </a:t>
            </a:r>
            <a:r>
              <a:rPr lang="en-GB" sz="2000" dirty="0" err="1"/>
              <a:t>skal</a:t>
            </a:r>
            <a:r>
              <a:rPr lang="en-GB" sz="2000" dirty="0"/>
              <a:t> </a:t>
            </a:r>
            <a:r>
              <a:rPr lang="en-GB" sz="2000" dirty="0" err="1"/>
              <a:t>bruge</a:t>
            </a:r>
            <a:r>
              <a:rPr lang="en-GB" sz="2000" dirty="0"/>
              <a:t> </a:t>
            </a:r>
            <a:r>
              <a:rPr lang="en-GB" sz="2000" dirty="0" err="1"/>
              <a:t>brikkernes</a:t>
            </a:r>
            <a:r>
              <a:rPr lang="en-GB" sz="2000" dirty="0"/>
              <a:t> </a:t>
            </a:r>
            <a:r>
              <a:rPr lang="en-GB" sz="2000" dirty="0" err="1"/>
              <a:t>specielle</a:t>
            </a:r>
            <a:r>
              <a:rPr lang="en-GB" sz="2000" dirty="0"/>
              <a:t> </a:t>
            </a:r>
            <a:r>
              <a:rPr lang="en-GB" sz="2000" dirty="0" err="1"/>
              <a:t>træk</a:t>
            </a:r>
            <a:r>
              <a:rPr lang="en-GB" sz="2000" dirty="0"/>
              <a:t> </a:t>
            </a:r>
            <a:r>
              <a:rPr lang="en-GB" sz="2000" dirty="0" err="1"/>
              <a:t>skal</a:t>
            </a:r>
            <a:r>
              <a:rPr lang="en-GB" sz="2000" dirty="0"/>
              <a:t> vi </a:t>
            </a:r>
            <a:r>
              <a:rPr lang="en-GB" sz="2000" dirty="0" err="1"/>
              <a:t>downcaste</a:t>
            </a:r>
            <a:r>
              <a:rPr lang="en-GB" sz="2000" dirty="0"/>
              <a:t>, men </a:t>
            </a:r>
            <a:r>
              <a:rPr lang="en-GB" sz="2000" dirty="0" err="1"/>
              <a:t>til</a:t>
            </a:r>
            <a:r>
              <a:rPr lang="en-GB" sz="2000" dirty="0"/>
              <a:t> </a:t>
            </a:r>
            <a:r>
              <a:rPr lang="en-GB" sz="2000" dirty="0" err="1"/>
              <a:t>hvilken</a:t>
            </a:r>
            <a:r>
              <a:rPr lang="en-GB" sz="2000" dirty="0"/>
              <a:t> type?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B4856-0DBA-2549-BD9E-19C3974EE32F}"/>
              </a:ext>
            </a:extLst>
          </p:cNvPr>
          <p:cNvSpPr txBox="1"/>
          <p:nvPr/>
        </p:nvSpPr>
        <p:spPr>
          <a:xfrm>
            <a:off x="1507958" y="5183777"/>
            <a:ext cx="916952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err="1">
                <a:highlight>
                  <a:srgbClr val="00FF00"/>
                </a:highlight>
              </a:rPr>
              <a:t>Nej</a:t>
            </a:r>
            <a:r>
              <a:rPr lang="en-GB" sz="2400" dirty="0">
                <a:highlight>
                  <a:srgbClr val="00FF00"/>
                </a:highlight>
              </a:rPr>
              <a:t>! </a:t>
            </a:r>
            <a:r>
              <a:rPr lang="en-GB" sz="2400" dirty="0" err="1">
                <a:highlight>
                  <a:srgbClr val="00FF00"/>
                </a:highlight>
              </a:rPr>
              <a:t>Abstrakte</a:t>
            </a:r>
            <a:r>
              <a:rPr lang="en-GB" sz="2400" dirty="0">
                <a:highlight>
                  <a:srgbClr val="00FF00"/>
                </a:highlight>
              </a:rPr>
              <a:t> </a:t>
            </a:r>
            <a:r>
              <a:rPr lang="en-GB" sz="2400" dirty="0" err="1">
                <a:highlight>
                  <a:srgbClr val="00FF00"/>
                </a:highlight>
              </a:rPr>
              <a:t>metoder</a:t>
            </a:r>
            <a:r>
              <a:rPr lang="en-GB" sz="2400" dirty="0">
                <a:highlight>
                  <a:srgbClr val="00FF00"/>
                </a:highlight>
              </a:rPr>
              <a:t> beholder </a:t>
            </a:r>
            <a:r>
              <a:rPr lang="en-GB" sz="2400" dirty="0" err="1">
                <a:highlight>
                  <a:srgbClr val="00FF00"/>
                </a:highlight>
              </a:rPr>
              <a:t>deres</a:t>
            </a:r>
            <a:r>
              <a:rPr lang="en-GB" sz="2400" dirty="0">
                <a:highlight>
                  <a:srgbClr val="00FF00"/>
                </a:highlight>
              </a:rPr>
              <a:t> implementation </a:t>
            </a:r>
            <a:r>
              <a:rPr lang="en-GB" sz="2400" dirty="0" err="1">
                <a:highlight>
                  <a:srgbClr val="00FF00"/>
                </a:highlight>
              </a:rPr>
              <a:t>ved</a:t>
            </a:r>
            <a:r>
              <a:rPr lang="en-GB" sz="2400" dirty="0">
                <a:highlight>
                  <a:srgbClr val="00FF00"/>
                </a:highlight>
              </a:rPr>
              <a:t> upcasting</a:t>
            </a:r>
            <a:endParaRPr lang="en" sz="2400" dirty="0">
              <a:highlight>
                <a:srgbClr val="00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93C21-05E2-8D45-AA77-639225DC17BC}"/>
              </a:ext>
            </a:extLst>
          </p:cNvPr>
          <p:cNvSpPr txBox="1"/>
          <p:nvPr/>
        </p:nvSpPr>
        <p:spPr>
          <a:xfrm>
            <a:off x="501317" y="4537357"/>
            <a:ext cx="957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Skal</a:t>
            </a:r>
            <a:r>
              <a:rPr lang="en-GB" sz="2400" dirty="0"/>
              <a:t> </a:t>
            </a:r>
            <a:r>
              <a:rPr lang="en-GB" sz="2400" dirty="0" err="1"/>
              <a:t>brættet</a:t>
            </a:r>
            <a:r>
              <a:rPr lang="en-GB" sz="2400" dirty="0"/>
              <a:t> </a:t>
            </a:r>
            <a:r>
              <a:rPr lang="en-GB" sz="2400" dirty="0" err="1"/>
              <a:t>bruge</a:t>
            </a:r>
            <a:r>
              <a:rPr lang="en-GB" sz="2400" dirty="0"/>
              <a:t> downcasting for at </a:t>
            </a:r>
            <a:r>
              <a:rPr lang="en-GB" sz="2400" dirty="0" err="1"/>
              <a:t>få</a:t>
            </a:r>
            <a:r>
              <a:rPr lang="en-GB" sz="2400" dirty="0"/>
              <a:t> </a:t>
            </a:r>
            <a:r>
              <a:rPr lang="en-GB" sz="2400" dirty="0" err="1"/>
              <a:t>adgang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candiateRelativeMoves</a:t>
            </a:r>
            <a:r>
              <a:rPr lang="en-GB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35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539-5D45-DA40-8C7E-084DC135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gør</a:t>
            </a:r>
            <a:r>
              <a:rPr lang="en-GB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C7839-DB79-2B4A-9A60-6F7C465869AF}"/>
              </a:ext>
            </a:extLst>
          </p:cNvPr>
          <p:cNvSpPr txBox="1"/>
          <p:nvPr/>
        </p:nvSpPr>
        <p:spPr>
          <a:xfrm>
            <a:off x="296562" y="1647182"/>
            <a:ext cx="115906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member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this.availableMoves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 err="1">
                <a:latin typeface="Courier" pitchFamily="2" charset="0"/>
              </a:rPr>
              <a:t>piece</a:t>
            </a:r>
            <a:r>
              <a:rPr lang="da-DK" dirty="0">
                <a:latin typeface="Courier" pitchFamily="2" charset="0"/>
              </a:rPr>
              <a:t> : </a:t>
            </a:r>
            <a:r>
              <a:rPr lang="da-DK" dirty="0" err="1">
                <a:latin typeface="Courier" pitchFamily="2" charset="0"/>
              </a:rPr>
              <a:t>chessPiece</a:t>
            </a:r>
            <a:r>
              <a:rPr lang="da-DK" dirty="0">
                <a:latin typeface="Courier" pitchFamily="2" charset="0"/>
              </a:rPr>
              <a:t>) : (Position list * </a:t>
            </a:r>
            <a:r>
              <a:rPr lang="da-DK" dirty="0" err="1">
                <a:latin typeface="Courier" pitchFamily="2" charset="0"/>
              </a:rPr>
              <a:t>chessPiece</a:t>
            </a:r>
            <a:r>
              <a:rPr lang="da-DK" dirty="0">
                <a:latin typeface="Courier" pitchFamily="2" charset="0"/>
              </a:rPr>
              <a:t> list)  =</a:t>
            </a:r>
          </a:p>
          <a:p>
            <a:r>
              <a:rPr lang="da-DK" dirty="0">
                <a:latin typeface="Courier" pitchFamily="2" charset="0"/>
              </a:rPr>
              <a:t>    match </a:t>
            </a:r>
            <a:r>
              <a:rPr lang="da-DK" dirty="0" err="1">
                <a:latin typeface="Courier" pitchFamily="2" charset="0"/>
              </a:rPr>
              <a:t>piece.position</a:t>
            </a:r>
            <a:r>
              <a:rPr lang="da-DK" dirty="0">
                <a:latin typeface="Courier" pitchFamily="2" charset="0"/>
              </a:rPr>
              <a:t> with</a:t>
            </a:r>
          </a:p>
          <a:p>
            <a:r>
              <a:rPr lang="da-DK" dirty="0">
                <a:latin typeface="Courier" pitchFamily="2" charset="0"/>
              </a:rPr>
              <a:t>      None -&gt; </a:t>
            </a:r>
          </a:p>
          <a:p>
            <a:r>
              <a:rPr lang="da-DK" dirty="0">
                <a:latin typeface="Courier" pitchFamily="2" charset="0"/>
              </a:rPr>
              <a:t>        ([],[])</a:t>
            </a:r>
          </a:p>
          <a:p>
            <a:r>
              <a:rPr lang="da-DK" dirty="0">
                <a:latin typeface="Courier" pitchFamily="2" charset="0"/>
              </a:rPr>
              <a:t>      | </a:t>
            </a:r>
            <a:r>
              <a:rPr lang="da-DK" dirty="0" err="1">
                <a:latin typeface="Courier" pitchFamily="2" charset="0"/>
              </a:rPr>
              <a:t>Some</a:t>
            </a:r>
            <a:r>
              <a:rPr lang="da-DK" dirty="0">
                <a:latin typeface="Courier" pitchFamily="2" charset="0"/>
              </a:rPr>
              <a:t> p -&gt;</a:t>
            </a:r>
          </a:p>
          <a:p>
            <a:r>
              <a:rPr lang="da-DK" dirty="0">
                <a:latin typeface="Courier" pitchFamily="2" charset="0"/>
              </a:rPr>
              <a:t>        let </a:t>
            </a:r>
            <a:r>
              <a:rPr lang="da-DK" dirty="0" err="1">
                <a:latin typeface="Courier" pitchFamily="2" charset="0"/>
              </a:rPr>
              <a:t>convertNWrap</a:t>
            </a:r>
            <a:r>
              <a:rPr lang="da-DK" dirty="0">
                <a:latin typeface="Courier" pitchFamily="2" charset="0"/>
              </a:rPr>
              <a:t> = </a:t>
            </a:r>
          </a:p>
          <a:p>
            <a:r>
              <a:rPr lang="da-DK" dirty="0">
                <a:latin typeface="Courier" pitchFamily="2" charset="0"/>
              </a:rPr>
              <a:t>          (</a:t>
            </a:r>
            <a:r>
              <a:rPr lang="da-DK" dirty="0" err="1">
                <a:latin typeface="Courier" pitchFamily="2" charset="0"/>
              </a:rPr>
              <a:t>relativeToAbsolute</a:t>
            </a:r>
            <a:r>
              <a:rPr lang="da-DK" dirty="0">
                <a:latin typeface="Courier" pitchFamily="2" charset="0"/>
              </a:rPr>
              <a:t> p) &gt;&gt; </a:t>
            </a:r>
            <a:r>
              <a:rPr lang="da-DK" dirty="0" err="1">
                <a:latin typeface="Courier" pitchFamily="2" charset="0"/>
              </a:rPr>
              <a:t>this.getVacantNOccupied</a:t>
            </a:r>
            <a:endParaRPr lang="da-DK" dirty="0">
              <a:latin typeface="Courier" pitchFamily="2" charset="0"/>
            </a:endParaRPr>
          </a:p>
          <a:p>
            <a:r>
              <a:rPr lang="da-DK" dirty="0">
                <a:latin typeface="Courier" pitchFamily="2" charset="0"/>
              </a:rPr>
              <a:t>        let </a:t>
            </a:r>
            <a:r>
              <a:rPr lang="da-DK" dirty="0" err="1">
                <a:latin typeface="Courier" pitchFamily="2" charset="0"/>
              </a:rPr>
              <a:t>vacantPieceLists</a:t>
            </a:r>
            <a:r>
              <a:rPr lang="da-DK" dirty="0">
                <a:latin typeface="Courier" pitchFamily="2" charset="0"/>
              </a:rPr>
              <a:t> = </a:t>
            </a:r>
            <a:r>
              <a:rPr lang="da-DK" dirty="0" err="1">
                <a:latin typeface="Courier" pitchFamily="2" charset="0"/>
              </a:rPr>
              <a:t>List.map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convertNWrap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piece.candiateRelativeMoves</a:t>
            </a:r>
            <a:endParaRPr lang="da-DK" dirty="0">
              <a:latin typeface="Courier" pitchFamily="2" charset="0"/>
            </a:endParaRPr>
          </a:p>
          <a:p>
            <a:r>
              <a:rPr lang="da-DK" dirty="0">
                <a:latin typeface="Courier" pitchFamily="2" charset="0"/>
              </a:rPr>
              <a:t>        // </a:t>
            </a:r>
            <a:r>
              <a:rPr lang="da-DK" dirty="0" err="1">
                <a:latin typeface="Courier" pitchFamily="2" charset="0"/>
              </a:rPr>
              <a:t>Extract</a:t>
            </a:r>
            <a:r>
              <a:rPr lang="da-DK" dirty="0">
                <a:latin typeface="Courier" pitchFamily="2" charset="0"/>
              </a:rPr>
              <a:t> and </a:t>
            </a:r>
            <a:r>
              <a:rPr lang="da-DK" dirty="0" err="1">
                <a:latin typeface="Courier" pitchFamily="2" charset="0"/>
              </a:rPr>
              <a:t>merge</a:t>
            </a:r>
            <a:r>
              <a:rPr lang="da-DK" dirty="0">
                <a:latin typeface="Courier" pitchFamily="2" charset="0"/>
              </a:rPr>
              <a:t> lists of </a:t>
            </a:r>
            <a:r>
              <a:rPr lang="da-DK" dirty="0" err="1">
                <a:latin typeface="Courier" pitchFamily="2" charset="0"/>
              </a:rPr>
              <a:t>vacant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squares</a:t>
            </a:r>
            <a:endParaRPr lang="da-DK" dirty="0">
              <a:latin typeface="Courier" pitchFamily="2" charset="0"/>
            </a:endParaRPr>
          </a:p>
          <a:p>
            <a:r>
              <a:rPr lang="da-DK" dirty="0">
                <a:latin typeface="Courier" pitchFamily="2" charset="0"/>
              </a:rPr>
              <a:t>        let </a:t>
            </a:r>
            <a:r>
              <a:rPr lang="da-DK" dirty="0" err="1">
                <a:latin typeface="Courier" pitchFamily="2" charset="0"/>
              </a:rPr>
              <a:t>vacant</a:t>
            </a:r>
            <a:r>
              <a:rPr lang="da-DK" dirty="0">
                <a:latin typeface="Courier" pitchFamily="2" charset="0"/>
              </a:rPr>
              <a:t> = </a:t>
            </a:r>
            <a:r>
              <a:rPr lang="da-DK" dirty="0" err="1">
                <a:latin typeface="Courier" pitchFamily="2" charset="0"/>
              </a:rPr>
              <a:t>List.collect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fst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vacantPieceLists</a:t>
            </a:r>
            <a:endParaRPr lang="da-DK" dirty="0">
              <a:latin typeface="Courier" pitchFamily="2" charset="0"/>
            </a:endParaRPr>
          </a:p>
          <a:p>
            <a:r>
              <a:rPr lang="da-DK" dirty="0">
                <a:latin typeface="Courier" pitchFamily="2" charset="0"/>
              </a:rPr>
              <a:t>        // </a:t>
            </a:r>
            <a:r>
              <a:rPr lang="da-DK" dirty="0" err="1">
                <a:latin typeface="Courier" pitchFamily="2" charset="0"/>
              </a:rPr>
              <a:t>Extract</a:t>
            </a:r>
            <a:r>
              <a:rPr lang="da-DK" dirty="0">
                <a:latin typeface="Courier" pitchFamily="2" charset="0"/>
              </a:rPr>
              <a:t> and </a:t>
            </a:r>
            <a:r>
              <a:rPr lang="da-DK" dirty="0" err="1">
                <a:latin typeface="Courier" pitchFamily="2" charset="0"/>
              </a:rPr>
              <a:t>merge</a:t>
            </a:r>
            <a:r>
              <a:rPr lang="da-DK" dirty="0">
                <a:latin typeface="Courier" pitchFamily="2" charset="0"/>
              </a:rPr>
              <a:t> lists of </a:t>
            </a:r>
            <a:r>
              <a:rPr lang="da-DK" dirty="0" err="1">
                <a:latin typeface="Courier" pitchFamily="2" charset="0"/>
              </a:rPr>
              <a:t>first</a:t>
            </a:r>
            <a:r>
              <a:rPr lang="da-DK" dirty="0">
                <a:latin typeface="Courier" pitchFamily="2" charset="0"/>
              </a:rPr>
              <a:t> obstruction </a:t>
            </a:r>
            <a:r>
              <a:rPr lang="da-DK" dirty="0" err="1">
                <a:latin typeface="Courier" pitchFamily="2" charset="0"/>
              </a:rPr>
              <a:t>pieces</a:t>
            </a:r>
            <a:r>
              <a:rPr lang="da-DK" dirty="0">
                <a:latin typeface="Courier" pitchFamily="2" charset="0"/>
              </a:rPr>
              <a:t> and filter out </a:t>
            </a:r>
            <a:r>
              <a:rPr lang="da-DK" dirty="0" err="1">
                <a:latin typeface="Courier" pitchFamily="2" charset="0"/>
              </a:rPr>
              <a:t>own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pieces</a:t>
            </a:r>
            <a:endParaRPr lang="da-DK" dirty="0">
              <a:latin typeface="Courier" pitchFamily="2" charset="0"/>
            </a:endParaRPr>
          </a:p>
          <a:p>
            <a:r>
              <a:rPr lang="da-DK" dirty="0">
                <a:latin typeface="Courier" pitchFamily="2" charset="0"/>
              </a:rPr>
              <a:t>        let opponent = </a:t>
            </a:r>
          </a:p>
          <a:p>
            <a:r>
              <a:rPr lang="da-DK" dirty="0">
                <a:latin typeface="Courier" pitchFamily="2" charset="0"/>
              </a:rPr>
              <a:t>          </a:t>
            </a:r>
            <a:r>
              <a:rPr lang="da-DK" dirty="0" err="1">
                <a:latin typeface="Courier" pitchFamily="2" charset="0"/>
              </a:rPr>
              <a:t>vacantPieceLists</a:t>
            </a:r>
            <a:endParaRPr lang="da-DK" dirty="0">
              <a:latin typeface="Courier" pitchFamily="2" charset="0"/>
            </a:endParaRPr>
          </a:p>
          <a:p>
            <a:r>
              <a:rPr lang="da-DK" dirty="0">
                <a:latin typeface="Courier" pitchFamily="2" charset="0"/>
              </a:rPr>
              <a:t>          |&gt; </a:t>
            </a:r>
            <a:r>
              <a:rPr lang="da-DK" dirty="0" err="1">
                <a:latin typeface="Courier" pitchFamily="2" charset="0"/>
              </a:rPr>
              <a:t>List.choose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snd</a:t>
            </a:r>
            <a:r>
              <a:rPr lang="da-DK" dirty="0">
                <a:latin typeface="Courier" pitchFamily="2" charset="0"/>
              </a:rPr>
              <a:t> </a:t>
            </a:r>
          </a:p>
          <a:p>
            <a:r>
              <a:rPr lang="da-DK" dirty="0">
                <a:latin typeface="Courier" pitchFamily="2" charset="0"/>
              </a:rPr>
              <a:t>        (</a:t>
            </a:r>
            <a:r>
              <a:rPr lang="da-DK" dirty="0" err="1">
                <a:latin typeface="Courier" pitchFamily="2" charset="0"/>
              </a:rPr>
              <a:t>vacant</a:t>
            </a:r>
            <a:r>
              <a:rPr lang="da-DK" dirty="0">
                <a:latin typeface="Courier" pitchFamily="2" charset="0"/>
              </a:rPr>
              <a:t>, opponent)(*//§\label{</a:t>
            </a:r>
            <a:r>
              <a:rPr lang="da-DK" dirty="0" err="1">
                <a:latin typeface="Courier" pitchFamily="2" charset="0"/>
              </a:rPr>
              <a:t>chessBoardEnd</a:t>
            </a:r>
            <a:r>
              <a:rPr lang="da-DK" dirty="0">
                <a:latin typeface="Courier" pitchFamily="2" charset="0"/>
              </a:rPr>
              <a:t>}§*)</a:t>
            </a:r>
            <a:endParaRPr lang="en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1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8801</TotalTime>
  <Words>1368</Words>
  <Application>Microsoft Macintosh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Programmering og Problemløsning</vt:lpstr>
      <vt:lpstr>PowerPoint Presentation</vt:lpstr>
      <vt:lpstr>Opgave: chess.fs, pieces.fs, chessApp.fsx</vt:lpstr>
      <vt:lpstr>PowerPoint Presentation</vt:lpstr>
      <vt:lpstr>Dobbelt List.map</vt:lpstr>
      <vt:lpstr>Mere om dobbelt List.map</vt:lpstr>
      <vt:lpstr>Mere om dobbelt List.map</vt:lpstr>
      <vt:lpstr>Upcasting og downcasting med [&lt;AbstractClass&gt;]</vt:lpstr>
      <vt:lpstr>Hvad gør?</vt:lpstr>
      <vt:lpstr>Spørgsmål til opgave 11g?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159</cp:revision>
  <cp:lastPrinted>2018-09-27T19:03:09Z</cp:lastPrinted>
  <dcterms:created xsi:type="dcterms:W3CDTF">2018-09-04T07:39:02Z</dcterms:created>
  <dcterms:modified xsi:type="dcterms:W3CDTF">2020-01-02T12:02:54Z</dcterms:modified>
</cp:coreProperties>
</file>