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0" r:id="rId3"/>
    <p:sldId id="416" r:id="rId4"/>
    <p:sldId id="511" r:id="rId5"/>
    <p:sldId id="371" r:id="rId6"/>
    <p:sldId id="377" r:id="rId7"/>
    <p:sldId id="324" r:id="rId8"/>
    <p:sldId id="329" r:id="rId9"/>
    <p:sldId id="331" r:id="rId10"/>
    <p:sldId id="512" r:id="rId11"/>
    <p:sldId id="419" r:id="rId12"/>
    <p:sldId id="420" r:id="rId13"/>
    <p:sldId id="403" r:id="rId14"/>
    <p:sldId id="440" r:id="rId15"/>
    <p:sldId id="514" r:id="rId16"/>
    <p:sldId id="460" r:id="rId17"/>
    <p:sldId id="502" r:id="rId18"/>
    <p:sldId id="492" r:id="rId19"/>
    <p:sldId id="495" r:id="rId20"/>
    <p:sldId id="496" r:id="rId21"/>
    <p:sldId id="311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6"/>
    <p:restoredTop sz="92416"/>
  </p:normalViewPr>
  <p:slideViewPr>
    <p:cSldViewPr snapToGrid="0" snapToObjects="1">
      <p:cViewPr varScale="1">
        <p:scale>
          <a:sx n="53" d="100"/>
          <a:sy n="53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9F0DE-CDCF-AE45-9164-77A5F6B8388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D4457-65D2-FC45-B7C5-3911E92CB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4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74898-357B-8043-95F7-7042B3CE3FBD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DD90F-7221-8E43-ABEA-A63CAA29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DD90F-7221-8E43-ABEA-A63CAA290A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D90F-7221-8E43-ABEA-A63CAA290A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4B10-FCD6-1443-81EE-99FA9B8395A8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93B8-E696-9241-8AD8-83F8DCF965CB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23E-801E-C142-A7AD-A08582854E10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9EA5-E742-7F4B-A473-BCB296D7741C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6A35-6E66-924D-B7C7-1CBB3439687C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C7AB-0A39-2C46-B689-2953302BCFDD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327-DB7C-0D4F-A17F-E3A7790282B7}" type="datetime1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2E08-09DF-9740-8DDD-E5F212C01071}" type="datetime1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6690-E74B-CC49-9D26-2E34E93465C1}" type="datetime1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D065-62B9-D547-9486-049A65B54A42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4EC8-4D9E-FD4A-BFC9-A066E121A114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E574-2FA6-774C-8419-C7E4C6B869C8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C021-DADB-6746-937A-CA4EDA3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Problemløsning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December 2018</a:t>
            </a:r>
          </a:p>
          <a:p>
            <a:r>
              <a:rPr lang="en-US" dirty="0"/>
              <a:t>Jon Sporring </a:t>
            </a:r>
            <a:r>
              <a:rPr lang="en-US" dirty="0" err="1"/>
              <a:t>og</a:t>
            </a:r>
            <a:r>
              <a:rPr lang="en-US" dirty="0"/>
              <a:t> Christina </a:t>
            </a:r>
            <a:r>
              <a:rPr lang="en-US" dirty="0" err="1"/>
              <a:t>Lioma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0076" y="780161"/>
            <a:ext cx="8229600" cy="529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 Robot(name : string) =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let mutable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theName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this.Name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with</a:t>
            </a:r>
            <a:r>
              <a:rPr lang="en-US" sz="2400" dirty="0"/>
              <a:t> get() = </a:t>
            </a:r>
            <a:r>
              <a:rPr lang="en-US" sz="2400" u="sng" dirty="0" err="1"/>
              <a:t>theName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and</a:t>
            </a:r>
            <a:r>
              <a:rPr lang="en-US" sz="2400" dirty="0"/>
              <a:t> set(</a:t>
            </a:r>
            <a:r>
              <a:rPr lang="en-US" sz="2400" u="sng" dirty="0" err="1"/>
              <a:t>aName</a:t>
            </a:r>
            <a:r>
              <a:rPr lang="en-US" sz="2400" dirty="0"/>
              <a:t>) = </a:t>
            </a:r>
            <a:r>
              <a:rPr lang="en-US" sz="2400" u="sng" dirty="0" err="1"/>
              <a:t>theName</a:t>
            </a:r>
            <a:r>
              <a:rPr lang="en-US" sz="2400" dirty="0"/>
              <a:t> &lt;- </a:t>
            </a:r>
            <a:r>
              <a:rPr lang="en-US" sz="2400" u="sng" dirty="0" err="1"/>
              <a:t>aName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let bob = new Robot("Bob")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 err="1"/>
              <a:t>bob.Name</a:t>
            </a:r>
            <a:r>
              <a:rPr lang="en-US" sz="2400" dirty="0"/>
              <a:t> &lt;- "Robert"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49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62" y="1211532"/>
            <a:ext cx="8229600" cy="6029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type Class()</a:t>
            </a:r>
          </a:p>
          <a:p>
            <a:pPr marL="0" indent="0">
              <a:buNone/>
            </a:pPr>
            <a:r>
              <a:rPr lang="en-US" sz="2800" dirty="0"/>
              <a:t>	property</a:t>
            </a:r>
          </a:p>
          <a:p>
            <a:pPr marL="0" indent="0">
              <a:buNone/>
            </a:pPr>
            <a:r>
              <a:rPr lang="en-US" sz="2800" dirty="0"/>
              <a:t>	method()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myInstance</a:t>
            </a:r>
            <a:r>
              <a:rPr lang="en-US" sz="2800" dirty="0"/>
              <a:t> = new Class()</a:t>
            </a:r>
          </a:p>
          <a:p>
            <a:pPr marL="0" indent="0">
              <a:buNone/>
            </a:pPr>
            <a:r>
              <a:rPr lang="en-US" sz="2800" dirty="0" err="1"/>
              <a:t>myInstance.Method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11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7107" y="1731627"/>
            <a:ext cx="2348895" cy="532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1715" y="1731627"/>
            <a:ext cx="549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Class declaration &amp; class constructor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4367" y="2331542"/>
            <a:ext cx="2348895" cy="9603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70" y="2500884"/>
            <a:ext cx="495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Class members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7107" y="3746693"/>
            <a:ext cx="4888893" cy="532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7107" y="4363551"/>
            <a:ext cx="3601963" cy="532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86042" y="3763253"/>
            <a:ext cx="31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Make object instance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3040" y="4363551"/>
            <a:ext cx="332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object instance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3E500-FB2A-AE4C-B38C-E9BBBC291D4D}"/>
              </a:ext>
            </a:extLst>
          </p:cNvPr>
          <p:cNvSpPr txBox="1"/>
          <p:nvPr/>
        </p:nvSpPr>
        <p:spPr>
          <a:xfrm>
            <a:off x="1016153" y="72593"/>
            <a:ext cx="1688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err="1"/>
              <a:t>Recab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796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7" grpId="0"/>
      <p:bldP spid="9" grpId="0" animBg="1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0775"/>
            <a:ext cx="8229600" cy="6029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type Class()</a:t>
            </a:r>
          </a:p>
          <a:p>
            <a:pPr marL="0" indent="0">
              <a:buNone/>
            </a:pPr>
            <a:r>
              <a:rPr lang="en-US" sz="2800" dirty="0"/>
              <a:t>	property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		with</a:t>
            </a:r>
            <a:r>
              <a:rPr lang="en-US" sz="2800" dirty="0"/>
              <a:t> get()  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set(</a:t>
            </a:r>
            <a:r>
              <a:rPr lang="is-IS" sz="2800" dirty="0"/>
              <a:t>…</a:t>
            </a:r>
            <a:r>
              <a:rPr lang="en-US" sz="2800" dirty="0"/>
              <a:t>) 					</a:t>
            </a:r>
          </a:p>
          <a:p>
            <a:pPr marL="0" indent="0">
              <a:buNone/>
            </a:pPr>
            <a:r>
              <a:rPr lang="en-US" sz="2800" dirty="0"/>
              <a:t>	method()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myInstance</a:t>
            </a:r>
            <a:r>
              <a:rPr lang="en-US" sz="2800" dirty="0"/>
              <a:t> = new Class()</a:t>
            </a:r>
          </a:p>
          <a:p>
            <a:pPr marL="0" indent="0">
              <a:buNone/>
            </a:pPr>
            <a:r>
              <a:rPr lang="en-US" sz="2800" dirty="0" err="1"/>
              <a:t>myInstance.Method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 err="1"/>
              <a:t>myInstance.property</a:t>
            </a:r>
            <a:r>
              <a:rPr lang="en-US" sz="2800" dirty="0"/>
              <a:t> &lt;- </a:t>
            </a:r>
            <a:r>
              <a:rPr lang="is-IS" sz="2800" dirty="0"/>
              <a:t>…</a:t>
            </a:r>
            <a:r>
              <a:rPr lang="en-US" sz="2800" dirty="0"/>
              <a:t>		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8472" y="5434972"/>
            <a:ext cx="347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Access directly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5257" y="2672420"/>
            <a:ext cx="347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Make accessible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258A6-95AF-0C45-8E1C-82E9FF3424E6}"/>
              </a:ext>
            </a:extLst>
          </p:cNvPr>
          <p:cNvSpPr txBox="1"/>
          <p:nvPr/>
        </p:nvSpPr>
        <p:spPr>
          <a:xfrm>
            <a:off x="1016153" y="72593"/>
            <a:ext cx="1688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err="1"/>
              <a:t>Recab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70114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= same data for all objects, as if it were a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607" y="1536396"/>
            <a:ext cx="8745653" cy="496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”static” keyword makes fields and members identical for all objects</a:t>
            </a:r>
          </a:p>
          <a:p>
            <a:pPr marL="0" indent="0">
              <a:buNone/>
            </a:pPr>
            <a:endParaRPr lang="en-US" sz="2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</a:rPr>
              <a:t>type </a:t>
            </a:r>
            <a:r>
              <a:rPr lang="en-US" sz="2600" dirty="0" err="1"/>
              <a:t>SomeClass</a:t>
            </a:r>
            <a:r>
              <a:rPr lang="en-US" sz="2600" dirty="0"/>
              <a:t>(property : </a:t>
            </a:r>
            <a:r>
              <a:rPr lang="en-US" sz="2600" dirty="0" err="1"/>
              <a:t>int</a:t>
            </a:r>
            <a:r>
              <a:rPr lang="en-US" sz="2600" dirty="0"/>
              <a:t>) = </a:t>
            </a:r>
            <a:r>
              <a:rPr lang="en-US" sz="2600" dirty="0">
                <a:solidFill>
                  <a:srgbClr val="008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</a:rPr>
              <a:t>      </a:t>
            </a:r>
            <a:r>
              <a:rPr lang="en-US" sz="2600" b="1" dirty="0">
                <a:solidFill>
                  <a:srgbClr val="008000"/>
                </a:solidFill>
              </a:rPr>
              <a:t>static mutable </a:t>
            </a:r>
            <a:r>
              <a:rPr lang="en-US" sz="2600" b="1" dirty="0" err="1">
                <a:solidFill>
                  <a:srgbClr val="008000"/>
                </a:solidFill>
              </a:rPr>
              <a:t>i</a:t>
            </a:r>
            <a:r>
              <a:rPr lang="en-US" sz="2600" b="1" dirty="0">
                <a:solidFill>
                  <a:srgbClr val="00800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8000"/>
                </a:solidFill>
              </a:rPr>
              <a:t>member </a:t>
            </a:r>
            <a:r>
              <a:rPr lang="en-US" sz="2600" dirty="0" err="1"/>
              <a:t>this.Property</a:t>
            </a:r>
            <a:r>
              <a:rPr lang="en-US" sz="2600" dirty="0"/>
              <a:t> = property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</a:rPr>
              <a:t>	</a:t>
            </a:r>
            <a:r>
              <a:rPr lang="en-US" sz="2600" b="1" dirty="0">
                <a:solidFill>
                  <a:srgbClr val="008000"/>
                </a:solidFill>
              </a:rPr>
              <a:t>static member </a:t>
            </a:r>
            <a:r>
              <a:rPr lang="en-US" sz="2600" b="1" dirty="0" err="1">
                <a:solidFill>
                  <a:srgbClr val="000000"/>
                </a:solidFill>
              </a:rPr>
              <a:t>StaticProperty</a:t>
            </a:r>
            <a:r>
              <a:rPr lang="en-US" sz="2600" b="1" dirty="0">
                <a:solidFill>
                  <a:srgbClr val="000000"/>
                </a:solidFill>
              </a:rPr>
              <a:t> = “This is a static property”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is-IS" sz="2600" dirty="0">
                <a:solidFill>
                  <a:srgbClr val="000000"/>
                </a:solidFill>
              </a:rPr>
              <a:t>…</a:t>
            </a:r>
            <a:endParaRPr lang="en-US" sz="2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</a:rPr>
              <a:t>end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Font typeface="Arial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73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20417"/>
            <a:ext cx="8686800" cy="5545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 Laser(name) =</a:t>
            </a:r>
          </a:p>
          <a:p>
            <a:pPr marL="0" indent="0">
              <a:buNone/>
            </a:pPr>
            <a:r>
              <a:rPr lang="en-US" sz="2400" dirty="0"/>
              <a:t>    	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this.Name</a:t>
            </a:r>
            <a:r>
              <a:rPr lang="en-US" sz="2400" dirty="0"/>
              <a:t> = name </a:t>
            </a:r>
          </a:p>
          <a:p>
            <a:pPr marL="0" indent="0">
              <a:buNone/>
            </a:pPr>
            <a:r>
              <a:rPr lang="en-US" sz="2400" dirty="0"/>
              <a:t>    	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this.Fire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"%s is firing" </a:t>
            </a:r>
            <a:r>
              <a:rPr lang="en-US" sz="2400" dirty="0" err="1"/>
              <a:t>this.Name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/>
              <a:t> laser1 = Laser("Super Laser")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/>
              <a:t> laser2 = Laser("Giga Laser")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/>
              <a:t> laser3 = Laser("Turbo Laser")</a:t>
            </a:r>
          </a:p>
          <a:p>
            <a:pPr marL="0" indent="0">
              <a:buNone/>
            </a:pPr>
            <a:r>
              <a:rPr lang="en-US" sz="2400" dirty="0"/>
              <a:t>laser1.Fire()</a:t>
            </a:r>
          </a:p>
          <a:p>
            <a:pPr marL="0" indent="0">
              <a:buNone/>
            </a:pPr>
            <a:r>
              <a:rPr lang="en-US" sz="2400" dirty="0"/>
              <a:t>laser2.Fire()</a:t>
            </a:r>
          </a:p>
          <a:p>
            <a:pPr marL="0" indent="0">
              <a:buNone/>
            </a:pPr>
            <a:r>
              <a:rPr lang="en-US" sz="2400" dirty="0"/>
              <a:t>laser3.Fire()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0235" y="4004236"/>
            <a:ext cx="36665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Group work </a:t>
            </a:r>
            <a:r>
              <a:rPr lang="mr-IN" sz="2400" b="1" dirty="0">
                <a:solidFill>
                  <a:srgbClr val="FFFFFF"/>
                </a:solidFill>
              </a:rPr>
              <a:t>–</a:t>
            </a:r>
            <a:r>
              <a:rPr lang="en-US" sz="2400" b="1" dirty="0">
                <a:solidFill>
                  <a:srgbClr val="FFFFFF"/>
                </a:solidFill>
              </a:rPr>
              <a:t> 5 minutes: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Print total number of lasers created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B00F1-4B5F-2042-B4F1-1AC9D9982B00}"/>
              </a:ext>
            </a:extLst>
          </p:cNvPr>
          <p:cNvSpPr txBox="1"/>
          <p:nvPr/>
        </p:nvSpPr>
        <p:spPr>
          <a:xfrm>
            <a:off x="1016153" y="72593"/>
            <a:ext cx="3391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Laser factory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5372A-FC87-884F-9065-4423EFF9FCB5}"/>
              </a:ext>
            </a:extLst>
          </p:cNvPr>
          <p:cNvSpPr/>
          <p:nvPr/>
        </p:nvSpPr>
        <p:spPr>
          <a:xfrm>
            <a:off x="5334000" y="45002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Menlo" panose="020B0609030804020204" pitchFamily="49" charset="0"/>
              </a:rPr>
              <a:t>Super Laser is firing</a:t>
            </a:r>
          </a:p>
          <a:p>
            <a:r>
              <a:rPr lang="en" dirty="0">
                <a:solidFill>
                  <a:srgbClr val="000000"/>
                </a:solidFill>
                <a:latin typeface="Menlo" panose="020B0609030804020204" pitchFamily="49" charset="0"/>
              </a:rPr>
              <a:t>Giga Laser is firing</a:t>
            </a:r>
          </a:p>
          <a:p>
            <a:r>
              <a:rPr lang="en" dirty="0">
                <a:solidFill>
                  <a:srgbClr val="000000"/>
                </a:solidFill>
                <a:latin typeface="Menlo" panose="020B0609030804020204" pitchFamily="49" charset="0"/>
              </a:rPr>
              <a:t>Turbo Laser is firing</a:t>
            </a:r>
            <a:endParaRPr lang="e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1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03590"/>
            <a:ext cx="8229600" cy="5662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=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static let mutable </a:t>
            </a:r>
            <a:r>
              <a:rPr lang="en-US" sz="2000" b="1" dirty="0"/>
              <a:t>count =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static do </a:t>
            </a:r>
            <a:r>
              <a:rPr lang="en-US" sz="2000" b="1" dirty="0" err="1"/>
              <a:t>printfn</a:t>
            </a:r>
            <a:r>
              <a:rPr lang="en-US" sz="2000" b="1" dirty="0"/>
              <a:t> "Laser class created"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do </a:t>
            </a:r>
            <a:r>
              <a:rPr lang="en-US" sz="2000" b="1" dirty="0"/>
              <a:t>count &lt;- count + 1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do</a:t>
            </a:r>
            <a:r>
              <a:rPr lang="en-US" sz="2000" b="1" dirty="0"/>
              <a:t> </a:t>
            </a:r>
            <a:r>
              <a:rPr lang="en-US" sz="2000" b="1" dirty="0" err="1"/>
              <a:t>printfn</a:t>
            </a:r>
            <a:r>
              <a:rPr lang="en-US" sz="2000" b="1" dirty="0"/>
              <a:t> "Lasers created: %d" count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= name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00FF"/>
                </a:solidFill>
              </a:rPr>
              <a:t>static member </a:t>
            </a:r>
            <a:r>
              <a:rPr lang="en-US" sz="2000" b="1" dirty="0" err="1"/>
              <a:t>LaserCount</a:t>
            </a:r>
            <a:r>
              <a:rPr lang="en-US" sz="2000" b="1" dirty="0"/>
              <a:t> = count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this.Fire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"%s is firing"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let laser1 = Laser("Super Laser")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let laser2 = Laser("Giga Laser")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let laser3 = Laser("Turbo Laser")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laser1.Fire()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laser2.Fire()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laser3.Fire()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1190A-8ADE-7840-B2AA-42435C977389}"/>
              </a:ext>
            </a:extLst>
          </p:cNvPr>
          <p:cNvSpPr txBox="1"/>
          <p:nvPr/>
        </p:nvSpPr>
        <p:spPr>
          <a:xfrm>
            <a:off x="1016153" y="72593"/>
            <a:ext cx="6113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Laser factory: Unique 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143C98-276C-E74C-BF55-DC89444560E8}"/>
              </a:ext>
            </a:extLst>
          </p:cNvPr>
          <p:cNvSpPr/>
          <p:nvPr/>
        </p:nvSpPr>
        <p:spPr>
          <a:xfrm>
            <a:off x="5374077" y="4138862"/>
            <a:ext cx="287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output does this give?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E2341-E771-0F4A-9BAB-F9C3456987C8}"/>
              </a:ext>
            </a:extLst>
          </p:cNvPr>
          <p:cNvSpPr/>
          <p:nvPr/>
        </p:nvSpPr>
        <p:spPr>
          <a:xfrm>
            <a:off x="5374077" y="4690150"/>
            <a:ext cx="20213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Lasers class created</a:t>
            </a:r>
          </a:p>
          <a:p>
            <a:r>
              <a:rPr lang="en" dirty="0"/>
              <a:t>Lasers created: 1</a:t>
            </a:r>
          </a:p>
          <a:p>
            <a:r>
              <a:rPr lang="en" dirty="0"/>
              <a:t>Lasers created: 2</a:t>
            </a:r>
          </a:p>
          <a:p>
            <a:r>
              <a:rPr lang="en" dirty="0"/>
              <a:t>Lasers created: 3</a:t>
            </a:r>
          </a:p>
          <a:p>
            <a:r>
              <a:rPr lang="en" dirty="0"/>
              <a:t>Super Laser is firing</a:t>
            </a:r>
          </a:p>
          <a:p>
            <a:r>
              <a:rPr lang="en" dirty="0"/>
              <a:t>Giga Laser is firing</a:t>
            </a:r>
          </a:p>
          <a:p>
            <a:r>
              <a:rPr lang="en" dirty="0"/>
              <a:t>Turbo Laser is firing</a:t>
            </a:r>
          </a:p>
        </p:txBody>
      </p:sp>
    </p:spTree>
    <p:extLst>
      <p:ext uri="{BB962C8B-B14F-4D97-AF65-F5344CB8AC3E}">
        <p14:creationId xmlns:p14="http://schemas.microsoft.com/office/powerpoint/2010/main" val="726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5264"/>
            <a:ext cx="8229600" cy="484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Laser(name)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static let mutable </a:t>
            </a:r>
            <a:r>
              <a:rPr lang="en-US" sz="2000" dirty="0"/>
              <a:t>count =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do </a:t>
            </a:r>
            <a:r>
              <a:rPr lang="en-US" sz="2000" dirty="0"/>
              <a:t>count &lt;- count + 1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member</a:t>
            </a:r>
            <a:r>
              <a:rPr lang="en-US" sz="2000" dirty="0"/>
              <a:t> </a:t>
            </a:r>
            <a:r>
              <a:rPr lang="en-US" sz="2000" dirty="0" err="1"/>
              <a:t>this.Name</a:t>
            </a:r>
            <a:r>
              <a:rPr lang="en-US" sz="2000" dirty="0"/>
              <a:t> = name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static member </a:t>
            </a:r>
            <a:r>
              <a:rPr lang="en-US" sz="2000" dirty="0" err="1"/>
              <a:t>LaserCount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	with </a:t>
            </a:r>
            <a:r>
              <a:rPr lang="en-US" sz="2000" dirty="0"/>
              <a:t>get() = count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member</a:t>
            </a:r>
            <a:r>
              <a:rPr lang="en-US" sz="2000" dirty="0"/>
              <a:t> </a:t>
            </a:r>
            <a:r>
              <a:rPr lang="en-US" sz="2000" dirty="0" err="1"/>
              <a:t>this.Fire</a:t>
            </a:r>
            <a:r>
              <a:rPr lang="en-US" sz="2000" dirty="0"/>
              <a:t>() = </a:t>
            </a:r>
            <a:r>
              <a:rPr lang="en-US" sz="2000" dirty="0" err="1"/>
              <a:t>printfn</a:t>
            </a:r>
            <a:r>
              <a:rPr lang="en-US" sz="2000" dirty="0"/>
              <a:t> "%s is firing" </a:t>
            </a:r>
            <a:r>
              <a:rPr lang="en-US" sz="2000" dirty="0" err="1"/>
              <a:t>this.Name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printfn</a:t>
            </a:r>
            <a:r>
              <a:rPr lang="en-US" sz="2000" dirty="0"/>
              <a:t> "Laser count: %d" </a:t>
            </a:r>
            <a:r>
              <a:rPr lang="en-US" sz="2000" dirty="0" err="1"/>
              <a:t>Laser.LaserCount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01657" y="209593"/>
            <a:ext cx="28181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Lasers created: 1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2</a:t>
            </a:r>
          </a:p>
          <a:p>
            <a:r>
              <a:rPr lang="en-US" i="1" dirty="0">
                <a:solidFill>
                  <a:schemeClr val="bg1"/>
                </a:solidFill>
              </a:rPr>
              <a:t>Lasers created: 3</a:t>
            </a:r>
          </a:p>
          <a:p>
            <a:r>
              <a:rPr lang="en-US" i="1" dirty="0">
                <a:solidFill>
                  <a:schemeClr val="bg1"/>
                </a:solidFill>
              </a:rPr>
              <a:t>Super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Giga Laser is firing</a:t>
            </a:r>
          </a:p>
          <a:p>
            <a:r>
              <a:rPr lang="en-US" i="1" dirty="0">
                <a:solidFill>
                  <a:schemeClr val="bg1"/>
                </a:solidFill>
              </a:rPr>
              <a:t>Turbo Laser is firing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7069" y="5686837"/>
            <a:ext cx="235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Will this run?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4A8D1-2F17-BF4B-B468-D0FDF66773E5}"/>
              </a:ext>
            </a:extLst>
          </p:cNvPr>
          <p:cNvSpPr txBox="1"/>
          <p:nvPr/>
        </p:nvSpPr>
        <p:spPr>
          <a:xfrm>
            <a:off x="5053302" y="5779170"/>
            <a:ext cx="1643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Laser </a:t>
            </a:r>
            <a:r>
              <a:rPr lang="da-DK" sz="2000" dirty="0" err="1"/>
              <a:t>count</a:t>
            </a:r>
            <a:r>
              <a:rPr lang="da-DK" sz="2000" dirty="0"/>
              <a:t>: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05BFC-537B-554B-BB13-74B15749263C}"/>
              </a:ext>
            </a:extLst>
          </p:cNvPr>
          <p:cNvSpPr txBox="1"/>
          <p:nvPr/>
        </p:nvSpPr>
        <p:spPr>
          <a:xfrm>
            <a:off x="1376529" y="264140"/>
            <a:ext cx="665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Calling static members without objects</a:t>
            </a:r>
          </a:p>
        </p:txBody>
      </p:sp>
    </p:spTree>
    <p:extLst>
      <p:ext uri="{BB962C8B-B14F-4D97-AF65-F5344CB8AC3E}">
        <p14:creationId xmlns:p14="http://schemas.microsoft.com/office/powerpoint/2010/main" val="32809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6" y="266096"/>
            <a:ext cx="8680824" cy="60902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rgbClr val="0000FF"/>
                </a:solidFill>
              </a:rPr>
              <a:t>Recab</a:t>
            </a:r>
            <a:r>
              <a:rPr lang="en-US" b="1" dirty="0">
                <a:solidFill>
                  <a:srgbClr val="0000FF"/>
                </a:solidFill>
              </a:rPr>
              <a:t> Static class members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the </a:t>
            </a:r>
            <a:r>
              <a:rPr lang="en-US" b="1" dirty="0"/>
              <a:t>same value for all their instances</a:t>
            </a:r>
          </a:p>
          <a:p>
            <a:r>
              <a:rPr lang="en-US" dirty="0"/>
              <a:t>can be accessed: </a:t>
            </a:r>
          </a:p>
          <a:p>
            <a:pPr lvl="1"/>
            <a:r>
              <a:rPr lang="en-US" b="1" dirty="0"/>
              <a:t>before</a:t>
            </a:r>
            <a:r>
              <a:rPr lang="en-US" dirty="0"/>
              <a:t> any object is instantiated </a:t>
            </a:r>
          </a:p>
          <a:p>
            <a:pPr lvl="1"/>
            <a:r>
              <a:rPr lang="en-US" b="1" dirty="0"/>
              <a:t>without</a:t>
            </a:r>
            <a:r>
              <a:rPr lang="en-US" dirty="0"/>
              <a:t> any object being instantiated</a:t>
            </a:r>
          </a:p>
          <a:p>
            <a:pPr lvl="1"/>
            <a:r>
              <a:rPr lang="en-US" dirty="0"/>
              <a:t>without reference to any instance (but with </a:t>
            </a:r>
            <a:r>
              <a:rPr lang="en-US" b="1" dirty="0"/>
              <a:t>direct reference to the class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29" y="0"/>
            <a:ext cx="8962571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Mutual dependent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600200"/>
            <a:ext cx="866019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Robot(name) =</a:t>
            </a:r>
            <a:endParaRPr lang="en-US" sz="2800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strike="sngStrike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member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is-IS" sz="2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this.SayHello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is-IS" sz="2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Laser(name) =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is-IS" sz="2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member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this.Fire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is-IS" sz="2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799592"/>
          </a:xfrm>
        </p:spPr>
        <p:txBody>
          <a:bodyPr>
            <a:normAutofit/>
          </a:bodyPr>
          <a:lstStyle/>
          <a:p>
            <a:r>
              <a:rPr lang="en-US" dirty="0"/>
              <a:t>Although the main reason for creating classes is to encapsulate fields and functions, it is possible to have a class that has no data or methods (</a:t>
            </a:r>
            <a:r>
              <a:rPr lang="en-US" b="1" dirty="0"/>
              <a:t>empty class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Why? Early development – class not fully identified or implemented (stub)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 Robot(name : string) =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this.Name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this.SayHello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this.Name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/>
              <a:t> bob = Robot("Bob") </a:t>
            </a:r>
          </a:p>
          <a:p>
            <a:pPr marL="0" indent="0">
              <a:buNone/>
            </a:pPr>
            <a:r>
              <a:rPr lang="en-US" sz="2400" dirty="0" err="1"/>
              <a:t>bob.SayHello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Hi, I'm Bob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2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 Robot(name) = class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let bob = new Robot("Bob")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type Drone() = </a:t>
            </a:r>
            <a:r>
              <a:rPr lang="en-US" sz="2400" b="1" dirty="0">
                <a:solidFill>
                  <a:srgbClr val="0000FF"/>
                </a:solidFill>
              </a:rPr>
              <a:t>class end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type Laser(name) = class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    member </a:t>
            </a:r>
            <a:r>
              <a:rPr lang="en-US" sz="2400" dirty="0" err="1">
                <a:solidFill>
                  <a:srgbClr val="7F7F7F"/>
                </a:solidFill>
              </a:rPr>
              <a:t>this.Name</a:t>
            </a:r>
            <a:r>
              <a:rPr lang="en-US" sz="2400" dirty="0">
                <a:solidFill>
                  <a:srgbClr val="7F7F7F"/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    member </a:t>
            </a:r>
            <a:r>
              <a:rPr lang="en-US" sz="2400" dirty="0" err="1">
                <a:solidFill>
                  <a:srgbClr val="7F7F7F"/>
                </a:solidFill>
              </a:rPr>
              <a:t>this.Fire</a:t>
            </a:r>
            <a:r>
              <a:rPr lang="en-US" sz="2400" dirty="0">
                <a:solidFill>
                  <a:srgbClr val="7F7F7F"/>
                </a:solidFill>
              </a:rPr>
              <a:t>() = </a:t>
            </a:r>
            <a:r>
              <a:rPr lang="en-US" sz="2400" dirty="0" err="1">
                <a:solidFill>
                  <a:srgbClr val="7F7F7F"/>
                </a:solidFill>
              </a:rPr>
              <a:t>printfn</a:t>
            </a:r>
            <a:r>
              <a:rPr lang="en-US" sz="2400" dirty="0">
                <a:solidFill>
                  <a:srgbClr val="7F7F7F"/>
                </a:solidFill>
              </a:rPr>
              <a:t> “%s is firing" </a:t>
            </a:r>
            <a:r>
              <a:rPr lang="en-US" sz="2400" dirty="0" err="1">
                <a:solidFill>
                  <a:srgbClr val="7F7F7F"/>
                </a:solidFill>
              </a:rPr>
              <a:t>this.Name</a:t>
            </a:r>
            <a:endParaRPr lang="en-US" sz="2400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end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let Bob = new Laser("Bob")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F7F7F"/>
                </a:solidFill>
              </a:rPr>
              <a:t>Bob.Fire</a:t>
            </a:r>
            <a:r>
              <a:rPr lang="en-US" sz="2400" dirty="0">
                <a:solidFill>
                  <a:srgbClr val="7F7F7F"/>
                </a:solidFill>
              </a:rPr>
              <a:t>()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02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Data hiding</a:t>
            </a:r>
          </a:p>
          <a:p>
            <a:pPr marL="514350" indent="-457200"/>
            <a:r>
              <a:rPr lang="en-US" dirty="0"/>
              <a:t>Access modifiers</a:t>
            </a:r>
          </a:p>
          <a:p>
            <a:pPr marL="514350" indent="-457200"/>
            <a:r>
              <a:rPr lang="en-US" dirty="0"/>
              <a:t>Instance and Static members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US" sz="2400" b="1" dirty="0">
                <a:solidFill>
                  <a:srgbClr val="FF0000"/>
                </a:solidFill>
              </a:rPr>
              <a:t>Robot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(name : string) =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sz="2400" b="1" dirty="0">
                <a:solidFill>
                  <a:srgbClr val="FF0000"/>
                </a:solidFill>
              </a:rPr>
              <a:t>bob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Robot("</a:t>
            </a:r>
            <a:r>
              <a:rPr lang="en-US" sz="2400" b="1" dirty="0">
                <a:solidFill>
                  <a:srgbClr val="FF0000"/>
                </a:solidFill>
              </a:rPr>
              <a:t>Bob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")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class is called </a:t>
            </a:r>
            <a:r>
              <a:rPr lang="en-US" sz="2400" b="1" dirty="0"/>
              <a:t>Robot</a:t>
            </a:r>
          </a:p>
          <a:p>
            <a:pPr marL="0" indent="0">
              <a:buNone/>
            </a:pPr>
            <a:r>
              <a:rPr lang="en-US" sz="2400" dirty="0"/>
              <a:t>The object instance is called </a:t>
            </a:r>
            <a:r>
              <a:rPr lang="en-US" sz="2400" b="1" dirty="0"/>
              <a:t>bob</a:t>
            </a:r>
          </a:p>
          <a:p>
            <a:pPr marL="0" indent="0">
              <a:buNone/>
            </a:pPr>
            <a:r>
              <a:rPr lang="en-US" sz="2400" dirty="0"/>
              <a:t>Object instance bob has an property Name whose value is </a:t>
            </a:r>
            <a:r>
              <a:rPr lang="en-US" sz="2400" b="1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7534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type Robot(name : string) =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this.Name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this.SayHello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this.Name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/>
              <a:t> bob = Robot("Bob") </a:t>
            </a:r>
          </a:p>
          <a:p>
            <a:pPr marL="0" indent="0">
              <a:buNone/>
            </a:pPr>
            <a:r>
              <a:rPr lang="en-US" sz="2400" dirty="0" err="1"/>
              <a:t>bob.SayHello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Class definition</a:t>
            </a:r>
          </a:p>
          <a:p>
            <a:r>
              <a:rPr lang="en-US" sz="2400" dirty="0"/>
              <a:t>Class declaration &amp; class primary constructor</a:t>
            </a:r>
          </a:p>
          <a:p>
            <a:r>
              <a:rPr lang="en-US" sz="2400" dirty="0"/>
              <a:t>Instantiate new object</a:t>
            </a:r>
          </a:p>
          <a:p>
            <a:r>
              <a:rPr lang="en-US" sz="2400" dirty="0"/>
              <a:t>Use instantiated object</a:t>
            </a:r>
          </a:p>
        </p:txBody>
      </p:sp>
    </p:spTree>
    <p:extLst>
      <p:ext uri="{BB962C8B-B14F-4D97-AF65-F5344CB8AC3E}">
        <p14:creationId xmlns:p14="http://schemas.microsoft.com/office/powerpoint/2010/main" val="335939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9593"/>
            <a:ext cx="8229600" cy="6356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 Robot(name : string) =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this.Name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</a:t>
            </a:r>
            <a:r>
              <a:rPr lang="en-US" sz="2400" dirty="0"/>
              <a:t> </a:t>
            </a:r>
            <a:r>
              <a:rPr lang="en-US" sz="2400" dirty="0" err="1"/>
              <a:t>this.SayHello</a:t>
            </a:r>
            <a:r>
              <a:rPr lang="en-US" sz="2400" dirty="0"/>
              <a:t>() = </a:t>
            </a:r>
            <a:r>
              <a:rPr lang="en-US" sz="2400" dirty="0" err="1"/>
              <a:t>printfn</a:t>
            </a:r>
            <a:r>
              <a:rPr lang="en-US" sz="2400" dirty="0"/>
              <a:t> "Hi, I'm %s" </a:t>
            </a:r>
            <a:r>
              <a:rPr lang="en-US" sz="2400" dirty="0" err="1"/>
              <a:t>this.Name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let</a:t>
            </a:r>
            <a:r>
              <a:rPr lang="en-US" sz="2400" dirty="0"/>
              <a:t> bob = Robot("Bob") </a:t>
            </a:r>
          </a:p>
          <a:p>
            <a:pPr marL="0" indent="0">
              <a:buNone/>
            </a:pPr>
            <a:r>
              <a:rPr lang="en-US" sz="2400" dirty="0" err="1"/>
              <a:t>bob.SayHello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if we wish to change the value of bob’s name?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22AA4-4B76-C544-9F2B-B5602206595E}"/>
              </a:ext>
            </a:extLst>
          </p:cNvPr>
          <p:cNvSpPr txBox="1"/>
          <p:nvPr/>
        </p:nvSpPr>
        <p:spPr>
          <a:xfrm>
            <a:off x="182881" y="472440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let</a:t>
            </a:r>
            <a:r>
              <a:rPr lang="en-US" dirty="0"/>
              <a:t> bob = Robot("Robert")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C55AB-E966-064E-A537-481A4BF9BDB3}"/>
              </a:ext>
            </a:extLst>
          </p:cNvPr>
          <p:cNvSpPr txBox="1"/>
          <p:nvPr/>
        </p:nvSpPr>
        <p:spPr>
          <a:xfrm>
            <a:off x="4846320" y="472440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bob.Name</a:t>
            </a:r>
            <a:r>
              <a:rPr lang="en-US" b="1" dirty="0"/>
              <a:t> &lt;- "Robert"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8F4EAA-FC5B-B446-B29D-CBAFA045B3BB}"/>
              </a:ext>
            </a:extLst>
          </p:cNvPr>
          <p:cNvCxnSpPr/>
          <p:nvPr/>
        </p:nvCxnSpPr>
        <p:spPr>
          <a:xfrm flipH="1">
            <a:off x="1539240" y="4160520"/>
            <a:ext cx="2026920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3D7E5-D98E-864A-9E7F-60776AE88E7F}"/>
              </a:ext>
            </a:extLst>
          </p:cNvPr>
          <p:cNvCxnSpPr>
            <a:cxnSpLocks/>
          </p:cNvCxnSpPr>
          <p:nvPr/>
        </p:nvCxnSpPr>
        <p:spPr>
          <a:xfrm>
            <a:off x="3566160" y="4160520"/>
            <a:ext cx="1943100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483DAD-CA2B-8E4B-9BD6-73660293760B}"/>
              </a:ext>
            </a:extLst>
          </p:cNvPr>
          <p:cNvSpPr txBox="1"/>
          <p:nvPr/>
        </p:nvSpPr>
        <p:spPr>
          <a:xfrm>
            <a:off x="4846320" y="5460507"/>
            <a:ext cx="334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“Property 'Name’ cannot be set”.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EAE9E-98F2-3C46-BF86-60ADFA89FAC3}"/>
              </a:ext>
            </a:extLst>
          </p:cNvPr>
          <p:cNvSpPr txBox="1"/>
          <p:nvPr/>
        </p:nvSpPr>
        <p:spPr>
          <a:xfrm>
            <a:off x="182881" y="5460507"/>
            <a:ext cx="29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New object, old not changed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293694"/>
            <a:ext cx="8315325" cy="54096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Inside the class</a:t>
            </a:r>
            <a:r>
              <a:rPr lang="en-US" sz="3000" dirty="0"/>
              <a:t>: all fields and members are accessible</a:t>
            </a:r>
          </a:p>
          <a:p>
            <a:pPr marL="0" indent="0">
              <a:buNone/>
            </a:pPr>
            <a:r>
              <a:rPr lang="en-US" sz="3000" b="1" dirty="0"/>
              <a:t>Outside the class</a:t>
            </a:r>
            <a:r>
              <a:rPr lang="en-US" sz="3000" dirty="0"/>
              <a:t>: </a:t>
            </a:r>
            <a:r>
              <a:rPr lang="en-US" sz="3000" u="sng" dirty="0"/>
              <a:t>only</a:t>
            </a:r>
            <a:r>
              <a:rPr lang="en-US" sz="3000" dirty="0"/>
              <a:t> members are accessible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type Robot(name : string) =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rgbClr val="0000FF"/>
                </a:solidFill>
              </a:rPr>
              <a:t>let mutable </a:t>
            </a:r>
            <a:r>
              <a:rPr lang="en-US" sz="2600" dirty="0" err="1"/>
              <a:t>theName</a:t>
            </a:r>
            <a:r>
              <a:rPr lang="en-US" sz="2600" dirty="0"/>
              <a:t> = name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    member </a:t>
            </a:r>
            <a:r>
              <a:rPr lang="en-US" sz="2600" dirty="0" err="1"/>
              <a:t>this.Name</a:t>
            </a:r>
            <a:r>
              <a:rPr lang="en-US" sz="2600" dirty="0"/>
              <a:t> = </a:t>
            </a:r>
            <a:r>
              <a:rPr lang="en-US" sz="2600" dirty="0" err="1"/>
              <a:t>theName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    member</a:t>
            </a:r>
            <a:r>
              <a:rPr lang="en-US" sz="2600" dirty="0"/>
              <a:t> </a:t>
            </a:r>
            <a:r>
              <a:rPr lang="en-US" sz="2600" dirty="0" err="1"/>
              <a:t>this.SayHello</a:t>
            </a:r>
            <a:r>
              <a:rPr lang="en-US" sz="2600" dirty="0"/>
              <a:t>() = </a:t>
            </a:r>
            <a:r>
              <a:rPr lang="en-US" sz="2600" dirty="0" err="1"/>
              <a:t>printfn</a:t>
            </a:r>
            <a:r>
              <a:rPr lang="en-US" sz="2600" dirty="0"/>
              <a:t> "Hi, I'm %s" </a:t>
            </a:r>
            <a:r>
              <a:rPr lang="en-US" sz="2600" dirty="0" err="1"/>
              <a:t>this.Name</a:t>
            </a:r>
            <a:endParaRPr lang="en-US" sz="2600" dirty="0"/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let</a:t>
            </a:r>
            <a:r>
              <a:rPr lang="en-US" sz="2600" dirty="0"/>
              <a:t> bob = Robot(</a:t>
            </a:r>
            <a:r>
              <a:rPr lang="en-US" sz="2800" dirty="0"/>
              <a:t>"Bob"</a:t>
            </a:r>
            <a:r>
              <a:rPr lang="en-US" sz="2600" dirty="0"/>
              <a:t>) </a:t>
            </a:r>
          </a:p>
          <a:p>
            <a:pPr marL="0" indent="0">
              <a:buNone/>
            </a:pPr>
            <a:r>
              <a:rPr lang="en-US" sz="2600" dirty="0" err="1"/>
              <a:t>bob.SayHello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 err="1"/>
              <a:t>bob.Name</a:t>
            </a:r>
            <a:r>
              <a:rPr lang="en-US" sz="2600" dirty="0"/>
              <a:t> &lt;- </a:t>
            </a:r>
            <a:r>
              <a:rPr lang="en-US" sz="2800" dirty="0"/>
              <a:t>"Robert"</a:t>
            </a:r>
          </a:p>
          <a:p>
            <a:pPr marL="0" indent="0">
              <a:buNone/>
            </a:pPr>
            <a:r>
              <a:rPr lang="en-US" sz="2600" dirty="0" err="1"/>
              <a:t>bob.SayHello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3" y="5886932"/>
            <a:ext cx="428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“Property 'Name' cannot be set”</a:t>
            </a:r>
          </a:p>
        </p:txBody>
      </p:sp>
    </p:spTree>
    <p:extLst>
      <p:ext uri="{BB962C8B-B14F-4D97-AF65-F5344CB8AC3E}">
        <p14:creationId xmlns:p14="http://schemas.microsoft.com/office/powerpoint/2010/main" val="186202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93983"/>
            <a:ext cx="8229600" cy="627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Inside the class</a:t>
            </a:r>
            <a:r>
              <a:rPr lang="en-US" sz="2800" dirty="0"/>
              <a:t>: all fields and members are accessible</a:t>
            </a:r>
          </a:p>
          <a:p>
            <a:pPr marL="0" indent="0">
              <a:buNone/>
            </a:pPr>
            <a:r>
              <a:rPr lang="en-US" sz="2800" b="1" dirty="0"/>
              <a:t>Outside the class</a:t>
            </a:r>
            <a:r>
              <a:rPr lang="en-US" sz="2800" dirty="0"/>
              <a:t>: </a:t>
            </a:r>
            <a:r>
              <a:rPr lang="en-US" sz="2800" u="sng" dirty="0"/>
              <a:t>only</a:t>
            </a:r>
            <a:r>
              <a:rPr lang="en-US" sz="2800" dirty="0"/>
              <a:t> members are accessible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 Robot(name : string) =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let mutable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/>
              <a:t>theName</a:t>
            </a:r>
            <a:r>
              <a:rPr lang="en-US" sz="2400" dirty="0"/>
              <a:t> = name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theName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this.setName</a:t>
            </a:r>
            <a:r>
              <a:rPr lang="en-US" sz="2400" dirty="0"/>
              <a:t> (</a:t>
            </a:r>
            <a:r>
              <a:rPr lang="en-US" sz="2400" dirty="0" err="1"/>
              <a:t>aName</a:t>
            </a:r>
            <a:r>
              <a:rPr lang="en-US" sz="2400" dirty="0"/>
              <a:t>: string) = </a:t>
            </a:r>
            <a:r>
              <a:rPr lang="en-US" sz="2400" dirty="0" err="1"/>
              <a:t>theName</a:t>
            </a:r>
            <a:r>
              <a:rPr lang="en-US" sz="2400" dirty="0"/>
              <a:t> &lt;- </a:t>
            </a:r>
            <a:r>
              <a:rPr lang="en-US" sz="2400" dirty="0" err="1"/>
              <a:t>aName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let bob = Robot ("Bob")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 err="1"/>
              <a:t>bob.setName</a:t>
            </a:r>
            <a:r>
              <a:rPr lang="en-US" sz="2400" dirty="0"/>
              <a:t>("Robert")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71A2EF-0261-8F4F-B5AA-C0FB549FF4C3}"/>
              </a:ext>
            </a:extLst>
          </p:cNvPr>
          <p:cNvSpPr/>
          <p:nvPr/>
        </p:nvSpPr>
        <p:spPr>
          <a:xfrm>
            <a:off x="6172200" y="52110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Hi, I’m Bob</a:t>
            </a:r>
          </a:p>
          <a:p>
            <a:r>
              <a:rPr lang="en-US" sz="2400" i="1" dirty="0"/>
              <a:t>Hi, I’m Robert</a:t>
            </a:r>
          </a:p>
        </p:txBody>
      </p:sp>
    </p:spTree>
    <p:extLst>
      <p:ext uri="{BB962C8B-B14F-4D97-AF65-F5344CB8AC3E}">
        <p14:creationId xmlns:p14="http://schemas.microsoft.com/office/powerpoint/2010/main" val="41377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get() and set()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u="sng" dirty="0"/>
              <a:t>Without get() and set()</a:t>
            </a:r>
            <a:endParaRPr lang="en-US" sz="28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 mutable </a:t>
            </a:r>
            <a:r>
              <a:rPr lang="en-US" sz="2800" dirty="0" err="1"/>
              <a:t>internalName</a:t>
            </a:r>
            <a:r>
              <a:rPr lang="en-US" sz="2800" dirty="0"/>
              <a:t> = </a:t>
            </a:r>
            <a:r>
              <a:rPr lang="en-US" sz="2800" dirty="0" err="1"/>
              <a:t>initialValue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member </a:t>
            </a:r>
            <a:r>
              <a:rPr lang="en-US" sz="2800" dirty="0" err="1"/>
              <a:t>this.propertyName</a:t>
            </a:r>
            <a:r>
              <a:rPr lang="en-US" sz="2800" dirty="0"/>
              <a:t> = </a:t>
            </a:r>
            <a:r>
              <a:rPr lang="en-US" sz="2800" dirty="0" err="1"/>
              <a:t>internalName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member </a:t>
            </a:r>
            <a:r>
              <a:rPr lang="en-US" sz="2800" dirty="0" err="1"/>
              <a:t>this.setPropertyName</a:t>
            </a:r>
            <a:r>
              <a:rPr lang="en-US" sz="2800" dirty="0"/>
              <a:t> (</a:t>
            </a:r>
            <a:r>
              <a:rPr lang="en-US" sz="2800" dirty="0" err="1"/>
              <a:t>aValue</a:t>
            </a:r>
            <a:r>
              <a:rPr lang="en-US" sz="2800" dirty="0"/>
              <a:t>) =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internalName</a:t>
            </a:r>
            <a:r>
              <a:rPr lang="en-US" sz="2800" dirty="0"/>
              <a:t> &lt;- </a:t>
            </a:r>
            <a:r>
              <a:rPr lang="en-US" sz="2800" dirty="0" err="1"/>
              <a:t>aValue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 algn="ctr">
              <a:buNone/>
            </a:pPr>
            <a:r>
              <a:rPr lang="en-US" sz="2800" u="sng" dirty="0"/>
              <a:t>With get() and set()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let mutable </a:t>
            </a:r>
            <a:r>
              <a:rPr lang="en-US" sz="2800" dirty="0" err="1"/>
              <a:t>internalName</a:t>
            </a:r>
            <a:r>
              <a:rPr lang="en-US" sz="2800" dirty="0"/>
              <a:t> = </a:t>
            </a:r>
            <a:r>
              <a:rPr lang="en-US" sz="2800" dirty="0" err="1"/>
              <a:t>initialValue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member </a:t>
            </a:r>
            <a:r>
              <a:rPr lang="en-US" sz="2800" dirty="0" err="1"/>
              <a:t>alias.propertyName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with</a:t>
            </a:r>
            <a:r>
              <a:rPr lang="en-US" sz="2800" dirty="0"/>
              <a:t> get() = </a:t>
            </a:r>
            <a:r>
              <a:rPr lang="en-US" sz="2800" dirty="0" err="1"/>
              <a:t>internalName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and</a:t>
            </a:r>
            <a:r>
              <a:rPr lang="en-US" sz="2800" dirty="0"/>
              <a:t> set(new-value) = </a:t>
            </a:r>
            <a:r>
              <a:rPr lang="en-US" sz="2800" dirty="0" err="1"/>
              <a:t>internalName</a:t>
            </a:r>
            <a:r>
              <a:rPr lang="en-US" sz="2800" dirty="0"/>
              <a:t> &lt;- </a:t>
            </a:r>
            <a:r>
              <a:rPr lang="en-US" sz="2800" dirty="0" err="1"/>
              <a:t>aValue</a:t>
            </a:r>
            <a:endParaRPr lang="en-US" sz="2800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C021-DADB-6746-937A-CA4EDA39977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0076" y="780161"/>
            <a:ext cx="8229600" cy="529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 Robot(name : string) =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let mutable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theName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member </a:t>
            </a:r>
            <a:r>
              <a:rPr lang="en-US" sz="2400" dirty="0" err="1"/>
              <a:t>this.Name</a:t>
            </a:r>
            <a:r>
              <a:rPr lang="en-US" sz="2400" dirty="0"/>
              <a:t> = </a:t>
            </a:r>
            <a:r>
              <a:rPr lang="en-US" sz="2400" dirty="0" err="1"/>
              <a:t>theName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member </a:t>
            </a:r>
            <a:r>
              <a:rPr lang="en-US" sz="2400" dirty="0" err="1"/>
              <a:t>this.setName</a:t>
            </a:r>
            <a:r>
              <a:rPr lang="en-US" sz="2400" dirty="0"/>
              <a:t> (</a:t>
            </a:r>
            <a:r>
              <a:rPr lang="en-US" sz="2400" dirty="0" err="1"/>
              <a:t>aName</a:t>
            </a:r>
            <a:r>
              <a:rPr lang="en-US" sz="2400" dirty="0"/>
              <a:t>: string) = </a:t>
            </a:r>
            <a:r>
              <a:rPr lang="en-US" sz="2400" dirty="0" err="1"/>
              <a:t>theName</a:t>
            </a:r>
            <a:r>
              <a:rPr lang="en-US" sz="2400" dirty="0"/>
              <a:t> &lt;- </a:t>
            </a:r>
            <a:r>
              <a:rPr lang="en-US" sz="2400" dirty="0" err="1"/>
              <a:t>aName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member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 =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"Hi, I'm %s"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this.Name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let bob = Robot ("Bob")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 err="1"/>
              <a:t>bob.setName</a:t>
            </a:r>
            <a:r>
              <a:rPr lang="en-US" sz="2400" dirty="0"/>
              <a:t>("Robert")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bob.SayHello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992</Words>
  <Application>Microsoft Macintosh PowerPoint</Application>
  <PresentationFormat>On-screen Show (4:3)</PresentationFormat>
  <Paragraphs>275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Menlo</vt:lpstr>
      <vt:lpstr>Office Theme</vt:lpstr>
      <vt:lpstr>Programmering og Problemløsning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get() and set() syntax</vt:lpstr>
      <vt:lpstr>PowerPoint Presentation</vt:lpstr>
      <vt:lpstr>PowerPoint Presentation</vt:lpstr>
      <vt:lpstr>PowerPoint Presentation</vt:lpstr>
      <vt:lpstr>PowerPoint Presentation</vt:lpstr>
      <vt:lpstr>Static = same data for all objects, as if it were a module</vt:lpstr>
      <vt:lpstr>PowerPoint Presentation</vt:lpstr>
      <vt:lpstr>PowerPoint Presentation</vt:lpstr>
      <vt:lpstr>PowerPoint Presentation</vt:lpstr>
      <vt:lpstr>PowerPoint Presentation</vt:lpstr>
      <vt:lpstr>Mutual dependent classes</vt:lpstr>
      <vt:lpstr>PowerPoint Presentation</vt:lpstr>
      <vt:lpstr>PowerPoint Presentation</vt:lpstr>
      <vt:lpstr>Recap today’s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Christina Lioma</dc:creator>
  <cp:lastModifiedBy>Jon Sporring</cp:lastModifiedBy>
  <cp:revision>259</cp:revision>
  <cp:lastPrinted>2016-12-06T08:26:17Z</cp:lastPrinted>
  <dcterms:created xsi:type="dcterms:W3CDTF">2015-12-05T12:02:40Z</dcterms:created>
  <dcterms:modified xsi:type="dcterms:W3CDTF">2018-12-07T09:26:22Z</dcterms:modified>
</cp:coreProperties>
</file>