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77" r:id="rId3"/>
    <p:sldId id="286" r:id="rId4"/>
    <p:sldId id="282" r:id="rId5"/>
    <p:sldId id="278" r:id="rId6"/>
    <p:sldId id="279" r:id="rId7"/>
    <p:sldId id="283" r:id="rId8"/>
    <p:sldId id="284" r:id="rId9"/>
    <p:sldId id="285" r:id="rId10"/>
    <p:sldId id="288" r:id="rId11"/>
    <p:sldId id="287" r:id="rId12"/>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47"/>
    <p:restoredTop sz="91324"/>
  </p:normalViewPr>
  <p:slideViewPr>
    <p:cSldViewPr snapToGrid="0" snapToObjects="1">
      <p:cViewPr varScale="1">
        <p:scale>
          <a:sx n="85" d="100"/>
          <a:sy n="85" d="100"/>
        </p:scale>
        <p:origin x="1096" y="160"/>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17/12/2019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17/12/2019</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17/12/2019</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17/12/2019</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17/12/2019</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17/12/2019</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17/12/2019</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17/12/2019</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17/12/2019</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17/12/2019</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17/12/2019</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17/12/2019</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17/12/2019</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14.1: </a:t>
            </a:r>
            <a:r>
              <a:rPr lang="da-DK" dirty="0" err="1"/>
              <a:t>Nedarvning</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4C0E-4303-0B4D-9D9E-D20D6D703293}"/>
              </a:ext>
            </a:extLst>
          </p:cNvPr>
          <p:cNvSpPr>
            <a:spLocks noGrp="1"/>
          </p:cNvSpPr>
          <p:nvPr>
            <p:ph type="title"/>
          </p:nvPr>
        </p:nvSpPr>
        <p:spPr/>
        <p:txBody>
          <a:bodyPr/>
          <a:lstStyle/>
          <a:p>
            <a:r>
              <a:rPr lang="en-GB" dirty="0"/>
              <a:t>Interface (is-a)</a:t>
            </a:r>
          </a:p>
        </p:txBody>
      </p:sp>
      <p:sp>
        <p:nvSpPr>
          <p:cNvPr id="3" name="Content Placeholder 2">
            <a:extLst>
              <a:ext uri="{FF2B5EF4-FFF2-40B4-BE49-F238E27FC236}">
                <a16:creationId xmlns:a16="http://schemas.microsoft.com/office/drawing/2014/main" id="{1436CF7F-06A9-8F4B-B026-5A7CB61B0BBF}"/>
              </a:ext>
            </a:extLst>
          </p:cNvPr>
          <p:cNvSpPr>
            <a:spLocks noGrp="1"/>
          </p:cNvSpPr>
          <p:nvPr>
            <p:ph idx="1"/>
          </p:nvPr>
        </p:nvSpPr>
        <p:spPr>
          <a:xfrm>
            <a:off x="838200" y="1570795"/>
            <a:ext cx="9896061" cy="1325563"/>
          </a:xfrm>
        </p:spPr>
        <p:txBody>
          <a:bodyPr/>
          <a:lstStyle/>
          <a:p>
            <a:pPr marL="0" indent="0">
              <a:buNone/>
            </a:pPr>
            <a:r>
              <a:rPr lang="en-GB" dirty="0"/>
              <a:t>Et </a:t>
            </a:r>
            <a:r>
              <a:rPr lang="en-GB" dirty="0" err="1"/>
              <a:t>fjernsyn</a:t>
            </a:r>
            <a:r>
              <a:rPr lang="en-GB" dirty="0"/>
              <a:t> </a:t>
            </a:r>
            <a:r>
              <a:rPr lang="en-GB" dirty="0" err="1"/>
              <a:t>og</a:t>
            </a:r>
            <a:r>
              <a:rPr lang="en-GB" dirty="0"/>
              <a:t> </a:t>
            </a:r>
            <a:r>
              <a:rPr lang="en-GB" dirty="0" err="1"/>
              <a:t>en</a:t>
            </a:r>
            <a:r>
              <a:rPr lang="en-GB" dirty="0"/>
              <a:t> </a:t>
            </a:r>
            <a:r>
              <a:rPr lang="en-GB" dirty="0" err="1"/>
              <a:t>bil</a:t>
            </a:r>
            <a:r>
              <a:rPr lang="en-GB" dirty="0"/>
              <a:t> har </a:t>
            </a:r>
            <a:r>
              <a:rPr lang="en-GB" dirty="0" err="1"/>
              <a:t>begge</a:t>
            </a:r>
            <a:r>
              <a:rPr lang="en-GB" dirty="0"/>
              <a:t> </a:t>
            </a:r>
            <a:r>
              <a:rPr lang="en-GB" dirty="0" err="1"/>
              <a:t>en</a:t>
            </a:r>
            <a:r>
              <a:rPr lang="en-GB" dirty="0"/>
              <a:t> knap. Man </a:t>
            </a:r>
            <a:r>
              <a:rPr lang="en-GB" dirty="0" err="1"/>
              <a:t>kan</a:t>
            </a:r>
            <a:r>
              <a:rPr lang="en-GB" dirty="0"/>
              <a:t> </a:t>
            </a:r>
            <a:r>
              <a:rPr lang="en-GB" dirty="0" err="1"/>
              <a:t>trykke</a:t>
            </a:r>
            <a:r>
              <a:rPr lang="en-GB" dirty="0"/>
              <a:t> </a:t>
            </a:r>
            <a:r>
              <a:rPr lang="en-GB" dirty="0" err="1"/>
              <a:t>på</a:t>
            </a:r>
            <a:r>
              <a:rPr lang="en-GB" dirty="0"/>
              <a:t> </a:t>
            </a:r>
            <a:r>
              <a:rPr lang="en-GB" dirty="0" err="1"/>
              <a:t>knappen</a:t>
            </a:r>
            <a:r>
              <a:rPr lang="en-GB" dirty="0"/>
              <a:t>, </a:t>
            </a:r>
            <a:r>
              <a:rPr lang="en-GB" dirty="0" err="1"/>
              <a:t>og</a:t>
            </a:r>
            <a:r>
              <a:rPr lang="en-GB" dirty="0"/>
              <a:t> </a:t>
            </a:r>
            <a:r>
              <a:rPr lang="en-GB" dirty="0" err="1"/>
              <a:t>resultatet</a:t>
            </a:r>
            <a:r>
              <a:rPr lang="en-GB" dirty="0"/>
              <a:t> </a:t>
            </a:r>
            <a:r>
              <a:rPr lang="en-GB" dirty="0" err="1"/>
              <a:t>er</a:t>
            </a:r>
            <a:r>
              <a:rPr lang="en-GB" dirty="0"/>
              <a:t> </a:t>
            </a:r>
            <a:r>
              <a:rPr lang="en-GB" dirty="0" err="1"/>
              <a:t>ganske</a:t>
            </a:r>
            <a:r>
              <a:rPr lang="en-GB" dirty="0"/>
              <a:t> </a:t>
            </a:r>
            <a:r>
              <a:rPr lang="en-GB" dirty="0" err="1"/>
              <a:t>forskelligt</a:t>
            </a:r>
            <a:r>
              <a:rPr lang="en-GB" dirty="0"/>
              <a:t>.</a:t>
            </a:r>
          </a:p>
        </p:txBody>
      </p:sp>
      <p:sp>
        <p:nvSpPr>
          <p:cNvPr id="8" name="TextBox 7">
            <a:extLst>
              <a:ext uri="{FF2B5EF4-FFF2-40B4-BE49-F238E27FC236}">
                <a16:creationId xmlns:a16="http://schemas.microsoft.com/office/drawing/2014/main" id="{54FC8B8D-D9C8-A648-AD33-0332C4366B5A}"/>
              </a:ext>
            </a:extLst>
          </p:cNvPr>
          <p:cNvSpPr txBox="1"/>
          <p:nvPr/>
        </p:nvSpPr>
        <p:spPr>
          <a:xfrm>
            <a:off x="7213696" y="3682304"/>
            <a:ext cx="4492320" cy="646331"/>
          </a:xfrm>
          <a:prstGeom prst="rect">
            <a:avLst/>
          </a:prstGeom>
          <a:noFill/>
        </p:spPr>
        <p:txBody>
          <a:bodyPr wrap="none" rtlCol="0">
            <a:spAutoFit/>
          </a:bodyPr>
          <a:lstStyle/>
          <a:p>
            <a:r>
              <a:rPr lang="en-GB" dirty="0" err="1"/>
              <a:t>Fordele</a:t>
            </a:r>
            <a:r>
              <a:rPr lang="en-GB" dirty="0"/>
              <a:t>: </a:t>
            </a:r>
            <a:r>
              <a:rPr lang="en-GB" dirty="0" err="1"/>
              <a:t>Angiver</a:t>
            </a:r>
            <a:r>
              <a:rPr lang="en-GB" dirty="0"/>
              <a:t> </a:t>
            </a:r>
            <a:r>
              <a:rPr lang="en-GB" dirty="0" err="1"/>
              <a:t>egenskaber</a:t>
            </a:r>
            <a:r>
              <a:rPr lang="en-GB" dirty="0"/>
              <a:t>, </a:t>
            </a:r>
            <a:r>
              <a:rPr lang="en-GB" dirty="0" err="1"/>
              <a:t>semantisk</a:t>
            </a:r>
            <a:r>
              <a:rPr lang="en-GB" dirty="0"/>
              <a:t> </a:t>
            </a:r>
            <a:r>
              <a:rPr lang="en-GB" dirty="0" err="1"/>
              <a:t>graf</a:t>
            </a:r>
            <a:endParaRPr lang="en-GB" dirty="0"/>
          </a:p>
          <a:p>
            <a:r>
              <a:rPr lang="en-GB" dirty="0" err="1"/>
              <a:t>Bagdele</a:t>
            </a:r>
            <a:r>
              <a:rPr lang="en-GB" dirty="0"/>
              <a:t>: </a:t>
            </a:r>
            <a:r>
              <a:rPr lang="en-GB" dirty="0" err="1"/>
              <a:t>Risiko</a:t>
            </a:r>
            <a:r>
              <a:rPr lang="en-GB" dirty="0"/>
              <a:t> for </a:t>
            </a:r>
            <a:r>
              <a:rPr lang="en-GB" dirty="0" err="1"/>
              <a:t>megen</a:t>
            </a:r>
            <a:r>
              <a:rPr lang="en-GB" dirty="0"/>
              <a:t> up- </a:t>
            </a:r>
            <a:r>
              <a:rPr lang="en-GB" dirty="0" err="1"/>
              <a:t>og</a:t>
            </a:r>
            <a:r>
              <a:rPr lang="en-GB" dirty="0"/>
              <a:t> downcasting</a:t>
            </a:r>
          </a:p>
        </p:txBody>
      </p:sp>
      <p:pic>
        <p:nvPicPr>
          <p:cNvPr id="6" name="Picture 5" descr="A screenshot of a cell phone&#10;&#10;Description automatically generated">
            <a:extLst>
              <a:ext uri="{FF2B5EF4-FFF2-40B4-BE49-F238E27FC236}">
                <a16:creationId xmlns:a16="http://schemas.microsoft.com/office/drawing/2014/main" id="{99D5BE68-9989-3445-AB4A-B38E15BF1880}"/>
              </a:ext>
            </a:extLst>
          </p:cNvPr>
          <p:cNvPicPr>
            <a:picLocks noChangeAspect="1"/>
          </p:cNvPicPr>
          <p:nvPr/>
        </p:nvPicPr>
        <p:blipFill>
          <a:blip r:embed="rId2"/>
          <a:stretch>
            <a:fillRect/>
          </a:stretch>
        </p:blipFill>
        <p:spPr>
          <a:xfrm>
            <a:off x="888446" y="2444095"/>
            <a:ext cx="5486400" cy="3098800"/>
          </a:xfrm>
          <a:prstGeom prst="rect">
            <a:avLst/>
          </a:prstGeom>
        </p:spPr>
      </p:pic>
      <p:pic>
        <p:nvPicPr>
          <p:cNvPr id="10" name="Picture 9" descr="A screenshot of a map&#10;&#10;Description automatically generated">
            <a:extLst>
              <a:ext uri="{FF2B5EF4-FFF2-40B4-BE49-F238E27FC236}">
                <a16:creationId xmlns:a16="http://schemas.microsoft.com/office/drawing/2014/main" id="{E0441898-713D-FD49-BFAF-B39470BA272D}"/>
              </a:ext>
            </a:extLst>
          </p:cNvPr>
          <p:cNvPicPr>
            <a:picLocks noChangeAspect="1"/>
          </p:cNvPicPr>
          <p:nvPr/>
        </p:nvPicPr>
        <p:blipFill>
          <a:blip r:embed="rId3"/>
          <a:stretch>
            <a:fillRect/>
          </a:stretch>
        </p:blipFill>
        <p:spPr>
          <a:xfrm>
            <a:off x="990046" y="5692010"/>
            <a:ext cx="5283200" cy="1028700"/>
          </a:xfrm>
          <a:prstGeom prst="rect">
            <a:avLst/>
          </a:prstGeom>
        </p:spPr>
      </p:pic>
    </p:spTree>
    <p:extLst>
      <p:ext uri="{BB962C8B-B14F-4D97-AF65-F5344CB8AC3E}">
        <p14:creationId xmlns:p14="http://schemas.microsoft.com/office/powerpoint/2010/main" val="247622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AE4D-B4A0-2D4F-B3DD-43849B3AD7ED}"/>
              </a:ext>
            </a:extLst>
          </p:cNvPr>
          <p:cNvSpPr>
            <a:spLocks noGrp="1"/>
          </p:cNvSpPr>
          <p:nvPr>
            <p:ph type="title"/>
          </p:nvPr>
        </p:nvSpPr>
        <p:spPr/>
        <p:txBody>
          <a:bodyPr/>
          <a:lstStyle/>
          <a:p>
            <a:r>
              <a:rPr lang="en-GB" dirty="0" err="1"/>
              <a:t>Opsummering</a:t>
            </a:r>
            <a:endParaRPr lang="en-GB" dirty="0"/>
          </a:p>
        </p:txBody>
      </p:sp>
      <p:sp>
        <p:nvSpPr>
          <p:cNvPr id="3" name="Content Placeholder 2">
            <a:extLst>
              <a:ext uri="{FF2B5EF4-FFF2-40B4-BE49-F238E27FC236}">
                <a16:creationId xmlns:a16="http://schemas.microsoft.com/office/drawing/2014/main" id="{0EDAF21A-0361-1244-B418-2D590DCAC766}"/>
              </a:ext>
            </a:extLst>
          </p:cNvPr>
          <p:cNvSpPr>
            <a:spLocks noGrp="1"/>
          </p:cNvSpPr>
          <p:nvPr>
            <p:ph idx="1"/>
          </p:nvPr>
        </p:nvSpPr>
        <p:spPr>
          <a:xfrm>
            <a:off x="838200" y="1825625"/>
            <a:ext cx="10515600" cy="4844998"/>
          </a:xfrm>
        </p:spPr>
        <p:txBody>
          <a:bodyPr>
            <a:normAutofit/>
          </a:bodyPr>
          <a:lstStyle/>
          <a:p>
            <a:r>
              <a:rPr lang="en-GB" dirty="0"/>
              <a:t>Med overloading </a:t>
            </a:r>
            <a:r>
              <a:rPr lang="en-GB" dirty="0" err="1"/>
              <a:t>kan</a:t>
            </a:r>
            <a:r>
              <a:rPr lang="en-GB" dirty="0"/>
              <a:t> vi </a:t>
            </a:r>
            <a:r>
              <a:rPr lang="en-GB" dirty="0" err="1"/>
              <a:t>genbruge</a:t>
            </a:r>
            <a:r>
              <a:rPr lang="en-GB" dirty="0"/>
              <a:t> </a:t>
            </a:r>
            <a:r>
              <a:rPr lang="en-GB" dirty="0" err="1"/>
              <a:t>navne</a:t>
            </a:r>
            <a:r>
              <a:rPr lang="en-GB" dirty="0"/>
              <a:t> </a:t>
            </a:r>
            <a:r>
              <a:rPr lang="en-GB" dirty="0" err="1"/>
              <a:t>til</a:t>
            </a:r>
            <a:r>
              <a:rPr lang="en-GB" dirty="0"/>
              <a:t> </a:t>
            </a:r>
            <a:r>
              <a:rPr lang="en-GB" dirty="0" err="1"/>
              <a:t>små</a:t>
            </a:r>
            <a:r>
              <a:rPr lang="en-GB" dirty="0"/>
              <a:t> </a:t>
            </a:r>
            <a:r>
              <a:rPr lang="en-GB" dirty="0" err="1"/>
              <a:t>variationer</a:t>
            </a:r>
            <a:r>
              <a:rPr lang="en-GB" dirty="0"/>
              <a:t> </a:t>
            </a:r>
            <a:r>
              <a:rPr lang="en-GB" dirty="0" err="1"/>
              <a:t>i</a:t>
            </a:r>
            <a:r>
              <a:rPr lang="en-GB" dirty="0"/>
              <a:t> </a:t>
            </a:r>
            <a:r>
              <a:rPr lang="en-GB" dirty="0" err="1"/>
              <a:t>inputparametre</a:t>
            </a:r>
            <a:endParaRPr lang="en-GB" dirty="0"/>
          </a:p>
          <a:p>
            <a:r>
              <a:rPr lang="en-GB" dirty="0"/>
              <a:t>Association: “</a:t>
            </a:r>
            <a:r>
              <a:rPr lang="en-GB" dirty="0" err="1"/>
              <a:t>kender-til</a:t>
            </a:r>
            <a:r>
              <a:rPr lang="en-GB" dirty="0"/>
              <a:t>” - </a:t>
            </a:r>
            <a:r>
              <a:rPr lang="en-GB" dirty="0" err="1"/>
              <a:t>besked</a:t>
            </a:r>
            <a:r>
              <a:rPr lang="en-GB" dirty="0"/>
              <a:t> relation</a:t>
            </a:r>
          </a:p>
          <a:p>
            <a:r>
              <a:rPr lang="en-GB" dirty="0"/>
              <a:t>Aggregation: “har-</a:t>
            </a:r>
            <a:r>
              <a:rPr lang="en-GB" dirty="0" err="1"/>
              <a:t>en</a:t>
            </a:r>
            <a:r>
              <a:rPr lang="en-GB" dirty="0"/>
              <a:t>/</a:t>
            </a:r>
            <a:r>
              <a:rPr lang="en-GB" dirty="0" err="1"/>
              <a:t>flere</a:t>
            </a:r>
            <a:r>
              <a:rPr lang="en-GB" dirty="0"/>
              <a:t>” – </a:t>
            </a:r>
            <a:r>
              <a:rPr lang="en-GB" dirty="0" err="1"/>
              <a:t>udveksling</a:t>
            </a:r>
            <a:r>
              <a:rPr lang="en-GB" dirty="0"/>
              <a:t> </a:t>
            </a:r>
            <a:r>
              <a:rPr lang="en-GB" dirty="0" err="1"/>
              <a:t>af</a:t>
            </a:r>
            <a:r>
              <a:rPr lang="en-GB" dirty="0"/>
              <a:t> </a:t>
            </a:r>
            <a:r>
              <a:rPr lang="en-GB" dirty="0" err="1"/>
              <a:t>ejeskab</a:t>
            </a:r>
            <a:endParaRPr lang="en-GB" dirty="0"/>
          </a:p>
          <a:p>
            <a:r>
              <a:rPr lang="en-GB" dirty="0"/>
              <a:t>Composition: “har-</a:t>
            </a:r>
            <a:r>
              <a:rPr lang="en-GB" dirty="0" err="1"/>
              <a:t>en</a:t>
            </a:r>
            <a:r>
              <a:rPr lang="en-GB" dirty="0"/>
              <a:t>/</a:t>
            </a:r>
            <a:r>
              <a:rPr lang="en-GB" dirty="0" err="1"/>
              <a:t>flere</a:t>
            </a:r>
            <a:r>
              <a:rPr lang="en-GB" dirty="0"/>
              <a:t>” – </a:t>
            </a:r>
            <a:r>
              <a:rPr lang="en-GB" dirty="0" err="1"/>
              <a:t>een</a:t>
            </a:r>
            <a:r>
              <a:rPr lang="en-GB" dirty="0"/>
              <a:t> </a:t>
            </a:r>
            <a:r>
              <a:rPr lang="en-GB" dirty="0" err="1"/>
              <a:t>ejer</a:t>
            </a:r>
            <a:endParaRPr lang="en-GB" dirty="0"/>
          </a:p>
          <a:p>
            <a:r>
              <a:rPr lang="en-GB" dirty="0"/>
              <a:t>Overshadow: </a:t>
            </a:r>
            <a:r>
              <a:rPr lang="en-GB" dirty="0" err="1"/>
              <a:t>Navnesammenfald</a:t>
            </a:r>
            <a:r>
              <a:rPr lang="en-GB" dirty="0"/>
              <a:t> </a:t>
            </a:r>
            <a:r>
              <a:rPr lang="en-GB" dirty="0" err="1"/>
              <a:t>i</a:t>
            </a:r>
            <a:r>
              <a:rPr lang="en-GB" dirty="0"/>
              <a:t> </a:t>
            </a:r>
            <a:r>
              <a:rPr lang="en-GB" dirty="0" err="1"/>
              <a:t>nedarvning</a:t>
            </a:r>
            <a:r>
              <a:rPr lang="en-GB" dirty="0"/>
              <a:t> </a:t>
            </a:r>
            <a:r>
              <a:rPr lang="en-GB" dirty="0" err="1"/>
              <a:t>skygger</a:t>
            </a:r>
            <a:r>
              <a:rPr lang="en-GB" dirty="0"/>
              <a:t> </a:t>
            </a:r>
            <a:r>
              <a:rPr lang="en-GB" dirty="0" err="1"/>
              <a:t>i</a:t>
            </a:r>
            <a:r>
              <a:rPr lang="en-GB" dirty="0"/>
              <a:t> </a:t>
            </a:r>
            <a:r>
              <a:rPr lang="en-GB" dirty="0" err="1"/>
              <a:t>underklassen</a:t>
            </a:r>
            <a:endParaRPr lang="en-GB" dirty="0"/>
          </a:p>
          <a:p>
            <a:r>
              <a:rPr lang="en-GB" dirty="0" err="1"/>
              <a:t>Abstrakte</a:t>
            </a:r>
            <a:r>
              <a:rPr lang="en-GB" dirty="0"/>
              <a:t> </a:t>
            </a:r>
            <a:r>
              <a:rPr lang="en-GB" dirty="0" err="1"/>
              <a:t>klasser</a:t>
            </a:r>
            <a:r>
              <a:rPr lang="en-GB" dirty="0"/>
              <a:t> </a:t>
            </a:r>
            <a:r>
              <a:rPr lang="en-GB" dirty="0" err="1"/>
              <a:t>og</a:t>
            </a:r>
            <a:r>
              <a:rPr lang="en-GB" dirty="0"/>
              <a:t> override: </a:t>
            </a:r>
            <a:r>
              <a:rPr lang="en-GB" dirty="0" err="1"/>
              <a:t>Abstrakte</a:t>
            </a:r>
            <a:r>
              <a:rPr lang="en-GB" dirty="0"/>
              <a:t> </a:t>
            </a:r>
            <a:r>
              <a:rPr lang="en-GB" dirty="0" err="1"/>
              <a:t>klasser</a:t>
            </a:r>
            <a:r>
              <a:rPr lang="en-GB" dirty="0"/>
              <a:t> </a:t>
            </a:r>
            <a:r>
              <a:rPr lang="en-GB" dirty="0" err="1"/>
              <a:t>kan</a:t>
            </a:r>
            <a:r>
              <a:rPr lang="en-GB" dirty="0"/>
              <a:t> </a:t>
            </a:r>
            <a:r>
              <a:rPr lang="en-GB" dirty="0" err="1"/>
              <a:t>kræve</a:t>
            </a:r>
            <a:r>
              <a:rPr lang="en-GB" dirty="0"/>
              <a:t> </a:t>
            </a:r>
            <a:r>
              <a:rPr lang="en-GB" dirty="0" err="1"/>
              <a:t>nedarvning</a:t>
            </a:r>
            <a:r>
              <a:rPr lang="en-GB" dirty="0"/>
              <a:t> </a:t>
            </a:r>
            <a:r>
              <a:rPr lang="en-GB" dirty="0" err="1"/>
              <a:t>og</a:t>
            </a:r>
            <a:r>
              <a:rPr lang="en-GB" dirty="0"/>
              <a:t> </a:t>
            </a:r>
            <a:r>
              <a:rPr lang="en-GB" dirty="0" err="1"/>
              <a:t>metodedefinitioner</a:t>
            </a:r>
            <a:r>
              <a:rPr lang="en-GB" dirty="0"/>
              <a:t>.</a:t>
            </a:r>
          </a:p>
          <a:p>
            <a:r>
              <a:rPr lang="en-GB" dirty="0"/>
              <a:t>Interfaces: Interfaces giver </a:t>
            </a:r>
            <a:r>
              <a:rPr lang="en-GB" dirty="0" err="1"/>
              <a:t>klasser</a:t>
            </a:r>
            <a:r>
              <a:rPr lang="en-GB" dirty="0"/>
              <a:t> </a:t>
            </a:r>
            <a:r>
              <a:rPr lang="en-GB" dirty="0" err="1"/>
              <a:t>egenskaber</a:t>
            </a:r>
            <a:r>
              <a:rPr lang="en-GB" dirty="0"/>
              <a:t>, </a:t>
            </a:r>
            <a:r>
              <a:rPr lang="en-GB" dirty="0" err="1"/>
              <a:t>som</a:t>
            </a:r>
            <a:r>
              <a:rPr lang="en-GB" dirty="0"/>
              <a:t> </a:t>
            </a:r>
            <a:r>
              <a:rPr lang="en-GB" dirty="0" err="1"/>
              <a:t>kan</a:t>
            </a:r>
            <a:r>
              <a:rPr lang="en-GB" dirty="0"/>
              <a:t> </a:t>
            </a:r>
            <a:r>
              <a:rPr lang="en-GB" dirty="0" err="1"/>
              <a:t>bruges</a:t>
            </a:r>
            <a:r>
              <a:rPr lang="en-GB" dirty="0"/>
              <a:t> </a:t>
            </a:r>
            <a:r>
              <a:rPr lang="en-GB" dirty="0" err="1"/>
              <a:t>på</a:t>
            </a:r>
            <a:r>
              <a:rPr lang="en-GB" dirty="0"/>
              <a:t> </a:t>
            </a:r>
            <a:r>
              <a:rPr lang="en-GB" dirty="0" err="1"/>
              <a:t>tværs</a:t>
            </a:r>
            <a:r>
              <a:rPr lang="en-GB" dirty="0"/>
              <a:t> </a:t>
            </a:r>
            <a:r>
              <a:rPr lang="en-GB" dirty="0" err="1"/>
              <a:t>af</a:t>
            </a:r>
            <a:r>
              <a:rPr lang="en-GB" dirty="0"/>
              <a:t> det </a:t>
            </a:r>
            <a:r>
              <a:rPr lang="en-GB" dirty="0" err="1"/>
              <a:t>semantiske</a:t>
            </a:r>
            <a:r>
              <a:rPr lang="en-GB" dirty="0"/>
              <a:t> design.</a:t>
            </a:r>
          </a:p>
        </p:txBody>
      </p:sp>
    </p:spTree>
    <p:extLst>
      <p:ext uri="{BB962C8B-B14F-4D97-AF65-F5344CB8AC3E}">
        <p14:creationId xmlns:p14="http://schemas.microsoft.com/office/powerpoint/2010/main" val="56718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8699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072896"/>
            <a:ext cx="6813176" cy="5640455"/>
          </a:xfrm>
        </p:spPr>
        <p:txBody>
          <a:bodyPr>
            <a:normAutofit fontScale="92500" lnSpcReduction="10000"/>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spil for to personer, der kan spilles med papir og blyant. Der spilles på fire plader, to for hver spiller, og hver plade er inddelt i 10x10 felter. Hvert felt identificeres vha. dets række- og søjlenummer.</a:t>
            </a:r>
          </a:p>
          <a:p>
            <a:pPr marL="0" indent="0">
              <a:buNone/>
            </a:pPr>
            <a:r>
              <a:rPr lang="da-DK" sz="2600" dirty="0"/>
              <a:t>Hver spiller får tildelt et antal skibe, som placeres på spillerens ene plade og markerer, hvor modstanderen har forsøgt at skyde. På den anden plade markerer spilleren tilsvarende, hvor han/hun har forsøgt at ramme modstanderen.</a:t>
            </a:r>
          </a:p>
          <a:p>
            <a:pPr marL="0" indent="0">
              <a:buNone/>
            </a:pPr>
            <a:r>
              <a:rPr lang="da-DK" sz="2600" dirty="0"/>
              <a:t>Når skibene er placeret skiftes spillerne til at skyde på modstanderens felt, og modstanderen annoncerer ramt eller plask, alt efter om et skib blev ramt eller ej. Vinderen er den, der først får sænket alle modstanderes skibe.</a:t>
            </a:r>
            <a:endParaRPr lang="da-DK" sz="2600" dirty="0">
              <a:solidFill>
                <a:srgbClr val="FF0000"/>
              </a:solidFill>
            </a:endParaRPr>
          </a:p>
        </p:txBody>
      </p:sp>
      <p:pic>
        <p:nvPicPr>
          <p:cNvPr id="4" name="Picture 3">
            <a:extLst>
              <a:ext uri="{FF2B5EF4-FFF2-40B4-BE49-F238E27FC236}">
                <a16:creationId xmlns:a16="http://schemas.microsoft.com/office/drawing/2014/main" id="{524C428D-3F98-0B4D-8357-9CA7AC3354BF}"/>
              </a:ext>
            </a:extLst>
          </p:cNvPr>
          <p:cNvPicPr>
            <a:picLocks noChangeAspect="1"/>
          </p:cNvPicPr>
          <p:nvPr/>
        </p:nvPicPr>
        <p:blipFill>
          <a:blip r:embed="rId2"/>
          <a:stretch>
            <a:fillRect/>
          </a:stretch>
        </p:blipFill>
        <p:spPr>
          <a:xfrm>
            <a:off x="7721926" y="1784350"/>
            <a:ext cx="4165600" cy="3289300"/>
          </a:xfrm>
          <a:prstGeom prst="rect">
            <a:avLst/>
          </a:prstGeom>
        </p:spPr>
      </p:pic>
      <p:sp>
        <p:nvSpPr>
          <p:cNvPr id="5" name="Rectangle 4">
            <a:extLst>
              <a:ext uri="{FF2B5EF4-FFF2-40B4-BE49-F238E27FC236}">
                <a16:creationId xmlns:a16="http://schemas.microsoft.com/office/drawing/2014/main" id="{E0A7B2AA-0782-D24C-9B32-E6E86F67C9A1}"/>
              </a:ext>
            </a:extLst>
          </p:cNvPr>
          <p:cNvSpPr/>
          <p:nvPr/>
        </p:nvSpPr>
        <p:spPr>
          <a:xfrm>
            <a:off x="8887548" y="5942226"/>
            <a:ext cx="2137124" cy="369332"/>
          </a:xfrm>
          <a:prstGeom prst="rect">
            <a:avLst/>
          </a:prstGeom>
        </p:spPr>
        <p:txBody>
          <a:bodyPr wrap="none">
            <a:spAutoFit/>
          </a:bodyPr>
          <a:lstStyle/>
          <a:p>
            <a:r>
              <a:rPr lang="en-GB" dirty="0" err="1">
                <a:latin typeface="Lucida Sans Typewriter" panose="020B0509030504030204" pitchFamily="49" charset="77"/>
              </a:rPr>
              <a:t>battleship.fsx</a:t>
            </a:r>
            <a:endParaRPr lang="en-GB" dirty="0">
              <a:latin typeface="Lucida Sans Typewriter" panose="020B0509030504030204" pitchFamily="49" charset="77"/>
            </a:endParaRPr>
          </a:p>
        </p:txBody>
      </p:sp>
    </p:spTree>
    <p:extLst>
      <p:ext uri="{BB962C8B-B14F-4D97-AF65-F5344CB8AC3E}">
        <p14:creationId xmlns:p14="http://schemas.microsoft.com/office/powerpoint/2010/main" val="320275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4C0E-4303-0B4D-9D9E-D20D6D703293}"/>
              </a:ext>
            </a:extLst>
          </p:cNvPr>
          <p:cNvSpPr>
            <a:spLocks noGrp="1"/>
          </p:cNvSpPr>
          <p:nvPr>
            <p:ph type="title"/>
          </p:nvPr>
        </p:nvSpPr>
        <p:spPr/>
        <p:txBody>
          <a:bodyPr/>
          <a:lstStyle/>
          <a:p>
            <a:r>
              <a:rPr lang="en-GB" dirty="0"/>
              <a:t>Overload</a:t>
            </a:r>
          </a:p>
        </p:txBody>
      </p:sp>
      <p:sp>
        <p:nvSpPr>
          <p:cNvPr id="13" name="TextBox 12">
            <a:extLst>
              <a:ext uri="{FF2B5EF4-FFF2-40B4-BE49-F238E27FC236}">
                <a16:creationId xmlns:a16="http://schemas.microsoft.com/office/drawing/2014/main" id="{F3166B65-3886-564F-8BA8-9EC37BF8975D}"/>
              </a:ext>
            </a:extLst>
          </p:cNvPr>
          <p:cNvSpPr txBox="1"/>
          <p:nvPr/>
        </p:nvSpPr>
        <p:spPr>
          <a:xfrm>
            <a:off x="838200" y="1506024"/>
            <a:ext cx="10957559" cy="369332"/>
          </a:xfrm>
          <a:prstGeom prst="rect">
            <a:avLst/>
          </a:prstGeom>
          <a:noFill/>
        </p:spPr>
        <p:txBody>
          <a:bodyPr wrap="square" rtlCol="0">
            <a:spAutoFit/>
          </a:bodyPr>
          <a:lstStyle/>
          <a:p>
            <a:r>
              <a:rPr lang="en-GB" dirty="0" err="1"/>
              <a:t>Navne</a:t>
            </a:r>
            <a:r>
              <a:rPr lang="en-GB" dirty="0"/>
              <a:t> </a:t>
            </a:r>
            <a:r>
              <a:rPr lang="en-GB" dirty="0" err="1"/>
              <a:t>kan</a:t>
            </a:r>
            <a:r>
              <a:rPr lang="en-GB" dirty="0"/>
              <a:t> </a:t>
            </a:r>
            <a:r>
              <a:rPr lang="en-GB" dirty="0" err="1"/>
              <a:t>genbruges</a:t>
            </a:r>
            <a:r>
              <a:rPr lang="en-GB" dirty="0"/>
              <a:t>, blot </a:t>
            </a:r>
            <a:r>
              <a:rPr lang="en-GB" dirty="0" err="1"/>
              <a:t>skal</a:t>
            </a:r>
            <a:r>
              <a:rPr lang="en-GB" dirty="0"/>
              <a:t> parameter </a:t>
            </a:r>
            <a:r>
              <a:rPr lang="en-GB" dirty="0" err="1"/>
              <a:t>antallet</a:t>
            </a:r>
            <a:r>
              <a:rPr lang="en-GB" dirty="0"/>
              <a:t> </a:t>
            </a:r>
            <a:r>
              <a:rPr lang="en-GB" dirty="0" err="1"/>
              <a:t>og</a:t>
            </a:r>
            <a:r>
              <a:rPr lang="en-GB" dirty="0"/>
              <a:t>/</a:t>
            </a:r>
            <a:r>
              <a:rPr lang="en-GB" dirty="0" err="1"/>
              <a:t>eller</a:t>
            </a:r>
            <a:r>
              <a:rPr lang="en-GB" dirty="0"/>
              <a:t> </a:t>
            </a:r>
            <a:r>
              <a:rPr lang="en-GB"/>
              <a:t>typer </a:t>
            </a:r>
            <a:r>
              <a:rPr lang="en-GB" dirty="0" err="1"/>
              <a:t>være</a:t>
            </a:r>
            <a:r>
              <a:rPr lang="en-GB" dirty="0"/>
              <a:t> </a:t>
            </a:r>
            <a:r>
              <a:rPr lang="en-GB" dirty="0" err="1"/>
              <a:t>forskelligt</a:t>
            </a:r>
            <a:r>
              <a:rPr lang="en-GB" dirty="0"/>
              <a:t>.</a:t>
            </a:r>
          </a:p>
        </p:txBody>
      </p:sp>
      <p:sp>
        <p:nvSpPr>
          <p:cNvPr id="22" name="TextBox 21">
            <a:extLst>
              <a:ext uri="{FF2B5EF4-FFF2-40B4-BE49-F238E27FC236}">
                <a16:creationId xmlns:a16="http://schemas.microsoft.com/office/drawing/2014/main" id="{1CFF8EDE-C230-6649-995B-0121A41AF04F}"/>
              </a:ext>
            </a:extLst>
          </p:cNvPr>
          <p:cNvSpPr txBox="1"/>
          <p:nvPr/>
        </p:nvSpPr>
        <p:spPr>
          <a:xfrm>
            <a:off x="6711351" y="2598701"/>
            <a:ext cx="5480649" cy="369332"/>
          </a:xfrm>
          <a:prstGeom prst="rect">
            <a:avLst/>
          </a:prstGeom>
          <a:noFill/>
        </p:spPr>
        <p:txBody>
          <a:bodyPr wrap="square" rtlCol="0">
            <a:spAutoFit/>
          </a:bodyPr>
          <a:lstStyle/>
          <a:p>
            <a:r>
              <a:rPr lang="en-GB" dirty="0" err="1"/>
              <a:t>Fordele</a:t>
            </a:r>
            <a:r>
              <a:rPr lang="en-GB" dirty="0"/>
              <a:t>: </a:t>
            </a:r>
            <a:r>
              <a:rPr lang="en-GB" dirty="0" err="1"/>
              <a:t>Metodenavne</a:t>
            </a:r>
            <a:r>
              <a:rPr lang="en-GB" dirty="0"/>
              <a:t> </a:t>
            </a:r>
            <a:r>
              <a:rPr lang="en-GB" dirty="0" err="1"/>
              <a:t>kan</a:t>
            </a:r>
            <a:r>
              <a:rPr lang="en-GB" dirty="0"/>
              <a:t> </a:t>
            </a:r>
            <a:r>
              <a:rPr lang="en-GB" dirty="0" err="1"/>
              <a:t>være</a:t>
            </a:r>
            <a:r>
              <a:rPr lang="en-GB" dirty="0"/>
              <a:t> mere </a:t>
            </a:r>
            <a:r>
              <a:rPr lang="en-GB" dirty="0" err="1"/>
              <a:t>generelle</a:t>
            </a:r>
            <a:endParaRPr lang="en-GB" dirty="0"/>
          </a:p>
        </p:txBody>
      </p:sp>
      <p:pic>
        <p:nvPicPr>
          <p:cNvPr id="5" name="Picture 4" descr="A screenshot of a cell phone&#10;&#10;Description automatically generated">
            <a:extLst>
              <a:ext uri="{FF2B5EF4-FFF2-40B4-BE49-F238E27FC236}">
                <a16:creationId xmlns:a16="http://schemas.microsoft.com/office/drawing/2014/main" id="{8CEA72EF-878A-0546-9EA7-BD1DE293A5E7}"/>
              </a:ext>
            </a:extLst>
          </p:cNvPr>
          <p:cNvPicPr>
            <a:picLocks noChangeAspect="1"/>
          </p:cNvPicPr>
          <p:nvPr/>
        </p:nvPicPr>
        <p:blipFill>
          <a:blip r:embed="rId2"/>
          <a:stretch>
            <a:fillRect/>
          </a:stretch>
        </p:blipFill>
        <p:spPr>
          <a:xfrm>
            <a:off x="838200" y="2330632"/>
            <a:ext cx="4038600" cy="1828800"/>
          </a:xfrm>
          <a:prstGeom prst="rect">
            <a:avLst/>
          </a:prstGeom>
        </p:spPr>
      </p:pic>
      <p:pic>
        <p:nvPicPr>
          <p:cNvPr id="8" name="Picture 7" descr="A picture containing knife&#10;&#10;Description automatically generated">
            <a:extLst>
              <a:ext uri="{FF2B5EF4-FFF2-40B4-BE49-F238E27FC236}">
                <a16:creationId xmlns:a16="http://schemas.microsoft.com/office/drawing/2014/main" id="{1045ED35-1A84-854A-975D-DB35ACFB0B6D}"/>
              </a:ext>
            </a:extLst>
          </p:cNvPr>
          <p:cNvPicPr>
            <a:picLocks noChangeAspect="1"/>
          </p:cNvPicPr>
          <p:nvPr/>
        </p:nvPicPr>
        <p:blipFill rotWithShape="1">
          <a:blip r:embed="rId3"/>
          <a:srcRect t="-5154" b="5154"/>
          <a:stretch/>
        </p:blipFill>
        <p:spPr>
          <a:xfrm>
            <a:off x="838200" y="4909320"/>
            <a:ext cx="4686300" cy="698500"/>
          </a:xfrm>
          <a:prstGeom prst="rect">
            <a:avLst/>
          </a:prstGeom>
        </p:spPr>
      </p:pic>
    </p:spTree>
    <p:extLst>
      <p:ext uri="{BB962C8B-B14F-4D97-AF65-F5344CB8AC3E}">
        <p14:creationId xmlns:p14="http://schemas.microsoft.com/office/powerpoint/2010/main" val="214851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7329-E0FE-A54F-99A9-A49D2F785F1E}"/>
              </a:ext>
            </a:extLst>
          </p:cNvPr>
          <p:cNvSpPr>
            <a:spLocks noGrp="1"/>
          </p:cNvSpPr>
          <p:nvPr>
            <p:ph type="title"/>
          </p:nvPr>
        </p:nvSpPr>
        <p:spPr/>
        <p:txBody>
          <a:bodyPr/>
          <a:lstStyle/>
          <a:p>
            <a:r>
              <a:rPr lang="en-GB" dirty="0" err="1"/>
              <a:t>Relationer</a:t>
            </a:r>
            <a:r>
              <a:rPr lang="en-GB" dirty="0"/>
              <a:t> </a:t>
            </a:r>
            <a:r>
              <a:rPr lang="en-GB" dirty="0" err="1"/>
              <a:t>mellem</a:t>
            </a:r>
            <a:r>
              <a:rPr lang="en-GB" dirty="0"/>
              <a:t> </a:t>
            </a:r>
            <a:r>
              <a:rPr lang="en-GB" dirty="0" err="1"/>
              <a:t>objekter</a:t>
            </a:r>
            <a:r>
              <a:rPr lang="en-GB" dirty="0"/>
              <a:t> (has-a)</a:t>
            </a:r>
          </a:p>
        </p:txBody>
      </p:sp>
      <p:pic>
        <p:nvPicPr>
          <p:cNvPr id="5" name="Picture 4">
            <a:extLst>
              <a:ext uri="{FF2B5EF4-FFF2-40B4-BE49-F238E27FC236}">
                <a16:creationId xmlns:a16="http://schemas.microsoft.com/office/drawing/2014/main" id="{A1CB0256-C0F0-4943-885F-97DF843C709B}"/>
              </a:ext>
            </a:extLst>
          </p:cNvPr>
          <p:cNvPicPr>
            <a:picLocks noChangeAspect="1"/>
          </p:cNvPicPr>
          <p:nvPr/>
        </p:nvPicPr>
        <p:blipFill>
          <a:blip r:embed="rId2"/>
          <a:stretch>
            <a:fillRect/>
          </a:stretch>
        </p:blipFill>
        <p:spPr>
          <a:xfrm>
            <a:off x="669428" y="1871579"/>
            <a:ext cx="4356100" cy="4318000"/>
          </a:xfrm>
          <a:prstGeom prst="rect">
            <a:avLst/>
          </a:prstGeom>
        </p:spPr>
      </p:pic>
      <p:sp>
        <p:nvSpPr>
          <p:cNvPr id="6" name="TextBox 5">
            <a:extLst>
              <a:ext uri="{FF2B5EF4-FFF2-40B4-BE49-F238E27FC236}">
                <a16:creationId xmlns:a16="http://schemas.microsoft.com/office/drawing/2014/main" id="{F1A9EBEF-DCB0-364F-B484-BDEE108B2AFF}"/>
              </a:ext>
            </a:extLst>
          </p:cNvPr>
          <p:cNvSpPr txBox="1"/>
          <p:nvPr/>
        </p:nvSpPr>
        <p:spPr>
          <a:xfrm>
            <a:off x="5072470" y="1597697"/>
            <a:ext cx="4165287" cy="369332"/>
          </a:xfrm>
          <a:prstGeom prst="rect">
            <a:avLst/>
          </a:prstGeom>
          <a:noFill/>
        </p:spPr>
        <p:txBody>
          <a:bodyPr wrap="square" rtlCol="0">
            <a:spAutoFit/>
          </a:bodyPr>
          <a:lstStyle/>
          <a:p>
            <a:r>
              <a:rPr lang="en-GB" dirty="0"/>
              <a:t>Composition: </a:t>
            </a:r>
            <a:r>
              <a:rPr lang="en-GB" dirty="0" err="1"/>
              <a:t>En</a:t>
            </a:r>
            <a:r>
              <a:rPr lang="en-GB" dirty="0"/>
              <a:t> </a:t>
            </a:r>
            <a:r>
              <a:rPr lang="en-GB" dirty="0" err="1"/>
              <a:t>hund</a:t>
            </a:r>
            <a:r>
              <a:rPr lang="en-GB" dirty="0"/>
              <a:t> har 4 ben </a:t>
            </a:r>
          </a:p>
        </p:txBody>
      </p:sp>
      <p:pic>
        <p:nvPicPr>
          <p:cNvPr id="8" name="Picture 7" descr="A screenshot of a cell phone&#10;&#10;Description automatically generated">
            <a:extLst>
              <a:ext uri="{FF2B5EF4-FFF2-40B4-BE49-F238E27FC236}">
                <a16:creationId xmlns:a16="http://schemas.microsoft.com/office/drawing/2014/main" id="{73F16D2B-25D4-DA42-9043-D7B0E58F5EFD}"/>
              </a:ext>
            </a:extLst>
          </p:cNvPr>
          <p:cNvPicPr>
            <a:picLocks noChangeAspect="1"/>
          </p:cNvPicPr>
          <p:nvPr/>
        </p:nvPicPr>
        <p:blipFill>
          <a:blip r:embed="rId3"/>
          <a:stretch>
            <a:fillRect/>
          </a:stretch>
        </p:blipFill>
        <p:spPr>
          <a:xfrm>
            <a:off x="5522977" y="2078710"/>
            <a:ext cx="5461000" cy="1689100"/>
          </a:xfrm>
          <a:prstGeom prst="rect">
            <a:avLst/>
          </a:prstGeom>
        </p:spPr>
      </p:pic>
      <p:pic>
        <p:nvPicPr>
          <p:cNvPr id="10" name="Picture 9">
            <a:extLst>
              <a:ext uri="{FF2B5EF4-FFF2-40B4-BE49-F238E27FC236}">
                <a16:creationId xmlns:a16="http://schemas.microsoft.com/office/drawing/2014/main" id="{D7540A2F-1D5D-6A41-8E23-40C84317A170}"/>
              </a:ext>
            </a:extLst>
          </p:cNvPr>
          <p:cNvPicPr>
            <a:picLocks noChangeAspect="1"/>
          </p:cNvPicPr>
          <p:nvPr/>
        </p:nvPicPr>
        <p:blipFill>
          <a:blip r:embed="rId4"/>
          <a:stretch>
            <a:fillRect/>
          </a:stretch>
        </p:blipFill>
        <p:spPr>
          <a:xfrm>
            <a:off x="5618227" y="4126013"/>
            <a:ext cx="5270500" cy="330200"/>
          </a:xfrm>
          <a:prstGeom prst="rect">
            <a:avLst/>
          </a:prstGeom>
        </p:spPr>
      </p:pic>
    </p:spTree>
    <p:extLst>
      <p:ext uri="{BB962C8B-B14F-4D97-AF65-F5344CB8AC3E}">
        <p14:creationId xmlns:p14="http://schemas.microsoft.com/office/powerpoint/2010/main" val="201595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8D65997-6DE9-D444-B076-15B9E2F88A57}"/>
              </a:ext>
            </a:extLst>
          </p:cNvPr>
          <p:cNvSpPr txBox="1"/>
          <p:nvPr/>
        </p:nvSpPr>
        <p:spPr>
          <a:xfrm>
            <a:off x="5072469" y="2134200"/>
            <a:ext cx="7119531" cy="369332"/>
          </a:xfrm>
          <a:prstGeom prst="rect">
            <a:avLst/>
          </a:prstGeom>
          <a:noFill/>
        </p:spPr>
        <p:txBody>
          <a:bodyPr wrap="square" rtlCol="0">
            <a:spAutoFit/>
          </a:bodyPr>
          <a:lstStyle/>
          <a:p>
            <a:r>
              <a:rPr lang="en-GB" dirty="0"/>
              <a:t>Aggregation: </a:t>
            </a:r>
            <a:r>
              <a:rPr lang="en-GB" dirty="0" err="1"/>
              <a:t>En</a:t>
            </a:r>
            <a:r>
              <a:rPr lang="en-GB" dirty="0"/>
              <a:t> </a:t>
            </a:r>
            <a:r>
              <a:rPr lang="en-GB" dirty="0" err="1"/>
              <a:t>forfatter</a:t>
            </a:r>
            <a:r>
              <a:rPr lang="en-GB" dirty="0"/>
              <a:t> </a:t>
            </a:r>
            <a:r>
              <a:rPr lang="en-GB" dirty="0" err="1"/>
              <a:t>skriver</a:t>
            </a:r>
            <a:r>
              <a:rPr lang="en-GB" dirty="0"/>
              <a:t> </a:t>
            </a:r>
            <a:r>
              <a:rPr lang="en-GB" dirty="0" err="1"/>
              <a:t>og</a:t>
            </a:r>
            <a:r>
              <a:rPr lang="en-GB" dirty="0"/>
              <a:t> </a:t>
            </a:r>
            <a:r>
              <a:rPr lang="en-GB" dirty="0" err="1"/>
              <a:t>udgiver</a:t>
            </a:r>
            <a:r>
              <a:rPr lang="en-GB" dirty="0"/>
              <a:t> </a:t>
            </a:r>
            <a:r>
              <a:rPr lang="en-GB" dirty="0" err="1"/>
              <a:t>en</a:t>
            </a:r>
            <a:r>
              <a:rPr lang="en-GB" dirty="0"/>
              <a:t> bog, </a:t>
            </a:r>
            <a:r>
              <a:rPr lang="en-GB" dirty="0" err="1"/>
              <a:t>en</a:t>
            </a:r>
            <a:r>
              <a:rPr lang="en-GB" dirty="0"/>
              <a:t> </a:t>
            </a:r>
            <a:r>
              <a:rPr lang="en-GB" dirty="0" err="1"/>
              <a:t>læser</a:t>
            </a:r>
            <a:r>
              <a:rPr lang="en-GB" dirty="0"/>
              <a:t> </a:t>
            </a:r>
            <a:r>
              <a:rPr lang="en-GB" dirty="0" err="1"/>
              <a:t>køber</a:t>
            </a:r>
            <a:r>
              <a:rPr lang="en-GB" dirty="0"/>
              <a:t> </a:t>
            </a:r>
            <a:r>
              <a:rPr lang="en-GB" dirty="0" err="1"/>
              <a:t>bogen</a:t>
            </a:r>
            <a:endParaRPr lang="en-GB" dirty="0"/>
          </a:p>
        </p:txBody>
      </p:sp>
      <p:sp>
        <p:nvSpPr>
          <p:cNvPr id="2" name="Title 1">
            <a:extLst>
              <a:ext uri="{FF2B5EF4-FFF2-40B4-BE49-F238E27FC236}">
                <a16:creationId xmlns:a16="http://schemas.microsoft.com/office/drawing/2014/main" id="{9C457329-E0FE-A54F-99A9-A49D2F785F1E}"/>
              </a:ext>
            </a:extLst>
          </p:cNvPr>
          <p:cNvSpPr>
            <a:spLocks noGrp="1"/>
          </p:cNvSpPr>
          <p:nvPr>
            <p:ph type="title"/>
          </p:nvPr>
        </p:nvSpPr>
        <p:spPr/>
        <p:txBody>
          <a:bodyPr/>
          <a:lstStyle/>
          <a:p>
            <a:r>
              <a:rPr lang="en-GB" dirty="0" err="1"/>
              <a:t>Relationer</a:t>
            </a:r>
            <a:r>
              <a:rPr lang="en-GB" dirty="0"/>
              <a:t> </a:t>
            </a:r>
            <a:r>
              <a:rPr lang="en-GB" dirty="0" err="1"/>
              <a:t>mellem</a:t>
            </a:r>
            <a:r>
              <a:rPr lang="en-GB" dirty="0"/>
              <a:t> </a:t>
            </a:r>
            <a:r>
              <a:rPr lang="en-GB" dirty="0" err="1"/>
              <a:t>objekter</a:t>
            </a:r>
            <a:r>
              <a:rPr lang="en-GB" dirty="0"/>
              <a:t> (has-a)</a:t>
            </a:r>
          </a:p>
        </p:txBody>
      </p:sp>
      <p:pic>
        <p:nvPicPr>
          <p:cNvPr id="5" name="Picture 4">
            <a:extLst>
              <a:ext uri="{FF2B5EF4-FFF2-40B4-BE49-F238E27FC236}">
                <a16:creationId xmlns:a16="http://schemas.microsoft.com/office/drawing/2014/main" id="{A1CB0256-C0F0-4943-885F-97DF843C709B}"/>
              </a:ext>
            </a:extLst>
          </p:cNvPr>
          <p:cNvPicPr>
            <a:picLocks noChangeAspect="1"/>
          </p:cNvPicPr>
          <p:nvPr/>
        </p:nvPicPr>
        <p:blipFill>
          <a:blip r:embed="rId2"/>
          <a:stretch>
            <a:fillRect/>
          </a:stretch>
        </p:blipFill>
        <p:spPr>
          <a:xfrm>
            <a:off x="669428" y="1871579"/>
            <a:ext cx="4356100" cy="4318000"/>
          </a:xfrm>
          <a:prstGeom prst="rect">
            <a:avLst/>
          </a:prstGeom>
        </p:spPr>
      </p:pic>
      <p:sp>
        <p:nvSpPr>
          <p:cNvPr id="6" name="TextBox 5">
            <a:extLst>
              <a:ext uri="{FF2B5EF4-FFF2-40B4-BE49-F238E27FC236}">
                <a16:creationId xmlns:a16="http://schemas.microsoft.com/office/drawing/2014/main" id="{F1A9EBEF-DCB0-364F-B484-BDEE108B2AFF}"/>
              </a:ext>
            </a:extLst>
          </p:cNvPr>
          <p:cNvSpPr txBox="1"/>
          <p:nvPr/>
        </p:nvSpPr>
        <p:spPr>
          <a:xfrm>
            <a:off x="5072470" y="1597697"/>
            <a:ext cx="4165287" cy="369332"/>
          </a:xfrm>
          <a:prstGeom prst="rect">
            <a:avLst/>
          </a:prstGeom>
          <a:noFill/>
        </p:spPr>
        <p:txBody>
          <a:bodyPr wrap="square" rtlCol="0">
            <a:spAutoFit/>
          </a:bodyPr>
          <a:lstStyle/>
          <a:p>
            <a:r>
              <a:rPr lang="en-GB" dirty="0"/>
              <a:t>Composition: </a:t>
            </a:r>
            <a:r>
              <a:rPr lang="en-GB" dirty="0" err="1"/>
              <a:t>En</a:t>
            </a:r>
            <a:r>
              <a:rPr lang="en-GB" dirty="0"/>
              <a:t> </a:t>
            </a:r>
            <a:r>
              <a:rPr lang="en-GB" dirty="0" err="1"/>
              <a:t>hund</a:t>
            </a:r>
            <a:r>
              <a:rPr lang="en-GB" dirty="0"/>
              <a:t> har 4 ben </a:t>
            </a:r>
          </a:p>
        </p:txBody>
      </p:sp>
      <p:pic>
        <p:nvPicPr>
          <p:cNvPr id="11" name="Picture 10" descr="A screenshot of a cell phone&#10;&#10;Description automatically generated">
            <a:extLst>
              <a:ext uri="{FF2B5EF4-FFF2-40B4-BE49-F238E27FC236}">
                <a16:creationId xmlns:a16="http://schemas.microsoft.com/office/drawing/2014/main" id="{29652E5B-3A38-124D-B96F-A027D58726CB}"/>
              </a:ext>
            </a:extLst>
          </p:cNvPr>
          <p:cNvPicPr>
            <a:picLocks noChangeAspect="1"/>
          </p:cNvPicPr>
          <p:nvPr/>
        </p:nvPicPr>
        <p:blipFill>
          <a:blip r:embed="rId3"/>
          <a:stretch>
            <a:fillRect/>
          </a:stretch>
        </p:blipFill>
        <p:spPr>
          <a:xfrm>
            <a:off x="5522977" y="2610545"/>
            <a:ext cx="5473700" cy="2755900"/>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45D1F738-C896-A44D-85F2-70FAF52EF460}"/>
              </a:ext>
            </a:extLst>
          </p:cNvPr>
          <p:cNvPicPr>
            <a:picLocks noChangeAspect="1"/>
          </p:cNvPicPr>
          <p:nvPr/>
        </p:nvPicPr>
        <p:blipFill>
          <a:blip r:embed="rId4"/>
          <a:stretch>
            <a:fillRect/>
          </a:stretch>
        </p:blipFill>
        <p:spPr>
          <a:xfrm>
            <a:off x="5637277" y="5473458"/>
            <a:ext cx="5245100" cy="1028700"/>
          </a:xfrm>
          <a:prstGeom prst="rect">
            <a:avLst/>
          </a:prstGeom>
        </p:spPr>
      </p:pic>
    </p:spTree>
    <p:extLst>
      <p:ext uri="{BB962C8B-B14F-4D97-AF65-F5344CB8AC3E}">
        <p14:creationId xmlns:p14="http://schemas.microsoft.com/office/powerpoint/2010/main" val="352185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7329-E0FE-A54F-99A9-A49D2F785F1E}"/>
              </a:ext>
            </a:extLst>
          </p:cNvPr>
          <p:cNvSpPr>
            <a:spLocks noGrp="1"/>
          </p:cNvSpPr>
          <p:nvPr>
            <p:ph type="title"/>
          </p:nvPr>
        </p:nvSpPr>
        <p:spPr/>
        <p:txBody>
          <a:bodyPr/>
          <a:lstStyle/>
          <a:p>
            <a:r>
              <a:rPr lang="en-GB" dirty="0" err="1"/>
              <a:t>Relationer</a:t>
            </a:r>
            <a:r>
              <a:rPr lang="en-GB" dirty="0"/>
              <a:t> </a:t>
            </a:r>
            <a:r>
              <a:rPr lang="en-GB" dirty="0" err="1"/>
              <a:t>mellem</a:t>
            </a:r>
            <a:r>
              <a:rPr lang="en-GB" dirty="0"/>
              <a:t> </a:t>
            </a:r>
            <a:r>
              <a:rPr lang="en-GB" dirty="0" err="1"/>
              <a:t>objekter</a:t>
            </a:r>
            <a:r>
              <a:rPr lang="en-GB" dirty="0"/>
              <a:t> (has-a)</a:t>
            </a:r>
          </a:p>
        </p:txBody>
      </p:sp>
      <p:pic>
        <p:nvPicPr>
          <p:cNvPr id="5" name="Picture 4">
            <a:extLst>
              <a:ext uri="{FF2B5EF4-FFF2-40B4-BE49-F238E27FC236}">
                <a16:creationId xmlns:a16="http://schemas.microsoft.com/office/drawing/2014/main" id="{A1CB0256-C0F0-4943-885F-97DF843C709B}"/>
              </a:ext>
            </a:extLst>
          </p:cNvPr>
          <p:cNvPicPr>
            <a:picLocks noChangeAspect="1"/>
          </p:cNvPicPr>
          <p:nvPr/>
        </p:nvPicPr>
        <p:blipFill>
          <a:blip r:embed="rId2"/>
          <a:stretch>
            <a:fillRect/>
          </a:stretch>
        </p:blipFill>
        <p:spPr>
          <a:xfrm>
            <a:off x="669428" y="1871579"/>
            <a:ext cx="4356100" cy="4318000"/>
          </a:xfrm>
          <a:prstGeom prst="rect">
            <a:avLst/>
          </a:prstGeom>
        </p:spPr>
      </p:pic>
      <p:sp>
        <p:nvSpPr>
          <p:cNvPr id="6" name="TextBox 5">
            <a:extLst>
              <a:ext uri="{FF2B5EF4-FFF2-40B4-BE49-F238E27FC236}">
                <a16:creationId xmlns:a16="http://schemas.microsoft.com/office/drawing/2014/main" id="{F1A9EBEF-DCB0-364F-B484-BDEE108B2AFF}"/>
              </a:ext>
            </a:extLst>
          </p:cNvPr>
          <p:cNvSpPr txBox="1"/>
          <p:nvPr/>
        </p:nvSpPr>
        <p:spPr>
          <a:xfrm>
            <a:off x="5072470" y="1597697"/>
            <a:ext cx="4165287" cy="369332"/>
          </a:xfrm>
          <a:prstGeom prst="rect">
            <a:avLst/>
          </a:prstGeom>
          <a:noFill/>
        </p:spPr>
        <p:txBody>
          <a:bodyPr wrap="square" rtlCol="0">
            <a:spAutoFit/>
          </a:bodyPr>
          <a:lstStyle/>
          <a:p>
            <a:r>
              <a:rPr lang="en-GB" dirty="0"/>
              <a:t>Composition: </a:t>
            </a:r>
            <a:r>
              <a:rPr lang="en-GB" dirty="0" err="1"/>
              <a:t>En</a:t>
            </a:r>
            <a:r>
              <a:rPr lang="en-GB" dirty="0"/>
              <a:t> </a:t>
            </a:r>
            <a:r>
              <a:rPr lang="en-GB" dirty="0" err="1"/>
              <a:t>hund</a:t>
            </a:r>
            <a:r>
              <a:rPr lang="en-GB" dirty="0"/>
              <a:t> har 4 ben </a:t>
            </a:r>
          </a:p>
        </p:txBody>
      </p:sp>
      <p:sp>
        <p:nvSpPr>
          <p:cNvPr id="9" name="TextBox 8">
            <a:extLst>
              <a:ext uri="{FF2B5EF4-FFF2-40B4-BE49-F238E27FC236}">
                <a16:creationId xmlns:a16="http://schemas.microsoft.com/office/drawing/2014/main" id="{88D65997-6DE9-D444-B076-15B9E2F88A57}"/>
              </a:ext>
            </a:extLst>
          </p:cNvPr>
          <p:cNvSpPr txBox="1"/>
          <p:nvPr/>
        </p:nvSpPr>
        <p:spPr>
          <a:xfrm>
            <a:off x="5072469" y="2134200"/>
            <a:ext cx="7119531" cy="369332"/>
          </a:xfrm>
          <a:prstGeom prst="rect">
            <a:avLst/>
          </a:prstGeom>
          <a:noFill/>
        </p:spPr>
        <p:txBody>
          <a:bodyPr wrap="square" rtlCol="0">
            <a:spAutoFit/>
          </a:bodyPr>
          <a:lstStyle/>
          <a:p>
            <a:r>
              <a:rPr lang="en-GB" dirty="0"/>
              <a:t>Aggregation: </a:t>
            </a:r>
            <a:r>
              <a:rPr lang="en-GB" dirty="0" err="1"/>
              <a:t>En</a:t>
            </a:r>
            <a:r>
              <a:rPr lang="en-GB" dirty="0"/>
              <a:t> </a:t>
            </a:r>
            <a:r>
              <a:rPr lang="en-GB" dirty="0" err="1"/>
              <a:t>forfatter</a:t>
            </a:r>
            <a:r>
              <a:rPr lang="en-GB" dirty="0"/>
              <a:t> </a:t>
            </a:r>
            <a:r>
              <a:rPr lang="en-GB" dirty="0" err="1"/>
              <a:t>skriver</a:t>
            </a:r>
            <a:r>
              <a:rPr lang="en-GB" dirty="0"/>
              <a:t> </a:t>
            </a:r>
            <a:r>
              <a:rPr lang="en-GB" dirty="0" err="1"/>
              <a:t>og</a:t>
            </a:r>
            <a:r>
              <a:rPr lang="en-GB" dirty="0"/>
              <a:t> </a:t>
            </a:r>
            <a:r>
              <a:rPr lang="en-GB" dirty="0" err="1"/>
              <a:t>udgiver</a:t>
            </a:r>
            <a:r>
              <a:rPr lang="en-GB" dirty="0"/>
              <a:t> </a:t>
            </a:r>
            <a:r>
              <a:rPr lang="en-GB" dirty="0" err="1"/>
              <a:t>en</a:t>
            </a:r>
            <a:r>
              <a:rPr lang="en-GB" dirty="0"/>
              <a:t> bog, </a:t>
            </a:r>
            <a:r>
              <a:rPr lang="en-GB" dirty="0" err="1"/>
              <a:t>en</a:t>
            </a:r>
            <a:r>
              <a:rPr lang="en-GB" dirty="0"/>
              <a:t> </a:t>
            </a:r>
            <a:r>
              <a:rPr lang="en-GB" dirty="0" err="1"/>
              <a:t>læser</a:t>
            </a:r>
            <a:r>
              <a:rPr lang="en-GB" dirty="0"/>
              <a:t> </a:t>
            </a:r>
            <a:r>
              <a:rPr lang="en-GB" dirty="0" err="1"/>
              <a:t>køber</a:t>
            </a:r>
            <a:r>
              <a:rPr lang="en-GB" dirty="0"/>
              <a:t> </a:t>
            </a:r>
            <a:r>
              <a:rPr lang="en-GB" dirty="0" err="1"/>
              <a:t>bogen</a:t>
            </a:r>
            <a:endParaRPr lang="en-GB" dirty="0"/>
          </a:p>
        </p:txBody>
      </p:sp>
      <p:sp>
        <p:nvSpPr>
          <p:cNvPr id="12" name="TextBox 11">
            <a:extLst>
              <a:ext uri="{FF2B5EF4-FFF2-40B4-BE49-F238E27FC236}">
                <a16:creationId xmlns:a16="http://schemas.microsoft.com/office/drawing/2014/main" id="{2369DB92-7365-BD46-BEA0-EDE85DFBA212}"/>
              </a:ext>
            </a:extLst>
          </p:cNvPr>
          <p:cNvSpPr txBox="1"/>
          <p:nvPr/>
        </p:nvSpPr>
        <p:spPr>
          <a:xfrm>
            <a:off x="5072469" y="2654007"/>
            <a:ext cx="8573014" cy="369332"/>
          </a:xfrm>
          <a:prstGeom prst="rect">
            <a:avLst/>
          </a:prstGeom>
          <a:noFill/>
        </p:spPr>
        <p:txBody>
          <a:bodyPr wrap="square" rtlCol="0">
            <a:spAutoFit/>
          </a:bodyPr>
          <a:lstStyle/>
          <a:p>
            <a:r>
              <a:rPr lang="en-GB" dirty="0"/>
              <a:t>Association: </a:t>
            </a:r>
            <a:r>
              <a:rPr lang="en-GB" dirty="0" err="1"/>
              <a:t>En</a:t>
            </a:r>
            <a:r>
              <a:rPr lang="en-GB" dirty="0"/>
              <a:t> </a:t>
            </a:r>
            <a:r>
              <a:rPr lang="en-GB" dirty="0" err="1"/>
              <a:t>studerende</a:t>
            </a:r>
            <a:r>
              <a:rPr lang="en-GB" dirty="0"/>
              <a:t> </a:t>
            </a:r>
            <a:r>
              <a:rPr lang="en-GB" dirty="0" err="1"/>
              <a:t>kan</a:t>
            </a:r>
            <a:r>
              <a:rPr lang="en-GB" dirty="0"/>
              <a:t> </a:t>
            </a:r>
            <a:r>
              <a:rPr lang="en-GB" dirty="0" err="1"/>
              <a:t>stille</a:t>
            </a:r>
            <a:r>
              <a:rPr lang="en-GB" dirty="0"/>
              <a:t> </a:t>
            </a:r>
            <a:r>
              <a:rPr lang="en-GB" dirty="0" err="1"/>
              <a:t>en</a:t>
            </a:r>
            <a:r>
              <a:rPr lang="en-GB" dirty="0"/>
              <a:t> </a:t>
            </a:r>
            <a:r>
              <a:rPr lang="en-GB" dirty="0" err="1"/>
              <a:t>lærer</a:t>
            </a:r>
            <a:r>
              <a:rPr lang="en-GB" dirty="0"/>
              <a:t> et </a:t>
            </a:r>
            <a:r>
              <a:rPr lang="en-GB" dirty="0" err="1"/>
              <a:t>spørgsmål</a:t>
            </a:r>
            <a:endParaRPr lang="en-GB" dirty="0"/>
          </a:p>
        </p:txBody>
      </p:sp>
      <p:pic>
        <p:nvPicPr>
          <p:cNvPr id="15" name="Picture 14" descr="A screenshot of a cell phone&#10;&#10;Description automatically generated">
            <a:extLst>
              <a:ext uri="{FF2B5EF4-FFF2-40B4-BE49-F238E27FC236}">
                <a16:creationId xmlns:a16="http://schemas.microsoft.com/office/drawing/2014/main" id="{7D76B4B8-35F7-4A43-AA1B-677ECBCEEFBE}"/>
              </a:ext>
            </a:extLst>
          </p:cNvPr>
          <p:cNvPicPr>
            <a:picLocks noChangeAspect="1"/>
          </p:cNvPicPr>
          <p:nvPr/>
        </p:nvPicPr>
        <p:blipFill>
          <a:blip r:embed="rId3"/>
          <a:stretch>
            <a:fillRect/>
          </a:stretch>
        </p:blipFill>
        <p:spPr>
          <a:xfrm>
            <a:off x="5522977" y="3130352"/>
            <a:ext cx="5486400" cy="1968500"/>
          </a:xfrm>
          <a:prstGeom prst="rect">
            <a:avLst/>
          </a:prstGeom>
        </p:spPr>
      </p:pic>
      <p:pic>
        <p:nvPicPr>
          <p:cNvPr id="4" name="Picture 3">
            <a:extLst>
              <a:ext uri="{FF2B5EF4-FFF2-40B4-BE49-F238E27FC236}">
                <a16:creationId xmlns:a16="http://schemas.microsoft.com/office/drawing/2014/main" id="{0A9DA133-5F42-D246-8A18-4F321C41BDD7}"/>
              </a:ext>
            </a:extLst>
          </p:cNvPr>
          <p:cNvPicPr>
            <a:picLocks noChangeAspect="1"/>
          </p:cNvPicPr>
          <p:nvPr/>
        </p:nvPicPr>
        <p:blipFill>
          <a:blip r:embed="rId4"/>
          <a:stretch>
            <a:fillRect/>
          </a:stretch>
        </p:blipFill>
        <p:spPr>
          <a:xfrm>
            <a:off x="5656327" y="5668341"/>
            <a:ext cx="5219700" cy="292100"/>
          </a:xfrm>
          <a:prstGeom prst="rect">
            <a:avLst/>
          </a:prstGeom>
        </p:spPr>
      </p:pic>
    </p:spTree>
    <p:extLst>
      <p:ext uri="{BB962C8B-B14F-4D97-AF65-F5344CB8AC3E}">
        <p14:creationId xmlns:p14="http://schemas.microsoft.com/office/powerpoint/2010/main" val="313190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4C0E-4303-0B4D-9D9E-D20D6D703293}"/>
              </a:ext>
            </a:extLst>
          </p:cNvPr>
          <p:cNvSpPr>
            <a:spLocks noGrp="1"/>
          </p:cNvSpPr>
          <p:nvPr>
            <p:ph type="title"/>
          </p:nvPr>
        </p:nvSpPr>
        <p:spPr/>
        <p:txBody>
          <a:bodyPr/>
          <a:lstStyle/>
          <a:p>
            <a:r>
              <a:rPr lang="en-GB" dirty="0" err="1"/>
              <a:t>Nedarvning</a:t>
            </a:r>
            <a:r>
              <a:rPr lang="en-GB" dirty="0"/>
              <a:t> (is-a)</a:t>
            </a:r>
          </a:p>
        </p:txBody>
      </p:sp>
      <p:sp>
        <p:nvSpPr>
          <p:cNvPr id="3" name="Content Placeholder 2">
            <a:extLst>
              <a:ext uri="{FF2B5EF4-FFF2-40B4-BE49-F238E27FC236}">
                <a16:creationId xmlns:a16="http://schemas.microsoft.com/office/drawing/2014/main" id="{1436CF7F-06A9-8F4B-B026-5A7CB61B0BBF}"/>
              </a:ext>
            </a:extLst>
          </p:cNvPr>
          <p:cNvSpPr>
            <a:spLocks noGrp="1"/>
          </p:cNvSpPr>
          <p:nvPr>
            <p:ph idx="1"/>
          </p:nvPr>
        </p:nvSpPr>
        <p:spPr>
          <a:xfrm>
            <a:off x="838200" y="1825625"/>
            <a:ext cx="9896061" cy="1325563"/>
          </a:xfrm>
        </p:spPr>
        <p:txBody>
          <a:bodyPr/>
          <a:lstStyle/>
          <a:p>
            <a:pPr marL="0" indent="0">
              <a:buNone/>
            </a:pPr>
            <a:r>
              <a:rPr lang="en-GB" dirty="0" err="1"/>
              <a:t>En</a:t>
            </a:r>
            <a:r>
              <a:rPr lang="en-GB" dirty="0"/>
              <a:t> </a:t>
            </a:r>
            <a:r>
              <a:rPr lang="en-GB" dirty="0" err="1"/>
              <a:t>studerende</a:t>
            </a:r>
            <a:r>
              <a:rPr lang="en-GB" dirty="0"/>
              <a:t> </a:t>
            </a:r>
            <a:r>
              <a:rPr lang="en-GB" dirty="0" err="1"/>
              <a:t>og</a:t>
            </a:r>
            <a:r>
              <a:rPr lang="en-GB" dirty="0"/>
              <a:t> </a:t>
            </a:r>
            <a:r>
              <a:rPr lang="en-GB" dirty="0" err="1"/>
              <a:t>en</a:t>
            </a:r>
            <a:r>
              <a:rPr lang="en-GB" dirty="0"/>
              <a:t> </a:t>
            </a:r>
            <a:r>
              <a:rPr lang="en-GB" dirty="0" err="1"/>
              <a:t>lærer</a:t>
            </a:r>
            <a:r>
              <a:rPr lang="en-GB" dirty="0"/>
              <a:t> har </a:t>
            </a:r>
            <a:r>
              <a:rPr lang="en-GB" dirty="0" err="1"/>
              <a:t>begge</a:t>
            </a:r>
            <a:r>
              <a:rPr lang="en-GB" dirty="0"/>
              <a:t> et </a:t>
            </a:r>
            <a:r>
              <a:rPr lang="en-GB" dirty="0" err="1"/>
              <a:t>navn</a:t>
            </a:r>
            <a:r>
              <a:rPr lang="en-GB" dirty="0"/>
              <a:t>. </a:t>
            </a:r>
            <a:r>
              <a:rPr lang="en-GB" dirty="0" err="1"/>
              <a:t>En</a:t>
            </a:r>
            <a:r>
              <a:rPr lang="en-GB" dirty="0"/>
              <a:t> </a:t>
            </a:r>
            <a:r>
              <a:rPr lang="en-GB" dirty="0" err="1"/>
              <a:t>studerende</a:t>
            </a:r>
            <a:r>
              <a:rPr lang="en-GB" dirty="0"/>
              <a:t> har </a:t>
            </a:r>
            <a:r>
              <a:rPr lang="en-GB" dirty="0" err="1"/>
              <a:t>en</a:t>
            </a:r>
            <a:r>
              <a:rPr lang="en-GB" dirty="0"/>
              <a:t> bog, </a:t>
            </a:r>
            <a:r>
              <a:rPr lang="en-GB" dirty="0" err="1"/>
              <a:t>og</a:t>
            </a:r>
            <a:r>
              <a:rPr lang="en-GB" dirty="0"/>
              <a:t> </a:t>
            </a:r>
            <a:r>
              <a:rPr lang="en-GB" dirty="0" err="1"/>
              <a:t>en</a:t>
            </a:r>
            <a:r>
              <a:rPr lang="en-GB" dirty="0"/>
              <a:t> </a:t>
            </a:r>
            <a:r>
              <a:rPr lang="en-GB" dirty="0" err="1"/>
              <a:t>lærer</a:t>
            </a:r>
            <a:r>
              <a:rPr lang="en-GB" dirty="0"/>
              <a:t> har et </a:t>
            </a:r>
            <a:r>
              <a:rPr lang="en-GB" dirty="0" err="1"/>
              <a:t>sæt</a:t>
            </a:r>
            <a:r>
              <a:rPr lang="en-GB" dirty="0"/>
              <a:t> </a:t>
            </a:r>
            <a:r>
              <a:rPr lang="en-GB" dirty="0" err="1"/>
              <a:t>af</a:t>
            </a:r>
            <a:r>
              <a:rPr lang="en-GB" dirty="0"/>
              <a:t> </a:t>
            </a:r>
            <a:r>
              <a:rPr lang="en-GB" dirty="0" err="1"/>
              <a:t>powerpoint</a:t>
            </a:r>
            <a:r>
              <a:rPr lang="en-GB" dirty="0"/>
              <a:t> slides.</a:t>
            </a:r>
          </a:p>
        </p:txBody>
      </p:sp>
      <p:pic>
        <p:nvPicPr>
          <p:cNvPr id="7" name="Picture 6" descr="A screenshot of a cell phone&#10;&#10;Description automatically generated">
            <a:extLst>
              <a:ext uri="{FF2B5EF4-FFF2-40B4-BE49-F238E27FC236}">
                <a16:creationId xmlns:a16="http://schemas.microsoft.com/office/drawing/2014/main" id="{CA008679-B90A-804F-9E2A-95B4825C4DBD}"/>
              </a:ext>
            </a:extLst>
          </p:cNvPr>
          <p:cNvPicPr>
            <a:picLocks noChangeAspect="1"/>
          </p:cNvPicPr>
          <p:nvPr/>
        </p:nvPicPr>
        <p:blipFill>
          <a:blip r:embed="rId2"/>
          <a:stretch>
            <a:fillRect/>
          </a:stretch>
        </p:blipFill>
        <p:spPr>
          <a:xfrm>
            <a:off x="1142446" y="5547655"/>
            <a:ext cx="5232400" cy="1003300"/>
          </a:xfrm>
          <a:prstGeom prst="rect">
            <a:avLst/>
          </a:prstGeom>
        </p:spPr>
      </p:pic>
      <p:sp>
        <p:nvSpPr>
          <p:cNvPr id="8" name="TextBox 7">
            <a:extLst>
              <a:ext uri="{FF2B5EF4-FFF2-40B4-BE49-F238E27FC236}">
                <a16:creationId xmlns:a16="http://schemas.microsoft.com/office/drawing/2014/main" id="{54FC8B8D-D9C8-A648-AD33-0332C4366B5A}"/>
              </a:ext>
            </a:extLst>
          </p:cNvPr>
          <p:cNvSpPr txBox="1"/>
          <p:nvPr/>
        </p:nvSpPr>
        <p:spPr>
          <a:xfrm>
            <a:off x="7213696" y="3682304"/>
            <a:ext cx="4219617" cy="646331"/>
          </a:xfrm>
          <a:prstGeom prst="rect">
            <a:avLst/>
          </a:prstGeom>
          <a:noFill/>
        </p:spPr>
        <p:txBody>
          <a:bodyPr wrap="none" rtlCol="0">
            <a:spAutoFit/>
          </a:bodyPr>
          <a:lstStyle/>
          <a:p>
            <a:r>
              <a:rPr lang="en-GB" dirty="0" err="1"/>
              <a:t>Fordele</a:t>
            </a:r>
            <a:r>
              <a:rPr lang="en-GB" dirty="0"/>
              <a:t>: </a:t>
            </a:r>
            <a:r>
              <a:rPr lang="en-GB" dirty="0" err="1"/>
              <a:t>Kodegenbrug</a:t>
            </a:r>
            <a:r>
              <a:rPr lang="en-GB" dirty="0"/>
              <a:t>, </a:t>
            </a:r>
            <a:r>
              <a:rPr lang="en-GB" dirty="0" err="1"/>
              <a:t>semantisk</a:t>
            </a:r>
            <a:r>
              <a:rPr lang="en-GB" dirty="0"/>
              <a:t> </a:t>
            </a:r>
            <a:r>
              <a:rPr lang="en-GB" dirty="0" err="1"/>
              <a:t>hierarki</a:t>
            </a:r>
            <a:endParaRPr lang="en-GB" dirty="0"/>
          </a:p>
          <a:p>
            <a:r>
              <a:rPr lang="en-GB" dirty="0" err="1"/>
              <a:t>Bagdele</a:t>
            </a:r>
            <a:r>
              <a:rPr lang="en-GB" dirty="0"/>
              <a:t>: </a:t>
            </a:r>
            <a:r>
              <a:rPr lang="en-GB" dirty="0" err="1"/>
              <a:t>Risiko</a:t>
            </a:r>
            <a:r>
              <a:rPr lang="en-GB" dirty="0"/>
              <a:t> for </a:t>
            </a:r>
            <a:r>
              <a:rPr lang="en-GB" dirty="0" err="1"/>
              <a:t>spaghettikode</a:t>
            </a:r>
            <a:endParaRPr lang="en-GB" dirty="0"/>
          </a:p>
        </p:txBody>
      </p:sp>
      <p:pic>
        <p:nvPicPr>
          <p:cNvPr id="6" name="Picture 5" descr="A screenshot of a cell phone&#10;&#10;Description automatically generated">
            <a:extLst>
              <a:ext uri="{FF2B5EF4-FFF2-40B4-BE49-F238E27FC236}">
                <a16:creationId xmlns:a16="http://schemas.microsoft.com/office/drawing/2014/main" id="{2B0C8CAD-8E95-7945-A9C6-17486CFA3261}"/>
              </a:ext>
            </a:extLst>
          </p:cNvPr>
          <p:cNvPicPr>
            <a:picLocks noChangeAspect="1"/>
          </p:cNvPicPr>
          <p:nvPr/>
        </p:nvPicPr>
        <p:blipFill>
          <a:blip r:embed="rId3"/>
          <a:stretch>
            <a:fillRect/>
          </a:stretch>
        </p:blipFill>
        <p:spPr>
          <a:xfrm>
            <a:off x="838199" y="2760662"/>
            <a:ext cx="5791307" cy="2575835"/>
          </a:xfrm>
          <a:prstGeom prst="rect">
            <a:avLst/>
          </a:prstGeom>
        </p:spPr>
      </p:pic>
    </p:spTree>
    <p:extLst>
      <p:ext uri="{BB962C8B-B14F-4D97-AF65-F5344CB8AC3E}">
        <p14:creationId xmlns:p14="http://schemas.microsoft.com/office/powerpoint/2010/main" val="262093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4C0E-4303-0B4D-9D9E-D20D6D703293}"/>
              </a:ext>
            </a:extLst>
          </p:cNvPr>
          <p:cNvSpPr>
            <a:spLocks noGrp="1"/>
          </p:cNvSpPr>
          <p:nvPr>
            <p:ph type="title"/>
          </p:nvPr>
        </p:nvSpPr>
        <p:spPr/>
        <p:txBody>
          <a:bodyPr/>
          <a:lstStyle/>
          <a:p>
            <a:r>
              <a:rPr lang="en-GB" dirty="0"/>
              <a:t>Overshadow, upcasting </a:t>
            </a:r>
            <a:r>
              <a:rPr lang="en-GB" dirty="0" err="1"/>
              <a:t>og</a:t>
            </a:r>
            <a:r>
              <a:rPr lang="en-GB" dirty="0"/>
              <a:t> downcasting</a:t>
            </a:r>
          </a:p>
        </p:txBody>
      </p:sp>
      <p:sp>
        <p:nvSpPr>
          <p:cNvPr id="13" name="TextBox 12">
            <a:extLst>
              <a:ext uri="{FF2B5EF4-FFF2-40B4-BE49-F238E27FC236}">
                <a16:creationId xmlns:a16="http://schemas.microsoft.com/office/drawing/2014/main" id="{F3166B65-3886-564F-8BA8-9EC37BF8975D}"/>
              </a:ext>
            </a:extLst>
          </p:cNvPr>
          <p:cNvSpPr txBox="1"/>
          <p:nvPr/>
        </p:nvSpPr>
        <p:spPr>
          <a:xfrm>
            <a:off x="838200" y="1506024"/>
            <a:ext cx="10957559" cy="369332"/>
          </a:xfrm>
          <a:prstGeom prst="rect">
            <a:avLst/>
          </a:prstGeom>
          <a:noFill/>
        </p:spPr>
        <p:txBody>
          <a:bodyPr wrap="square" rtlCol="0">
            <a:spAutoFit/>
          </a:bodyPr>
          <a:lstStyle/>
          <a:p>
            <a:r>
              <a:rPr lang="en-GB" dirty="0" err="1"/>
              <a:t>Genbrug</a:t>
            </a:r>
            <a:r>
              <a:rPr lang="en-GB" dirty="0"/>
              <a:t> </a:t>
            </a:r>
            <a:r>
              <a:rPr lang="en-GB" dirty="0" err="1"/>
              <a:t>af</a:t>
            </a:r>
            <a:r>
              <a:rPr lang="en-GB" dirty="0"/>
              <a:t> </a:t>
            </a:r>
            <a:r>
              <a:rPr lang="en-GB" dirty="0" err="1"/>
              <a:t>navne</a:t>
            </a:r>
            <a:r>
              <a:rPr lang="en-GB" dirty="0"/>
              <a:t> </a:t>
            </a:r>
            <a:r>
              <a:rPr lang="en-GB" dirty="0" err="1"/>
              <a:t>i</a:t>
            </a:r>
            <a:r>
              <a:rPr lang="en-GB" dirty="0"/>
              <a:t> </a:t>
            </a:r>
            <a:r>
              <a:rPr lang="en-GB" dirty="0" err="1"/>
              <a:t>underklasser</a:t>
            </a:r>
            <a:r>
              <a:rPr lang="en-GB" dirty="0"/>
              <a:t> </a:t>
            </a:r>
            <a:r>
              <a:rPr lang="en-GB" dirty="0" err="1"/>
              <a:t>overskygger</a:t>
            </a:r>
            <a:r>
              <a:rPr lang="en-GB" dirty="0"/>
              <a:t> </a:t>
            </a:r>
            <a:r>
              <a:rPr lang="en-GB" dirty="0" err="1"/>
              <a:t>baseklassens</a:t>
            </a:r>
            <a:r>
              <a:rPr lang="en-GB" dirty="0"/>
              <a:t> </a:t>
            </a:r>
            <a:r>
              <a:rPr lang="en-GB" dirty="0" err="1"/>
              <a:t>navne</a:t>
            </a:r>
            <a:r>
              <a:rPr lang="en-GB" dirty="0"/>
              <a:t>. Downcasting </a:t>
            </a:r>
            <a:r>
              <a:rPr lang="en-GB" dirty="0" err="1"/>
              <a:t>og</a:t>
            </a:r>
            <a:r>
              <a:rPr lang="en-GB" dirty="0"/>
              <a:t> upcasting </a:t>
            </a:r>
            <a:r>
              <a:rPr lang="en-GB" dirty="0" err="1"/>
              <a:t>navigerer</a:t>
            </a:r>
            <a:r>
              <a:rPr lang="en-GB" dirty="0"/>
              <a:t> </a:t>
            </a:r>
            <a:r>
              <a:rPr lang="en-GB" dirty="0" err="1"/>
              <a:t>hiearkiet</a:t>
            </a:r>
            <a:r>
              <a:rPr lang="en-GB" dirty="0"/>
              <a:t>.</a:t>
            </a:r>
          </a:p>
        </p:txBody>
      </p:sp>
      <p:pic>
        <p:nvPicPr>
          <p:cNvPr id="19" name="Picture 18" descr="A picture containing knife&#10;&#10;Description automatically generated">
            <a:extLst>
              <a:ext uri="{FF2B5EF4-FFF2-40B4-BE49-F238E27FC236}">
                <a16:creationId xmlns:a16="http://schemas.microsoft.com/office/drawing/2014/main" id="{B7B6635A-F4ED-4548-B303-40CDCBCE54B1}"/>
              </a:ext>
            </a:extLst>
          </p:cNvPr>
          <p:cNvPicPr>
            <a:picLocks noChangeAspect="1"/>
          </p:cNvPicPr>
          <p:nvPr/>
        </p:nvPicPr>
        <p:blipFill>
          <a:blip r:embed="rId2"/>
          <a:stretch>
            <a:fillRect/>
          </a:stretch>
        </p:blipFill>
        <p:spPr>
          <a:xfrm>
            <a:off x="838200" y="5538038"/>
            <a:ext cx="4749800" cy="1130300"/>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AD331558-4A3D-8147-9EE2-85954D0E1C51}"/>
              </a:ext>
            </a:extLst>
          </p:cNvPr>
          <p:cNvPicPr>
            <a:picLocks noChangeAspect="1"/>
          </p:cNvPicPr>
          <p:nvPr/>
        </p:nvPicPr>
        <p:blipFill>
          <a:blip r:embed="rId3"/>
          <a:stretch>
            <a:fillRect/>
          </a:stretch>
        </p:blipFill>
        <p:spPr>
          <a:xfrm>
            <a:off x="838200" y="2182697"/>
            <a:ext cx="4495800" cy="3048000"/>
          </a:xfrm>
          <a:prstGeom prst="rect">
            <a:avLst/>
          </a:prstGeom>
        </p:spPr>
      </p:pic>
      <p:sp>
        <p:nvSpPr>
          <p:cNvPr id="22" name="TextBox 21">
            <a:extLst>
              <a:ext uri="{FF2B5EF4-FFF2-40B4-BE49-F238E27FC236}">
                <a16:creationId xmlns:a16="http://schemas.microsoft.com/office/drawing/2014/main" id="{1CFF8EDE-C230-6649-995B-0121A41AF04F}"/>
              </a:ext>
            </a:extLst>
          </p:cNvPr>
          <p:cNvSpPr txBox="1"/>
          <p:nvPr/>
        </p:nvSpPr>
        <p:spPr>
          <a:xfrm>
            <a:off x="6711351" y="2598701"/>
            <a:ext cx="5480649" cy="923330"/>
          </a:xfrm>
          <a:prstGeom prst="rect">
            <a:avLst/>
          </a:prstGeom>
          <a:noFill/>
        </p:spPr>
        <p:txBody>
          <a:bodyPr wrap="square" rtlCol="0">
            <a:spAutoFit/>
          </a:bodyPr>
          <a:lstStyle/>
          <a:p>
            <a:r>
              <a:rPr lang="en-GB" dirty="0" err="1"/>
              <a:t>Fordele</a:t>
            </a:r>
            <a:r>
              <a:rPr lang="en-GB" dirty="0"/>
              <a:t>: ‘reparation’, </a:t>
            </a:r>
            <a:r>
              <a:rPr lang="en-GB" dirty="0" err="1"/>
              <a:t>hierarkiske</a:t>
            </a:r>
            <a:r>
              <a:rPr lang="en-GB" dirty="0"/>
              <a:t> </a:t>
            </a:r>
            <a:r>
              <a:rPr lang="en-GB" dirty="0" err="1"/>
              <a:t>definitioner</a:t>
            </a:r>
            <a:r>
              <a:rPr lang="en-GB" dirty="0"/>
              <a:t>, </a:t>
            </a:r>
            <a:r>
              <a:rPr lang="en-GB" dirty="0" err="1"/>
              <a:t>underklasser</a:t>
            </a:r>
            <a:r>
              <a:rPr lang="en-GB" dirty="0"/>
              <a:t> </a:t>
            </a:r>
            <a:r>
              <a:rPr lang="en-GB" dirty="0" err="1"/>
              <a:t>i</a:t>
            </a:r>
            <a:r>
              <a:rPr lang="en-GB" dirty="0"/>
              <a:t> </a:t>
            </a:r>
            <a:r>
              <a:rPr lang="en-GB" dirty="0" err="1"/>
              <a:t>samme</a:t>
            </a:r>
            <a:r>
              <a:rPr lang="en-GB" dirty="0"/>
              <a:t> </a:t>
            </a:r>
            <a:r>
              <a:rPr lang="en-GB" dirty="0" err="1"/>
              <a:t>liste</a:t>
            </a:r>
            <a:endParaRPr lang="en-GB" dirty="0"/>
          </a:p>
          <a:p>
            <a:r>
              <a:rPr lang="en-GB" dirty="0" err="1"/>
              <a:t>Bagdele</a:t>
            </a:r>
            <a:r>
              <a:rPr lang="en-GB" dirty="0"/>
              <a:t>: downcasting </a:t>
            </a:r>
            <a:r>
              <a:rPr lang="en-GB" dirty="0" err="1"/>
              <a:t>kan</a:t>
            </a:r>
            <a:r>
              <a:rPr lang="en-GB" dirty="0"/>
              <a:t> give run-time </a:t>
            </a:r>
            <a:r>
              <a:rPr lang="en-GB" dirty="0" err="1"/>
              <a:t>fejl</a:t>
            </a:r>
            <a:endParaRPr lang="en-GB" dirty="0"/>
          </a:p>
        </p:txBody>
      </p:sp>
    </p:spTree>
    <p:extLst>
      <p:ext uri="{BB962C8B-B14F-4D97-AF65-F5344CB8AC3E}">
        <p14:creationId xmlns:p14="http://schemas.microsoft.com/office/powerpoint/2010/main" val="143865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4C0E-4303-0B4D-9D9E-D20D6D703293}"/>
              </a:ext>
            </a:extLst>
          </p:cNvPr>
          <p:cNvSpPr>
            <a:spLocks noGrp="1"/>
          </p:cNvSpPr>
          <p:nvPr>
            <p:ph type="title"/>
          </p:nvPr>
        </p:nvSpPr>
        <p:spPr/>
        <p:txBody>
          <a:bodyPr/>
          <a:lstStyle/>
          <a:p>
            <a:r>
              <a:rPr lang="en-GB" dirty="0"/>
              <a:t>Override, upcasting </a:t>
            </a:r>
            <a:r>
              <a:rPr lang="en-GB" dirty="0" err="1"/>
              <a:t>og</a:t>
            </a:r>
            <a:r>
              <a:rPr lang="en-GB" dirty="0"/>
              <a:t> downcasting</a:t>
            </a:r>
          </a:p>
        </p:txBody>
      </p:sp>
      <p:sp>
        <p:nvSpPr>
          <p:cNvPr id="13" name="TextBox 12">
            <a:extLst>
              <a:ext uri="{FF2B5EF4-FFF2-40B4-BE49-F238E27FC236}">
                <a16:creationId xmlns:a16="http://schemas.microsoft.com/office/drawing/2014/main" id="{F3166B65-3886-564F-8BA8-9EC37BF8975D}"/>
              </a:ext>
            </a:extLst>
          </p:cNvPr>
          <p:cNvSpPr txBox="1"/>
          <p:nvPr/>
        </p:nvSpPr>
        <p:spPr>
          <a:xfrm>
            <a:off x="838200" y="1506024"/>
            <a:ext cx="10957559" cy="369332"/>
          </a:xfrm>
          <a:prstGeom prst="rect">
            <a:avLst/>
          </a:prstGeom>
          <a:noFill/>
        </p:spPr>
        <p:txBody>
          <a:bodyPr wrap="square" rtlCol="0">
            <a:spAutoFit/>
          </a:bodyPr>
          <a:lstStyle/>
          <a:p>
            <a:r>
              <a:rPr lang="en-GB" dirty="0" err="1"/>
              <a:t>Genbrug</a:t>
            </a:r>
            <a:r>
              <a:rPr lang="en-GB" dirty="0"/>
              <a:t> </a:t>
            </a:r>
            <a:r>
              <a:rPr lang="en-GB" dirty="0" err="1"/>
              <a:t>af</a:t>
            </a:r>
            <a:r>
              <a:rPr lang="en-GB" dirty="0"/>
              <a:t> </a:t>
            </a:r>
            <a:r>
              <a:rPr lang="en-GB" dirty="0" err="1"/>
              <a:t>navne</a:t>
            </a:r>
            <a:r>
              <a:rPr lang="en-GB" dirty="0"/>
              <a:t> </a:t>
            </a:r>
            <a:r>
              <a:rPr lang="en-GB" dirty="0" err="1"/>
              <a:t>i</a:t>
            </a:r>
            <a:r>
              <a:rPr lang="en-GB" dirty="0"/>
              <a:t> </a:t>
            </a:r>
            <a:r>
              <a:rPr lang="en-GB" dirty="0" err="1"/>
              <a:t>underklasser</a:t>
            </a:r>
            <a:r>
              <a:rPr lang="en-GB" dirty="0"/>
              <a:t> </a:t>
            </a:r>
            <a:r>
              <a:rPr lang="en-GB" dirty="0" err="1"/>
              <a:t>overskygger</a:t>
            </a:r>
            <a:r>
              <a:rPr lang="en-GB" dirty="0"/>
              <a:t> </a:t>
            </a:r>
            <a:r>
              <a:rPr lang="en-GB" dirty="0" err="1"/>
              <a:t>baseklassens</a:t>
            </a:r>
            <a:r>
              <a:rPr lang="en-GB" dirty="0"/>
              <a:t> </a:t>
            </a:r>
            <a:r>
              <a:rPr lang="en-GB" dirty="0" err="1"/>
              <a:t>navne</a:t>
            </a:r>
            <a:r>
              <a:rPr lang="en-GB" dirty="0"/>
              <a:t>. Downcasting </a:t>
            </a:r>
            <a:r>
              <a:rPr lang="en-GB" dirty="0" err="1"/>
              <a:t>og</a:t>
            </a:r>
            <a:r>
              <a:rPr lang="en-GB" dirty="0"/>
              <a:t> upcasting </a:t>
            </a:r>
            <a:r>
              <a:rPr lang="en-GB" dirty="0" err="1"/>
              <a:t>navigerer</a:t>
            </a:r>
            <a:r>
              <a:rPr lang="en-GB" dirty="0"/>
              <a:t> </a:t>
            </a:r>
            <a:r>
              <a:rPr lang="en-GB" dirty="0" err="1"/>
              <a:t>hiearkiet</a:t>
            </a:r>
            <a:r>
              <a:rPr lang="en-GB" dirty="0"/>
              <a:t>.</a:t>
            </a:r>
          </a:p>
        </p:txBody>
      </p:sp>
      <p:sp>
        <p:nvSpPr>
          <p:cNvPr id="22" name="TextBox 21">
            <a:extLst>
              <a:ext uri="{FF2B5EF4-FFF2-40B4-BE49-F238E27FC236}">
                <a16:creationId xmlns:a16="http://schemas.microsoft.com/office/drawing/2014/main" id="{1CFF8EDE-C230-6649-995B-0121A41AF04F}"/>
              </a:ext>
            </a:extLst>
          </p:cNvPr>
          <p:cNvSpPr txBox="1"/>
          <p:nvPr/>
        </p:nvSpPr>
        <p:spPr>
          <a:xfrm>
            <a:off x="6711351" y="2598701"/>
            <a:ext cx="5480649" cy="646331"/>
          </a:xfrm>
          <a:prstGeom prst="rect">
            <a:avLst/>
          </a:prstGeom>
          <a:noFill/>
        </p:spPr>
        <p:txBody>
          <a:bodyPr wrap="square" rtlCol="0">
            <a:spAutoFit/>
          </a:bodyPr>
          <a:lstStyle/>
          <a:p>
            <a:r>
              <a:rPr lang="en-GB" dirty="0" err="1"/>
              <a:t>Fordele</a:t>
            </a:r>
            <a:r>
              <a:rPr lang="en-GB" dirty="0"/>
              <a:t>: </a:t>
            </a:r>
            <a:r>
              <a:rPr lang="en-GB" dirty="0" err="1"/>
              <a:t>kan</a:t>
            </a:r>
            <a:r>
              <a:rPr lang="en-GB" dirty="0"/>
              <a:t> </a:t>
            </a:r>
            <a:r>
              <a:rPr lang="en-GB" dirty="0" err="1"/>
              <a:t>stille</a:t>
            </a:r>
            <a:r>
              <a:rPr lang="en-GB" dirty="0"/>
              <a:t> </a:t>
            </a:r>
            <a:r>
              <a:rPr lang="en-GB" dirty="0" err="1"/>
              <a:t>krav</a:t>
            </a:r>
            <a:r>
              <a:rPr lang="en-GB" dirty="0"/>
              <a:t> </a:t>
            </a:r>
            <a:r>
              <a:rPr lang="en-GB" dirty="0" err="1"/>
              <a:t>til</a:t>
            </a:r>
            <a:r>
              <a:rPr lang="en-GB" dirty="0"/>
              <a:t> </a:t>
            </a:r>
            <a:r>
              <a:rPr lang="en-GB" dirty="0" err="1"/>
              <a:t>underklasser</a:t>
            </a:r>
            <a:endParaRPr lang="en-GB" dirty="0"/>
          </a:p>
          <a:p>
            <a:r>
              <a:rPr lang="en-GB" dirty="0" err="1"/>
              <a:t>Bagdele</a:t>
            </a:r>
            <a:r>
              <a:rPr lang="en-GB" dirty="0"/>
              <a:t>: </a:t>
            </a:r>
            <a:r>
              <a:rPr lang="en-GB" dirty="0" err="1"/>
              <a:t>baseklassen</a:t>
            </a:r>
            <a:r>
              <a:rPr lang="en-GB" dirty="0"/>
              <a:t> </a:t>
            </a:r>
            <a:r>
              <a:rPr lang="en-GB" dirty="0" err="1"/>
              <a:t>kan</a:t>
            </a:r>
            <a:r>
              <a:rPr lang="en-GB" dirty="0"/>
              <a:t> </a:t>
            </a:r>
            <a:r>
              <a:rPr lang="en-GB" dirty="0" err="1"/>
              <a:t>ikke</a:t>
            </a:r>
            <a:r>
              <a:rPr lang="en-GB" dirty="0"/>
              <a:t> </a:t>
            </a:r>
            <a:r>
              <a:rPr lang="en-GB" dirty="0" err="1"/>
              <a:t>instantieres</a:t>
            </a:r>
            <a:endParaRPr lang="en-GB" dirty="0"/>
          </a:p>
        </p:txBody>
      </p:sp>
      <p:pic>
        <p:nvPicPr>
          <p:cNvPr id="4" name="Picture 3" descr="A screenshot of a cell phone&#10;&#10;Description automatically generated">
            <a:extLst>
              <a:ext uri="{FF2B5EF4-FFF2-40B4-BE49-F238E27FC236}">
                <a16:creationId xmlns:a16="http://schemas.microsoft.com/office/drawing/2014/main" id="{5B9623FB-3D49-BB43-A048-2ED53B596ACB}"/>
              </a:ext>
            </a:extLst>
          </p:cNvPr>
          <p:cNvPicPr>
            <a:picLocks noChangeAspect="1"/>
          </p:cNvPicPr>
          <p:nvPr/>
        </p:nvPicPr>
        <p:blipFill rotWithShape="1">
          <a:blip r:embed="rId2"/>
          <a:srcRect t="1249" b="-1249"/>
          <a:stretch/>
        </p:blipFill>
        <p:spPr>
          <a:xfrm>
            <a:off x="838200" y="2080581"/>
            <a:ext cx="4559300" cy="2882900"/>
          </a:xfrm>
          <a:prstGeom prst="rect">
            <a:avLst/>
          </a:prstGeom>
        </p:spPr>
      </p:pic>
      <p:pic>
        <p:nvPicPr>
          <p:cNvPr id="6" name="Picture 5" descr="A picture containing knife&#10;&#10;Description automatically generated">
            <a:extLst>
              <a:ext uri="{FF2B5EF4-FFF2-40B4-BE49-F238E27FC236}">
                <a16:creationId xmlns:a16="http://schemas.microsoft.com/office/drawing/2014/main" id="{69B38991-3A89-B640-A485-4EB0DF1FF8A6}"/>
              </a:ext>
            </a:extLst>
          </p:cNvPr>
          <p:cNvPicPr>
            <a:picLocks noChangeAspect="1"/>
          </p:cNvPicPr>
          <p:nvPr/>
        </p:nvPicPr>
        <p:blipFill>
          <a:blip r:embed="rId3"/>
          <a:stretch>
            <a:fillRect/>
          </a:stretch>
        </p:blipFill>
        <p:spPr>
          <a:xfrm>
            <a:off x="838200" y="5412361"/>
            <a:ext cx="4610100" cy="838200"/>
          </a:xfrm>
          <a:prstGeom prst="rect">
            <a:avLst/>
          </a:prstGeom>
        </p:spPr>
      </p:pic>
    </p:spTree>
    <p:extLst>
      <p:ext uri="{BB962C8B-B14F-4D97-AF65-F5344CB8AC3E}">
        <p14:creationId xmlns:p14="http://schemas.microsoft.com/office/powerpoint/2010/main" val="376345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10058</TotalTime>
  <Words>482</Words>
  <Application>Microsoft Macintosh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Lucida Sans Typewriter</vt:lpstr>
      <vt:lpstr>Office Theme</vt:lpstr>
      <vt:lpstr>Programmering og Problemløsning</vt:lpstr>
      <vt:lpstr>Design efter navne- og udsagnsord</vt:lpstr>
      <vt:lpstr>Overload</vt:lpstr>
      <vt:lpstr>Relationer mellem objekter (has-a)</vt:lpstr>
      <vt:lpstr>Relationer mellem objekter (has-a)</vt:lpstr>
      <vt:lpstr>Relationer mellem objekter (has-a)</vt:lpstr>
      <vt:lpstr>Nedarvning (is-a)</vt:lpstr>
      <vt:lpstr>Overshadow, upcasting og downcasting</vt:lpstr>
      <vt:lpstr>Override, upcasting og downcasting</vt:lpstr>
      <vt:lpstr>Interface (is-a)</vt:lpstr>
      <vt:lpstr>Opsummering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175</cp:revision>
  <cp:lastPrinted>2018-09-27T19:03:09Z</cp:lastPrinted>
  <dcterms:created xsi:type="dcterms:W3CDTF">2018-09-04T07:39:02Z</dcterms:created>
  <dcterms:modified xsi:type="dcterms:W3CDTF">2019-12-17T09:15:49Z</dcterms:modified>
</cp:coreProperties>
</file>