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7" r:id="rId3"/>
    <p:sldId id="295" r:id="rId4"/>
    <p:sldId id="296" r:id="rId5"/>
    <p:sldId id="297" r:id="rId6"/>
    <p:sldId id="298" r:id="rId7"/>
    <p:sldId id="299" r:id="rId8"/>
    <p:sldId id="280" r:id="rId9"/>
    <p:sldId id="282" r:id="rId10"/>
    <p:sldId id="281" r:id="rId11"/>
    <p:sldId id="283" r:id="rId12"/>
    <p:sldId id="284" r:id="rId13"/>
    <p:sldId id="287" r:id="rId14"/>
    <p:sldId id="292" r:id="rId15"/>
    <p:sldId id="290" r:id="rId16"/>
    <p:sldId id="302" r:id="rId17"/>
    <p:sldId id="304" r:id="rId18"/>
    <p:sldId id="308" r:id="rId19"/>
    <p:sldId id="307" r:id="rId20"/>
    <p:sldId id="310" r:id="rId21"/>
    <p:sldId id="309" r:id="rId22"/>
    <p:sldId id="291" r:id="rId23"/>
    <p:sldId id="303" r:id="rId24"/>
    <p:sldId id="2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45"/>
    <p:restoredTop sz="91340"/>
  </p:normalViewPr>
  <p:slideViewPr>
    <p:cSldViewPr snapToGrid="0" snapToObjects="1">
      <p:cViewPr varScale="1">
        <p:scale>
          <a:sx n="96" d="100"/>
          <a:sy n="96" d="100"/>
        </p:scale>
        <p:origin x="2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39255-6A42-2443-ADB7-D6469D3C0FBC}" type="datetimeFigureOut">
              <a:rPr lang="en-US" smtClean="0"/>
              <a:t>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5BF6F-122F-5548-8D9B-73825966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2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2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0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6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6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3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0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8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9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2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8F1CC-AC34-3141-9583-7F6B7488CE2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5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Grafiske</a:t>
            </a:r>
            <a:r>
              <a:rPr lang="en-US" dirty="0"/>
              <a:t> </a:t>
            </a:r>
            <a:r>
              <a:rPr lang="en-US" dirty="0" err="1"/>
              <a:t>brugergrænseflader</a:t>
            </a:r>
            <a:br>
              <a:rPr lang="en-US" dirty="0"/>
            </a:br>
            <a:r>
              <a:rPr lang="en-US" dirty="0" err="1"/>
              <a:t>i</a:t>
            </a:r>
            <a:r>
              <a:rPr lang="en-US" dirty="0"/>
              <a:t> F#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Programmering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problemløsning</a:t>
            </a:r>
            <a:endParaRPr lang="en-US" dirty="0"/>
          </a:p>
          <a:p>
            <a:r>
              <a:rPr lang="en-US" dirty="0"/>
              <a:t>Jon Sporring</a:t>
            </a:r>
          </a:p>
        </p:txBody>
      </p:sp>
    </p:spTree>
    <p:extLst>
      <p:ext uri="{BB962C8B-B14F-4D97-AF65-F5344CB8AC3E}">
        <p14:creationId xmlns:p14="http://schemas.microsoft.com/office/powerpoint/2010/main" val="138405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Tegn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transformer mange </a:t>
            </a:r>
            <a:r>
              <a:rPr lang="en-US" dirty="0" err="1"/>
              <a:t>linjer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80" y="1489869"/>
            <a:ext cx="4699000" cy="264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6005829"/>
            <a:ext cx="2006600" cy="33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4506277"/>
            <a:ext cx="3263900" cy="33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5256053"/>
            <a:ext cx="53086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1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039" y="0"/>
            <a:ext cx="9334500" cy="709295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AFFB45-7A70-3540-99B7-043D06BD5EEC}"/>
              </a:ext>
            </a:extLst>
          </p:cNvPr>
          <p:cNvSpPr/>
          <p:nvPr/>
        </p:nvSpPr>
        <p:spPr>
          <a:xfrm>
            <a:off x="508553" y="577438"/>
            <a:ext cx="11254408" cy="63401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///////////// Model /////////////</a:t>
            </a:r>
          </a:p>
          <a:p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A black triangle, using </a:t>
            </a:r>
            <a:r>
              <a:rPr lang="en-GB" sz="1400" dirty="0" err="1">
                <a:solidFill>
                  <a:schemeClr val="accent6"/>
                </a:solidFill>
                <a:latin typeface="Courier" pitchFamily="2" charset="0"/>
              </a:rPr>
              <a:t>WinForm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 primitives for brevity</a:t>
            </a:r>
          </a:p>
          <a:p>
            <a:r>
              <a:rPr lang="en-GB" sz="1400" dirty="0">
                <a:latin typeface="Courier" pitchFamily="2" charset="0"/>
              </a:rPr>
              <a:t>let model () : Size * ((Pen * (Point [])) list) = </a:t>
            </a:r>
          </a:p>
          <a:p>
            <a:r>
              <a:rPr lang="en-GB" sz="1400" dirty="0">
                <a:latin typeface="Courier" pitchFamily="2" charset="0"/>
              </a:rPr>
              <a:t> 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/// Translate a primitive</a:t>
            </a:r>
          </a:p>
          <a:p>
            <a:r>
              <a:rPr lang="en-GB" sz="1400" dirty="0">
                <a:latin typeface="Courier" pitchFamily="2" charset="0"/>
              </a:rPr>
              <a:t>  let translate (d : Point) (</a:t>
            </a:r>
            <a:r>
              <a:rPr lang="en-GB" sz="1400" dirty="0" err="1">
                <a:latin typeface="Courier" pitchFamily="2" charset="0"/>
              </a:rPr>
              <a:t>arr</a:t>
            </a:r>
            <a:r>
              <a:rPr lang="en-GB" sz="1400" dirty="0">
                <a:latin typeface="Courier" pitchFamily="2" charset="0"/>
              </a:rPr>
              <a:t> : Point []) : Point [] =</a:t>
            </a:r>
          </a:p>
          <a:p>
            <a:r>
              <a:rPr lang="en-GB" sz="1400" dirty="0">
                <a:latin typeface="Courier" pitchFamily="2" charset="0"/>
              </a:rPr>
              <a:t>    let add (d : Point) (p : Point) : Point =</a:t>
            </a:r>
          </a:p>
          <a:p>
            <a:r>
              <a:rPr lang="en-GB" sz="1400" dirty="0">
                <a:latin typeface="Courier" pitchFamily="2" charset="0"/>
              </a:rPr>
              <a:t>      Point (</a:t>
            </a:r>
            <a:r>
              <a:rPr lang="en-GB" sz="1400" dirty="0" err="1">
                <a:latin typeface="Courier" pitchFamily="2" charset="0"/>
              </a:rPr>
              <a:t>d.X</a:t>
            </a:r>
            <a:r>
              <a:rPr lang="en-GB" sz="1400" dirty="0">
                <a:latin typeface="Courier" pitchFamily="2" charset="0"/>
              </a:rPr>
              <a:t> + </a:t>
            </a:r>
            <a:r>
              <a:rPr lang="en-GB" sz="1400" dirty="0" err="1">
                <a:latin typeface="Courier" pitchFamily="2" charset="0"/>
              </a:rPr>
              <a:t>p.X</a:t>
            </a:r>
            <a:r>
              <a:rPr lang="en-GB" sz="1400" dirty="0">
                <a:latin typeface="Courier" pitchFamily="2" charset="0"/>
              </a:rPr>
              <a:t>, </a:t>
            </a:r>
            <a:r>
              <a:rPr lang="en-GB" sz="1400" dirty="0" err="1">
                <a:latin typeface="Courier" pitchFamily="2" charset="0"/>
              </a:rPr>
              <a:t>d.Y</a:t>
            </a:r>
            <a:r>
              <a:rPr lang="en-GB" sz="1400" dirty="0">
                <a:latin typeface="Courier" pitchFamily="2" charset="0"/>
              </a:rPr>
              <a:t> + </a:t>
            </a:r>
            <a:r>
              <a:rPr lang="en-GB" sz="1400" dirty="0" err="1">
                <a:latin typeface="Courier" pitchFamily="2" charset="0"/>
              </a:rPr>
              <a:t>p.Y</a:t>
            </a:r>
            <a:r>
              <a:rPr lang="en-GB" sz="1400" dirty="0">
                <a:latin typeface="Courier" pitchFamily="2" charset="0"/>
              </a:rPr>
              <a:t>)</a:t>
            </a:r>
          </a:p>
          <a:p>
            <a:r>
              <a:rPr lang="en-GB" sz="1400" dirty="0">
                <a:latin typeface="Courier" pitchFamily="2" charset="0"/>
              </a:rPr>
              <a:t>    </a:t>
            </a:r>
            <a:r>
              <a:rPr lang="en-GB" sz="1400" dirty="0" err="1">
                <a:latin typeface="Courier" pitchFamily="2" charset="0"/>
              </a:rPr>
              <a:t>Array.map</a:t>
            </a:r>
            <a:r>
              <a:rPr lang="en-GB" sz="1400" dirty="0">
                <a:latin typeface="Courier" pitchFamily="2" charset="0"/>
              </a:rPr>
              <a:t> (add d) </a:t>
            </a:r>
            <a:r>
              <a:rPr lang="en-GB" sz="1400" dirty="0" err="1">
                <a:latin typeface="Courier" pitchFamily="2" charset="0"/>
              </a:rPr>
              <a:t>arr</a:t>
            </a:r>
            <a:endParaRPr lang="en-GB" sz="1400" dirty="0">
              <a:latin typeface="Courier" pitchFamily="2" charset="0"/>
            </a:endParaRP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  /// Rotate a primitive</a:t>
            </a:r>
          </a:p>
          <a:p>
            <a:r>
              <a:rPr lang="en-GB" sz="1400" dirty="0">
                <a:latin typeface="Courier" pitchFamily="2" charset="0"/>
              </a:rPr>
              <a:t>  let rotate (theta : float) (</a:t>
            </a:r>
            <a:r>
              <a:rPr lang="en-GB" sz="1400" dirty="0" err="1">
                <a:latin typeface="Courier" pitchFamily="2" charset="0"/>
              </a:rPr>
              <a:t>arr</a:t>
            </a:r>
            <a:r>
              <a:rPr lang="en-GB" sz="1400" dirty="0">
                <a:latin typeface="Courier" pitchFamily="2" charset="0"/>
              </a:rPr>
              <a:t> : Point []) : Point [] =</a:t>
            </a:r>
          </a:p>
          <a:p>
            <a:r>
              <a:rPr lang="en-GB" sz="1400" dirty="0">
                <a:latin typeface="Courier" pitchFamily="2" charset="0"/>
              </a:rPr>
              <a:t>    let </a:t>
            </a:r>
            <a:r>
              <a:rPr lang="en-GB" sz="1400" dirty="0" err="1">
                <a:latin typeface="Courier" pitchFamily="2" charset="0"/>
              </a:rPr>
              <a:t>toInt</a:t>
            </a:r>
            <a:r>
              <a:rPr lang="en-GB" sz="1400" dirty="0">
                <a:latin typeface="Courier" pitchFamily="2" charset="0"/>
              </a:rPr>
              <a:t> = </a:t>
            </a:r>
            <a:r>
              <a:rPr lang="en-GB" sz="1400" dirty="0" err="1">
                <a:latin typeface="Courier" pitchFamily="2" charset="0"/>
              </a:rPr>
              <a:t>int</a:t>
            </a:r>
            <a:r>
              <a:rPr lang="en-GB" sz="1400" dirty="0">
                <a:latin typeface="Courier" pitchFamily="2" charset="0"/>
              </a:rPr>
              <a:t> &lt;&lt; round</a:t>
            </a:r>
          </a:p>
          <a:p>
            <a:r>
              <a:rPr lang="en-GB" sz="1400" dirty="0">
                <a:latin typeface="Courier" pitchFamily="2" charset="0"/>
              </a:rPr>
              <a:t>    let rot (t : float) (p : Point) : Point =</a:t>
            </a:r>
          </a:p>
          <a:p>
            <a:r>
              <a:rPr lang="en-GB" sz="1400" dirty="0">
                <a:latin typeface="Courier" pitchFamily="2" charset="0"/>
              </a:rPr>
              <a:t>      let (x, y) = (float </a:t>
            </a:r>
            <a:r>
              <a:rPr lang="en-GB" sz="1400" dirty="0" err="1">
                <a:latin typeface="Courier" pitchFamily="2" charset="0"/>
              </a:rPr>
              <a:t>p.X</a:t>
            </a:r>
            <a:r>
              <a:rPr lang="en-GB" sz="1400" dirty="0">
                <a:latin typeface="Courier" pitchFamily="2" charset="0"/>
              </a:rPr>
              <a:t>, float </a:t>
            </a:r>
            <a:r>
              <a:rPr lang="en-GB" sz="1400" dirty="0" err="1">
                <a:latin typeface="Courier" pitchFamily="2" charset="0"/>
              </a:rPr>
              <a:t>p.Y</a:t>
            </a:r>
            <a:r>
              <a:rPr lang="en-GB" sz="1400" dirty="0">
                <a:latin typeface="Courier" pitchFamily="2" charset="0"/>
              </a:rPr>
              <a:t>)</a:t>
            </a:r>
          </a:p>
          <a:p>
            <a:r>
              <a:rPr lang="en-GB" sz="1400" dirty="0">
                <a:latin typeface="Courier" pitchFamily="2" charset="0"/>
              </a:rPr>
              <a:t>      let (a, b) = (x * cos t - y * sin t, x * sin t + y * cos t)</a:t>
            </a:r>
          </a:p>
          <a:p>
            <a:r>
              <a:rPr lang="en-GB" sz="1400" dirty="0">
                <a:latin typeface="Courier" pitchFamily="2" charset="0"/>
              </a:rPr>
              <a:t>      Point (</a:t>
            </a:r>
            <a:r>
              <a:rPr lang="en-GB" sz="1400" dirty="0" err="1">
                <a:latin typeface="Courier" pitchFamily="2" charset="0"/>
              </a:rPr>
              <a:t>toInt</a:t>
            </a:r>
            <a:r>
              <a:rPr lang="en-GB" sz="1400" dirty="0">
                <a:latin typeface="Courier" pitchFamily="2" charset="0"/>
              </a:rPr>
              <a:t> a, </a:t>
            </a:r>
            <a:r>
              <a:rPr lang="en-GB" sz="1400" dirty="0" err="1">
                <a:latin typeface="Courier" pitchFamily="2" charset="0"/>
              </a:rPr>
              <a:t>toInt</a:t>
            </a:r>
            <a:r>
              <a:rPr lang="en-GB" sz="1400" dirty="0">
                <a:latin typeface="Courier" pitchFamily="2" charset="0"/>
              </a:rPr>
              <a:t> b)</a:t>
            </a:r>
          </a:p>
          <a:p>
            <a:r>
              <a:rPr lang="en-GB" sz="1400" dirty="0">
                <a:latin typeface="Courier" pitchFamily="2" charset="0"/>
              </a:rPr>
              <a:t>    </a:t>
            </a:r>
            <a:r>
              <a:rPr lang="en-GB" sz="1400" dirty="0" err="1">
                <a:latin typeface="Courier" pitchFamily="2" charset="0"/>
              </a:rPr>
              <a:t>Array.map</a:t>
            </a:r>
            <a:r>
              <a:rPr lang="en-GB" sz="1400" dirty="0">
                <a:latin typeface="Courier" pitchFamily="2" charset="0"/>
              </a:rPr>
              <a:t> (rot theta) </a:t>
            </a:r>
            <a:r>
              <a:rPr lang="en-GB" sz="1400" dirty="0" err="1">
                <a:latin typeface="Courier" pitchFamily="2" charset="0"/>
              </a:rPr>
              <a:t>arr</a:t>
            </a:r>
            <a:endParaRPr lang="en-GB" sz="1400" dirty="0">
              <a:latin typeface="Courier" pitchFamily="2" charset="0"/>
            </a:endParaRP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latin typeface="Courier" pitchFamily="2" charset="0"/>
              </a:rPr>
              <a:t>  let size = Size (400, 200)</a:t>
            </a:r>
          </a:p>
          <a:p>
            <a:r>
              <a:rPr lang="en-GB" sz="1400" dirty="0">
                <a:latin typeface="Courier" pitchFamily="2" charset="0"/>
              </a:rPr>
              <a:t>  let lines =</a:t>
            </a:r>
          </a:p>
          <a:p>
            <a:r>
              <a:rPr lang="en-GB" sz="1400" dirty="0">
                <a:latin typeface="Courier" pitchFamily="2" charset="0"/>
              </a:rPr>
              <a:t>    [|Point (0,0); Point (10,170); Point (320,20); Point (0,0)|]</a:t>
            </a:r>
          </a:p>
          <a:p>
            <a:r>
              <a:rPr lang="en-GB" sz="1400" dirty="0">
                <a:latin typeface="Courier" pitchFamily="2" charset="0"/>
              </a:rPr>
              <a:t>  let black = new Pen (</a:t>
            </a:r>
            <a:r>
              <a:rPr lang="en-GB" sz="1400" dirty="0" err="1">
                <a:latin typeface="Courier" pitchFamily="2" charset="0"/>
              </a:rPr>
              <a:t>Color.FromArgb</a:t>
            </a:r>
            <a:r>
              <a:rPr lang="en-GB" sz="1400" dirty="0">
                <a:latin typeface="Courier" pitchFamily="2" charset="0"/>
              </a:rPr>
              <a:t> (0, 0, 0))</a:t>
            </a:r>
          </a:p>
          <a:p>
            <a:r>
              <a:rPr lang="en-GB" sz="1400" dirty="0">
                <a:latin typeface="Courier" pitchFamily="2" charset="0"/>
              </a:rPr>
              <a:t>  let red = new Pen (</a:t>
            </a:r>
            <a:r>
              <a:rPr lang="en-GB" sz="1400" dirty="0" err="1">
                <a:latin typeface="Courier" pitchFamily="2" charset="0"/>
              </a:rPr>
              <a:t>Color.FromArgb</a:t>
            </a:r>
            <a:r>
              <a:rPr lang="en-GB" sz="1400" dirty="0">
                <a:latin typeface="Courier" pitchFamily="2" charset="0"/>
              </a:rPr>
              <a:t> (255, 0, 0))</a:t>
            </a:r>
          </a:p>
          <a:p>
            <a:r>
              <a:rPr lang="en-GB" sz="1400" dirty="0">
                <a:latin typeface="Courier" pitchFamily="2" charset="0"/>
              </a:rPr>
              <a:t>  let green = new Pen (</a:t>
            </a:r>
            <a:r>
              <a:rPr lang="en-GB" sz="1400" dirty="0" err="1">
                <a:latin typeface="Courier" pitchFamily="2" charset="0"/>
              </a:rPr>
              <a:t>Color.FromArgb</a:t>
            </a:r>
            <a:r>
              <a:rPr lang="en-GB" sz="1400" dirty="0">
                <a:latin typeface="Courier" pitchFamily="2" charset="0"/>
              </a:rPr>
              <a:t> (0, 255, 0))</a:t>
            </a:r>
          </a:p>
          <a:p>
            <a:r>
              <a:rPr lang="en-GB" sz="1400" dirty="0">
                <a:latin typeface="Courier" pitchFamily="2" charset="0"/>
              </a:rPr>
              <a:t>  let shapes =</a:t>
            </a:r>
          </a:p>
          <a:p>
            <a:r>
              <a:rPr lang="en-GB" sz="1400" dirty="0">
                <a:latin typeface="Courier" pitchFamily="2" charset="0"/>
              </a:rPr>
              <a:t>    [(black, lines);</a:t>
            </a:r>
          </a:p>
          <a:p>
            <a:r>
              <a:rPr lang="en-GB" sz="1400" dirty="0">
                <a:latin typeface="Courier" pitchFamily="2" charset="0"/>
              </a:rPr>
              <a:t>     (red, translate (Point (40, 30)) lines);</a:t>
            </a:r>
          </a:p>
          <a:p>
            <a:r>
              <a:rPr lang="en-GB" sz="1400" dirty="0">
                <a:latin typeface="Courier" pitchFamily="2" charset="0"/>
              </a:rPr>
              <a:t>     (green, rotate (1.0 *</a:t>
            </a:r>
            <a:r>
              <a:rPr lang="en-GB" sz="1400" dirty="0" err="1">
                <a:latin typeface="Courier" pitchFamily="2" charset="0"/>
              </a:rPr>
              <a:t>System.Math.PI</a:t>
            </a:r>
            <a:r>
              <a:rPr lang="en-GB" sz="1400" dirty="0">
                <a:latin typeface="Courier" pitchFamily="2" charset="0"/>
              </a:rPr>
              <a:t> / 180.0) lines)]</a:t>
            </a:r>
          </a:p>
          <a:p>
            <a:r>
              <a:rPr lang="en-GB" sz="1400" dirty="0">
                <a:latin typeface="Courier" pitchFamily="2" charset="0"/>
              </a:rPr>
              <a:t>  (size, shapes)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1B7E2-C333-304F-944F-115B6CCFC707}"/>
              </a:ext>
            </a:extLst>
          </p:cNvPr>
          <p:cNvSpPr txBox="1"/>
          <p:nvPr/>
        </p:nvSpPr>
        <p:spPr>
          <a:xfrm>
            <a:off x="2009361" y="123814"/>
            <a:ext cx="3166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transformWindows.fsx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831941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" y="250825"/>
            <a:ext cx="4762500" cy="59499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View+forbindelse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561B0F-BFE3-4547-86A8-7421BCD4D474}"/>
              </a:ext>
            </a:extLst>
          </p:cNvPr>
          <p:cNvSpPr/>
          <p:nvPr/>
        </p:nvSpPr>
        <p:spPr>
          <a:xfrm>
            <a:off x="523461" y="1046924"/>
            <a:ext cx="11284226" cy="36933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// Open often used libraries, beware of namespace </a:t>
            </a:r>
            <a:r>
              <a:rPr lang="en-GB" dirty="0" err="1">
                <a:solidFill>
                  <a:schemeClr val="accent6"/>
                </a:solidFill>
                <a:latin typeface="Courier" pitchFamily="2" charset="0"/>
              </a:rPr>
              <a:t>polution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!</a:t>
            </a:r>
          </a:p>
          <a:p>
            <a:r>
              <a:rPr lang="en-GB" dirty="0">
                <a:latin typeface="Courier" pitchFamily="2" charset="0"/>
              </a:rPr>
              <a:t>open </a:t>
            </a:r>
            <a:r>
              <a:rPr lang="en-GB" dirty="0" err="1">
                <a:latin typeface="Courier" pitchFamily="2" charset="0"/>
              </a:rPr>
              <a:t>System.Windows.Forms</a:t>
            </a:r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open </a:t>
            </a:r>
            <a:r>
              <a:rPr lang="en-GB" dirty="0" err="1">
                <a:latin typeface="Courier" pitchFamily="2" charset="0"/>
              </a:rPr>
              <a:t>System.Drawing</a:t>
            </a:r>
            <a:endParaRPr lang="en-GB" dirty="0">
              <a:latin typeface="Courier" pitchFamily="2" charset="0"/>
            </a:endParaRP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///////////// </a:t>
            </a:r>
            <a:r>
              <a:rPr lang="en-GB" dirty="0" err="1">
                <a:solidFill>
                  <a:schemeClr val="accent6"/>
                </a:solidFill>
                <a:latin typeface="Courier" pitchFamily="2" charset="0"/>
              </a:rPr>
              <a:t>WinForm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 specifics /////////////</a:t>
            </a:r>
          </a:p>
          <a:p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/// Setup a window form and return function to activate</a:t>
            </a:r>
          </a:p>
          <a:p>
            <a:r>
              <a:rPr lang="en-GB" dirty="0">
                <a:latin typeface="Courier" pitchFamily="2" charset="0"/>
              </a:rPr>
              <a:t>let view (</a:t>
            </a:r>
            <a:r>
              <a:rPr lang="en-GB" dirty="0" err="1">
                <a:latin typeface="Courier" pitchFamily="2" charset="0"/>
              </a:rPr>
              <a:t>sz</a:t>
            </a:r>
            <a:r>
              <a:rPr lang="en-GB" dirty="0">
                <a:latin typeface="Courier" pitchFamily="2" charset="0"/>
              </a:rPr>
              <a:t> : Size) (shapes : (Pen * (Point [])) list) : (unit -&gt; unit) =</a:t>
            </a:r>
          </a:p>
          <a:p>
            <a:r>
              <a:rPr lang="en-GB" dirty="0">
                <a:latin typeface="Courier" pitchFamily="2" charset="0"/>
              </a:rPr>
              <a:t>  let win = new Form ()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win.ClientSize</a:t>
            </a:r>
            <a:r>
              <a:rPr lang="en-GB" dirty="0">
                <a:latin typeface="Courier" pitchFamily="2" charset="0"/>
              </a:rPr>
              <a:t> &lt;- </a:t>
            </a:r>
            <a:r>
              <a:rPr lang="en-GB" dirty="0" err="1">
                <a:latin typeface="Courier" pitchFamily="2" charset="0"/>
              </a:rPr>
              <a:t>sz</a:t>
            </a:r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  let paint (e : </a:t>
            </a:r>
            <a:r>
              <a:rPr lang="en-GB" dirty="0" err="1">
                <a:latin typeface="Courier" pitchFamily="2" charset="0"/>
              </a:rPr>
              <a:t>PaintEventArgs</a:t>
            </a:r>
            <a:r>
              <a:rPr lang="en-GB" dirty="0">
                <a:latin typeface="Courier" pitchFamily="2" charset="0"/>
              </a:rPr>
              <a:t>) ((p, pts) : (Pen * (Point []))) : unit = 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e.Graphics.DrawLines</a:t>
            </a:r>
            <a:r>
              <a:rPr lang="en-GB" dirty="0">
                <a:latin typeface="Courier" pitchFamily="2" charset="0"/>
              </a:rPr>
              <a:t> (p, pts)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win.Paint.Add</a:t>
            </a:r>
            <a:r>
              <a:rPr lang="en-GB" dirty="0">
                <a:latin typeface="Courier" pitchFamily="2" charset="0"/>
              </a:rPr>
              <a:t> (fun e -&gt; </a:t>
            </a:r>
            <a:r>
              <a:rPr lang="en-GB" dirty="0" err="1">
                <a:latin typeface="Courier" pitchFamily="2" charset="0"/>
              </a:rPr>
              <a:t>List.iter</a:t>
            </a:r>
            <a:r>
              <a:rPr lang="en-GB" dirty="0">
                <a:latin typeface="Courier" pitchFamily="2" charset="0"/>
              </a:rPr>
              <a:t> (paint e) shapes)</a:t>
            </a:r>
          </a:p>
          <a:p>
            <a:r>
              <a:rPr lang="en-GB" dirty="0">
                <a:latin typeface="Courier" pitchFamily="2" charset="0"/>
              </a:rPr>
              <a:t>  fun () -&gt; </a:t>
            </a:r>
            <a:r>
              <a:rPr lang="en-GB" dirty="0" err="1">
                <a:latin typeface="Courier" pitchFamily="2" charset="0"/>
              </a:rPr>
              <a:t>Application.Run</a:t>
            </a:r>
            <a:r>
              <a:rPr lang="en-GB" dirty="0">
                <a:latin typeface="Courier" pitchFamily="2" charset="0"/>
              </a:rPr>
              <a:t> win // function as return 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1FA980-BA51-E144-B72E-4A998F07B794}"/>
              </a:ext>
            </a:extLst>
          </p:cNvPr>
          <p:cNvSpPr/>
          <p:nvPr/>
        </p:nvSpPr>
        <p:spPr>
          <a:xfrm>
            <a:off x="523460" y="5140130"/>
            <a:ext cx="11284225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///////////// Connection //////////////</a:t>
            </a:r>
          </a:p>
          <a:p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// Tie view and model together and enter main event loop</a:t>
            </a:r>
          </a:p>
          <a:p>
            <a:r>
              <a:rPr lang="en-GB" dirty="0">
                <a:latin typeface="Courier" pitchFamily="2" charset="0"/>
              </a:rPr>
              <a:t>let (size, shapes) = model ()</a:t>
            </a:r>
          </a:p>
          <a:p>
            <a:r>
              <a:rPr lang="en-GB" dirty="0">
                <a:latin typeface="Courier" pitchFamily="2" charset="0"/>
              </a:rPr>
              <a:t>let run = view size shapes</a:t>
            </a:r>
          </a:p>
          <a:p>
            <a:r>
              <a:rPr lang="en-GB" dirty="0">
                <a:latin typeface="Courier" pitchFamily="2" charset="0"/>
              </a:rPr>
              <a:t>run 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A72C16-5029-1D4D-B0C7-B5CAFA8005D4}"/>
              </a:ext>
            </a:extLst>
          </p:cNvPr>
          <p:cNvSpPr txBox="1"/>
          <p:nvPr/>
        </p:nvSpPr>
        <p:spPr>
          <a:xfrm>
            <a:off x="4065131" y="357245"/>
            <a:ext cx="3166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transformWindows.fsx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631817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061" y="0"/>
            <a:ext cx="7214551" cy="743747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9C0784-2020-5A43-AD97-79F5DC42EEEF}"/>
              </a:ext>
            </a:extLst>
          </p:cNvPr>
          <p:cNvSpPr txBox="1"/>
          <p:nvPr/>
        </p:nvSpPr>
        <p:spPr>
          <a:xfrm>
            <a:off x="337438" y="0"/>
            <a:ext cx="3235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rotationalSymmetry.fsx</a:t>
            </a:r>
            <a:r>
              <a:rPr lang="da-DK" sz="2400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11415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84" y="0"/>
            <a:ext cx="6580484" cy="680099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30B6E-A6E1-8347-92B5-0D871BB83966}"/>
              </a:ext>
            </a:extLst>
          </p:cNvPr>
          <p:cNvSpPr txBox="1"/>
          <p:nvPr/>
        </p:nvSpPr>
        <p:spPr>
          <a:xfrm>
            <a:off x="337438" y="0"/>
            <a:ext cx="1538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hilbert.fsx</a:t>
            </a:r>
            <a:r>
              <a:rPr lang="da-DK" sz="2400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87287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1" y="213602"/>
            <a:ext cx="7202449" cy="735088"/>
          </a:xfrm>
        </p:spPr>
        <p:txBody>
          <a:bodyPr/>
          <a:lstStyle/>
          <a:p>
            <a:r>
              <a:rPr lang="en-US" dirty="0"/>
              <a:t>Input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brugeren</a:t>
            </a:r>
            <a:r>
              <a:rPr lang="en-US" dirty="0"/>
              <a:t> via Controls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173" y="889991"/>
            <a:ext cx="1739900" cy="1765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2658A1-CD6B-EB49-A022-18CC5E1574FA}"/>
              </a:ext>
            </a:extLst>
          </p:cNvPr>
          <p:cNvSpPr/>
          <p:nvPr/>
        </p:nvSpPr>
        <p:spPr>
          <a:xfrm>
            <a:off x="438150" y="1294809"/>
            <a:ext cx="8085917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" pitchFamily="2" charset="0"/>
              </a:rPr>
              <a:t>open </a:t>
            </a:r>
            <a:r>
              <a:rPr lang="en-GB" sz="1400" dirty="0" err="1">
                <a:latin typeface="Courier" pitchFamily="2" charset="0"/>
              </a:rPr>
              <a:t>System.Windows.Forms</a:t>
            </a:r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latin typeface="Courier" pitchFamily="2" charset="0"/>
              </a:rPr>
              <a:t>open </a:t>
            </a:r>
            <a:r>
              <a:rPr lang="en-GB" sz="1400" dirty="0" err="1">
                <a:latin typeface="Courier" pitchFamily="2" charset="0"/>
              </a:rPr>
              <a:t>System.Drawing</a:t>
            </a:r>
            <a:endParaRPr lang="en-GB" sz="1400" dirty="0">
              <a:latin typeface="Courier" pitchFamily="2" charset="0"/>
            </a:endParaRP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latin typeface="Courier" pitchFamily="2" charset="0"/>
              </a:rPr>
              <a:t>let win = new Form ()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make a window form</a:t>
            </a:r>
          </a:p>
          <a:p>
            <a:r>
              <a:rPr lang="en-GB" sz="1400" dirty="0" err="1">
                <a:latin typeface="Courier" pitchFamily="2" charset="0"/>
              </a:rPr>
              <a:t>win.ClientSize</a:t>
            </a:r>
            <a:r>
              <a:rPr lang="en-GB" sz="1400" dirty="0">
                <a:latin typeface="Courier" pitchFamily="2" charset="0"/>
              </a:rPr>
              <a:t> &lt;- Size (140, 120)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Create a label</a:t>
            </a:r>
          </a:p>
          <a:p>
            <a:r>
              <a:rPr lang="en-GB" sz="1400" dirty="0">
                <a:latin typeface="Courier" pitchFamily="2" charset="0"/>
              </a:rPr>
              <a:t>let label = new Label()  </a:t>
            </a:r>
          </a:p>
          <a:p>
            <a:r>
              <a:rPr lang="en-GB" sz="1400" dirty="0" err="1">
                <a:latin typeface="Courier" pitchFamily="2" charset="0"/>
              </a:rPr>
              <a:t>win.Controls.Add</a:t>
            </a:r>
            <a:r>
              <a:rPr lang="en-GB" sz="1400" dirty="0">
                <a:latin typeface="Courier" pitchFamily="2" charset="0"/>
              </a:rPr>
              <a:t> label</a:t>
            </a:r>
          </a:p>
          <a:p>
            <a:r>
              <a:rPr lang="en-GB" sz="1400" dirty="0" err="1">
                <a:latin typeface="Courier" pitchFamily="2" charset="0"/>
              </a:rPr>
              <a:t>label.Location</a:t>
            </a:r>
            <a:r>
              <a:rPr lang="en-GB" sz="1400" dirty="0">
                <a:latin typeface="Courier" pitchFamily="2" charset="0"/>
              </a:rPr>
              <a:t> &lt;- new Point (20, 20)</a:t>
            </a:r>
          </a:p>
          <a:p>
            <a:r>
              <a:rPr lang="en-GB" sz="1400" dirty="0" err="1">
                <a:latin typeface="Courier" pitchFamily="2" charset="0"/>
              </a:rPr>
              <a:t>label.Width</a:t>
            </a:r>
            <a:r>
              <a:rPr lang="en-GB" sz="1400" dirty="0">
                <a:latin typeface="Courier" pitchFamily="2" charset="0"/>
              </a:rPr>
              <a:t> &lt;- 120</a:t>
            </a:r>
          </a:p>
          <a:p>
            <a:r>
              <a:rPr lang="en-GB" sz="1400" dirty="0">
                <a:latin typeface="Courier" pitchFamily="2" charset="0"/>
              </a:rPr>
              <a:t>let mutable clicked = 0</a:t>
            </a:r>
          </a:p>
          <a:p>
            <a:r>
              <a:rPr lang="en-GB" sz="1400" dirty="0">
                <a:latin typeface="Courier" pitchFamily="2" charset="0"/>
              </a:rPr>
              <a:t>let </a:t>
            </a:r>
            <a:r>
              <a:rPr lang="en-GB" sz="1400" dirty="0" err="1">
                <a:latin typeface="Courier" pitchFamily="2" charset="0"/>
              </a:rPr>
              <a:t>setLabel</a:t>
            </a:r>
            <a:r>
              <a:rPr lang="en-GB" sz="1400" dirty="0">
                <a:latin typeface="Courier" pitchFamily="2" charset="0"/>
              </a:rPr>
              <a:t> clicked =</a:t>
            </a:r>
          </a:p>
          <a:p>
            <a:r>
              <a:rPr lang="en-GB" sz="1400" dirty="0">
                <a:latin typeface="Courier" pitchFamily="2" charset="0"/>
              </a:rPr>
              <a:t>  </a:t>
            </a:r>
            <a:r>
              <a:rPr lang="en-GB" sz="1400" dirty="0" err="1">
                <a:latin typeface="Courier" pitchFamily="2" charset="0"/>
              </a:rPr>
              <a:t>label.Text</a:t>
            </a:r>
            <a:r>
              <a:rPr lang="en-GB" sz="1400" dirty="0">
                <a:latin typeface="Courier" pitchFamily="2" charset="0"/>
              </a:rPr>
              <a:t> &lt;- </a:t>
            </a:r>
            <a:r>
              <a:rPr lang="en-GB" sz="1400" dirty="0" err="1">
                <a:latin typeface="Courier" pitchFamily="2" charset="0"/>
              </a:rPr>
              <a:t>sprintf</a:t>
            </a:r>
            <a:r>
              <a:rPr lang="en-GB" sz="1400" dirty="0">
                <a:latin typeface="Courier" pitchFamily="2" charset="0"/>
              </a:rPr>
              <a:t> "Clicked %d times" clicked</a:t>
            </a:r>
          </a:p>
          <a:p>
            <a:r>
              <a:rPr lang="en-GB" sz="1400" dirty="0" err="1">
                <a:latin typeface="Courier" pitchFamily="2" charset="0"/>
              </a:rPr>
              <a:t>setLabel</a:t>
            </a:r>
            <a:r>
              <a:rPr lang="en-GB" sz="1400" dirty="0">
                <a:latin typeface="Courier" pitchFamily="2" charset="0"/>
              </a:rPr>
              <a:t> clicked</a:t>
            </a:r>
          </a:p>
          <a:p>
            <a:r>
              <a:rPr lang="en-GB" sz="1400" dirty="0">
                <a:latin typeface="Courier" pitchFamily="2" charset="0"/>
              </a:rPr>
              <a:t>  </a:t>
            </a:r>
          </a:p>
          <a:p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Create a button</a:t>
            </a:r>
          </a:p>
          <a:p>
            <a:r>
              <a:rPr lang="en-GB" sz="1400" dirty="0">
                <a:latin typeface="Courier" pitchFamily="2" charset="0"/>
              </a:rPr>
              <a:t>let button = new Button ()</a:t>
            </a:r>
          </a:p>
          <a:p>
            <a:r>
              <a:rPr lang="en-GB" sz="1400" dirty="0" err="1">
                <a:latin typeface="Courier" pitchFamily="2" charset="0"/>
              </a:rPr>
              <a:t>win.Controls.Add</a:t>
            </a:r>
            <a:r>
              <a:rPr lang="en-GB" sz="1400" dirty="0">
                <a:latin typeface="Courier" pitchFamily="2" charset="0"/>
              </a:rPr>
              <a:t> button</a:t>
            </a:r>
          </a:p>
          <a:p>
            <a:r>
              <a:rPr lang="en-GB" sz="1400" dirty="0" err="1">
                <a:latin typeface="Courier" pitchFamily="2" charset="0"/>
              </a:rPr>
              <a:t>button.Size</a:t>
            </a:r>
            <a:r>
              <a:rPr lang="en-GB" sz="1400" dirty="0">
                <a:latin typeface="Courier" pitchFamily="2" charset="0"/>
              </a:rPr>
              <a:t> &lt;- new Size (100, 40)</a:t>
            </a:r>
          </a:p>
          <a:p>
            <a:r>
              <a:rPr lang="en-GB" sz="1400" dirty="0" err="1">
                <a:latin typeface="Courier" pitchFamily="2" charset="0"/>
              </a:rPr>
              <a:t>button.Location</a:t>
            </a:r>
            <a:r>
              <a:rPr lang="en-GB" sz="1400" dirty="0">
                <a:latin typeface="Courier" pitchFamily="2" charset="0"/>
              </a:rPr>
              <a:t> &lt;- new Point (20, 60)</a:t>
            </a:r>
          </a:p>
          <a:p>
            <a:r>
              <a:rPr lang="en-GB" sz="1400" dirty="0" err="1">
                <a:latin typeface="Courier" pitchFamily="2" charset="0"/>
              </a:rPr>
              <a:t>button.Text</a:t>
            </a:r>
            <a:r>
              <a:rPr lang="en-GB" sz="1400" dirty="0">
                <a:latin typeface="Courier" pitchFamily="2" charset="0"/>
              </a:rPr>
              <a:t> &lt;- "Click me"</a:t>
            </a:r>
          </a:p>
          <a:p>
            <a:r>
              <a:rPr lang="en-GB" sz="1400" dirty="0" err="1">
                <a:latin typeface="Courier" pitchFamily="2" charset="0"/>
              </a:rPr>
              <a:t>button.Click.Add</a:t>
            </a:r>
            <a:r>
              <a:rPr lang="en-GB" sz="1400" dirty="0">
                <a:latin typeface="Courier" pitchFamily="2" charset="0"/>
              </a:rPr>
              <a:t> (fun e -&gt; clicked &lt;- clicked + 1; </a:t>
            </a:r>
            <a:r>
              <a:rPr lang="en-GB" sz="1400" dirty="0" err="1">
                <a:latin typeface="Courier" pitchFamily="2" charset="0"/>
              </a:rPr>
              <a:t>setLabel</a:t>
            </a:r>
            <a:r>
              <a:rPr lang="en-GB" sz="1400" dirty="0">
                <a:latin typeface="Courier" pitchFamily="2" charset="0"/>
              </a:rPr>
              <a:t> clicked)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 err="1">
                <a:latin typeface="Courier" pitchFamily="2" charset="0"/>
              </a:rPr>
              <a:t>Application.Run</a:t>
            </a:r>
            <a:r>
              <a:rPr lang="en-GB" sz="1400" dirty="0">
                <a:latin typeface="Courier" pitchFamily="2" charset="0"/>
              </a:rPr>
              <a:t> win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Start the event-loop.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BA8E60-EF9D-234E-BA2F-46FCD7286BC7}"/>
              </a:ext>
            </a:extLst>
          </p:cNvPr>
          <p:cNvSpPr txBox="1"/>
          <p:nvPr/>
        </p:nvSpPr>
        <p:spPr>
          <a:xfrm>
            <a:off x="438151" y="855256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buttonControl.fsx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667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1" y="213602"/>
            <a:ext cx="7202449" cy="735088"/>
          </a:xfrm>
        </p:spPr>
        <p:txBody>
          <a:bodyPr/>
          <a:lstStyle/>
          <a:p>
            <a:r>
              <a:rPr lang="en-US" dirty="0"/>
              <a:t>Input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brugeren</a:t>
            </a:r>
            <a:r>
              <a:rPr lang="en-US" dirty="0"/>
              <a:t> via Controls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2658A1-CD6B-EB49-A022-18CC5E1574FA}"/>
              </a:ext>
            </a:extLst>
          </p:cNvPr>
          <p:cNvSpPr/>
          <p:nvPr/>
        </p:nvSpPr>
        <p:spPr>
          <a:xfrm>
            <a:off x="438150" y="1305151"/>
            <a:ext cx="86486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" pitchFamily="2" charset="0"/>
              </a:rPr>
              <a:t>open </a:t>
            </a:r>
            <a:r>
              <a:rPr lang="en-GB" sz="1400" dirty="0" err="1">
                <a:latin typeface="Courier" pitchFamily="2" charset="0"/>
              </a:rPr>
              <a:t>System.Windows.Forms</a:t>
            </a:r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latin typeface="Courier" pitchFamily="2" charset="0"/>
              </a:rPr>
              <a:t>open </a:t>
            </a:r>
            <a:r>
              <a:rPr lang="en-GB" sz="1400" dirty="0" err="1">
                <a:latin typeface="Courier" pitchFamily="2" charset="0"/>
              </a:rPr>
              <a:t>System.Drawing</a:t>
            </a:r>
            <a:endParaRPr lang="en-GB" sz="1400" dirty="0">
              <a:latin typeface="Courier" pitchFamily="2" charset="0"/>
            </a:endParaRP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Model: a state 'clicked' that counts how many times an event has occurred</a:t>
            </a:r>
          </a:p>
          <a:p>
            <a:r>
              <a:rPr lang="en-GB" sz="1400" dirty="0">
                <a:latin typeface="Courier" pitchFamily="2" charset="0"/>
              </a:rPr>
              <a:t>let mutable clicked = 0</a:t>
            </a:r>
          </a:p>
          <a:p>
            <a:r>
              <a:rPr lang="en-GB" sz="1400" dirty="0">
                <a:latin typeface="Courier" pitchFamily="2" charset="0"/>
              </a:rPr>
              <a:t>let message () = </a:t>
            </a:r>
            <a:r>
              <a:rPr lang="en-GB" sz="1400" dirty="0" err="1">
                <a:latin typeface="Courier" pitchFamily="2" charset="0"/>
              </a:rPr>
              <a:t>sprintf</a:t>
            </a:r>
            <a:r>
              <a:rPr lang="en-GB" sz="1400" dirty="0">
                <a:latin typeface="Courier" pitchFamily="2" charset="0"/>
              </a:rPr>
              <a:t> "Clicked %d times" clicked </a:t>
            </a:r>
          </a:p>
          <a:p>
            <a:r>
              <a:rPr lang="en-GB" sz="1400" dirty="0">
                <a:latin typeface="Courier" pitchFamily="2" charset="0"/>
              </a:rPr>
              <a:t>let update () = clicked &lt;- clicked + 1</a:t>
            </a:r>
          </a:p>
          <a:p>
            <a:r>
              <a:rPr lang="en-GB" sz="1400" dirty="0">
                <a:latin typeface="Courier" pitchFamily="2" charset="0"/>
              </a:rPr>
              <a:t>  </a:t>
            </a:r>
          </a:p>
          <a:p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View: A window containing a label and a button</a:t>
            </a:r>
          </a:p>
          <a:p>
            <a:r>
              <a:rPr lang="en-GB" sz="1400" dirty="0">
                <a:latin typeface="Courier" pitchFamily="2" charset="0"/>
              </a:rPr>
              <a:t>let win = new Form(</a:t>
            </a:r>
            <a:r>
              <a:rPr lang="en-GB" sz="1400" dirty="0" err="1">
                <a:latin typeface="Courier" pitchFamily="2" charset="0"/>
              </a:rPr>
              <a:t>ClientSize</a:t>
            </a:r>
            <a:r>
              <a:rPr lang="en-GB" sz="1400" dirty="0">
                <a:latin typeface="Courier" pitchFamily="2" charset="0"/>
              </a:rPr>
              <a:t>=Size(140, 120))</a:t>
            </a:r>
          </a:p>
          <a:p>
            <a:r>
              <a:rPr lang="en-GB" sz="1400" dirty="0">
                <a:latin typeface="Courier" pitchFamily="2" charset="0"/>
              </a:rPr>
              <a:t>let label = new Label(Location=new Point(20, 20), Width=120)</a:t>
            </a:r>
          </a:p>
          <a:p>
            <a:r>
              <a:rPr lang="en-GB" sz="1400" dirty="0">
                <a:latin typeface="Courier" pitchFamily="2" charset="0"/>
              </a:rPr>
              <a:t>let button = new Button(Size=new Size(100, 40), Location=new Point(20, 60), Text="Click me")</a:t>
            </a:r>
          </a:p>
          <a:p>
            <a:r>
              <a:rPr lang="en-GB" sz="1400" dirty="0" err="1">
                <a:latin typeface="Courier" pitchFamily="2" charset="0"/>
              </a:rPr>
              <a:t>win.Controls.Add</a:t>
            </a:r>
            <a:r>
              <a:rPr lang="en-GB" sz="1400" dirty="0">
                <a:latin typeface="Courier" pitchFamily="2" charset="0"/>
              </a:rPr>
              <a:t> label</a:t>
            </a:r>
          </a:p>
          <a:p>
            <a:r>
              <a:rPr lang="en-GB" sz="1400" dirty="0" err="1">
                <a:latin typeface="Courier" pitchFamily="2" charset="0"/>
              </a:rPr>
              <a:t>win.Controls.Add</a:t>
            </a:r>
            <a:r>
              <a:rPr lang="en-GB" sz="1400" dirty="0">
                <a:latin typeface="Courier" pitchFamily="2" charset="0"/>
              </a:rPr>
              <a:t> button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Connect model and view and start the event-loop</a:t>
            </a:r>
          </a:p>
          <a:p>
            <a:r>
              <a:rPr lang="en-GB" sz="1400" dirty="0" err="1">
                <a:latin typeface="Courier" pitchFamily="2" charset="0"/>
              </a:rPr>
              <a:t>label.Text</a:t>
            </a:r>
            <a:r>
              <a:rPr lang="en-GB" sz="1400" dirty="0">
                <a:latin typeface="Courier" pitchFamily="2" charset="0"/>
              </a:rPr>
              <a:t> &lt;- message ()</a:t>
            </a:r>
          </a:p>
          <a:p>
            <a:r>
              <a:rPr lang="en-GB" sz="1400" dirty="0" err="1">
                <a:latin typeface="Courier" pitchFamily="2" charset="0"/>
              </a:rPr>
              <a:t>button.Click.Add</a:t>
            </a:r>
            <a:r>
              <a:rPr lang="en-GB" sz="1400" dirty="0">
                <a:latin typeface="Courier" pitchFamily="2" charset="0"/>
              </a:rPr>
              <a:t> (fun e -&gt; update (); </a:t>
            </a:r>
            <a:r>
              <a:rPr lang="en-GB" sz="1400" dirty="0" err="1">
                <a:latin typeface="Courier" pitchFamily="2" charset="0"/>
              </a:rPr>
              <a:t>label.Text</a:t>
            </a:r>
            <a:r>
              <a:rPr lang="en-GB" sz="1400" dirty="0">
                <a:latin typeface="Courier" pitchFamily="2" charset="0"/>
              </a:rPr>
              <a:t> &lt;- message ())</a:t>
            </a:r>
          </a:p>
          <a:p>
            <a:r>
              <a:rPr lang="en-GB" sz="1400" dirty="0" err="1">
                <a:latin typeface="Courier" pitchFamily="2" charset="0"/>
              </a:rPr>
              <a:t>Application.Run</a:t>
            </a:r>
            <a:r>
              <a:rPr lang="en-GB" sz="1400" dirty="0">
                <a:latin typeface="Courier" pitchFamily="2" charset="0"/>
              </a:rPr>
              <a:t> win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CEAEBA-2C59-7D41-A3B3-2FCB4CAFADAC}"/>
              </a:ext>
            </a:extLst>
          </p:cNvPr>
          <p:cNvSpPr txBox="1"/>
          <p:nvPr/>
        </p:nvSpPr>
        <p:spPr>
          <a:xfrm>
            <a:off x="438149" y="850189"/>
            <a:ext cx="3560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buttonControlCompact.fsx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079177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A9F3-DFD2-9247-B775-CD6BB58F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0"/>
            <a:ext cx="10515600" cy="1325563"/>
          </a:xfrm>
        </p:spPr>
        <p:txBody>
          <a:bodyPr/>
          <a:lstStyle/>
          <a:p>
            <a:r>
              <a:rPr lang="en-GB" dirty="0" err="1"/>
              <a:t>Evaluering</a:t>
            </a:r>
            <a:r>
              <a:rPr lang="en-GB" dirty="0"/>
              <a:t>: </a:t>
            </a:r>
            <a:r>
              <a:rPr lang="en-GB" dirty="0" err="1"/>
              <a:t>Målbeskrivelse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6EA43-3420-6D46-B62D-B9FFB265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977900"/>
            <a:ext cx="11617960" cy="5549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sz="1600" b="1" dirty="0"/>
              <a:t>Viden</a:t>
            </a:r>
            <a:endParaRPr lang="da-DK" sz="1600" dirty="0"/>
          </a:p>
          <a:p>
            <a:r>
              <a:rPr lang="da-DK" sz="1600" dirty="0"/>
              <a:t>Grundlæggende begreber indenfor imperativ, objektorienteret og funktionsprogrammeringsparadigmerne: Funktioner og metoder, variabler, udtryk, typer, kontrolstrukturer, løkker, blokstruktur, klasser og objekter, objektinteraktion, </a:t>
            </a:r>
            <a:r>
              <a:rPr lang="da-DK" sz="1600" dirty="0" err="1"/>
              <a:t>nedarvning</a:t>
            </a:r>
            <a:r>
              <a:rPr lang="da-DK" sz="1600" dirty="0"/>
              <a:t>, </a:t>
            </a:r>
            <a:r>
              <a:rPr lang="da-DK" sz="1600" dirty="0" err="1"/>
              <a:t>rekursion</a:t>
            </a:r>
            <a:r>
              <a:rPr lang="da-DK" sz="1600" dirty="0"/>
              <a:t>, </a:t>
            </a:r>
            <a:r>
              <a:rPr lang="da-DK" sz="1600" dirty="0" err="1"/>
              <a:t>polymorfi</a:t>
            </a:r>
            <a:r>
              <a:rPr lang="da-DK" sz="1600" dirty="0"/>
              <a:t>, abstraktion, undtagelser, pattern </a:t>
            </a:r>
            <a:r>
              <a:rPr lang="da-DK" sz="1600" dirty="0" err="1"/>
              <a:t>matching</a:t>
            </a:r>
            <a:r>
              <a:rPr lang="da-DK" sz="1600" dirty="0"/>
              <a:t> over </a:t>
            </a:r>
            <a:r>
              <a:rPr lang="da-DK" sz="1600" dirty="0" err="1"/>
              <a:t>rekursive</a:t>
            </a:r>
            <a:r>
              <a:rPr lang="da-DK" sz="1600" dirty="0"/>
              <a:t> datatyper, m.m.</a:t>
            </a:r>
          </a:p>
          <a:p>
            <a:r>
              <a:rPr lang="da-DK" sz="1600" dirty="0"/>
              <a:t>God programmeringsskik: Dokumentation i koden, design patterns, afprøvning inkl. unit </a:t>
            </a:r>
            <a:r>
              <a:rPr lang="da-DK" sz="1600" dirty="0" err="1"/>
              <a:t>testing</a:t>
            </a:r>
            <a:r>
              <a:rPr lang="da-DK" sz="1600" dirty="0"/>
              <a:t>, håndtering af køretidsfejl, m.m.</a:t>
            </a:r>
          </a:p>
          <a:p>
            <a:r>
              <a:rPr lang="da-DK" sz="1600" dirty="0"/>
              <a:t>Teknikker til problemløsning: Teknisk analyse af naturligsprogsproblemer, objektorienteret design, modelleringssprog, </a:t>
            </a:r>
            <a:r>
              <a:rPr lang="da-DK" sz="1600" dirty="0" err="1"/>
              <a:t>håndkøring</a:t>
            </a:r>
            <a:r>
              <a:rPr lang="da-DK" sz="1600" dirty="0"/>
              <a:t>, m.m.</a:t>
            </a:r>
          </a:p>
          <a:p>
            <a:r>
              <a:rPr lang="da-DK" sz="1600" dirty="0"/>
              <a:t>God rapportskrivningsteknik.</a:t>
            </a:r>
          </a:p>
          <a:p>
            <a:pPr marL="0" indent="0">
              <a:buNone/>
            </a:pPr>
            <a:r>
              <a:rPr lang="da-DK" sz="1600" dirty="0"/>
              <a:t> </a:t>
            </a:r>
          </a:p>
          <a:p>
            <a:pPr marL="0" indent="0">
              <a:buNone/>
            </a:pPr>
            <a:r>
              <a:rPr lang="da-DK" sz="1600" b="1" dirty="0"/>
              <a:t>Færdigheder</a:t>
            </a:r>
            <a:endParaRPr lang="da-DK" sz="1600" dirty="0"/>
          </a:p>
          <a:p>
            <a:r>
              <a:rPr lang="da-DK" sz="1600" dirty="0"/>
              <a:t>At kunne lave mindre programmer (op til ca. 1000 linjer) i de programmeringsparadigmer, der undervises i på kurset, med overholdelse af god programmeringsskik og -stil.</a:t>
            </a:r>
          </a:p>
          <a:p>
            <a:r>
              <a:rPr lang="da-DK" sz="1600" dirty="0"/>
              <a:t>At kunne evaluere fordele og ulemper ved at opskrive løsningen i de underviste programmeringsparadigmer, og at kunne implementere, afprøve, dokumentere, og evaluere løsningens kvalitet.</a:t>
            </a:r>
          </a:p>
          <a:p>
            <a:r>
              <a:rPr lang="da-DK" sz="1600" dirty="0"/>
              <a:t>Et sideordnet mål er, at den studerende opnår passende studieteknik således, at dette og parallelkurser bestås svarende til et fuldtidsstudium.</a:t>
            </a:r>
          </a:p>
          <a:p>
            <a:pPr marL="0" indent="0">
              <a:buNone/>
            </a:pPr>
            <a:r>
              <a:rPr lang="da-DK" sz="1600" dirty="0"/>
              <a:t> </a:t>
            </a:r>
          </a:p>
          <a:p>
            <a:pPr marL="0" indent="0">
              <a:buNone/>
            </a:pPr>
            <a:r>
              <a:rPr lang="da-DK" sz="1600" b="1" dirty="0"/>
              <a:t>Kompetencer</a:t>
            </a:r>
            <a:endParaRPr lang="da-DK" sz="1600" dirty="0"/>
          </a:p>
          <a:p>
            <a:r>
              <a:rPr lang="da-DK" sz="1600" dirty="0"/>
              <a:t>Ud fra en præcist defineret problemformulering at kunne analysere problemet, udforme et program til løsning af dette, samt at verificere, afprøve, og dokumentere løsningen. </a:t>
            </a:r>
          </a:p>
        </p:txBody>
      </p:sp>
    </p:spTree>
    <p:extLst>
      <p:ext uri="{BB962C8B-B14F-4D97-AF65-F5344CB8AC3E}">
        <p14:creationId xmlns:p14="http://schemas.microsoft.com/office/powerpoint/2010/main" val="2955348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ABD1B4-218A-7149-B81A-9D663C481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297" y="0"/>
            <a:ext cx="6241942" cy="6858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D07D490-2D70-3041-B7D4-0ECD25AEE91F}"/>
              </a:ext>
            </a:extLst>
          </p:cNvPr>
          <p:cNvGrpSpPr/>
          <p:nvPr/>
        </p:nvGrpSpPr>
        <p:grpSpPr>
          <a:xfrm>
            <a:off x="9830489" y="253206"/>
            <a:ext cx="1358285" cy="830997"/>
            <a:chOff x="9703489" y="253206"/>
            <a:chExt cx="1358285" cy="830997"/>
          </a:xfrm>
        </p:grpSpPr>
        <p:pic>
          <p:nvPicPr>
            <p:cNvPr id="9" name="Picture 8" descr="A picture containing screenshot, drawing&#10;&#10;Description automatically generated">
              <a:extLst>
                <a:ext uri="{FF2B5EF4-FFF2-40B4-BE49-F238E27FC236}">
                  <a16:creationId xmlns:a16="http://schemas.microsoft.com/office/drawing/2014/main" id="{4B45DD7C-4422-5542-86D2-71C4F1E8B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03489" y="253206"/>
              <a:ext cx="469900" cy="7747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3922C1-4605-CD45-B81E-97ED96B312D4}"/>
                </a:ext>
              </a:extLst>
            </p:cNvPr>
            <p:cNvSpPr txBox="1"/>
            <p:nvPr/>
          </p:nvSpPr>
          <p:spPr>
            <a:xfrm>
              <a:off x="10173389" y="253206"/>
              <a:ext cx="8883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2017/18</a:t>
              </a:r>
            </a:p>
            <a:p>
              <a:r>
                <a:rPr lang="en-GB" sz="1600" dirty="0"/>
                <a:t>2018/19</a:t>
              </a:r>
            </a:p>
            <a:p>
              <a:r>
                <a:rPr lang="en-GB" sz="1600" dirty="0"/>
                <a:t>2019/20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3028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5DECBC-977E-C146-BD1E-69A4D23F2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790" y="0"/>
            <a:ext cx="6610419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2175CA2-6C90-B340-870B-7BC10FD263A9}"/>
              </a:ext>
            </a:extLst>
          </p:cNvPr>
          <p:cNvGrpSpPr/>
          <p:nvPr/>
        </p:nvGrpSpPr>
        <p:grpSpPr>
          <a:xfrm>
            <a:off x="9830489" y="253206"/>
            <a:ext cx="1358285" cy="830997"/>
            <a:chOff x="9703489" y="253206"/>
            <a:chExt cx="1358285" cy="830997"/>
          </a:xfrm>
        </p:grpSpPr>
        <p:pic>
          <p:nvPicPr>
            <p:cNvPr id="8" name="Picture 7" descr="A picture containing screenshot, drawing&#10;&#10;Description automatically generated">
              <a:extLst>
                <a:ext uri="{FF2B5EF4-FFF2-40B4-BE49-F238E27FC236}">
                  <a16:creationId xmlns:a16="http://schemas.microsoft.com/office/drawing/2014/main" id="{9A514342-36F5-E548-BCCF-209DF9E13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03489" y="253206"/>
              <a:ext cx="469900" cy="7747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0B52A6-BFB6-B54D-B1B4-0AF59E773011}"/>
                </a:ext>
              </a:extLst>
            </p:cNvPr>
            <p:cNvSpPr txBox="1"/>
            <p:nvPr/>
          </p:nvSpPr>
          <p:spPr>
            <a:xfrm>
              <a:off x="10173389" y="253206"/>
              <a:ext cx="8883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2017/18</a:t>
              </a:r>
            </a:p>
            <a:p>
              <a:r>
                <a:rPr lang="en-GB" sz="1600" dirty="0"/>
                <a:t>2018/19</a:t>
              </a:r>
            </a:p>
            <a:p>
              <a:r>
                <a:rPr lang="en-GB" sz="1600" dirty="0"/>
                <a:t>2019/20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055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BBCF-BC85-0D4F-AA6C-3DBD34FE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Skrive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skærmen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4FE54-9C36-3A43-802F-D8F47BE77084}"/>
              </a:ext>
            </a:extLst>
          </p:cNvPr>
          <p:cNvSpPr/>
          <p:nvPr/>
        </p:nvSpPr>
        <p:spPr>
          <a:xfrm>
            <a:off x="838200" y="196856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" pitchFamily="2" charset="0"/>
              </a:rPr>
              <a:t>open </a:t>
            </a:r>
            <a:r>
              <a:rPr lang="en-GB" dirty="0" err="1">
                <a:latin typeface="Courier" pitchFamily="2" charset="0"/>
              </a:rPr>
              <a:t>System.Windows.Forms</a:t>
            </a:r>
            <a:r>
              <a:rPr lang="en-GB" dirty="0">
                <a:latin typeface="Courier" pitchFamily="2" charset="0"/>
              </a:rPr>
              <a:t>    </a:t>
            </a:r>
          </a:p>
          <a:p>
            <a:r>
              <a:rPr lang="en-GB" dirty="0">
                <a:latin typeface="Courier" pitchFamily="2" charset="0"/>
              </a:rPr>
              <a:t>open </a:t>
            </a:r>
            <a:r>
              <a:rPr lang="en-GB" dirty="0" err="1">
                <a:latin typeface="Courier" pitchFamily="2" charset="0"/>
              </a:rPr>
              <a:t>System.Drawing</a:t>
            </a:r>
            <a:r>
              <a:rPr lang="en-GB" dirty="0">
                <a:latin typeface="Courier" pitchFamily="2" charset="0"/>
              </a:rPr>
              <a:t>   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let win = new Form () 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// make a window form</a:t>
            </a:r>
          </a:p>
          <a:p>
            <a:r>
              <a:rPr lang="en-GB" dirty="0" err="1">
                <a:latin typeface="Courier" pitchFamily="2" charset="0"/>
              </a:rPr>
              <a:t>win.ClientSize</a:t>
            </a:r>
            <a:r>
              <a:rPr lang="en-GB" dirty="0">
                <a:latin typeface="Courier" pitchFamily="2" charset="0"/>
              </a:rPr>
              <a:t> &lt;- Size (200, 100)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// make a label to show time</a:t>
            </a:r>
          </a:p>
          <a:p>
            <a:r>
              <a:rPr lang="en-GB" dirty="0">
                <a:highlight>
                  <a:srgbClr val="00FFFF"/>
                </a:highlight>
                <a:latin typeface="Courier" pitchFamily="2" charset="0"/>
              </a:rPr>
              <a:t>let label = new Label()  </a:t>
            </a:r>
          </a:p>
          <a:p>
            <a:r>
              <a:rPr lang="en-GB" dirty="0" err="1">
                <a:highlight>
                  <a:srgbClr val="00FFFF"/>
                </a:highlight>
                <a:latin typeface="Courier" pitchFamily="2" charset="0"/>
              </a:rPr>
              <a:t>win.Controls.Add</a:t>
            </a:r>
            <a:r>
              <a:rPr lang="en-GB" dirty="0">
                <a:highlight>
                  <a:srgbClr val="00FFFF"/>
                </a:highlight>
                <a:latin typeface="Courier" pitchFamily="2" charset="0"/>
              </a:rPr>
              <a:t> label</a:t>
            </a:r>
          </a:p>
          <a:p>
            <a:r>
              <a:rPr lang="en-GB" dirty="0" err="1">
                <a:latin typeface="Courier" pitchFamily="2" charset="0"/>
              </a:rPr>
              <a:t>label.Width</a:t>
            </a:r>
            <a:r>
              <a:rPr lang="en-GB" dirty="0">
                <a:latin typeface="Courier" pitchFamily="2" charset="0"/>
              </a:rPr>
              <a:t> &lt;- 200</a:t>
            </a:r>
          </a:p>
          <a:p>
            <a:r>
              <a:rPr lang="en-GB" dirty="0" err="1">
                <a:latin typeface="Courier" pitchFamily="2" charset="0"/>
              </a:rPr>
              <a:t>label.Location</a:t>
            </a:r>
            <a:r>
              <a:rPr lang="en-GB" dirty="0">
                <a:latin typeface="Courier" pitchFamily="2" charset="0"/>
              </a:rPr>
              <a:t> &lt;- new Point (10, 20)</a:t>
            </a:r>
          </a:p>
          <a:p>
            <a:r>
              <a:rPr lang="en-GB" dirty="0" err="1">
                <a:latin typeface="Courier" pitchFamily="2" charset="0"/>
              </a:rPr>
              <a:t>label.Text</a:t>
            </a:r>
            <a:r>
              <a:rPr lang="en-GB" dirty="0">
                <a:latin typeface="Courier" pitchFamily="2" charset="0"/>
              </a:rPr>
              <a:t> &lt;- "Hello World"</a:t>
            </a:r>
          </a:p>
          <a:p>
            <a:r>
              <a:rPr lang="en-GB" dirty="0" err="1">
                <a:latin typeface="Courier" pitchFamily="2" charset="0"/>
              </a:rPr>
              <a:t>label.BackColor</a:t>
            </a:r>
            <a:r>
              <a:rPr lang="en-GB" dirty="0">
                <a:latin typeface="Courier" pitchFamily="2" charset="0"/>
              </a:rPr>
              <a:t> &lt;- </a:t>
            </a:r>
            <a:r>
              <a:rPr lang="en-GB" dirty="0" err="1">
                <a:latin typeface="Courier" pitchFamily="2" charset="0"/>
              </a:rPr>
              <a:t>Color.White</a:t>
            </a:r>
            <a:endParaRPr lang="en-GB" dirty="0">
              <a:latin typeface="Courier" pitchFamily="2" charset="0"/>
            </a:endParaRPr>
          </a:p>
          <a:p>
            <a:r>
              <a:rPr lang="en-GB" dirty="0" err="1">
                <a:latin typeface="Courier" pitchFamily="2" charset="0"/>
              </a:rPr>
              <a:t>label.Height</a:t>
            </a:r>
            <a:r>
              <a:rPr lang="en-GB" dirty="0">
                <a:latin typeface="Courier" pitchFamily="2" charset="0"/>
              </a:rPr>
              <a:t> &lt;- 20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 err="1">
                <a:latin typeface="Courier" pitchFamily="2" charset="0"/>
              </a:rPr>
              <a:t>Application.Run</a:t>
            </a:r>
            <a:r>
              <a:rPr lang="en-GB" dirty="0">
                <a:latin typeface="Courier" pitchFamily="2" charset="0"/>
              </a:rPr>
              <a:t> win 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// start event-loop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A7CB20-3FEF-B64F-B10D-08B37241A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0" y="117445"/>
            <a:ext cx="5270500" cy="3492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6DF806-B31B-E04F-8D5F-BC6766C5B0C5}"/>
              </a:ext>
            </a:extLst>
          </p:cNvPr>
          <p:cNvSpPr txBox="1"/>
          <p:nvPr/>
        </p:nvSpPr>
        <p:spPr>
          <a:xfrm>
            <a:off x="838200" y="1333827"/>
            <a:ext cx="123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label.fsx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93873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E83A-B294-8A4D-968C-1E851B2E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Forbedring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kurset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778EE-33DD-514B-A424-79D9A11B1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98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Lille </a:t>
            </a:r>
            <a:r>
              <a:rPr lang="en-GB" dirty="0" err="1"/>
              <a:t>følgegruppe</a:t>
            </a:r>
            <a:r>
              <a:rPr lang="en-GB" dirty="0"/>
              <a:t>:</a:t>
            </a:r>
          </a:p>
          <a:p>
            <a:r>
              <a:rPr lang="en-GB" dirty="0"/>
              <a:t>Jon, 1 </a:t>
            </a:r>
            <a:r>
              <a:rPr lang="en-GB" dirty="0" err="1"/>
              <a:t>instruktor</a:t>
            </a:r>
            <a:r>
              <a:rPr lang="en-GB" dirty="0"/>
              <a:t>, (</a:t>
            </a:r>
            <a:r>
              <a:rPr lang="en-GB" dirty="0" err="1"/>
              <a:t>mindst</a:t>
            </a:r>
            <a:r>
              <a:rPr lang="en-GB" dirty="0"/>
              <a:t>) 1 </a:t>
            </a:r>
            <a:r>
              <a:rPr lang="en-GB" dirty="0" err="1"/>
              <a:t>studerende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hver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de 3 </a:t>
            </a:r>
            <a:r>
              <a:rPr lang="en-GB" dirty="0" err="1"/>
              <a:t>uddannelser</a:t>
            </a:r>
            <a:r>
              <a:rPr lang="en-GB" dirty="0"/>
              <a:t>: </a:t>
            </a:r>
            <a:r>
              <a:rPr lang="en-GB" dirty="0" err="1"/>
              <a:t>Datalogi</a:t>
            </a:r>
            <a:r>
              <a:rPr lang="en-GB" dirty="0"/>
              <a:t>, DS&amp;ML, </a:t>
            </a:r>
            <a:r>
              <a:rPr lang="en-GB" dirty="0" err="1"/>
              <a:t>Dat-øk</a:t>
            </a:r>
            <a:endParaRPr lang="en-GB" dirty="0"/>
          </a:p>
          <a:p>
            <a:r>
              <a:rPr lang="en-GB" dirty="0" err="1"/>
              <a:t>Mødes</a:t>
            </a:r>
            <a:r>
              <a:rPr lang="en-GB" dirty="0"/>
              <a:t> 3 </a:t>
            </a:r>
            <a:r>
              <a:rPr lang="en-GB" dirty="0" err="1"/>
              <a:t>gange</a:t>
            </a:r>
            <a:endParaRPr lang="en-GB" dirty="0"/>
          </a:p>
          <a:p>
            <a:pPr lvl="1"/>
            <a:r>
              <a:rPr lang="en-GB" dirty="0"/>
              <a:t>1. </a:t>
            </a:r>
            <a:r>
              <a:rPr lang="en-GB" dirty="0" err="1"/>
              <a:t>møde</a:t>
            </a:r>
            <a:r>
              <a:rPr lang="en-GB" dirty="0"/>
              <a:t>: </a:t>
            </a:r>
            <a:r>
              <a:rPr lang="en-GB" dirty="0" err="1"/>
              <a:t>Identifikation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mulige</a:t>
            </a:r>
            <a:r>
              <a:rPr lang="en-GB" dirty="0"/>
              <a:t> </a:t>
            </a:r>
            <a:r>
              <a:rPr lang="en-GB" dirty="0" err="1"/>
              <a:t>forbedringerspunkter</a:t>
            </a:r>
            <a:endParaRPr lang="en-GB" dirty="0"/>
          </a:p>
          <a:p>
            <a:pPr lvl="1"/>
            <a:r>
              <a:rPr lang="en-GB" dirty="0"/>
              <a:t>2. </a:t>
            </a:r>
            <a:r>
              <a:rPr lang="en-GB" dirty="0" err="1"/>
              <a:t>møde</a:t>
            </a:r>
            <a:r>
              <a:rPr lang="en-GB" dirty="0"/>
              <a:t>: </a:t>
            </a:r>
            <a:r>
              <a:rPr lang="en-GB" dirty="0" err="1"/>
              <a:t>F.eks</a:t>
            </a:r>
            <a:r>
              <a:rPr lang="en-GB" dirty="0"/>
              <a:t>. </a:t>
            </a:r>
            <a:r>
              <a:rPr lang="en-GB" dirty="0" err="1"/>
              <a:t>diskussion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eksempler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forbedrede</a:t>
            </a:r>
            <a:r>
              <a:rPr lang="en-GB" dirty="0"/>
              <a:t> </a:t>
            </a:r>
            <a:r>
              <a:rPr lang="en-GB" dirty="0" err="1"/>
              <a:t>opgaver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ugesedler</a:t>
            </a:r>
            <a:endParaRPr lang="en-GB" dirty="0"/>
          </a:p>
          <a:p>
            <a:pPr lvl="1"/>
            <a:r>
              <a:rPr lang="en-GB" dirty="0"/>
              <a:t>3. </a:t>
            </a:r>
            <a:r>
              <a:rPr lang="en-GB" dirty="0" err="1"/>
              <a:t>møde</a:t>
            </a:r>
            <a:r>
              <a:rPr lang="en-GB" dirty="0"/>
              <a:t>: </a:t>
            </a:r>
            <a:r>
              <a:rPr lang="en-GB" dirty="0" err="1"/>
              <a:t>F.eks</a:t>
            </a:r>
            <a:r>
              <a:rPr lang="en-GB" dirty="0"/>
              <a:t>. </a:t>
            </a:r>
            <a:r>
              <a:rPr lang="en-GB" dirty="0" err="1"/>
              <a:t>diskussion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eksempler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forbedret</a:t>
            </a:r>
            <a:r>
              <a:rPr lang="en-GB" dirty="0"/>
              <a:t> pensum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forelæsninger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Hvis</a:t>
            </a:r>
            <a:r>
              <a:rPr lang="en-GB" dirty="0"/>
              <a:t> du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interesseret</a:t>
            </a:r>
            <a:r>
              <a:rPr lang="en-GB" dirty="0"/>
              <a:t>, </a:t>
            </a:r>
            <a:r>
              <a:rPr lang="en-GB" dirty="0" err="1"/>
              <a:t>så</a:t>
            </a:r>
            <a:r>
              <a:rPr lang="en-GB" dirty="0"/>
              <a:t> </a:t>
            </a:r>
            <a:r>
              <a:rPr lang="en-GB" dirty="0" err="1"/>
              <a:t>skriv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sporring@di.ku.dk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8805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AA338A-A8F3-5644-8B91-136E7AA01A3F}"/>
              </a:ext>
            </a:extLst>
          </p:cNvPr>
          <p:cNvSpPr txBox="1"/>
          <p:nvPr/>
        </p:nvSpPr>
        <p:spPr>
          <a:xfrm>
            <a:off x="1612900" y="1079500"/>
            <a:ext cx="962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Husk: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/>
              <a:t>Hvis</a:t>
            </a:r>
            <a:r>
              <a:rPr lang="en-GB" sz="2800" dirty="0"/>
              <a:t> I </a:t>
            </a:r>
            <a:r>
              <a:rPr lang="en-GB" sz="2800" dirty="0" err="1"/>
              <a:t>ikke</a:t>
            </a:r>
            <a:r>
              <a:rPr lang="en-GB" sz="2800" dirty="0"/>
              <a:t> har </a:t>
            </a:r>
            <a:r>
              <a:rPr lang="en-GB" sz="2800" dirty="0" err="1"/>
              <a:t>bestået</a:t>
            </a:r>
            <a:r>
              <a:rPr lang="en-GB" sz="2800" dirty="0"/>
              <a:t> </a:t>
            </a:r>
            <a:r>
              <a:rPr lang="en-GB" sz="2800" dirty="0" err="1"/>
              <a:t>mindst</a:t>
            </a:r>
            <a:r>
              <a:rPr lang="en-GB" sz="2800" dirty="0"/>
              <a:t> 11 </a:t>
            </a:r>
            <a:r>
              <a:rPr lang="en-GB" sz="2800" dirty="0" err="1"/>
              <a:t>ud</a:t>
            </a:r>
            <a:r>
              <a:rPr lang="en-GB" sz="2800" dirty="0"/>
              <a:t> </a:t>
            </a:r>
            <a:r>
              <a:rPr lang="en-GB" sz="2800" dirty="0" err="1"/>
              <a:t>af</a:t>
            </a:r>
            <a:r>
              <a:rPr lang="en-GB" sz="2800" dirty="0"/>
              <a:t> 12 </a:t>
            </a:r>
            <a:r>
              <a:rPr lang="en-GB" sz="2800" dirty="0" err="1"/>
              <a:t>opgaver</a:t>
            </a:r>
            <a:r>
              <a:rPr lang="en-GB" sz="2800" dirty="0"/>
              <a:t>, </a:t>
            </a:r>
            <a:r>
              <a:rPr lang="en-GB" sz="2800" dirty="0" err="1"/>
              <a:t>så</a:t>
            </a:r>
            <a:r>
              <a:rPr lang="en-GB" sz="2800" dirty="0"/>
              <a:t> har I </a:t>
            </a:r>
            <a:r>
              <a:rPr lang="en-GB" sz="2800" dirty="0" err="1"/>
              <a:t>mulighed</a:t>
            </a:r>
            <a:r>
              <a:rPr lang="en-GB" sz="2800" dirty="0"/>
              <a:t> for at </a:t>
            </a:r>
            <a:r>
              <a:rPr lang="en-GB" sz="2800" dirty="0" err="1"/>
              <a:t>genaflevere</a:t>
            </a:r>
            <a:r>
              <a:rPr lang="en-GB" sz="2800" dirty="0"/>
              <a:t> </a:t>
            </a:r>
            <a:r>
              <a:rPr lang="en-GB" sz="2800" dirty="0" err="1"/>
              <a:t>gamle</a:t>
            </a:r>
            <a:r>
              <a:rPr lang="en-GB" sz="2800" dirty="0"/>
              <a:t> </a:t>
            </a:r>
            <a:r>
              <a:rPr lang="en-GB" sz="2800" dirty="0" err="1"/>
              <a:t>opgaver</a:t>
            </a:r>
            <a:r>
              <a:rPr lang="en-GB" sz="2800" dirty="0"/>
              <a:t> </a:t>
            </a:r>
            <a:r>
              <a:rPr lang="en-GB" sz="2800" dirty="0" err="1"/>
              <a:t>lidt</a:t>
            </a:r>
            <a:r>
              <a:rPr lang="en-GB" sz="2800" dirty="0"/>
              <a:t> </a:t>
            </a:r>
            <a:r>
              <a:rPr lang="en-GB" sz="2800" dirty="0" err="1"/>
              <a:t>endnu</a:t>
            </a: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/>
              <a:t>Reeksamen</a:t>
            </a:r>
            <a:r>
              <a:rPr lang="en-GB" sz="2800" dirty="0"/>
              <a:t> </a:t>
            </a:r>
            <a:r>
              <a:rPr lang="en-GB" sz="2800" dirty="0" err="1"/>
              <a:t>er</a:t>
            </a:r>
            <a:r>
              <a:rPr lang="en-GB" sz="2800" dirty="0"/>
              <a:t> 15-16 April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59BE0-51EC-5143-BE08-1350431D735E}"/>
              </a:ext>
            </a:extLst>
          </p:cNvPr>
          <p:cNvSpPr txBox="1"/>
          <p:nvPr/>
        </p:nvSpPr>
        <p:spPr>
          <a:xfrm>
            <a:off x="4076700" y="4254500"/>
            <a:ext cx="3163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Det var det!</a:t>
            </a:r>
          </a:p>
        </p:txBody>
      </p:sp>
    </p:spTree>
    <p:extLst>
      <p:ext uri="{BB962C8B-B14F-4D97-AF65-F5344CB8AC3E}">
        <p14:creationId xmlns:p14="http://schemas.microsoft.com/office/powerpoint/2010/main" val="275349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46" y="150813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Organisering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Controls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grupper</a:t>
            </a:r>
            <a:r>
              <a:rPr lang="en-US" dirty="0"/>
              <a:t>: Panels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756" y="920968"/>
            <a:ext cx="2374900" cy="1498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AB139A8-9784-7D4B-A9E2-E2B992C9321D}"/>
              </a:ext>
            </a:extLst>
          </p:cNvPr>
          <p:cNvSpPr/>
          <p:nvPr/>
        </p:nvSpPr>
        <p:spPr>
          <a:xfrm>
            <a:off x="99646" y="1909953"/>
            <a:ext cx="1199270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" pitchFamily="2" charset="0"/>
              </a:rPr>
              <a:t>open </a:t>
            </a:r>
            <a:r>
              <a:rPr lang="en-GB" sz="1400" dirty="0" err="1">
                <a:latin typeface="Courier" pitchFamily="2" charset="0"/>
              </a:rPr>
              <a:t>System.Drawing</a:t>
            </a:r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latin typeface="Courier" pitchFamily="2" charset="0"/>
              </a:rPr>
              <a:t>open </a:t>
            </a:r>
            <a:r>
              <a:rPr lang="en-GB" sz="1400" dirty="0" err="1">
                <a:latin typeface="Courier" pitchFamily="2" charset="0"/>
              </a:rPr>
              <a:t>System.Windows.Forms</a:t>
            </a:r>
            <a:endParaRPr lang="en-GB" sz="1400" dirty="0">
              <a:latin typeface="Courier" pitchFamily="2" charset="0"/>
            </a:endParaRP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Create a window with a panel, label and a textbox</a:t>
            </a:r>
          </a:p>
          <a:p>
            <a:r>
              <a:rPr lang="en-GB" sz="1400" dirty="0">
                <a:latin typeface="Courier" pitchFamily="2" charset="0"/>
              </a:rPr>
              <a:t>let win = new Form(</a:t>
            </a:r>
            <a:r>
              <a:rPr lang="en-GB" sz="1400" dirty="0" err="1">
                <a:latin typeface="Courier" pitchFamily="2" charset="0"/>
              </a:rPr>
              <a:t>ClientSize</a:t>
            </a:r>
            <a:r>
              <a:rPr lang="en-GB" sz="1400" dirty="0">
                <a:latin typeface="Courier" pitchFamily="2" charset="0"/>
              </a:rPr>
              <a:t>=new Size (200, 100))</a:t>
            </a:r>
          </a:p>
          <a:p>
            <a:r>
              <a:rPr lang="en-GB" sz="1400" dirty="0">
                <a:latin typeface="Courier" pitchFamily="2" charset="0"/>
              </a:rPr>
              <a:t>let panel = new Panel(</a:t>
            </a:r>
            <a:r>
              <a:rPr lang="en-GB" sz="1400" dirty="0" err="1">
                <a:latin typeface="Courier" pitchFamily="2" charset="0"/>
              </a:rPr>
              <a:t>ClientSize</a:t>
            </a:r>
            <a:r>
              <a:rPr lang="en-GB" sz="1400" dirty="0">
                <a:latin typeface="Courier" pitchFamily="2" charset="0"/>
              </a:rPr>
              <a:t>=new Size(160, 60), Location=new Point(20,20), </a:t>
            </a:r>
            <a:r>
              <a:rPr lang="en-GB" sz="1400" dirty="0" err="1">
                <a:latin typeface="Courier" pitchFamily="2" charset="0"/>
              </a:rPr>
              <a:t>BorderStyle</a:t>
            </a:r>
            <a:r>
              <a:rPr lang="en-GB" sz="1400" dirty="0">
                <a:latin typeface="Courier" pitchFamily="2" charset="0"/>
              </a:rPr>
              <a:t>=BorderStyle.Fixed3D)</a:t>
            </a:r>
          </a:p>
          <a:p>
            <a:r>
              <a:rPr lang="en-GB" sz="1400" dirty="0">
                <a:latin typeface="Courier" pitchFamily="2" charset="0"/>
              </a:rPr>
              <a:t>let label = new Label(</a:t>
            </a:r>
            <a:r>
              <a:rPr lang="en-GB" sz="1400" dirty="0" err="1">
                <a:latin typeface="Courier" pitchFamily="2" charset="0"/>
              </a:rPr>
              <a:t>ClientSize</a:t>
            </a:r>
            <a:r>
              <a:rPr lang="en-GB" sz="1400" dirty="0">
                <a:latin typeface="Courier" pitchFamily="2" charset="0"/>
              </a:rPr>
              <a:t>=new Size(120, 20), Location=new Point(15,5), Text="Input")</a:t>
            </a:r>
          </a:p>
          <a:p>
            <a:r>
              <a:rPr lang="en-GB" sz="1400" dirty="0">
                <a:latin typeface="Courier" pitchFamily="2" charset="0"/>
              </a:rPr>
              <a:t>let </a:t>
            </a:r>
            <a:r>
              <a:rPr lang="en-GB" sz="1400" dirty="0" err="1">
                <a:latin typeface="Courier" pitchFamily="2" charset="0"/>
              </a:rPr>
              <a:t>textBox</a:t>
            </a:r>
            <a:r>
              <a:rPr lang="en-GB" sz="1400" dirty="0">
                <a:latin typeface="Courier" pitchFamily="2" charset="0"/>
              </a:rPr>
              <a:t> = new </a:t>
            </a:r>
            <a:r>
              <a:rPr lang="en-GB" sz="1400" dirty="0" err="1">
                <a:latin typeface="Courier" pitchFamily="2" charset="0"/>
              </a:rPr>
              <a:t>TextBox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 err="1">
                <a:latin typeface="Courier" pitchFamily="2" charset="0"/>
              </a:rPr>
              <a:t>ClientSize</a:t>
            </a:r>
            <a:r>
              <a:rPr lang="en-GB" sz="1400" dirty="0">
                <a:latin typeface="Courier" pitchFamily="2" charset="0"/>
              </a:rPr>
              <a:t>=new Size(120, 20), Location=new Point(20,25), Text="Initial text")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 err="1">
                <a:latin typeface="Courier" pitchFamily="2" charset="0"/>
              </a:rPr>
              <a:t>win.Controls.Add</a:t>
            </a:r>
            <a:r>
              <a:rPr lang="en-GB" sz="1400" dirty="0">
                <a:latin typeface="Courier" pitchFamily="2" charset="0"/>
              </a:rPr>
              <a:t> panel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Add panel to window</a:t>
            </a:r>
          </a:p>
          <a:p>
            <a:r>
              <a:rPr lang="en-GB" sz="1400" dirty="0" err="1">
                <a:latin typeface="Courier" pitchFamily="2" charset="0"/>
              </a:rPr>
              <a:t>panel.Controls.Add</a:t>
            </a:r>
            <a:r>
              <a:rPr lang="en-GB" sz="1400" dirty="0">
                <a:latin typeface="Courier" pitchFamily="2" charset="0"/>
              </a:rPr>
              <a:t> label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add label to panel</a:t>
            </a:r>
          </a:p>
          <a:p>
            <a:r>
              <a:rPr lang="en-GB" sz="1400" dirty="0" err="1">
                <a:latin typeface="Courier" pitchFamily="2" charset="0"/>
              </a:rPr>
              <a:t>panel.Controls.Add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 err="1">
                <a:latin typeface="Courier" pitchFamily="2" charset="0"/>
              </a:rPr>
              <a:t>textBox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add textbox to panel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 err="1">
                <a:latin typeface="Courier" pitchFamily="2" charset="0"/>
              </a:rPr>
              <a:t>Application.Run</a:t>
            </a:r>
            <a:r>
              <a:rPr lang="en-GB" sz="1400" dirty="0">
                <a:latin typeface="Courier" pitchFamily="2" charset="0"/>
              </a:rPr>
              <a:t> win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Start the event-loop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0B4FB-562F-244E-8A91-DAFA6EE693A3}"/>
              </a:ext>
            </a:extLst>
          </p:cNvPr>
          <p:cNvSpPr txBox="1"/>
          <p:nvPr/>
        </p:nvSpPr>
        <p:spPr>
          <a:xfrm>
            <a:off x="99646" y="1520856"/>
            <a:ext cx="1329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panel.fsx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39224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85" y="150813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Automatisk</a:t>
            </a:r>
            <a:r>
              <a:rPr lang="en-US" dirty="0"/>
              <a:t> </a:t>
            </a:r>
            <a:r>
              <a:rPr lang="en-US" dirty="0" err="1"/>
              <a:t>tildeling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position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paneler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566A90-A3DD-BD4F-BF84-57C04B00A949}"/>
              </a:ext>
            </a:extLst>
          </p:cNvPr>
          <p:cNvSpPr/>
          <p:nvPr/>
        </p:nvSpPr>
        <p:spPr>
          <a:xfrm>
            <a:off x="438149" y="1269690"/>
            <a:ext cx="151227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" pitchFamily="2" charset="0"/>
              </a:rPr>
              <a:t>open </a:t>
            </a:r>
            <a:r>
              <a:rPr lang="en-GB" sz="1200" dirty="0" err="1">
                <a:latin typeface="Courier" pitchFamily="2" charset="0"/>
              </a:rPr>
              <a:t>System.Windows.Forms</a:t>
            </a:r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open </a:t>
            </a:r>
            <a:r>
              <a:rPr lang="en-GB" sz="1200" dirty="0" err="1">
                <a:latin typeface="Courier" pitchFamily="2" charset="0"/>
              </a:rPr>
              <a:t>System.Drawing</a:t>
            </a:r>
            <a:endParaRPr lang="en-GB" sz="1200" dirty="0">
              <a:latin typeface="Courier" pitchFamily="2" charset="0"/>
            </a:endParaRP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// Create a window, a </a:t>
            </a:r>
            <a:r>
              <a:rPr lang="en-GB" sz="1200" dirty="0" err="1">
                <a:solidFill>
                  <a:schemeClr val="accent6"/>
                </a:solidFill>
                <a:latin typeface="Courier" pitchFamily="2" charset="0"/>
              </a:rPr>
              <a:t>FlowLayoutPanel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, 4 buttons, a checkbox, a panel, and 4 </a:t>
            </a:r>
            <a:r>
              <a:rPr lang="en-GB" sz="1200" dirty="0" err="1">
                <a:solidFill>
                  <a:schemeClr val="accent6"/>
                </a:solidFill>
                <a:latin typeface="Courier" pitchFamily="2" charset="0"/>
              </a:rPr>
              <a:t>radiobuttons</a:t>
            </a:r>
            <a:endParaRPr lang="en-GB" sz="1200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let win = new Form(</a:t>
            </a:r>
            <a:r>
              <a:rPr lang="en-GB" sz="1200" dirty="0" err="1">
                <a:latin typeface="Courier" pitchFamily="2" charset="0"/>
              </a:rPr>
              <a:t>ClientSize</a:t>
            </a:r>
            <a:r>
              <a:rPr lang="en-GB" sz="1200" dirty="0">
                <a:latin typeface="Courier" pitchFamily="2" charset="0"/>
              </a:rPr>
              <a:t>=new Size(302, 356), Text="A </a:t>
            </a:r>
            <a:r>
              <a:rPr lang="en-GB" sz="1200" dirty="0" err="1">
                <a:latin typeface="Courier" pitchFamily="2" charset="0"/>
              </a:rPr>
              <a:t>Flowlayout</a:t>
            </a:r>
            <a:r>
              <a:rPr lang="en-GB" sz="1200" dirty="0">
                <a:latin typeface="Courier" pitchFamily="2" charset="0"/>
              </a:rPr>
              <a:t> Example")</a:t>
            </a:r>
          </a:p>
          <a:p>
            <a:r>
              <a:rPr lang="en-GB" sz="1200" dirty="0">
                <a:latin typeface="Courier" pitchFamily="2" charset="0"/>
              </a:rPr>
              <a:t>let </a:t>
            </a:r>
            <a:r>
              <a:rPr lang="en-GB" sz="1200" dirty="0" err="1">
                <a:latin typeface="Courier" pitchFamily="2" charset="0"/>
              </a:rPr>
              <a:t>flowLayoutPanel</a:t>
            </a:r>
            <a:r>
              <a:rPr lang="en-GB" sz="1200" dirty="0">
                <a:latin typeface="Courier" pitchFamily="2" charset="0"/>
              </a:rPr>
              <a:t> = new </a:t>
            </a:r>
            <a:r>
              <a:rPr lang="en-GB" sz="1200" dirty="0" err="1">
                <a:latin typeface="Courier" pitchFamily="2" charset="0"/>
              </a:rPr>
              <a:t>FlowLayoutPanel</a:t>
            </a:r>
            <a:r>
              <a:rPr lang="en-GB" sz="1200" dirty="0">
                <a:latin typeface="Courier" pitchFamily="2" charset="0"/>
              </a:rPr>
              <a:t>(Location=new Point(47, 55), </a:t>
            </a:r>
            <a:r>
              <a:rPr lang="en-GB" sz="1200" dirty="0" err="1">
                <a:latin typeface="Courier" pitchFamily="2" charset="0"/>
              </a:rPr>
              <a:t>BorderStyle</a:t>
            </a:r>
            <a:r>
              <a:rPr lang="en-GB" sz="1200" dirty="0">
                <a:latin typeface="Courier" pitchFamily="2" charset="0"/>
              </a:rPr>
              <a:t>=BorderStyle.Fixed3D, </a:t>
            </a:r>
            <a:r>
              <a:rPr lang="en-GB" sz="1200" dirty="0" err="1">
                <a:latin typeface="Courier" pitchFamily="2" charset="0"/>
              </a:rPr>
              <a:t>WrapContents</a:t>
            </a:r>
            <a:r>
              <a:rPr lang="en-GB" sz="1200" dirty="0">
                <a:latin typeface="Courier" pitchFamily="2" charset="0"/>
              </a:rPr>
              <a:t>=true)</a:t>
            </a:r>
          </a:p>
          <a:p>
            <a:r>
              <a:rPr lang="en-GB" sz="1200" dirty="0">
                <a:latin typeface="Courier" pitchFamily="2" charset="0"/>
              </a:rPr>
              <a:t>let </a:t>
            </a:r>
            <a:r>
              <a:rPr lang="en-GB" sz="1200" dirty="0" err="1">
                <a:latin typeface="Courier" pitchFamily="2" charset="0"/>
              </a:rPr>
              <a:t>buttonLst</a:t>
            </a:r>
            <a:r>
              <a:rPr lang="en-GB" sz="1200" dirty="0">
                <a:latin typeface="Courier" pitchFamily="2" charset="0"/>
              </a:rPr>
              <a:t> =</a:t>
            </a:r>
          </a:p>
          <a:p>
            <a:r>
              <a:rPr lang="en-GB" sz="1200" dirty="0">
                <a:latin typeface="Courier" pitchFamily="2" charset="0"/>
              </a:rPr>
              <a:t>  [new Button(Text="Button0");</a:t>
            </a:r>
          </a:p>
          <a:p>
            <a:r>
              <a:rPr lang="en-GB" sz="1200" dirty="0">
                <a:latin typeface="Courier" pitchFamily="2" charset="0"/>
              </a:rPr>
              <a:t>   new Button(Text="Button1");</a:t>
            </a:r>
          </a:p>
          <a:p>
            <a:r>
              <a:rPr lang="en-GB" sz="1200" dirty="0">
                <a:latin typeface="Courier" pitchFamily="2" charset="0"/>
              </a:rPr>
              <a:t>   new Button(Text="Button2");</a:t>
            </a:r>
          </a:p>
          <a:p>
            <a:r>
              <a:rPr lang="en-GB" sz="1200" dirty="0">
                <a:latin typeface="Courier" pitchFamily="2" charset="0"/>
              </a:rPr>
              <a:t>   new Button(Text="Button3")]</a:t>
            </a:r>
          </a:p>
          <a:p>
            <a:r>
              <a:rPr lang="en-GB" sz="1200" dirty="0">
                <a:latin typeface="Courier" pitchFamily="2" charset="0"/>
              </a:rPr>
              <a:t>let panel = new Panel(Location=new Point (47, 190),</a:t>
            </a:r>
            <a:r>
              <a:rPr lang="en-GB" sz="1200" dirty="0" err="1">
                <a:latin typeface="Courier" pitchFamily="2" charset="0"/>
              </a:rPr>
              <a:t>BorderStyle</a:t>
            </a:r>
            <a:r>
              <a:rPr lang="en-GB" sz="1200" dirty="0">
                <a:latin typeface="Courier" pitchFamily="2" charset="0"/>
              </a:rPr>
              <a:t>=BorderStyle.Fixed3D)</a:t>
            </a:r>
          </a:p>
          <a:p>
            <a:r>
              <a:rPr lang="en-GB" sz="1200" dirty="0">
                <a:latin typeface="Courier" pitchFamily="2" charset="0"/>
              </a:rPr>
              <a:t>let </a:t>
            </a:r>
            <a:r>
              <a:rPr lang="en-GB" sz="1200" dirty="0" err="1">
                <a:latin typeface="Courier" pitchFamily="2" charset="0"/>
              </a:rPr>
              <a:t>wrapContentsCheckBox</a:t>
            </a:r>
            <a:r>
              <a:rPr lang="en-GB" sz="1200" dirty="0">
                <a:latin typeface="Courier" pitchFamily="2" charset="0"/>
              </a:rPr>
              <a:t> = new </a:t>
            </a:r>
            <a:r>
              <a:rPr lang="en-GB" sz="1200" dirty="0" err="1">
                <a:latin typeface="Courier" pitchFamily="2" charset="0"/>
              </a:rPr>
              <a:t>CheckBox</a:t>
            </a:r>
            <a:r>
              <a:rPr lang="en-GB" sz="1200" dirty="0">
                <a:latin typeface="Courier" pitchFamily="2" charset="0"/>
              </a:rPr>
              <a:t>(Location=new Point (3, 3), Text="Wrap Contents")</a:t>
            </a:r>
          </a:p>
          <a:p>
            <a:r>
              <a:rPr lang="en-GB" sz="1200" dirty="0">
                <a:latin typeface="Courier" pitchFamily="2" charset="0"/>
              </a:rPr>
              <a:t>let </a:t>
            </a:r>
            <a:r>
              <a:rPr lang="en-GB" sz="1200" dirty="0" err="1">
                <a:latin typeface="Courier" pitchFamily="2" charset="0"/>
              </a:rPr>
              <a:t>radioButtonLst</a:t>
            </a:r>
            <a:r>
              <a:rPr lang="en-GB" sz="1200" dirty="0">
                <a:latin typeface="Courier" pitchFamily="2" charset="0"/>
              </a:rPr>
              <a:t> =</a:t>
            </a:r>
          </a:p>
          <a:p>
            <a:r>
              <a:rPr lang="en-GB" sz="1200" dirty="0">
                <a:latin typeface="Courier" pitchFamily="2" charset="0"/>
              </a:rPr>
              <a:t>  [(new </a:t>
            </a:r>
            <a:r>
              <a:rPr lang="en-GB" sz="1200" dirty="0" err="1">
                <a:latin typeface="Courier" pitchFamily="2" charset="0"/>
              </a:rPr>
              <a:t>RadioButton</a:t>
            </a:r>
            <a:r>
              <a:rPr lang="en-GB" sz="1200" dirty="0">
                <a:latin typeface="Courier" pitchFamily="2" charset="0"/>
              </a:rPr>
              <a:t>(Location=new Point(3, 34), Text="</a:t>
            </a:r>
            <a:r>
              <a:rPr lang="en-GB" sz="1200" dirty="0" err="1">
                <a:latin typeface="Courier" pitchFamily="2" charset="0"/>
              </a:rPr>
              <a:t>TopDown</a:t>
            </a:r>
            <a:r>
              <a:rPr lang="en-GB" sz="1200" dirty="0">
                <a:latin typeface="Courier" pitchFamily="2" charset="0"/>
              </a:rPr>
              <a:t>"), </a:t>
            </a:r>
            <a:r>
              <a:rPr lang="en-GB" sz="1200" dirty="0" err="1">
                <a:latin typeface="Courier" pitchFamily="2" charset="0"/>
              </a:rPr>
              <a:t>FlowDirection.TopDown</a:t>
            </a:r>
            <a:r>
              <a:rPr lang="en-GB" sz="1200" dirty="0">
                <a:latin typeface="Courier" pitchFamily="2" charset="0"/>
              </a:rPr>
              <a:t>);</a:t>
            </a:r>
          </a:p>
          <a:p>
            <a:r>
              <a:rPr lang="en-GB" sz="1200" dirty="0">
                <a:latin typeface="Courier" pitchFamily="2" charset="0"/>
              </a:rPr>
              <a:t>   (new </a:t>
            </a:r>
            <a:r>
              <a:rPr lang="en-GB" sz="1200" dirty="0" err="1">
                <a:latin typeface="Courier" pitchFamily="2" charset="0"/>
              </a:rPr>
              <a:t>RadioButton</a:t>
            </a:r>
            <a:r>
              <a:rPr lang="en-GB" sz="1200" dirty="0">
                <a:latin typeface="Courier" pitchFamily="2" charset="0"/>
              </a:rPr>
              <a:t>(Location=new Point(3, 62), Text="</a:t>
            </a:r>
            <a:r>
              <a:rPr lang="en-GB" sz="1200" dirty="0" err="1">
                <a:latin typeface="Courier" pitchFamily="2" charset="0"/>
              </a:rPr>
              <a:t>BottomUp</a:t>
            </a:r>
            <a:r>
              <a:rPr lang="en-GB" sz="1200" dirty="0">
                <a:latin typeface="Courier" pitchFamily="2" charset="0"/>
              </a:rPr>
              <a:t>"), </a:t>
            </a:r>
            <a:r>
              <a:rPr lang="en-GB" sz="1200" dirty="0" err="1">
                <a:latin typeface="Courier" pitchFamily="2" charset="0"/>
              </a:rPr>
              <a:t>FlowDirection.BottomUp</a:t>
            </a:r>
            <a:r>
              <a:rPr lang="en-GB" sz="1200" dirty="0">
                <a:latin typeface="Courier" pitchFamily="2" charset="0"/>
              </a:rPr>
              <a:t>);</a:t>
            </a:r>
          </a:p>
          <a:p>
            <a:r>
              <a:rPr lang="en-GB" sz="1200" dirty="0">
                <a:latin typeface="Courier" pitchFamily="2" charset="0"/>
              </a:rPr>
              <a:t>   (new </a:t>
            </a:r>
            <a:r>
              <a:rPr lang="en-GB" sz="1200" dirty="0" err="1">
                <a:latin typeface="Courier" pitchFamily="2" charset="0"/>
              </a:rPr>
              <a:t>RadioButton</a:t>
            </a:r>
            <a:r>
              <a:rPr lang="en-GB" sz="1200" dirty="0">
                <a:latin typeface="Courier" pitchFamily="2" charset="0"/>
              </a:rPr>
              <a:t>(Location=new Point(111, 34), Text="</a:t>
            </a:r>
            <a:r>
              <a:rPr lang="en-GB" sz="1200" dirty="0" err="1">
                <a:latin typeface="Courier" pitchFamily="2" charset="0"/>
              </a:rPr>
              <a:t>LeftToRight</a:t>
            </a:r>
            <a:r>
              <a:rPr lang="en-GB" sz="1200" dirty="0">
                <a:latin typeface="Courier" pitchFamily="2" charset="0"/>
              </a:rPr>
              <a:t>"), </a:t>
            </a:r>
            <a:r>
              <a:rPr lang="en-GB" sz="1200" dirty="0" err="1">
                <a:latin typeface="Courier" pitchFamily="2" charset="0"/>
              </a:rPr>
              <a:t>FlowDirection.LeftToRight</a:t>
            </a:r>
            <a:r>
              <a:rPr lang="en-GB" sz="1200" dirty="0">
                <a:latin typeface="Courier" pitchFamily="2" charset="0"/>
              </a:rPr>
              <a:t>);</a:t>
            </a:r>
          </a:p>
          <a:p>
            <a:r>
              <a:rPr lang="en-GB" sz="1200" dirty="0">
                <a:latin typeface="Courier" pitchFamily="2" charset="0"/>
              </a:rPr>
              <a:t>   (new </a:t>
            </a:r>
            <a:r>
              <a:rPr lang="en-GB" sz="1200" dirty="0" err="1">
                <a:latin typeface="Courier" pitchFamily="2" charset="0"/>
              </a:rPr>
              <a:t>RadioButton</a:t>
            </a:r>
            <a:r>
              <a:rPr lang="en-GB" sz="1200" dirty="0">
                <a:latin typeface="Courier" pitchFamily="2" charset="0"/>
              </a:rPr>
              <a:t>(Location=new Point(111, 62), Text="</a:t>
            </a:r>
            <a:r>
              <a:rPr lang="en-GB" sz="1200" dirty="0" err="1">
                <a:latin typeface="Courier" pitchFamily="2" charset="0"/>
              </a:rPr>
              <a:t>RightToLeft</a:t>
            </a:r>
            <a:r>
              <a:rPr lang="en-GB" sz="1200" dirty="0">
                <a:latin typeface="Courier" pitchFamily="2" charset="0"/>
              </a:rPr>
              <a:t>"), </a:t>
            </a:r>
            <a:r>
              <a:rPr lang="en-GB" sz="1200" dirty="0" err="1">
                <a:latin typeface="Courier" pitchFamily="2" charset="0"/>
              </a:rPr>
              <a:t>FlowDirection.RightToLeft</a:t>
            </a:r>
            <a:r>
              <a:rPr lang="en-GB" sz="1200" dirty="0">
                <a:latin typeface="Courier" pitchFamily="2" charset="0"/>
              </a:rPr>
              <a:t>)]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B1418-20DA-454E-B592-CD6EAF8E5142}"/>
              </a:ext>
            </a:extLst>
          </p:cNvPr>
          <p:cNvSpPr txBox="1"/>
          <p:nvPr/>
        </p:nvSpPr>
        <p:spPr>
          <a:xfrm>
            <a:off x="438149" y="779849"/>
            <a:ext cx="2745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flowLayoutPanel.fsx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971588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85" y="150813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Automatisk</a:t>
            </a:r>
            <a:r>
              <a:rPr lang="en-US" dirty="0"/>
              <a:t> </a:t>
            </a:r>
            <a:r>
              <a:rPr lang="en-US" dirty="0" err="1"/>
              <a:t>tildeling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position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paneler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566A90-A3DD-BD4F-BF84-57C04B00A949}"/>
              </a:ext>
            </a:extLst>
          </p:cNvPr>
          <p:cNvSpPr/>
          <p:nvPr/>
        </p:nvSpPr>
        <p:spPr>
          <a:xfrm>
            <a:off x="315056" y="2921535"/>
            <a:ext cx="151227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// The window contains the panels which in turn contains the buttons, checkbox and radio buttons.</a:t>
            </a:r>
          </a:p>
          <a:p>
            <a:r>
              <a:rPr lang="en-GB" sz="1200" dirty="0" err="1">
                <a:latin typeface="Courier" pitchFamily="2" charset="0"/>
              </a:rPr>
              <a:t>win.Controls.Add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flowLayoutPanel</a:t>
            </a:r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for </a:t>
            </a:r>
            <a:r>
              <a:rPr lang="en-GB" sz="1200" dirty="0" err="1">
                <a:latin typeface="Courier" pitchFamily="2" charset="0"/>
              </a:rPr>
              <a:t>btn</a:t>
            </a:r>
            <a:r>
              <a:rPr lang="en-GB" sz="1200" dirty="0">
                <a:latin typeface="Courier" pitchFamily="2" charset="0"/>
              </a:rPr>
              <a:t> in </a:t>
            </a:r>
            <a:r>
              <a:rPr lang="en-GB" sz="1200" dirty="0" err="1">
                <a:latin typeface="Courier" pitchFamily="2" charset="0"/>
              </a:rPr>
              <a:t>buttonLst</a:t>
            </a:r>
            <a:r>
              <a:rPr lang="en-GB" sz="1200" dirty="0">
                <a:latin typeface="Courier" pitchFamily="2" charset="0"/>
              </a:rPr>
              <a:t> do</a:t>
            </a: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flowLayoutPanel.Controls.Add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btn</a:t>
            </a:r>
            <a:endParaRPr lang="en-GB" sz="1200" dirty="0">
              <a:latin typeface="Courier" pitchFamily="2" charset="0"/>
            </a:endParaRPr>
          </a:p>
          <a:p>
            <a:r>
              <a:rPr lang="en-GB" sz="1200" dirty="0" err="1">
                <a:latin typeface="Courier" pitchFamily="2" charset="0"/>
              </a:rPr>
              <a:t>win.Controls.Add</a:t>
            </a:r>
            <a:r>
              <a:rPr lang="en-GB" sz="1200" dirty="0">
                <a:latin typeface="Courier" pitchFamily="2" charset="0"/>
              </a:rPr>
              <a:t> panel</a:t>
            </a:r>
          </a:p>
          <a:p>
            <a:r>
              <a:rPr lang="en-GB" sz="1200" dirty="0" err="1">
                <a:latin typeface="Courier" pitchFamily="2" charset="0"/>
              </a:rPr>
              <a:t>panel.Controls.Add</a:t>
            </a:r>
            <a:r>
              <a:rPr lang="en-GB" sz="1200" dirty="0">
                <a:latin typeface="Courier" pitchFamily="2" charset="0"/>
              </a:rPr>
              <a:t> (</a:t>
            </a:r>
            <a:r>
              <a:rPr lang="en-GB" sz="1200" dirty="0" err="1">
                <a:latin typeface="Courier" pitchFamily="2" charset="0"/>
              </a:rPr>
              <a:t>wrapContentsCheckBox</a:t>
            </a:r>
            <a:r>
              <a:rPr lang="en-GB" sz="1200" dirty="0">
                <a:latin typeface="Courier" pitchFamily="2" charset="0"/>
              </a:rPr>
              <a:t>)</a:t>
            </a:r>
          </a:p>
          <a:p>
            <a:r>
              <a:rPr lang="en-GB" sz="1200" dirty="0">
                <a:latin typeface="Courier" pitchFamily="2" charset="0"/>
              </a:rPr>
              <a:t>for </a:t>
            </a:r>
            <a:r>
              <a:rPr lang="en-GB" sz="1200" dirty="0" err="1">
                <a:latin typeface="Courier" pitchFamily="2" charset="0"/>
              </a:rPr>
              <a:t>btn</a:t>
            </a:r>
            <a:r>
              <a:rPr lang="en-GB" sz="1200" dirty="0">
                <a:latin typeface="Courier" pitchFamily="2" charset="0"/>
              </a:rPr>
              <a:t>, </a:t>
            </a:r>
            <a:r>
              <a:rPr lang="en-GB" sz="1200" dirty="0" err="1">
                <a:latin typeface="Courier" pitchFamily="2" charset="0"/>
              </a:rPr>
              <a:t>dir</a:t>
            </a:r>
            <a:r>
              <a:rPr lang="en-GB" sz="1200" dirty="0">
                <a:latin typeface="Courier" pitchFamily="2" charset="0"/>
              </a:rPr>
              <a:t> in </a:t>
            </a:r>
            <a:r>
              <a:rPr lang="en-GB" sz="1200" dirty="0" err="1">
                <a:latin typeface="Courier" pitchFamily="2" charset="0"/>
              </a:rPr>
              <a:t>radioButtonLst</a:t>
            </a:r>
            <a:r>
              <a:rPr lang="en-GB" sz="1200" dirty="0">
                <a:latin typeface="Courier" pitchFamily="2" charset="0"/>
              </a:rPr>
              <a:t> do</a:t>
            </a: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panel.Controls.Add</a:t>
            </a:r>
            <a:r>
              <a:rPr lang="en-GB" sz="1200" dirty="0">
                <a:latin typeface="Courier" pitchFamily="2" charset="0"/>
              </a:rPr>
              <a:t> (</a:t>
            </a:r>
            <a:r>
              <a:rPr lang="en-GB" sz="1200" dirty="0" err="1">
                <a:latin typeface="Courier" pitchFamily="2" charset="0"/>
              </a:rPr>
              <a:t>btn</a:t>
            </a:r>
            <a:r>
              <a:rPr lang="en-GB" sz="1200" dirty="0">
                <a:latin typeface="Courier" pitchFamily="2" charset="0"/>
              </a:rPr>
              <a:t>)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// Link </a:t>
            </a:r>
            <a:r>
              <a:rPr lang="en-GB" sz="1200" dirty="0" err="1">
                <a:solidFill>
                  <a:schemeClr val="accent6"/>
                </a:solidFill>
                <a:latin typeface="Courier" pitchFamily="2" charset="0"/>
              </a:rPr>
              <a:t>wrapContentsCheckBox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 and </a:t>
            </a:r>
            <a:r>
              <a:rPr lang="en-GB" sz="1200" dirty="0" err="1">
                <a:solidFill>
                  <a:schemeClr val="accent6"/>
                </a:solidFill>
                <a:latin typeface="Courier" pitchFamily="2" charset="0"/>
              </a:rPr>
              <a:t>flowLayoutPanel.WrapContents</a:t>
            </a:r>
            <a:endParaRPr lang="en-GB" sz="1200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GB" sz="1200" dirty="0" err="1">
                <a:latin typeface="Courier" pitchFamily="2" charset="0"/>
              </a:rPr>
              <a:t>wrapContentsCheckBox.Checked</a:t>
            </a:r>
            <a:r>
              <a:rPr lang="en-GB" sz="1200" dirty="0">
                <a:latin typeface="Courier" pitchFamily="2" charset="0"/>
              </a:rPr>
              <a:t> &lt;- </a:t>
            </a:r>
            <a:r>
              <a:rPr lang="en-GB" sz="1200" dirty="0" err="1">
                <a:latin typeface="Courier" pitchFamily="2" charset="0"/>
              </a:rPr>
              <a:t>flowLayoutPanel.WrapContents</a:t>
            </a:r>
            <a:endParaRPr lang="en-GB" sz="1200" dirty="0">
              <a:latin typeface="Courier" pitchFamily="2" charset="0"/>
            </a:endParaRPr>
          </a:p>
          <a:p>
            <a:r>
              <a:rPr lang="en-GB" sz="1200" dirty="0" err="1">
                <a:latin typeface="Courier" pitchFamily="2" charset="0"/>
              </a:rPr>
              <a:t>wrapContentsCheckBox.CheckedChanged.Add</a:t>
            </a:r>
            <a:r>
              <a:rPr lang="en-GB" sz="1200" dirty="0">
                <a:latin typeface="Courier" pitchFamily="2" charset="0"/>
              </a:rPr>
              <a:t> (fun _ -&gt; </a:t>
            </a:r>
            <a:r>
              <a:rPr lang="en-GB" sz="1200" dirty="0" err="1">
                <a:latin typeface="Courier" pitchFamily="2" charset="0"/>
              </a:rPr>
              <a:t>flowLayoutPanel.WrapContents</a:t>
            </a:r>
            <a:r>
              <a:rPr lang="en-GB" sz="1200" dirty="0">
                <a:latin typeface="Courier" pitchFamily="2" charset="0"/>
              </a:rPr>
              <a:t> &lt;- </a:t>
            </a:r>
            <a:r>
              <a:rPr lang="en-GB" sz="1200" dirty="0" err="1">
                <a:latin typeface="Courier" pitchFamily="2" charset="0"/>
              </a:rPr>
              <a:t>wrapContentsCheckBox.Checked</a:t>
            </a:r>
            <a:r>
              <a:rPr lang="en-GB" sz="1200" dirty="0">
                <a:latin typeface="Courier" pitchFamily="2" charset="0"/>
              </a:rPr>
              <a:t>)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// Link radio buttons and </a:t>
            </a:r>
            <a:r>
              <a:rPr lang="en-GB" sz="1200" dirty="0" err="1">
                <a:solidFill>
                  <a:schemeClr val="accent6"/>
                </a:solidFill>
                <a:latin typeface="Courier" pitchFamily="2" charset="0"/>
              </a:rPr>
              <a:t>flowLayoutPanel.FlowDirection</a:t>
            </a:r>
            <a:endParaRPr lang="en-GB" sz="1200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for (</a:t>
            </a:r>
            <a:r>
              <a:rPr lang="en-GB" sz="1200" dirty="0" err="1">
                <a:latin typeface="Courier" pitchFamily="2" charset="0"/>
              </a:rPr>
              <a:t>btn</a:t>
            </a:r>
            <a:r>
              <a:rPr lang="en-GB" sz="1200" dirty="0">
                <a:latin typeface="Courier" pitchFamily="2" charset="0"/>
              </a:rPr>
              <a:t>, </a:t>
            </a:r>
            <a:r>
              <a:rPr lang="en-GB" sz="1200" dirty="0" err="1">
                <a:latin typeface="Courier" pitchFamily="2" charset="0"/>
              </a:rPr>
              <a:t>dir</a:t>
            </a:r>
            <a:r>
              <a:rPr lang="en-GB" sz="1200" dirty="0">
                <a:latin typeface="Courier" pitchFamily="2" charset="0"/>
              </a:rPr>
              <a:t>) in </a:t>
            </a:r>
            <a:r>
              <a:rPr lang="en-GB" sz="1200" dirty="0" err="1">
                <a:latin typeface="Courier" pitchFamily="2" charset="0"/>
              </a:rPr>
              <a:t>radioButtonLst</a:t>
            </a:r>
            <a:r>
              <a:rPr lang="en-GB" sz="1200" dirty="0">
                <a:latin typeface="Courier" pitchFamily="2" charset="0"/>
              </a:rPr>
              <a:t> do</a:t>
            </a: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btn.Checked</a:t>
            </a:r>
            <a:r>
              <a:rPr lang="en-GB" sz="1200" dirty="0">
                <a:latin typeface="Courier" pitchFamily="2" charset="0"/>
              </a:rPr>
              <a:t> &lt;- </a:t>
            </a:r>
            <a:r>
              <a:rPr lang="en-GB" sz="1200" dirty="0" err="1">
                <a:latin typeface="Courier" pitchFamily="2" charset="0"/>
              </a:rPr>
              <a:t>flowLayoutPanel.FlowDirection</a:t>
            </a:r>
            <a:r>
              <a:rPr lang="en-GB" sz="1200" dirty="0">
                <a:latin typeface="Courier" pitchFamily="2" charset="0"/>
              </a:rPr>
              <a:t> = </a:t>
            </a:r>
            <a:r>
              <a:rPr lang="en-GB" sz="1200" dirty="0" err="1">
                <a:latin typeface="Courier" pitchFamily="2" charset="0"/>
              </a:rPr>
              <a:t>dir</a:t>
            </a:r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btn.CheckedChanged.Add</a:t>
            </a:r>
            <a:r>
              <a:rPr lang="en-GB" sz="1200" dirty="0">
                <a:latin typeface="Courier" pitchFamily="2" charset="0"/>
              </a:rPr>
              <a:t> (fun _ -&gt; </a:t>
            </a:r>
            <a:r>
              <a:rPr lang="en-GB" sz="1200" dirty="0" err="1">
                <a:latin typeface="Courier" pitchFamily="2" charset="0"/>
              </a:rPr>
              <a:t>flowLayoutPanel.FlowDirection</a:t>
            </a:r>
            <a:r>
              <a:rPr lang="en-GB" sz="1200" dirty="0">
                <a:latin typeface="Courier" pitchFamily="2" charset="0"/>
              </a:rPr>
              <a:t> &lt;- </a:t>
            </a:r>
            <a:r>
              <a:rPr lang="en-GB" sz="1200" dirty="0" err="1">
                <a:latin typeface="Courier" pitchFamily="2" charset="0"/>
              </a:rPr>
              <a:t>dir</a:t>
            </a:r>
            <a:r>
              <a:rPr lang="en-GB" sz="1200" dirty="0">
                <a:latin typeface="Courier" pitchFamily="2" charset="0"/>
              </a:rPr>
              <a:t>)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// Create a window, add controls, and start event-loop</a:t>
            </a:r>
          </a:p>
          <a:p>
            <a:r>
              <a:rPr lang="en-GB" sz="1200" dirty="0" err="1">
                <a:latin typeface="Courier" pitchFamily="2" charset="0"/>
              </a:rPr>
              <a:t>Application.Run</a:t>
            </a:r>
            <a:r>
              <a:rPr lang="en-GB" sz="1200" dirty="0">
                <a:latin typeface="Courier" pitchFamily="2" charset="0"/>
              </a:rPr>
              <a:t> win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B1418-20DA-454E-B592-CD6EAF8E5142}"/>
              </a:ext>
            </a:extLst>
          </p:cNvPr>
          <p:cNvSpPr txBox="1"/>
          <p:nvPr/>
        </p:nvSpPr>
        <p:spPr>
          <a:xfrm>
            <a:off x="438149" y="779849"/>
            <a:ext cx="2745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flowLayoutPanel.fsx</a:t>
            </a:r>
            <a:endParaRPr lang="en-GB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041" y="1576986"/>
            <a:ext cx="35433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1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AE9D-D93E-0D49-9BF2-E75580A4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8275"/>
            <a:ext cx="10515600" cy="1325563"/>
          </a:xfrm>
        </p:spPr>
        <p:txBody>
          <a:bodyPr/>
          <a:lstStyle/>
          <a:p>
            <a:r>
              <a:rPr lang="en-GB" dirty="0" err="1"/>
              <a:t>System.Windows.Forms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3420A-2399-9B42-90B3-4BC79E679EA6}"/>
              </a:ext>
            </a:extLst>
          </p:cNvPr>
          <p:cNvSpPr/>
          <p:nvPr/>
        </p:nvSpPr>
        <p:spPr>
          <a:xfrm>
            <a:off x="838200" y="1374037"/>
            <a:ext cx="102997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open </a:t>
            </a:r>
            <a:r>
              <a:rPr lang="en-US" dirty="0" err="1">
                <a:latin typeface="Courier" pitchFamily="2" charset="0"/>
              </a:rPr>
              <a:t>System.Windows.Forms</a:t>
            </a:r>
            <a:r>
              <a:rPr lang="en-US" dirty="0">
                <a:latin typeface="Courier" pitchFamily="2" charset="0"/>
              </a:rPr>
              <a:t>    </a:t>
            </a:r>
          </a:p>
          <a:p>
            <a:r>
              <a:rPr lang="en-US" dirty="0">
                <a:latin typeface="Courier" pitchFamily="2" charset="0"/>
              </a:rPr>
              <a:t>open </a:t>
            </a:r>
            <a:r>
              <a:rPr lang="en-US" dirty="0" err="1">
                <a:latin typeface="Courier" pitchFamily="2" charset="0"/>
              </a:rPr>
              <a:t>System.Drawing</a:t>
            </a:r>
            <a:r>
              <a:rPr lang="en-US" dirty="0">
                <a:latin typeface="Courier" pitchFamily="2" charset="0"/>
              </a:rPr>
              <a:t>   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let win = new Form () 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make a window form</a:t>
            </a:r>
          </a:p>
          <a:p>
            <a:r>
              <a:rPr lang="en-US" dirty="0" err="1">
                <a:latin typeface="Courier" pitchFamily="2" charset="0"/>
              </a:rPr>
              <a:t>win.ClientSize</a:t>
            </a:r>
            <a:r>
              <a:rPr lang="en-US" dirty="0">
                <a:latin typeface="Courier" pitchFamily="2" charset="0"/>
              </a:rPr>
              <a:t> &lt;- Size (200, 50)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make a label to show time</a:t>
            </a:r>
          </a:p>
          <a:p>
            <a:r>
              <a:rPr lang="en-US" dirty="0">
                <a:latin typeface="Courier" pitchFamily="2" charset="0"/>
              </a:rPr>
              <a:t>let label = new Label()  </a:t>
            </a:r>
          </a:p>
          <a:p>
            <a:r>
              <a:rPr lang="en-US" dirty="0" err="1">
                <a:latin typeface="Courier" pitchFamily="2" charset="0"/>
              </a:rPr>
              <a:t>win.Controls.Add</a:t>
            </a:r>
            <a:r>
              <a:rPr lang="en-US" dirty="0">
                <a:latin typeface="Courier" pitchFamily="2" charset="0"/>
              </a:rPr>
              <a:t> label</a:t>
            </a:r>
          </a:p>
          <a:p>
            <a:r>
              <a:rPr lang="en-US" dirty="0" err="1">
                <a:latin typeface="Courier" pitchFamily="2" charset="0"/>
              </a:rPr>
              <a:t>label.Width</a:t>
            </a:r>
            <a:r>
              <a:rPr lang="en-US" dirty="0">
                <a:latin typeface="Courier" pitchFamily="2" charset="0"/>
              </a:rPr>
              <a:t> &lt;- 200</a:t>
            </a:r>
          </a:p>
          <a:p>
            <a:r>
              <a:rPr lang="en-US" dirty="0" err="1">
                <a:latin typeface="Courier" pitchFamily="2" charset="0"/>
              </a:rPr>
              <a:t>label.Text</a:t>
            </a:r>
            <a:r>
              <a:rPr lang="en-US" dirty="0">
                <a:latin typeface="Courier" pitchFamily="2" charset="0"/>
              </a:rPr>
              <a:t> &lt;- string </a:t>
            </a:r>
            <a:r>
              <a:rPr lang="en-US" dirty="0" err="1">
                <a:latin typeface="Courier" pitchFamily="2" charset="0"/>
              </a:rPr>
              <a:t>System.DateTime.Now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get present time and date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make a timer and link to label</a:t>
            </a:r>
          </a:p>
          <a:p>
            <a:r>
              <a:rPr lang="en-US" dirty="0">
                <a:latin typeface="Courier" pitchFamily="2" charset="0"/>
              </a:rPr>
              <a:t>let timer = 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new Timer()</a:t>
            </a:r>
          </a:p>
          <a:p>
            <a:r>
              <a:rPr lang="en-US" dirty="0" err="1">
                <a:latin typeface="Courier" pitchFamily="2" charset="0"/>
              </a:rPr>
              <a:t>timer.Interval</a:t>
            </a:r>
            <a:r>
              <a:rPr lang="en-US" dirty="0">
                <a:latin typeface="Courier" pitchFamily="2" charset="0"/>
              </a:rPr>
              <a:t> &lt;- 1000 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create an event every 1000 millisecond</a:t>
            </a:r>
          </a:p>
          <a:p>
            <a:r>
              <a:rPr lang="en-US" dirty="0" err="1">
                <a:latin typeface="Courier" pitchFamily="2" charset="0"/>
              </a:rPr>
              <a:t>timer.Enabled</a:t>
            </a:r>
            <a:r>
              <a:rPr lang="en-US" dirty="0">
                <a:latin typeface="Courier" pitchFamily="2" charset="0"/>
              </a:rPr>
              <a:t> &lt;- true 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activiate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 the timer</a:t>
            </a:r>
          </a:p>
          <a:p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timer.Tick.Add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(fun e -&gt;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label.Text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&lt;- string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System.DateTime.Now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Application.Run</a:t>
            </a:r>
            <a:r>
              <a:rPr lang="en-US" dirty="0">
                <a:latin typeface="Courier" pitchFamily="2" charset="0"/>
              </a:rPr>
              <a:t> win 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start event-loop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F3663B-3913-9042-9775-FB772A436CD7}"/>
              </a:ext>
            </a:extLst>
          </p:cNvPr>
          <p:cNvSpPr txBox="1"/>
          <p:nvPr/>
        </p:nvSpPr>
        <p:spPr>
          <a:xfrm>
            <a:off x="838200" y="926455"/>
            <a:ext cx="1260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clock.fsx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489B37-AE54-404F-912B-7E633F430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0" y="520308"/>
            <a:ext cx="3911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8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AE9D-D93E-0D49-9BF2-E75580A4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8275"/>
            <a:ext cx="10515600" cy="1325563"/>
          </a:xfrm>
        </p:spPr>
        <p:txBody>
          <a:bodyPr/>
          <a:lstStyle/>
          <a:p>
            <a:r>
              <a:rPr lang="en-GB" dirty="0" err="1"/>
              <a:t>System.Windows.Forms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3420A-2399-9B42-90B3-4BC79E679EA6}"/>
              </a:ext>
            </a:extLst>
          </p:cNvPr>
          <p:cNvSpPr/>
          <p:nvPr/>
        </p:nvSpPr>
        <p:spPr>
          <a:xfrm>
            <a:off x="838200" y="1374037"/>
            <a:ext cx="10299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open </a:t>
            </a:r>
            <a:r>
              <a:rPr lang="en-US" dirty="0" err="1">
                <a:latin typeface="Courier" pitchFamily="2" charset="0"/>
              </a:rPr>
              <a:t>System.Windows.Forms</a:t>
            </a:r>
            <a:r>
              <a:rPr lang="en-US" dirty="0">
                <a:latin typeface="Courier" pitchFamily="2" charset="0"/>
              </a:rPr>
              <a:t>    </a:t>
            </a:r>
          </a:p>
          <a:p>
            <a:r>
              <a:rPr lang="en-US" dirty="0">
                <a:latin typeface="Courier" pitchFamily="2" charset="0"/>
              </a:rPr>
              <a:t>open </a:t>
            </a:r>
            <a:r>
              <a:rPr lang="en-US" dirty="0" err="1">
                <a:latin typeface="Courier" pitchFamily="2" charset="0"/>
              </a:rPr>
              <a:t>System.Drawing</a:t>
            </a:r>
            <a:r>
              <a:rPr lang="en-US" dirty="0">
                <a:latin typeface="Courier" pitchFamily="2" charset="0"/>
              </a:rPr>
              <a:t>   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let win = new Form () 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make a window form</a:t>
            </a:r>
          </a:p>
          <a:p>
            <a:r>
              <a:rPr lang="en-US" dirty="0" err="1">
                <a:latin typeface="Courier" pitchFamily="2" charset="0"/>
              </a:rPr>
              <a:t>win.ClientSize</a:t>
            </a:r>
            <a:r>
              <a:rPr lang="en-US" dirty="0">
                <a:latin typeface="Courier" pitchFamily="2" charset="0"/>
              </a:rPr>
              <a:t> &lt;- Size (200, 50)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make a label to show time</a:t>
            </a:r>
          </a:p>
          <a:p>
            <a:r>
              <a:rPr lang="en-US" dirty="0">
                <a:latin typeface="Courier" pitchFamily="2" charset="0"/>
              </a:rPr>
              <a:t>let label = new Label()  </a:t>
            </a:r>
          </a:p>
          <a:p>
            <a:r>
              <a:rPr lang="en-US" dirty="0" err="1">
                <a:latin typeface="Courier" pitchFamily="2" charset="0"/>
              </a:rPr>
              <a:t>win.Controls.Add</a:t>
            </a:r>
            <a:r>
              <a:rPr lang="en-US" dirty="0">
                <a:latin typeface="Courier" pitchFamily="2" charset="0"/>
              </a:rPr>
              <a:t> label</a:t>
            </a:r>
          </a:p>
          <a:p>
            <a:r>
              <a:rPr lang="en-US" dirty="0" err="1">
                <a:latin typeface="Courier" pitchFamily="2" charset="0"/>
              </a:rPr>
              <a:t>label.Text</a:t>
            </a:r>
            <a:r>
              <a:rPr lang="en-US" dirty="0">
                <a:latin typeface="Courier" pitchFamily="2" charset="0"/>
              </a:rPr>
              <a:t> &lt;- string </a:t>
            </a:r>
            <a:r>
              <a:rPr lang="en-US" dirty="0" err="1">
                <a:latin typeface="Courier" pitchFamily="2" charset="0"/>
              </a:rPr>
              <a:t>System.DateTime.Now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get present time and date</a:t>
            </a:r>
          </a:p>
          <a:p>
            <a:r>
              <a:rPr lang="en-US" dirty="0">
                <a:latin typeface="Courier" pitchFamily="2" charset="0"/>
              </a:rPr>
              <a:t>let </a:t>
            </a:r>
            <a:r>
              <a:rPr lang="en-US" dirty="0" err="1">
                <a:latin typeface="Courier" pitchFamily="2" charset="0"/>
              </a:rPr>
              <a:t>textSz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TextRenderer.MeasureText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(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label.Text,label.Font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)</a:t>
            </a:r>
          </a:p>
          <a:p>
            <a:r>
              <a:rPr lang="en-US" dirty="0" err="1">
                <a:latin typeface="Courier" pitchFamily="2" charset="0"/>
              </a:rPr>
              <a:t>label.Width</a:t>
            </a:r>
            <a:r>
              <a:rPr lang="en-US" dirty="0">
                <a:latin typeface="Courier" pitchFamily="2" charset="0"/>
              </a:rPr>
              <a:t> &lt;- </a:t>
            </a:r>
            <a:r>
              <a:rPr lang="en-US" dirty="0" err="1">
                <a:latin typeface="Courier" pitchFamily="2" charset="0"/>
              </a:rPr>
              <a:t>textSz.Width</a:t>
            </a:r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label.Height</a:t>
            </a:r>
            <a:r>
              <a:rPr lang="en-US" dirty="0">
                <a:latin typeface="Courier" pitchFamily="2" charset="0"/>
              </a:rPr>
              <a:t> &lt;- </a:t>
            </a:r>
            <a:r>
              <a:rPr lang="en-US" dirty="0" err="1">
                <a:latin typeface="Courier" pitchFamily="2" charset="0"/>
              </a:rPr>
              <a:t>textSz.Height</a:t>
            </a:r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label.BackColor</a:t>
            </a:r>
            <a:r>
              <a:rPr lang="en-US" dirty="0">
                <a:latin typeface="Courier" pitchFamily="2" charset="0"/>
              </a:rPr>
              <a:t> &lt;- </a:t>
            </a:r>
            <a:r>
              <a:rPr lang="en-US" dirty="0" err="1">
                <a:latin typeface="Courier" pitchFamily="2" charset="0"/>
              </a:rPr>
              <a:t>Color.White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F3663B-3913-9042-9775-FB772A436CD7}"/>
              </a:ext>
            </a:extLst>
          </p:cNvPr>
          <p:cNvSpPr txBox="1"/>
          <p:nvPr/>
        </p:nvSpPr>
        <p:spPr>
          <a:xfrm>
            <a:off x="838200" y="926455"/>
            <a:ext cx="2242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movingClock.fsx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91020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AE9D-D93E-0D49-9BF2-E75580A4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8275"/>
            <a:ext cx="10515600" cy="1325563"/>
          </a:xfrm>
        </p:spPr>
        <p:txBody>
          <a:bodyPr/>
          <a:lstStyle/>
          <a:p>
            <a:r>
              <a:rPr lang="en-GB" dirty="0" err="1"/>
              <a:t>System.Windows.Forms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3420A-2399-9B42-90B3-4BC79E679EA6}"/>
              </a:ext>
            </a:extLst>
          </p:cNvPr>
          <p:cNvSpPr/>
          <p:nvPr/>
        </p:nvSpPr>
        <p:spPr>
          <a:xfrm>
            <a:off x="838200" y="1254769"/>
            <a:ext cx="102997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make a timer and link to label</a:t>
            </a:r>
          </a:p>
          <a:p>
            <a:r>
              <a:rPr lang="en-US" dirty="0">
                <a:latin typeface="Courier" pitchFamily="2" charset="0"/>
              </a:rPr>
              <a:t>let timer = new Timer()</a:t>
            </a:r>
          </a:p>
          <a:p>
            <a:r>
              <a:rPr lang="en-US" dirty="0" err="1">
                <a:latin typeface="Courier" pitchFamily="2" charset="0"/>
              </a:rPr>
              <a:t>timer.Interval</a:t>
            </a:r>
            <a:r>
              <a:rPr lang="en-US" dirty="0">
                <a:latin typeface="Courier" pitchFamily="2" charset="0"/>
              </a:rPr>
              <a:t> &lt;- 100 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create an event every 1000 millisecond</a:t>
            </a:r>
          </a:p>
          <a:p>
            <a:r>
              <a:rPr lang="en-US" dirty="0" err="1">
                <a:latin typeface="Courier" pitchFamily="2" charset="0"/>
              </a:rPr>
              <a:t>timer.Enabled</a:t>
            </a:r>
            <a:r>
              <a:rPr lang="en-US" dirty="0">
                <a:latin typeface="Courier" pitchFamily="2" charset="0"/>
              </a:rPr>
              <a:t> &lt;- true 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activiate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 the timer</a:t>
            </a:r>
          </a:p>
          <a:p>
            <a:r>
              <a:rPr lang="en-US" dirty="0">
                <a:latin typeface="Courier" pitchFamily="2" charset="0"/>
              </a:rPr>
              <a:t>let mutable </a:t>
            </a:r>
            <a:r>
              <a:rPr lang="en-US" dirty="0" err="1">
                <a:latin typeface="Courier" pitchFamily="2" charset="0"/>
              </a:rPr>
              <a:t>pos</a:t>
            </a:r>
            <a:r>
              <a:rPr lang="en-US" dirty="0">
                <a:latin typeface="Courier" pitchFamily="2" charset="0"/>
              </a:rPr>
              <a:t> = (0,0)</a:t>
            </a:r>
          </a:p>
          <a:p>
            <a:r>
              <a:rPr lang="en-US" dirty="0">
                <a:latin typeface="Courier" pitchFamily="2" charset="0"/>
              </a:rPr>
              <a:t>let mutable </a:t>
            </a:r>
            <a:r>
              <a:rPr lang="en-US" dirty="0" err="1">
                <a:latin typeface="Courier" pitchFamily="2" charset="0"/>
              </a:rPr>
              <a:t>dir</a:t>
            </a:r>
            <a:r>
              <a:rPr lang="en-US" dirty="0">
                <a:latin typeface="Courier" pitchFamily="2" charset="0"/>
              </a:rPr>
              <a:t> = (1,1)</a:t>
            </a:r>
          </a:p>
          <a:p>
            <a:r>
              <a:rPr lang="en-US" dirty="0">
                <a:latin typeface="Courier" pitchFamily="2" charset="0"/>
              </a:rPr>
              <a:t>let </a:t>
            </a:r>
            <a:r>
              <a:rPr lang="en-US" dirty="0" err="1">
                <a:latin typeface="Courier" pitchFamily="2" charset="0"/>
              </a:rPr>
              <a:t>performTick</a:t>
            </a:r>
            <a:r>
              <a:rPr lang="en-US" dirty="0">
                <a:latin typeface="Courier" pitchFamily="2" charset="0"/>
              </a:rPr>
              <a:t> (e : </a:t>
            </a:r>
            <a:r>
              <a:rPr lang="en-US" dirty="0" err="1">
                <a:latin typeface="Courier" pitchFamily="2" charset="0"/>
              </a:rPr>
              <a:t>System.EventArgs</a:t>
            </a:r>
            <a:r>
              <a:rPr lang="en-US" dirty="0">
                <a:latin typeface="Courier" pitchFamily="2" charset="0"/>
              </a:rPr>
              <a:t>) =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printfn</a:t>
            </a:r>
            <a:r>
              <a:rPr lang="en-US" dirty="0">
                <a:latin typeface="Courier" pitchFamily="2" charset="0"/>
              </a:rPr>
              <a:t> "%A %A" </a:t>
            </a:r>
            <a:r>
              <a:rPr lang="en-US" dirty="0" err="1">
                <a:latin typeface="Courier" pitchFamily="2" charset="0"/>
              </a:rPr>
              <a:t>pos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dir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if </a:t>
            </a:r>
            <a:r>
              <a:rPr lang="en-US" dirty="0" err="1">
                <a:latin typeface="Courier" pitchFamily="2" charset="0"/>
              </a:rPr>
              <a:t>fst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pos</a:t>
            </a:r>
            <a:r>
              <a:rPr lang="en-US" dirty="0">
                <a:latin typeface="Courier" pitchFamily="2" charset="0"/>
              </a:rPr>
              <a:t> + </a:t>
            </a:r>
            <a:r>
              <a:rPr lang="en-US" dirty="0" err="1">
                <a:latin typeface="Courier" pitchFamily="2" charset="0"/>
              </a:rPr>
              <a:t>fst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dir</a:t>
            </a:r>
            <a:r>
              <a:rPr lang="en-US" dirty="0">
                <a:latin typeface="Courier" pitchFamily="2" charset="0"/>
              </a:rPr>
              <a:t> &gt; </a:t>
            </a:r>
            <a:r>
              <a:rPr lang="en-US" dirty="0" err="1">
                <a:latin typeface="Courier" pitchFamily="2" charset="0"/>
              </a:rPr>
              <a:t>win.ClientSize.Width</a:t>
            </a:r>
            <a:r>
              <a:rPr lang="en-US" dirty="0">
                <a:latin typeface="Courier" pitchFamily="2" charset="0"/>
              </a:rPr>
              <a:t> - </a:t>
            </a:r>
            <a:r>
              <a:rPr lang="en-US" dirty="0" err="1">
                <a:latin typeface="Courier" pitchFamily="2" charset="0"/>
              </a:rPr>
              <a:t>label.Width</a:t>
            </a:r>
            <a:r>
              <a:rPr lang="en-US" dirty="0">
                <a:latin typeface="Courier" pitchFamily="2" charset="0"/>
              </a:rPr>
              <a:t> - 1 </a:t>
            </a:r>
          </a:p>
          <a:p>
            <a:r>
              <a:rPr lang="en-US" dirty="0">
                <a:latin typeface="Courier" pitchFamily="2" charset="0"/>
              </a:rPr>
              <a:t>    || </a:t>
            </a:r>
            <a:r>
              <a:rPr lang="en-US" dirty="0" err="1">
                <a:latin typeface="Courier" pitchFamily="2" charset="0"/>
              </a:rPr>
              <a:t>fst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pos</a:t>
            </a:r>
            <a:r>
              <a:rPr lang="en-US" dirty="0">
                <a:latin typeface="Courier" pitchFamily="2" charset="0"/>
              </a:rPr>
              <a:t> + </a:t>
            </a:r>
            <a:r>
              <a:rPr lang="en-US" dirty="0" err="1">
                <a:latin typeface="Courier" pitchFamily="2" charset="0"/>
              </a:rPr>
              <a:t>fst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dir</a:t>
            </a:r>
            <a:r>
              <a:rPr lang="en-US" dirty="0">
                <a:latin typeface="Courier" pitchFamily="2" charset="0"/>
              </a:rPr>
              <a:t> &lt; 0 then</a:t>
            </a:r>
          </a:p>
          <a:p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dir</a:t>
            </a:r>
            <a:r>
              <a:rPr lang="en-US" dirty="0">
                <a:latin typeface="Courier" pitchFamily="2" charset="0"/>
              </a:rPr>
              <a:t> &lt;- (-</a:t>
            </a:r>
            <a:r>
              <a:rPr lang="en-US" dirty="0" err="1">
                <a:latin typeface="Courier" pitchFamily="2" charset="0"/>
              </a:rPr>
              <a:t>fst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dir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snd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dir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if </a:t>
            </a:r>
            <a:r>
              <a:rPr lang="en-US" dirty="0" err="1">
                <a:latin typeface="Courier" pitchFamily="2" charset="0"/>
              </a:rPr>
              <a:t>snd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pos</a:t>
            </a:r>
            <a:r>
              <a:rPr lang="en-US" dirty="0">
                <a:latin typeface="Courier" pitchFamily="2" charset="0"/>
              </a:rPr>
              <a:t> + </a:t>
            </a:r>
            <a:r>
              <a:rPr lang="en-US" dirty="0" err="1">
                <a:latin typeface="Courier" pitchFamily="2" charset="0"/>
              </a:rPr>
              <a:t>snd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dir</a:t>
            </a:r>
            <a:r>
              <a:rPr lang="en-US" dirty="0">
                <a:latin typeface="Courier" pitchFamily="2" charset="0"/>
              </a:rPr>
              <a:t> &gt; </a:t>
            </a:r>
            <a:r>
              <a:rPr lang="en-US" dirty="0" err="1">
                <a:latin typeface="Courier" pitchFamily="2" charset="0"/>
              </a:rPr>
              <a:t>win.ClientSize.Height</a:t>
            </a:r>
            <a:r>
              <a:rPr lang="en-US" dirty="0">
                <a:latin typeface="Courier" pitchFamily="2" charset="0"/>
              </a:rPr>
              <a:t> - </a:t>
            </a:r>
            <a:r>
              <a:rPr lang="en-US" dirty="0" err="1">
                <a:latin typeface="Courier" pitchFamily="2" charset="0"/>
              </a:rPr>
              <a:t>label.Height</a:t>
            </a:r>
            <a:r>
              <a:rPr lang="en-US" dirty="0">
                <a:latin typeface="Courier" pitchFamily="2" charset="0"/>
              </a:rPr>
              <a:t> – 1</a:t>
            </a:r>
          </a:p>
          <a:p>
            <a:r>
              <a:rPr lang="en-US" dirty="0">
                <a:latin typeface="Courier" pitchFamily="2" charset="0"/>
              </a:rPr>
              <a:t>    || </a:t>
            </a:r>
            <a:r>
              <a:rPr lang="en-US" dirty="0" err="1">
                <a:latin typeface="Courier" pitchFamily="2" charset="0"/>
              </a:rPr>
              <a:t>snd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pos</a:t>
            </a:r>
            <a:r>
              <a:rPr lang="en-US" dirty="0">
                <a:latin typeface="Courier" pitchFamily="2" charset="0"/>
              </a:rPr>
              <a:t> + </a:t>
            </a:r>
            <a:r>
              <a:rPr lang="en-US" dirty="0" err="1">
                <a:latin typeface="Courier" pitchFamily="2" charset="0"/>
              </a:rPr>
              <a:t>snd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dir</a:t>
            </a:r>
            <a:r>
              <a:rPr lang="en-US" dirty="0">
                <a:latin typeface="Courier" pitchFamily="2" charset="0"/>
              </a:rPr>
              <a:t> &lt; 0 then</a:t>
            </a:r>
          </a:p>
          <a:p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dir</a:t>
            </a:r>
            <a:r>
              <a:rPr lang="en-US" dirty="0">
                <a:latin typeface="Courier" pitchFamily="2" charset="0"/>
              </a:rPr>
              <a:t> &lt;- (</a:t>
            </a:r>
            <a:r>
              <a:rPr lang="en-US" dirty="0" err="1">
                <a:latin typeface="Courier" pitchFamily="2" charset="0"/>
              </a:rPr>
              <a:t>fst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dir</a:t>
            </a:r>
            <a:r>
              <a:rPr lang="en-US" dirty="0">
                <a:latin typeface="Courier" pitchFamily="2" charset="0"/>
              </a:rPr>
              <a:t>, -</a:t>
            </a:r>
            <a:r>
              <a:rPr lang="en-US" dirty="0" err="1">
                <a:latin typeface="Courier" pitchFamily="2" charset="0"/>
              </a:rPr>
              <a:t>snd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dir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pos</a:t>
            </a:r>
            <a:r>
              <a:rPr lang="en-US" dirty="0">
                <a:latin typeface="Courier" pitchFamily="2" charset="0"/>
              </a:rPr>
              <a:t> &lt;- (</a:t>
            </a:r>
            <a:r>
              <a:rPr lang="en-US" dirty="0" err="1">
                <a:latin typeface="Courier" pitchFamily="2" charset="0"/>
              </a:rPr>
              <a:t>fst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pos</a:t>
            </a:r>
            <a:r>
              <a:rPr lang="en-US" dirty="0">
                <a:latin typeface="Courier" pitchFamily="2" charset="0"/>
              </a:rPr>
              <a:t> + </a:t>
            </a:r>
            <a:r>
              <a:rPr lang="en-US" dirty="0" err="1">
                <a:latin typeface="Courier" pitchFamily="2" charset="0"/>
              </a:rPr>
              <a:t>fst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dir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snd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pos</a:t>
            </a:r>
            <a:r>
              <a:rPr lang="en-US" dirty="0">
                <a:latin typeface="Courier" pitchFamily="2" charset="0"/>
              </a:rPr>
              <a:t> + </a:t>
            </a:r>
            <a:r>
              <a:rPr lang="en-US" dirty="0" err="1">
                <a:latin typeface="Courier" pitchFamily="2" charset="0"/>
              </a:rPr>
              <a:t>snd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dir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label.Location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&lt;- Point (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fst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pos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,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snd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pos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);</a:t>
            </a:r>
          </a:p>
          <a:p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label.Text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&lt;- string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System.DateTime.Now</a:t>
            </a:r>
            <a:endParaRPr lang="en-US" dirty="0">
              <a:highlight>
                <a:srgbClr val="00FFFF"/>
              </a:highlight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timer.Tick.Add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performTick</a:t>
            </a:r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Application.Run</a:t>
            </a:r>
            <a:r>
              <a:rPr lang="en-US" dirty="0">
                <a:latin typeface="Courier" pitchFamily="2" charset="0"/>
              </a:rPr>
              <a:t> win 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start event-loop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F3663B-3913-9042-9775-FB772A436CD7}"/>
              </a:ext>
            </a:extLst>
          </p:cNvPr>
          <p:cNvSpPr txBox="1"/>
          <p:nvPr/>
        </p:nvSpPr>
        <p:spPr>
          <a:xfrm>
            <a:off x="838200" y="807187"/>
            <a:ext cx="2242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movingClock.fsx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22854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AE9D-D93E-0D49-9BF2-E75580A4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8275"/>
            <a:ext cx="10515600" cy="1325563"/>
          </a:xfrm>
        </p:spPr>
        <p:txBody>
          <a:bodyPr/>
          <a:lstStyle/>
          <a:p>
            <a:r>
              <a:rPr lang="en-GB" dirty="0" err="1"/>
              <a:t>System.Windows.Forms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3420A-2399-9B42-90B3-4BC79E679EA6}"/>
              </a:ext>
            </a:extLst>
          </p:cNvPr>
          <p:cNvSpPr/>
          <p:nvPr/>
        </p:nvSpPr>
        <p:spPr>
          <a:xfrm>
            <a:off x="838200" y="1254769"/>
            <a:ext cx="102997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open </a:t>
            </a:r>
            <a:r>
              <a:rPr lang="en-US" dirty="0" err="1">
                <a:latin typeface="Courier" pitchFamily="2" charset="0"/>
              </a:rPr>
              <a:t>System.Windows.Forms</a:t>
            </a:r>
            <a:r>
              <a:rPr lang="en-US" dirty="0">
                <a:latin typeface="Courier" pitchFamily="2" charset="0"/>
              </a:rPr>
              <a:t>    </a:t>
            </a:r>
          </a:p>
          <a:p>
            <a:r>
              <a:rPr lang="en-US" dirty="0">
                <a:latin typeface="Courier" pitchFamily="2" charset="0"/>
              </a:rPr>
              <a:t>open </a:t>
            </a:r>
            <a:r>
              <a:rPr lang="en-US" dirty="0" err="1">
                <a:latin typeface="Courier" pitchFamily="2" charset="0"/>
              </a:rPr>
              <a:t>System.Drawing</a:t>
            </a:r>
            <a:r>
              <a:rPr lang="en-US" dirty="0">
                <a:latin typeface="Courier" pitchFamily="2" charset="0"/>
              </a:rPr>
              <a:t>   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let win = new Form () 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make a window form</a:t>
            </a:r>
          </a:p>
          <a:p>
            <a:r>
              <a:rPr lang="en-US" dirty="0" err="1">
                <a:latin typeface="Courier" pitchFamily="2" charset="0"/>
              </a:rPr>
              <a:t>win.ClientSize</a:t>
            </a:r>
            <a:r>
              <a:rPr lang="en-US" dirty="0">
                <a:latin typeface="Courier" pitchFamily="2" charset="0"/>
              </a:rPr>
              <a:t> &lt;- Size (200, 50)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. . .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make a timer</a:t>
            </a:r>
          </a:p>
          <a:p>
            <a:r>
              <a:rPr lang="en-US" dirty="0">
                <a:latin typeface="Courier" pitchFamily="2" charset="0"/>
              </a:rPr>
              <a:t>let timer = new Timer()</a:t>
            </a:r>
          </a:p>
          <a:p>
            <a:r>
              <a:rPr lang="en-US" dirty="0" err="1">
                <a:latin typeface="Courier" pitchFamily="2" charset="0"/>
              </a:rPr>
              <a:t>timer.Interval</a:t>
            </a:r>
            <a:r>
              <a:rPr lang="en-US" dirty="0">
                <a:latin typeface="Courier" pitchFamily="2" charset="0"/>
              </a:rPr>
              <a:t> &lt;- 10 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create an event every 10 millisecond</a:t>
            </a:r>
          </a:p>
          <a:p>
            <a:r>
              <a:rPr lang="en-US" dirty="0" err="1">
                <a:latin typeface="Courier" pitchFamily="2" charset="0"/>
              </a:rPr>
              <a:t>timer.Enabled</a:t>
            </a:r>
            <a:r>
              <a:rPr lang="en-US" dirty="0">
                <a:latin typeface="Courier" pitchFamily="2" charset="0"/>
              </a:rPr>
              <a:t> &lt;- true 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activiate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 the timer</a:t>
            </a:r>
          </a:p>
          <a:p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timer.Tick.Add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(fun e -&gt;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win.Refresh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())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Application.Run</a:t>
            </a:r>
            <a:r>
              <a:rPr lang="en-US" dirty="0">
                <a:latin typeface="Courier" pitchFamily="2" charset="0"/>
              </a:rPr>
              <a:t> win 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start event-loop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F3663B-3913-9042-9775-FB772A436CD7}"/>
              </a:ext>
            </a:extLst>
          </p:cNvPr>
          <p:cNvSpPr txBox="1"/>
          <p:nvPr/>
        </p:nvSpPr>
        <p:spPr>
          <a:xfrm>
            <a:off x="838200" y="807187"/>
            <a:ext cx="2452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movingSquare.fsx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30884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AE9D-D93E-0D49-9BF2-E75580A4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8275"/>
            <a:ext cx="10515600" cy="1325563"/>
          </a:xfrm>
        </p:spPr>
        <p:txBody>
          <a:bodyPr/>
          <a:lstStyle/>
          <a:p>
            <a:r>
              <a:rPr lang="en-GB" dirty="0" err="1"/>
              <a:t>System.Windows.Forms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3420A-2399-9B42-90B3-4BC79E679EA6}"/>
              </a:ext>
            </a:extLst>
          </p:cNvPr>
          <p:cNvSpPr/>
          <p:nvPr/>
        </p:nvSpPr>
        <p:spPr>
          <a:xfrm>
            <a:off x="838200" y="1254769"/>
            <a:ext cx="11353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let mutable delta = Point (0,0)</a:t>
            </a:r>
          </a:p>
          <a:p>
            <a:r>
              <a:rPr lang="en-US" dirty="0">
                <a:latin typeface="Courier" pitchFamily="2" charset="0"/>
              </a:rPr>
              <a:t>let mutable </a:t>
            </a:r>
            <a:r>
              <a:rPr lang="en-US" dirty="0" err="1">
                <a:latin typeface="Courier" pitchFamily="2" charset="0"/>
              </a:rPr>
              <a:t>dir</a:t>
            </a:r>
            <a:r>
              <a:rPr lang="en-US" dirty="0">
                <a:latin typeface="Courier" pitchFamily="2" charset="0"/>
              </a:rPr>
              <a:t> = Point (1,1)</a:t>
            </a:r>
          </a:p>
          <a:p>
            <a:r>
              <a:rPr lang="en-US" dirty="0">
                <a:latin typeface="Courier" pitchFamily="2" charset="0"/>
              </a:rPr>
              <a:t>let </a:t>
            </a:r>
            <a:r>
              <a:rPr lang="en-US" dirty="0" err="1">
                <a:latin typeface="Courier" pitchFamily="2" charset="0"/>
              </a:rPr>
              <a:t>polygonSz</a:t>
            </a:r>
            <a:r>
              <a:rPr lang="en-US" dirty="0">
                <a:latin typeface="Courier" pitchFamily="2" charset="0"/>
              </a:rPr>
              <a:t> = Point (10,10);</a:t>
            </a:r>
          </a:p>
          <a:p>
            <a:r>
              <a:rPr lang="en-US" dirty="0">
                <a:latin typeface="Courier" pitchFamily="2" charset="0"/>
              </a:rPr>
              <a:t>let polygon = [|Point (0,0); Point (polygonSz.X,0); </a:t>
            </a:r>
            <a:r>
              <a:rPr lang="en-US" dirty="0" err="1">
                <a:latin typeface="Courier" pitchFamily="2" charset="0"/>
              </a:rPr>
              <a:t>polygonSz</a:t>
            </a:r>
            <a:r>
              <a:rPr lang="en-US" dirty="0">
                <a:latin typeface="Courier" pitchFamily="2" charset="0"/>
              </a:rPr>
              <a:t>; Point (0,polygonSz.Y); Point (0,0)|]</a:t>
            </a:r>
          </a:p>
          <a:p>
            <a:r>
              <a:rPr lang="en-US" dirty="0">
                <a:latin typeface="Courier" pitchFamily="2" charset="0"/>
              </a:rPr>
              <a:t>let paint (e : </a:t>
            </a:r>
            <a:r>
              <a:rPr lang="en-US" dirty="0" err="1">
                <a:latin typeface="Courier" pitchFamily="2" charset="0"/>
              </a:rPr>
              <a:t>PaintEventArgs</a:t>
            </a:r>
            <a:r>
              <a:rPr lang="en-US" dirty="0">
                <a:latin typeface="Courier" pitchFamily="2" charset="0"/>
              </a:rPr>
              <a:t>) : unit =</a:t>
            </a:r>
          </a:p>
          <a:p>
            <a:r>
              <a:rPr lang="en-US" dirty="0">
                <a:latin typeface="Courier" pitchFamily="2" charset="0"/>
              </a:rPr>
              <a:t>  let pen = new Pen (</a:t>
            </a:r>
            <a:r>
              <a:rPr lang="en-US" dirty="0" err="1">
                <a:latin typeface="Courier" pitchFamily="2" charset="0"/>
              </a:rPr>
              <a:t>Color.Black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if </a:t>
            </a:r>
            <a:r>
              <a:rPr lang="en-US" dirty="0" err="1">
                <a:latin typeface="Courier" pitchFamily="2" charset="0"/>
              </a:rPr>
              <a:t>delta.X</a:t>
            </a:r>
            <a:r>
              <a:rPr lang="en-US" dirty="0">
                <a:latin typeface="Courier" pitchFamily="2" charset="0"/>
              </a:rPr>
              <a:t> + </a:t>
            </a:r>
            <a:r>
              <a:rPr lang="en-US" dirty="0" err="1">
                <a:latin typeface="Courier" pitchFamily="2" charset="0"/>
              </a:rPr>
              <a:t>dir.X</a:t>
            </a:r>
            <a:r>
              <a:rPr lang="en-US" dirty="0">
                <a:latin typeface="Courier" pitchFamily="2" charset="0"/>
              </a:rPr>
              <a:t> &lt; 0 </a:t>
            </a:r>
          </a:p>
          <a:p>
            <a:r>
              <a:rPr lang="en-US" dirty="0">
                <a:latin typeface="Courier" pitchFamily="2" charset="0"/>
              </a:rPr>
              <a:t>    || </a:t>
            </a:r>
            <a:r>
              <a:rPr lang="en-US" dirty="0" err="1">
                <a:latin typeface="Courier" pitchFamily="2" charset="0"/>
              </a:rPr>
              <a:t>delta.X</a:t>
            </a:r>
            <a:r>
              <a:rPr lang="en-US" dirty="0">
                <a:latin typeface="Courier" pitchFamily="2" charset="0"/>
              </a:rPr>
              <a:t> + </a:t>
            </a:r>
            <a:r>
              <a:rPr lang="en-US" dirty="0" err="1">
                <a:latin typeface="Courier" pitchFamily="2" charset="0"/>
              </a:rPr>
              <a:t>dir.X</a:t>
            </a:r>
            <a:r>
              <a:rPr lang="en-US" dirty="0">
                <a:latin typeface="Courier" pitchFamily="2" charset="0"/>
              </a:rPr>
              <a:t> + </a:t>
            </a:r>
            <a:r>
              <a:rPr lang="en-US" dirty="0" err="1">
                <a:latin typeface="Courier" pitchFamily="2" charset="0"/>
              </a:rPr>
              <a:t>polygonSz.X</a:t>
            </a:r>
            <a:r>
              <a:rPr lang="en-US" dirty="0">
                <a:latin typeface="Courier" pitchFamily="2" charset="0"/>
              </a:rPr>
              <a:t> &gt; </a:t>
            </a:r>
            <a:r>
              <a:rPr lang="en-US" dirty="0" err="1">
                <a:latin typeface="Courier" pitchFamily="2" charset="0"/>
              </a:rPr>
              <a:t>win.ClientSize.Width</a:t>
            </a:r>
            <a:r>
              <a:rPr lang="en-US" dirty="0">
                <a:latin typeface="Courier" pitchFamily="2" charset="0"/>
              </a:rPr>
              <a:t> - 1 then</a:t>
            </a:r>
          </a:p>
          <a:p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dir</a:t>
            </a:r>
            <a:r>
              <a:rPr lang="en-US" dirty="0">
                <a:latin typeface="Courier" pitchFamily="2" charset="0"/>
              </a:rPr>
              <a:t> &lt;- Point (-</a:t>
            </a:r>
            <a:r>
              <a:rPr lang="en-US" dirty="0" err="1">
                <a:latin typeface="Courier" pitchFamily="2" charset="0"/>
              </a:rPr>
              <a:t>dir.X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dir.Y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if </a:t>
            </a:r>
            <a:r>
              <a:rPr lang="en-US" dirty="0" err="1">
                <a:latin typeface="Courier" pitchFamily="2" charset="0"/>
              </a:rPr>
              <a:t>delta.Y</a:t>
            </a:r>
            <a:r>
              <a:rPr lang="en-US" dirty="0">
                <a:latin typeface="Courier" pitchFamily="2" charset="0"/>
              </a:rPr>
              <a:t> + </a:t>
            </a:r>
            <a:r>
              <a:rPr lang="en-US" dirty="0" err="1">
                <a:latin typeface="Courier" pitchFamily="2" charset="0"/>
              </a:rPr>
              <a:t>dir.Y</a:t>
            </a:r>
            <a:r>
              <a:rPr lang="en-US" dirty="0">
                <a:latin typeface="Courier" pitchFamily="2" charset="0"/>
              </a:rPr>
              <a:t> &lt; 0 </a:t>
            </a:r>
          </a:p>
          <a:p>
            <a:r>
              <a:rPr lang="en-US" dirty="0">
                <a:latin typeface="Courier" pitchFamily="2" charset="0"/>
              </a:rPr>
              <a:t>    || </a:t>
            </a:r>
            <a:r>
              <a:rPr lang="en-US" dirty="0" err="1">
                <a:latin typeface="Courier" pitchFamily="2" charset="0"/>
              </a:rPr>
              <a:t>delta.Y</a:t>
            </a:r>
            <a:r>
              <a:rPr lang="en-US" dirty="0">
                <a:latin typeface="Courier" pitchFamily="2" charset="0"/>
              </a:rPr>
              <a:t> + </a:t>
            </a:r>
            <a:r>
              <a:rPr lang="en-US" dirty="0" err="1">
                <a:latin typeface="Courier" pitchFamily="2" charset="0"/>
              </a:rPr>
              <a:t>dir.Y</a:t>
            </a:r>
            <a:r>
              <a:rPr lang="en-US" dirty="0">
                <a:latin typeface="Courier" pitchFamily="2" charset="0"/>
              </a:rPr>
              <a:t> + </a:t>
            </a:r>
            <a:r>
              <a:rPr lang="en-US" dirty="0" err="1">
                <a:latin typeface="Courier" pitchFamily="2" charset="0"/>
              </a:rPr>
              <a:t>polygonSz.Y</a:t>
            </a:r>
            <a:r>
              <a:rPr lang="en-US" dirty="0">
                <a:latin typeface="Courier" pitchFamily="2" charset="0"/>
              </a:rPr>
              <a:t> &gt; </a:t>
            </a:r>
            <a:r>
              <a:rPr lang="en-US" dirty="0" err="1">
                <a:latin typeface="Courier" pitchFamily="2" charset="0"/>
              </a:rPr>
              <a:t>win.ClientSize.Height</a:t>
            </a:r>
            <a:r>
              <a:rPr lang="en-US" dirty="0">
                <a:latin typeface="Courier" pitchFamily="2" charset="0"/>
              </a:rPr>
              <a:t> - 1 then</a:t>
            </a:r>
          </a:p>
          <a:p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dir</a:t>
            </a:r>
            <a:r>
              <a:rPr lang="en-US" dirty="0">
                <a:latin typeface="Courier" pitchFamily="2" charset="0"/>
              </a:rPr>
              <a:t> &lt;- Point (</a:t>
            </a:r>
            <a:r>
              <a:rPr lang="en-US" dirty="0" err="1">
                <a:latin typeface="Courier" pitchFamily="2" charset="0"/>
              </a:rPr>
              <a:t>dir.X</a:t>
            </a:r>
            <a:r>
              <a:rPr lang="en-US" dirty="0">
                <a:latin typeface="Courier" pitchFamily="2" charset="0"/>
              </a:rPr>
              <a:t>, -</a:t>
            </a:r>
            <a:r>
              <a:rPr lang="en-US" dirty="0" err="1">
                <a:latin typeface="Courier" pitchFamily="2" charset="0"/>
              </a:rPr>
              <a:t>dir.Y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delta &lt;- Point (</a:t>
            </a:r>
            <a:r>
              <a:rPr lang="en-US" dirty="0" err="1">
                <a:latin typeface="Courier" pitchFamily="2" charset="0"/>
              </a:rPr>
              <a:t>delta.X</a:t>
            </a:r>
            <a:r>
              <a:rPr lang="en-US" dirty="0">
                <a:latin typeface="Courier" pitchFamily="2" charset="0"/>
              </a:rPr>
              <a:t> + </a:t>
            </a:r>
            <a:r>
              <a:rPr lang="en-US" dirty="0" err="1">
                <a:latin typeface="Courier" pitchFamily="2" charset="0"/>
              </a:rPr>
              <a:t>dir.X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delta.Y</a:t>
            </a:r>
            <a:r>
              <a:rPr lang="en-US" dirty="0">
                <a:latin typeface="Courier" pitchFamily="2" charset="0"/>
              </a:rPr>
              <a:t> + </a:t>
            </a:r>
            <a:r>
              <a:rPr lang="en-US" dirty="0" err="1">
                <a:latin typeface="Courier" pitchFamily="2" charset="0"/>
              </a:rPr>
              <a:t>dir.Y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let add (p : Point) -&gt; Point (</a:t>
            </a:r>
            <a:r>
              <a:rPr lang="en-US" dirty="0" err="1">
                <a:latin typeface="Courier" pitchFamily="2" charset="0"/>
              </a:rPr>
              <a:t>p.X</a:t>
            </a:r>
            <a:r>
              <a:rPr lang="en-US" dirty="0">
                <a:latin typeface="Courier" pitchFamily="2" charset="0"/>
              </a:rPr>
              <a:t> + </a:t>
            </a:r>
            <a:r>
              <a:rPr lang="en-US" dirty="0" err="1">
                <a:latin typeface="Courier" pitchFamily="2" charset="0"/>
              </a:rPr>
              <a:t>delta.X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p.Y</a:t>
            </a:r>
            <a:r>
              <a:rPr lang="en-US" dirty="0">
                <a:latin typeface="Courier" pitchFamily="2" charset="0"/>
              </a:rPr>
              <a:t> + </a:t>
            </a:r>
            <a:r>
              <a:rPr lang="en-US" dirty="0" err="1">
                <a:latin typeface="Courier" pitchFamily="2" charset="0"/>
              </a:rPr>
              <a:t>delta.Y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let points = </a:t>
            </a:r>
            <a:r>
              <a:rPr lang="en-US" dirty="0" err="1">
                <a:latin typeface="Courier" pitchFamily="2" charset="0"/>
              </a:rPr>
              <a:t>Array.map</a:t>
            </a:r>
            <a:r>
              <a:rPr lang="en-US" dirty="0">
                <a:latin typeface="Courier" pitchFamily="2" charset="0"/>
              </a:rPr>
              <a:t> add polygon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e.Graphics.DrawLines</a:t>
            </a:r>
            <a:r>
              <a:rPr lang="en-US" dirty="0">
                <a:latin typeface="Courier" pitchFamily="2" charset="0"/>
              </a:rPr>
              <a:t> (pen, points)</a:t>
            </a:r>
          </a:p>
          <a:p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win.Paint.Add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paint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F3663B-3913-9042-9775-FB772A436CD7}"/>
              </a:ext>
            </a:extLst>
          </p:cNvPr>
          <p:cNvSpPr txBox="1"/>
          <p:nvPr/>
        </p:nvSpPr>
        <p:spPr>
          <a:xfrm>
            <a:off x="838200" y="807187"/>
            <a:ext cx="2452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movingSquare.fsx</a:t>
            </a:r>
            <a:endParaRPr lang="en-GB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57E6B2-3AEF-164B-BBB3-A6EBDDDBFBDE}"/>
              </a:ext>
            </a:extLst>
          </p:cNvPr>
          <p:cNvSpPr/>
          <p:nvPr/>
        </p:nvSpPr>
        <p:spPr>
          <a:xfrm>
            <a:off x="8067632" y="617288"/>
            <a:ext cx="1080000" cy="10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D3E475A8-9A44-A34D-8414-FB23474F3AEB}"/>
              </a:ext>
            </a:extLst>
          </p:cNvPr>
          <p:cNvSpPr>
            <a:spLocks noChangeAspect="1"/>
          </p:cNvSpPr>
          <p:nvPr/>
        </p:nvSpPr>
        <p:spPr>
          <a:xfrm rot="4335192">
            <a:off x="10566142" y="1074770"/>
            <a:ext cx="360000" cy="360000"/>
          </a:xfrm>
          <a:prstGeom prst="plus">
            <a:avLst>
              <a:gd name="adj" fmla="val 46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E4CA9B-0585-0744-82CD-E47E28E8A5A1}"/>
              </a:ext>
            </a:extLst>
          </p:cNvPr>
          <p:cNvCxnSpPr>
            <a:cxnSpLocks/>
          </p:cNvCxnSpPr>
          <p:nvPr/>
        </p:nvCxnSpPr>
        <p:spPr>
          <a:xfrm>
            <a:off x="10746143" y="1254770"/>
            <a:ext cx="36000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B6BE98D-B341-A84E-A3FE-C26B2B19CBD9}"/>
              </a:ext>
            </a:extLst>
          </p:cNvPr>
          <p:cNvSpPr txBox="1"/>
          <p:nvPr/>
        </p:nvSpPr>
        <p:spPr>
          <a:xfrm>
            <a:off x="7620000" y="285750"/>
            <a:ext cx="8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Square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31D60-0000-2C49-876A-F2D5EE2D2F73}"/>
              </a:ext>
            </a:extLst>
          </p:cNvPr>
          <p:cNvSpPr txBox="1"/>
          <p:nvPr/>
        </p:nvSpPr>
        <p:spPr>
          <a:xfrm>
            <a:off x="10458450" y="781050"/>
            <a:ext cx="65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15C8CF-1607-3241-AF5C-F566FC8047AB}"/>
              </a:ext>
            </a:extLst>
          </p:cNvPr>
          <p:cNvSpPr txBox="1"/>
          <p:nvPr/>
        </p:nvSpPr>
        <p:spPr>
          <a:xfrm>
            <a:off x="10788220" y="1636963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dir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60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278" y="1515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Adskil</a:t>
            </a:r>
            <a:r>
              <a:rPr lang="en-US" dirty="0"/>
              <a:t> model </a:t>
            </a:r>
            <a:r>
              <a:rPr lang="en-US" dirty="0" err="1"/>
              <a:t>og</a:t>
            </a:r>
            <a:r>
              <a:rPr lang="en-US" dirty="0"/>
              <a:t> 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922" y="2437608"/>
            <a:ext cx="3733800" cy="226060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078" y="432593"/>
            <a:ext cx="1778000" cy="17272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6958A5-DB4C-224E-A9BA-6183C91FA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39323"/>
            <a:ext cx="11353800" cy="49920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" pitchFamily="2" charset="0"/>
              </a:rPr>
              <a:t>// Open often used libraries, beware of namespace pollution!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" pitchFamily="2" charset="0"/>
              </a:rPr>
              <a:t>open </a:t>
            </a:r>
            <a:r>
              <a:rPr lang="en-GB" sz="1800" dirty="0" err="1">
                <a:latin typeface="Courier" pitchFamily="2" charset="0"/>
              </a:rPr>
              <a:t>System.Windows.Forms</a:t>
            </a:r>
            <a:endParaRPr lang="en-GB" sz="18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" pitchFamily="2" charset="0"/>
              </a:rPr>
              <a:t>open </a:t>
            </a:r>
            <a:r>
              <a:rPr lang="en-GB" sz="1800" dirty="0" err="1">
                <a:latin typeface="Courier" pitchFamily="2" charset="0"/>
              </a:rPr>
              <a:t>System.Drawing</a:t>
            </a:r>
            <a:endParaRPr lang="en-GB" sz="18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" pitchFamily="2" charset="0"/>
              </a:rPr>
              <a:t>// Prepare window form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" pitchFamily="2" charset="0"/>
              </a:rPr>
              <a:t>let win = new Form 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err="1">
                <a:latin typeface="Courier" pitchFamily="2" charset="0"/>
              </a:rPr>
              <a:t>win.ClientSize</a:t>
            </a:r>
            <a:r>
              <a:rPr lang="en-GB" sz="1800" dirty="0">
                <a:latin typeface="Courier" pitchFamily="2" charset="0"/>
              </a:rPr>
              <a:t> &lt;- Size (320, 170)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6"/>
                </a:solidFill>
                <a:latin typeface="Courier" pitchFamily="2" charset="0"/>
              </a:rPr>
              <a:t>// Set paint call-back 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" pitchFamily="2" charset="0"/>
              </a:rPr>
              <a:t>let paint (e : </a:t>
            </a:r>
            <a:r>
              <a:rPr lang="en-GB" sz="1800" dirty="0" err="1">
                <a:latin typeface="Courier" pitchFamily="2" charset="0"/>
              </a:rPr>
              <a:t>PaintEventArgs</a:t>
            </a:r>
            <a:r>
              <a:rPr lang="en-GB" sz="1800" dirty="0">
                <a:latin typeface="Courier" pitchFamily="2" charset="0"/>
              </a:rPr>
              <a:t>) : unit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" pitchFamily="2" charset="0"/>
              </a:rPr>
              <a:t>  let pen = new Pen (</a:t>
            </a:r>
            <a:r>
              <a:rPr lang="en-GB" sz="1800" dirty="0" err="1">
                <a:latin typeface="Courier" pitchFamily="2" charset="0"/>
              </a:rPr>
              <a:t>Color.Black</a:t>
            </a:r>
            <a:r>
              <a:rPr lang="en-GB" sz="1800" dirty="0">
                <a:latin typeface="Courier" pitchFamily="2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" pitchFamily="2" charset="0"/>
              </a:rPr>
              <a:t>  let points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" pitchFamily="2" charset="0"/>
              </a:rPr>
              <a:t>    [|Point (0,0); Point (10,170); Point (320,20); Point (0,0)|]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" pitchFamily="2" charset="0"/>
              </a:rPr>
              <a:t>  </a:t>
            </a:r>
            <a:r>
              <a:rPr lang="en-GB" sz="1800" dirty="0" err="1">
                <a:latin typeface="Courier" pitchFamily="2" charset="0"/>
              </a:rPr>
              <a:t>e.Graphics.DrawLines</a:t>
            </a:r>
            <a:r>
              <a:rPr lang="en-GB" sz="1800" dirty="0">
                <a:latin typeface="Courier" pitchFamily="2" charset="0"/>
              </a:rPr>
              <a:t> (pen, points)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err="1">
                <a:latin typeface="Courier" pitchFamily="2" charset="0"/>
              </a:rPr>
              <a:t>win.Paint.Add</a:t>
            </a:r>
            <a:r>
              <a:rPr lang="en-GB" sz="1800" dirty="0">
                <a:latin typeface="Courier" pitchFamily="2" charset="0"/>
              </a:rPr>
              <a:t> paint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err="1">
                <a:latin typeface="Courier" pitchFamily="2" charset="0"/>
              </a:rPr>
              <a:t>Application.Run</a:t>
            </a:r>
            <a:r>
              <a:rPr lang="en-GB" sz="1800" dirty="0">
                <a:latin typeface="Courier" pitchFamily="2" charset="0"/>
              </a:rPr>
              <a:t> win </a:t>
            </a:r>
            <a:r>
              <a:rPr lang="en-GB" sz="1800" dirty="0">
                <a:solidFill>
                  <a:schemeClr val="accent6"/>
                </a:solidFill>
                <a:latin typeface="Courier" pitchFamily="2" charset="0"/>
              </a:rPr>
              <a:t>// Start the event-loop.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>
              <a:latin typeface="Courier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1C0A37-A5F0-D741-97CA-107FC1635CEC}"/>
              </a:ext>
            </a:extLst>
          </p:cNvPr>
          <p:cNvSpPr txBox="1"/>
          <p:nvPr/>
        </p:nvSpPr>
        <p:spPr>
          <a:xfrm>
            <a:off x="419100" y="920703"/>
            <a:ext cx="2834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triangleClientSize.fsx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29921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382" y="160421"/>
            <a:ext cx="1778000" cy="1727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5426AE-BA8B-4243-83B2-B108FC0BE44C}"/>
              </a:ext>
            </a:extLst>
          </p:cNvPr>
          <p:cNvSpPr/>
          <p:nvPr/>
        </p:nvSpPr>
        <p:spPr>
          <a:xfrm>
            <a:off x="213619" y="-39756"/>
            <a:ext cx="9986764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open </a:t>
            </a:r>
            <a:r>
              <a:rPr lang="en-GB" dirty="0" err="1">
                <a:latin typeface="Courier" pitchFamily="2" charset="0"/>
              </a:rPr>
              <a:t>System.Windows.Forms</a:t>
            </a:r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open </a:t>
            </a:r>
            <a:r>
              <a:rPr lang="en-GB" dirty="0" err="1">
                <a:latin typeface="Courier" pitchFamily="2" charset="0"/>
              </a:rPr>
              <a:t>System.Drawing</a:t>
            </a:r>
            <a:endParaRPr lang="en-GB" dirty="0">
              <a:latin typeface="Courier" pitchFamily="2" charset="0"/>
            </a:endParaRP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///////////// </a:t>
            </a:r>
            <a:r>
              <a:rPr lang="en-GB" dirty="0" err="1">
                <a:solidFill>
                  <a:schemeClr val="accent6"/>
                </a:solidFill>
                <a:latin typeface="Courier" pitchFamily="2" charset="0"/>
              </a:rPr>
              <a:t>WinForm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 specifics /////////////</a:t>
            </a:r>
          </a:p>
          <a:p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/// Setup a window form and return function which can activate it</a:t>
            </a:r>
          </a:p>
          <a:p>
            <a:r>
              <a:rPr lang="en-GB" dirty="0">
                <a:latin typeface="Courier" pitchFamily="2" charset="0"/>
              </a:rPr>
              <a:t>let view (</a:t>
            </a:r>
            <a:r>
              <a:rPr lang="en-GB" dirty="0" err="1">
                <a:latin typeface="Courier" pitchFamily="2" charset="0"/>
              </a:rPr>
              <a:t>sz</a:t>
            </a:r>
            <a:r>
              <a:rPr lang="en-GB" dirty="0">
                <a:latin typeface="Courier" pitchFamily="2" charset="0"/>
              </a:rPr>
              <a:t> : Size) (pen : Pen) (pts : Point []) : (unit -&gt; unit) =</a:t>
            </a:r>
          </a:p>
          <a:p>
            <a:r>
              <a:rPr lang="en-GB" dirty="0">
                <a:latin typeface="Courier" pitchFamily="2" charset="0"/>
              </a:rPr>
              <a:t>  let win = new Form ()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win.ClientSize</a:t>
            </a:r>
            <a:r>
              <a:rPr lang="en-GB" dirty="0">
                <a:latin typeface="Courier" pitchFamily="2" charset="0"/>
              </a:rPr>
              <a:t> &lt;- </a:t>
            </a:r>
            <a:r>
              <a:rPr lang="en-GB" dirty="0" err="1">
                <a:latin typeface="Courier" pitchFamily="2" charset="0"/>
              </a:rPr>
              <a:t>sz</a:t>
            </a:r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win.Paint.Add</a:t>
            </a:r>
            <a:r>
              <a:rPr lang="en-GB" dirty="0">
                <a:latin typeface="Courier" pitchFamily="2" charset="0"/>
              </a:rPr>
              <a:t> (fun e -&gt; </a:t>
            </a:r>
            <a:r>
              <a:rPr lang="en-GB" dirty="0" err="1">
                <a:latin typeface="Courier" pitchFamily="2" charset="0"/>
              </a:rPr>
              <a:t>e.Graphics.DrawLines</a:t>
            </a:r>
            <a:r>
              <a:rPr lang="en-GB" dirty="0">
                <a:latin typeface="Courier" pitchFamily="2" charset="0"/>
              </a:rPr>
              <a:t> (pen, pts))</a:t>
            </a:r>
          </a:p>
          <a:p>
            <a:r>
              <a:rPr lang="en-GB" dirty="0">
                <a:latin typeface="Courier" pitchFamily="2" charset="0"/>
              </a:rPr>
              <a:t>  fun () -&gt; </a:t>
            </a:r>
            <a:r>
              <a:rPr lang="en-GB" dirty="0" err="1">
                <a:latin typeface="Courier" pitchFamily="2" charset="0"/>
              </a:rPr>
              <a:t>Application.Run</a:t>
            </a:r>
            <a:r>
              <a:rPr lang="en-GB" dirty="0">
                <a:latin typeface="Courier" pitchFamily="2" charset="0"/>
              </a:rPr>
              <a:t> win 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// function as return value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///////////// Model /////////////</a:t>
            </a:r>
          </a:p>
          <a:p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// A black triangle, using </a:t>
            </a:r>
            <a:r>
              <a:rPr lang="en-GB" dirty="0" err="1">
                <a:solidFill>
                  <a:schemeClr val="accent6"/>
                </a:solidFill>
                <a:latin typeface="Courier" pitchFamily="2" charset="0"/>
              </a:rPr>
              <a:t>winform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 primitives for brevity</a:t>
            </a:r>
          </a:p>
          <a:p>
            <a:r>
              <a:rPr lang="en-GB" dirty="0">
                <a:latin typeface="Courier" pitchFamily="2" charset="0"/>
              </a:rPr>
              <a:t>let model () : Size * Pen * (Point []) = </a:t>
            </a:r>
          </a:p>
          <a:p>
            <a:r>
              <a:rPr lang="en-GB" dirty="0">
                <a:latin typeface="Courier" pitchFamily="2" charset="0"/>
              </a:rPr>
              <a:t>  let size = Size (320, 170)</a:t>
            </a:r>
          </a:p>
          <a:p>
            <a:r>
              <a:rPr lang="en-GB" dirty="0">
                <a:latin typeface="Courier" pitchFamily="2" charset="0"/>
              </a:rPr>
              <a:t>  let pen = new Pen (</a:t>
            </a:r>
            <a:r>
              <a:rPr lang="en-GB" dirty="0" err="1">
                <a:latin typeface="Courier" pitchFamily="2" charset="0"/>
              </a:rPr>
              <a:t>Color.FromArgb</a:t>
            </a:r>
            <a:r>
              <a:rPr lang="en-GB" dirty="0">
                <a:latin typeface="Courier" pitchFamily="2" charset="0"/>
              </a:rPr>
              <a:t> (0, 0, 0))</a:t>
            </a:r>
          </a:p>
          <a:p>
            <a:r>
              <a:rPr lang="en-GB" dirty="0">
                <a:latin typeface="Courier" pitchFamily="2" charset="0"/>
              </a:rPr>
              <a:t>  let lines =</a:t>
            </a:r>
          </a:p>
          <a:p>
            <a:r>
              <a:rPr lang="en-GB" dirty="0">
                <a:latin typeface="Courier" pitchFamily="2" charset="0"/>
              </a:rPr>
              <a:t>    [|Point (0,0); Point (10,170); Point (320,20); Point (0,0)|]</a:t>
            </a:r>
          </a:p>
          <a:p>
            <a:r>
              <a:rPr lang="en-GB" dirty="0">
                <a:latin typeface="Courier" pitchFamily="2" charset="0"/>
              </a:rPr>
              <a:t>  (size, pen, lines)</a:t>
            </a:r>
          </a:p>
          <a:p>
            <a:r>
              <a:rPr lang="en-GB" dirty="0">
                <a:latin typeface="Courier" pitchFamily="2" charset="0"/>
              </a:rPr>
              <a:t>  </a:t>
            </a:r>
          </a:p>
          <a:p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///////////// Connection //////////////</a:t>
            </a:r>
          </a:p>
          <a:p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// Tie view and model together and enter main event loop</a:t>
            </a:r>
          </a:p>
          <a:p>
            <a:r>
              <a:rPr lang="en-GB" dirty="0">
                <a:latin typeface="Courier" pitchFamily="2" charset="0"/>
              </a:rPr>
              <a:t>let (size, pen, lines) = model ()</a:t>
            </a:r>
          </a:p>
          <a:p>
            <a:r>
              <a:rPr lang="en-GB" dirty="0">
                <a:latin typeface="Courier" pitchFamily="2" charset="0"/>
              </a:rPr>
              <a:t>let run = view size pen lines</a:t>
            </a:r>
          </a:p>
          <a:p>
            <a:r>
              <a:rPr lang="en-GB" dirty="0">
                <a:latin typeface="Courier" pitchFamily="2" charset="0"/>
              </a:rPr>
              <a:t>run 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6C1F18-3BCA-8646-934E-F901848B5AEA}"/>
              </a:ext>
            </a:extLst>
          </p:cNvPr>
          <p:cNvSpPr txBox="1"/>
          <p:nvPr/>
        </p:nvSpPr>
        <p:spPr>
          <a:xfrm>
            <a:off x="5588081" y="-39756"/>
            <a:ext cx="2769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triangleOrganied.fsx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96545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3062</Words>
  <Application>Microsoft Macintosh PowerPoint</Application>
  <PresentationFormat>Widescreen</PresentationFormat>
  <Paragraphs>357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</vt:lpstr>
      <vt:lpstr>Office Theme</vt:lpstr>
      <vt:lpstr>Grafiske brugergrænseflader i F#</vt:lpstr>
      <vt:lpstr>Skrive på skærmen</vt:lpstr>
      <vt:lpstr>System.Windows.Forms</vt:lpstr>
      <vt:lpstr>System.Windows.Forms</vt:lpstr>
      <vt:lpstr>System.Windows.Forms</vt:lpstr>
      <vt:lpstr>System.Windows.Forms</vt:lpstr>
      <vt:lpstr>System.Windows.Forms</vt:lpstr>
      <vt:lpstr>Adskil model og view</vt:lpstr>
      <vt:lpstr>PowerPoint Presentation</vt:lpstr>
      <vt:lpstr>Tegn og transformer mange linjer</vt:lpstr>
      <vt:lpstr>Model</vt:lpstr>
      <vt:lpstr>View+forbindelse</vt:lpstr>
      <vt:lpstr>PowerPoint Presentation</vt:lpstr>
      <vt:lpstr>PowerPoint Presentation</vt:lpstr>
      <vt:lpstr>Input fra brugeren via Controls</vt:lpstr>
      <vt:lpstr>Input fra brugeren via Controls</vt:lpstr>
      <vt:lpstr>Evaluering: Målbeskrivelse</vt:lpstr>
      <vt:lpstr>PowerPoint Presentation</vt:lpstr>
      <vt:lpstr>PowerPoint Presentation</vt:lpstr>
      <vt:lpstr>Forbedring af kurset</vt:lpstr>
      <vt:lpstr>PowerPoint Presentation</vt:lpstr>
      <vt:lpstr>Organisering af Controls i grupper: Panels</vt:lpstr>
      <vt:lpstr>Automatisk tildeling af position i paneler</vt:lpstr>
      <vt:lpstr>Automatisk tildeling af position i paneler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Grafiske brugergrænseflader i F#</dc:title>
  <dc:creator>Jon Sporring</dc:creator>
  <cp:lastModifiedBy>Jon Sporring</cp:lastModifiedBy>
  <cp:revision>43</cp:revision>
  <dcterms:created xsi:type="dcterms:W3CDTF">2018-01-10T08:04:13Z</dcterms:created>
  <dcterms:modified xsi:type="dcterms:W3CDTF">2020-01-16T08:49:19Z</dcterms:modified>
</cp:coreProperties>
</file>