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87" r:id="rId3"/>
    <p:sldId id="288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301" r:id="rId12"/>
    <p:sldId id="300" r:id="rId13"/>
    <p:sldId id="297" r:id="rId14"/>
    <p:sldId id="298" r:id="rId15"/>
    <p:sldId id="299" r:id="rId16"/>
    <p:sldId id="289" r:id="rId17"/>
  </p:sldIdLst>
  <p:sldSz cx="12192000" cy="6858000"/>
  <p:notesSz cx="6858000" cy="9144000"/>
  <p:defaultTextStyle>
    <a:defPPr>
      <a:defRPr lang="da-DK"/>
    </a:defPPr>
    <a:lvl1pPr marL="0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4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47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70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94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18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42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65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88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81"/>
    <p:restoredTop sz="91324"/>
  </p:normalViewPr>
  <p:slideViewPr>
    <p:cSldViewPr snapToGrid="0" snapToObjects="1">
      <p:cViewPr varScale="1">
        <p:scale>
          <a:sx n="145" d="100"/>
          <a:sy n="145" d="100"/>
        </p:scale>
        <p:origin x="216" y="840"/>
      </p:cViewPr>
      <p:guideLst/>
    </p:cSldViewPr>
  </p:slideViewPr>
  <p:outlineViewPr>
    <p:cViewPr>
      <p:scale>
        <a:sx n="33" d="100"/>
        <a:sy n="33" d="100"/>
      </p:scale>
      <p:origin x="0" y="-477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031C6-E4B0-0444-A4A8-9CCE96EC2C9C}" type="datetimeFigureOut">
              <a:rPr lang="en-GB" smtClean="0"/>
              <a:t>19/12/2019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6431B5-AB57-3E4A-80D5-B6800CF85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257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1pPr>
    <a:lvl2pPr marL="457124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2pPr>
    <a:lvl3pPr marL="914247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3pPr>
    <a:lvl4pPr marL="1371370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4pPr>
    <a:lvl5pPr marL="1828494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5pPr>
    <a:lvl6pPr marL="2285618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6pPr>
    <a:lvl7pPr marL="2742742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7pPr>
    <a:lvl8pPr marL="3199865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8pPr>
    <a:lvl9pPr marL="3656988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1ED94-4591-104E-9537-9BC5CCCC4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D2EB0F-840F-9348-B5A4-EF40AB183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E6355-A766-B245-AB6B-147D8BE70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19/12/2019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17BD5-7391-3043-9842-63659D87F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7805B-40C7-FE4B-A010-E783D2AB7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909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9ECF-F887-904F-B22E-41EC84C54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B9699-D8C2-144E-95E4-59A06CD1E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27998-48D3-F946-A6DF-3F4ED1666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19/12/2019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F3670-D8F4-D341-AA86-D4CCED155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38B95-EF98-D649-9906-6613C58AA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516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50C002-91CA-7744-B674-6F5ADFE9B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CB194-04AA-5143-9CB1-5C1E650EB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53160-CEFC-D44F-8E33-0FA3650FE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19/12/2019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E4D1C-C139-9748-B848-090CEE61D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8C1B2-97C1-AC4A-AFA9-9FD6F21B4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04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7F771-3C77-4046-8741-B9F1985A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E75E4-788D-8B45-A914-9090B31B6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FDA30-5AAC-E44B-B385-D37F6D102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19/12/2019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C8E8F-B306-6948-AAFC-2378EAB54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7F2F2-7D0F-594F-9997-E62A0E3C0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247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34479-5842-7B40-B8C3-B9E0AFA5B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52AD2-50C1-A544-AAE7-1B4CE8979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27BD2-2BEE-AF4F-93E9-FB7F23821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19/12/2019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1613D-697E-E849-8E33-FF88491D5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77736-18D9-F24A-A268-4A51200F8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007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1259-A7B7-A84A-AD03-AA09A20CE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1AF65-B506-E943-954A-D3F35B475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7C88A-87B4-CA41-8887-A33D70174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D251B-4415-5447-A04F-EC2E09598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19/12/2019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5D3E5-7DA7-DD45-9505-D19D732DE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87A76-0F77-4446-B137-585C86222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760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0E779-F592-8C4A-85F6-8A3640D57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00D6D-6941-7B4C-A245-EE68A3202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B23E13-DEC0-BD47-8DED-CB44821EE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93B57-68A1-984E-A6BD-852108C6C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01EB5D-B537-6444-8377-D5B0D1077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B729F0-B353-CD4F-B539-67AAEB886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19/12/2019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CF96D5-BB90-3C46-9C16-DC3CBB33E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77EDFB-B393-6C45-A969-5DC30C00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486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6CB2D-C45E-CE46-B29E-99D271CF7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ADA088-7531-7A4D-A6A6-110049A56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19/12/2019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4BC4B6-EB88-6348-9FF4-33CD66C8A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0B177-D407-BB4E-8B7A-98C3A82F4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882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FF83E8-4B3A-444C-A300-79B2E7BBB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19/12/2019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341C2D-D311-BA43-BD06-AE742C95E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84657-6616-E54D-ACC6-AEB8F07A4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0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4CAD8-9CF9-1C41-8D01-A8233CC80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2ADC9-ECC8-6A44-AF77-E608DBDEA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F635C-A77C-C949-95A7-452A59275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ADCA3-B99E-6E46-A1F0-162305E88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19/12/2019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79B80-C267-F34A-96B1-D517C6D1E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29DB5-554B-2041-9D82-BFFC0B199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473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7A19B-AEF2-B54A-A0FB-8B4598DE1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AEE357-D601-1B4C-8BED-8F192774E0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9ECAE-1D72-2942-9FB8-14819542E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D617E-DE68-2D45-93AF-6D84F2D6E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19/12/2019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83712-1D40-9D47-85A6-A53257BD8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FE6A4-D118-8848-B3BE-76BCCC06C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654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968EA4-92D0-1D48-9494-306C21D2E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936F5-A3A1-3641-A2EF-34A61B684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8B754-655E-DE49-888C-B8F8C7AEB0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65395-52C5-5E4B-BB20-CD4E0BBC9899}" type="datetimeFigureOut">
              <a:rPr lang="en-GB" smtClean="0"/>
              <a:t>19/12/2019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85844-11DF-374C-8D54-C2FF9EEDA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D928A-3EA4-DC41-93DD-72CE99404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147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tiff"/><Relationship Id="rId7" Type="http://schemas.openxmlformats.org/officeDocument/2006/relationships/image" Target="../media/image8.em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11" Type="http://schemas.openxmlformats.org/officeDocument/2006/relationships/image" Target="../media/image12.tiff"/><Relationship Id="rId5" Type="http://schemas.openxmlformats.org/officeDocument/2006/relationships/image" Target="../media/image6.tiff"/><Relationship Id="rId10" Type="http://schemas.openxmlformats.org/officeDocument/2006/relationships/image" Target="../media/image11.tiff"/><Relationship Id="rId4" Type="http://schemas.openxmlformats.org/officeDocument/2006/relationships/image" Target="../media/image5.tiff"/><Relationship Id="rId9" Type="http://schemas.openxmlformats.org/officeDocument/2006/relationships/image" Target="../media/image10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C5677-0BC7-FA4D-AA27-F2DD42162C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Programmering og Problemløsning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FE17A-B329-014A-81AB-963B2ED40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480" y="3602038"/>
            <a:ext cx="10769600" cy="1655762"/>
          </a:xfrm>
        </p:spPr>
        <p:txBody>
          <a:bodyPr/>
          <a:lstStyle/>
          <a:p>
            <a:r>
              <a:rPr lang="da-DK" dirty="0"/>
              <a:t>14.1: </a:t>
            </a:r>
            <a:r>
              <a:rPr lang="da-DK" dirty="0" err="1"/>
              <a:t>Nedarvning</a:t>
            </a:r>
            <a:endParaRPr lang="da-DK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80279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screenshot of a cell phone&#10;&#10;Description automatically generated">
            <a:extLst>
              <a:ext uri="{FF2B5EF4-FFF2-40B4-BE49-F238E27FC236}">
                <a16:creationId xmlns:a16="http://schemas.microsoft.com/office/drawing/2014/main" id="{429BC307-D014-C848-95F9-F331FF12C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8260" y="0"/>
            <a:ext cx="4523740" cy="24434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8D0876-E96F-3E48-94CB-CA3D843B1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22" y="30480"/>
            <a:ext cx="6428052" cy="1325563"/>
          </a:xfrm>
        </p:spPr>
        <p:txBody>
          <a:bodyPr/>
          <a:lstStyle/>
          <a:p>
            <a:r>
              <a:rPr lang="en-GB" dirty="0" err="1"/>
              <a:t>Komplekse</a:t>
            </a:r>
            <a:r>
              <a:rPr lang="en-GB" dirty="0"/>
              <a:t> </a:t>
            </a:r>
            <a:r>
              <a:rPr lang="en-GB" dirty="0" err="1"/>
              <a:t>tal</a:t>
            </a:r>
            <a:r>
              <a:rPr lang="en-GB" dirty="0"/>
              <a:t>: Operator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4C0935-0600-6041-94CD-97513703EB58}"/>
              </a:ext>
            </a:extLst>
          </p:cNvPr>
          <p:cNvSpPr txBox="1"/>
          <p:nvPr/>
        </p:nvSpPr>
        <p:spPr>
          <a:xfrm>
            <a:off x="6966852" y="6256066"/>
            <a:ext cx="2107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/>
              <a:t>complexOperator.fsx</a:t>
            </a:r>
            <a:endParaRPr lang="da-DK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617C282-D89C-404D-978D-B5DFAF364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80" y="1205957"/>
            <a:ext cx="7165340" cy="424307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42BCDE4-A5BA-704F-81F7-60DE4B76C320}"/>
              </a:ext>
            </a:extLst>
          </p:cNvPr>
          <p:cNvSpPr/>
          <p:nvPr/>
        </p:nvSpPr>
        <p:spPr>
          <a:xfrm>
            <a:off x="337436" y="2269671"/>
            <a:ext cx="7033986" cy="53122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079040-B106-0647-84F0-6822C9332AD6}"/>
              </a:ext>
            </a:extLst>
          </p:cNvPr>
          <p:cNvSpPr/>
          <p:nvPr/>
        </p:nvSpPr>
        <p:spPr>
          <a:xfrm>
            <a:off x="321108" y="4897122"/>
            <a:ext cx="5083649" cy="27903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395E17-EC8E-AD4E-A601-621D0991129F}"/>
              </a:ext>
            </a:extLst>
          </p:cNvPr>
          <p:cNvSpPr txBox="1"/>
          <p:nvPr/>
        </p:nvSpPr>
        <p:spPr>
          <a:xfrm>
            <a:off x="6966852" y="3295114"/>
            <a:ext cx="52251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Mutable: copy needed, difficult to remember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This: No state to remember, operator difficult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U: programming notation easier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Static: Like a module, usage slightly more natural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Operator: ‘normal’ usage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493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text&#10;&#10;Description automatically generated">
            <a:extLst>
              <a:ext uri="{FF2B5EF4-FFF2-40B4-BE49-F238E27FC236}">
                <a16:creationId xmlns:a16="http://schemas.microsoft.com/office/drawing/2014/main" id="{86CBA4D3-1858-E14F-B2AE-9B856387B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04" y="1202221"/>
            <a:ext cx="7165340" cy="5283200"/>
          </a:xfrm>
          <a:prstGeom prst="rect">
            <a:avLst/>
          </a:prstGeom>
        </p:spPr>
      </p:pic>
      <p:pic>
        <p:nvPicPr>
          <p:cNvPr id="21" name="Picture 20" descr="A screenshot of a cell phone&#10;&#10;Description automatically generated">
            <a:extLst>
              <a:ext uri="{FF2B5EF4-FFF2-40B4-BE49-F238E27FC236}">
                <a16:creationId xmlns:a16="http://schemas.microsoft.com/office/drawing/2014/main" id="{429BC307-D014-C848-95F9-F331FF12C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260" y="0"/>
            <a:ext cx="4523740" cy="24434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8D0876-E96F-3E48-94CB-CA3D843B1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21" y="30480"/>
            <a:ext cx="6788101" cy="1325563"/>
          </a:xfrm>
        </p:spPr>
        <p:txBody>
          <a:bodyPr/>
          <a:lstStyle/>
          <a:p>
            <a:r>
              <a:rPr lang="en-GB" dirty="0" err="1"/>
              <a:t>Komplekse</a:t>
            </a:r>
            <a:r>
              <a:rPr lang="en-GB" dirty="0"/>
              <a:t> </a:t>
            </a:r>
            <a:r>
              <a:rPr lang="en-GB" dirty="0" err="1"/>
              <a:t>tal</a:t>
            </a:r>
            <a:r>
              <a:rPr lang="en-GB" dirty="0"/>
              <a:t>: Constructors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2BCDE4-A5BA-704F-81F7-60DE4B76C320}"/>
              </a:ext>
            </a:extLst>
          </p:cNvPr>
          <p:cNvSpPr/>
          <p:nvPr/>
        </p:nvSpPr>
        <p:spPr>
          <a:xfrm>
            <a:off x="330255" y="1722154"/>
            <a:ext cx="7033986" cy="29128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079040-B106-0647-84F0-6822C9332AD6}"/>
              </a:ext>
            </a:extLst>
          </p:cNvPr>
          <p:cNvSpPr/>
          <p:nvPr/>
        </p:nvSpPr>
        <p:spPr>
          <a:xfrm>
            <a:off x="307291" y="5937435"/>
            <a:ext cx="4370218" cy="58917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395E17-EC8E-AD4E-A601-621D0991129F}"/>
              </a:ext>
            </a:extLst>
          </p:cNvPr>
          <p:cNvSpPr txBox="1"/>
          <p:nvPr/>
        </p:nvSpPr>
        <p:spPr>
          <a:xfrm>
            <a:off x="6966852" y="3906110"/>
            <a:ext cx="52251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Mutable: copy needed, difficult to remember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This: No state to remember, operator difficult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U: programming notation easier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Static: Like a module, usage slightly more natural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Operator: ‘normal’ usage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New: easier creation</a:t>
            </a:r>
          </a:p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4C0935-0600-6041-94CD-97513703EB58}"/>
              </a:ext>
            </a:extLst>
          </p:cNvPr>
          <p:cNvSpPr txBox="1"/>
          <p:nvPr/>
        </p:nvSpPr>
        <p:spPr>
          <a:xfrm>
            <a:off x="6966852" y="6256066"/>
            <a:ext cx="169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/>
              <a:t>complexNew.fsx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6575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screenshot of a cell phone&#10;&#10;Description automatically generated">
            <a:extLst>
              <a:ext uri="{FF2B5EF4-FFF2-40B4-BE49-F238E27FC236}">
                <a16:creationId xmlns:a16="http://schemas.microsoft.com/office/drawing/2014/main" id="{429BC307-D014-C848-95F9-F331FF12C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8260" y="0"/>
            <a:ext cx="4523740" cy="24434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8D0876-E96F-3E48-94CB-CA3D843B1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22" y="30480"/>
            <a:ext cx="6428052" cy="1325563"/>
          </a:xfrm>
        </p:spPr>
        <p:txBody>
          <a:bodyPr/>
          <a:lstStyle/>
          <a:p>
            <a:r>
              <a:rPr lang="en-GB" dirty="0" err="1"/>
              <a:t>Komplekse</a:t>
            </a:r>
            <a:r>
              <a:rPr lang="en-GB" dirty="0"/>
              <a:t> </a:t>
            </a:r>
            <a:r>
              <a:rPr lang="en-GB" dirty="0" err="1"/>
              <a:t>tal</a:t>
            </a:r>
            <a:r>
              <a:rPr lang="en-GB" dirty="0"/>
              <a:t>: Overload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FBEEB3-3A3E-A54E-9E49-4E20D3BE9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122" y="1221740"/>
            <a:ext cx="7115810" cy="525018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42BCDE4-A5BA-704F-81F7-60DE4B76C320}"/>
              </a:ext>
            </a:extLst>
          </p:cNvPr>
          <p:cNvSpPr/>
          <p:nvPr/>
        </p:nvSpPr>
        <p:spPr>
          <a:xfrm>
            <a:off x="328644" y="2788420"/>
            <a:ext cx="7033986" cy="105381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079040-B106-0647-84F0-6822C9332AD6}"/>
              </a:ext>
            </a:extLst>
          </p:cNvPr>
          <p:cNvSpPr/>
          <p:nvPr/>
        </p:nvSpPr>
        <p:spPr>
          <a:xfrm>
            <a:off x="307291" y="5937435"/>
            <a:ext cx="4370218" cy="58917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395E17-EC8E-AD4E-A601-621D0991129F}"/>
              </a:ext>
            </a:extLst>
          </p:cNvPr>
          <p:cNvSpPr txBox="1"/>
          <p:nvPr/>
        </p:nvSpPr>
        <p:spPr>
          <a:xfrm>
            <a:off x="6966852" y="3906110"/>
            <a:ext cx="52251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Mutable: copy needed, difficult to remember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This: No state to remember, operator difficult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U: programming notation easier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Static: Like a module, usage slightly more natural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Operator: ‘normal’ usage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New: easier creation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Overload: type mixing in usage</a:t>
            </a:r>
          </a:p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4C0935-0600-6041-94CD-97513703EB58}"/>
              </a:ext>
            </a:extLst>
          </p:cNvPr>
          <p:cNvSpPr txBox="1"/>
          <p:nvPr/>
        </p:nvSpPr>
        <p:spPr>
          <a:xfrm>
            <a:off x="6966852" y="6256066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/>
              <a:t>complexOverload.fsx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818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D0876-E96F-3E48-94CB-CA3D843B1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22" y="30480"/>
            <a:ext cx="6428052" cy="1325563"/>
          </a:xfrm>
        </p:spPr>
        <p:txBody>
          <a:bodyPr/>
          <a:lstStyle/>
          <a:p>
            <a:r>
              <a:rPr lang="en-GB" dirty="0" err="1"/>
              <a:t>Komplekse</a:t>
            </a:r>
            <a:r>
              <a:rPr lang="en-GB" dirty="0"/>
              <a:t> </a:t>
            </a:r>
            <a:r>
              <a:rPr lang="en-GB" dirty="0" err="1"/>
              <a:t>tal</a:t>
            </a:r>
            <a:r>
              <a:rPr lang="en-GB" dirty="0"/>
              <a:t>: </a:t>
            </a:r>
            <a:r>
              <a:rPr lang="da-DK" dirty="0" err="1"/>
              <a:t>equality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4C0935-0600-6041-94CD-97513703EB58}"/>
              </a:ext>
            </a:extLst>
          </p:cNvPr>
          <p:cNvSpPr txBox="1"/>
          <p:nvPr/>
        </p:nvSpPr>
        <p:spPr>
          <a:xfrm>
            <a:off x="6966852" y="6256066"/>
            <a:ext cx="2107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/>
              <a:t>complexOperator.fsx</a:t>
            </a:r>
            <a:endParaRPr lang="da-DK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2CBEDB-5D1D-3F41-B0B5-B0F81D00A6A3}"/>
              </a:ext>
            </a:extLst>
          </p:cNvPr>
          <p:cNvSpPr txBox="1"/>
          <p:nvPr/>
        </p:nvSpPr>
        <p:spPr>
          <a:xfrm>
            <a:off x="432575" y="1165030"/>
            <a:ext cx="2756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(=) operator </a:t>
            </a:r>
            <a:r>
              <a:rPr lang="en-GB" dirty="0" err="1"/>
              <a:t>eksisterer</a:t>
            </a:r>
            <a:r>
              <a:rPr lang="en-GB" dirty="0"/>
              <a:t> </a:t>
            </a:r>
            <a:r>
              <a:rPr lang="en-GB" dirty="0" err="1"/>
              <a:t>ikke</a:t>
            </a:r>
            <a:r>
              <a:rPr lang="en-GB" dirty="0"/>
              <a:t>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D02ACE-BEEA-7A4F-A19C-D8DA90B64763}"/>
              </a:ext>
            </a:extLst>
          </p:cNvPr>
          <p:cNvSpPr txBox="1"/>
          <p:nvPr/>
        </p:nvSpPr>
        <p:spPr>
          <a:xfrm>
            <a:off x="7354825" y="42102"/>
            <a:ext cx="229703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System.object</a:t>
            </a:r>
            <a:r>
              <a:rPr lang="en-GB" dirty="0"/>
              <a:t> </a:t>
            </a:r>
            <a:r>
              <a:rPr lang="en-GB" dirty="0" err="1"/>
              <a:t>klassen</a:t>
            </a:r>
            <a:r>
              <a:rPr lang="en-GB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Equals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Finalize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GetHashCode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GetType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ToString</a:t>
            </a:r>
            <a:endParaRPr lang="en-GB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2EC159-E739-1E47-A65F-7A54947EC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75" y="1712681"/>
            <a:ext cx="11087100" cy="500602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0DF352B-2596-DB4E-933D-453834752502}"/>
              </a:ext>
            </a:extLst>
          </p:cNvPr>
          <p:cNvSpPr/>
          <p:nvPr/>
        </p:nvSpPr>
        <p:spPr>
          <a:xfrm>
            <a:off x="489725" y="1712681"/>
            <a:ext cx="2699246" cy="75886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3E1C26-A31E-0D4B-936F-45F6431FE994}"/>
              </a:ext>
            </a:extLst>
          </p:cNvPr>
          <p:cNvSpPr/>
          <p:nvPr/>
        </p:nvSpPr>
        <p:spPr>
          <a:xfrm>
            <a:off x="7354825" y="1215626"/>
            <a:ext cx="1491475" cy="22188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345A85-3E6F-7B42-9921-36B9A58C3BB6}"/>
              </a:ext>
            </a:extLst>
          </p:cNvPr>
          <p:cNvSpPr/>
          <p:nvPr/>
        </p:nvSpPr>
        <p:spPr>
          <a:xfrm>
            <a:off x="895350" y="3368682"/>
            <a:ext cx="2415021" cy="22188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EB7E91-F252-BE42-85CC-692BB00F9379}"/>
              </a:ext>
            </a:extLst>
          </p:cNvPr>
          <p:cNvSpPr/>
          <p:nvPr/>
        </p:nvSpPr>
        <p:spPr>
          <a:xfrm>
            <a:off x="895350" y="6514455"/>
            <a:ext cx="4133850" cy="20425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46FFC8B-8392-0A49-99BC-1723EA22EE62}"/>
              </a:ext>
            </a:extLst>
          </p:cNvPr>
          <p:cNvSpPr/>
          <p:nvPr/>
        </p:nvSpPr>
        <p:spPr>
          <a:xfrm>
            <a:off x="895350" y="4848258"/>
            <a:ext cx="5410200" cy="41288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9C221EB-BA9C-F745-95CF-30616C6E6BD8}"/>
              </a:ext>
            </a:extLst>
          </p:cNvPr>
          <p:cNvSpPr/>
          <p:nvPr/>
        </p:nvSpPr>
        <p:spPr>
          <a:xfrm>
            <a:off x="473549" y="2487872"/>
            <a:ext cx="11397321" cy="43280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194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8BE4209E-DD39-974A-AD1A-388446C9B199}"/>
              </a:ext>
            </a:extLst>
          </p:cNvPr>
          <p:cNvGrpSpPr/>
          <p:nvPr/>
        </p:nvGrpSpPr>
        <p:grpSpPr>
          <a:xfrm>
            <a:off x="7560131" y="2697470"/>
            <a:ext cx="4539362" cy="3887466"/>
            <a:chOff x="7331529" y="2697470"/>
            <a:chExt cx="4539362" cy="388746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014AD3C-621E-0D46-A96E-0B47BF74D723}"/>
                </a:ext>
              </a:extLst>
            </p:cNvPr>
            <p:cNvSpPr/>
            <p:nvPr/>
          </p:nvSpPr>
          <p:spPr>
            <a:xfrm>
              <a:off x="7331529" y="2697470"/>
              <a:ext cx="4343401" cy="388746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B5BF9A9-49D5-C84B-84E1-A3E74F16B96F}"/>
                </a:ext>
              </a:extLst>
            </p:cNvPr>
            <p:cNvGrpSpPr/>
            <p:nvPr/>
          </p:nvGrpSpPr>
          <p:grpSpPr>
            <a:xfrm>
              <a:off x="7353320" y="2748337"/>
              <a:ext cx="4517571" cy="3778518"/>
              <a:chOff x="7625442" y="2505670"/>
              <a:chExt cx="4517571" cy="3778518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FB08E824-A936-9648-A40A-3994A8FE0E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47312" y="3429000"/>
                <a:ext cx="3048000" cy="233680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47FEF85-83CE-3F43-A5D4-6E285D1CF594}"/>
                  </a:ext>
                </a:extLst>
              </p:cNvPr>
              <p:cNvSpPr/>
              <p:nvPr/>
            </p:nvSpPr>
            <p:spPr>
              <a:xfrm>
                <a:off x="7625442" y="5914856"/>
                <a:ext cx="4517571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https://</a:t>
                </a:r>
                <a:r>
                  <a:rPr lang="en-GB" dirty="0" err="1"/>
                  <a:t>en.wikipedia.org</a:t>
                </a:r>
                <a:r>
                  <a:rPr lang="en-GB" dirty="0"/>
                  <a:t>/wiki/</a:t>
                </a:r>
                <a:r>
                  <a:rPr lang="en-GB" dirty="0" err="1"/>
                  <a:t>Hash_function</a:t>
                </a:r>
                <a:endParaRPr lang="en-GB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6F59A5-6958-E244-9223-C702831F7EAD}"/>
                  </a:ext>
                </a:extLst>
              </p:cNvPr>
              <p:cNvSpPr txBox="1"/>
              <p:nvPr/>
            </p:nvSpPr>
            <p:spPr>
              <a:xfrm>
                <a:off x="7674429" y="2505670"/>
                <a:ext cx="4345079" cy="92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Hash function: map from infinite domain to fixed sized domain. For computational and storage efficient data access</a:t>
                </a: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78D0876-E96F-3E48-94CB-CA3D843B1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22" y="30480"/>
            <a:ext cx="6428052" cy="1325563"/>
          </a:xfrm>
        </p:spPr>
        <p:txBody>
          <a:bodyPr/>
          <a:lstStyle/>
          <a:p>
            <a:r>
              <a:rPr lang="en-GB" dirty="0" err="1"/>
              <a:t>Komplekse</a:t>
            </a:r>
            <a:r>
              <a:rPr lang="en-GB" dirty="0"/>
              <a:t> </a:t>
            </a:r>
            <a:r>
              <a:rPr lang="en-GB" dirty="0" err="1"/>
              <a:t>tal</a:t>
            </a:r>
            <a:r>
              <a:rPr lang="en-GB" dirty="0"/>
              <a:t>: </a:t>
            </a:r>
            <a:r>
              <a:rPr lang="da-DK" dirty="0" err="1"/>
              <a:t>equality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D02ACE-BEEA-7A4F-A19C-D8DA90B64763}"/>
              </a:ext>
            </a:extLst>
          </p:cNvPr>
          <p:cNvSpPr txBox="1"/>
          <p:nvPr/>
        </p:nvSpPr>
        <p:spPr>
          <a:xfrm>
            <a:off x="8350874" y="42102"/>
            <a:ext cx="229703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System.object</a:t>
            </a:r>
            <a:r>
              <a:rPr lang="en-GB" dirty="0"/>
              <a:t> </a:t>
            </a:r>
            <a:r>
              <a:rPr lang="en-GB" dirty="0" err="1"/>
              <a:t>klassen</a:t>
            </a:r>
            <a:r>
              <a:rPr lang="en-GB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Equals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Finalize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GetHashCode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GetType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ToString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3E1C26-A31E-0D4B-936F-45F6431FE994}"/>
              </a:ext>
            </a:extLst>
          </p:cNvPr>
          <p:cNvSpPr/>
          <p:nvPr/>
        </p:nvSpPr>
        <p:spPr>
          <a:xfrm>
            <a:off x="8350874" y="406059"/>
            <a:ext cx="1491475" cy="22188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06A5249-4A61-9140-AA44-67F79925A040}"/>
              </a:ext>
            </a:extLst>
          </p:cNvPr>
          <p:cNvSpPr/>
          <p:nvPr/>
        </p:nvSpPr>
        <p:spPr>
          <a:xfrm>
            <a:off x="8350873" y="943144"/>
            <a:ext cx="1952462" cy="22188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DD18017-7587-1643-B6D2-FC2BC77B7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122" y="1054087"/>
            <a:ext cx="7231380" cy="553085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147FEDF-2A37-D743-A3F0-6E16630889DC}"/>
              </a:ext>
            </a:extLst>
          </p:cNvPr>
          <p:cNvSpPr/>
          <p:nvPr/>
        </p:nvSpPr>
        <p:spPr>
          <a:xfrm>
            <a:off x="272121" y="6102097"/>
            <a:ext cx="4267221" cy="48283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BE9A35F-C6DC-BE4A-9692-7A46A6A70BFC}"/>
              </a:ext>
            </a:extLst>
          </p:cNvPr>
          <p:cNvSpPr/>
          <p:nvPr/>
        </p:nvSpPr>
        <p:spPr>
          <a:xfrm>
            <a:off x="272122" y="3974815"/>
            <a:ext cx="6242978" cy="132556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B82057-D390-4D48-8F8A-8844C05FE9B9}"/>
              </a:ext>
            </a:extLst>
          </p:cNvPr>
          <p:cNvSpPr txBox="1"/>
          <p:nvPr/>
        </p:nvSpPr>
        <p:spPr>
          <a:xfrm>
            <a:off x="8329775" y="1927461"/>
            <a:ext cx="2947345" cy="369332"/>
          </a:xfrm>
          <a:prstGeom prst="rect">
            <a:avLst/>
          </a:prstGeom>
          <a:noFill/>
          <a:ln w="38100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Compare types operator: “:?”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FB6F51A-5C72-504C-BAB9-83DE69F67B15}"/>
              </a:ext>
            </a:extLst>
          </p:cNvPr>
          <p:cNvGrpSpPr/>
          <p:nvPr/>
        </p:nvGrpSpPr>
        <p:grpSpPr>
          <a:xfrm>
            <a:off x="6667513" y="2558859"/>
            <a:ext cx="5399319" cy="4257038"/>
            <a:chOff x="6634855" y="2558859"/>
            <a:chExt cx="5399319" cy="425703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69D42DC-E4ED-214A-9C57-6D8CDB3FADE9}"/>
                </a:ext>
              </a:extLst>
            </p:cNvPr>
            <p:cNvSpPr/>
            <p:nvPr/>
          </p:nvSpPr>
          <p:spPr>
            <a:xfrm>
              <a:off x="6634855" y="2558859"/>
              <a:ext cx="5285023" cy="42570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15AA72AE-5076-E144-A24F-962CA8A63D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00174" y="6018339"/>
              <a:ext cx="5334000" cy="647700"/>
            </a:xfrm>
            <a:prstGeom prst="rect">
              <a:avLst/>
            </a:prstGeom>
            <a:ln w="38100">
              <a:solidFill>
                <a:schemeClr val="accent1">
                  <a:shade val="50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70939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text&#10;&#10;Description automatically generated">
            <a:extLst>
              <a:ext uri="{FF2B5EF4-FFF2-40B4-BE49-F238E27FC236}">
                <a16:creationId xmlns:a16="http://schemas.microsoft.com/office/drawing/2014/main" id="{83C00293-38DF-DA4C-9E9F-9316AAB92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21" y="1531620"/>
            <a:ext cx="6997700" cy="5295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8D0876-E96F-3E48-94CB-CA3D843B1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21" y="-104109"/>
            <a:ext cx="8644782" cy="1075242"/>
          </a:xfrm>
        </p:spPr>
        <p:txBody>
          <a:bodyPr/>
          <a:lstStyle/>
          <a:p>
            <a:r>
              <a:rPr lang="en-GB" dirty="0" err="1"/>
              <a:t>Komplekse</a:t>
            </a:r>
            <a:r>
              <a:rPr lang="en-GB" dirty="0"/>
              <a:t> </a:t>
            </a:r>
            <a:r>
              <a:rPr lang="en-GB" dirty="0" err="1"/>
              <a:t>tal</a:t>
            </a:r>
            <a:r>
              <a:rPr lang="en-GB" dirty="0"/>
              <a:t>: </a:t>
            </a:r>
            <a:r>
              <a:rPr lang="en-GB" dirty="0" err="1"/>
              <a:t>List.sort</a:t>
            </a:r>
            <a:r>
              <a:rPr lang="en-GB" dirty="0"/>
              <a:t> (comparable)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D02ACE-BEEA-7A4F-A19C-D8DA90B64763}"/>
              </a:ext>
            </a:extLst>
          </p:cNvPr>
          <p:cNvSpPr txBox="1"/>
          <p:nvPr/>
        </p:nvSpPr>
        <p:spPr>
          <a:xfrm>
            <a:off x="9722469" y="42102"/>
            <a:ext cx="229703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System.object</a:t>
            </a:r>
            <a:r>
              <a:rPr lang="en-GB" dirty="0"/>
              <a:t> </a:t>
            </a:r>
            <a:r>
              <a:rPr lang="en-GB" dirty="0" err="1"/>
              <a:t>klassen</a:t>
            </a:r>
            <a:r>
              <a:rPr lang="en-GB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Equals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Finalize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GetHashCode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GetType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ToString</a:t>
            </a:r>
            <a:endParaRPr lang="en-GB" dirty="0"/>
          </a:p>
          <a:p>
            <a:r>
              <a:rPr lang="en-GB" dirty="0" err="1"/>
              <a:t>System.IComparable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CompareTo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3E1C26-A31E-0D4B-936F-45F6431FE994}"/>
              </a:ext>
            </a:extLst>
          </p:cNvPr>
          <p:cNvSpPr/>
          <p:nvPr/>
        </p:nvSpPr>
        <p:spPr>
          <a:xfrm>
            <a:off x="9722469" y="1746214"/>
            <a:ext cx="2197410" cy="60421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47FEDF-2A37-D743-A3F0-6E16630889DC}"/>
              </a:ext>
            </a:extLst>
          </p:cNvPr>
          <p:cNvSpPr/>
          <p:nvPr/>
        </p:nvSpPr>
        <p:spPr>
          <a:xfrm>
            <a:off x="272121" y="6400800"/>
            <a:ext cx="4561136" cy="42672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BE9A35F-C6DC-BE4A-9692-7A46A6A70BFC}"/>
              </a:ext>
            </a:extLst>
          </p:cNvPr>
          <p:cNvSpPr/>
          <p:nvPr/>
        </p:nvSpPr>
        <p:spPr>
          <a:xfrm>
            <a:off x="272121" y="4784271"/>
            <a:ext cx="7304336" cy="107524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A4BE54-DE65-A841-8B80-81E5D3DB6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337" y="841815"/>
            <a:ext cx="5219700" cy="431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C9E60D4-6976-CD4E-9788-979A6A6BD4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4714" y="6358698"/>
            <a:ext cx="6718300" cy="457200"/>
          </a:xfrm>
          <a:prstGeom prst="rect">
            <a:avLst/>
          </a:prstGeom>
          <a:ln w="38100"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57796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7AE4D-B4A0-2D4F-B3DD-43849B3AD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Opsummering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AF21A-0361-1244-B418-2D590DCAC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8316"/>
            <a:ext cx="10515600" cy="3745522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Interfaces: </a:t>
            </a:r>
            <a:r>
              <a:rPr lang="en-GB" dirty="0" err="1"/>
              <a:t>angiver</a:t>
            </a:r>
            <a:r>
              <a:rPr lang="en-GB" dirty="0"/>
              <a:t> </a:t>
            </a:r>
            <a:r>
              <a:rPr lang="en-GB" dirty="0" err="1"/>
              <a:t>egenskaber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tværs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</a:t>
            </a:r>
            <a:r>
              <a:rPr lang="en-GB" dirty="0" err="1"/>
              <a:t>klasser</a:t>
            </a:r>
            <a:endParaRPr lang="en-GB" dirty="0"/>
          </a:p>
          <a:p>
            <a:r>
              <a:rPr lang="en-GB" dirty="0" err="1"/>
              <a:t>Komplekse</a:t>
            </a:r>
            <a:r>
              <a:rPr lang="en-GB" dirty="0"/>
              <a:t> </a:t>
            </a:r>
            <a:r>
              <a:rPr lang="en-GB" dirty="0" err="1"/>
              <a:t>tal</a:t>
            </a:r>
            <a:r>
              <a:rPr lang="en-GB" dirty="0"/>
              <a:t>: </a:t>
            </a:r>
          </a:p>
          <a:p>
            <a:pPr lvl="1"/>
            <a:r>
              <a:rPr lang="en-GB" dirty="0"/>
              <a:t>Mutable, </a:t>
            </a:r>
          </a:p>
          <a:p>
            <a:pPr lvl="1"/>
            <a:r>
              <a:rPr lang="en-GB" dirty="0"/>
              <a:t>immutable, </a:t>
            </a:r>
          </a:p>
          <a:p>
            <a:pPr lvl="1"/>
            <a:r>
              <a:rPr lang="en-GB" dirty="0"/>
              <a:t>self-identifier, </a:t>
            </a:r>
          </a:p>
          <a:p>
            <a:pPr lvl="1"/>
            <a:r>
              <a:rPr lang="en-GB" dirty="0"/>
              <a:t>static, </a:t>
            </a:r>
          </a:p>
          <a:p>
            <a:pPr lvl="1"/>
            <a:r>
              <a:rPr lang="en-GB" dirty="0"/>
              <a:t>operator,</a:t>
            </a:r>
          </a:p>
          <a:p>
            <a:pPr lvl="1"/>
            <a:r>
              <a:rPr lang="en-GB" dirty="0"/>
              <a:t>extra constructors,</a:t>
            </a:r>
          </a:p>
          <a:p>
            <a:pPr lvl="1"/>
            <a:r>
              <a:rPr lang="en-GB" dirty="0"/>
              <a:t>operator overloading</a:t>
            </a:r>
          </a:p>
          <a:p>
            <a:r>
              <a:rPr lang="en-GB" dirty="0"/>
              <a:t>Copy constructor</a:t>
            </a:r>
          </a:p>
          <a:p>
            <a:r>
              <a:rPr lang="en-GB" dirty="0"/>
              <a:t>equality </a:t>
            </a:r>
            <a:r>
              <a:rPr lang="en-GB" dirty="0" err="1"/>
              <a:t>og</a:t>
            </a:r>
            <a:r>
              <a:rPr lang="en-GB" dirty="0"/>
              <a:t> comparable type </a:t>
            </a:r>
            <a:r>
              <a:rPr lang="en-GB" dirty="0" err="1"/>
              <a:t>begrænsninger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D7F3D7-1868-8043-8D87-6EBE9B7E0A72}"/>
              </a:ext>
            </a:extLst>
          </p:cNvPr>
          <p:cNvSpPr txBox="1"/>
          <p:nvPr/>
        </p:nvSpPr>
        <p:spPr>
          <a:xfrm>
            <a:off x="4245429" y="5290457"/>
            <a:ext cx="324640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0" dirty="0"/>
              <a:t>God Jul</a:t>
            </a:r>
          </a:p>
        </p:txBody>
      </p:sp>
    </p:spTree>
    <p:extLst>
      <p:ext uri="{BB962C8B-B14F-4D97-AF65-F5344CB8AC3E}">
        <p14:creationId xmlns:p14="http://schemas.microsoft.com/office/powerpoint/2010/main" val="306769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7AE4D-B4A0-2D4F-B3DD-43849B3AD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Resumé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AF21A-0361-1244-B418-2D590DCAC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4998"/>
          </a:xfrm>
        </p:spPr>
        <p:txBody>
          <a:bodyPr>
            <a:normAutofit/>
          </a:bodyPr>
          <a:lstStyle/>
          <a:p>
            <a:r>
              <a:rPr lang="en-GB" dirty="0"/>
              <a:t>Med overloading </a:t>
            </a:r>
            <a:r>
              <a:rPr lang="en-GB" dirty="0" err="1"/>
              <a:t>kan</a:t>
            </a:r>
            <a:r>
              <a:rPr lang="en-GB" dirty="0"/>
              <a:t> vi </a:t>
            </a:r>
            <a:r>
              <a:rPr lang="en-GB" dirty="0" err="1"/>
              <a:t>genbruge</a:t>
            </a:r>
            <a:r>
              <a:rPr lang="en-GB" dirty="0"/>
              <a:t> </a:t>
            </a:r>
            <a:r>
              <a:rPr lang="en-GB" dirty="0" err="1"/>
              <a:t>navne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små</a:t>
            </a:r>
            <a:r>
              <a:rPr lang="en-GB" dirty="0"/>
              <a:t> </a:t>
            </a:r>
            <a:r>
              <a:rPr lang="en-GB" dirty="0" err="1"/>
              <a:t>variationer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inputparametre</a:t>
            </a:r>
            <a:endParaRPr lang="en-GB" dirty="0"/>
          </a:p>
          <a:p>
            <a:r>
              <a:rPr lang="en-GB" dirty="0"/>
              <a:t>Association: “</a:t>
            </a:r>
            <a:r>
              <a:rPr lang="en-GB" dirty="0" err="1"/>
              <a:t>kender-til</a:t>
            </a:r>
            <a:r>
              <a:rPr lang="en-GB" dirty="0"/>
              <a:t>” - </a:t>
            </a:r>
            <a:r>
              <a:rPr lang="en-GB" dirty="0" err="1"/>
              <a:t>besked</a:t>
            </a:r>
            <a:r>
              <a:rPr lang="en-GB" dirty="0"/>
              <a:t> relation</a:t>
            </a:r>
          </a:p>
          <a:p>
            <a:r>
              <a:rPr lang="en-GB" dirty="0"/>
              <a:t>Aggregation: “har-</a:t>
            </a:r>
            <a:r>
              <a:rPr lang="en-GB" dirty="0" err="1"/>
              <a:t>en</a:t>
            </a:r>
            <a:r>
              <a:rPr lang="en-GB" dirty="0"/>
              <a:t>/</a:t>
            </a:r>
            <a:r>
              <a:rPr lang="en-GB" dirty="0" err="1"/>
              <a:t>flere</a:t>
            </a:r>
            <a:r>
              <a:rPr lang="en-GB" dirty="0"/>
              <a:t>” – </a:t>
            </a:r>
            <a:r>
              <a:rPr lang="en-GB" dirty="0" err="1"/>
              <a:t>udveksling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</a:t>
            </a:r>
            <a:r>
              <a:rPr lang="en-GB" dirty="0" err="1"/>
              <a:t>ejeskab</a:t>
            </a:r>
            <a:endParaRPr lang="en-GB" dirty="0"/>
          </a:p>
          <a:p>
            <a:r>
              <a:rPr lang="en-GB" dirty="0"/>
              <a:t>Composition: “har-</a:t>
            </a:r>
            <a:r>
              <a:rPr lang="en-GB" dirty="0" err="1"/>
              <a:t>en</a:t>
            </a:r>
            <a:r>
              <a:rPr lang="en-GB" dirty="0"/>
              <a:t>/</a:t>
            </a:r>
            <a:r>
              <a:rPr lang="en-GB" dirty="0" err="1"/>
              <a:t>flere</a:t>
            </a:r>
            <a:r>
              <a:rPr lang="en-GB" dirty="0"/>
              <a:t>” –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ejer</a:t>
            </a:r>
            <a:endParaRPr lang="en-GB" dirty="0"/>
          </a:p>
          <a:p>
            <a:r>
              <a:rPr lang="en-GB" dirty="0"/>
              <a:t>Overshadow: </a:t>
            </a:r>
            <a:r>
              <a:rPr lang="en-GB" dirty="0" err="1"/>
              <a:t>Navnesammenfald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nedarvning</a:t>
            </a:r>
            <a:r>
              <a:rPr lang="en-GB" dirty="0"/>
              <a:t> </a:t>
            </a:r>
            <a:r>
              <a:rPr lang="en-GB" dirty="0" err="1"/>
              <a:t>skygger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underklassen</a:t>
            </a:r>
            <a:endParaRPr lang="en-GB" dirty="0"/>
          </a:p>
          <a:p>
            <a:r>
              <a:rPr lang="en-GB" dirty="0" err="1"/>
              <a:t>Abstrakte</a:t>
            </a:r>
            <a:r>
              <a:rPr lang="en-GB" dirty="0"/>
              <a:t> </a:t>
            </a:r>
            <a:r>
              <a:rPr lang="en-GB" dirty="0" err="1"/>
              <a:t>klasser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override: </a:t>
            </a:r>
            <a:r>
              <a:rPr lang="en-GB" dirty="0" err="1"/>
              <a:t>Abstrakte</a:t>
            </a:r>
            <a:r>
              <a:rPr lang="en-GB" dirty="0"/>
              <a:t> </a:t>
            </a:r>
            <a:r>
              <a:rPr lang="en-GB" dirty="0" err="1"/>
              <a:t>klasser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kræve</a:t>
            </a:r>
            <a:r>
              <a:rPr lang="en-GB" dirty="0"/>
              <a:t> </a:t>
            </a:r>
            <a:r>
              <a:rPr lang="en-GB" dirty="0" err="1"/>
              <a:t>nedarvning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metodedefinitioner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7182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64C0E-4303-0B4D-9D9E-D20D6D703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 (is-a)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6CF7F-06A9-8F4B-B026-5A7CB61B0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0795"/>
            <a:ext cx="9896061" cy="132556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Et </a:t>
            </a:r>
            <a:r>
              <a:rPr lang="en-GB" dirty="0" err="1"/>
              <a:t>fjernsyn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bil</a:t>
            </a:r>
            <a:r>
              <a:rPr lang="en-GB" dirty="0"/>
              <a:t> har </a:t>
            </a:r>
            <a:r>
              <a:rPr lang="en-GB" dirty="0" err="1"/>
              <a:t>begge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knap. Man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trykke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knappen</a:t>
            </a:r>
            <a:r>
              <a:rPr lang="en-GB" dirty="0"/>
              <a:t>,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resultatet</a:t>
            </a:r>
            <a:r>
              <a:rPr lang="en-GB" dirty="0"/>
              <a:t> </a:t>
            </a:r>
            <a:r>
              <a:rPr lang="en-GB" dirty="0" err="1"/>
              <a:t>er</a:t>
            </a:r>
            <a:r>
              <a:rPr lang="en-GB" dirty="0"/>
              <a:t> </a:t>
            </a:r>
            <a:r>
              <a:rPr lang="en-GB" dirty="0" err="1"/>
              <a:t>ganske</a:t>
            </a:r>
            <a:r>
              <a:rPr lang="en-GB" dirty="0"/>
              <a:t> </a:t>
            </a:r>
            <a:r>
              <a:rPr lang="en-GB" dirty="0" err="1"/>
              <a:t>forskelligt</a:t>
            </a:r>
            <a:r>
              <a:rPr lang="en-GB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FC8B8D-D9C8-A648-AD33-0332C4366B5A}"/>
              </a:ext>
            </a:extLst>
          </p:cNvPr>
          <p:cNvSpPr txBox="1"/>
          <p:nvPr/>
        </p:nvSpPr>
        <p:spPr>
          <a:xfrm>
            <a:off x="7213696" y="3682304"/>
            <a:ext cx="4492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Fordele</a:t>
            </a:r>
            <a:r>
              <a:rPr lang="en-GB" dirty="0"/>
              <a:t>: </a:t>
            </a:r>
            <a:r>
              <a:rPr lang="en-GB" dirty="0" err="1"/>
              <a:t>Angiver</a:t>
            </a:r>
            <a:r>
              <a:rPr lang="en-GB" dirty="0"/>
              <a:t> </a:t>
            </a:r>
            <a:r>
              <a:rPr lang="en-GB" dirty="0" err="1"/>
              <a:t>egenskaber</a:t>
            </a:r>
            <a:r>
              <a:rPr lang="en-GB" dirty="0"/>
              <a:t>, </a:t>
            </a:r>
            <a:r>
              <a:rPr lang="en-GB" dirty="0" err="1"/>
              <a:t>semantisk</a:t>
            </a:r>
            <a:r>
              <a:rPr lang="en-GB" dirty="0"/>
              <a:t> </a:t>
            </a:r>
            <a:r>
              <a:rPr lang="en-GB" dirty="0" err="1"/>
              <a:t>graf</a:t>
            </a:r>
            <a:endParaRPr lang="en-GB" dirty="0"/>
          </a:p>
          <a:p>
            <a:r>
              <a:rPr lang="en-GB" dirty="0" err="1"/>
              <a:t>Bagdele</a:t>
            </a:r>
            <a:r>
              <a:rPr lang="en-GB" dirty="0"/>
              <a:t>: </a:t>
            </a:r>
            <a:r>
              <a:rPr lang="en-GB" dirty="0" err="1"/>
              <a:t>Risiko</a:t>
            </a:r>
            <a:r>
              <a:rPr lang="en-GB" dirty="0"/>
              <a:t> for </a:t>
            </a:r>
            <a:r>
              <a:rPr lang="en-GB" dirty="0" err="1"/>
              <a:t>megen</a:t>
            </a:r>
            <a:r>
              <a:rPr lang="en-GB" dirty="0"/>
              <a:t> up- </a:t>
            </a:r>
            <a:r>
              <a:rPr lang="en-GB" dirty="0" err="1"/>
              <a:t>og</a:t>
            </a:r>
            <a:r>
              <a:rPr lang="en-GB" dirty="0"/>
              <a:t> downcasting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9D5BE68-9989-3445-AB4A-B38E15BF1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446" y="2444095"/>
            <a:ext cx="5486400" cy="3098800"/>
          </a:xfrm>
          <a:prstGeom prst="rect">
            <a:avLst/>
          </a:prstGeom>
        </p:spPr>
      </p:pic>
      <p:pic>
        <p:nvPicPr>
          <p:cNvPr id="10" name="Picture 9" descr="A screenshot of a map&#10;&#10;Description automatically generated">
            <a:extLst>
              <a:ext uri="{FF2B5EF4-FFF2-40B4-BE49-F238E27FC236}">
                <a16:creationId xmlns:a16="http://schemas.microsoft.com/office/drawing/2014/main" id="{E0441898-713D-FD49-BFAF-B39470BA2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046" y="5692010"/>
            <a:ext cx="52832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226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D0876-E96F-3E48-94CB-CA3D843B1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234" y="-63775"/>
            <a:ext cx="10515600" cy="1325563"/>
          </a:xfrm>
        </p:spPr>
        <p:txBody>
          <a:bodyPr/>
          <a:lstStyle/>
          <a:p>
            <a:r>
              <a:rPr lang="en-GB" dirty="0" err="1"/>
              <a:t>Operatorer</a:t>
            </a:r>
            <a:r>
              <a:rPr lang="en-GB" dirty="0"/>
              <a:t>: </a:t>
            </a:r>
            <a:r>
              <a:rPr lang="en-GB" dirty="0" err="1"/>
              <a:t>Komplekse</a:t>
            </a:r>
            <a:r>
              <a:rPr lang="en-GB" dirty="0"/>
              <a:t> </a:t>
            </a:r>
            <a:r>
              <a:rPr lang="en-GB" dirty="0" err="1"/>
              <a:t>tal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7AD991-450D-BC48-95A3-967138800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029" y="4512233"/>
            <a:ext cx="2095500" cy="2247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765F4F-B5F6-934B-96A2-F35A5B184C06}"/>
              </a:ext>
            </a:extLst>
          </p:cNvPr>
          <p:cNvSpPr txBox="1"/>
          <p:nvPr/>
        </p:nvSpPr>
        <p:spPr>
          <a:xfrm>
            <a:off x="3008015" y="1261650"/>
            <a:ext cx="1424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For </a:t>
            </a:r>
            <a:r>
              <a:rPr lang="en-GB" dirty="0" err="1"/>
              <a:t>reelle</a:t>
            </a:r>
            <a:r>
              <a:rPr lang="en-GB" dirty="0"/>
              <a:t> </a:t>
            </a:r>
            <a:r>
              <a:rPr lang="en-GB" dirty="0" err="1"/>
              <a:t>tal</a:t>
            </a:r>
            <a:r>
              <a:rPr lang="en-GB" dirty="0"/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7D89FF-EBD7-9A41-97D6-4AD35B8CA7A5}"/>
              </a:ext>
            </a:extLst>
          </p:cNvPr>
          <p:cNvSpPr txBox="1"/>
          <p:nvPr/>
        </p:nvSpPr>
        <p:spPr>
          <a:xfrm>
            <a:off x="5649468" y="1472067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82227F-A604-1242-AD7E-F6916055C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0433" y="2005298"/>
            <a:ext cx="1219200" cy="2476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47C70A-EA07-E24D-AD11-8CA8572880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1114" y="1974177"/>
            <a:ext cx="1219200" cy="228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762604-36BF-C440-880A-13987F89DD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788" y="1990052"/>
            <a:ext cx="1219200" cy="2476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2E8F14D-DD06-2947-8CD3-970717FA7727}"/>
              </a:ext>
            </a:extLst>
          </p:cNvPr>
          <p:cNvSpPr txBox="1"/>
          <p:nvPr/>
        </p:nvSpPr>
        <p:spPr>
          <a:xfrm>
            <a:off x="10138607" y="1950445"/>
            <a:ext cx="2277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 </a:t>
            </a:r>
            <a:r>
              <a:rPr lang="en-GB" dirty="0" err="1"/>
              <a:t>løsninger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F187DD-BD2A-9C4C-B3EC-61DB507B3358}"/>
              </a:ext>
            </a:extLst>
          </p:cNvPr>
          <p:cNvSpPr txBox="1"/>
          <p:nvPr/>
        </p:nvSpPr>
        <p:spPr>
          <a:xfrm>
            <a:off x="6589286" y="1916353"/>
            <a:ext cx="2277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 </a:t>
            </a:r>
            <a:r>
              <a:rPr lang="en-GB" dirty="0" err="1"/>
              <a:t>løsning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84BE1B-848A-B749-90DF-2408B1DB06B3}"/>
              </a:ext>
            </a:extLst>
          </p:cNvPr>
          <p:cNvSpPr txBox="1"/>
          <p:nvPr/>
        </p:nvSpPr>
        <p:spPr>
          <a:xfrm>
            <a:off x="2372961" y="1951561"/>
            <a:ext cx="2277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 </a:t>
            </a:r>
            <a:r>
              <a:rPr lang="en-GB" dirty="0" err="1"/>
              <a:t>løsninger</a:t>
            </a:r>
            <a:endParaRPr lang="en-GB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2B3A274-15BC-E949-AE66-2453178A71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885" y="2285512"/>
            <a:ext cx="3429000" cy="21145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4125ACA-93FC-2E4A-8F45-295283B410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32444" y="2288364"/>
            <a:ext cx="3429000" cy="21145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4B67E46-96CB-7248-9350-5D9D145EB5F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61031" y="2495057"/>
            <a:ext cx="3429000" cy="206692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5DAE169-C684-C747-A46A-56D8A0CC5D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20222" y="5803572"/>
            <a:ext cx="876300" cy="2286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9770751-53D9-6D4D-9852-8738801C65D7}"/>
              </a:ext>
            </a:extLst>
          </p:cNvPr>
          <p:cNvSpPr txBox="1"/>
          <p:nvPr/>
        </p:nvSpPr>
        <p:spPr>
          <a:xfrm>
            <a:off x="3249387" y="5257799"/>
            <a:ext cx="1562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Imaginært</a:t>
            </a:r>
            <a:r>
              <a:rPr lang="en-GB" dirty="0"/>
              <a:t> </a:t>
            </a:r>
            <a:r>
              <a:rPr lang="en-GB" dirty="0" err="1"/>
              <a:t>tal</a:t>
            </a:r>
            <a:r>
              <a:rPr lang="en-GB" dirty="0"/>
              <a:t>: 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FA5FC57-891B-AA40-AAA9-B65455E8F58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69559" y="5347215"/>
            <a:ext cx="1009650" cy="1905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CB4FEAA-DB60-6B40-A1A5-A7E20A8FDC7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59079" y="1157380"/>
            <a:ext cx="3981450" cy="51435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CD9323D-B2FB-924A-B908-9014B810B40C}"/>
              </a:ext>
            </a:extLst>
          </p:cNvPr>
          <p:cNvSpPr txBox="1"/>
          <p:nvPr/>
        </p:nvSpPr>
        <p:spPr>
          <a:xfrm>
            <a:off x="4427898" y="6202100"/>
            <a:ext cx="178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Altid</a:t>
            </a:r>
            <a:r>
              <a:rPr lang="en-GB" dirty="0"/>
              <a:t> 2 </a:t>
            </a:r>
            <a:r>
              <a:rPr lang="en-GB" dirty="0" err="1"/>
              <a:t>løsninger</a:t>
            </a:r>
            <a:r>
              <a:rPr lang="en-GB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30043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25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D0876-E96F-3E48-94CB-CA3D843B1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234" y="-63775"/>
            <a:ext cx="10515600" cy="1325563"/>
          </a:xfrm>
        </p:spPr>
        <p:txBody>
          <a:bodyPr/>
          <a:lstStyle/>
          <a:p>
            <a:r>
              <a:rPr lang="en-GB" dirty="0" err="1"/>
              <a:t>Komplekse</a:t>
            </a:r>
            <a:r>
              <a:rPr lang="en-GB" dirty="0"/>
              <a:t> </a:t>
            </a:r>
            <a:r>
              <a:rPr lang="en-GB" dirty="0" err="1"/>
              <a:t>tal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84847-0D07-354C-9658-CA066E9A5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2674" y="1261788"/>
            <a:ext cx="7501128" cy="55181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https://</a:t>
            </a:r>
            <a:r>
              <a:rPr lang="en-GB" dirty="0" err="1"/>
              <a:t>en.wikipedia.org</a:t>
            </a:r>
            <a:r>
              <a:rPr lang="en-GB" dirty="0"/>
              <a:t>/wiki/</a:t>
            </a:r>
            <a:r>
              <a:rPr lang="en-GB" dirty="0" err="1"/>
              <a:t>Complex_number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7AD991-450D-BC48-95A3-967138800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3892" y="2788653"/>
            <a:ext cx="2095500" cy="2247900"/>
          </a:xfrm>
          <a:prstGeom prst="rect">
            <a:avLst/>
          </a:prstGeom>
        </p:spPr>
      </p:pic>
      <p:pic>
        <p:nvPicPr>
          <p:cNvPr id="21" name="Picture 20" descr="A screenshot of a cell phone&#10;&#10;Description automatically generated">
            <a:extLst>
              <a:ext uri="{FF2B5EF4-FFF2-40B4-BE49-F238E27FC236}">
                <a16:creationId xmlns:a16="http://schemas.microsoft.com/office/drawing/2014/main" id="{429BC307-D014-C848-95F9-F331FF12C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774" y="2502903"/>
            <a:ext cx="52197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548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D0876-E96F-3E48-94CB-CA3D843B1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22" y="30480"/>
            <a:ext cx="6428052" cy="1325563"/>
          </a:xfrm>
        </p:spPr>
        <p:txBody>
          <a:bodyPr/>
          <a:lstStyle/>
          <a:p>
            <a:r>
              <a:rPr lang="en-GB" dirty="0" err="1"/>
              <a:t>Komplekse</a:t>
            </a:r>
            <a:r>
              <a:rPr lang="en-GB" dirty="0"/>
              <a:t> </a:t>
            </a:r>
            <a:r>
              <a:rPr lang="en-GB" dirty="0" err="1"/>
              <a:t>tal</a:t>
            </a:r>
            <a:r>
              <a:rPr lang="en-GB" dirty="0"/>
              <a:t>: Mutable</a:t>
            </a:r>
          </a:p>
        </p:txBody>
      </p:sp>
      <p:pic>
        <p:nvPicPr>
          <p:cNvPr id="21" name="Picture 20" descr="A screenshot of a cell phone&#10;&#10;Description automatically generated">
            <a:extLst>
              <a:ext uri="{FF2B5EF4-FFF2-40B4-BE49-F238E27FC236}">
                <a16:creationId xmlns:a16="http://schemas.microsoft.com/office/drawing/2014/main" id="{429BC307-D014-C848-95F9-F331FF12C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300" y="30480"/>
            <a:ext cx="5219700" cy="2819400"/>
          </a:xfrm>
          <a:prstGeom prst="rect">
            <a:avLst/>
          </a:prstGeom>
        </p:spPr>
      </p:pic>
      <p:pic>
        <p:nvPicPr>
          <p:cNvPr id="8" name="Picture 7" descr="A screenshot of text&#10;&#10;Description automatically generated">
            <a:extLst>
              <a:ext uri="{FF2B5EF4-FFF2-40B4-BE49-F238E27FC236}">
                <a16:creationId xmlns:a16="http://schemas.microsoft.com/office/drawing/2014/main" id="{583FCF7A-F489-6447-BCEC-8DC63AB76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51" y="1227904"/>
            <a:ext cx="5894070" cy="500253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8D4C15D-A113-B543-AC3A-ED79549F9B28}"/>
              </a:ext>
            </a:extLst>
          </p:cNvPr>
          <p:cNvSpPr/>
          <p:nvPr/>
        </p:nvSpPr>
        <p:spPr>
          <a:xfrm>
            <a:off x="288451" y="4120573"/>
            <a:ext cx="3779373" cy="53457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BBF9BD-E1E2-2740-958F-4114479D7D81}"/>
              </a:ext>
            </a:extLst>
          </p:cNvPr>
          <p:cNvSpPr/>
          <p:nvPr/>
        </p:nvSpPr>
        <p:spPr>
          <a:xfrm>
            <a:off x="288451" y="5432302"/>
            <a:ext cx="3779373" cy="53457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08942A-5036-954B-BD10-9DED01B5B5E2}"/>
              </a:ext>
            </a:extLst>
          </p:cNvPr>
          <p:cNvSpPr/>
          <p:nvPr/>
        </p:nvSpPr>
        <p:spPr>
          <a:xfrm>
            <a:off x="255793" y="5421724"/>
            <a:ext cx="5832000" cy="806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17A9BC-6187-A94A-A56F-46E3283727F1}"/>
              </a:ext>
            </a:extLst>
          </p:cNvPr>
          <p:cNvSpPr/>
          <p:nvPr/>
        </p:nvSpPr>
        <p:spPr>
          <a:xfrm>
            <a:off x="255793" y="2792180"/>
            <a:ext cx="5832000" cy="18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77B62D-C5EA-E045-B044-0F3DE809D3A1}"/>
              </a:ext>
            </a:extLst>
          </p:cNvPr>
          <p:cNvSpPr txBox="1"/>
          <p:nvPr/>
        </p:nvSpPr>
        <p:spPr>
          <a:xfrm>
            <a:off x="6966852" y="6256066"/>
            <a:ext cx="2201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/>
              <a:t>complexSideEffect.fsx</a:t>
            </a:r>
            <a:endParaRPr lang="da-DK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395E17-EC8E-AD4E-A601-621D0991129F}"/>
              </a:ext>
            </a:extLst>
          </p:cNvPr>
          <p:cNvSpPr txBox="1"/>
          <p:nvPr/>
        </p:nvSpPr>
        <p:spPr>
          <a:xfrm>
            <a:off x="6966852" y="3295114"/>
            <a:ext cx="5225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Mutable: copy needed, difficult to remember state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9241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1" animBg="1"/>
      <p:bldP spid="12" grpId="0" animBg="1"/>
      <p:bldP spid="15" grpId="0" animBg="1"/>
      <p:bldP spid="11" grpId="0" animBg="1"/>
      <p:bldP spid="13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D0876-E96F-3E48-94CB-CA3D843B1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22" y="30480"/>
            <a:ext cx="6428052" cy="1325563"/>
          </a:xfrm>
        </p:spPr>
        <p:txBody>
          <a:bodyPr/>
          <a:lstStyle/>
          <a:p>
            <a:r>
              <a:rPr lang="en-GB" dirty="0" err="1"/>
              <a:t>Komplekse</a:t>
            </a:r>
            <a:r>
              <a:rPr lang="en-GB" dirty="0"/>
              <a:t> </a:t>
            </a:r>
            <a:r>
              <a:rPr lang="en-GB" dirty="0" err="1"/>
              <a:t>tal</a:t>
            </a:r>
            <a:r>
              <a:rPr lang="en-GB" dirty="0"/>
              <a:t>: This</a:t>
            </a:r>
          </a:p>
        </p:txBody>
      </p:sp>
      <p:pic>
        <p:nvPicPr>
          <p:cNvPr id="21" name="Picture 20" descr="A screenshot of a cell phone&#10;&#10;Description automatically generated">
            <a:extLst>
              <a:ext uri="{FF2B5EF4-FFF2-40B4-BE49-F238E27FC236}">
                <a16:creationId xmlns:a16="http://schemas.microsoft.com/office/drawing/2014/main" id="{429BC307-D014-C848-95F9-F331FF12C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300" y="30480"/>
            <a:ext cx="5219700" cy="2819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395E17-EC8E-AD4E-A601-621D0991129F}"/>
              </a:ext>
            </a:extLst>
          </p:cNvPr>
          <p:cNvSpPr txBox="1"/>
          <p:nvPr/>
        </p:nvSpPr>
        <p:spPr>
          <a:xfrm>
            <a:off x="6966852" y="3295114"/>
            <a:ext cx="52251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Mutable: copy needed, difficult to remember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This: No state to remember, operator difficult</a:t>
            </a:r>
          </a:p>
          <a:p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2B96F0-26BF-934A-8D12-69F13E3C7C85}"/>
              </a:ext>
            </a:extLst>
          </p:cNvPr>
          <p:cNvSpPr txBox="1"/>
          <p:nvPr/>
        </p:nvSpPr>
        <p:spPr>
          <a:xfrm>
            <a:off x="6966852" y="6256066"/>
            <a:ext cx="1656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/>
              <a:t>complexThis.fsx</a:t>
            </a:r>
            <a:endParaRPr lang="da-DK" dirty="0"/>
          </a:p>
        </p:txBody>
      </p:sp>
      <p:pic>
        <p:nvPicPr>
          <p:cNvPr id="6" name="Picture 5" descr="A screenshot of text&#10;&#10;Description automatically generated">
            <a:extLst>
              <a:ext uri="{FF2B5EF4-FFF2-40B4-BE49-F238E27FC236}">
                <a16:creationId xmlns:a16="http://schemas.microsoft.com/office/drawing/2014/main" id="{CE36F945-F5A9-9749-BAC1-899A58A52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93" y="1201601"/>
            <a:ext cx="5943600" cy="424307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9E5130D-7BD1-834F-BCB9-1E5F740C30EA}"/>
              </a:ext>
            </a:extLst>
          </p:cNvPr>
          <p:cNvSpPr/>
          <p:nvPr/>
        </p:nvSpPr>
        <p:spPr>
          <a:xfrm>
            <a:off x="321107" y="2253342"/>
            <a:ext cx="5344906" cy="53122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EB4531-09E8-D447-BB87-5222064CFF52}"/>
              </a:ext>
            </a:extLst>
          </p:cNvPr>
          <p:cNvSpPr/>
          <p:nvPr/>
        </p:nvSpPr>
        <p:spPr>
          <a:xfrm>
            <a:off x="304779" y="4880793"/>
            <a:ext cx="5083649" cy="27903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5717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D0876-E96F-3E48-94CB-CA3D843B1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22" y="30480"/>
            <a:ext cx="6428052" cy="1325563"/>
          </a:xfrm>
        </p:spPr>
        <p:txBody>
          <a:bodyPr/>
          <a:lstStyle/>
          <a:p>
            <a:r>
              <a:rPr lang="en-GB" dirty="0" err="1"/>
              <a:t>Komplekse</a:t>
            </a:r>
            <a:r>
              <a:rPr lang="en-GB" dirty="0"/>
              <a:t> </a:t>
            </a:r>
            <a:r>
              <a:rPr lang="en-GB" dirty="0" err="1"/>
              <a:t>tal</a:t>
            </a:r>
            <a:r>
              <a:rPr lang="en-GB" dirty="0"/>
              <a:t>: U</a:t>
            </a:r>
          </a:p>
        </p:txBody>
      </p:sp>
      <p:pic>
        <p:nvPicPr>
          <p:cNvPr id="21" name="Picture 20" descr="A screenshot of a cell phone&#10;&#10;Description automatically generated">
            <a:extLst>
              <a:ext uri="{FF2B5EF4-FFF2-40B4-BE49-F238E27FC236}">
                <a16:creationId xmlns:a16="http://schemas.microsoft.com/office/drawing/2014/main" id="{429BC307-D014-C848-95F9-F331FF12C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300" y="30480"/>
            <a:ext cx="5219700" cy="2819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395E17-EC8E-AD4E-A601-621D0991129F}"/>
              </a:ext>
            </a:extLst>
          </p:cNvPr>
          <p:cNvSpPr txBox="1"/>
          <p:nvPr/>
        </p:nvSpPr>
        <p:spPr>
          <a:xfrm>
            <a:off x="6966852" y="3295114"/>
            <a:ext cx="5225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Mutable: copy needed, difficult to remember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This: No state to remember, operator difficult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U: programming notation easier</a:t>
            </a:r>
          </a:p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3A6546-1CE0-BC4E-A6F5-B4D13701F811}"/>
              </a:ext>
            </a:extLst>
          </p:cNvPr>
          <p:cNvSpPr txBox="1"/>
          <p:nvPr/>
        </p:nvSpPr>
        <p:spPr>
          <a:xfrm>
            <a:off x="6966852" y="6256066"/>
            <a:ext cx="1423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/>
              <a:t>complexU.fsx</a:t>
            </a:r>
            <a:endParaRPr lang="da-DK" dirty="0"/>
          </a:p>
        </p:txBody>
      </p:sp>
      <p:pic>
        <p:nvPicPr>
          <p:cNvPr id="7" name="Picture 6" descr="A screenshot of text&#10;&#10;Description automatically generated">
            <a:extLst>
              <a:ext uri="{FF2B5EF4-FFF2-40B4-BE49-F238E27FC236}">
                <a16:creationId xmlns:a16="http://schemas.microsoft.com/office/drawing/2014/main" id="{206461A4-9629-114D-BE18-9C8787C16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122" y="1211578"/>
            <a:ext cx="5332730" cy="425958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9B05C-C221-9D46-B012-B2BB1F7362EA}"/>
              </a:ext>
            </a:extLst>
          </p:cNvPr>
          <p:cNvSpPr/>
          <p:nvPr/>
        </p:nvSpPr>
        <p:spPr>
          <a:xfrm>
            <a:off x="337436" y="1763484"/>
            <a:ext cx="5344906" cy="130302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3449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2490DD2-0303-8245-9DD0-022BE9C0B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22" y="1214492"/>
            <a:ext cx="7099300" cy="4226560"/>
          </a:xfrm>
          <a:prstGeom prst="rect">
            <a:avLst/>
          </a:prstGeom>
        </p:spPr>
      </p:pic>
      <p:pic>
        <p:nvPicPr>
          <p:cNvPr id="21" name="Picture 20" descr="A screenshot of a cell phone&#10;&#10;Description automatically generated">
            <a:extLst>
              <a:ext uri="{FF2B5EF4-FFF2-40B4-BE49-F238E27FC236}">
                <a16:creationId xmlns:a16="http://schemas.microsoft.com/office/drawing/2014/main" id="{429BC307-D014-C848-95F9-F331FF12C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260" y="0"/>
            <a:ext cx="4523740" cy="24434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8D0876-E96F-3E48-94CB-CA3D843B1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22" y="30480"/>
            <a:ext cx="6428052" cy="1325563"/>
          </a:xfrm>
        </p:spPr>
        <p:txBody>
          <a:bodyPr/>
          <a:lstStyle/>
          <a:p>
            <a:r>
              <a:rPr lang="en-GB" dirty="0" err="1"/>
              <a:t>Komplekse</a:t>
            </a:r>
            <a:r>
              <a:rPr lang="en-GB" dirty="0"/>
              <a:t> </a:t>
            </a:r>
            <a:r>
              <a:rPr lang="en-GB" dirty="0" err="1"/>
              <a:t>tal</a:t>
            </a:r>
            <a:r>
              <a:rPr lang="en-GB" dirty="0"/>
              <a:t>: Static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395E17-EC8E-AD4E-A601-621D0991129F}"/>
              </a:ext>
            </a:extLst>
          </p:cNvPr>
          <p:cNvSpPr txBox="1"/>
          <p:nvPr/>
        </p:nvSpPr>
        <p:spPr>
          <a:xfrm>
            <a:off x="6966852" y="3295114"/>
            <a:ext cx="52251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Mutable: copy needed, difficult to remember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This: No state to remember, operator difficult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U: programming notation easier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Static: Like a module, usage slightly more natural</a:t>
            </a:r>
          </a:p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716F39-8E7E-3147-AB86-DCACF27C9430}"/>
              </a:ext>
            </a:extLst>
          </p:cNvPr>
          <p:cNvSpPr txBox="1"/>
          <p:nvPr/>
        </p:nvSpPr>
        <p:spPr>
          <a:xfrm>
            <a:off x="6966852" y="6256066"/>
            <a:ext cx="1796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/>
              <a:t>complexStatic.fsx</a:t>
            </a:r>
            <a:endParaRPr lang="da-D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BE4BA9-4F6F-4648-B848-37C5C159B6BC}"/>
              </a:ext>
            </a:extLst>
          </p:cNvPr>
          <p:cNvSpPr/>
          <p:nvPr/>
        </p:nvSpPr>
        <p:spPr>
          <a:xfrm>
            <a:off x="337436" y="2269671"/>
            <a:ext cx="7033986" cy="53122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849A70-EE56-A042-997E-EB897CEB618E}"/>
              </a:ext>
            </a:extLst>
          </p:cNvPr>
          <p:cNvSpPr/>
          <p:nvPr/>
        </p:nvSpPr>
        <p:spPr>
          <a:xfrm>
            <a:off x="321108" y="4897122"/>
            <a:ext cx="5083649" cy="27903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2843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10499</TotalTime>
  <Words>541</Words>
  <Application>Microsoft Macintosh PowerPoint</Application>
  <PresentationFormat>Widescreen</PresentationFormat>
  <Paragraphs>106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Programmering og Problemløsning</vt:lpstr>
      <vt:lpstr>Resumé</vt:lpstr>
      <vt:lpstr>Interface (is-a)</vt:lpstr>
      <vt:lpstr>Operatorer: Komplekse tal</vt:lpstr>
      <vt:lpstr>Komplekse tal</vt:lpstr>
      <vt:lpstr>Komplekse tal: Mutable</vt:lpstr>
      <vt:lpstr>Komplekse tal: This</vt:lpstr>
      <vt:lpstr>Komplekse tal: U</vt:lpstr>
      <vt:lpstr>Komplekse tal: Static</vt:lpstr>
      <vt:lpstr>Komplekse tal: Operator</vt:lpstr>
      <vt:lpstr>Komplekse tal: Constructors</vt:lpstr>
      <vt:lpstr>Komplekse tal: Overload</vt:lpstr>
      <vt:lpstr>Komplekse tal: equality</vt:lpstr>
      <vt:lpstr>Komplekse tal: equality</vt:lpstr>
      <vt:lpstr>Komplekse tal: List.sort (comparable)</vt:lpstr>
      <vt:lpstr>Opsummering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Sporring</dc:creator>
  <cp:lastModifiedBy>Jon Sporring</cp:lastModifiedBy>
  <cp:revision>199</cp:revision>
  <cp:lastPrinted>2018-09-27T19:03:09Z</cp:lastPrinted>
  <dcterms:created xsi:type="dcterms:W3CDTF">2018-09-04T07:39:02Z</dcterms:created>
  <dcterms:modified xsi:type="dcterms:W3CDTF">2019-12-19T08:34:34Z</dcterms:modified>
</cp:coreProperties>
</file>