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0" r:id="rId3"/>
    <p:sldId id="277" r:id="rId4"/>
    <p:sldId id="283" r:id="rId5"/>
    <p:sldId id="284" r:id="rId6"/>
    <p:sldId id="286" r:id="rId7"/>
    <p:sldId id="285" r:id="rId8"/>
    <p:sldId id="288" r:id="rId9"/>
    <p:sldId id="287" r:id="rId10"/>
    <p:sldId id="289" r:id="rId11"/>
    <p:sldId id="258" r:id="rId12"/>
    <p:sldId id="260" r:id="rId13"/>
    <p:sldId id="268" r:id="rId14"/>
    <p:sldId id="293" r:id="rId15"/>
    <p:sldId id="292" r:id="rId16"/>
    <p:sldId id="294" r:id="rId17"/>
    <p:sldId id="295" r:id="rId18"/>
    <p:sldId id="297" r:id="rId19"/>
    <p:sldId id="296" r:id="rId20"/>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7"/>
    <p:restoredTop sz="91324"/>
  </p:normalViewPr>
  <p:slideViewPr>
    <p:cSldViewPr snapToGrid="0" snapToObjects="1">
      <p:cViewPr varScale="1">
        <p:scale>
          <a:sx n="83" d="100"/>
          <a:sy n="83" d="100"/>
        </p:scale>
        <p:origin x="208" y="68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6431B5-AB57-3E4A-80D5-B6800CF8539B}" type="slidenum">
              <a:rPr lang="en-GB" smtClean="0"/>
              <a:t>19</a:t>
            </a:fld>
            <a:endParaRPr lang="en-GB"/>
          </a:p>
        </p:txBody>
      </p:sp>
    </p:spTree>
    <p:extLst>
      <p:ext uri="{BB962C8B-B14F-4D97-AF65-F5344CB8AC3E}">
        <p14:creationId xmlns:p14="http://schemas.microsoft.com/office/powerpoint/2010/main" val="98998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12/12/2019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12/12/2019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13.2: Objektorienteret design og UML</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3AC575-D531-4B49-B723-DA54E480ECC4}"/>
              </a:ext>
            </a:extLst>
          </p:cNvPr>
          <p:cNvPicPr>
            <a:picLocks noChangeAspect="1"/>
          </p:cNvPicPr>
          <p:nvPr/>
        </p:nvPicPr>
        <p:blipFill>
          <a:blip r:embed="rId2"/>
          <a:stretch>
            <a:fillRect/>
          </a:stretch>
        </p:blipFill>
        <p:spPr>
          <a:xfrm>
            <a:off x="397672" y="4451739"/>
            <a:ext cx="6362700" cy="2133600"/>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761112"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plade</a:t>
            </a:r>
            <a:r>
              <a:rPr lang="en-GB" dirty="0"/>
              <a:t> </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3"/>
          <a:stretch>
            <a:fillRect/>
          </a:stretch>
        </p:blipFill>
        <p:spPr>
          <a:xfrm>
            <a:off x="718493" y="1713468"/>
            <a:ext cx="5329988" cy="2149911"/>
          </a:xfrm>
          <a:prstGeom prst="rect">
            <a:avLst/>
          </a:prstGeom>
        </p:spPr>
      </p:pic>
    </p:spTree>
    <p:extLst>
      <p:ext uri="{BB962C8B-B14F-4D97-AF65-F5344CB8AC3E}">
        <p14:creationId xmlns:p14="http://schemas.microsoft.com/office/powerpoint/2010/main" val="370996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a:t>Intermezzo: </a:t>
            </a:r>
            <a:r>
              <a:rPr lang="en-GB" dirty="0" err="1"/>
              <a:t>Relationer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err="1"/>
              <a:t>Nedarvning</a:t>
            </a:r>
            <a:r>
              <a:rPr lang="da-DK" dirty="0"/>
              <a:t>: ‘is-a’</a:t>
            </a:r>
          </a:p>
          <a:p>
            <a:r>
              <a:rPr lang="da-DK" dirty="0"/>
              <a:t>Association: ‘has-a’</a:t>
            </a:r>
          </a:p>
          <a:p>
            <a:pPr lvl="1"/>
            <a:r>
              <a:rPr lang="da-DK" dirty="0"/>
              <a:t>Association - Host ’kender til’ gæst </a:t>
            </a:r>
          </a:p>
          <a:p>
            <a:pPr lvl="1"/>
            <a:r>
              <a:rPr lang="da-DK" dirty="0" err="1"/>
              <a:t>Aggregation</a:t>
            </a:r>
            <a:r>
              <a:rPr lang="da-DK" dirty="0"/>
              <a:t> - Host ’har kopi af’ gæst </a:t>
            </a:r>
          </a:p>
          <a:p>
            <a:pPr lvl="1"/>
            <a:r>
              <a:rPr lang="da-DK" dirty="0" err="1"/>
              <a:t>Composition</a:t>
            </a:r>
            <a:r>
              <a:rPr lang="da-DK" dirty="0"/>
              <a:t> - 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sp>
        <p:nvSpPr>
          <p:cNvPr id="3" name="TextBox 2">
            <a:extLst>
              <a:ext uri="{FF2B5EF4-FFF2-40B4-BE49-F238E27FC236}">
                <a16:creationId xmlns:a16="http://schemas.microsoft.com/office/drawing/2014/main" id="{5CA1A933-F928-BD4C-A92A-3703E5080AEF}"/>
              </a:ext>
            </a:extLst>
          </p:cNvPr>
          <p:cNvSpPr txBox="1"/>
          <p:nvPr/>
        </p:nvSpPr>
        <p:spPr>
          <a:xfrm>
            <a:off x="356099" y="1292707"/>
            <a:ext cx="6843540" cy="3539430"/>
          </a:xfrm>
          <a:prstGeom prst="rect">
            <a:avLst/>
          </a:prstGeom>
          <a:noFill/>
          <a:ln>
            <a:solidFill>
              <a:schemeClr val="accent1"/>
            </a:solidFill>
          </a:ln>
        </p:spPr>
        <p:txBody>
          <a:bodyPr wrap="none" rtlCol="0">
            <a:spAutoFit/>
          </a:bodyPr>
          <a:lstStyle/>
          <a:p>
            <a:r>
              <a:rPr lang="en-GB" sz="1400" dirty="0">
                <a:latin typeface="Lucida Sans Typewriter" panose="020B0509030504030204" pitchFamily="49" charset="77"/>
              </a:rPr>
              <a:t>\</a:t>
            </a:r>
            <a:r>
              <a:rPr lang="en-GB" sz="1400" dirty="0" err="1">
                <a:latin typeface="Lucida Sans Typewriter" panose="020B0509030504030204" pitchFamily="49" charset="77"/>
              </a:rPr>
              <a:t>documentclass</a:t>
            </a:r>
            <a:r>
              <a:rPr lang="en-GB" sz="1400" dirty="0">
                <a:latin typeface="Lucida Sans Typewriter" panose="020B0509030504030204" pitchFamily="49" charset="77"/>
              </a:rPr>
              <a:t>{article}</a:t>
            </a:r>
          </a:p>
          <a:p>
            <a:r>
              <a:rPr lang="en-GB" sz="1400" dirty="0">
                <a:latin typeface="Lucida Sans Typewriter" panose="020B0509030504030204" pitchFamily="49" charset="77"/>
              </a:rPr>
              <a:t>\</a:t>
            </a:r>
            <a:r>
              <a:rPr lang="en-GB" sz="1400" dirty="0" err="1">
                <a:latin typeface="Lucida Sans Typewriter" panose="020B0509030504030204" pitchFamily="49" charset="77"/>
              </a:rPr>
              <a:t>usepackage</a:t>
            </a:r>
            <a:r>
              <a:rPr lang="en-GB" sz="1400" dirty="0">
                <a:latin typeface="Lucida Sans Typewriter" panose="020B0509030504030204" pitchFamily="49" charset="77"/>
              </a:rPr>
              <a:t>[</a:t>
            </a:r>
            <a:r>
              <a:rPr lang="en-GB" sz="1400" dirty="0" err="1">
                <a:latin typeface="Lucida Sans Typewriter" panose="020B0509030504030204" pitchFamily="49" charset="77"/>
              </a:rPr>
              <a:t>school,simplified</a:t>
            </a:r>
            <a:r>
              <a:rPr lang="en-GB" sz="1400" dirty="0">
                <a:latin typeface="Lucida Sans Typewriter" panose="020B0509030504030204" pitchFamily="49" charset="77"/>
              </a:rPr>
              <a:t>]{</a:t>
            </a:r>
            <a:r>
              <a:rPr lang="en-GB" sz="1400" dirty="0" err="1">
                <a:latin typeface="Lucida Sans Typewriter" panose="020B0509030504030204" pitchFamily="49" charset="77"/>
              </a:rPr>
              <a:t>pgf-umlcd</a:t>
            </a:r>
            <a:r>
              <a:rPr lang="en-GB" sz="1400" dirty="0">
                <a:latin typeface="Lucida Sans Typewriter" panose="020B0509030504030204" pitchFamily="49" charset="77"/>
              </a:rPr>
              <a:t>}</a:t>
            </a:r>
          </a:p>
          <a:p>
            <a:endParaRPr lang="en-GB" sz="1400" dirty="0">
              <a:latin typeface="Lucida Sans Typewriter" panose="020B0509030504030204" pitchFamily="49" charset="77"/>
            </a:endParaRPr>
          </a:p>
          <a:p>
            <a:r>
              <a:rPr lang="en-GB" sz="1400" dirty="0">
                <a:latin typeface="Lucida Sans Typewriter" panose="020B0509030504030204" pitchFamily="49" charset="77"/>
              </a:rPr>
              <a:t>\begin{document}</a:t>
            </a:r>
          </a:p>
          <a:p>
            <a:r>
              <a:rPr lang="en-GB" sz="1400" dirty="0">
                <a:latin typeface="Lucida Sans Typewriter" panose="020B0509030504030204" pitchFamily="49" charset="77"/>
              </a:rPr>
              <a:t>\begin{</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  \begin{class}[text width=5em, text height=1em]{spiller}{0,0}</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plade</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skib</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p>
          <a:p>
            <a:r>
              <a:rPr lang="en-GB" sz="1400" dirty="0">
                <a:latin typeface="Lucida Sans Typewriter" panose="020B0509030504030204" pitchFamily="49" charset="77"/>
              </a:rPr>
              <a:t>  \</a:t>
            </a:r>
            <a:r>
              <a:rPr lang="en-GB" sz="1400" dirty="0" err="1">
                <a:latin typeface="Lucida Sans Typewriter" panose="020B0509030504030204" pitchFamily="49" charset="77"/>
              </a:rPr>
              <a:t>unidirectionalAssociation</a:t>
            </a:r>
            <a:r>
              <a:rPr lang="en-GB" sz="1400" dirty="0">
                <a:latin typeface="Lucida Sans Typewriter" panose="020B0509030504030204" pitchFamily="49" charset="77"/>
              </a:rPr>
              <a:t>{</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\end{</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\end{document}</a:t>
            </a:r>
          </a:p>
        </p:txBody>
      </p:sp>
      <p:pic>
        <p:nvPicPr>
          <p:cNvPr id="7" name="Picture 6">
            <a:extLst>
              <a:ext uri="{FF2B5EF4-FFF2-40B4-BE49-F238E27FC236}">
                <a16:creationId xmlns:a16="http://schemas.microsoft.com/office/drawing/2014/main" id="{4E4AA5EE-A0E6-3A40-BC5C-D880ECF3CD51}"/>
              </a:ext>
            </a:extLst>
          </p:cNvPr>
          <p:cNvPicPr>
            <a:picLocks noChangeAspect="1"/>
          </p:cNvPicPr>
          <p:nvPr/>
        </p:nvPicPr>
        <p:blipFill>
          <a:blip r:embed="rId2"/>
          <a:stretch>
            <a:fillRect/>
          </a:stretch>
        </p:blipFill>
        <p:spPr>
          <a:xfrm>
            <a:off x="7416420" y="1924812"/>
            <a:ext cx="4470400" cy="2019300"/>
          </a:xfrm>
          <a:prstGeom prst="rect">
            <a:avLst/>
          </a:prstGeom>
        </p:spPr>
      </p:pic>
      <p:sp>
        <p:nvSpPr>
          <p:cNvPr id="8" name="TextBox 7">
            <a:extLst>
              <a:ext uri="{FF2B5EF4-FFF2-40B4-BE49-F238E27FC236}">
                <a16:creationId xmlns:a16="http://schemas.microsoft.com/office/drawing/2014/main" id="{852DF4C8-2C7E-0149-926D-97822CBF3AD7}"/>
              </a:ext>
            </a:extLst>
          </p:cNvPr>
          <p:cNvSpPr txBox="1"/>
          <p:nvPr/>
        </p:nvSpPr>
        <p:spPr>
          <a:xfrm>
            <a:off x="2182368" y="5729584"/>
            <a:ext cx="8230458" cy="369332"/>
          </a:xfrm>
          <a:prstGeom prst="rect">
            <a:avLst/>
          </a:prstGeom>
          <a:noFill/>
        </p:spPr>
        <p:txBody>
          <a:bodyPr wrap="none" rtlCol="0">
            <a:spAutoFit/>
          </a:bodyPr>
          <a:lstStyle/>
          <a:p>
            <a:r>
              <a:rPr lang="en-GB" dirty="0"/>
              <a:t>http://</a:t>
            </a:r>
            <a:r>
              <a:rPr lang="en-GB" dirty="0" err="1"/>
              <a:t>mirrors.dotsrc.org</a:t>
            </a:r>
            <a:r>
              <a:rPr lang="en-GB" dirty="0"/>
              <a:t>/</a:t>
            </a:r>
            <a:r>
              <a:rPr lang="en-GB" dirty="0" err="1"/>
              <a:t>ctan</a:t>
            </a:r>
            <a:r>
              <a:rPr lang="en-GB" dirty="0"/>
              <a:t>/graphics/</a:t>
            </a:r>
            <a:r>
              <a:rPr lang="en-GB" dirty="0" err="1"/>
              <a:t>pgf</a:t>
            </a:r>
            <a:r>
              <a:rPr lang="en-GB" dirty="0"/>
              <a:t>/</a:t>
            </a:r>
            <a:r>
              <a:rPr lang="en-GB" dirty="0" err="1"/>
              <a:t>contrib</a:t>
            </a:r>
            <a:r>
              <a:rPr lang="en-GB" dirty="0"/>
              <a:t>/</a:t>
            </a:r>
            <a:r>
              <a:rPr lang="en-GB" dirty="0" err="1"/>
              <a:t>pgf-umlcd</a:t>
            </a:r>
            <a:r>
              <a:rPr lang="en-GB" dirty="0"/>
              <a:t>/</a:t>
            </a:r>
            <a:r>
              <a:rPr lang="en-GB" dirty="0" err="1"/>
              <a:t>pgf-umlcd-manual.pdf</a:t>
            </a:r>
            <a:endParaRPr lang="en-GB" dirty="0"/>
          </a:p>
        </p:txBody>
      </p:sp>
    </p:spTree>
    <p:extLst>
      <p:ext uri="{BB962C8B-B14F-4D97-AF65-F5344CB8AC3E}">
        <p14:creationId xmlns:p14="http://schemas.microsoft.com/office/powerpoint/2010/main" val="136804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Princip: simple klasser nederst</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2"/>
          <a:stretch>
            <a:fillRect/>
          </a:stretch>
        </p:blipFill>
        <p:spPr>
          <a:xfrm>
            <a:off x="495703" y="980677"/>
            <a:ext cx="5329988" cy="2149911"/>
          </a:xfrm>
          <a:prstGeom prst="rect">
            <a:avLst/>
          </a:prstGeom>
        </p:spPr>
      </p:pic>
      <p:pic>
        <p:nvPicPr>
          <p:cNvPr id="4" name="Picture 3">
            <a:extLst>
              <a:ext uri="{FF2B5EF4-FFF2-40B4-BE49-F238E27FC236}">
                <a16:creationId xmlns:a16="http://schemas.microsoft.com/office/drawing/2014/main" id="{E99E1945-E7ED-D34F-876E-2882739B2FBA}"/>
              </a:ext>
            </a:extLst>
          </p:cNvPr>
          <p:cNvPicPr>
            <a:picLocks noChangeAspect="1"/>
          </p:cNvPicPr>
          <p:nvPr/>
        </p:nvPicPr>
        <p:blipFill>
          <a:blip r:embed="rId3"/>
          <a:stretch>
            <a:fillRect/>
          </a:stretch>
        </p:blipFill>
        <p:spPr>
          <a:xfrm>
            <a:off x="5540966" y="3429000"/>
            <a:ext cx="6286500" cy="2273300"/>
          </a:xfrm>
          <a:prstGeom prst="rect">
            <a:avLst/>
          </a:prstGeom>
        </p:spPr>
      </p:pic>
      <p:sp>
        <p:nvSpPr>
          <p:cNvPr id="5" name="TextBox 4">
            <a:extLst>
              <a:ext uri="{FF2B5EF4-FFF2-40B4-BE49-F238E27FC236}">
                <a16:creationId xmlns:a16="http://schemas.microsoft.com/office/drawing/2014/main" id="{4870FAA1-81E4-E240-A6ED-8F09E555B9E0}"/>
              </a:ext>
            </a:extLst>
          </p:cNvPr>
          <p:cNvSpPr txBox="1"/>
          <p:nvPr/>
        </p:nvSpPr>
        <p:spPr>
          <a:xfrm>
            <a:off x="550933" y="5144532"/>
            <a:ext cx="8343374" cy="1446550"/>
          </a:xfrm>
          <a:prstGeom prst="rect">
            <a:avLst/>
          </a:prstGeom>
          <a:noFill/>
        </p:spPr>
        <p:txBody>
          <a:bodyPr wrap="none" rtlCol="0">
            <a:spAutoFit/>
          </a:bodyPr>
          <a:lstStyle/>
          <a:p>
            <a:r>
              <a:rPr lang="en-GB" sz="2200" dirty="0"/>
              <a:t>Ide: </a:t>
            </a:r>
          </a:p>
          <a:p>
            <a:pPr marL="285750" indent="-285750">
              <a:buFont typeface="Arial" panose="020B0604020202020204" pitchFamily="34" charset="0"/>
              <a:buChar char="•"/>
            </a:pPr>
            <a:r>
              <a:rPr lang="en-GB" sz="2200" dirty="0" err="1"/>
              <a:t>Skibe</a:t>
            </a:r>
            <a:r>
              <a:rPr lang="en-GB" sz="2200" dirty="0"/>
              <a:t> har </a:t>
            </a:r>
            <a:r>
              <a:rPr lang="en-GB" sz="2200" dirty="0" err="1"/>
              <a:t>en</a:t>
            </a:r>
            <a:r>
              <a:rPr lang="en-GB" sz="2200" dirty="0"/>
              <a:t> </a:t>
            </a:r>
            <a:r>
              <a:rPr lang="en-GB" sz="2200" dirty="0" err="1"/>
              <a:t>størrelse</a:t>
            </a:r>
            <a:r>
              <a:rPr lang="en-GB" sz="2200" dirty="0"/>
              <a:t>, </a:t>
            </a:r>
          </a:p>
          <a:p>
            <a:pPr marL="285750" indent="-285750">
              <a:buFont typeface="Arial" panose="020B0604020202020204" pitchFamily="34" charset="0"/>
              <a:buChar char="•"/>
            </a:pPr>
            <a:r>
              <a:rPr lang="en-GB" sz="2200" dirty="0"/>
              <a:t>de </a:t>
            </a:r>
            <a:r>
              <a:rPr lang="en-GB" sz="2200" dirty="0" err="1"/>
              <a:t>kan</a:t>
            </a:r>
            <a:r>
              <a:rPr lang="en-GB" sz="2200" dirty="0"/>
              <a:t> </a:t>
            </a:r>
            <a:r>
              <a:rPr lang="en-GB" sz="2200" dirty="0" err="1"/>
              <a:t>tage</a:t>
            </a:r>
            <a:r>
              <a:rPr lang="en-GB" sz="2200" dirty="0"/>
              <a:t> </a:t>
            </a:r>
            <a:r>
              <a:rPr lang="en-GB" sz="2200" dirty="0" err="1"/>
              <a:t>en</a:t>
            </a:r>
            <a:r>
              <a:rPr lang="en-GB" sz="2200" dirty="0"/>
              <a:t> </a:t>
            </a:r>
            <a:r>
              <a:rPr lang="en-GB" sz="2200" dirty="0" err="1"/>
              <a:t>antal</a:t>
            </a:r>
            <a:r>
              <a:rPr lang="en-GB" sz="2200" dirty="0"/>
              <a:t> hits, </a:t>
            </a:r>
          </a:p>
          <a:p>
            <a:pPr marL="285750" indent="-285750">
              <a:buFont typeface="Arial" panose="020B0604020202020204" pitchFamily="34" charset="0"/>
              <a:buChar char="•"/>
            </a:pPr>
            <a:r>
              <a:rPr lang="en-GB" sz="2200" dirty="0" err="1"/>
              <a:t>når</a:t>
            </a:r>
            <a:r>
              <a:rPr lang="en-GB" sz="2200" dirty="0"/>
              <a:t> </a:t>
            </a:r>
            <a:r>
              <a:rPr lang="en-GB" sz="2200" dirty="0" err="1"/>
              <a:t>antallet</a:t>
            </a:r>
            <a:r>
              <a:rPr lang="en-GB" sz="2200" dirty="0"/>
              <a:t> </a:t>
            </a:r>
            <a:r>
              <a:rPr lang="en-GB" sz="2200" dirty="0" err="1"/>
              <a:t>af</a:t>
            </a:r>
            <a:r>
              <a:rPr lang="en-GB" sz="2200" dirty="0"/>
              <a:t> hits </a:t>
            </a:r>
            <a:r>
              <a:rPr lang="en-GB" sz="2200" dirty="0" err="1"/>
              <a:t>er</a:t>
            </a:r>
            <a:r>
              <a:rPr lang="en-GB" sz="2200" dirty="0"/>
              <a:t> </a:t>
            </a:r>
            <a:r>
              <a:rPr lang="en-GB" sz="2200" dirty="0" err="1"/>
              <a:t>større</a:t>
            </a:r>
            <a:r>
              <a:rPr lang="en-GB" sz="2200" dirty="0"/>
              <a:t> end </a:t>
            </a:r>
            <a:r>
              <a:rPr lang="en-GB" sz="2200" dirty="0" err="1"/>
              <a:t>skibets</a:t>
            </a:r>
            <a:r>
              <a:rPr lang="en-GB" sz="2200" dirty="0"/>
              <a:t> </a:t>
            </a:r>
            <a:r>
              <a:rPr lang="en-GB" sz="2200" dirty="0" err="1"/>
              <a:t>størrelse</a:t>
            </a:r>
            <a:r>
              <a:rPr lang="en-GB" sz="2200" dirty="0"/>
              <a:t>, </a:t>
            </a:r>
            <a:r>
              <a:rPr lang="en-GB" sz="2200" dirty="0" err="1"/>
              <a:t>så</a:t>
            </a:r>
            <a:r>
              <a:rPr lang="en-GB" sz="2200" dirty="0"/>
              <a:t> </a:t>
            </a:r>
            <a:r>
              <a:rPr lang="en-GB" sz="2200" dirty="0" err="1"/>
              <a:t>er</a:t>
            </a:r>
            <a:r>
              <a:rPr lang="en-GB" sz="2200" dirty="0"/>
              <a:t> </a:t>
            </a:r>
            <a:r>
              <a:rPr lang="en-GB" sz="2200" dirty="0" err="1"/>
              <a:t>skibet</a:t>
            </a:r>
            <a:r>
              <a:rPr lang="en-GB" sz="2200" dirty="0"/>
              <a:t> </a:t>
            </a:r>
            <a:r>
              <a:rPr lang="en-GB" sz="2200" dirty="0" err="1"/>
              <a:t>sunket</a:t>
            </a:r>
            <a:r>
              <a:rPr lang="en-GB" sz="2200" dirty="0"/>
              <a:t>.</a:t>
            </a:r>
          </a:p>
        </p:txBody>
      </p:sp>
    </p:spTree>
    <p:extLst>
      <p:ext uri="{BB962C8B-B14F-4D97-AF65-F5344CB8AC3E}">
        <p14:creationId xmlns:p14="http://schemas.microsoft.com/office/powerpoint/2010/main" val="425269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2"/>
            <a:ext cx="5010596" cy="124259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ToString</a:t>
            </a:r>
            <a:r>
              <a:rPr lang="en-GB" i="1" dirty="0"/>
              <a:t>()</a:t>
            </a:r>
            <a:endParaRPr lang="da-DK" dirty="0"/>
          </a:p>
        </p:txBody>
      </p:sp>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extLst>
              <p:ext uri="{D42A27DB-BD31-4B8C-83A1-F6EECF244321}">
                <p14:modId xmlns:p14="http://schemas.microsoft.com/office/powerpoint/2010/main" val="192522213"/>
              </p:ext>
            </p:extLst>
          </p:nvPr>
        </p:nvGraphicFramePr>
        <p:xfrm>
          <a:off x="900640" y="2197682"/>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900640" y="1766355"/>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1604679" y="1748687"/>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2214022" y="1731019"/>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1252660" y="2135687"/>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1252660" y="2135687"/>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1223408" y="2135687"/>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1956699" y="2118019"/>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1985952" y="2118020"/>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2566042" y="2100351"/>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2566042" y="2100351"/>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5D65E24-527D-5147-A7F2-A419700FA72B}"/>
              </a:ext>
            </a:extLst>
          </p:cNvPr>
          <p:cNvSpPr txBox="1"/>
          <p:nvPr/>
        </p:nvSpPr>
        <p:spPr>
          <a:xfrm>
            <a:off x="6671842" y="3597468"/>
            <a:ext cx="2276585" cy="646331"/>
          </a:xfrm>
          <a:prstGeom prst="rect">
            <a:avLst/>
          </a:prstGeom>
          <a:noFill/>
        </p:spPr>
        <p:txBody>
          <a:bodyPr wrap="none" rtlCol="0">
            <a:spAutoFit/>
          </a:bodyPr>
          <a:lstStyle/>
          <a:p>
            <a:r>
              <a:rPr lang="en-GB" dirty="0">
                <a:latin typeface="Lucida Sans Typewriter" panose="020B0509030504030204" pitchFamily="49" charset="77"/>
              </a:rPr>
              <a:t>let b = board()</a:t>
            </a:r>
          </a:p>
          <a:p>
            <a:r>
              <a:rPr lang="en-GB" dirty="0" err="1">
                <a:latin typeface="Lucida Sans Typewriter" panose="020B0509030504030204" pitchFamily="49" charset="77"/>
              </a:rPr>
              <a:t>printfn</a:t>
            </a:r>
            <a:r>
              <a:rPr lang="en-GB" dirty="0">
                <a:latin typeface="Lucida Sans Typewriter" panose="020B0509030504030204" pitchFamily="49" charset="77"/>
              </a:rPr>
              <a:t> “%A” b </a:t>
            </a:r>
          </a:p>
        </p:txBody>
      </p:sp>
      <p:sp>
        <p:nvSpPr>
          <p:cNvPr id="4" name="TextBox 3">
            <a:extLst>
              <a:ext uri="{FF2B5EF4-FFF2-40B4-BE49-F238E27FC236}">
                <a16:creationId xmlns:a16="http://schemas.microsoft.com/office/drawing/2014/main" id="{46C9B6DA-3299-3544-892D-98BAA1BC48E9}"/>
              </a:ext>
            </a:extLst>
          </p:cNvPr>
          <p:cNvSpPr txBox="1"/>
          <p:nvPr/>
        </p:nvSpPr>
        <p:spPr>
          <a:xfrm>
            <a:off x="6245796" y="3144392"/>
            <a:ext cx="2940677" cy="430887"/>
          </a:xfrm>
          <a:prstGeom prst="rect">
            <a:avLst/>
          </a:prstGeom>
          <a:noFill/>
        </p:spPr>
        <p:txBody>
          <a:bodyPr wrap="none" rtlCol="0">
            <a:spAutoFit/>
          </a:bodyPr>
          <a:lstStyle/>
          <a:p>
            <a:r>
              <a:rPr lang="en-GB" sz="2200" dirty="0" err="1"/>
              <a:t>Understøttelse</a:t>
            </a:r>
            <a:r>
              <a:rPr lang="en-GB" sz="2200" dirty="0"/>
              <a:t> </a:t>
            </a:r>
            <a:r>
              <a:rPr lang="en-GB" sz="2200" dirty="0" err="1"/>
              <a:t>af</a:t>
            </a:r>
            <a:r>
              <a:rPr lang="en-GB" sz="2200" dirty="0"/>
              <a:t> </a:t>
            </a:r>
            <a:r>
              <a:rPr lang="en-GB" sz="2200" dirty="0" err="1"/>
              <a:t>printf</a:t>
            </a:r>
            <a:r>
              <a:rPr lang="en-GB" sz="2200" dirty="0"/>
              <a:t>:</a:t>
            </a:r>
          </a:p>
        </p:txBody>
      </p:sp>
      <p:sp>
        <p:nvSpPr>
          <p:cNvPr id="12" name="TextBox 11">
            <a:extLst>
              <a:ext uri="{FF2B5EF4-FFF2-40B4-BE49-F238E27FC236}">
                <a16:creationId xmlns:a16="http://schemas.microsoft.com/office/drawing/2014/main" id="{F6EF7DCF-F27F-624B-A88D-A041806C1605}"/>
              </a:ext>
            </a:extLst>
          </p:cNvPr>
          <p:cNvSpPr txBox="1"/>
          <p:nvPr/>
        </p:nvSpPr>
        <p:spPr>
          <a:xfrm>
            <a:off x="6245797" y="4441911"/>
            <a:ext cx="5532916" cy="1785104"/>
          </a:xfrm>
          <a:prstGeom prst="rect">
            <a:avLst/>
          </a:prstGeom>
          <a:noFill/>
        </p:spPr>
        <p:txBody>
          <a:bodyPr wrap="square" rtlCol="0">
            <a:spAutoFit/>
          </a:bodyPr>
          <a:lstStyle/>
          <a:p>
            <a:pPr marL="342900" indent="-342900">
              <a:buFont typeface="Arial" panose="020B0604020202020204" pitchFamily="34" charset="0"/>
              <a:buChar char="•"/>
            </a:pPr>
            <a:r>
              <a:rPr lang="en-GB" sz="2200" dirty="0" err="1"/>
              <a:t>Alle</a:t>
            </a:r>
            <a:r>
              <a:rPr lang="en-GB" sz="2200" dirty="0"/>
              <a:t> </a:t>
            </a:r>
            <a:r>
              <a:rPr lang="en-GB" sz="2200" dirty="0" err="1"/>
              <a:t>klasser</a:t>
            </a:r>
            <a:r>
              <a:rPr lang="en-GB" sz="2200" dirty="0"/>
              <a:t> </a:t>
            </a:r>
            <a:r>
              <a:rPr lang="en-GB" sz="2200" dirty="0" err="1"/>
              <a:t>nedarver</a:t>
            </a:r>
            <a:r>
              <a:rPr lang="en-GB" sz="2200" dirty="0"/>
              <a:t> </a:t>
            </a:r>
            <a:r>
              <a:rPr lang="en-GB" sz="2200" dirty="0" err="1"/>
              <a:t>fra</a:t>
            </a:r>
            <a:r>
              <a:rPr lang="en-GB" sz="2200" dirty="0"/>
              <a:t> </a:t>
            </a:r>
            <a:r>
              <a:rPr lang="en-GB" sz="2200" dirty="0" err="1"/>
              <a:t>System.Object</a:t>
            </a:r>
            <a:r>
              <a:rPr lang="en-GB" sz="2200" dirty="0"/>
              <a:t> </a:t>
            </a:r>
            <a:r>
              <a:rPr lang="en-GB" sz="2200" dirty="0" err="1"/>
              <a:t>klassen</a:t>
            </a:r>
            <a:r>
              <a:rPr lang="en-GB" sz="2200" dirty="0"/>
              <a:t>.</a:t>
            </a:r>
          </a:p>
          <a:p>
            <a:pPr marL="342900" indent="-342900">
              <a:buFont typeface="Arial" panose="020B0604020202020204" pitchFamily="34" charset="0"/>
              <a:buChar char="•"/>
            </a:pPr>
            <a:r>
              <a:rPr lang="en-GB" sz="2200" dirty="0" err="1"/>
              <a:t>System.Object</a:t>
            </a:r>
            <a:r>
              <a:rPr lang="en-GB" sz="2200" dirty="0"/>
              <a:t> har member: “</a:t>
            </a:r>
            <a:r>
              <a:rPr lang="en-GB" sz="2200" dirty="0" err="1"/>
              <a:t>ToString</a:t>
            </a:r>
            <a:r>
              <a:rPr lang="en-GB" sz="2200" dirty="0"/>
              <a:t>()”.</a:t>
            </a:r>
          </a:p>
          <a:p>
            <a:pPr marL="342900" indent="-342900">
              <a:buFont typeface="Arial" panose="020B0604020202020204" pitchFamily="34" charset="0"/>
              <a:buChar char="•"/>
            </a:pPr>
            <a:r>
              <a:rPr lang="en-GB" sz="2200" dirty="0" err="1"/>
              <a:t>Nedarvede</a:t>
            </a:r>
            <a:r>
              <a:rPr lang="en-GB" sz="2200" dirty="0"/>
              <a:t> members </a:t>
            </a:r>
            <a:r>
              <a:rPr lang="en-GB" sz="2200" dirty="0" err="1"/>
              <a:t>kan</a:t>
            </a:r>
            <a:r>
              <a:rPr lang="en-GB" sz="2200" dirty="0"/>
              <a:t> </a:t>
            </a:r>
            <a:r>
              <a:rPr lang="en-GB" sz="2200" dirty="0" err="1"/>
              <a:t>overskrives</a:t>
            </a:r>
            <a:r>
              <a:rPr lang="en-GB" sz="2200" dirty="0"/>
              <a:t> med “override”</a:t>
            </a:r>
          </a:p>
        </p:txBody>
      </p:sp>
      <p:pic>
        <p:nvPicPr>
          <p:cNvPr id="33" name="Picture 32">
            <a:extLst>
              <a:ext uri="{FF2B5EF4-FFF2-40B4-BE49-F238E27FC236}">
                <a16:creationId xmlns:a16="http://schemas.microsoft.com/office/drawing/2014/main" id="{101CA0C1-35F8-0946-9233-B68479C8D985}"/>
              </a:ext>
            </a:extLst>
          </p:cNvPr>
          <p:cNvPicPr>
            <a:picLocks noChangeAspect="1"/>
          </p:cNvPicPr>
          <p:nvPr/>
        </p:nvPicPr>
        <p:blipFill>
          <a:blip r:embed="rId2"/>
          <a:stretch>
            <a:fillRect/>
          </a:stretch>
        </p:blipFill>
        <p:spPr>
          <a:xfrm>
            <a:off x="5497072" y="570345"/>
            <a:ext cx="6362700" cy="2133600"/>
          </a:xfrm>
          <a:prstGeom prst="rect">
            <a:avLst/>
          </a:prstGeom>
        </p:spPr>
      </p:pic>
      <p:pic>
        <p:nvPicPr>
          <p:cNvPr id="21" name="Picture 20">
            <a:extLst>
              <a:ext uri="{FF2B5EF4-FFF2-40B4-BE49-F238E27FC236}">
                <a16:creationId xmlns:a16="http://schemas.microsoft.com/office/drawing/2014/main" id="{A5C28CBE-3A69-C144-905E-C24F091D9B1A}"/>
              </a:ext>
            </a:extLst>
          </p:cNvPr>
          <p:cNvPicPr>
            <a:picLocks noChangeAspect="1"/>
          </p:cNvPicPr>
          <p:nvPr/>
        </p:nvPicPr>
        <p:blipFill>
          <a:blip r:embed="rId3"/>
          <a:stretch>
            <a:fillRect/>
          </a:stretch>
        </p:blipFill>
        <p:spPr>
          <a:xfrm>
            <a:off x="5452264" y="411047"/>
            <a:ext cx="6400800" cy="6311900"/>
          </a:xfrm>
          <a:prstGeom prst="rect">
            <a:avLst/>
          </a:prstGeom>
          <a:ln>
            <a:solidFill>
              <a:schemeClr val="accent1"/>
            </a:solidFill>
          </a:ln>
        </p:spPr>
      </p:pic>
    </p:spTree>
    <p:extLst>
      <p:ext uri="{BB962C8B-B14F-4D97-AF65-F5344CB8AC3E}">
        <p14:creationId xmlns:p14="http://schemas.microsoft.com/office/powerpoint/2010/main" val="26813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Metode: programmér bagfra</a:t>
            </a:r>
          </a:p>
        </p:txBody>
      </p:sp>
      <p:pic>
        <p:nvPicPr>
          <p:cNvPr id="11" name="Picture 10">
            <a:extLst>
              <a:ext uri="{FF2B5EF4-FFF2-40B4-BE49-F238E27FC236}">
                <a16:creationId xmlns:a16="http://schemas.microsoft.com/office/drawing/2014/main" id="{5B56CD91-251C-D042-82DD-FCA766C20C2B}"/>
              </a:ext>
            </a:extLst>
          </p:cNvPr>
          <p:cNvPicPr>
            <a:picLocks noChangeAspect="1"/>
          </p:cNvPicPr>
          <p:nvPr/>
        </p:nvPicPr>
        <p:blipFill>
          <a:blip r:embed="rId2"/>
          <a:stretch>
            <a:fillRect/>
          </a:stretch>
        </p:blipFill>
        <p:spPr>
          <a:xfrm>
            <a:off x="2512016" y="5491783"/>
            <a:ext cx="4292600" cy="673100"/>
          </a:xfrm>
          <a:prstGeom prst="rect">
            <a:avLst/>
          </a:prstGeom>
        </p:spPr>
      </p:pic>
      <p:pic>
        <p:nvPicPr>
          <p:cNvPr id="15" name="Picture 14">
            <a:extLst>
              <a:ext uri="{FF2B5EF4-FFF2-40B4-BE49-F238E27FC236}">
                <a16:creationId xmlns:a16="http://schemas.microsoft.com/office/drawing/2014/main" id="{74F95678-52EB-3242-80F8-6CF6EFF98843}"/>
              </a:ext>
            </a:extLst>
          </p:cNvPr>
          <p:cNvPicPr>
            <a:picLocks noChangeAspect="1"/>
          </p:cNvPicPr>
          <p:nvPr/>
        </p:nvPicPr>
        <p:blipFill>
          <a:blip r:embed="rId3"/>
          <a:stretch>
            <a:fillRect/>
          </a:stretch>
        </p:blipFill>
        <p:spPr>
          <a:xfrm>
            <a:off x="2512016" y="1034083"/>
            <a:ext cx="6438900" cy="2057400"/>
          </a:xfrm>
          <a:prstGeom prst="rect">
            <a:avLst/>
          </a:prstGeom>
        </p:spPr>
      </p:pic>
      <p:sp>
        <p:nvSpPr>
          <p:cNvPr id="18" name="TextBox 17">
            <a:extLst>
              <a:ext uri="{FF2B5EF4-FFF2-40B4-BE49-F238E27FC236}">
                <a16:creationId xmlns:a16="http://schemas.microsoft.com/office/drawing/2014/main" id="{9F674774-AE7A-134F-97EB-65C31880BC53}"/>
              </a:ext>
            </a:extLst>
          </p:cNvPr>
          <p:cNvSpPr txBox="1"/>
          <p:nvPr/>
        </p:nvSpPr>
        <p:spPr>
          <a:xfrm>
            <a:off x="3099660" y="4068440"/>
            <a:ext cx="3385863" cy="430887"/>
          </a:xfrm>
          <a:prstGeom prst="rect">
            <a:avLst/>
          </a:prstGeom>
          <a:noFill/>
        </p:spPr>
        <p:txBody>
          <a:bodyPr wrap="none" rtlCol="0">
            <a:spAutoFit/>
          </a:bodyPr>
          <a:lstStyle/>
          <a:p>
            <a:r>
              <a:rPr lang="en-GB" sz="2200" dirty="0" err="1"/>
              <a:t>Rekursion</a:t>
            </a:r>
            <a:r>
              <a:rPr lang="en-GB" sz="2200" dirty="0"/>
              <a:t> </a:t>
            </a:r>
            <a:r>
              <a:rPr lang="en-GB" sz="2200" dirty="0" err="1"/>
              <a:t>eller</a:t>
            </a:r>
            <a:r>
              <a:rPr lang="en-GB" sz="2200" dirty="0"/>
              <a:t> while-</a:t>
            </a:r>
            <a:r>
              <a:rPr lang="en-GB" sz="2200" dirty="0" err="1"/>
              <a:t>løkke</a:t>
            </a:r>
            <a:r>
              <a:rPr lang="en-GB" sz="2200" dirty="0"/>
              <a:t>?</a:t>
            </a:r>
          </a:p>
        </p:txBody>
      </p:sp>
      <p:pic>
        <p:nvPicPr>
          <p:cNvPr id="17" name="Picture 16">
            <a:extLst>
              <a:ext uri="{FF2B5EF4-FFF2-40B4-BE49-F238E27FC236}">
                <a16:creationId xmlns:a16="http://schemas.microsoft.com/office/drawing/2014/main" id="{90852809-8F2E-6E41-AF73-E42E58C0A711}"/>
              </a:ext>
            </a:extLst>
          </p:cNvPr>
          <p:cNvPicPr>
            <a:picLocks noChangeAspect="1"/>
          </p:cNvPicPr>
          <p:nvPr/>
        </p:nvPicPr>
        <p:blipFill>
          <a:blip r:embed="rId4"/>
          <a:stretch>
            <a:fillRect/>
          </a:stretch>
        </p:blipFill>
        <p:spPr>
          <a:xfrm>
            <a:off x="2512016" y="3075985"/>
            <a:ext cx="6921500" cy="2400300"/>
          </a:xfrm>
          <a:prstGeom prst="rect">
            <a:avLst/>
          </a:prstGeom>
        </p:spPr>
      </p:pic>
      <p:sp>
        <p:nvSpPr>
          <p:cNvPr id="19" name="TextBox 18">
            <a:extLst>
              <a:ext uri="{FF2B5EF4-FFF2-40B4-BE49-F238E27FC236}">
                <a16:creationId xmlns:a16="http://schemas.microsoft.com/office/drawing/2014/main" id="{E53D584C-A062-5545-8E03-3341CADE8D3D}"/>
              </a:ext>
            </a:extLst>
          </p:cNvPr>
          <p:cNvSpPr txBox="1"/>
          <p:nvPr/>
        </p:nvSpPr>
        <p:spPr>
          <a:xfrm>
            <a:off x="2285482" y="6268576"/>
            <a:ext cx="6478890" cy="369332"/>
          </a:xfrm>
          <a:prstGeom prst="rect">
            <a:avLst/>
          </a:prstGeom>
          <a:noFill/>
          <a:ln>
            <a:solidFill>
              <a:schemeClr val="accent1"/>
            </a:solidFill>
          </a:ln>
        </p:spPr>
        <p:txBody>
          <a:bodyPr wrap="none" rtlCol="0">
            <a:spAutoFit/>
          </a:bodyPr>
          <a:lstStyle/>
          <a:p>
            <a:r>
              <a:rPr lang="en-GB" dirty="0" err="1"/>
              <a:t>Konsekvens</a:t>
            </a:r>
            <a:r>
              <a:rPr lang="en-GB" dirty="0"/>
              <a:t>: spiller </a:t>
            </a:r>
            <a:r>
              <a:rPr lang="en-GB" dirty="0" err="1"/>
              <a:t>behøver</a:t>
            </a:r>
            <a:r>
              <a:rPr lang="en-GB" dirty="0"/>
              <a:t> </a:t>
            </a:r>
            <a:r>
              <a:rPr lang="en-GB" dirty="0" err="1"/>
              <a:t>ikke</a:t>
            </a:r>
            <a:r>
              <a:rPr lang="en-GB" dirty="0"/>
              <a:t> at have association </a:t>
            </a:r>
            <a:r>
              <a:rPr lang="en-GB" dirty="0" err="1"/>
              <a:t>til</a:t>
            </a:r>
            <a:r>
              <a:rPr lang="en-GB" dirty="0"/>
              <a:t> </a:t>
            </a:r>
            <a:r>
              <a:rPr lang="en-GB" dirty="0" err="1"/>
              <a:t>modstander</a:t>
            </a:r>
            <a:endParaRPr lang="en-GB" dirty="0"/>
          </a:p>
        </p:txBody>
      </p:sp>
    </p:spTree>
    <p:extLst>
      <p:ext uri="{BB962C8B-B14F-4D97-AF65-F5344CB8AC3E}">
        <p14:creationId xmlns:p14="http://schemas.microsoft.com/office/powerpoint/2010/main" val="183862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p:txBody>
          <a:bodyPr/>
          <a:lstStyle/>
          <a:p>
            <a:r>
              <a:rPr lang="en-GB" dirty="0"/>
              <a:t>Final design</a:t>
            </a:r>
          </a:p>
        </p:txBody>
      </p:sp>
      <p:pic>
        <p:nvPicPr>
          <p:cNvPr id="7" name="Picture 6">
            <a:extLst>
              <a:ext uri="{FF2B5EF4-FFF2-40B4-BE49-F238E27FC236}">
                <a16:creationId xmlns:a16="http://schemas.microsoft.com/office/drawing/2014/main" id="{5EBFAFCD-FB2B-F846-8763-6F4DEEBAAC01}"/>
              </a:ext>
            </a:extLst>
          </p:cNvPr>
          <p:cNvPicPr>
            <a:picLocks noChangeAspect="1"/>
          </p:cNvPicPr>
          <p:nvPr/>
        </p:nvPicPr>
        <p:blipFill>
          <a:blip r:embed="rId2"/>
          <a:stretch>
            <a:fillRect/>
          </a:stretch>
        </p:blipFill>
        <p:spPr>
          <a:xfrm>
            <a:off x="1394847" y="2171808"/>
            <a:ext cx="4165600" cy="3289300"/>
          </a:xfrm>
          <a:prstGeom prst="rect">
            <a:avLst/>
          </a:prstGeom>
        </p:spPr>
      </p:pic>
      <p:pic>
        <p:nvPicPr>
          <p:cNvPr id="11" name="Picture 10">
            <a:extLst>
              <a:ext uri="{FF2B5EF4-FFF2-40B4-BE49-F238E27FC236}">
                <a16:creationId xmlns:a16="http://schemas.microsoft.com/office/drawing/2014/main" id="{46AE0F0A-583A-2741-9E65-E644FC62DC66}"/>
              </a:ext>
            </a:extLst>
          </p:cNvPr>
          <p:cNvPicPr>
            <a:picLocks noChangeAspect="1"/>
          </p:cNvPicPr>
          <p:nvPr/>
        </p:nvPicPr>
        <p:blipFill>
          <a:blip r:embed="rId3"/>
          <a:stretch>
            <a:fillRect/>
          </a:stretch>
        </p:blipFill>
        <p:spPr>
          <a:xfrm>
            <a:off x="5910020" y="1363851"/>
            <a:ext cx="6047067" cy="4451110"/>
          </a:xfrm>
          <a:prstGeom prst="rect">
            <a:avLst/>
          </a:prstGeom>
        </p:spPr>
      </p:pic>
    </p:spTree>
    <p:extLst>
      <p:ext uri="{BB962C8B-B14F-4D97-AF65-F5344CB8AC3E}">
        <p14:creationId xmlns:p14="http://schemas.microsoft.com/office/powerpoint/2010/main" val="195182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A2375D-97D8-B14C-B05F-A07523AF8D7E}"/>
              </a:ext>
            </a:extLst>
          </p:cNvPr>
          <p:cNvSpPr txBox="1"/>
          <p:nvPr/>
        </p:nvSpPr>
        <p:spPr>
          <a:xfrm>
            <a:off x="1007390" y="5129939"/>
            <a:ext cx="2137124" cy="646331"/>
          </a:xfrm>
          <a:prstGeom prst="rect">
            <a:avLst/>
          </a:prstGeom>
          <a:noFill/>
        </p:spPr>
        <p:txBody>
          <a:bodyPr wrap="none" rtlCol="0">
            <a:spAutoFit/>
          </a:bodyPr>
          <a:lstStyle/>
          <a:p>
            <a:r>
              <a:rPr lang="en-GB" dirty="0" err="1">
                <a:latin typeface="Lucida Sans Typewriter" panose="020B0509030504030204" pitchFamily="49" charset="77"/>
              </a:rPr>
              <a:t>battleship.tex</a:t>
            </a:r>
            <a:endParaRPr lang="en-GB" dirty="0">
              <a:latin typeface="Lucida Sans Typewriter" panose="020B0509030504030204" pitchFamily="49" charset="77"/>
            </a:endParaRPr>
          </a:p>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pic>
        <p:nvPicPr>
          <p:cNvPr id="10" name="Picture 9">
            <a:extLst>
              <a:ext uri="{FF2B5EF4-FFF2-40B4-BE49-F238E27FC236}">
                <a16:creationId xmlns:a16="http://schemas.microsoft.com/office/drawing/2014/main" id="{2658E5A9-6798-F543-A4B2-5EB9DDFB37F8}"/>
              </a:ext>
            </a:extLst>
          </p:cNvPr>
          <p:cNvPicPr>
            <a:picLocks noChangeAspect="1"/>
          </p:cNvPicPr>
          <p:nvPr/>
        </p:nvPicPr>
        <p:blipFill>
          <a:blip r:embed="rId2"/>
          <a:stretch>
            <a:fillRect/>
          </a:stretch>
        </p:blipFill>
        <p:spPr>
          <a:xfrm>
            <a:off x="4708367" y="0"/>
            <a:ext cx="7127171" cy="6858000"/>
          </a:xfrm>
          <a:prstGeom prst="rect">
            <a:avLst/>
          </a:prstGeom>
        </p:spPr>
      </p:pic>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a:xfrm>
            <a:off x="838200" y="365127"/>
            <a:ext cx="4570708" cy="2409070"/>
          </a:xfrm>
        </p:spPr>
        <p:txBody>
          <a:bodyPr>
            <a:normAutofit/>
          </a:bodyPr>
          <a:lstStyle/>
          <a:p>
            <a:r>
              <a:rPr lang="en-GB" dirty="0"/>
              <a:t>Final design, with </a:t>
            </a:r>
            <a:r>
              <a:rPr lang="en-GB" dirty="0" err="1"/>
              <a:t>properites</a:t>
            </a:r>
            <a:r>
              <a:rPr lang="en-GB" dirty="0"/>
              <a:t> and methods</a:t>
            </a:r>
          </a:p>
        </p:txBody>
      </p:sp>
    </p:spTree>
    <p:extLst>
      <p:ext uri="{BB962C8B-B14F-4D97-AF65-F5344CB8AC3E}">
        <p14:creationId xmlns:p14="http://schemas.microsoft.com/office/powerpoint/2010/main" val="117687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a:xfrm>
            <a:off x="838200" y="365127"/>
            <a:ext cx="10444566" cy="967727"/>
          </a:xfrm>
        </p:spPr>
        <p:txBody>
          <a:bodyPr>
            <a:normAutofit/>
          </a:bodyPr>
          <a:lstStyle/>
          <a:p>
            <a:r>
              <a:rPr lang="en-GB" dirty="0"/>
              <a:t>Function overloading</a:t>
            </a:r>
          </a:p>
        </p:txBody>
      </p:sp>
      <p:pic>
        <p:nvPicPr>
          <p:cNvPr id="6" name="Picture 5">
            <a:extLst>
              <a:ext uri="{FF2B5EF4-FFF2-40B4-BE49-F238E27FC236}">
                <a16:creationId xmlns:a16="http://schemas.microsoft.com/office/drawing/2014/main" id="{4064B490-586F-9D4B-967C-24354ED32C84}"/>
              </a:ext>
            </a:extLst>
          </p:cNvPr>
          <p:cNvPicPr>
            <a:picLocks noChangeAspect="1"/>
          </p:cNvPicPr>
          <p:nvPr/>
        </p:nvPicPr>
        <p:blipFill>
          <a:blip r:embed="rId3"/>
          <a:stretch>
            <a:fillRect/>
          </a:stretch>
        </p:blipFill>
        <p:spPr>
          <a:xfrm>
            <a:off x="6060483" y="4538212"/>
            <a:ext cx="6146800" cy="1257300"/>
          </a:xfrm>
          <a:prstGeom prst="rect">
            <a:avLst/>
          </a:prstGeom>
        </p:spPr>
      </p:pic>
      <p:sp>
        <p:nvSpPr>
          <p:cNvPr id="8" name="TextBox 7">
            <a:extLst>
              <a:ext uri="{FF2B5EF4-FFF2-40B4-BE49-F238E27FC236}">
                <a16:creationId xmlns:a16="http://schemas.microsoft.com/office/drawing/2014/main" id="{C8A2375D-97D8-B14C-B05F-A07523AF8D7E}"/>
              </a:ext>
            </a:extLst>
          </p:cNvPr>
          <p:cNvSpPr txBox="1"/>
          <p:nvPr/>
        </p:nvSpPr>
        <p:spPr>
          <a:xfrm>
            <a:off x="9674551" y="202659"/>
            <a:ext cx="2137124" cy="646331"/>
          </a:xfrm>
          <a:prstGeom prst="rect">
            <a:avLst/>
          </a:prstGeom>
          <a:noFill/>
        </p:spPr>
        <p:txBody>
          <a:bodyPr wrap="none" rtlCol="0">
            <a:spAutoFit/>
          </a:bodyPr>
          <a:lstStyle/>
          <a:p>
            <a:r>
              <a:rPr lang="en-GB" dirty="0" err="1">
                <a:latin typeface="Lucida Sans Typewriter" panose="020B0509030504030204" pitchFamily="49" charset="77"/>
              </a:rPr>
              <a:t>battleship.tex</a:t>
            </a:r>
            <a:endParaRPr lang="en-GB" dirty="0">
              <a:latin typeface="Lucida Sans Typewriter" panose="020B0509030504030204" pitchFamily="49" charset="77"/>
            </a:endParaRPr>
          </a:p>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pic>
        <p:nvPicPr>
          <p:cNvPr id="10" name="Picture 9">
            <a:extLst>
              <a:ext uri="{FF2B5EF4-FFF2-40B4-BE49-F238E27FC236}">
                <a16:creationId xmlns:a16="http://schemas.microsoft.com/office/drawing/2014/main" id="{2658E5A9-6798-F543-A4B2-5EB9DDFB37F8}"/>
              </a:ext>
            </a:extLst>
          </p:cNvPr>
          <p:cNvPicPr>
            <a:picLocks noChangeAspect="1"/>
          </p:cNvPicPr>
          <p:nvPr/>
        </p:nvPicPr>
        <p:blipFill rotWithShape="1">
          <a:blip r:embed="rId4"/>
          <a:srcRect l="-30812" t="62599" r="30812" b="-48691"/>
          <a:stretch/>
        </p:blipFill>
        <p:spPr>
          <a:xfrm>
            <a:off x="-1436425" y="3865176"/>
            <a:ext cx="7127171" cy="5903999"/>
          </a:xfrm>
          <a:prstGeom prst="rect">
            <a:avLst/>
          </a:prstGeom>
        </p:spPr>
      </p:pic>
      <p:sp>
        <p:nvSpPr>
          <p:cNvPr id="12" name="TextBox 11">
            <a:extLst>
              <a:ext uri="{FF2B5EF4-FFF2-40B4-BE49-F238E27FC236}">
                <a16:creationId xmlns:a16="http://schemas.microsoft.com/office/drawing/2014/main" id="{AB7F9688-4829-5E47-BEF5-80C223F1B6D1}"/>
              </a:ext>
            </a:extLst>
          </p:cNvPr>
          <p:cNvSpPr txBox="1"/>
          <p:nvPr/>
        </p:nvSpPr>
        <p:spPr>
          <a:xfrm>
            <a:off x="909234" y="1295254"/>
            <a:ext cx="9563024" cy="2123658"/>
          </a:xfrm>
          <a:prstGeom prst="rect">
            <a:avLst/>
          </a:prstGeom>
          <a:noFill/>
        </p:spPr>
        <p:txBody>
          <a:bodyPr wrap="square" rtlCol="0">
            <a:spAutoFit/>
          </a:bodyPr>
          <a:lstStyle/>
          <a:p>
            <a:r>
              <a:rPr lang="en-GB" sz="2200" dirty="0"/>
              <a:t>Problem: </a:t>
            </a:r>
          </a:p>
          <a:p>
            <a:r>
              <a:rPr lang="en-GB" sz="2200" dirty="0" err="1"/>
              <a:t>Modstanders</a:t>
            </a:r>
            <a:r>
              <a:rPr lang="en-GB" sz="2200" dirty="0"/>
              <a:t> </a:t>
            </a:r>
            <a:r>
              <a:rPr lang="en-GB" sz="2200" dirty="0" err="1"/>
              <a:t>plade</a:t>
            </a:r>
            <a:r>
              <a:rPr lang="en-GB" sz="2200" dirty="0"/>
              <a:t> </a:t>
            </a:r>
            <a:r>
              <a:rPr lang="en-GB" sz="2200" dirty="0" err="1"/>
              <a:t>kendes</a:t>
            </a:r>
            <a:r>
              <a:rPr lang="en-GB" sz="2200" dirty="0"/>
              <a:t> </a:t>
            </a:r>
            <a:r>
              <a:rPr lang="en-GB" sz="2200" dirty="0" err="1"/>
              <a:t>kun</a:t>
            </a:r>
            <a:r>
              <a:rPr lang="en-GB" sz="2200" dirty="0"/>
              <a:t> </a:t>
            </a:r>
            <a:r>
              <a:rPr lang="en-GB" sz="2200" dirty="0" err="1"/>
              <a:t>delvist</a:t>
            </a:r>
            <a:r>
              <a:rPr lang="en-GB" sz="2200" dirty="0"/>
              <a:t>, men </a:t>
            </a:r>
            <a:r>
              <a:rPr lang="en-GB" sz="2200" dirty="0" err="1"/>
              <a:t>ToString</a:t>
            </a:r>
            <a:r>
              <a:rPr lang="en-GB" sz="2200" dirty="0"/>
              <a:t>() </a:t>
            </a:r>
            <a:r>
              <a:rPr lang="en-GB" sz="2200" dirty="0" err="1"/>
              <a:t>afhænger</a:t>
            </a:r>
            <a:r>
              <a:rPr lang="en-GB" sz="2200" dirty="0"/>
              <a:t> </a:t>
            </a:r>
            <a:r>
              <a:rPr lang="en-GB" sz="2200" dirty="0" err="1"/>
              <a:t>af</a:t>
            </a:r>
            <a:r>
              <a:rPr lang="en-GB" sz="2200" dirty="0"/>
              <a:t> </a:t>
            </a:r>
            <a:r>
              <a:rPr lang="en-GB" sz="2200" dirty="0" err="1"/>
              <a:t>viden</a:t>
            </a:r>
            <a:r>
              <a:rPr lang="en-GB" sz="2200" dirty="0"/>
              <a:t> om der </a:t>
            </a:r>
            <a:r>
              <a:rPr lang="en-GB" sz="2200" dirty="0" err="1"/>
              <a:t>er</a:t>
            </a:r>
            <a:r>
              <a:rPr lang="en-GB" sz="2200" dirty="0"/>
              <a:t> et </a:t>
            </a:r>
            <a:r>
              <a:rPr lang="en-GB" sz="2200" dirty="0" err="1"/>
              <a:t>skib</a:t>
            </a:r>
            <a:r>
              <a:rPr lang="en-GB" sz="2200" dirty="0"/>
              <a:t> </a:t>
            </a:r>
            <a:r>
              <a:rPr lang="en-GB" sz="2200" dirty="0" err="1"/>
              <a:t>eller</a:t>
            </a:r>
            <a:r>
              <a:rPr lang="en-GB" sz="2200" dirty="0"/>
              <a:t> </a:t>
            </a:r>
            <a:r>
              <a:rPr lang="en-GB" sz="2200" dirty="0" err="1"/>
              <a:t>ej</a:t>
            </a:r>
            <a:r>
              <a:rPr lang="en-GB" sz="2200" dirty="0"/>
              <a:t>.</a:t>
            </a:r>
          </a:p>
          <a:p>
            <a:endParaRPr lang="en-GB" sz="2200" dirty="0"/>
          </a:p>
          <a:p>
            <a:r>
              <a:rPr lang="en-GB" sz="2200" dirty="0" err="1"/>
              <a:t>Løsning</a:t>
            </a:r>
            <a:r>
              <a:rPr lang="en-GB" sz="2200" dirty="0"/>
              <a:t>: </a:t>
            </a:r>
          </a:p>
          <a:p>
            <a:r>
              <a:rPr lang="en-GB" sz="2200" dirty="0" err="1"/>
              <a:t>Opret</a:t>
            </a:r>
            <a:r>
              <a:rPr lang="en-GB" sz="2200" dirty="0"/>
              <a:t> et ‘dummy’ </a:t>
            </a:r>
            <a:r>
              <a:rPr lang="en-GB" sz="2200" dirty="0" err="1"/>
              <a:t>skib</a:t>
            </a:r>
            <a:r>
              <a:rPr lang="en-GB" sz="2200" dirty="0"/>
              <a:t>, </a:t>
            </a:r>
            <a:r>
              <a:rPr lang="en-GB" sz="2200" dirty="0" err="1"/>
              <a:t>og</a:t>
            </a:r>
            <a:r>
              <a:rPr lang="en-GB" sz="2200" dirty="0"/>
              <a:t> </a:t>
            </a:r>
            <a:r>
              <a:rPr lang="en-GB" sz="2200" dirty="0" err="1"/>
              <a:t>indsæt</a:t>
            </a:r>
            <a:r>
              <a:rPr lang="en-GB" sz="2200" dirty="0"/>
              <a:t> </a:t>
            </a:r>
            <a:r>
              <a:rPr lang="en-GB" sz="2200" dirty="0" err="1"/>
              <a:t>ved</a:t>
            </a:r>
            <a:r>
              <a:rPr lang="en-GB" sz="2200" dirty="0"/>
              <a:t> hit </a:t>
            </a:r>
            <a:r>
              <a:rPr lang="en-GB" sz="2200" dirty="0" err="1"/>
              <a:t>på</a:t>
            </a:r>
            <a:r>
              <a:rPr lang="en-GB" sz="2200" dirty="0"/>
              <a:t> spillers kopi </a:t>
            </a:r>
            <a:r>
              <a:rPr lang="en-GB" sz="2200" dirty="0" err="1"/>
              <a:t>af</a:t>
            </a:r>
            <a:r>
              <a:rPr lang="en-GB" sz="2200" dirty="0"/>
              <a:t> </a:t>
            </a:r>
            <a:r>
              <a:rPr lang="en-GB" sz="2200" dirty="0" err="1"/>
              <a:t>modstanders</a:t>
            </a:r>
            <a:r>
              <a:rPr lang="en-GB" sz="2200" dirty="0"/>
              <a:t> </a:t>
            </a:r>
            <a:r>
              <a:rPr lang="en-GB" sz="2200" dirty="0" err="1"/>
              <a:t>bræt</a:t>
            </a:r>
            <a:r>
              <a:rPr lang="en-GB" sz="2200" dirty="0"/>
              <a:t>.</a:t>
            </a:r>
          </a:p>
        </p:txBody>
      </p:sp>
    </p:spTree>
    <p:extLst>
      <p:ext uri="{BB962C8B-B14F-4D97-AF65-F5344CB8AC3E}">
        <p14:creationId xmlns:p14="http://schemas.microsoft.com/office/powerpoint/2010/main" val="29496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240364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320275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D722B2-EA95-0E42-AE30-36C4AC5207BC}"/>
              </a:ext>
            </a:extLst>
          </p:cNvPr>
          <p:cNvPicPr>
            <a:picLocks noChangeAspect="1"/>
          </p:cNvPicPr>
          <p:nvPr/>
        </p:nvPicPr>
        <p:blipFill>
          <a:blip r:embed="rId2"/>
          <a:stretch>
            <a:fillRect/>
          </a:stretch>
        </p:blipFill>
        <p:spPr>
          <a:xfrm>
            <a:off x="5852145" y="1116645"/>
            <a:ext cx="6076383" cy="4935947"/>
          </a:xfrm>
          <a:prstGeom prst="rect">
            <a:avLst/>
          </a:prstGeom>
        </p:spPr>
      </p:pic>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3"/>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4"/>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solidFill>
            <a:schemeClr val="bg1"/>
          </a:solid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5"/>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6"/>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33156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14796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7577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24753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217740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17A945E-533D-5240-A170-075F930625EA}"/>
              </a:ext>
            </a:extLst>
          </p:cNvPr>
          <p:cNvPicPr>
            <a:picLocks noChangeAspect="1"/>
          </p:cNvPicPr>
          <p:nvPr/>
        </p:nvPicPr>
        <p:blipFill>
          <a:blip r:embed="rId2"/>
          <a:stretch>
            <a:fillRect/>
          </a:stretch>
        </p:blipFill>
        <p:spPr>
          <a:xfrm>
            <a:off x="6275288" y="1600679"/>
            <a:ext cx="5329988" cy="2149911"/>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3"/>
          <a:stretch>
            <a:fillRect/>
          </a:stretch>
        </p:blipFill>
        <p:spPr>
          <a:xfrm>
            <a:off x="6096000" y="4832744"/>
            <a:ext cx="5688564" cy="1564355"/>
          </a:xfrm>
          <a:prstGeom prst="rect">
            <a:avLst/>
          </a:prstGeom>
        </p:spPr>
      </p:pic>
      <p:pic>
        <p:nvPicPr>
          <p:cNvPr id="11" name="Picture 10">
            <a:extLst>
              <a:ext uri="{FF2B5EF4-FFF2-40B4-BE49-F238E27FC236}">
                <a16:creationId xmlns:a16="http://schemas.microsoft.com/office/drawing/2014/main" id="{C2B9041A-C176-344E-B5D4-4E780EC66118}"/>
              </a:ext>
            </a:extLst>
          </p:cNvPr>
          <p:cNvPicPr>
            <a:picLocks noChangeAspect="1"/>
          </p:cNvPicPr>
          <p:nvPr/>
        </p:nvPicPr>
        <p:blipFill>
          <a:blip r:embed="rId4"/>
          <a:stretch>
            <a:fillRect/>
          </a:stretch>
        </p:blipFill>
        <p:spPr>
          <a:xfrm>
            <a:off x="6068705" y="710555"/>
            <a:ext cx="5649060" cy="5915683"/>
          </a:xfrm>
          <a:prstGeom prst="rect">
            <a:avLst/>
          </a:prstGeom>
        </p:spPr>
      </p:pic>
    </p:spTree>
    <p:extLst>
      <p:ext uri="{BB962C8B-B14F-4D97-AF65-F5344CB8AC3E}">
        <p14:creationId xmlns:p14="http://schemas.microsoft.com/office/powerpoint/2010/main" val="35967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9115</TotalTime>
  <Words>1465</Words>
  <Application>Microsoft Macintosh PowerPoint</Application>
  <PresentationFormat>Widescreen</PresentationFormat>
  <Paragraphs>187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Sans Typewriter</vt:lpstr>
      <vt:lpstr>Office Theme</vt:lpstr>
      <vt:lpstr>Programmering og Problemløsning</vt:lpstr>
      <vt:lpstr>Design efter navne- og udsagnsord</vt:lpstr>
      <vt:lpstr>Design efter navne- og udsagnsord</vt:lpstr>
      <vt:lpstr>Sænke slagskibe</vt:lpstr>
      <vt:lpstr>Sænke slagskibe</vt:lpstr>
      <vt:lpstr>PowerPoint Presentation</vt:lpstr>
      <vt:lpstr>PowerPoint Presentation</vt:lpstr>
      <vt:lpstr>PowerPoint Presentation</vt:lpstr>
      <vt:lpstr>PowerPoint Presentation</vt:lpstr>
      <vt:lpstr>PowerPoint Presentation</vt:lpstr>
      <vt:lpstr>Intermezzo: Relationer</vt:lpstr>
      <vt:lpstr>Relationsgrafik</vt:lpstr>
      <vt:lpstr>UML i LaTeX</vt:lpstr>
      <vt:lpstr>PowerPoint Presentation</vt:lpstr>
      <vt:lpstr>PowerPoint Presentation</vt:lpstr>
      <vt:lpstr>PowerPoint Presentation</vt:lpstr>
      <vt:lpstr>Final design</vt:lpstr>
      <vt:lpstr>Final design, with properites and methods</vt:lpstr>
      <vt:lpstr>Function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160</cp:revision>
  <cp:lastPrinted>2018-09-27T19:03:09Z</cp:lastPrinted>
  <dcterms:created xsi:type="dcterms:W3CDTF">2018-09-04T07:39:02Z</dcterms:created>
  <dcterms:modified xsi:type="dcterms:W3CDTF">2019-12-12T08:21:03Z</dcterms:modified>
</cp:coreProperties>
</file>