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4" r:id="rId3"/>
    <p:sldId id="265" r:id="rId4"/>
    <p:sldId id="266" r:id="rId5"/>
    <p:sldId id="267" r:id="rId6"/>
    <p:sldId id="275" r:id="rId7"/>
    <p:sldId id="271" r:id="rId8"/>
    <p:sldId id="272" r:id="rId9"/>
    <p:sldId id="273" r:id="rId10"/>
    <p:sldId id="276" r:id="rId11"/>
    <p:sldId id="277" r:id="rId12"/>
    <p:sldId id="279" r:id="rId13"/>
    <p:sldId id="278" r:id="rId14"/>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40"/>
    <p:restoredTop sz="91324"/>
  </p:normalViewPr>
  <p:slideViewPr>
    <p:cSldViewPr snapToGrid="0" snapToObjects="1">
      <p:cViewPr varScale="1">
        <p:scale>
          <a:sx n="64" d="100"/>
          <a:sy n="64" d="100"/>
        </p:scale>
        <p:origin x="184" y="1136"/>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21/12/2018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21/12/2018</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21/12/2018</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a:t>14.3: </a:t>
            </a:r>
            <a:r>
              <a:rPr lang="da-DK" dirty="0"/>
              <a:t>UML og objektorienteret design</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1E5CE2-27A4-EF4B-B636-5AAFC08D40BC}"/>
              </a:ext>
            </a:extLst>
          </p:cNvPr>
          <p:cNvPicPr>
            <a:picLocks noChangeAspect="1"/>
          </p:cNvPicPr>
          <p:nvPr/>
        </p:nvPicPr>
        <p:blipFill>
          <a:blip r:embed="rId2"/>
          <a:stretch>
            <a:fillRect/>
          </a:stretch>
        </p:blipFill>
        <p:spPr>
          <a:xfrm>
            <a:off x="4837490" y="285850"/>
            <a:ext cx="7006916" cy="5387788"/>
          </a:xfrm>
          <a:prstGeom prst="rect">
            <a:avLst/>
          </a:prstGeom>
        </p:spPr>
      </p:pic>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7"/>
            <a:ext cx="10515600" cy="1325563"/>
          </a:xfrm>
        </p:spPr>
        <p:txBody>
          <a:bodyPr/>
          <a:lstStyle/>
          <a:p>
            <a:r>
              <a:rPr lang="en-GB" dirty="0" err="1"/>
              <a:t>Kortspillet</a:t>
            </a:r>
            <a:r>
              <a:rPr lang="en-GB" dirty="0"/>
              <a:t> </a:t>
            </a:r>
            <a:r>
              <a:rPr lang="en-GB" dirty="0" err="1"/>
              <a:t>krig</a:t>
            </a:r>
            <a:endParaRPr lang="en-GB" dirty="0"/>
          </a:p>
        </p:txBody>
      </p:sp>
      <p:sp>
        <p:nvSpPr>
          <p:cNvPr id="5" name="Content Placeholder 2">
            <a:extLst>
              <a:ext uri="{FF2B5EF4-FFF2-40B4-BE49-F238E27FC236}">
                <a16:creationId xmlns:a16="http://schemas.microsoft.com/office/drawing/2014/main" id="{0FC3E5E5-B759-D845-9B94-6DE05D5FD722}"/>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29575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49978"/>
            <a:ext cx="10515600" cy="1325563"/>
          </a:xfrm>
        </p:spPr>
        <p:txBody>
          <a:bodyPr/>
          <a:lstStyle/>
          <a:p>
            <a:r>
              <a:rPr lang="en-GB" dirty="0" err="1"/>
              <a:t>Kortspillet</a:t>
            </a:r>
            <a:r>
              <a:rPr lang="en-GB" dirty="0"/>
              <a:t> </a:t>
            </a:r>
            <a:r>
              <a:rPr lang="en-GB" dirty="0" err="1"/>
              <a:t>krig</a:t>
            </a:r>
            <a:endParaRPr lang="en-GB" dirty="0"/>
          </a:p>
        </p:txBody>
      </p:sp>
      <p:sp>
        <p:nvSpPr>
          <p:cNvPr id="4" name="TextBox 3">
            <a:extLst>
              <a:ext uri="{FF2B5EF4-FFF2-40B4-BE49-F238E27FC236}">
                <a16:creationId xmlns:a16="http://schemas.microsoft.com/office/drawing/2014/main" id="{EFE58B15-580F-CD43-BA56-53009EAD4475}"/>
              </a:ext>
            </a:extLst>
          </p:cNvPr>
          <p:cNvSpPr txBox="1"/>
          <p:nvPr/>
        </p:nvSpPr>
        <p:spPr>
          <a:xfrm>
            <a:off x="8320511" y="1239083"/>
            <a:ext cx="1543884" cy="4247317"/>
          </a:xfrm>
          <a:prstGeom prst="rect">
            <a:avLst/>
          </a:prstGeom>
          <a:noFill/>
        </p:spPr>
        <p:txBody>
          <a:bodyPr wrap="none" rtlCol="0">
            <a:spAutoFit/>
          </a:bodyPr>
          <a:lstStyle/>
          <a:p>
            <a:r>
              <a:rPr lang="en" dirty="0"/>
              <a:t>type </a:t>
            </a:r>
            <a:r>
              <a:rPr lang="en" dirty="0" err="1"/>
              <a:t>bord</a:t>
            </a:r>
            <a:r>
              <a:rPr lang="en" dirty="0"/>
              <a:t>() =</a:t>
            </a:r>
          </a:p>
          <a:p>
            <a:r>
              <a:rPr lang="en" dirty="0"/>
              <a:t>  class end</a:t>
            </a:r>
          </a:p>
          <a:p>
            <a:endParaRPr lang="en" dirty="0"/>
          </a:p>
          <a:p>
            <a:r>
              <a:rPr lang="en" dirty="0"/>
              <a:t>type spiller() =</a:t>
            </a:r>
          </a:p>
          <a:p>
            <a:r>
              <a:rPr lang="en" dirty="0"/>
              <a:t>  class end</a:t>
            </a:r>
          </a:p>
          <a:p>
            <a:endParaRPr lang="en" dirty="0"/>
          </a:p>
          <a:p>
            <a:r>
              <a:rPr lang="en" dirty="0"/>
              <a:t>type </a:t>
            </a:r>
            <a:r>
              <a:rPr lang="en" dirty="0" err="1"/>
              <a:t>bunke</a:t>
            </a:r>
            <a:r>
              <a:rPr lang="en" dirty="0"/>
              <a:t>() =</a:t>
            </a:r>
          </a:p>
          <a:p>
            <a:r>
              <a:rPr lang="en" dirty="0"/>
              <a:t>  class end</a:t>
            </a:r>
          </a:p>
          <a:p>
            <a:endParaRPr lang="en" dirty="0"/>
          </a:p>
          <a:p>
            <a:r>
              <a:rPr lang="en" dirty="0"/>
              <a:t>type </a:t>
            </a:r>
            <a:r>
              <a:rPr lang="en" dirty="0" err="1"/>
              <a:t>kort</a:t>
            </a:r>
            <a:r>
              <a:rPr lang="en" dirty="0"/>
              <a:t>() =</a:t>
            </a:r>
          </a:p>
          <a:p>
            <a:r>
              <a:rPr lang="en" dirty="0"/>
              <a:t>  class end</a:t>
            </a:r>
          </a:p>
          <a:p>
            <a:endParaRPr lang="en" dirty="0"/>
          </a:p>
          <a:p>
            <a:r>
              <a:rPr lang="en" dirty="0"/>
              <a:t>type </a:t>
            </a:r>
            <a:r>
              <a:rPr lang="en" dirty="0" err="1"/>
              <a:t>vaerdi</a:t>
            </a:r>
            <a:r>
              <a:rPr lang="en" dirty="0"/>
              <a:t>() =</a:t>
            </a:r>
          </a:p>
          <a:p>
            <a:r>
              <a:rPr lang="en" dirty="0"/>
              <a:t>  class end</a:t>
            </a:r>
          </a:p>
          <a:p>
            <a:r>
              <a:rPr lang="en" dirty="0"/>
              <a:t> </a:t>
            </a:r>
            <a:endParaRPr lang="en-GB" dirty="0"/>
          </a:p>
        </p:txBody>
      </p:sp>
      <p:pic>
        <p:nvPicPr>
          <p:cNvPr id="5" name="Picture 4">
            <a:extLst>
              <a:ext uri="{FF2B5EF4-FFF2-40B4-BE49-F238E27FC236}">
                <a16:creationId xmlns:a16="http://schemas.microsoft.com/office/drawing/2014/main" id="{CE9359DE-4E07-D740-87B9-5CD2FC62A1FB}"/>
              </a:ext>
            </a:extLst>
          </p:cNvPr>
          <p:cNvPicPr>
            <a:picLocks noChangeAspect="1"/>
          </p:cNvPicPr>
          <p:nvPr/>
        </p:nvPicPr>
        <p:blipFill>
          <a:blip r:embed="rId2"/>
          <a:stretch>
            <a:fillRect/>
          </a:stretch>
        </p:blipFill>
        <p:spPr>
          <a:xfrm>
            <a:off x="228884" y="1475541"/>
            <a:ext cx="6397221" cy="4918979"/>
          </a:xfrm>
          <a:prstGeom prst="rect">
            <a:avLst/>
          </a:prstGeom>
        </p:spPr>
      </p:pic>
    </p:spTree>
    <p:extLst>
      <p:ext uri="{BB962C8B-B14F-4D97-AF65-F5344CB8AC3E}">
        <p14:creationId xmlns:p14="http://schemas.microsoft.com/office/powerpoint/2010/main" val="380371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49978"/>
            <a:ext cx="10515600" cy="1325563"/>
          </a:xfrm>
        </p:spPr>
        <p:txBody>
          <a:bodyPr/>
          <a:lstStyle/>
          <a:p>
            <a:r>
              <a:rPr lang="en-GB" dirty="0" err="1"/>
              <a:t>Kortspillet</a:t>
            </a:r>
            <a:r>
              <a:rPr lang="en-GB" dirty="0"/>
              <a:t> </a:t>
            </a:r>
            <a:r>
              <a:rPr lang="en-GB" dirty="0" err="1"/>
              <a:t>krig</a:t>
            </a:r>
            <a:endParaRPr lang="en-GB" dirty="0"/>
          </a:p>
        </p:txBody>
      </p:sp>
      <p:sp>
        <p:nvSpPr>
          <p:cNvPr id="4" name="TextBox 3">
            <a:extLst>
              <a:ext uri="{FF2B5EF4-FFF2-40B4-BE49-F238E27FC236}">
                <a16:creationId xmlns:a16="http://schemas.microsoft.com/office/drawing/2014/main" id="{EFE58B15-580F-CD43-BA56-53009EAD4475}"/>
              </a:ext>
            </a:extLst>
          </p:cNvPr>
          <p:cNvSpPr txBox="1"/>
          <p:nvPr/>
        </p:nvSpPr>
        <p:spPr>
          <a:xfrm>
            <a:off x="7193128" y="793325"/>
            <a:ext cx="4666662" cy="6186309"/>
          </a:xfrm>
          <a:prstGeom prst="rect">
            <a:avLst/>
          </a:prstGeom>
          <a:noFill/>
        </p:spPr>
        <p:txBody>
          <a:bodyPr wrap="none" rtlCol="0">
            <a:spAutoFit/>
          </a:bodyPr>
          <a:lstStyle/>
          <a:p>
            <a:r>
              <a:rPr lang="da-DK" dirty="0"/>
              <a:t>type </a:t>
            </a:r>
            <a:r>
              <a:rPr lang="da-DK" dirty="0" err="1"/>
              <a:t>vaerdi</a:t>
            </a:r>
            <a:r>
              <a:rPr lang="da-DK" dirty="0"/>
              <a:t>() =</a:t>
            </a:r>
          </a:p>
          <a:p>
            <a:r>
              <a:rPr lang="da-DK" dirty="0"/>
              <a:t>  </a:t>
            </a:r>
            <a:r>
              <a:rPr lang="da-DK" dirty="0" err="1"/>
              <a:t>class</a:t>
            </a:r>
            <a:r>
              <a:rPr lang="da-DK" dirty="0"/>
              <a:t> end</a:t>
            </a:r>
          </a:p>
          <a:p>
            <a:endParaRPr lang="da-DK" dirty="0"/>
          </a:p>
          <a:p>
            <a:r>
              <a:rPr lang="da-DK" dirty="0"/>
              <a:t>type kort() =</a:t>
            </a:r>
          </a:p>
          <a:p>
            <a:r>
              <a:rPr lang="da-DK" dirty="0"/>
              <a:t>  let v = </a:t>
            </a:r>
            <a:r>
              <a:rPr lang="da-DK" dirty="0" err="1"/>
              <a:t>vaerdi</a:t>
            </a:r>
            <a:r>
              <a:rPr lang="da-DK" dirty="0"/>
              <a:t> ()</a:t>
            </a:r>
          </a:p>
          <a:p>
            <a:r>
              <a:rPr lang="da-DK" dirty="0"/>
              <a:t>  </a:t>
            </a:r>
            <a:r>
              <a:rPr lang="da-DK" dirty="0" err="1"/>
              <a:t>member</a:t>
            </a:r>
            <a:r>
              <a:rPr lang="da-DK" dirty="0"/>
              <a:t> </a:t>
            </a:r>
            <a:r>
              <a:rPr lang="da-DK" dirty="0" err="1"/>
              <a:t>this.sammenlign</a:t>
            </a:r>
            <a:r>
              <a:rPr lang="da-DK" dirty="0"/>
              <a:t> (</a:t>
            </a:r>
            <a:r>
              <a:rPr lang="da-DK" dirty="0" err="1"/>
              <a:t>etKort</a:t>
            </a:r>
            <a:r>
              <a:rPr lang="da-DK" dirty="0"/>
              <a:t> : kort) = false</a:t>
            </a:r>
          </a:p>
          <a:p>
            <a:endParaRPr lang="da-DK" dirty="0"/>
          </a:p>
          <a:p>
            <a:r>
              <a:rPr lang="da-DK" dirty="0"/>
              <a:t>type bunke() =</a:t>
            </a:r>
          </a:p>
          <a:p>
            <a:r>
              <a:rPr lang="da-DK" dirty="0"/>
              <a:t>  let </a:t>
            </a:r>
            <a:r>
              <a:rPr lang="da-DK" dirty="0" err="1"/>
              <a:t>lst</a:t>
            </a:r>
            <a:r>
              <a:rPr lang="da-DK" dirty="0"/>
              <a:t> : kort list = []</a:t>
            </a:r>
          </a:p>
          <a:p>
            <a:r>
              <a:rPr lang="da-DK" dirty="0"/>
              <a:t>  </a:t>
            </a:r>
            <a:r>
              <a:rPr lang="da-DK" dirty="0" err="1"/>
              <a:t>member</a:t>
            </a:r>
            <a:r>
              <a:rPr lang="da-DK" dirty="0"/>
              <a:t> </a:t>
            </a:r>
            <a:r>
              <a:rPr lang="da-DK" dirty="0" err="1"/>
              <a:t>this.afgivKort</a:t>
            </a:r>
            <a:r>
              <a:rPr lang="da-DK" dirty="0"/>
              <a:t> () = kort()</a:t>
            </a:r>
          </a:p>
          <a:p>
            <a:r>
              <a:rPr lang="da-DK" dirty="0"/>
              <a:t>  </a:t>
            </a:r>
            <a:r>
              <a:rPr lang="da-DK" dirty="0" err="1"/>
              <a:t>member</a:t>
            </a:r>
            <a:r>
              <a:rPr lang="da-DK" dirty="0"/>
              <a:t> </a:t>
            </a:r>
            <a:r>
              <a:rPr lang="da-DK" dirty="0" err="1"/>
              <a:t>this.modtagKort</a:t>
            </a:r>
            <a:r>
              <a:rPr lang="da-DK" dirty="0"/>
              <a:t> (</a:t>
            </a:r>
            <a:r>
              <a:rPr lang="da-DK" dirty="0" err="1"/>
              <a:t>etKort</a:t>
            </a:r>
            <a:r>
              <a:rPr lang="da-DK" dirty="0"/>
              <a:t> : kort) = ()</a:t>
            </a:r>
          </a:p>
          <a:p>
            <a:endParaRPr lang="da-DK" dirty="0"/>
          </a:p>
          <a:p>
            <a:r>
              <a:rPr lang="da-DK" dirty="0"/>
              <a:t>type spiller() =</a:t>
            </a:r>
          </a:p>
          <a:p>
            <a:r>
              <a:rPr lang="da-DK" dirty="0"/>
              <a:t>  let stak = bunke()</a:t>
            </a:r>
          </a:p>
          <a:p>
            <a:r>
              <a:rPr lang="da-DK" dirty="0"/>
              <a:t>  </a:t>
            </a:r>
            <a:r>
              <a:rPr lang="da-DK" dirty="0" err="1"/>
              <a:t>member</a:t>
            </a:r>
            <a:r>
              <a:rPr lang="da-DK" dirty="0"/>
              <a:t> </a:t>
            </a:r>
            <a:r>
              <a:rPr lang="da-DK" dirty="0" err="1"/>
              <a:t>this.afgivKort</a:t>
            </a:r>
            <a:r>
              <a:rPr lang="da-DK" dirty="0"/>
              <a:t> () = kort()</a:t>
            </a:r>
          </a:p>
          <a:p>
            <a:r>
              <a:rPr lang="da-DK" dirty="0"/>
              <a:t>  </a:t>
            </a:r>
            <a:r>
              <a:rPr lang="da-DK" dirty="0" err="1"/>
              <a:t>member</a:t>
            </a:r>
            <a:r>
              <a:rPr lang="da-DK" dirty="0"/>
              <a:t> </a:t>
            </a:r>
            <a:r>
              <a:rPr lang="da-DK" dirty="0" err="1"/>
              <a:t>this.modtagKort</a:t>
            </a:r>
            <a:r>
              <a:rPr lang="da-DK" dirty="0"/>
              <a:t> (</a:t>
            </a:r>
            <a:r>
              <a:rPr lang="da-DK" dirty="0" err="1"/>
              <a:t>etKort</a:t>
            </a:r>
            <a:r>
              <a:rPr lang="da-DK" dirty="0"/>
              <a:t> : kort) = ()</a:t>
            </a:r>
          </a:p>
          <a:p>
            <a:endParaRPr lang="da-DK" dirty="0"/>
          </a:p>
          <a:p>
            <a:r>
              <a:rPr lang="da-DK" dirty="0"/>
              <a:t>type bord() =</a:t>
            </a:r>
          </a:p>
          <a:p>
            <a:r>
              <a:rPr lang="da-DK" dirty="0"/>
              <a:t>  let deltagere : spiller list = []</a:t>
            </a:r>
          </a:p>
          <a:p>
            <a:r>
              <a:rPr lang="da-DK" dirty="0"/>
              <a:t>  </a:t>
            </a:r>
            <a:r>
              <a:rPr lang="da-DK" dirty="0" err="1"/>
              <a:t>member</a:t>
            </a:r>
            <a:r>
              <a:rPr lang="da-DK" dirty="0"/>
              <a:t> </a:t>
            </a:r>
            <a:r>
              <a:rPr lang="da-DK" dirty="0" err="1"/>
              <a:t>this.uddelKort</a:t>
            </a:r>
            <a:r>
              <a:rPr lang="da-DK" dirty="0"/>
              <a:t> () : unit = ()</a:t>
            </a:r>
          </a:p>
          <a:p>
            <a:r>
              <a:rPr lang="da-DK" dirty="0"/>
              <a:t>  </a:t>
            </a:r>
            <a:r>
              <a:rPr lang="da-DK" dirty="0" err="1"/>
              <a:t>member</a:t>
            </a:r>
            <a:r>
              <a:rPr lang="da-DK" dirty="0"/>
              <a:t> </a:t>
            </a:r>
            <a:r>
              <a:rPr lang="da-DK" dirty="0" err="1"/>
              <a:t>this.spilOmgang</a:t>
            </a:r>
            <a:r>
              <a:rPr lang="da-DK" dirty="0"/>
              <a:t> () = false</a:t>
            </a:r>
          </a:p>
          <a:p>
            <a:endParaRPr lang="da-DK" dirty="0"/>
          </a:p>
        </p:txBody>
      </p:sp>
      <p:pic>
        <p:nvPicPr>
          <p:cNvPr id="5" name="Picture 4">
            <a:extLst>
              <a:ext uri="{FF2B5EF4-FFF2-40B4-BE49-F238E27FC236}">
                <a16:creationId xmlns:a16="http://schemas.microsoft.com/office/drawing/2014/main" id="{D7D0D9DC-DDEA-D241-B752-73D9AD6407C1}"/>
              </a:ext>
            </a:extLst>
          </p:cNvPr>
          <p:cNvPicPr>
            <a:picLocks noChangeAspect="1"/>
          </p:cNvPicPr>
          <p:nvPr/>
        </p:nvPicPr>
        <p:blipFill>
          <a:blip r:embed="rId2"/>
          <a:stretch>
            <a:fillRect/>
          </a:stretch>
        </p:blipFill>
        <p:spPr>
          <a:xfrm>
            <a:off x="228884" y="1475541"/>
            <a:ext cx="6397221" cy="4918979"/>
          </a:xfrm>
          <a:prstGeom prst="rect">
            <a:avLst/>
          </a:prstGeom>
        </p:spPr>
      </p:pic>
    </p:spTree>
    <p:extLst>
      <p:ext uri="{BB962C8B-B14F-4D97-AF65-F5344CB8AC3E}">
        <p14:creationId xmlns:p14="http://schemas.microsoft.com/office/powerpoint/2010/main" val="13577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49978"/>
            <a:ext cx="10515600" cy="1325563"/>
          </a:xfrm>
        </p:spPr>
        <p:txBody>
          <a:bodyPr/>
          <a:lstStyle/>
          <a:p>
            <a:r>
              <a:rPr lang="en-GB" dirty="0" err="1"/>
              <a:t>Kortspillet</a:t>
            </a:r>
            <a:r>
              <a:rPr lang="en-GB" dirty="0"/>
              <a:t> </a:t>
            </a:r>
            <a:r>
              <a:rPr lang="en-GB" dirty="0" err="1"/>
              <a:t>krig</a:t>
            </a:r>
            <a:endParaRPr lang="en-GB" dirty="0"/>
          </a:p>
        </p:txBody>
      </p:sp>
      <p:sp>
        <p:nvSpPr>
          <p:cNvPr id="4" name="TextBox 3">
            <a:extLst>
              <a:ext uri="{FF2B5EF4-FFF2-40B4-BE49-F238E27FC236}">
                <a16:creationId xmlns:a16="http://schemas.microsoft.com/office/drawing/2014/main" id="{EFE58B15-580F-CD43-BA56-53009EAD4475}"/>
              </a:ext>
            </a:extLst>
          </p:cNvPr>
          <p:cNvSpPr txBox="1"/>
          <p:nvPr/>
        </p:nvSpPr>
        <p:spPr>
          <a:xfrm>
            <a:off x="7834480" y="449947"/>
            <a:ext cx="4346767" cy="5355312"/>
          </a:xfrm>
          <a:prstGeom prst="rect">
            <a:avLst/>
          </a:prstGeom>
          <a:noFill/>
        </p:spPr>
        <p:txBody>
          <a:bodyPr wrap="none" rtlCol="0">
            <a:spAutoFit/>
          </a:bodyPr>
          <a:lstStyle/>
          <a:p>
            <a:r>
              <a:rPr lang="da-DK" dirty="0"/>
              <a:t>type </a:t>
            </a:r>
            <a:r>
              <a:rPr lang="da-DK" dirty="0" err="1"/>
              <a:t>vaerdi</a:t>
            </a:r>
            <a:r>
              <a:rPr lang="da-DK" dirty="0"/>
              <a:t>() = …</a:t>
            </a:r>
          </a:p>
          <a:p>
            <a:endParaRPr lang="da-DK" dirty="0"/>
          </a:p>
          <a:p>
            <a:r>
              <a:rPr lang="da-DK" dirty="0"/>
              <a:t>type kort() = …</a:t>
            </a:r>
          </a:p>
          <a:p>
            <a:endParaRPr lang="da-DK" dirty="0"/>
          </a:p>
          <a:p>
            <a:r>
              <a:rPr lang="da-DK" dirty="0"/>
              <a:t>type bunke() =</a:t>
            </a:r>
          </a:p>
          <a:p>
            <a:r>
              <a:rPr lang="da-DK" dirty="0"/>
              <a:t>  let </a:t>
            </a:r>
            <a:r>
              <a:rPr lang="da-DK" dirty="0" err="1"/>
              <a:t>lst</a:t>
            </a:r>
            <a:r>
              <a:rPr lang="da-DK" dirty="0"/>
              <a:t> : kort list = []</a:t>
            </a:r>
          </a:p>
          <a:p>
            <a:r>
              <a:rPr lang="da-DK" dirty="0"/>
              <a:t>  </a:t>
            </a:r>
            <a:r>
              <a:rPr lang="da-DK" dirty="0" err="1"/>
              <a:t>member</a:t>
            </a:r>
            <a:r>
              <a:rPr lang="da-DK" dirty="0"/>
              <a:t> </a:t>
            </a:r>
            <a:r>
              <a:rPr lang="da-DK" dirty="0" err="1"/>
              <a:t>this.afgivKort</a:t>
            </a:r>
            <a:r>
              <a:rPr lang="da-DK" dirty="0"/>
              <a:t> () = kort()</a:t>
            </a:r>
          </a:p>
          <a:p>
            <a:r>
              <a:rPr lang="da-DK" dirty="0"/>
              <a:t>  </a:t>
            </a:r>
            <a:r>
              <a:rPr lang="da-DK" dirty="0" err="1"/>
              <a:t>member</a:t>
            </a:r>
            <a:r>
              <a:rPr lang="da-DK" dirty="0"/>
              <a:t> </a:t>
            </a:r>
            <a:r>
              <a:rPr lang="da-DK" dirty="0" err="1"/>
              <a:t>this.modtagKort</a:t>
            </a:r>
            <a:r>
              <a:rPr lang="da-DK" dirty="0"/>
              <a:t> (</a:t>
            </a:r>
            <a:r>
              <a:rPr lang="da-DK" dirty="0" err="1"/>
              <a:t>etKort</a:t>
            </a:r>
            <a:r>
              <a:rPr lang="da-DK" dirty="0"/>
              <a:t> : kort) = ()</a:t>
            </a:r>
          </a:p>
          <a:p>
            <a:endParaRPr lang="da-DK" dirty="0"/>
          </a:p>
          <a:p>
            <a:r>
              <a:rPr lang="da-DK" dirty="0"/>
              <a:t>type spiller() = …</a:t>
            </a:r>
          </a:p>
          <a:p>
            <a:endParaRPr lang="da-DK" dirty="0"/>
          </a:p>
          <a:p>
            <a:r>
              <a:rPr lang="da-DK" dirty="0"/>
              <a:t>type bord() = …</a:t>
            </a:r>
          </a:p>
          <a:p>
            <a:endParaRPr lang="da-DK" dirty="0"/>
          </a:p>
          <a:p>
            <a:r>
              <a:rPr lang="da-DK" dirty="0"/>
              <a:t>// Main loop</a:t>
            </a:r>
          </a:p>
          <a:p>
            <a:r>
              <a:rPr lang="da-DK" dirty="0"/>
              <a:t>let b = bord()</a:t>
            </a:r>
          </a:p>
          <a:p>
            <a:r>
              <a:rPr lang="da-DK" dirty="0"/>
              <a:t>let mutable i = 0</a:t>
            </a:r>
          </a:p>
          <a:p>
            <a:r>
              <a:rPr lang="da-DK" dirty="0" err="1"/>
              <a:t>while</a:t>
            </a:r>
            <a:r>
              <a:rPr lang="da-DK" dirty="0"/>
              <a:t> </a:t>
            </a:r>
            <a:r>
              <a:rPr lang="da-DK" dirty="0" err="1"/>
              <a:t>b.spilOmgang</a:t>
            </a:r>
            <a:r>
              <a:rPr lang="da-DK" dirty="0"/>
              <a:t> () do</a:t>
            </a:r>
          </a:p>
          <a:p>
            <a:r>
              <a:rPr lang="da-DK" dirty="0"/>
              <a:t>  i &lt;- i + 1;</a:t>
            </a:r>
          </a:p>
          <a:p>
            <a:r>
              <a:rPr lang="da-DK" dirty="0"/>
              <a:t>  </a:t>
            </a:r>
            <a:r>
              <a:rPr lang="da-DK" dirty="0" err="1"/>
              <a:t>printfn</a:t>
            </a:r>
            <a:r>
              <a:rPr lang="da-DK" dirty="0"/>
              <a:t> "Omgang %d" i</a:t>
            </a:r>
          </a:p>
        </p:txBody>
      </p:sp>
      <p:sp>
        <p:nvSpPr>
          <p:cNvPr id="5" name="TextBox 4">
            <a:extLst>
              <a:ext uri="{FF2B5EF4-FFF2-40B4-BE49-F238E27FC236}">
                <a16:creationId xmlns:a16="http://schemas.microsoft.com/office/drawing/2014/main" id="{21CA9A11-1772-DB4A-8B46-D84ECCDD5BF3}"/>
              </a:ext>
            </a:extLst>
          </p:cNvPr>
          <p:cNvSpPr txBox="1"/>
          <p:nvPr/>
        </p:nvSpPr>
        <p:spPr>
          <a:xfrm>
            <a:off x="7834480" y="6223387"/>
            <a:ext cx="3033779" cy="369332"/>
          </a:xfrm>
          <a:prstGeom prst="rect">
            <a:avLst/>
          </a:prstGeom>
          <a:noFill/>
        </p:spPr>
        <p:txBody>
          <a:bodyPr wrap="none" rtlCol="0">
            <a:spAutoFit/>
          </a:bodyPr>
          <a:lstStyle/>
          <a:p>
            <a:r>
              <a:rPr lang="en-GB" dirty="0" err="1"/>
              <a:t>Hvad</a:t>
            </a:r>
            <a:r>
              <a:rPr lang="en-GB" dirty="0"/>
              <a:t> </a:t>
            </a:r>
            <a:r>
              <a:rPr lang="en-GB" dirty="0" err="1"/>
              <a:t>er</a:t>
            </a:r>
            <a:r>
              <a:rPr lang="en-GB" dirty="0"/>
              <a:t> </a:t>
            </a:r>
            <a:r>
              <a:rPr lang="en-GB" dirty="0" err="1"/>
              <a:t>godt</a:t>
            </a:r>
            <a:r>
              <a:rPr lang="en-GB" dirty="0"/>
              <a:t> </a:t>
            </a:r>
            <a:r>
              <a:rPr lang="en-GB" dirty="0" err="1"/>
              <a:t>og</a:t>
            </a:r>
            <a:r>
              <a:rPr lang="en-GB" dirty="0"/>
              <a:t> </a:t>
            </a:r>
            <a:r>
              <a:rPr lang="en-GB" dirty="0" err="1"/>
              <a:t>hvad</a:t>
            </a:r>
            <a:r>
              <a:rPr lang="en-GB" dirty="0"/>
              <a:t> </a:t>
            </a:r>
            <a:r>
              <a:rPr lang="en-GB" dirty="0" err="1"/>
              <a:t>er</a:t>
            </a:r>
            <a:r>
              <a:rPr lang="en-GB" dirty="0"/>
              <a:t> </a:t>
            </a:r>
            <a:r>
              <a:rPr lang="en-GB" dirty="0" err="1"/>
              <a:t>skidt</a:t>
            </a:r>
            <a:r>
              <a:rPr lang="en-GB" dirty="0"/>
              <a:t>?</a:t>
            </a:r>
          </a:p>
        </p:txBody>
      </p:sp>
      <p:pic>
        <p:nvPicPr>
          <p:cNvPr id="6" name="Picture 5">
            <a:extLst>
              <a:ext uri="{FF2B5EF4-FFF2-40B4-BE49-F238E27FC236}">
                <a16:creationId xmlns:a16="http://schemas.microsoft.com/office/drawing/2014/main" id="{3BE47AB7-38FC-9740-95C0-BAD29796C23F}"/>
              </a:ext>
            </a:extLst>
          </p:cNvPr>
          <p:cNvPicPr>
            <a:picLocks noChangeAspect="1"/>
          </p:cNvPicPr>
          <p:nvPr/>
        </p:nvPicPr>
        <p:blipFill>
          <a:blip r:embed="rId2"/>
          <a:stretch>
            <a:fillRect/>
          </a:stretch>
        </p:blipFill>
        <p:spPr>
          <a:xfrm>
            <a:off x="228884" y="1475541"/>
            <a:ext cx="6397221" cy="4918979"/>
          </a:xfrm>
          <a:prstGeom prst="rect">
            <a:avLst/>
          </a:prstGeom>
        </p:spPr>
      </p:pic>
    </p:spTree>
    <p:extLst>
      <p:ext uri="{BB962C8B-B14F-4D97-AF65-F5344CB8AC3E}">
        <p14:creationId xmlns:p14="http://schemas.microsoft.com/office/powerpoint/2010/main" val="415563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p>
          <a:p>
            <a:pPr marL="0" indent="0">
              <a:buNone/>
            </a:pPr>
            <a:r>
              <a:rPr lang="da-DK" dirty="0"/>
              <a:t>Hver spiller får 26 kort, der placeres foran spilleren i én bunke med billedsiden nedad. Spillerne vender nu begge det øverste kort. Den, der har det højeste kort, vinder modstanderens kort. </a:t>
            </a:r>
          </a:p>
          <a:p>
            <a:pPr marL="0" indent="0">
              <a:buNone/>
            </a:pPr>
            <a:endParaRPr lang="da-DK" dirty="0"/>
          </a:p>
          <a:p>
            <a:pPr marL="0" indent="0">
              <a:buNone/>
            </a:pPr>
            <a:r>
              <a:rPr lang="da-DK" dirty="0"/>
              <a:t>Når spillerne vender kort af samme værdi, bliver der krig. Begge lægger nu yderligere 3 kort frem og der tredje afgør, hvem der vinder krigen. Vinderen tager alle de vendte kort fra modstanderen.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kortstak.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202620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highlight>
                  <a:srgbClr val="00FF00"/>
                </a:highlight>
              </a:rPr>
              <a:t>navne</a:t>
            </a:r>
            <a:r>
              <a:rPr lang="en-GB" dirty="0">
                <a:highlight>
                  <a:srgbClr val="00FF00"/>
                </a:highlight>
              </a:rPr>
              <a:t>-</a:t>
            </a:r>
            <a:r>
              <a:rPr lang="en-GB" dirty="0"/>
              <a:t> </a:t>
            </a:r>
            <a:r>
              <a:rPr lang="en-GB" dirty="0" err="1"/>
              <a:t>og</a:t>
            </a:r>
            <a:r>
              <a:rPr lang="en-GB" dirty="0"/>
              <a:t> </a:t>
            </a:r>
            <a:r>
              <a:rPr lang="en-GB" dirty="0" err="1"/>
              <a:t>udsagsord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p>
          <a:p>
            <a:pPr marL="0" indent="0">
              <a:buNone/>
            </a:pPr>
            <a:r>
              <a:rPr lang="da-DK" dirty="0"/>
              <a:t>Hver </a:t>
            </a:r>
            <a:r>
              <a:rPr lang="da-DK" dirty="0">
                <a:highlight>
                  <a:srgbClr val="00FF00"/>
                </a:highlight>
              </a:rPr>
              <a:t>spiller</a:t>
            </a:r>
            <a:r>
              <a:rPr lang="da-DK" dirty="0"/>
              <a:t> får 26 </a:t>
            </a:r>
            <a:r>
              <a:rPr lang="da-DK" dirty="0">
                <a:highlight>
                  <a:srgbClr val="00FF00"/>
                </a:highlight>
              </a:rPr>
              <a:t>kort</a:t>
            </a:r>
            <a:r>
              <a:rPr lang="da-DK" dirty="0"/>
              <a:t>, der placeres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vender nu begge det øverste kort. Den, der har det højeste kort, vinder modstanderens kort. </a:t>
            </a:r>
          </a:p>
          <a:p>
            <a:pPr marL="0" indent="0">
              <a:buNone/>
            </a:pPr>
            <a:endParaRPr lang="da-DK" dirty="0"/>
          </a:p>
          <a:p>
            <a:pPr marL="0" indent="0">
              <a:buNone/>
            </a:pPr>
            <a:r>
              <a:rPr lang="da-DK" dirty="0"/>
              <a:t>Når spillerne vender kort af samme </a:t>
            </a:r>
            <a:r>
              <a:rPr lang="da-DK" dirty="0">
                <a:highlight>
                  <a:srgbClr val="00FF00"/>
                </a:highlight>
              </a:rPr>
              <a:t>værdi</a:t>
            </a:r>
            <a:r>
              <a:rPr lang="da-DK" dirty="0"/>
              <a:t>, bliver der krig. Begge lægger nu yderligere 3 kort frem og der tredje afgør, hvem der vinder krigen. Vinderen tager alle de vendte kort fra modstanderen.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341621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p:txBody>
          <a:bodyPr/>
          <a:lstStyle/>
          <a:p>
            <a:r>
              <a:rPr lang="en-GB" dirty="0"/>
              <a:t>Design </a:t>
            </a:r>
            <a:r>
              <a:rPr lang="en-GB" dirty="0" err="1"/>
              <a:t>efter</a:t>
            </a:r>
            <a:r>
              <a:rPr lang="en-GB" dirty="0"/>
              <a:t> </a:t>
            </a:r>
            <a:r>
              <a:rPr lang="en-GB" dirty="0" err="1">
                <a:highlight>
                  <a:srgbClr val="00FF00"/>
                </a:highlight>
              </a:rPr>
              <a:t>navne</a:t>
            </a:r>
            <a:r>
              <a:rPr lang="en-GB" dirty="0">
                <a:highlight>
                  <a:srgbClr val="00FF00"/>
                </a:highlight>
              </a:rPr>
              <a:t>-</a:t>
            </a:r>
            <a:r>
              <a:rPr lang="en-GB" dirty="0"/>
              <a:t> </a:t>
            </a:r>
            <a:r>
              <a:rPr lang="en-GB" dirty="0" err="1"/>
              <a:t>og</a:t>
            </a:r>
            <a:r>
              <a:rPr lang="en-GB" dirty="0"/>
              <a:t> </a:t>
            </a:r>
            <a:r>
              <a:rPr lang="en-GB" dirty="0" err="1">
                <a:highlight>
                  <a:srgbClr val="00FFFF"/>
                </a:highlight>
              </a:rPr>
              <a:t>udsagsord</a:t>
            </a:r>
            <a:endParaRPr lang="en-GB" dirty="0">
              <a:highlight>
                <a:srgbClr val="00FFFF"/>
              </a:highlight>
            </a:endParaRP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fontScale="92500" lnSpcReduction="10000"/>
          </a:bodyPr>
          <a:lstStyle/>
          <a:p>
            <a:pPr marL="0" indent="0">
              <a:buNone/>
            </a:pPr>
            <a:r>
              <a:rPr lang="da-DK" dirty="0" err="1"/>
              <a:t>Use</a:t>
            </a:r>
            <a:r>
              <a:rPr lang="da-DK" dirty="0"/>
              <a:t>-case: kortspillet krig</a:t>
            </a:r>
          </a:p>
          <a:p>
            <a:pPr marL="0" indent="0">
              <a:buNone/>
            </a:pPr>
            <a:endParaRPr lang="da-DK" dirty="0">
              <a:highlight>
                <a:srgbClr val="0000FF"/>
              </a:highlight>
            </a:endParaRPr>
          </a:p>
          <a:p>
            <a:pPr marL="0" indent="0">
              <a:buNone/>
            </a:pPr>
            <a:r>
              <a:rPr lang="da-DK" dirty="0"/>
              <a:t>Hver </a:t>
            </a:r>
            <a:r>
              <a:rPr lang="da-DK" dirty="0">
                <a:highlight>
                  <a:srgbClr val="00FF00"/>
                </a:highlight>
              </a:rPr>
              <a:t>spiller</a:t>
            </a:r>
            <a:r>
              <a:rPr lang="da-DK" dirty="0"/>
              <a:t> </a:t>
            </a:r>
            <a:r>
              <a:rPr lang="da-DK" dirty="0">
                <a:highlight>
                  <a:srgbClr val="00FFFF"/>
                </a:highlight>
              </a:rPr>
              <a:t>får</a:t>
            </a:r>
            <a:r>
              <a:rPr lang="da-DK" dirty="0"/>
              <a:t> 26 </a:t>
            </a:r>
            <a:r>
              <a:rPr lang="da-DK" dirty="0">
                <a:highlight>
                  <a:srgbClr val="00FF00"/>
                </a:highlight>
              </a:rPr>
              <a:t>kort</a:t>
            </a:r>
            <a:r>
              <a:rPr lang="da-DK" dirty="0"/>
              <a:t>, der </a:t>
            </a:r>
            <a:r>
              <a:rPr lang="da-DK" dirty="0">
                <a:highlight>
                  <a:srgbClr val="00FFFF"/>
                </a:highlight>
              </a:rPr>
              <a:t>placeres</a:t>
            </a:r>
            <a:r>
              <a:rPr lang="da-DK" dirty="0"/>
              <a:t>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a:t>
            </a:r>
            <a:r>
              <a:rPr lang="da-DK" dirty="0">
                <a:highlight>
                  <a:srgbClr val="00FFFF"/>
                </a:highlight>
              </a:rPr>
              <a:t>vender</a:t>
            </a:r>
            <a:r>
              <a:rPr lang="da-DK" dirty="0"/>
              <a:t> nu begge det øverste kort. Den, der </a:t>
            </a:r>
            <a:r>
              <a:rPr lang="da-DK" dirty="0">
                <a:highlight>
                  <a:srgbClr val="00FFFF"/>
                </a:highlight>
              </a:rPr>
              <a:t>har det højeste </a:t>
            </a:r>
            <a:r>
              <a:rPr lang="da-DK" dirty="0"/>
              <a:t>kort, </a:t>
            </a:r>
            <a:r>
              <a:rPr lang="da-DK" dirty="0">
                <a:highlight>
                  <a:srgbClr val="00FFFF"/>
                </a:highlight>
              </a:rPr>
              <a:t>vinder</a:t>
            </a:r>
            <a:r>
              <a:rPr lang="da-DK" dirty="0"/>
              <a:t> modstanderens kort. </a:t>
            </a:r>
          </a:p>
          <a:p>
            <a:pPr marL="0" indent="0">
              <a:buNone/>
            </a:pPr>
            <a:endParaRPr lang="da-DK" dirty="0"/>
          </a:p>
          <a:p>
            <a:pPr marL="0" indent="0">
              <a:buNone/>
            </a:pPr>
            <a:r>
              <a:rPr lang="da-DK" dirty="0"/>
              <a:t>Når spillerne vender kort af samme </a:t>
            </a:r>
            <a:r>
              <a:rPr lang="da-DK" dirty="0">
                <a:highlight>
                  <a:srgbClr val="00FF00"/>
                </a:highlight>
              </a:rPr>
              <a:t>værdi</a:t>
            </a:r>
            <a:r>
              <a:rPr lang="da-DK" dirty="0"/>
              <a:t>, </a:t>
            </a:r>
            <a:r>
              <a:rPr lang="da-DK" dirty="0">
                <a:highlight>
                  <a:srgbClr val="00FFFF"/>
                </a:highlight>
              </a:rPr>
              <a:t>bliver der krig</a:t>
            </a:r>
            <a:r>
              <a:rPr lang="da-DK" dirty="0"/>
              <a:t>. Begge lægger nu yderligere 3 kort frem og der tredje afgør, hvem der vinder krigen. Vinderen </a:t>
            </a:r>
            <a:r>
              <a:rPr lang="da-DK" dirty="0">
                <a:highlight>
                  <a:srgbClr val="00FFFF"/>
                </a:highlight>
              </a:rPr>
              <a:t>tager alle de vendte kort fra modstanderen</a:t>
            </a:r>
            <a:r>
              <a:rPr lang="da-DK" dirty="0"/>
              <a:t>. Hvis det tredje kort ved hver spiller har samme værdi igen, fortsætter krigen og der vendes yderligere 3 kort (6 i alt pr. spiller). </a:t>
            </a:r>
          </a:p>
          <a:p>
            <a:pPr marL="0" indent="0">
              <a:buNone/>
            </a:pPr>
            <a:endParaRPr lang="da-DK" dirty="0"/>
          </a:p>
          <a:p>
            <a:pPr marL="0" inden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None/>
            </a:pPr>
            <a:endParaRPr lang="da-DK" dirty="0"/>
          </a:p>
          <a:p>
            <a:pPr marL="0" indent="0">
              <a:buNone/>
            </a:pPr>
            <a:endParaRPr lang="en-GB" dirty="0"/>
          </a:p>
        </p:txBody>
      </p:sp>
    </p:spTree>
    <p:extLst>
      <p:ext uri="{BB962C8B-B14F-4D97-AF65-F5344CB8AC3E}">
        <p14:creationId xmlns:p14="http://schemas.microsoft.com/office/powerpoint/2010/main" val="48113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107576" y="0"/>
            <a:ext cx="5508812" cy="1325563"/>
          </a:xfrm>
        </p:spPr>
        <p:txBody>
          <a:bodyPr/>
          <a:lstStyle/>
          <a:p>
            <a:r>
              <a:rPr lang="en-GB" dirty="0" err="1"/>
              <a:t>Kortspillet</a:t>
            </a:r>
            <a:r>
              <a:rPr lang="en-GB" dirty="0"/>
              <a:t> </a:t>
            </a:r>
            <a:r>
              <a:rPr lang="en-GB" dirty="0" err="1"/>
              <a:t>krig</a:t>
            </a:r>
            <a:endParaRPr lang="en-GB" dirty="0">
              <a:highlight>
                <a:srgbClr val="00FFFF"/>
              </a:highlight>
            </a:endParaRP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89649" y="1470212"/>
            <a:ext cx="6651811" cy="5387788"/>
          </a:xfrm>
        </p:spPr>
        <p:txBody>
          <a:bodyPr>
            <a:normAutofit fontScale="85000" lnSpcReduction="10000"/>
          </a:bodyPr>
          <a:lstStyle/>
          <a:p>
            <a:pPr marL="0" indent="0">
              <a:buNone/>
            </a:pPr>
            <a:r>
              <a:rPr lang="da-DK" dirty="0">
                <a:highlight>
                  <a:srgbClr val="00FF00"/>
                </a:highlight>
              </a:rPr>
              <a:t>Spiller</a:t>
            </a:r>
            <a:r>
              <a:rPr lang="da-DK" dirty="0"/>
              <a:t> </a:t>
            </a:r>
          </a:p>
          <a:p>
            <a:pPr marL="0" indent="0">
              <a:buNone/>
            </a:pPr>
            <a:r>
              <a:rPr lang="da-DK" dirty="0">
                <a:highlight>
                  <a:srgbClr val="00FF00"/>
                </a:highlight>
              </a:rPr>
              <a:t>Kort</a:t>
            </a:r>
          </a:p>
          <a:p>
            <a:pPr marL="0" indent="0">
              <a:buNone/>
            </a:pPr>
            <a:r>
              <a:rPr lang="da-DK" dirty="0">
                <a:highlight>
                  <a:srgbClr val="00FF00"/>
                </a:highlight>
              </a:rPr>
              <a:t>Bunke/ kortstak</a:t>
            </a:r>
          </a:p>
          <a:p>
            <a:pPr marL="0" indent="0">
              <a:buNone/>
            </a:pPr>
            <a:r>
              <a:rPr lang="da-DK" dirty="0">
                <a:highlight>
                  <a:srgbClr val="00FF00"/>
                </a:highlight>
              </a:rPr>
              <a:t>Billedsiden</a:t>
            </a:r>
          </a:p>
          <a:p>
            <a:pPr marL="0" indent="0">
              <a:buNone/>
            </a:pPr>
            <a:r>
              <a:rPr lang="da-DK" dirty="0">
                <a:highlight>
                  <a:srgbClr val="00FF00"/>
                </a:highlight>
              </a:rPr>
              <a:t>Værdi</a:t>
            </a:r>
          </a:p>
          <a:p>
            <a:pPr marL="0" indent="0">
              <a:buNone/>
            </a:pPr>
            <a:endParaRPr lang="da-DK" dirty="0">
              <a:highlight>
                <a:srgbClr val="00FFFF"/>
              </a:highlight>
            </a:endParaRPr>
          </a:p>
          <a:p>
            <a:pPr marL="0" indent="0">
              <a:buNone/>
            </a:pPr>
            <a:r>
              <a:rPr lang="da-DK" dirty="0"/>
              <a:t>Spiller </a:t>
            </a:r>
            <a:r>
              <a:rPr lang="da-DK" dirty="0">
                <a:highlight>
                  <a:srgbClr val="00FFFF"/>
                </a:highlight>
              </a:rPr>
              <a:t>får</a:t>
            </a:r>
            <a:r>
              <a:rPr lang="da-DK" dirty="0"/>
              <a:t> kort</a:t>
            </a:r>
          </a:p>
          <a:p>
            <a:pPr marL="0" indent="0">
              <a:buNone/>
            </a:pPr>
            <a:r>
              <a:rPr lang="da-DK" dirty="0"/>
              <a:t>Kort </a:t>
            </a:r>
            <a:r>
              <a:rPr lang="da-DK" dirty="0">
                <a:highlight>
                  <a:srgbClr val="00FFFF"/>
                </a:highlight>
              </a:rPr>
              <a:t>placeres</a:t>
            </a:r>
            <a:r>
              <a:rPr lang="da-DK" dirty="0"/>
              <a:t> foran spiller</a:t>
            </a:r>
          </a:p>
          <a:p>
            <a:pPr marL="0" indent="0">
              <a:buNone/>
            </a:pPr>
            <a:r>
              <a:rPr lang="da-DK" dirty="0"/>
              <a:t>Spiller </a:t>
            </a:r>
            <a:r>
              <a:rPr lang="da-DK" dirty="0">
                <a:highlight>
                  <a:srgbClr val="00FFFF"/>
                </a:highlight>
              </a:rPr>
              <a:t>vender</a:t>
            </a:r>
            <a:r>
              <a:rPr lang="da-DK" dirty="0"/>
              <a:t> det øverste kort. </a:t>
            </a:r>
          </a:p>
          <a:p>
            <a:pPr marL="0" indent="0">
              <a:buNone/>
            </a:pPr>
            <a:r>
              <a:rPr lang="da-DK" dirty="0"/>
              <a:t>Spiller med det højeste </a:t>
            </a:r>
            <a:r>
              <a:rPr lang="da-DK" dirty="0">
                <a:highlight>
                  <a:srgbClr val="00FFFF"/>
                </a:highlight>
              </a:rPr>
              <a:t>vinder</a:t>
            </a:r>
            <a:r>
              <a:rPr lang="da-DK" dirty="0"/>
              <a:t> modstanderens kort. </a:t>
            </a:r>
          </a:p>
          <a:p>
            <a:pPr marL="0" indent="0">
              <a:buNone/>
            </a:pPr>
            <a:r>
              <a:rPr lang="da-DK" dirty="0"/>
              <a:t>Når 2 kort af samme værdi vendes </a:t>
            </a:r>
            <a:r>
              <a:rPr lang="da-DK" dirty="0">
                <a:highlight>
                  <a:srgbClr val="00FFFF"/>
                </a:highlight>
              </a:rPr>
              <a:t>bliver der krig</a:t>
            </a:r>
            <a:r>
              <a:rPr lang="da-DK" dirty="0"/>
              <a:t>.</a:t>
            </a:r>
          </a:p>
          <a:p>
            <a:pPr marL="0" indent="0">
              <a:buNone/>
            </a:pPr>
            <a:r>
              <a:rPr lang="da-DK" dirty="0"/>
              <a:t>I krig lægges yderligere 3 kort frem og den hvis tredje er størst </a:t>
            </a:r>
            <a:r>
              <a:rPr lang="da-DK" dirty="0">
                <a:highlight>
                  <a:srgbClr val="00FFFF"/>
                </a:highlight>
              </a:rPr>
              <a:t>tager alle de vendte kort</a:t>
            </a:r>
            <a:r>
              <a:rPr lang="da-DK" dirty="0"/>
              <a:t>.</a:t>
            </a:r>
          </a:p>
          <a:p>
            <a:pPr marL="0" indent="0">
              <a:buNone/>
            </a:pPr>
            <a:endParaRPr lang="da-DK" dirty="0"/>
          </a:p>
          <a:p>
            <a:pPr marL="0" indent="0">
              <a:buNone/>
            </a:pPr>
            <a:endParaRPr lang="en-GB" dirty="0"/>
          </a:p>
        </p:txBody>
      </p:sp>
      <p:sp>
        <p:nvSpPr>
          <p:cNvPr id="5" name="Content Placeholder 2">
            <a:extLst>
              <a:ext uri="{FF2B5EF4-FFF2-40B4-BE49-F238E27FC236}">
                <a16:creationId xmlns:a16="http://schemas.microsoft.com/office/drawing/2014/main" id="{5237BD66-DCCF-3A43-91CF-74C00C2CC7E2}"/>
              </a:ext>
            </a:extLst>
          </p:cNvPr>
          <p:cNvSpPr txBox="1">
            <a:spLocks/>
          </p:cNvSpPr>
          <p:nvPr/>
        </p:nvSpPr>
        <p:spPr>
          <a:xfrm>
            <a:off x="5844988" y="251012"/>
            <a:ext cx="6239436" cy="4518211"/>
          </a:xfrm>
          <a:prstGeom prst="rect">
            <a:avLst/>
          </a:prstGeom>
          <a:ln>
            <a:solidFill>
              <a:schemeClr val="accent1"/>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får</a:t>
            </a:r>
            <a:r>
              <a:rPr lang="da-DK" dirty="0"/>
              <a:t> 26 </a:t>
            </a:r>
            <a:r>
              <a:rPr lang="da-DK" dirty="0">
                <a:highlight>
                  <a:srgbClr val="00FF00"/>
                </a:highlight>
              </a:rPr>
              <a:t>kort</a:t>
            </a:r>
            <a:r>
              <a:rPr lang="da-DK" dirty="0"/>
              <a:t>, der </a:t>
            </a:r>
            <a:r>
              <a:rPr lang="da-DK" dirty="0">
                <a:highlight>
                  <a:srgbClr val="00FFFF"/>
                </a:highlight>
              </a:rPr>
              <a:t>placeres</a:t>
            </a:r>
            <a:r>
              <a:rPr lang="da-DK" dirty="0"/>
              <a:t> foran spilleren i én </a:t>
            </a:r>
            <a:r>
              <a:rPr lang="da-DK" dirty="0">
                <a:highlight>
                  <a:srgbClr val="00FF00"/>
                </a:highlight>
              </a:rPr>
              <a:t>bunke</a:t>
            </a:r>
            <a:r>
              <a:rPr lang="da-DK" dirty="0"/>
              <a:t> med </a:t>
            </a:r>
            <a:r>
              <a:rPr lang="da-DK" dirty="0">
                <a:highlight>
                  <a:srgbClr val="00FF00"/>
                </a:highlight>
              </a:rPr>
              <a:t>billedsiden</a:t>
            </a:r>
            <a:r>
              <a:rPr lang="da-DK" dirty="0"/>
              <a:t> nedad. Spillerne </a:t>
            </a:r>
            <a:r>
              <a:rPr lang="da-DK" dirty="0">
                <a:highlight>
                  <a:srgbClr val="00FFFF"/>
                </a:highlight>
              </a:rPr>
              <a:t>vender</a:t>
            </a:r>
            <a:r>
              <a:rPr lang="da-DK" dirty="0"/>
              <a:t> nu begge det øverste kort. Den, der </a:t>
            </a:r>
            <a:r>
              <a:rPr lang="da-DK" dirty="0">
                <a:highlight>
                  <a:srgbClr val="00FFFF"/>
                </a:highlight>
              </a:rPr>
              <a:t>har det højeste </a:t>
            </a:r>
            <a:r>
              <a:rPr lang="da-DK" dirty="0"/>
              <a:t>kort, </a:t>
            </a:r>
            <a:r>
              <a:rPr lang="da-DK" dirty="0">
                <a:highlight>
                  <a:srgbClr val="00FFFF"/>
                </a:highlight>
              </a:rPr>
              <a:t>vinder</a:t>
            </a:r>
            <a:r>
              <a:rPr lang="da-DK" dirty="0"/>
              <a:t> modstanderens kort. </a:t>
            </a:r>
          </a:p>
          <a:p>
            <a:pPr marL="0" indent="0">
              <a:buFont typeface="Arial" panose="020B0604020202020204" pitchFamily="34" charset="0"/>
              <a:buNone/>
            </a:pPr>
            <a:endParaRPr lang="da-DK" dirty="0"/>
          </a:p>
          <a:p>
            <a:pPr marL="0" indent="0">
              <a:buFont typeface="Arial" panose="020B0604020202020204" pitchFamily="34" charset="0"/>
              <a:buNone/>
            </a:pPr>
            <a:r>
              <a:rPr lang="da-DK" dirty="0"/>
              <a:t>Når spillerne vender kort af samme </a:t>
            </a:r>
            <a:r>
              <a:rPr lang="da-DK" dirty="0">
                <a:highlight>
                  <a:srgbClr val="00FF00"/>
                </a:highlight>
              </a:rPr>
              <a:t>værdi</a:t>
            </a:r>
            <a:r>
              <a:rPr lang="da-DK" dirty="0"/>
              <a:t>, </a:t>
            </a:r>
            <a:r>
              <a:rPr lang="da-DK" dirty="0">
                <a:highlight>
                  <a:srgbClr val="00FFFF"/>
                </a:highlight>
              </a:rPr>
              <a:t>bliver der krig</a:t>
            </a:r>
            <a:r>
              <a:rPr lang="da-DK" dirty="0"/>
              <a:t>. Begge lægger nu yderligere 3 kort frem og der tredje afgør, hvem der vinder krigen. Vinderen </a:t>
            </a:r>
            <a:r>
              <a:rPr lang="da-DK" dirty="0">
                <a:highlight>
                  <a:srgbClr val="00FFFF"/>
                </a:highlight>
              </a:rPr>
              <a:t>tager alle de vendte kort fra modstanderen</a:t>
            </a:r>
            <a:r>
              <a:rPr lang="da-DK" dirty="0"/>
              <a:t>. Hvis det tredje kort ved hver spiller har samme værdi igen, fortsætter krigen og der vendes yderligere 3 kort (6 i alt pr. spiller). </a:t>
            </a:r>
          </a:p>
          <a:p>
            <a:pPr marL="0" indent="0">
              <a:buFont typeface="Arial" panose="020B0604020202020204" pitchFamily="34" charset="0"/>
              <a:buNone/>
            </a:pPr>
            <a:endParaRPr lang="da-DK" dirty="0"/>
          </a:p>
          <a:p>
            <a:pPr marL="0" indent="0">
              <a:buFont typeface="Arial" panose="020B0604020202020204" pitchFamily="34" charset="0"/>
              <a:buNone/>
            </a:pPr>
            <a:r>
              <a:rPr lang="da-DK" dirty="0"/>
              <a:t>Vundne kort placeres med bagsiden opad i bunden af vinderens </a:t>
            </a:r>
            <a:r>
              <a:rPr lang="da-DK" dirty="0">
                <a:highlight>
                  <a:srgbClr val="00FF00"/>
                </a:highlight>
              </a:rPr>
              <a:t>kortstak</a:t>
            </a:r>
            <a:r>
              <a:rPr lang="da-DK" dirty="0"/>
              <a:t>. Der fortsættes til én af spillerne har vundet alle modstanderens kort.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81045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7"/>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44E6EFB1-AE9C-F540-9CD7-C27BF59C7EC7}"/>
              </a:ext>
            </a:extLst>
          </p:cNvPr>
          <p:cNvPicPr>
            <a:picLocks noChangeAspect="1"/>
          </p:cNvPicPr>
          <p:nvPr/>
        </p:nvPicPr>
        <p:blipFill>
          <a:blip r:embed="rId2"/>
          <a:stretch>
            <a:fillRect/>
          </a:stretch>
        </p:blipFill>
        <p:spPr>
          <a:xfrm>
            <a:off x="4884936" y="1144588"/>
            <a:ext cx="7064270" cy="2925388"/>
          </a:xfrm>
          <a:prstGeom prst="rect">
            <a:avLst/>
          </a:prstGeom>
        </p:spPr>
      </p:pic>
      <p:sp>
        <p:nvSpPr>
          <p:cNvPr id="6" name="Content Placeholder 2">
            <a:extLst>
              <a:ext uri="{FF2B5EF4-FFF2-40B4-BE49-F238E27FC236}">
                <a16:creationId xmlns:a16="http://schemas.microsoft.com/office/drawing/2014/main" id="{5EA02F30-079A-F342-BDA6-60B074149078}"/>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68974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85836"/>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0524BF98-ACBA-684C-A7F9-6F68CDBB0D72}"/>
              </a:ext>
            </a:extLst>
          </p:cNvPr>
          <p:cNvPicPr>
            <a:picLocks noChangeAspect="1"/>
          </p:cNvPicPr>
          <p:nvPr/>
        </p:nvPicPr>
        <p:blipFill>
          <a:blip r:embed="rId2"/>
          <a:stretch>
            <a:fillRect/>
          </a:stretch>
        </p:blipFill>
        <p:spPr>
          <a:xfrm>
            <a:off x="7886184" y="1027907"/>
            <a:ext cx="3467616" cy="4274545"/>
          </a:xfrm>
          <a:prstGeom prst="rect">
            <a:avLst/>
          </a:prstGeom>
        </p:spPr>
      </p:pic>
      <p:sp>
        <p:nvSpPr>
          <p:cNvPr id="5" name="Content Placeholder 2">
            <a:extLst>
              <a:ext uri="{FF2B5EF4-FFF2-40B4-BE49-F238E27FC236}">
                <a16:creationId xmlns:a16="http://schemas.microsoft.com/office/drawing/2014/main" id="{B01182D7-293E-C244-9AE4-D31222941954}"/>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80791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32047"/>
            <a:ext cx="10515600" cy="1325563"/>
          </a:xfrm>
        </p:spPr>
        <p:txBody>
          <a:bodyPr/>
          <a:lstStyle/>
          <a:p>
            <a:r>
              <a:rPr lang="en-GB" dirty="0" err="1"/>
              <a:t>Kortspillet</a:t>
            </a:r>
            <a:r>
              <a:rPr lang="en-GB" dirty="0"/>
              <a:t> </a:t>
            </a:r>
            <a:r>
              <a:rPr lang="en-GB" dirty="0" err="1"/>
              <a:t>krig</a:t>
            </a:r>
            <a:endParaRPr lang="en-GB" dirty="0"/>
          </a:p>
        </p:txBody>
      </p:sp>
      <p:pic>
        <p:nvPicPr>
          <p:cNvPr id="4" name="Picture 3">
            <a:extLst>
              <a:ext uri="{FF2B5EF4-FFF2-40B4-BE49-F238E27FC236}">
                <a16:creationId xmlns:a16="http://schemas.microsoft.com/office/drawing/2014/main" id="{09C753C6-8FDB-674C-B724-F13F601A93D7}"/>
              </a:ext>
            </a:extLst>
          </p:cNvPr>
          <p:cNvPicPr>
            <a:picLocks noChangeAspect="1"/>
          </p:cNvPicPr>
          <p:nvPr/>
        </p:nvPicPr>
        <p:blipFill>
          <a:blip r:embed="rId2"/>
          <a:stretch>
            <a:fillRect/>
          </a:stretch>
        </p:blipFill>
        <p:spPr>
          <a:xfrm>
            <a:off x="8081682" y="1027908"/>
            <a:ext cx="3272118" cy="4006247"/>
          </a:xfrm>
          <a:prstGeom prst="rect">
            <a:avLst/>
          </a:prstGeom>
        </p:spPr>
      </p:pic>
      <p:sp>
        <p:nvSpPr>
          <p:cNvPr id="5" name="Content Placeholder 2">
            <a:extLst>
              <a:ext uri="{FF2B5EF4-FFF2-40B4-BE49-F238E27FC236}">
                <a16:creationId xmlns:a16="http://schemas.microsoft.com/office/drawing/2014/main" id="{3EADAAFE-C890-C947-9367-7782008BA298}"/>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338806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EAE1-6494-6743-93FA-B10A9913D1F6}"/>
              </a:ext>
            </a:extLst>
          </p:cNvPr>
          <p:cNvSpPr>
            <a:spLocks noGrp="1"/>
          </p:cNvSpPr>
          <p:nvPr>
            <p:ph type="title"/>
          </p:nvPr>
        </p:nvSpPr>
        <p:spPr>
          <a:xfrm>
            <a:off x="838200" y="132047"/>
            <a:ext cx="10515600" cy="1325563"/>
          </a:xfrm>
        </p:spPr>
        <p:txBody>
          <a:bodyPr/>
          <a:lstStyle/>
          <a:p>
            <a:r>
              <a:rPr lang="en-GB" dirty="0" err="1"/>
              <a:t>Kortspillet</a:t>
            </a:r>
            <a:r>
              <a:rPr lang="en-GB" dirty="0"/>
              <a:t> </a:t>
            </a:r>
            <a:r>
              <a:rPr lang="en-GB" dirty="0" err="1"/>
              <a:t>krig</a:t>
            </a:r>
            <a:endParaRPr lang="en-GB" dirty="0"/>
          </a:p>
        </p:txBody>
      </p:sp>
      <p:sp>
        <p:nvSpPr>
          <p:cNvPr id="6" name="Content Placeholder 2">
            <a:extLst>
              <a:ext uri="{FF2B5EF4-FFF2-40B4-BE49-F238E27FC236}">
                <a16:creationId xmlns:a16="http://schemas.microsoft.com/office/drawing/2014/main" id="{D128CA42-4FA6-A54B-81FF-59201D4A54D2}"/>
              </a:ext>
            </a:extLst>
          </p:cNvPr>
          <p:cNvSpPr txBox="1">
            <a:spLocks/>
          </p:cNvSpPr>
          <p:nvPr/>
        </p:nvSpPr>
        <p:spPr>
          <a:xfrm>
            <a:off x="89649" y="1470212"/>
            <a:ext cx="6651811" cy="53877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Spiller</a:t>
            </a:r>
            <a:r>
              <a:rPr lang="da-DK" dirty="0"/>
              <a:t> </a:t>
            </a:r>
          </a:p>
          <a:p>
            <a:pPr marL="0" indent="0">
              <a:buFont typeface="Arial" panose="020B0604020202020204" pitchFamily="34" charset="0"/>
              <a:buNone/>
            </a:pPr>
            <a:r>
              <a:rPr lang="da-DK" dirty="0">
                <a:highlight>
                  <a:srgbClr val="00FF00"/>
                </a:highlight>
              </a:rPr>
              <a:t>Kort</a:t>
            </a:r>
          </a:p>
          <a:p>
            <a:pPr marL="0" indent="0">
              <a:buFont typeface="Arial" panose="020B0604020202020204" pitchFamily="34" charset="0"/>
              <a:buNone/>
            </a:pPr>
            <a:r>
              <a:rPr lang="da-DK" dirty="0">
                <a:highlight>
                  <a:srgbClr val="00FF00"/>
                </a:highlight>
              </a:rPr>
              <a:t>Bunke/ kortstak</a:t>
            </a:r>
          </a:p>
          <a:p>
            <a:pPr marL="0" indent="0">
              <a:buFont typeface="Arial" panose="020B0604020202020204" pitchFamily="34" charset="0"/>
              <a:buNone/>
            </a:pPr>
            <a:r>
              <a:rPr lang="da-DK" dirty="0">
                <a:highlight>
                  <a:srgbClr val="00FF00"/>
                </a:highlight>
              </a:rPr>
              <a:t>Billedsiden</a:t>
            </a:r>
          </a:p>
          <a:p>
            <a:pPr marL="0" indent="0">
              <a:buFont typeface="Arial" panose="020B0604020202020204" pitchFamily="34" charset="0"/>
              <a:buNone/>
            </a:pPr>
            <a:r>
              <a:rPr lang="da-DK" dirty="0">
                <a:highlight>
                  <a:srgbClr val="00FF00"/>
                </a:highlight>
              </a:rPr>
              <a:t>Værdi</a:t>
            </a:r>
          </a:p>
          <a:p>
            <a:pPr marL="0" indent="0">
              <a:buFont typeface="Arial" panose="020B0604020202020204" pitchFamily="34" charset="0"/>
              <a:buNone/>
            </a:pPr>
            <a:endParaRPr lang="da-DK" dirty="0">
              <a:highlight>
                <a:srgbClr val="00FFFF"/>
              </a:highlight>
            </a:endParaRPr>
          </a:p>
          <a:p>
            <a:pPr marL="0" indent="0">
              <a:buFont typeface="Arial" panose="020B0604020202020204" pitchFamily="34" charset="0"/>
              <a:buNone/>
            </a:pPr>
            <a:r>
              <a:rPr lang="da-DK" dirty="0"/>
              <a:t>Spiller </a:t>
            </a:r>
            <a:r>
              <a:rPr lang="da-DK" dirty="0">
                <a:highlight>
                  <a:srgbClr val="00FFFF"/>
                </a:highlight>
              </a:rPr>
              <a:t>får</a:t>
            </a:r>
            <a:r>
              <a:rPr lang="da-DK" dirty="0"/>
              <a:t> kort</a:t>
            </a:r>
          </a:p>
          <a:p>
            <a:pPr marL="0" indent="0">
              <a:buFont typeface="Arial" panose="020B0604020202020204" pitchFamily="34" charset="0"/>
              <a:buNone/>
            </a:pPr>
            <a:r>
              <a:rPr lang="da-DK" dirty="0"/>
              <a:t>Kort </a:t>
            </a:r>
            <a:r>
              <a:rPr lang="da-DK" dirty="0">
                <a:highlight>
                  <a:srgbClr val="00FFFF"/>
                </a:highlight>
              </a:rPr>
              <a:t>placeres</a:t>
            </a:r>
            <a:r>
              <a:rPr lang="da-DK" dirty="0"/>
              <a:t> foran spiller</a:t>
            </a:r>
          </a:p>
          <a:p>
            <a:pPr marL="0" indent="0">
              <a:buFont typeface="Arial" panose="020B0604020202020204" pitchFamily="34" charset="0"/>
              <a:buNone/>
            </a:pPr>
            <a:r>
              <a:rPr lang="da-DK" dirty="0"/>
              <a:t>Spiller </a:t>
            </a:r>
            <a:r>
              <a:rPr lang="da-DK" dirty="0">
                <a:highlight>
                  <a:srgbClr val="00FFFF"/>
                </a:highlight>
              </a:rPr>
              <a:t>vender</a:t>
            </a:r>
            <a:r>
              <a:rPr lang="da-DK" dirty="0"/>
              <a:t> det øverste kort. </a:t>
            </a:r>
          </a:p>
          <a:p>
            <a:pPr marL="0" indent="0">
              <a:buFont typeface="Arial" panose="020B0604020202020204" pitchFamily="34" charset="0"/>
              <a:buNone/>
            </a:pPr>
            <a:r>
              <a:rPr lang="da-DK" dirty="0"/>
              <a:t>Spiller med det højeste </a:t>
            </a:r>
            <a:r>
              <a:rPr lang="da-DK" dirty="0">
                <a:highlight>
                  <a:srgbClr val="00FFFF"/>
                </a:highlight>
              </a:rPr>
              <a:t>vinder</a:t>
            </a:r>
            <a:r>
              <a:rPr lang="da-DK" dirty="0"/>
              <a:t> modstanderens kort. </a:t>
            </a:r>
          </a:p>
          <a:p>
            <a:pPr marL="0" indent="0">
              <a:buFont typeface="Arial" panose="020B0604020202020204" pitchFamily="34" charset="0"/>
              <a:buNone/>
            </a:pPr>
            <a:r>
              <a:rPr lang="da-DK" dirty="0"/>
              <a:t>Når 2 kort af samme værdi vendes </a:t>
            </a:r>
            <a:r>
              <a:rPr lang="da-DK" dirty="0">
                <a:highlight>
                  <a:srgbClr val="00FFFF"/>
                </a:highlight>
              </a:rPr>
              <a:t>bliver der krig</a:t>
            </a:r>
            <a:r>
              <a:rPr lang="da-DK" dirty="0"/>
              <a:t>.</a:t>
            </a:r>
          </a:p>
          <a:p>
            <a:pPr marL="0" indent="0">
              <a:buFont typeface="Arial" panose="020B0604020202020204" pitchFamily="34" charset="0"/>
              <a:buNone/>
            </a:pPr>
            <a:r>
              <a:rPr lang="da-DK" dirty="0"/>
              <a:t>I krig lægges yderligere 3 kort frem og den hvis tredje er størst </a:t>
            </a:r>
            <a:r>
              <a:rPr lang="da-DK" dirty="0">
                <a:highlight>
                  <a:srgbClr val="00FFFF"/>
                </a:highlight>
              </a:rPr>
              <a:t>tager alle de vendte kort</a:t>
            </a:r>
            <a:r>
              <a:rPr lang="da-DK" dirty="0"/>
              <a:t>.</a:t>
            </a:r>
          </a:p>
          <a:p>
            <a:pPr marL="0" indent="0">
              <a:buFont typeface="Arial" panose="020B0604020202020204" pitchFamily="34" charset="0"/>
              <a:buNone/>
            </a:pPr>
            <a:endParaRPr lang="da-DK" dirty="0"/>
          </a:p>
          <a:p>
            <a:pPr marL="0" indent="0">
              <a:buFont typeface="Arial" panose="020B0604020202020204" pitchFamily="34" charset="0"/>
              <a:buNone/>
            </a:pPr>
            <a:endParaRPr lang="en-GB" dirty="0"/>
          </a:p>
        </p:txBody>
      </p:sp>
      <p:pic>
        <p:nvPicPr>
          <p:cNvPr id="4" name="Picture 3">
            <a:extLst>
              <a:ext uri="{FF2B5EF4-FFF2-40B4-BE49-F238E27FC236}">
                <a16:creationId xmlns:a16="http://schemas.microsoft.com/office/drawing/2014/main" id="{E77AC462-A3D0-814C-8F3A-EEF7813246EE}"/>
              </a:ext>
            </a:extLst>
          </p:cNvPr>
          <p:cNvPicPr>
            <a:picLocks noChangeAspect="1"/>
          </p:cNvPicPr>
          <p:nvPr/>
        </p:nvPicPr>
        <p:blipFill>
          <a:blip r:embed="rId2"/>
          <a:stretch>
            <a:fillRect/>
          </a:stretch>
        </p:blipFill>
        <p:spPr>
          <a:xfrm>
            <a:off x="7819335" y="654325"/>
            <a:ext cx="3124562" cy="5547691"/>
          </a:xfrm>
          <a:prstGeom prst="rect">
            <a:avLst/>
          </a:prstGeom>
        </p:spPr>
      </p:pic>
    </p:spTree>
    <p:extLst>
      <p:ext uri="{BB962C8B-B14F-4D97-AF65-F5344CB8AC3E}">
        <p14:creationId xmlns:p14="http://schemas.microsoft.com/office/powerpoint/2010/main" val="1783526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8531</TotalTime>
  <Words>1164</Words>
  <Application>Microsoft Macintosh PowerPoint</Application>
  <PresentationFormat>Widescreen</PresentationFormat>
  <Paragraphs>168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Programmering og Problemløsning</vt:lpstr>
      <vt:lpstr>Design efter navne- og udsagsord</vt:lpstr>
      <vt:lpstr>Design efter navne- og udsagsord</vt:lpstr>
      <vt:lpstr>Design efter navne- og udsagsord</vt:lpstr>
      <vt:lpstr>Kortspillet krig</vt:lpstr>
      <vt:lpstr>Kortspillet krig</vt:lpstr>
      <vt:lpstr>Kortspillet krig</vt:lpstr>
      <vt:lpstr>Kortspillet krig</vt:lpstr>
      <vt:lpstr>Kortspillet krig</vt:lpstr>
      <vt:lpstr>Kortspillet krig</vt:lpstr>
      <vt:lpstr>Kortspillet krig</vt:lpstr>
      <vt:lpstr>Kortspillet krig</vt:lpstr>
      <vt:lpstr>Kortspillet krig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147</cp:revision>
  <cp:lastPrinted>2018-09-27T19:03:09Z</cp:lastPrinted>
  <dcterms:created xsi:type="dcterms:W3CDTF">2018-09-04T07:39:02Z</dcterms:created>
  <dcterms:modified xsi:type="dcterms:W3CDTF">2018-12-21T09:24:59Z</dcterms:modified>
</cp:coreProperties>
</file>