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294" r:id="rId4"/>
    <p:sldId id="277" r:id="rId5"/>
    <p:sldId id="295" r:id="rId6"/>
    <p:sldId id="296" r:id="rId7"/>
    <p:sldId id="297" r:id="rId8"/>
    <p:sldId id="298" r:id="rId9"/>
    <p:sldId id="299" r:id="rId10"/>
    <p:sldId id="280" r:id="rId11"/>
    <p:sldId id="282" r:id="rId12"/>
    <p:sldId id="281" r:id="rId13"/>
    <p:sldId id="283" r:id="rId14"/>
    <p:sldId id="284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7"/>
    <p:restoredTop sz="91340"/>
  </p:normalViewPr>
  <p:slideViewPr>
    <p:cSldViewPr snapToGrid="0" snapToObjects="1">
      <p:cViewPr varScale="1">
        <p:scale>
          <a:sx n="82" d="100"/>
          <a:sy n="82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Grafiske</a:t>
            </a:r>
            <a:r>
              <a:rPr lang="en-US" dirty="0"/>
              <a:t> </a:t>
            </a:r>
            <a:r>
              <a:rPr lang="en-US" dirty="0" err="1"/>
              <a:t>brugergrænseflader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  <a:p>
            <a:r>
              <a:rPr lang="en-US" dirty="0"/>
              <a:t>Jon Sporring</a:t>
            </a:r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78" y="1515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Adskil</a:t>
            </a:r>
            <a:r>
              <a:rPr lang="en-US" dirty="0"/>
              <a:t> model </a:t>
            </a:r>
            <a:r>
              <a:rPr lang="en-US" dirty="0" err="1"/>
              <a:t>og</a:t>
            </a:r>
            <a:r>
              <a:rPr lang="en-US" dirty="0"/>
              <a:t>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22" y="2437608"/>
            <a:ext cx="3733800" cy="22606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78" y="432593"/>
            <a:ext cx="1778000" cy="1727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6958A5-DB4C-224E-A9BA-6183C91F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9323"/>
            <a:ext cx="11353800" cy="49920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// Open often used libraries, beware of namespace pollution!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open </a:t>
            </a:r>
            <a:r>
              <a:rPr lang="en-GB" sz="1800" dirty="0" err="1">
                <a:latin typeface="Courier" pitchFamily="2" charset="0"/>
              </a:rPr>
              <a:t>System.Windows.Forms</a:t>
            </a: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open </a:t>
            </a:r>
            <a:r>
              <a:rPr lang="en-GB" sz="1800" dirty="0" err="1">
                <a:latin typeface="Courier" pitchFamily="2" charset="0"/>
              </a:rPr>
              <a:t>System.Drawing</a:t>
            </a: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// Prepare window 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let win = new Form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win.ClientSize</a:t>
            </a:r>
            <a:r>
              <a:rPr lang="en-GB" sz="1800" dirty="0">
                <a:latin typeface="Courier" pitchFamily="2" charset="0"/>
              </a:rPr>
              <a:t> &lt;- Size (320, 170)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6"/>
                </a:solidFill>
                <a:latin typeface="Courier" pitchFamily="2" charset="0"/>
              </a:rPr>
              <a:t>// Set paint call-back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let paint (e : </a:t>
            </a:r>
            <a:r>
              <a:rPr lang="en-GB" sz="1800" dirty="0" err="1">
                <a:latin typeface="Courier" pitchFamily="2" charset="0"/>
              </a:rPr>
              <a:t>PaintEventArgs</a:t>
            </a:r>
            <a:r>
              <a:rPr lang="en-GB" sz="1800" dirty="0">
                <a:latin typeface="Courier" pitchFamily="2" charset="0"/>
              </a:rPr>
              <a:t>) : unit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let pen = new Pen (</a:t>
            </a:r>
            <a:r>
              <a:rPr lang="en-GB" sz="1800" dirty="0" err="1">
                <a:latin typeface="Courier" pitchFamily="2" charset="0"/>
              </a:rPr>
              <a:t>Color.Black</a:t>
            </a:r>
            <a:r>
              <a:rPr lang="en-GB" sz="1800" dirty="0">
                <a:latin typeface="Courier" pitchFamily="2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let points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  [|Point (0,0); Point (10,170); Point (320,20); Point (0,0)|]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" pitchFamily="2" charset="0"/>
              </a:rPr>
              <a:t>  </a:t>
            </a:r>
            <a:r>
              <a:rPr lang="en-GB" sz="1800" dirty="0" err="1">
                <a:latin typeface="Courier" pitchFamily="2" charset="0"/>
              </a:rPr>
              <a:t>e.Graphics.DrawLines</a:t>
            </a:r>
            <a:r>
              <a:rPr lang="en-GB" sz="1800" dirty="0">
                <a:latin typeface="Courier" pitchFamily="2" charset="0"/>
              </a:rPr>
              <a:t> (pen, points)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win.Paint.Add</a:t>
            </a:r>
            <a:r>
              <a:rPr lang="en-GB" sz="1800" dirty="0">
                <a:latin typeface="Courier" pitchFamily="2" charset="0"/>
              </a:rPr>
              <a:t> paint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" pitchFamily="2" charset="0"/>
              </a:rPr>
              <a:t>Application.Run</a:t>
            </a:r>
            <a:r>
              <a:rPr lang="en-GB" sz="1800" dirty="0">
                <a:latin typeface="Courier" pitchFamily="2" charset="0"/>
              </a:rPr>
              <a:t> win </a:t>
            </a:r>
            <a:r>
              <a:rPr lang="en-GB" sz="1800" dirty="0">
                <a:solidFill>
                  <a:schemeClr val="accent6"/>
                </a:solidFill>
                <a:latin typeface="Courier" pitchFamily="2" charset="0"/>
              </a:rPr>
              <a:t>// Start the event-loop.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C0A37-A5F0-D741-97CA-107FC1635CEC}"/>
              </a:ext>
            </a:extLst>
          </p:cNvPr>
          <p:cNvSpPr txBox="1"/>
          <p:nvPr/>
        </p:nvSpPr>
        <p:spPr>
          <a:xfrm>
            <a:off x="419100" y="920703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triangleClientSize.fsx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9921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82" y="160421"/>
            <a:ext cx="1778000" cy="172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5426AE-BA8B-4243-83B2-B108FC0BE44C}"/>
              </a:ext>
            </a:extLst>
          </p:cNvPr>
          <p:cNvSpPr/>
          <p:nvPr/>
        </p:nvSpPr>
        <p:spPr>
          <a:xfrm>
            <a:off x="213619" y="-39756"/>
            <a:ext cx="99867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specifics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 Setup a window form and return function which can activate it</a:t>
            </a:r>
          </a:p>
          <a:p>
            <a:r>
              <a:rPr lang="en-GB" dirty="0">
                <a:latin typeface="Courier" pitchFamily="2" charset="0"/>
              </a:rPr>
              <a:t>let view (</a:t>
            </a:r>
            <a:r>
              <a:rPr lang="en-GB" dirty="0" err="1">
                <a:latin typeface="Courier" pitchFamily="2" charset="0"/>
              </a:rPr>
              <a:t>sz</a:t>
            </a:r>
            <a:r>
              <a:rPr lang="en-GB" dirty="0">
                <a:latin typeface="Courier" pitchFamily="2" charset="0"/>
              </a:rPr>
              <a:t> : Size) (pen : Pen) (pts : Point []) : (unit -&gt; unit) =</a:t>
            </a:r>
          </a:p>
          <a:p>
            <a:r>
              <a:rPr lang="en-GB" dirty="0">
                <a:latin typeface="Courier" pitchFamily="2" charset="0"/>
              </a:rPr>
              <a:t>  let win = new Form ()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sz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win.Paint.Add</a:t>
            </a:r>
            <a:r>
              <a:rPr lang="en-GB" dirty="0">
                <a:latin typeface="Courier" pitchFamily="2" charset="0"/>
              </a:rPr>
              <a:t> (fun e -&gt; </a:t>
            </a:r>
            <a:r>
              <a:rPr lang="en-GB" dirty="0" err="1">
                <a:latin typeface="Courier" pitchFamily="2" charset="0"/>
              </a:rPr>
              <a:t>e.Graphics.DrawLines</a:t>
            </a:r>
            <a:r>
              <a:rPr lang="en-GB" dirty="0">
                <a:latin typeface="Courier" pitchFamily="2" charset="0"/>
              </a:rPr>
              <a:t> (pen, pts))</a:t>
            </a:r>
          </a:p>
          <a:p>
            <a:r>
              <a:rPr lang="en-GB" dirty="0">
                <a:latin typeface="Courier" pitchFamily="2" charset="0"/>
              </a:rPr>
              <a:t>  fun () -&gt; </a:t>
            </a:r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function as return value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Model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A black triangle, using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primitives for brevity</a:t>
            </a:r>
          </a:p>
          <a:p>
            <a:r>
              <a:rPr lang="en-GB" dirty="0">
                <a:latin typeface="Courier" pitchFamily="2" charset="0"/>
              </a:rPr>
              <a:t>let model () : Size * Pen * (Point []) = </a:t>
            </a:r>
          </a:p>
          <a:p>
            <a:r>
              <a:rPr lang="en-GB" dirty="0">
                <a:latin typeface="Courier" pitchFamily="2" charset="0"/>
              </a:rPr>
              <a:t>  let size = Size (320, 170)</a:t>
            </a:r>
          </a:p>
          <a:p>
            <a:r>
              <a:rPr lang="en-GB" dirty="0">
                <a:latin typeface="Courier" pitchFamily="2" charset="0"/>
              </a:rPr>
              <a:t>  let pen = new Pen (</a:t>
            </a:r>
            <a:r>
              <a:rPr lang="en-GB" dirty="0" err="1">
                <a:latin typeface="Courier" pitchFamily="2" charset="0"/>
              </a:rPr>
              <a:t>Color.FromArgb</a:t>
            </a:r>
            <a:r>
              <a:rPr lang="en-GB" dirty="0">
                <a:latin typeface="Courier" pitchFamily="2" charset="0"/>
              </a:rPr>
              <a:t> (0, 0, 0))</a:t>
            </a:r>
          </a:p>
          <a:p>
            <a:r>
              <a:rPr lang="en-GB" dirty="0">
                <a:latin typeface="Courier" pitchFamily="2" charset="0"/>
              </a:rPr>
              <a:t>  let lines =</a:t>
            </a:r>
          </a:p>
          <a:p>
            <a:r>
              <a:rPr lang="en-GB" dirty="0">
                <a:latin typeface="Courier" pitchFamily="2" charset="0"/>
              </a:rPr>
              <a:t>    [|Point (0,0); Point (10,170); Point (320,20); Point (0,0)|]</a:t>
            </a:r>
          </a:p>
          <a:p>
            <a:r>
              <a:rPr lang="en-GB" dirty="0">
                <a:latin typeface="Courier" pitchFamily="2" charset="0"/>
              </a:rPr>
              <a:t>  (size, pen, lines)</a:t>
            </a:r>
          </a:p>
          <a:p>
            <a:r>
              <a:rPr lang="en-GB" dirty="0">
                <a:latin typeface="Courier" pitchFamily="2" charset="0"/>
              </a:rPr>
              <a:t>  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Connection //////////////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Tie view and model together and enter main event loop</a:t>
            </a:r>
          </a:p>
          <a:p>
            <a:r>
              <a:rPr lang="en-GB" dirty="0">
                <a:latin typeface="Courier" pitchFamily="2" charset="0"/>
              </a:rPr>
              <a:t>let (size, pen, lines) = model ()</a:t>
            </a:r>
          </a:p>
          <a:p>
            <a:r>
              <a:rPr lang="en-GB" dirty="0">
                <a:latin typeface="Courier" pitchFamily="2" charset="0"/>
              </a:rPr>
              <a:t>let run = view size pen lines</a:t>
            </a:r>
          </a:p>
          <a:p>
            <a:r>
              <a:rPr lang="en-GB" dirty="0">
                <a:latin typeface="Courier" pitchFamily="2" charset="0"/>
              </a:rPr>
              <a:t>run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C1F18-3BCA-8646-934E-F901848B5AEA}"/>
              </a:ext>
            </a:extLst>
          </p:cNvPr>
          <p:cNvSpPr txBox="1"/>
          <p:nvPr/>
        </p:nvSpPr>
        <p:spPr>
          <a:xfrm>
            <a:off x="5588081" y="-39756"/>
            <a:ext cx="276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triangleOrganied.fsx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65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Tegn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transformer mange </a:t>
            </a:r>
            <a:r>
              <a:rPr lang="en-US" dirty="0" err="1"/>
              <a:t>linjer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0" y="1489869"/>
            <a:ext cx="4699000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6005829"/>
            <a:ext cx="20066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4506277"/>
            <a:ext cx="32639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5256053"/>
            <a:ext cx="5308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039" y="0"/>
            <a:ext cx="9334500" cy="70929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FFB45-7A70-3540-99B7-043D06BD5EEC}"/>
              </a:ext>
            </a:extLst>
          </p:cNvPr>
          <p:cNvSpPr/>
          <p:nvPr/>
        </p:nvSpPr>
        <p:spPr>
          <a:xfrm>
            <a:off x="508553" y="577438"/>
            <a:ext cx="11254408" cy="6340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///////////// Model /////////////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 black triangle, using </a:t>
            </a:r>
            <a:r>
              <a:rPr lang="en-GB" sz="1400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primitives for brevity</a:t>
            </a:r>
          </a:p>
          <a:p>
            <a:r>
              <a:rPr lang="en-GB" sz="1400" dirty="0">
                <a:latin typeface="Courier" pitchFamily="2" charset="0"/>
              </a:rPr>
              <a:t>let model () : Size * ((Pen * (Point [])) list) = 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/// Translate a primitive</a:t>
            </a:r>
          </a:p>
          <a:p>
            <a:r>
              <a:rPr lang="en-GB" sz="1400" dirty="0">
                <a:latin typeface="Courier" pitchFamily="2" charset="0"/>
              </a:rPr>
              <a:t>  let translate (d : Point) (</a:t>
            </a:r>
            <a:r>
              <a:rPr lang="en-GB" sz="1400" dirty="0" err="1">
                <a:latin typeface="Courier" pitchFamily="2" charset="0"/>
              </a:rPr>
              <a:t>arr</a:t>
            </a:r>
            <a:r>
              <a:rPr lang="en-GB" sz="1400" dirty="0">
                <a:latin typeface="Courier" pitchFamily="2" charset="0"/>
              </a:rPr>
              <a:t> : Point []) : Point [] =</a:t>
            </a:r>
          </a:p>
          <a:p>
            <a:r>
              <a:rPr lang="en-GB" sz="1400" dirty="0">
                <a:latin typeface="Courier" pitchFamily="2" charset="0"/>
              </a:rPr>
              <a:t>    let add (d : Point) (p : Point) : Point =</a:t>
            </a:r>
          </a:p>
          <a:p>
            <a:r>
              <a:rPr lang="en-GB" sz="1400" dirty="0">
                <a:latin typeface="Courier" pitchFamily="2" charset="0"/>
              </a:rPr>
              <a:t>      Point (</a:t>
            </a:r>
            <a:r>
              <a:rPr lang="en-GB" sz="1400" dirty="0" err="1">
                <a:latin typeface="Courier" pitchFamily="2" charset="0"/>
              </a:rPr>
              <a:t>d.X</a:t>
            </a:r>
            <a:r>
              <a:rPr lang="en-GB" sz="1400" dirty="0">
                <a:latin typeface="Courier" pitchFamily="2" charset="0"/>
              </a:rPr>
              <a:t> + </a:t>
            </a:r>
            <a:r>
              <a:rPr lang="en-GB" sz="1400" dirty="0" err="1">
                <a:latin typeface="Courier" pitchFamily="2" charset="0"/>
              </a:rPr>
              <a:t>p.X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 err="1">
                <a:latin typeface="Courier" pitchFamily="2" charset="0"/>
              </a:rPr>
              <a:t>d.Y</a:t>
            </a:r>
            <a:r>
              <a:rPr lang="en-GB" sz="1400" dirty="0">
                <a:latin typeface="Courier" pitchFamily="2" charset="0"/>
              </a:rPr>
              <a:t> + </a:t>
            </a:r>
            <a:r>
              <a:rPr lang="en-GB" sz="1400" dirty="0" err="1">
                <a:latin typeface="Courier" pitchFamily="2" charset="0"/>
              </a:rPr>
              <a:t>p.Y</a:t>
            </a:r>
            <a:r>
              <a:rPr lang="en-GB" sz="1400" dirty="0">
                <a:latin typeface="Courier" pitchFamily="2" charset="0"/>
              </a:rPr>
              <a:t>)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Array.map</a:t>
            </a:r>
            <a:r>
              <a:rPr lang="en-GB" sz="1400" dirty="0">
                <a:latin typeface="Courier" pitchFamily="2" charset="0"/>
              </a:rPr>
              <a:t> (add d) </a:t>
            </a:r>
            <a:r>
              <a:rPr lang="en-GB" sz="1400" dirty="0" err="1">
                <a:latin typeface="Courier" pitchFamily="2" charset="0"/>
              </a:rPr>
              <a:t>arr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  /// Rotate a primitive</a:t>
            </a:r>
          </a:p>
          <a:p>
            <a:r>
              <a:rPr lang="en-GB" sz="1400" dirty="0">
                <a:latin typeface="Courier" pitchFamily="2" charset="0"/>
              </a:rPr>
              <a:t>  let rotate (theta : float) (</a:t>
            </a:r>
            <a:r>
              <a:rPr lang="en-GB" sz="1400" dirty="0" err="1">
                <a:latin typeface="Courier" pitchFamily="2" charset="0"/>
              </a:rPr>
              <a:t>arr</a:t>
            </a:r>
            <a:r>
              <a:rPr lang="en-GB" sz="1400" dirty="0">
                <a:latin typeface="Courier" pitchFamily="2" charset="0"/>
              </a:rPr>
              <a:t> : Point []) : Point [] =</a:t>
            </a:r>
          </a:p>
          <a:p>
            <a:r>
              <a:rPr lang="en-GB" sz="1400" dirty="0">
                <a:latin typeface="Courier" pitchFamily="2" charset="0"/>
              </a:rPr>
              <a:t>    let 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= </a:t>
            </a:r>
            <a:r>
              <a:rPr lang="en-GB" sz="1400" dirty="0" err="1">
                <a:latin typeface="Courier" pitchFamily="2" charset="0"/>
              </a:rPr>
              <a:t>int</a:t>
            </a:r>
            <a:r>
              <a:rPr lang="en-GB" sz="1400" dirty="0">
                <a:latin typeface="Courier" pitchFamily="2" charset="0"/>
              </a:rPr>
              <a:t> &lt;&lt; round</a:t>
            </a:r>
          </a:p>
          <a:p>
            <a:r>
              <a:rPr lang="en-GB" sz="1400" dirty="0">
                <a:latin typeface="Courier" pitchFamily="2" charset="0"/>
              </a:rPr>
              <a:t>    let rot (t : float) (p : Point) : Point =</a:t>
            </a:r>
          </a:p>
          <a:p>
            <a:r>
              <a:rPr lang="en-GB" sz="1400" dirty="0">
                <a:latin typeface="Courier" pitchFamily="2" charset="0"/>
              </a:rPr>
              <a:t>      let (x, y) = (float </a:t>
            </a:r>
            <a:r>
              <a:rPr lang="en-GB" sz="1400" dirty="0" err="1">
                <a:latin typeface="Courier" pitchFamily="2" charset="0"/>
              </a:rPr>
              <a:t>p.X</a:t>
            </a:r>
            <a:r>
              <a:rPr lang="en-GB" sz="1400" dirty="0">
                <a:latin typeface="Courier" pitchFamily="2" charset="0"/>
              </a:rPr>
              <a:t>, float </a:t>
            </a:r>
            <a:r>
              <a:rPr lang="en-GB" sz="1400" dirty="0" err="1">
                <a:latin typeface="Courier" pitchFamily="2" charset="0"/>
              </a:rPr>
              <a:t>p.Y</a:t>
            </a:r>
            <a:r>
              <a:rPr lang="en-GB" sz="1400" dirty="0">
                <a:latin typeface="Courier" pitchFamily="2" charset="0"/>
              </a:rPr>
              <a:t>)</a:t>
            </a:r>
          </a:p>
          <a:p>
            <a:r>
              <a:rPr lang="en-GB" sz="1400" dirty="0">
                <a:latin typeface="Courier" pitchFamily="2" charset="0"/>
              </a:rPr>
              <a:t>      let (a, b) = (x * cos t - y * sin t, x * sin t + y * cos t)</a:t>
            </a:r>
          </a:p>
          <a:p>
            <a:r>
              <a:rPr lang="en-GB" sz="1400" dirty="0">
                <a:latin typeface="Courier" pitchFamily="2" charset="0"/>
              </a:rPr>
              <a:t>      Point (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a, </a:t>
            </a:r>
            <a:r>
              <a:rPr lang="en-GB" sz="1400" dirty="0" err="1">
                <a:latin typeface="Courier" pitchFamily="2" charset="0"/>
              </a:rPr>
              <a:t>toInt</a:t>
            </a:r>
            <a:r>
              <a:rPr lang="en-GB" sz="1400" dirty="0">
                <a:latin typeface="Courier" pitchFamily="2" charset="0"/>
              </a:rPr>
              <a:t> b)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Array.map</a:t>
            </a:r>
            <a:r>
              <a:rPr lang="en-GB" sz="1400" dirty="0">
                <a:latin typeface="Courier" pitchFamily="2" charset="0"/>
              </a:rPr>
              <a:t> (rot theta) </a:t>
            </a:r>
            <a:r>
              <a:rPr lang="en-GB" sz="1400" dirty="0" err="1">
                <a:latin typeface="Courier" pitchFamily="2" charset="0"/>
              </a:rPr>
              <a:t>arr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  let size = Size (400, 200)</a:t>
            </a:r>
          </a:p>
          <a:p>
            <a:r>
              <a:rPr lang="en-GB" sz="1400" dirty="0">
                <a:latin typeface="Courier" pitchFamily="2" charset="0"/>
              </a:rPr>
              <a:t>  let lines =</a:t>
            </a:r>
          </a:p>
          <a:p>
            <a:r>
              <a:rPr lang="en-GB" sz="1400" dirty="0">
                <a:latin typeface="Courier" pitchFamily="2" charset="0"/>
              </a:rPr>
              <a:t>    [|Point (0,0); Point (10,170); Point (320,20); Point (0,0)|]</a:t>
            </a:r>
          </a:p>
          <a:p>
            <a:r>
              <a:rPr lang="en-GB" sz="1400" dirty="0">
                <a:latin typeface="Courier" pitchFamily="2" charset="0"/>
              </a:rPr>
              <a:t>  let black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(0, 0, 0))</a:t>
            </a:r>
          </a:p>
          <a:p>
            <a:r>
              <a:rPr lang="en-GB" sz="1400" dirty="0">
                <a:latin typeface="Courier" pitchFamily="2" charset="0"/>
              </a:rPr>
              <a:t>  let red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(255, 0, 0))</a:t>
            </a:r>
          </a:p>
          <a:p>
            <a:r>
              <a:rPr lang="en-GB" sz="1400" dirty="0">
                <a:latin typeface="Courier" pitchFamily="2" charset="0"/>
              </a:rPr>
              <a:t>  let green = new Pen (</a:t>
            </a:r>
            <a:r>
              <a:rPr lang="en-GB" sz="1400" dirty="0" err="1">
                <a:latin typeface="Courier" pitchFamily="2" charset="0"/>
              </a:rPr>
              <a:t>Color.FromArgb</a:t>
            </a:r>
            <a:r>
              <a:rPr lang="en-GB" sz="1400" dirty="0">
                <a:latin typeface="Courier" pitchFamily="2" charset="0"/>
              </a:rPr>
              <a:t> (0, 255, 0))</a:t>
            </a:r>
          </a:p>
          <a:p>
            <a:r>
              <a:rPr lang="en-GB" sz="1400" dirty="0">
                <a:latin typeface="Courier" pitchFamily="2" charset="0"/>
              </a:rPr>
              <a:t>  let shapes =</a:t>
            </a:r>
          </a:p>
          <a:p>
            <a:r>
              <a:rPr lang="en-GB" sz="1400" dirty="0">
                <a:latin typeface="Courier" pitchFamily="2" charset="0"/>
              </a:rPr>
              <a:t>    [(black, lines);</a:t>
            </a:r>
          </a:p>
          <a:p>
            <a:r>
              <a:rPr lang="en-GB" sz="1400" dirty="0">
                <a:latin typeface="Courier" pitchFamily="2" charset="0"/>
              </a:rPr>
              <a:t>     (red, translate (Point (40, 30)) lines);</a:t>
            </a:r>
          </a:p>
          <a:p>
            <a:r>
              <a:rPr lang="en-GB" sz="1400" dirty="0">
                <a:latin typeface="Courier" pitchFamily="2" charset="0"/>
              </a:rPr>
              <a:t>     (green, rotate (1.0 *</a:t>
            </a:r>
            <a:r>
              <a:rPr lang="en-GB" sz="1400" dirty="0" err="1">
                <a:latin typeface="Courier" pitchFamily="2" charset="0"/>
              </a:rPr>
              <a:t>System.Math.PI</a:t>
            </a:r>
            <a:r>
              <a:rPr lang="en-GB" sz="1400" dirty="0">
                <a:latin typeface="Courier" pitchFamily="2" charset="0"/>
              </a:rPr>
              <a:t> / 180.0) lines)]</a:t>
            </a:r>
          </a:p>
          <a:p>
            <a:r>
              <a:rPr lang="en-GB" sz="1400" dirty="0">
                <a:latin typeface="Courier" pitchFamily="2" charset="0"/>
              </a:rPr>
              <a:t>  (size, shapes)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1B7E2-C333-304F-944F-115B6CCFC707}"/>
              </a:ext>
            </a:extLst>
          </p:cNvPr>
          <p:cNvSpPr txBox="1"/>
          <p:nvPr/>
        </p:nvSpPr>
        <p:spPr>
          <a:xfrm>
            <a:off x="2009361" y="123814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transformWindows.fsx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3194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50825"/>
            <a:ext cx="4762500" cy="5949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View+forbindelse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61B0F-BFE3-4547-86A8-7421BCD4D474}"/>
              </a:ext>
            </a:extLst>
          </p:cNvPr>
          <p:cNvSpPr/>
          <p:nvPr/>
        </p:nvSpPr>
        <p:spPr>
          <a:xfrm>
            <a:off x="523461" y="1046924"/>
            <a:ext cx="11284226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Open often used libraries, beware of namespace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polution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!</a:t>
            </a: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</a:t>
            </a:r>
            <a:r>
              <a:rPr lang="en-GB" dirty="0" err="1">
                <a:solidFill>
                  <a:schemeClr val="accent6"/>
                </a:solidFill>
                <a:latin typeface="Courier" pitchFamily="2" charset="0"/>
              </a:rPr>
              <a:t>WinForm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 specifics 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 Setup a window form and return function to activate</a:t>
            </a:r>
          </a:p>
          <a:p>
            <a:r>
              <a:rPr lang="en-GB" dirty="0">
                <a:latin typeface="Courier" pitchFamily="2" charset="0"/>
              </a:rPr>
              <a:t>let view (</a:t>
            </a:r>
            <a:r>
              <a:rPr lang="en-GB" dirty="0" err="1">
                <a:latin typeface="Courier" pitchFamily="2" charset="0"/>
              </a:rPr>
              <a:t>sz</a:t>
            </a:r>
            <a:r>
              <a:rPr lang="en-GB" dirty="0">
                <a:latin typeface="Courier" pitchFamily="2" charset="0"/>
              </a:rPr>
              <a:t> : Size) (shapes : (Pen * (Point [])) list) : (unit -&gt; unit) =</a:t>
            </a:r>
          </a:p>
          <a:p>
            <a:r>
              <a:rPr lang="en-GB" dirty="0">
                <a:latin typeface="Courier" pitchFamily="2" charset="0"/>
              </a:rPr>
              <a:t>  let win = new Form ()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sz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  let paint (e : </a:t>
            </a:r>
            <a:r>
              <a:rPr lang="en-GB" dirty="0" err="1">
                <a:latin typeface="Courier" pitchFamily="2" charset="0"/>
              </a:rPr>
              <a:t>PaintEventArgs</a:t>
            </a:r>
            <a:r>
              <a:rPr lang="en-GB" dirty="0">
                <a:latin typeface="Courier" pitchFamily="2" charset="0"/>
              </a:rPr>
              <a:t>) ((p, pts) : (Pen * (Point []))) : unit = 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e.Graphics.DrawLines</a:t>
            </a:r>
            <a:r>
              <a:rPr lang="en-GB" dirty="0">
                <a:latin typeface="Courier" pitchFamily="2" charset="0"/>
              </a:rPr>
              <a:t> (p, pts)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win.Paint.Add</a:t>
            </a:r>
            <a:r>
              <a:rPr lang="en-GB" dirty="0">
                <a:latin typeface="Courier" pitchFamily="2" charset="0"/>
              </a:rPr>
              <a:t> (fun e -&gt; </a:t>
            </a:r>
            <a:r>
              <a:rPr lang="en-GB" dirty="0" err="1">
                <a:latin typeface="Courier" pitchFamily="2" charset="0"/>
              </a:rPr>
              <a:t>List.iter</a:t>
            </a:r>
            <a:r>
              <a:rPr lang="en-GB" dirty="0">
                <a:latin typeface="Courier" pitchFamily="2" charset="0"/>
              </a:rPr>
              <a:t> (paint e) shapes)</a:t>
            </a:r>
          </a:p>
          <a:p>
            <a:r>
              <a:rPr lang="en-GB" dirty="0">
                <a:latin typeface="Courier" pitchFamily="2" charset="0"/>
              </a:rPr>
              <a:t>  fun () -&gt; </a:t>
            </a:r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// function as return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FA980-BA51-E144-B72E-4A998F07B794}"/>
              </a:ext>
            </a:extLst>
          </p:cNvPr>
          <p:cNvSpPr/>
          <p:nvPr/>
        </p:nvSpPr>
        <p:spPr>
          <a:xfrm>
            <a:off x="523460" y="5140130"/>
            <a:ext cx="112842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///////////// Connection //////////////</a:t>
            </a: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Tie view and model together and enter main event loop</a:t>
            </a:r>
          </a:p>
          <a:p>
            <a:r>
              <a:rPr lang="en-GB" dirty="0">
                <a:latin typeface="Courier" pitchFamily="2" charset="0"/>
              </a:rPr>
              <a:t>let (size, shapes) = model ()</a:t>
            </a:r>
          </a:p>
          <a:p>
            <a:r>
              <a:rPr lang="en-GB" dirty="0">
                <a:latin typeface="Courier" pitchFamily="2" charset="0"/>
              </a:rPr>
              <a:t>let run = view size shapes</a:t>
            </a:r>
          </a:p>
          <a:p>
            <a:r>
              <a:rPr lang="en-GB" dirty="0">
                <a:latin typeface="Courier" pitchFamily="2" charset="0"/>
              </a:rPr>
              <a:t>run 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72C16-5029-1D4D-B0C7-B5CAFA8005D4}"/>
              </a:ext>
            </a:extLst>
          </p:cNvPr>
          <p:cNvSpPr txBox="1"/>
          <p:nvPr/>
        </p:nvSpPr>
        <p:spPr>
          <a:xfrm>
            <a:off x="4065131" y="35724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transformWindows.fsx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3181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61" y="0"/>
            <a:ext cx="7214551" cy="74374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C0784-2020-5A43-AD97-79F5DC42EEEF}"/>
              </a:ext>
            </a:extLst>
          </p:cNvPr>
          <p:cNvSpPr txBox="1"/>
          <p:nvPr/>
        </p:nvSpPr>
        <p:spPr>
          <a:xfrm>
            <a:off x="337438" y="0"/>
            <a:ext cx="32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rotationalSymmetry.fsx</a:t>
            </a:r>
            <a:r>
              <a:rPr lang="da-DK" sz="24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141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4" y="0"/>
            <a:ext cx="6580484" cy="68009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30B6E-A6E1-8347-92B5-0D871BB83966}"/>
              </a:ext>
            </a:extLst>
          </p:cNvPr>
          <p:cNvSpPr txBox="1"/>
          <p:nvPr/>
        </p:nvSpPr>
        <p:spPr>
          <a:xfrm>
            <a:off x="337438" y="0"/>
            <a:ext cx="153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hilbert.fsx</a:t>
            </a:r>
            <a:r>
              <a:rPr lang="da-DK" sz="24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872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C6BC-2231-A840-8CBC-978F262E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Fredagens</a:t>
            </a:r>
            <a:r>
              <a:rPr lang="en-GB" dirty="0"/>
              <a:t> </a:t>
            </a:r>
            <a:r>
              <a:rPr lang="en-GB" dirty="0" err="1"/>
              <a:t>forelæsning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053A-2822-CE45-87B9-0D21FF50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660" y="5854269"/>
            <a:ext cx="5257800" cy="6386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tinyurl.com</a:t>
            </a:r>
            <a:r>
              <a:rPr lang="en-GB" dirty="0"/>
              <a:t>/yd93a8g6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23C4C-9565-C848-B9C5-840F769D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60" y="1955800"/>
            <a:ext cx="5245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/>
          <a:lstStyle/>
          <a:p>
            <a:r>
              <a:rPr lang="en-GB" dirty="0" err="1"/>
              <a:t>System.Timers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10772-A791-C14C-8B4E-9E6AAC06D0FB}"/>
              </a:ext>
            </a:extLst>
          </p:cNvPr>
          <p:cNvSpPr/>
          <p:nvPr/>
        </p:nvSpPr>
        <p:spPr>
          <a:xfrm>
            <a:off x="838200" y="1952447"/>
            <a:ext cx="949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let t = new </a:t>
            </a:r>
            <a:r>
              <a:rPr lang="en-US" dirty="0" err="1">
                <a:latin typeface="Courier" pitchFamily="2" charset="0"/>
              </a:rPr>
              <a:t>System.Timers.Timer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mr-IN" dirty="0" err="1">
                <a:latin typeface="Courier" pitchFamily="2" charset="0"/>
              </a:rPr>
              <a:t>t.Interval</a:t>
            </a:r>
            <a:r>
              <a:rPr lang="mr-IN" dirty="0">
                <a:latin typeface="Courier" pitchFamily="2" charset="0"/>
              </a:rPr>
              <a:t> &lt;- 1000.0</a:t>
            </a:r>
            <a:endParaRPr lang="da-DK" dirty="0">
              <a:latin typeface="Courier" pitchFamily="2" charset="0"/>
            </a:endParaRPr>
          </a:p>
          <a:p>
            <a:r>
              <a:rPr lang="da-DK" dirty="0" err="1">
                <a:latin typeface="Courier" pitchFamily="2" charset="0"/>
              </a:rPr>
              <a:t>t.Elapsed.Add</a:t>
            </a:r>
            <a:r>
              <a:rPr lang="da-DK" dirty="0">
                <a:latin typeface="Courier" pitchFamily="2" charset="0"/>
              </a:rPr>
              <a:t> (</a:t>
            </a:r>
            <a:r>
              <a:rPr lang="da-DK" dirty="0" err="1">
                <a:latin typeface="Courier" pitchFamily="2" charset="0"/>
              </a:rPr>
              <a:t>fun</a:t>
            </a:r>
            <a:r>
              <a:rPr lang="da-DK" dirty="0">
                <a:latin typeface="Courier" pitchFamily="2" charset="0"/>
              </a:rPr>
              <a:t> e -&gt; </a:t>
            </a:r>
            <a:r>
              <a:rPr lang="da-DK" dirty="0" err="1">
                <a:latin typeface="Courier" pitchFamily="2" charset="0"/>
              </a:rPr>
              <a:t>printfn</a:t>
            </a:r>
            <a:r>
              <a:rPr lang="da-DK" dirty="0">
                <a:latin typeface="Courier" pitchFamily="2" charset="0"/>
              </a:rPr>
              <a:t> "%s" (</a:t>
            </a:r>
            <a:r>
              <a:rPr lang="da-DK" dirty="0" err="1">
                <a:latin typeface="Courier" pitchFamily="2" charset="0"/>
              </a:rPr>
              <a:t>string</a:t>
            </a:r>
            <a:r>
              <a:rPr lang="da-DK" dirty="0">
                <a:latin typeface="Courier" pitchFamily="2" charset="0"/>
              </a:rPr>
              <a:t> </a:t>
            </a:r>
            <a:r>
              <a:rPr lang="da-DK" dirty="0" err="1">
                <a:latin typeface="Courier" pitchFamily="2" charset="0"/>
              </a:rPr>
              <a:t>System.DateTime.Now</a:t>
            </a:r>
            <a:r>
              <a:rPr lang="da-DK" dirty="0">
                <a:latin typeface="Courier" pitchFamily="2" charset="0"/>
              </a:rPr>
              <a:t>));;</a:t>
            </a:r>
          </a:p>
          <a:p>
            <a:r>
              <a:rPr lang="mr-IN" dirty="0" err="1">
                <a:latin typeface="Courier" pitchFamily="2" charset="0"/>
              </a:rPr>
              <a:t>t.Start</a:t>
            </a:r>
            <a:r>
              <a:rPr lang="mr-IN" dirty="0">
                <a:latin typeface="Courier" pitchFamily="2" charset="0"/>
              </a:rPr>
              <a:t>();;</a:t>
            </a:r>
          </a:p>
          <a:p>
            <a:r>
              <a:rPr lang="mr-IN" dirty="0" err="1">
                <a:latin typeface="Courier" pitchFamily="2" charset="0"/>
              </a:rPr>
              <a:t>t.S</a:t>
            </a:r>
            <a:r>
              <a:rPr lang="da-DK" dirty="0">
                <a:latin typeface="Courier" pitchFamily="2" charset="0"/>
              </a:rPr>
              <a:t>top</a:t>
            </a:r>
            <a:r>
              <a:rPr lang="mr-IN" dirty="0">
                <a:latin typeface="Courier" pitchFamily="2" charset="0"/>
              </a:rPr>
              <a:t>();;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F725C-1E98-4D4A-93A0-62CA7F3303DE}"/>
              </a:ext>
            </a:extLst>
          </p:cNvPr>
          <p:cNvSpPr txBox="1"/>
          <p:nvPr/>
        </p:nvSpPr>
        <p:spPr>
          <a:xfrm>
            <a:off x="838200" y="1365548"/>
            <a:ext cx="106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fsharpi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9285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BCF-BC85-0D4F-AA6C-3DBD34FE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Skrive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skærmen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4FE54-9C36-3A43-802F-D8F47BE77084}"/>
              </a:ext>
            </a:extLst>
          </p:cNvPr>
          <p:cNvSpPr/>
          <p:nvPr/>
        </p:nvSpPr>
        <p:spPr>
          <a:xfrm>
            <a:off x="838200" y="1968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System.Windows.Forms</a:t>
            </a:r>
            <a:r>
              <a:rPr lang="en-GB" dirty="0">
                <a:latin typeface="Courier" pitchFamily="2" charset="0"/>
              </a:rPr>
              <a:t>    </a:t>
            </a:r>
          </a:p>
          <a:p>
            <a:r>
              <a:rPr lang="en-GB" dirty="0">
                <a:latin typeface="Courier" pitchFamily="2" charset="0"/>
              </a:rPr>
              <a:t>open </a:t>
            </a:r>
            <a:r>
              <a:rPr lang="en-GB" dirty="0" err="1">
                <a:latin typeface="Courier" pitchFamily="2" charset="0"/>
              </a:rPr>
              <a:t>System.Drawing</a:t>
            </a:r>
            <a:r>
              <a:rPr lang="en-GB" dirty="0">
                <a:latin typeface="Courier" pitchFamily="2" charset="0"/>
              </a:rPr>
              <a:t>  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let win = new Form ()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GB" dirty="0" err="1">
                <a:latin typeface="Courier" pitchFamily="2" charset="0"/>
              </a:rPr>
              <a:t>win.ClientSize</a:t>
            </a:r>
            <a:r>
              <a:rPr lang="en-GB" dirty="0">
                <a:latin typeface="Courier" pitchFamily="2" charset="0"/>
              </a:rPr>
              <a:t> &lt;- Size (200, 100)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GB" dirty="0">
                <a:highlight>
                  <a:srgbClr val="00FFFF"/>
                </a:highlight>
                <a:latin typeface="Courier" pitchFamily="2" charset="0"/>
              </a:rPr>
              <a:t>let label = new Label()  </a:t>
            </a:r>
          </a:p>
          <a:p>
            <a:r>
              <a:rPr lang="en-GB" dirty="0" err="1">
                <a:highlight>
                  <a:srgbClr val="00FFFF"/>
                </a:highlight>
                <a:latin typeface="Courier" pitchFamily="2" charset="0"/>
              </a:rPr>
              <a:t>win.Controls.Add</a:t>
            </a:r>
            <a:r>
              <a:rPr lang="en-GB" dirty="0">
                <a:highlight>
                  <a:srgbClr val="00FFFF"/>
                </a:highlight>
                <a:latin typeface="Courier" pitchFamily="2" charset="0"/>
              </a:rPr>
              <a:t> label</a:t>
            </a:r>
          </a:p>
          <a:p>
            <a:r>
              <a:rPr lang="en-GB" dirty="0" err="1">
                <a:latin typeface="Courier" pitchFamily="2" charset="0"/>
              </a:rPr>
              <a:t>label.Width</a:t>
            </a:r>
            <a:r>
              <a:rPr lang="en-GB" dirty="0">
                <a:latin typeface="Courier" pitchFamily="2" charset="0"/>
              </a:rPr>
              <a:t> &lt;- 200</a:t>
            </a:r>
          </a:p>
          <a:p>
            <a:r>
              <a:rPr lang="en-GB" dirty="0" err="1">
                <a:latin typeface="Courier" pitchFamily="2" charset="0"/>
              </a:rPr>
              <a:t>label.Location</a:t>
            </a:r>
            <a:r>
              <a:rPr lang="en-GB" dirty="0">
                <a:latin typeface="Courier" pitchFamily="2" charset="0"/>
              </a:rPr>
              <a:t> &lt;- new Point (10, 20)</a:t>
            </a:r>
          </a:p>
          <a:p>
            <a:r>
              <a:rPr lang="en-GB" dirty="0" err="1">
                <a:latin typeface="Courier" pitchFamily="2" charset="0"/>
              </a:rPr>
              <a:t>label.Text</a:t>
            </a:r>
            <a:r>
              <a:rPr lang="en-GB" dirty="0">
                <a:latin typeface="Courier" pitchFamily="2" charset="0"/>
              </a:rPr>
              <a:t> &lt;- "Hello World"</a:t>
            </a:r>
          </a:p>
          <a:p>
            <a:r>
              <a:rPr lang="en-GB" dirty="0" err="1">
                <a:latin typeface="Courier" pitchFamily="2" charset="0"/>
              </a:rPr>
              <a:t>label.BackColor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Color.White</a:t>
            </a:r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label.Height</a:t>
            </a:r>
            <a:r>
              <a:rPr lang="en-GB" dirty="0">
                <a:latin typeface="Courier" pitchFamily="2" charset="0"/>
              </a:rPr>
              <a:t> &lt;- 20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Application.Run</a:t>
            </a:r>
            <a:r>
              <a:rPr lang="en-GB" dirty="0">
                <a:latin typeface="Courier" pitchFamily="2" charset="0"/>
              </a:rPr>
              <a:t> win </a:t>
            </a:r>
            <a:r>
              <a:rPr lang="en-GB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CB20-3FEF-B64F-B10D-08B37241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17445"/>
            <a:ext cx="5270500" cy="349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DF806-B31B-E04F-8D5F-BC6766C5B0C5}"/>
              </a:ext>
            </a:extLst>
          </p:cNvPr>
          <p:cNvSpPr txBox="1"/>
          <p:nvPr/>
        </p:nvSpPr>
        <p:spPr>
          <a:xfrm>
            <a:off x="838200" y="1333827"/>
            <a:ext cx="123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label.fsx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8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374037"/>
            <a:ext cx="10299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US" dirty="0">
                <a:latin typeface="Courier" pitchFamily="2" charset="0"/>
              </a:rPr>
              <a:t>let label = new Label()  </a:t>
            </a:r>
          </a:p>
          <a:p>
            <a:r>
              <a:rPr lang="en-US" dirty="0" err="1">
                <a:latin typeface="Courier" pitchFamily="2" charset="0"/>
              </a:rPr>
              <a:t>win.Controls.Add</a:t>
            </a:r>
            <a:r>
              <a:rPr lang="en-US" dirty="0">
                <a:latin typeface="Courier" pitchFamily="2" charset="0"/>
              </a:rPr>
              <a:t> label</a:t>
            </a:r>
          </a:p>
          <a:p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&lt;- 200</a:t>
            </a:r>
          </a:p>
          <a:p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get present time and date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 and link to label</a:t>
            </a:r>
          </a:p>
          <a:p>
            <a:r>
              <a:rPr lang="en-US" dirty="0">
                <a:latin typeface="Courier" pitchFamily="2" charset="0"/>
              </a:rPr>
              <a:t>let timer =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&lt;- 1000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1000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timer.Tick.Add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(fun e -&gt;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string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System.DateTime.Now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926455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clock.fsx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89B37-AE54-404F-912B-7E633F43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520308"/>
            <a:ext cx="391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374037"/>
            <a:ext cx="10299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label to show time</a:t>
            </a:r>
          </a:p>
          <a:p>
            <a:r>
              <a:rPr lang="en-US" dirty="0">
                <a:latin typeface="Courier" pitchFamily="2" charset="0"/>
              </a:rPr>
              <a:t>let label = new Label()  </a:t>
            </a:r>
          </a:p>
          <a:p>
            <a:r>
              <a:rPr lang="en-US" dirty="0" err="1">
                <a:latin typeface="Courier" pitchFamily="2" charset="0"/>
              </a:rPr>
              <a:t>win.Controls.Add</a:t>
            </a:r>
            <a:r>
              <a:rPr lang="en-US" dirty="0">
                <a:latin typeface="Courier" pitchFamily="2" charset="0"/>
              </a:rPr>
              <a:t> label</a:t>
            </a:r>
          </a:p>
          <a:p>
            <a:r>
              <a:rPr lang="en-US" dirty="0" err="1">
                <a:latin typeface="Courier" pitchFamily="2" charset="0"/>
              </a:rPr>
              <a:t>label.Text</a:t>
            </a:r>
            <a:r>
              <a:rPr lang="en-US" dirty="0">
                <a:latin typeface="Courier" pitchFamily="2" charset="0"/>
              </a:rPr>
              <a:t> &lt;- string </a:t>
            </a:r>
            <a:r>
              <a:rPr lang="en-US" dirty="0" err="1">
                <a:latin typeface="Courier" pitchFamily="2" charset="0"/>
              </a:rPr>
              <a:t>System.DateTime.Now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get present time and date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textSz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TextRenderer.MeasureText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label.Text,label.Font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</a:t>
            </a:r>
          </a:p>
          <a:p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textSz.Width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label.Height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textSz.Height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label.BackColor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Color.White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926455"/>
            <a:ext cx="224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movingClock.fsx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1020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0299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 and link to label</a:t>
            </a:r>
          </a:p>
          <a:p>
            <a:r>
              <a:rPr lang="en-US" dirty="0">
                <a:latin typeface="Courier" pitchFamily="2" charset="0"/>
              </a:rPr>
              <a:t>let timer = 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1000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= (0,0)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= (1,1)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performTick</a:t>
            </a:r>
            <a:r>
              <a:rPr lang="en-US" dirty="0">
                <a:latin typeface="Courier" pitchFamily="2" charset="0"/>
              </a:rPr>
              <a:t> (e : </a:t>
            </a:r>
            <a:r>
              <a:rPr lang="en-US" dirty="0" err="1">
                <a:latin typeface="Courier" pitchFamily="2" charset="0"/>
              </a:rPr>
              <a:t>System.EventArgs</a:t>
            </a:r>
            <a:r>
              <a:rPr lang="en-US" dirty="0">
                <a:latin typeface="Courier" pitchFamily="2" charset="0"/>
              </a:rPr>
              <a:t>) =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printfn</a:t>
            </a:r>
            <a:r>
              <a:rPr lang="en-US" dirty="0">
                <a:latin typeface="Courier" pitchFamily="2" charset="0"/>
              </a:rPr>
              <a:t> "%A %A"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win.ClientSize.Width</a:t>
            </a:r>
            <a:r>
              <a:rPr lang="en-US" dirty="0">
                <a:latin typeface="Courier" pitchFamily="2" charset="0"/>
              </a:rPr>
              <a:t> - </a:t>
            </a:r>
            <a:r>
              <a:rPr lang="en-US" dirty="0" err="1">
                <a:latin typeface="Courier" pitchFamily="2" charset="0"/>
              </a:rPr>
              <a:t>label.Width</a:t>
            </a:r>
            <a:r>
              <a:rPr lang="en-US" dirty="0">
                <a:latin typeface="Courier" pitchFamily="2" charset="0"/>
              </a:rPr>
              <a:t> - 1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 0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(-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win.ClientSize.Height</a:t>
            </a:r>
            <a:r>
              <a:rPr lang="en-US" dirty="0">
                <a:latin typeface="Courier" pitchFamily="2" charset="0"/>
              </a:rPr>
              <a:t> - </a:t>
            </a:r>
            <a:r>
              <a:rPr lang="en-US" dirty="0" err="1">
                <a:latin typeface="Courier" pitchFamily="2" charset="0"/>
              </a:rPr>
              <a:t>label.Height</a:t>
            </a:r>
            <a:r>
              <a:rPr lang="en-US" dirty="0">
                <a:latin typeface="Courier" pitchFamily="2" charset="0"/>
              </a:rPr>
              <a:t> – 1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 0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(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-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&lt;- (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fst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pos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snd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label.Location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Point (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fst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pos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snd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pos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label.Text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&lt;- string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System.DateTime.Now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timer.Tick.Add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performTick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24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movingClock.fsx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2854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0299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System.Windows.Forms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open </a:t>
            </a:r>
            <a:r>
              <a:rPr lang="en-US" dirty="0" err="1">
                <a:latin typeface="Courier" pitchFamily="2" charset="0"/>
              </a:rPr>
              <a:t>System.Drawing</a:t>
            </a:r>
            <a:r>
              <a:rPr lang="en-US" dirty="0">
                <a:latin typeface="Courier" pitchFamily="2" charset="0"/>
              </a:rPr>
              <a:t> 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let win = new Form ()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US" dirty="0" err="1">
                <a:latin typeface="Courier" pitchFamily="2" charset="0"/>
              </a:rPr>
              <a:t>win.ClientSize</a:t>
            </a:r>
            <a:r>
              <a:rPr lang="en-US" dirty="0">
                <a:latin typeface="Courier" pitchFamily="2" charset="0"/>
              </a:rPr>
              <a:t> &lt;- Size (200, 50)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. . 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make a timer</a:t>
            </a:r>
          </a:p>
          <a:p>
            <a:r>
              <a:rPr lang="en-US" dirty="0">
                <a:latin typeface="Courier" pitchFamily="2" charset="0"/>
              </a:rPr>
              <a:t>let timer = new Timer()</a:t>
            </a:r>
          </a:p>
          <a:p>
            <a:r>
              <a:rPr lang="en-US" dirty="0" err="1">
                <a:latin typeface="Courier" pitchFamily="2" charset="0"/>
              </a:rPr>
              <a:t>timer.Interval</a:t>
            </a:r>
            <a:r>
              <a:rPr lang="en-US" dirty="0">
                <a:latin typeface="Courier" pitchFamily="2" charset="0"/>
              </a:rPr>
              <a:t> &lt;- 10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create an event every 10 millisecond</a:t>
            </a:r>
          </a:p>
          <a:p>
            <a:r>
              <a:rPr lang="en-US" dirty="0" err="1">
                <a:latin typeface="Courier" pitchFamily="2" charset="0"/>
              </a:rPr>
              <a:t>timer.Enabled</a:t>
            </a:r>
            <a:r>
              <a:rPr lang="en-US" dirty="0">
                <a:latin typeface="Courier" pitchFamily="2" charset="0"/>
              </a:rPr>
              <a:t> &lt;- true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activiate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the timer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timer.Tick.Add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(fun e -&gt;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win.Refresh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())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Application.Run</a:t>
            </a:r>
            <a:r>
              <a:rPr lang="en-US" dirty="0">
                <a:latin typeface="Courier" pitchFamily="2" charset="0"/>
              </a:rPr>
              <a:t> win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 start event-loop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45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movingSquare.fsx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0884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E9D-D93E-0D49-9BF2-E75580A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GB" dirty="0" err="1"/>
              <a:t>System.Windows.Forms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3420A-2399-9B42-90B3-4BC79E679EA6}"/>
              </a:ext>
            </a:extLst>
          </p:cNvPr>
          <p:cNvSpPr/>
          <p:nvPr/>
        </p:nvSpPr>
        <p:spPr>
          <a:xfrm>
            <a:off x="838200" y="1254769"/>
            <a:ext cx="1135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let mutable delta = Point (0,0)</a:t>
            </a:r>
          </a:p>
          <a:p>
            <a:r>
              <a:rPr lang="en-US" dirty="0">
                <a:latin typeface="Courier" pitchFamily="2" charset="0"/>
              </a:rPr>
              <a:t>let mutable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= Point (1,1)</a:t>
            </a:r>
          </a:p>
          <a:p>
            <a:r>
              <a:rPr lang="en-US" dirty="0">
                <a:latin typeface="Courier" pitchFamily="2" charset="0"/>
              </a:rPr>
              <a:t>let </a:t>
            </a:r>
            <a:r>
              <a:rPr lang="en-US" dirty="0" err="1">
                <a:latin typeface="Courier" pitchFamily="2" charset="0"/>
              </a:rPr>
              <a:t>polygonSz</a:t>
            </a:r>
            <a:r>
              <a:rPr lang="en-US" dirty="0">
                <a:latin typeface="Courier" pitchFamily="2" charset="0"/>
              </a:rPr>
              <a:t> = Point (10,10);</a:t>
            </a:r>
          </a:p>
          <a:p>
            <a:r>
              <a:rPr lang="en-US" dirty="0">
                <a:latin typeface="Courier" pitchFamily="2" charset="0"/>
              </a:rPr>
              <a:t>let polygon = [|Point (0,0); Point (polygonSz.X,0); </a:t>
            </a:r>
            <a:r>
              <a:rPr lang="en-US" dirty="0" err="1">
                <a:latin typeface="Courier" pitchFamily="2" charset="0"/>
              </a:rPr>
              <a:t>polygonSz</a:t>
            </a:r>
            <a:r>
              <a:rPr lang="en-US" dirty="0">
                <a:latin typeface="Courier" pitchFamily="2" charset="0"/>
              </a:rPr>
              <a:t>; Point (0,polygonSz.Y); Point (0,0)|]</a:t>
            </a:r>
          </a:p>
          <a:p>
            <a:r>
              <a:rPr lang="en-US" dirty="0">
                <a:latin typeface="Courier" pitchFamily="2" charset="0"/>
              </a:rPr>
              <a:t>let paint (e : </a:t>
            </a:r>
            <a:r>
              <a:rPr lang="en-US" dirty="0" err="1">
                <a:latin typeface="Courier" pitchFamily="2" charset="0"/>
              </a:rPr>
              <a:t>PaintEventArgs</a:t>
            </a:r>
            <a:r>
              <a:rPr lang="en-US" dirty="0">
                <a:latin typeface="Courier" pitchFamily="2" charset="0"/>
              </a:rPr>
              <a:t>) : unit =</a:t>
            </a:r>
          </a:p>
          <a:p>
            <a:r>
              <a:rPr lang="en-US" dirty="0">
                <a:latin typeface="Courier" pitchFamily="2" charset="0"/>
              </a:rPr>
              <a:t>  let pen = new Pen (</a:t>
            </a:r>
            <a:r>
              <a:rPr lang="en-US" dirty="0" err="1">
                <a:latin typeface="Courier" pitchFamily="2" charset="0"/>
              </a:rPr>
              <a:t>Color.Black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 &lt; 0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polygonSz.X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win.ClientSize.Width</a:t>
            </a:r>
            <a:r>
              <a:rPr lang="en-US" dirty="0">
                <a:latin typeface="Courier" pitchFamily="2" charset="0"/>
              </a:rPr>
              <a:t> - 1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Point (-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if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 &lt; 0 </a:t>
            </a:r>
          </a:p>
          <a:p>
            <a:r>
              <a:rPr lang="en-US" dirty="0">
                <a:latin typeface="Courier" pitchFamily="2" charset="0"/>
              </a:rPr>
              <a:t>    ||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polygonSz.Y</a:t>
            </a:r>
            <a:r>
              <a:rPr lang="en-US" dirty="0">
                <a:latin typeface="Courier" pitchFamily="2" charset="0"/>
              </a:rPr>
              <a:t> &gt; </a:t>
            </a:r>
            <a:r>
              <a:rPr lang="en-US" dirty="0" err="1">
                <a:latin typeface="Courier" pitchFamily="2" charset="0"/>
              </a:rPr>
              <a:t>win.ClientSize.Height</a:t>
            </a:r>
            <a:r>
              <a:rPr lang="en-US" dirty="0">
                <a:latin typeface="Courier" pitchFamily="2" charset="0"/>
              </a:rPr>
              <a:t> - 1 then</a:t>
            </a:r>
          </a:p>
          <a:p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dir</a:t>
            </a:r>
            <a:r>
              <a:rPr lang="en-US" dirty="0">
                <a:latin typeface="Courier" pitchFamily="2" charset="0"/>
              </a:rPr>
              <a:t> &lt;- Point (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-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delta &lt;- Point (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dir.Y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let add (p : Point) -&gt; Point (</a:t>
            </a:r>
            <a:r>
              <a:rPr lang="en-US" dirty="0" err="1">
                <a:latin typeface="Courier" pitchFamily="2" charset="0"/>
              </a:rPr>
              <a:t>p.X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delta.X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p.Y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 err="1">
                <a:latin typeface="Courier" pitchFamily="2" charset="0"/>
              </a:rPr>
              <a:t>delta.Y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let points = </a:t>
            </a:r>
            <a:r>
              <a:rPr lang="en-US" dirty="0" err="1">
                <a:latin typeface="Courier" pitchFamily="2" charset="0"/>
              </a:rPr>
              <a:t>Array.map</a:t>
            </a:r>
            <a:r>
              <a:rPr lang="en-US" dirty="0">
                <a:latin typeface="Courier" pitchFamily="2" charset="0"/>
              </a:rPr>
              <a:t> add polygon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e.Graphics.DrawLines</a:t>
            </a:r>
            <a:r>
              <a:rPr lang="en-US" dirty="0">
                <a:latin typeface="Courier" pitchFamily="2" charset="0"/>
              </a:rPr>
              <a:t> (pen, points)</a:t>
            </a:r>
          </a:p>
          <a:p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win.Paint.Add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paint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663B-3913-9042-9775-FB772A436CD7}"/>
              </a:ext>
            </a:extLst>
          </p:cNvPr>
          <p:cNvSpPr txBox="1"/>
          <p:nvPr/>
        </p:nvSpPr>
        <p:spPr>
          <a:xfrm>
            <a:off x="838200" y="807187"/>
            <a:ext cx="245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movingSquare.fsx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7E6B2-3AEF-164B-BBB3-A6EBDDDBFBDE}"/>
              </a:ext>
            </a:extLst>
          </p:cNvPr>
          <p:cNvSpPr/>
          <p:nvPr/>
        </p:nvSpPr>
        <p:spPr>
          <a:xfrm>
            <a:off x="8067632" y="617288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3E475A8-9A44-A34D-8414-FB23474F3AEB}"/>
              </a:ext>
            </a:extLst>
          </p:cNvPr>
          <p:cNvSpPr>
            <a:spLocks noChangeAspect="1"/>
          </p:cNvSpPr>
          <p:nvPr/>
        </p:nvSpPr>
        <p:spPr>
          <a:xfrm rot="4335192">
            <a:off x="10566142" y="1074770"/>
            <a:ext cx="360000" cy="360000"/>
          </a:xfrm>
          <a:prstGeom prst="plus">
            <a:avLst>
              <a:gd name="adj" fmla="val 4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E4CA9B-0585-0744-82CD-E47E28E8A5A1}"/>
              </a:ext>
            </a:extLst>
          </p:cNvPr>
          <p:cNvCxnSpPr>
            <a:cxnSpLocks/>
          </p:cNvCxnSpPr>
          <p:nvPr/>
        </p:nvCxnSpPr>
        <p:spPr>
          <a:xfrm>
            <a:off x="10746143" y="1254770"/>
            <a:ext cx="36000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BE98D-B341-A84E-A3FE-C26B2B19CBD9}"/>
              </a:ext>
            </a:extLst>
          </p:cNvPr>
          <p:cNvSpPr txBox="1"/>
          <p:nvPr/>
        </p:nvSpPr>
        <p:spPr>
          <a:xfrm>
            <a:off x="7620000" y="28575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D60-0000-2C49-876A-F2D5EE2D2F73}"/>
              </a:ext>
            </a:extLst>
          </p:cNvPr>
          <p:cNvSpPr txBox="1"/>
          <p:nvPr/>
        </p:nvSpPr>
        <p:spPr>
          <a:xfrm>
            <a:off x="10458450" y="78105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5C8CF-1607-3241-AF5C-F566FC8047AB}"/>
              </a:ext>
            </a:extLst>
          </p:cNvPr>
          <p:cNvSpPr txBox="1"/>
          <p:nvPr/>
        </p:nvSpPr>
        <p:spPr>
          <a:xfrm>
            <a:off x="10788220" y="163696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0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1833</Words>
  <Application>Microsoft Macintosh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 Theme</vt:lpstr>
      <vt:lpstr>Grafiske brugergrænseflader i F#</vt:lpstr>
      <vt:lpstr>Fredagens forelæsning</vt:lpstr>
      <vt:lpstr>System.Timers </vt:lpstr>
      <vt:lpstr>Skrive på skærmen</vt:lpstr>
      <vt:lpstr>System.Windows.Forms</vt:lpstr>
      <vt:lpstr>System.Windows.Forms</vt:lpstr>
      <vt:lpstr>System.Windows.Forms</vt:lpstr>
      <vt:lpstr>System.Windows.Forms</vt:lpstr>
      <vt:lpstr>System.Windows.Forms</vt:lpstr>
      <vt:lpstr>Adskil model og view</vt:lpstr>
      <vt:lpstr>PowerPoint Presentation</vt:lpstr>
      <vt:lpstr>Tegn og transformer mange linjer</vt:lpstr>
      <vt:lpstr>Model</vt:lpstr>
      <vt:lpstr>View+forbindelse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38</cp:revision>
  <dcterms:created xsi:type="dcterms:W3CDTF">2018-01-10T08:04:13Z</dcterms:created>
  <dcterms:modified xsi:type="dcterms:W3CDTF">2019-01-14T08:05:31Z</dcterms:modified>
</cp:coreProperties>
</file>