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90" r:id="rId3"/>
    <p:sldId id="277" r:id="rId4"/>
    <p:sldId id="283" r:id="rId5"/>
    <p:sldId id="284" r:id="rId6"/>
    <p:sldId id="286" r:id="rId7"/>
    <p:sldId id="285" r:id="rId8"/>
    <p:sldId id="288" r:id="rId9"/>
    <p:sldId id="287" r:id="rId10"/>
    <p:sldId id="289" r:id="rId11"/>
    <p:sldId id="258" r:id="rId12"/>
    <p:sldId id="260" r:id="rId13"/>
    <p:sldId id="268" r:id="rId14"/>
    <p:sldId id="291" r:id="rId15"/>
  </p:sldIdLst>
  <p:sldSz cx="12192000" cy="6858000"/>
  <p:notesSz cx="6858000" cy="9144000"/>
  <p:defaultTextStyle>
    <a:defPPr>
      <a:defRPr lang="da-DK"/>
    </a:defPPr>
    <a:lvl1pPr marL="0" algn="l" defTabSz="914247" rtl="0" eaLnBrk="1" latinLnBrk="0" hangingPunct="1">
      <a:defRPr sz="1800" kern="1200">
        <a:solidFill>
          <a:schemeClr val="tx1"/>
        </a:solidFill>
        <a:latin typeface="+mn-lt"/>
        <a:ea typeface="+mn-ea"/>
        <a:cs typeface="+mn-cs"/>
      </a:defRPr>
    </a:lvl1pPr>
    <a:lvl2pPr marL="457124" algn="l" defTabSz="914247" rtl="0" eaLnBrk="1" latinLnBrk="0" hangingPunct="1">
      <a:defRPr sz="1800" kern="1200">
        <a:solidFill>
          <a:schemeClr val="tx1"/>
        </a:solidFill>
        <a:latin typeface="+mn-lt"/>
        <a:ea typeface="+mn-ea"/>
        <a:cs typeface="+mn-cs"/>
      </a:defRPr>
    </a:lvl2pPr>
    <a:lvl3pPr marL="914247" algn="l" defTabSz="914247" rtl="0" eaLnBrk="1" latinLnBrk="0" hangingPunct="1">
      <a:defRPr sz="1800" kern="1200">
        <a:solidFill>
          <a:schemeClr val="tx1"/>
        </a:solidFill>
        <a:latin typeface="+mn-lt"/>
        <a:ea typeface="+mn-ea"/>
        <a:cs typeface="+mn-cs"/>
      </a:defRPr>
    </a:lvl3pPr>
    <a:lvl4pPr marL="1371370" algn="l" defTabSz="914247" rtl="0" eaLnBrk="1" latinLnBrk="0" hangingPunct="1">
      <a:defRPr sz="1800" kern="1200">
        <a:solidFill>
          <a:schemeClr val="tx1"/>
        </a:solidFill>
        <a:latin typeface="+mn-lt"/>
        <a:ea typeface="+mn-ea"/>
        <a:cs typeface="+mn-cs"/>
      </a:defRPr>
    </a:lvl4pPr>
    <a:lvl5pPr marL="1828494" algn="l" defTabSz="914247" rtl="0" eaLnBrk="1" latinLnBrk="0" hangingPunct="1">
      <a:defRPr sz="1800" kern="1200">
        <a:solidFill>
          <a:schemeClr val="tx1"/>
        </a:solidFill>
        <a:latin typeface="+mn-lt"/>
        <a:ea typeface="+mn-ea"/>
        <a:cs typeface="+mn-cs"/>
      </a:defRPr>
    </a:lvl5pPr>
    <a:lvl6pPr marL="2285618" algn="l" defTabSz="914247" rtl="0" eaLnBrk="1" latinLnBrk="0" hangingPunct="1">
      <a:defRPr sz="1800" kern="1200">
        <a:solidFill>
          <a:schemeClr val="tx1"/>
        </a:solidFill>
        <a:latin typeface="+mn-lt"/>
        <a:ea typeface="+mn-ea"/>
        <a:cs typeface="+mn-cs"/>
      </a:defRPr>
    </a:lvl6pPr>
    <a:lvl7pPr marL="2742742" algn="l" defTabSz="914247" rtl="0" eaLnBrk="1" latinLnBrk="0" hangingPunct="1">
      <a:defRPr sz="1800" kern="1200">
        <a:solidFill>
          <a:schemeClr val="tx1"/>
        </a:solidFill>
        <a:latin typeface="+mn-lt"/>
        <a:ea typeface="+mn-ea"/>
        <a:cs typeface="+mn-cs"/>
      </a:defRPr>
    </a:lvl7pPr>
    <a:lvl8pPr marL="3199865" algn="l" defTabSz="914247" rtl="0" eaLnBrk="1" latinLnBrk="0" hangingPunct="1">
      <a:defRPr sz="1800" kern="1200">
        <a:solidFill>
          <a:schemeClr val="tx1"/>
        </a:solidFill>
        <a:latin typeface="+mn-lt"/>
        <a:ea typeface="+mn-ea"/>
        <a:cs typeface="+mn-cs"/>
      </a:defRPr>
    </a:lvl8pPr>
    <a:lvl9pPr marL="3656988" algn="l" defTabSz="91424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97"/>
    <p:restoredTop sz="91324"/>
  </p:normalViewPr>
  <p:slideViewPr>
    <p:cSldViewPr snapToGrid="0" snapToObjects="1">
      <p:cViewPr varScale="1">
        <p:scale>
          <a:sx n="105" d="100"/>
          <a:sy n="105" d="100"/>
        </p:scale>
        <p:origin x="560" y="200"/>
      </p:cViewPr>
      <p:guideLst/>
    </p:cSldViewPr>
  </p:slideViewPr>
  <p:outlineViewPr>
    <p:cViewPr>
      <p:scale>
        <a:sx n="33" d="100"/>
        <a:sy n="33" d="100"/>
      </p:scale>
      <p:origin x="0" y="-477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8031C6-E4B0-0444-A4A8-9CCE96EC2C9C}" type="datetimeFigureOut">
              <a:rPr lang="en-GB" smtClean="0"/>
              <a:t>11/12/2019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6431B5-AB57-3E4A-80D5-B6800CF8539B}" type="slidenum">
              <a:rPr lang="en-GB" smtClean="0"/>
              <a:t>‹#›</a:t>
            </a:fld>
            <a:endParaRPr lang="en-GB"/>
          </a:p>
        </p:txBody>
      </p:sp>
    </p:spTree>
    <p:extLst>
      <p:ext uri="{BB962C8B-B14F-4D97-AF65-F5344CB8AC3E}">
        <p14:creationId xmlns:p14="http://schemas.microsoft.com/office/powerpoint/2010/main" val="4229257374"/>
      </p:ext>
    </p:extLst>
  </p:cSld>
  <p:clrMap bg1="lt1" tx1="dk1" bg2="lt2" tx2="dk2" accent1="accent1" accent2="accent2" accent3="accent3" accent4="accent4" accent5="accent5" accent6="accent6" hlink="hlink" folHlink="folHlink"/>
  <p:notesStyle>
    <a:lvl1pPr marL="0" algn="l" defTabSz="914247" rtl="0" eaLnBrk="1" latinLnBrk="0" hangingPunct="1">
      <a:defRPr sz="1201" kern="1200">
        <a:solidFill>
          <a:schemeClr val="tx1"/>
        </a:solidFill>
        <a:latin typeface="+mn-lt"/>
        <a:ea typeface="+mn-ea"/>
        <a:cs typeface="+mn-cs"/>
      </a:defRPr>
    </a:lvl1pPr>
    <a:lvl2pPr marL="457124" algn="l" defTabSz="914247" rtl="0" eaLnBrk="1" latinLnBrk="0" hangingPunct="1">
      <a:defRPr sz="1201" kern="1200">
        <a:solidFill>
          <a:schemeClr val="tx1"/>
        </a:solidFill>
        <a:latin typeface="+mn-lt"/>
        <a:ea typeface="+mn-ea"/>
        <a:cs typeface="+mn-cs"/>
      </a:defRPr>
    </a:lvl2pPr>
    <a:lvl3pPr marL="914247" algn="l" defTabSz="914247" rtl="0" eaLnBrk="1" latinLnBrk="0" hangingPunct="1">
      <a:defRPr sz="1201" kern="1200">
        <a:solidFill>
          <a:schemeClr val="tx1"/>
        </a:solidFill>
        <a:latin typeface="+mn-lt"/>
        <a:ea typeface="+mn-ea"/>
        <a:cs typeface="+mn-cs"/>
      </a:defRPr>
    </a:lvl3pPr>
    <a:lvl4pPr marL="1371370" algn="l" defTabSz="914247" rtl="0" eaLnBrk="1" latinLnBrk="0" hangingPunct="1">
      <a:defRPr sz="1201" kern="1200">
        <a:solidFill>
          <a:schemeClr val="tx1"/>
        </a:solidFill>
        <a:latin typeface="+mn-lt"/>
        <a:ea typeface="+mn-ea"/>
        <a:cs typeface="+mn-cs"/>
      </a:defRPr>
    </a:lvl4pPr>
    <a:lvl5pPr marL="1828494" algn="l" defTabSz="914247" rtl="0" eaLnBrk="1" latinLnBrk="0" hangingPunct="1">
      <a:defRPr sz="1201" kern="1200">
        <a:solidFill>
          <a:schemeClr val="tx1"/>
        </a:solidFill>
        <a:latin typeface="+mn-lt"/>
        <a:ea typeface="+mn-ea"/>
        <a:cs typeface="+mn-cs"/>
      </a:defRPr>
    </a:lvl5pPr>
    <a:lvl6pPr marL="2285618" algn="l" defTabSz="914247" rtl="0" eaLnBrk="1" latinLnBrk="0" hangingPunct="1">
      <a:defRPr sz="1201" kern="1200">
        <a:solidFill>
          <a:schemeClr val="tx1"/>
        </a:solidFill>
        <a:latin typeface="+mn-lt"/>
        <a:ea typeface="+mn-ea"/>
        <a:cs typeface="+mn-cs"/>
      </a:defRPr>
    </a:lvl6pPr>
    <a:lvl7pPr marL="2742742" algn="l" defTabSz="914247" rtl="0" eaLnBrk="1" latinLnBrk="0" hangingPunct="1">
      <a:defRPr sz="1201" kern="1200">
        <a:solidFill>
          <a:schemeClr val="tx1"/>
        </a:solidFill>
        <a:latin typeface="+mn-lt"/>
        <a:ea typeface="+mn-ea"/>
        <a:cs typeface="+mn-cs"/>
      </a:defRPr>
    </a:lvl7pPr>
    <a:lvl8pPr marL="3199865" algn="l" defTabSz="914247" rtl="0" eaLnBrk="1" latinLnBrk="0" hangingPunct="1">
      <a:defRPr sz="1201" kern="1200">
        <a:solidFill>
          <a:schemeClr val="tx1"/>
        </a:solidFill>
        <a:latin typeface="+mn-lt"/>
        <a:ea typeface="+mn-ea"/>
        <a:cs typeface="+mn-cs"/>
      </a:defRPr>
    </a:lvl8pPr>
    <a:lvl9pPr marL="3656988" algn="l" defTabSz="914247" rtl="0" eaLnBrk="1" latinLnBrk="0" hangingPunct="1">
      <a:defRPr sz="1201"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1ED94-4591-104E-9537-9BC5CCCC4F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6D2EB0F-840F-9348-B5A4-EF40AB1838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FE6355-A766-B245-AB6B-147D8BE70AD2}"/>
              </a:ext>
            </a:extLst>
          </p:cNvPr>
          <p:cNvSpPr>
            <a:spLocks noGrp="1"/>
          </p:cNvSpPr>
          <p:nvPr>
            <p:ph type="dt" sz="half" idx="10"/>
          </p:nvPr>
        </p:nvSpPr>
        <p:spPr/>
        <p:txBody>
          <a:bodyPr/>
          <a:lstStyle/>
          <a:p>
            <a:fld id="{66665395-52C5-5E4B-BB20-CD4E0BBC9899}" type="datetimeFigureOut">
              <a:rPr lang="en-GB" smtClean="0"/>
              <a:t>11/12/2019</a:t>
            </a:fld>
            <a:endParaRPr lang="en-GB"/>
          </a:p>
        </p:txBody>
      </p:sp>
      <p:sp>
        <p:nvSpPr>
          <p:cNvPr id="5" name="Footer Placeholder 4">
            <a:extLst>
              <a:ext uri="{FF2B5EF4-FFF2-40B4-BE49-F238E27FC236}">
                <a16:creationId xmlns:a16="http://schemas.microsoft.com/office/drawing/2014/main" id="{CDA17BD5-7391-3043-9842-63659D87F9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D7805B-40C7-FE4B-A010-E783D2AB7598}"/>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3846909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9ECF-F887-904F-B22E-41EC84C5441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F4B9699-D8C2-144E-95E4-59A06CD1EEA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2927998-48D3-F946-A6DF-3F4ED1666689}"/>
              </a:ext>
            </a:extLst>
          </p:cNvPr>
          <p:cNvSpPr>
            <a:spLocks noGrp="1"/>
          </p:cNvSpPr>
          <p:nvPr>
            <p:ph type="dt" sz="half" idx="10"/>
          </p:nvPr>
        </p:nvSpPr>
        <p:spPr/>
        <p:txBody>
          <a:bodyPr/>
          <a:lstStyle/>
          <a:p>
            <a:fld id="{66665395-52C5-5E4B-BB20-CD4E0BBC9899}" type="datetimeFigureOut">
              <a:rPr lang="en-GB" smtClean="0"/>
              <a:t>11/12/2019</a:t>
            </a:fld>
            <a:endParaRPr lang="en-GB"/>
          </a:p>
        </p:txBody>
      </p:sp>
      <p:sp>
        <p:nvSpPr>
          <p:cNvPr id="5" name="Footer Placeholder 4">
            <a:extLst>
              <a:ext uri="{FF2B5EF4-FFF2-40B4-BE49-F238E27FC236}">
                <a16:creationId xmlns:a16="http://schemas.microsoft.com/office/drawing/2014/main" id="{BFCF3670-D8F4-D341-AA86-D4CCED1559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E738B95-EF98-D649-9906-6613C58AA6A8}"/>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4042516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50C002-91CA-7744-B674-6F5ADFE9BAEC}"/>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BCCB194-04AA-5143-9CB1-5C1E650EBCCE}"/>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6A53160-CEFC-D44F-8E33-0FA3650FE761}"/>
              </a:ext>
            </a:extLst>
          </p:cNvPr>
          <p:cNvSpPr>
            <a:spLocks noGrp="1"/>
          </p:cNvSpPr>
          <p:nvPr>
            <p:ph type="dt" sz="half" idx="10"/>
          </p:nvPr>
        </p:nvSpPr>
        <p:spPr/>
        <p:txBody>
          <a:bodyPr/>
          <a:lstStyle/>
          <a:p>
            <a:fld id="{66665395-52C5-5E4B-BB20-CD4E0BBC9899}" type="datetimeFigureOut">
              <a:rPr lang="en-GB" smtClean="0"/>
              <a:t>11/12/2019</a:t>
            </a:fld>
            <a:endParaRPr lang="en-GB"/>
          </a:p>
        </p:txBody>
      </p:sp>
      <p:sp>
        <p:nvSpPr>
          <p:cNvPr id="5" name="Footer Placeholder 4">
            <a:extLst>
              <a:ext uri="{FF2B5EF4-FFF2-40B4-BE49-F238E27FC236}">
                <a16:creationId xmlns:a16="http://schemas.microsoft.com/office/drawing/2014/main" id="{F3CE4D1C-C139-9748-B848-090CEE61D8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3B8C1B2-97C1-AC4A-AFA9-9FD6F21B4D6A}"/>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1537045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7F771-3C77-4046-8741-B9F1985A84A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5BE75E4-788D-8B45-A914-9090B31B6C9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14FDA30-5AAC-E44B-B385-D37F6D102C25}"/>
              </a:ext>
            </a:extLst>
          </p:cNvPr>
          <p:cNvSpPr>
            <a:spLocks noGrp="1"/>
          </p:cNvSpPr>
          <p:nvPr>
            <p:ph type="dt" sz="half" idx="10"/>
          </p:nvPr>
        </p:nvSpPr>
        <p:spPr/>
        <p:txBody>
          <a:bodyPr/>
          <a:lstStyle/>
          <a:p>
            <a:fld id="{66665395-52C5-5E4B-BB20-CD4E0BBC9899}" type="datetimeFigureOut">
              <a:rPr lang="en-GB" smtClean="0"/>
              <a:t>11/12/2019</a:t>
            </a:fld>
            <a:endParaRPr lang="en-GB"/>
          </a:p>
        </p:txBody>
      </p:sp>
      <p:sp>
        <p:nvSpPr>
          <p:cNvPr id="5" name="Footer Placeholder 4">
            <a:extLst>
              <a:ext uri="{FF2B5EF4-FFF2-40B4-BE49-F238E27FC236}">
                <a16:creationId xmlns:a16="http://schemas.microsoft.com/office/drawing/2014/main" id="{B12C8E8F-B306-6948-AAFC-2378EAB542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A7F2F2-7D0F-594F-9997-E62A0E3C089F}"/>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4217247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4479-5842-7B40-B8C3-B9E0AFA5B4F3}"/>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1C52AD2-50C1-A544-AAE7-1B4CE8979B47}"/>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7827BD2-2BEE-AF4F-93E9-FB7F2382123A}"/>
              </a:ext>
            </a:extLst>
          </p:cNvPr>
          <p:cNvSpPr>
            <a:spLocks noGrp="1"/>
          </p:cNvSpPr>
          <p:nvPr>
            <p:ph type="dt" sz="half" idx="10"/>
          </p:nvPr>
        </p:nvSpPr>
        <p:spPr/>
        <p:txBody>
          <a:bodyPr/>
          <a:lstStyle/>
          <a:p>
            <a:fld id="{66665395-52C5-5E4B-BB20-CD4E0BBC9899}" type="datetimeFigureOut">
              <a:rPr lang="en-GB" smtClean="0"/>
              <a:t>11/12/2019</a:t>
            </a:fld>
            <a:endParaRPr lang="en-GB"/>
          </a:p>
        </p:txBody>
      </p:sp>
      <p:sp>
        <p:nvSpPr>
          <p:cNvPr id="5" name="Footer Placeholder 4">
            <a:extLst>
              <a:ext uri="{FF2B5EF4-FFF2-40B4-BE49-F238E27FC236}">
                <a16:creationId xmlns:a16="http://schemas.microsoft.com/office/drawing/2014/main" id="{EDF1613D-697E-E849-8E33-FF88491D56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E177736-18D9-F24A-A268-4A51200F8406}"/>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2105007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D1259-A7B7-A84A-AD03-AA09A20CE9D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D11AF65-B506-E943-954A-D3F35B4757C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BE7C88A-87B4-CA41-8887-A33D7017465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EFD251B-4415-5447-A04F-EC2E09598033}"/>
              </a:ext>
            </a:extLst>
          </p:cNvPr>
          <p:cNvSpPr>
            <a:spLocks noGrp="1"/>
          </p:cNvSpPr>
          <p:nvPr>
            <p:ph type="dt" sz="half" idx="10"/>
          </p:nvPr>
        </p:nvSpPr>
        <p:spPr/>
        <p:txBody>
          <a:bodyPr/>
          <a:lstStyle/>
          <a:p>
            <a:fld id="{66665395-52C5-5E4B-BB20-CD4E0BBC9899}" type="datetimeFigureOut">
              <a:rPr lang="en-GB" smtClean="0"/>
              <a:t>11/12/2019</a:t>
            </a:fld>
            <a:endParaRPr lang="en-GB"/>
          </a:p>
        </p:txBody>
      </p:sp>
      <p:sp>
        <p:nvSpPr>
          <p:cNvPr id="6" name="Footer Placeholder 5">
            <a:extLst>
              <a:ext uri="{FF2B5EF4-FFF2-40B4-BE49-F238E27FC236}">
                <a16:creationId xmlns:a16="http://schemas.microsoft.com/office/drawing/2014/main" id="{2B45D3E5-7DA7-DD45-9505-D19D732DE63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87A76-0F77-4446-B137-585C86222A6C}"/>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3376760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0E779-F592-8C4A-85F6-8A3640D57242}"/>
              </a:ext>
            </a:extLst>
          </p:cNvPr>
          <p:cNvSpPr>
            <a:spLocks noGrp="1"/>
          </p:cNvSpPr>
          <p:nvPr>
            <p:ph type="title"/>
          </p:nvPr>
        </p:nvSpPr>
        <p:spPr>
          <a:xfrm>
            <a:off x="839788" y="365127"/>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5D00D6D-6941-7B4C-A245-EE68A3202A89}"/>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5B23E13-DEC0-BD47-8DED-CB44821EEE76}"/>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EF93B57-68A1-984E-A6BD-852108C6C4B0}"/>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C01EB5D-B537-6444-8377-D5B0D10770C0}"/>
              </a:ext>
            </a:extLst>
          </p:cNvPr>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EB729F0-B353-CD4F-B539-67AAEB8862FE}"/>
              </a:ext>
            </a:extLst>
          </p:cNvPr>
          <p:cNvSpPr>
            <a:spLocks noGrp="1"/>
          </p:cNvSpPr>
          <p:nvPr>
            <p:ph type="dt" sz="half" idx="10"/>
          </p:nvPr>
        </p:nvSpPr>
        <p:spPr/>
        <p:txBody>
          <a:bodyPr/>
          <a:lstStyle/>
          <a:p>
            <a:fld id="{66665395-52C5-5E4B-BB20-CD4E0BBC9899}" type="datetimeFigureOut">
              <a:rPr lang="en-GB" smtClean="0"/>
              <a:t>11/12/2019</a:t>
            </a:fld>
            <a:endParaRPr lang="en-GB"/>
          </a:p>
        </p:txBody>
      </p:sp>
      <p:sp>
        <p:nvSpPr>
          <p:cNvPr id="8" name="Footer Placeholder 7">
            <a:extLst>
              <a:ext uri="{FF2B5EF4-FFF2-40B4-BE49-F238E27FC236}">
                <a16:creationId xmlns:a16="http://schemas.microsoft.com/office/drawing/2014/main" id="{E6CF96D5-BB90-3C46-9C16-DC3CBB33E7A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877EDFB-B393-6C45-A969-5DC30C004EEB}"/>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1834486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6CB2D-C45E-CE46-B29E-99D271CF7B9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9ADA088-7531-7A4D-A6A6-110049A56910}"/>
              </a:ext>
            </a:extLst>
          </p:cNvPr>
          <p:cNvSpPr>
            <a:spLocks noGrp="1"/>
          </p:cNvSpPr>
          <p:nvPr>
            <p:ph type="dt" sz="half" idx="10"/>
          </p:nvPr>
        </p:nvSpPr>
        <p:spPr/>
        <p:txBody>
          <a:bodyPr/>
          <a:lstStyle/>
          <a:p>
            <a:fld id="{66665395-52C5-5E4B-BB20-CD4E0BBC9899}" type="datetimeFigureOut">
              <a:rPr lang="en-GB" smtClean="0"/>
              <a:t>11/12/2019</a:t>
            </a:fld>
            <a:endParaRPr lang="en-GB"/>
          </a:p>
        </p:txBody>
      </p:sp>
      <p:sp>
        <p:nvSpPr>
          <p:cNvPr id="4" name="Footer Placeholder 3">
            <a:extLst>
              <a:ext uri="{FF2B5EF4-FFF2-40B4-BE49-F238E27FC236}">
                <a16:creationId xmlns:a16="http://schemas.microsoft.com/office/drawing/2014/main" id="{0D4BC4B6-EB88-6348-9FF4-33CD66C8AB6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EB0B177-D407-BB4E-8B7A-98C3A82F402A}"/>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2603882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FF83E8-4B3A-444C-A300-79B2E7BBB00F}"/>
              </a:ext>
            </a:extLst>
          </p:cNvPr>
          <p:cNvSpPr>
            <a:spLocks noGrp="1"/>
          </p:cNvSpPr>
          <p:nvPr>
            <p:ph type="dt" sz="half" idx="10"/>
          </p:nvPr>
        </p:nvSpPr>
        <p:spPr/>
        <p:txBody>
          <a:bodyPr/>
          <a:lstStyle/>
          <a:p>
            <a:fld id="{66665395-52C5-5E4B-BB20-CD4E0BBC9899}" type="datetimeFigureOut">
              <a:rPr lang="en-GB" smtClean="0"/>
              <a:t>11/12/2019</a:t>
            </a:fld>
            <a:endParaRPr lang="en-GB"/>
          </a:p>
        </p:txBody>
      </p:sp>
      <p:sp>
        <p:nvSpPr>
          <p:cNvPr id="3" name="Footer Placeholder 2">
            <a:extLst>
              <a:ext uri="{FF2B5EF4-FFF2-40B4-BE49-F238E27FC236}">
                <a16:creationId xmlns:a16="http://schemas.microsoft.com/office/drawing/2014/main" id="{02341C2D-D311-BA43-BD06-AE742C95E6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6184657-6616-E54D-ACC6-AEB8F07A457F}"/>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568032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4CAD8-9CF9-1C41-8D01-A8233CC809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5E2ADC9-ECC8-6A44-AF77-E608DBDEA886}"/>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ACF635C-A77C-C949-95A7-452A592758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62ADCA3-B99E-6E46-A1F0-162305E8863B}"/>
              </a:ext>
            </a:extLst>
          </p:cNvPr>
          <p:cNvSpPr>
            <a:spLocks noGrp="1"/>
          </p:cNvSpPr>
          <p:nvPr>
            <p:ph type="dt" sz="half" idx="10"/>
          </p:nvPr>
        </p:nvSpPr>
        <p:spPr/>
        <p:txBody>
          <a:bodyPr/>
          <a:lstStyle/>
          <a:p>
            <a:fld id="{66665395-52C5-5E4B-BB20-CD4E0BBC9899}" type="datetimeFigureOut">
              <a:rPr lang="en-GB" smtClean="0"/>
              <a:t>11/12/2019</a:t>
            </a:fld>
            <a:endParaRPr lang="en-GB"/>
          </a:p>
        </p:txBody>
      </p:sp>
      <p:sp>
        <p:nvSpPr>
          <p:cNvPr id="6" name="Footer Placeholder 5">
            <a:extLst>
              <a:ext uri="{FF2B5EF4-FFF2-40B4-BE49-F238E27FC236}">
                <a16:creationId xmlns:a16="http://schemas.microsoft.com/office/drawing/2014/main" id="{61879B80-C267-F34A-96B1-D517C6D1E04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CE29DB5-554B-2041-9D82-BFFC0B199753}"/>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1611473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7A19B-AEF2-B54A-A0FB-8B4598DE17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EAEE357-D601-1B4C-8BED-8F192774E07B}"/>
              </a:ext>
            </a:extLst>
          </p:cNvPr>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379ECAE-1D72-2942-9FB8-14819542E1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F7D617E-DE68-2D45-93AF-6D84F2D6E79C}"/>
              </a:ext>
            </a:extLst>
          </p:cNvPr>
          <p:cNvSpPr>
            <a:spLocks noGrp="1"/>
          </p:cNvSpPr>
          <p:nvPr>
            <p:ph type="dt" sz="half" idx="10"/>
          </p:nvPr>
        </p:nvSpPr>
        <p:spPr/>
        <p:txBody>
          <a:bodyPr/>
          <a:lstStyle/>
          <a:p>
            <a:fld id="{66665395-52C5-5E4B-BB20-CD4E0BBC9899}" type="datetimeFigureOut">
              <a:rPr lang="en-GB" smtClean="0"/>
              <a:t>11/12/2019</a:t>
            </a:fld>
            <a:endParaRPr lang="en-GB"/>
          </a:p>
        </p:txBody>
      </p:sp>
      <p:sp>
        <p:nvSpPr>
          <p:cNvPr id="6" name="Footer Placeholder 5">
            <a:extLst>
              <a:ext uri="{FF2B5EF4-FFF2-40B4-BE49-F238E27FC236}">
                <a16:creationId xmlns:a16="http://schemas.microsoft.com/office/drawing/2014/main" id="{2CD83712-1D40-9D47-85A6-A53257BD8C7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EFE6A4-D118-8848-B3BE-76BCCC06CFA5}"/>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4062654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968EA4-92D0-1D48-9494-306C21D2ECF5}"/>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A5936F5-A3A1-3641-A2EF-34A61B6844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078B754-655E-DE49-888C-B8F8C7AEB056}"/>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665395-52C5-5E4B-BB20-CD4E0BBC9899}" type="datetimeFigureOut">
              <a:rPr lang="en-GB" smtClean="0"/>
              <a:t>11/12/2019</a:t>
            </a:fld>
            <a:endParaRPr lang="en-GB"/>
          </a:p>
        </p:txBody>
      </p:sp>
      <p:sp>
        <p:nvSpPr>
          <p:cNvPr id="5" name="Footer Placeholder 4">
            <a:extLst>
              <a:ext uri="{FF2B5EF4-FFF2-40B4-BE49-F238E27FC236}">
                <a16:creationId xmlns:a16="http://schemas.microsoft.com/office/drawing/2014/main" id="{96885844-11DF-374C-8D54-C2FF9EEDAB91}"/>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DCD928A-3EA4-DC41-93DD-72CE99404751}"/>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C6E996-D52A-AA4D-8890-96DD5826ED1F}" type="slidenum">
              <a:rPr lang="en-GB" smtClean="0"/>
              <a:t>‹#›</a:t>
            </a:fld>
            <a:endParaRPr lang="en-GB"/>
          </a:p>
        </p:txBody>
      </p:sp>
    </p:spTree>
    <p:extLst>
      <p:ext uri="{BB962C8B-B14F-4D97-AF65-F5344CB8AC3E}">
        <p14:creationId xmlns:p14="http://schemas.microsoft.com/office/powerpoint/2010/main" val="4098147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C5677-0BC7-FA4D-AA27-F2DD42162CE8}"/>
              </a:ext>
            </a:extLst>
          </p:cNvPr>
          <p:cNvSpPr>
            <a:spLocks noGrp="1"/>
          </p:cNvSpPr>
          <p:nvPr>
            <p:ph type="ctrTitle"/>
          </p:nvPr>
        </p:nvSpPr>
        <p:spPr/>
        <p:txBody>
          <a:bodyPr/>
          <a:lstStyle/>
          <a:p>
            <a:r>
              <a:rPr lang="da-DK" dirty="0"/>
              <a:t>Programmering og Problemløsning</a:t>
            </a:r>
          </a:p>
        </p:txBody>
      </p:sp>
      <p:sp>
        <p:nvSpPr>
          <p:cNvPr id="3" name="Subtitle 2">
            <a:extLst>
              <a:ext uri="{FF2B5EF4-FFF2-40B4-BE49-F238E27FC236}">
                <a16:creationId xmlns:a16="http://schemas.microsoft.com/office/drawing/2014/main" id="{912FE17A-B329-014A-81AB-963B2ED40370}"/>
              </a:ext>
            </a:extLst>
          </p:cNvPr>
          <p:cNvSpPr>
            <a:spLocks noGrp="1"/>
          </p:cNvSpPr>
          <p:nvPr>
            <p:ph type="subTitle" idx="1"/>
          </p:nvPr>
        </p:nvSpPr>
        <p:spPr>
          <a:xfrm>
            <a:off x="792480" y="3602038"/>
            <a:ext cx="10769600" cy="1655762"/>
          </a:xfrm>
        </p:spPr>
        <p:txBody>
          <a:bodyPr/>
          <a:lstStyle/>
          <a:p>
            <a:r>
              <a:rPr lang="da-DK" dirty="0"/>
              <a:t>13.2: Objektorienteret design og UML</a:t>
            </a:r>
            <a:endParaRPr lang="da-DK" dirty="0">
              <a:effectLst/>
            </a:endParaRPr>
          </a:p>
        </p:txBody>
      </p:sp>
    </p:spTree>
    <p:extLst>
      <p:ext uri="{BB962C8B-B14F-4D97-AF65-F5344CB8AC3E}">
        <p14:creationId xmlns:p14="http://schemas.microsoft.com/office/powerpoint/2010/main" val="780279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BC41EBE-0CFC-BB44-ABFD-042EF58D24BB}"/>
              </a:ext>
            </a:extLst>
          </p:cNvPr>
          <p:cNvSpPr txBox="1">
            <a:spLocks/>
          </p:cNvSpPr>
          <p:nvPr/>
        </p:nvSpPr>
        <p:spPr>
          <a:xfrm>
            <a:off x="89648" y="32523"/>
            <a:ext cx="11472087" cy="1084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a-DK" dirty="0"/>
              <a:t>Sænke slagskibe: </a:t>
            </a:r>
            <a:r>
              <a:rPr lang="en-GB" i="1" dirty="0" err="1"/>
              <a:t>Kender</a:t>
            </a:r>
            <a:r>
              <a:rPr lang="en-GB" i="1" dirty="0"/>
              <a:t> </a:t>
            </a:r>
            <a:r>
              <a:rPr lang="en-GB" i="1" dirty="0" err="1"/>
              <a:t>til</a:t>
            </a:r>
            <a:r>
              <a:rPr lang="en-GB" i="1" dirty="0"/>
              <a:t> </a:t>
            </a:r>
            <a:r>
              <a:rPr lang="en-GB" i="1" dirty="0" err="1"/>
              <a:t>relationer</a:t>
            </a:r>
            <a:endParaRPr lang="da-DK" dirty="0"/>
          </a:p>
        </p:txBody>
      </p:sp>
      <p:pic>
        <p:nvPicPr>
          <p:cNvPr id="62" name="Picture 61">
            <a:extLst>
              <a:ext uri="{FF2B5EF4-FFF2-40B4-BE49-F238E27FC236}">
                <a16:creationId xmlns:a16="http://schemas.microsoft.com/office/drawing/2014/main" id="{D2D8C1C3-E691-3145-A543-E728DD37910D}"/>
              </a:ext>
            </a:extLst>
          </p:cNvPr>
          <p:cNvPicPr>
            <a:picLocks noChangeAspect="1"/>
          </p:cNvPicPr>
          <p:nvPr/>
        </p:nvPicPr>
        <p:blipFill>
          <a:blip r:embed="rId2"/>
          <a:stretch>
            <a:fillRect/>
          </a:stretch>
        </p:blipFill>
        <p:spPr>
          <a:xfrm>
            <a:off x="484837" y="4743505"/>
            <a:ext cx="5688564" cy="1564355"/>
          </a:xfrm>
          <a:prstGeom prst="rect">
            <a:avLst/>
          </a:prstGeom>
        </p:spPr>
      </p:pic>
      <p:graphicFrame>
        <p:nvGraphicFramePr>
          <p:cNvPr id="63" name="Table 62">
            <a:extLst>
              <a:ext uri="{FF2B5EF4-FFF2-40B4-BE49-F238E27FC236}">
                <a16:creationId xmlns:a16="http://schemas.microsoft.com/office/drawing/2014/main" id="{F2970603-E811-7A41-986D-8B0CD37FD73C}"/>
              </a:ext>
            </a:extLst>
          </p:cNvPr>
          <p:cNvGraphicFramePr>
            <a:graphicFrameLocks noGrp="1"/>
          </p:cNvGraphicFramePr>
          <p:nvPr/>
        </p:nvGraphicFramePr>
        <p:xfrm>
          <a:off x="7033216" y="1364079"/>
          <a:ext cx="4199604" cy="3087660"/>
        </p:xfrm>
        <a:graphic>
          <a:graphicData uri="http://schemas.openxmlformats.org/drawingml/2006/table">
            <a:tbl>
              <a:tblPr firstRow="1" bandRow="1">
                <a:tableStyleId>{2D5ABB26-0587-4C30-8999-92F81FD0307C}</a:tableStyleId>
              </a:tblPr>
              <a:tblGrid>
                <a:gridCol w="699934">
                  <a:extLst>
                    <a:ext uri="{9D8B030D-6E8A-4147-A177-3AD203B41FA5}">
                      <a16:colId xmlns:a16="http://schemas.microsoft.com/office/drawing/2014/main" val="3880725768"/>
                    </a:ext>
                  </a:extLst>
                </a:gridCol>
                <a:gridCol w="699934">
                  <a:extLst>
                    <a:ext uri="{9D8B030D-6E8A-4147-A177-3AD203B41FA5}">
                      <a16:colId xmlns:a16="http://schemas.microsoft.com/office/drawing/2014/main" val="3374527806"/>
                    </a:ext>
                  </a:extLst>
                </a:gridCol>
                <a:gridCol w="699934">
                  <a:extLst>
                    <a:ext uri="{9D8B030D-6E8A-4147-A177-3AD203B41FA5}">
                      <a16:colId xmlns:a16="http://schemas.microsoft.com/office/drawing/2014/main" val="2418372968"/>
                    </a:ext>
                  </a:extLst>
                </a:gridCol>
                <a:gridCol w="699934">
                  <a:extLst>
                    <a:ext uri="{9D8B030D-6E8A-4147-A177-3AD203B41FA5}">
                      <a16:colId xmlns:a16="http://schemas.microsoft.com/office/drawing/2014/main" val="961054593"/>
                    </a:ext>
                  </a:extLst>
                </a:gridCol>
                <a:gridCol w="699934">
                  <a:extLst>
                    <a:ext uri="{9D8B030D-6E8A-4147-A177-3AD203B41FA5}">
                      <a16:colId xmlns:a16="http://schemas.microsoft.com/office/drawing/2014/main" val="3798740948"/>
                    </a:ext>
                  </a:extLst>
                </a:gridCol>
                <a:gridCol w="699934">
                  <a:extLst>
                    <a:ext uri="{9D8B030D-6E8A-4147-A177-3AD203B41FA5}">
                      <a16:colId xmlns:a16="http://schemas.microsoft.com/office/drawing/2014/main" val="58108870"/>
                    </a:ext>
                  </a:extLst>
                </a:gridCol>
              </a:tblGrid>
              <a:tr h="617532">
                <a:tc>
                  <a:txBody>
                    <a:bodyPr/>
                    <a:lstStyle/>
                    <a:p>
                      <a:pPr algn="ctr"/>
                      <a:r>
                        <a:rPr lang="en-GB" dirty="0"/>
                        <a:t>(f, 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(f, 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(f, 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7689572"/>
                  </a:ext>
                </a:extLst>
              </a:tr>
              <a:tr h="617532">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8837350"/>
                  </a:ext>
                </a:extLst>
              </a:tr>
              <a:tr h="617532">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(f, 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(f, 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6296"/>
                  </a:ext>
                </a:extLst>
              </a:tr>
              <a:tr h="617532">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(f, 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7717143"/>
                  </a:ext>
                </a:extLst>
              </a:tr>
              <a:tr h="617532">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(f, 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6104394"/>
                  </a:ext>
                </a:extLst>
              </a:tr>
            </a:tbl>
          </a:graphicData>
        </a:graphic>
      </p:graphicFrame>
      <p:sp>
        <p:nvSpPr>
          <p:cNvPr id="13" name="TextBox 12">
            <a:extLst>
              <a:ext uri="{FF2B5EF4-FFF2-40B4-BE49-F238E27FC236}">
                <a16:creationId xmlns:a16="http://schemas.microsoft.com/office/drawing/2014/main" id="{B2F4C4BA-91DA-7E4B-B319-9CB942896E7E}"/>
              </a:ext>
            </a:extLst>
          </p:cNvPr>
          <p:cNvSpPr txBox="1"/>
          <p:nvPr/>
        </p:nvSpPr>
        <p:spPr>
          <a:xfrm>
            <a:off x="7033216" y="932752"/>
            <a:ext cx="704039" cy="369332"/>
          </a:xfrm>
          <a:prstGeom prst="rect">
            <a:avLst/>
          </a:prstGeom>
          <a:noFill/>
        </p:spPr>
        <p:txBody>
          <a:bodyPr wrap="none" rtlCol="0">
            <a:spAutoFit/>
          </a:bodyPr>
          <a:lstStyle/>
          <a:p>
            <a:r>
              <a:rPr lang="en-GB" dirty="0"/>
              <a:t>Ship1</a:t>
            </a:r>
          </a:p>
        </p:txBody>
      </p:sp>
      <p:sp>
        <p:nvSpPr>
          <p:cNvPr id="46" name="TextBox 45">
            <a:extLst>
              <a:ext uri="{FF2B5EF4-FFF2-40B4-BE49-F238E27FC236}">
                <a16:creationId xmlns:a16="http://schemas.microsoft.com/office/drawing/2014/main" id="{9CD8C4A7-FF6F-FD43-A4F7-CAE574127734}"/>
              </a:ext>
            </a:extLst>
          </p:cNvPr>
          <p:cNvSpPr txBox="1"/>
          <p:nvPr/>
        </p:nvSpPr>
        <p:spPr>
          <a:xfrm>
            <a:off x="7737255" y="915084"/>
            <a:ext cx="704039" cy="369332"/>
          </a:xfrm>
          <a:prstGeom prst="rect">
            <a:avLst/>
          </a:prstGeom>
          <a:noFill/>
        </p:spPr>
        <p:txBody>
          <a:bodyPr wrap="none" rtlCol="0">
            <a:spAutoFit/>
          </a:bodyPr>
          <a:lstStyle/>
          <a:p>
            <a:r>
              <a:rPr lang="en-GB" dirty="0"/>
              <a:t>Ship2</a:t>
            </a:r>
          </a:p>
        </p:txBody>
      </p:sp>
      <p:sp>
        <p:nvSpPr>
          <p:cNvPr id="47" name="TextBox 46">
            <a:extLst>
              <a:ext uri="{FF2B5EF4-FFF2-40B4-BE49-F238E27FC236}">
                <a16:creationId xmlns:a16="http://schemas.microsoft.com/office/drawing/2014/main" id="{998D2619-01BC-F948-8786-DA7AF93E5198}"/>
              </a:ext>
            </a:extLst>
          </p:cNvPr>
          <p:cNvSpPr txBox="1"/>
          <p:nvPr/>
        </p:nvSpPr>
        <p:spPr>
          <a:xfrm>
            <a:off x="8346598" y="897416"/>
            <a:ext cx="704039" cy="369332"/>
          </a:xfrm>
          <a:prstGeom prst="rect">
            <a:avLst/>
          </a:prstGeom>
          <a:noFill/>
        </p:spPr>
        <p:txBody>
          <a:bodyPr wrap="none" rtlCol="0">
            <a:spAutoFit/>
          </a:bodyPr>
          <a:lstStyle/>
          <a:p>
            <a:r>
              <a:rPr lang="en-GB" dirty="0"/>
              <a:t>Ship3</a:t>
            </a:r>
          </a:p>
        </p:txBody>
      </p:sp>
      <p:cxnSp>
        <p:nvCxnSpPr>
          <p:cNvPr id="16" name="Straight Arrow Connector 15">
            <a:extLst>
              <a:ext uri="{FF2B5EF4-FFF2-40B4-BE49-F238E27FC236}">
                <a16:creationId xmlns:a16="http://schemas.microsoft.com/office/drawing/2014/main" id="{B0D593F3-D67E-5B4E-AD7B-C0822FB81D50}"/>
              </a:ext>
            </a:extLst>
          </p:cNvPr>
          <p:cNvCxnSpPr>
            <a:cxnSpLocks/>
            <a:endCxn id="13" idx="2"/>
          </p:cNvCxnSpPr>
          <p:nvPr/>
        </p:nvCxnSpPr>
        <p:spPr>
          <a:xfrm flipH="1" flipV="1">
            <a:off x="7385236" y="1302084"/>
            <a:ext cx="131026" cy="34741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9D53B73-7949-9447-8B00-E738A4D6A797}"/>
              </a:ext>
            </a:extLst>
          </p:cNvPr>
          <p:cNvCxnSpPr>
            <a:cxnSpLocks/>
            <a:endCxn id="13" idx="2"/>
          </p:cNvCxnSpPr>
          <p:nvPr/>
        </p:nvCxnSpPr>
        <p:spPr>
          <a:xfrm flipH="1" flipV="1">
            <a:off x="7385236" y="1302084"/>
            <a:ext cx="832701" cy="4113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D516F96C-CE44-A34F-B320-DFF3E6FC0E48}"/>
              </a:ext>
            </a:extLst>
          </p:cNvPr>
          <p:cNvCxnSpPr>
            <a:cxnSpLocks/>
          </p:cNvCxnSpPr>
          <p:nvPr/>
        </p:nvCxnSpPr>
        <p:spPr>
          <a:xfrm flipH="1" flipV="1">
            <a:off x="7355984" y="1302084"/>
            <a:ext cx="1591103" cy="4328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5DD9CC2-75B0-154D-A555-AA8B264FB5F2}"/>
              </a:ext>
            </a:extLst>
          </p:cNvPr>
          <p:cNvCxnSpPr>
            <a:cxnSpLocks/>
            <a:endCxn id="46" idx="2"/>
          </p:cNvCxnSpPr>
          <p:nvPr/>
        </p:nvCxnSpPr>
        <p:spPr>
          <a:xfrm flipH="1" flipV="1">
            <a:off x="8089275" y="1284416"/>
            <a:ext cx="163955" cy="16902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9D08D027-395E-0D41-B778-EDBB6B417DA4}"/>
              </a:ext>
            </a:extLst>
          </p:cNvPr>
          <p:cNvCxnSpPr>
            <a:cxnSpLocks/>
          </p:cNvCxnSpPr>
          <p:nvPr/>
        </p:nvCxnSpPr>
        <p:spPr>
          <a:xfrm flipH="1" flipV="1">
            <a:off x="8118528" y="1284417"/>
            <a:ext cx="837414" cy="16902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BE9F95BD-CC9B-D042-BC23-29018E8CF468}"/>
              </a:ext>
            </a:extLst>
          </p:cNvPr>
          <p:cNvCxnSpPr>
            <a:cxnSpLocks/>
            <a:endCxn id="47" idx="2"/>
          </p:cNvCxnSpPr>
          <p:nvPr/>
        </p:nvCxnSpPr>
        <p:spPr>
          <a:xfrm flipH="1" flipV="1">
            <a:off x="8698618" y="1266748"/>
            <a:ext cx="1582248" cy="22351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EB491639-CC08-4446-8443-F013B04329EB}"/>
              </a:ext>
            </a:extLst>
          </p:cNvPr>
          <p:cNvCxnSpPr>
            <a:cxnSpLocks/>
            <a:endCxn id="47" idx="2"/>
          </p:cNvCxnSpPr>
          <p:nvPr/>
        </p:nvCxnSpPr>
        <p:spPr>
          <a:xfrm flipH="1" flipV="1">
            <a:off x="8698618" y="1266748"/>
            <a:ext cx="1613713" cy="29332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B311722D-096A-4C48-90B3-436A49080471}"/>
              </a:ext>
            </a:extLst>
          </p:cNvPr>
          <p:cNvSpPr txBox="1"/>
          <p:nvPr/>
        </p:nvSpPr>
        <p:spPr>
          <a:xfrm>
            <a:off x="7033216" y="5406586"/>
            <a:ext cx="4761112" cy="369332"/>
          </a:xfrm>
          <a:prstGeom prst="rect">
            <a:avLst/>
          </a:prstGeom>
          <a:noFill/>
        </p:spPr>
        <p:txBody>
          <a:bodyPr wrap="none" rtlCol="0">
            <a:spAutoFit/>
          </a:bodyPr>
          <a:lstStyle/>
          <a:p>
            <a:r>
              <a:rPr lang="en-GB" dirty="0" err="1"/>
              <a:t>Plade</a:t>
            </a:r>
            <a:r>
              <a:rPr lang="en-GB" dirty="0"/>
              <a:t> </a:t>
            </a:r>
            <a:r>
              <a:rPr lang="en-GB" dirty="0" err="1"/>
              <a:t>kender</a:t>
            </a:r>
            <a:r>
              <a:rPr lang="en-GB" dirty="0"/>
              <a:t> </a:t>
            </a:r>
            <a:r>
              <a:rPr lang="en-GB" dirty="0" err="1"/>
              <a:t>til</a:t>
            </a:r>
            <a:r>
              <a:rPr lang="en-GB" dirty="0"/>
              <a:t> </a:t>
            </a:r>
            <a:r>
              <a:rPr lang="en-GB" dirty="0" err="1"/>
              <a:t>skibe</a:t>
            </a:r>
            <a:r>
              <a:rPr lang="en-GB" dirty="0"/>
              <a:t>, </a:t>
            </a:r>
            <a:r>
              <a:rPr lang="en-GB" dirty="0" err="1"/>
              <a:t>skibe</a:t>
            </a:r>
            <a:r>
              <a:rPr lang="en-GB" dirty="0"/>
              <a:t> </a:t>
            </a:r>
            <a:r>
              <a:rPr lang="en-GB" dirty="0" err="1"/>
              <a:t>kender</a:t>
            </a:r>
            <a:r>
              <a:rPr lang="en-GB" dirty="0"/>
              <a:t> </a:t>
            </a:r>
            <a:r>
              <a:rPr lang="en-GB" i="1" dirty="0" err="1"/>
              <a:t>ikke</a:t>
            </a:r>
            <a:r>
              <a:rPr lang="en-GB" dirty="0"/>
              <a:t> </a:t>
            </a:r>
            <a:r>
              <a:rPr lang="en-GB" dirty="0" err="1"/>
              <a:t>til</a:t>
            </a:r>
            <a:r>
              <a:rPr lang="en-GB" dirty="0"/>
              <a:t> </a:t>
            </a:r>
            <a:r>
              <a:rPr lang="en-GB" dirty="0" err="1"/>
              <a:t>plade</a:t>
            </a:r>
            <a:r>
              <a:rPr lang="en-GB" dirty="0"/>
              <a:t> </a:t>
            </a:r>
          </a:p>
        </p:txBody>
      </p:sp>
      <p:pic>
        <p:nvPicPr>
          <p:cNvPr id="3" name="Picture 2">
            <a:extLst>
              <a:ext uri="{FF2B5EF4-FFF2-40B4-BE49-F238E27FC236}">
                <a16:creationId xmlns:a16="http://schemas.microsoft.com/office/drawing/2014/main" id="{715B58E2-7322-EE42-A8CA-2E7D0B0991A7}"/>
              </a:ext>
            </a:extLst>
          </p:cNvPr>
          <p:cNvPicPr>
            <a:picLocks noChangeAspect="1"/>
          </p:cNvPicPr>
          <p:nvPr/>
        </p:nvPicPr>
        <p:blipFill>
          <a:blip r:embed="rId3"/>
          <a:stretch>
            <a:fillRect/>
          </a:stretch>
        </p:blipFill>
        <p:spPr>
          <a:xfrm>
            <a:off x="718493" y="1713468"/>
            <a:ext cx="5329988" cy="2149911"/>
          </a:xfrm>
          <a:prstGeom prst="rect">
            <a:avLst/>
          </a:prstGeom>
        </p:spPr>
      </p:pic>
    </p:spTree>
    <p:extLst>
      <p:ext uri="{BB962C8B-B14F-4D97-AF65-F5344CB8AC3E}">
        <p14:creationId xmlns:p14="http://schemas.microsoft.com/office/powerpoint/2010/main" val="3709964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7E008-6D31-5A43-B5AF-BF660B8F7E2E}"/>
              </a:ext>
            </a:extLst>
          </p:cNvPr>
          <p:cNvSpPr>
            <a:spLocks noGrp="1"/>
          </p:cNvSpPr>
          <p:nvPr>
            <p:ph type="title"/>
          </p:nvPr>
        </p:nvSpPr>
        <p:spPr/>
        <p:txBody>
          <a:bodyPr/>
          <a:lstStyle/>
          <a:p>
            <a:r>
              <a:rPr lang="en-GB" dirty="0" err="1"/>
              <a:t>Relationer</a:t>
            </a:r>
            <a:endParaRPr lang="en-GB" dirty="0"/>
          </a:p>
        </p:txBody>
      </p:sp>
      <p:sp>
        <p:nvSpPr>
          <p:cNvPr id="3" name="Content Placeholder 2">
            <a:extLst>
              <a:ext uri="{FF2B5EF4-FFF2-40B4-BE49-F238E27FC236}">
                <a16:creationId xmlns:a16="http://schemas.microsoft.com/office/drawing/2014/main" id="{878D0AC2-ED14-3D48-BE48-3F5572957793}"/>
              </a:ext>
            </a:extLst>
          </p:cNvPr>
          <p:cNvSpPr>
            <a:spLocks noGrp="1"/>
          </p:cNvSpPr>
          <p:nvPr>
            <p:ph idx="1"/>
          </p:nvPr>
        </p:nvSpPr>
        <p:spPr/>
        <p:txBody>
          <a:bodyPr>
            <a:normAutofit/>
          </a:bodyPr>
          <a:lstStyle/>
          <a:p>
            <a:r>
              <a:rPr lang="da-DK" dirty="0" err="1"/>
              <a:t>Nedarvning</a:t>
            </a:r>
            <a:r>
              <a:rPr lang="da-DK" dirty="0"/>
              <a:t>: ‘is-a’</a:t>
            </a:r>
          </a:p>
          <a:p>
            <a:r>
              <a:rPr lang="da-DK" dirty="0"/>
              <a:t>Association: ‘has-a’</a:t>
            </a:r>
          </a:p>
          <a:p>
            <a:pPr lvl="1"/>
            <a:r>
              <a:rPr lang="da-DK" dirty="0"/>
              <a:t>Association - Host ’kender til’ gæst </a:t>
            </a:r>
          </a:p>
          <a:p>
            <a:pPr lvl="1"/>
            <a:r>
              <a:rPr lang="da-DK" dirty="0" err="1"/>
              <a:t>Aggregation</a:t>
            </a:r>
            <a:r>
              <a:rPr lang="da-DK" dirty="0"/>
              <a:t> - Host ’har kopi af’ gæst </a:t>
            </a:r>
          </a:p>
          <a:p>
            <a:pPr lvl="1"/>
            <a:r>
              <a:rPr lang="da-DK" dirty="0" err="1"/>
              <a:t>Composition</a:t>
            </a:r>
            <a:r>
              <a:rPr lang="da-DK" dirty="0"/>
              <a:t> - Host ’opretter afhængig og har kopi af’ gæst. </a:t>
            </a:r>
            <a:r>
              <a:rPr lang="da-DK" dirty="0" err="1"/>
              <a:t>Når</a:t>
            </a:r>
            <a:r>
              <a:rPr lang="da-DK" dirty="0"/>
              <a:t> host slettes slettes gæst </a:t>
            </a:r>
            <a:r>
              <a:rPr lang="da-DK" dirty="0" err="1"/>
              <a:t>ligesa</a:t>
            </a:r>
            <a:r>
              <a:rPr lang="da-DK" dirty="0"/>
              <a:t>̊. </a:t>
            </a:r>
          </a:p>
          <a:p>
            <a:endParaRPr lang="en-GB" dirty="0"/>
          </a:p>
        </p:txBody>
      </p:sp>
    </p:spTree>
    <p:extLst>
      <p:ext uri="{BB962C8B-B14F-4D97-AF65-F5344CB8AC3E}">
        <p14:creationId xmlns:p14="http://schemas.microsoft.com/office/powerpoint/2010/main" val="3714348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459D4-A895-7645-B68C-325D8478CA88}"/>
              </a:ext>
            </a:extLst>
          </p:cNvPr>
          <p:cNvSpPr>
            <a:spLocks noGrp="1"/>
          </p:cNvSpPr>
          <p:nvPr>
            <p:ph type="title"/>
          </p:nvPr>
        </p:nvSpPr>
        <p:spPr/>
        <p:txBody>
          <a:bodyPr/>
          <a:lstStyle/>
          <a:p>
            <a:r>
              <a:rPr lang="en-GB" dirty="0" err="1"/>
              <a:t>Relationsgrafik</a:t>
            </a:r>
            <a:endParaRPr lang="en-GB" dirty="0"/>
          </a:p>
        </p:txBody>
      </p:sp>
      <p:pic>
        <p:nvPicPr>
          <p:cNvPr id="4" name="Picture 3">
            <a:extLst>
              <a:ext uri="{FF2B5EF4-FFF2-40B4-BE49-F238E27FC236}">
                <a16:creationId xmlns:a16="http://schemas.microsoft.com/office/drawing/2014/main" id="{D9D6C4E6-06B3-4C41-8F96-404F7AF65F64}"/>
              </a:ext>
            </a:extLst>
          </p:cNvPr>
          <p:cNvPicPr>
            <a:picLocks noChangeAspect="1"/>
          </p:cNvPicPr>
          <p:nvPr/>
        </p:nvPicPr>
        <p:blipFill>
          <a:blip r:embed="rId2"/>
          <a:stretch>
            <a:fillRect/>
          </a:stretch>
        </p:blipFill>
        <p:spPr>
          <a:xfrm>
            <a:off x="1334994" y="2261719"/>
            <a:ext cx="9100568" cy="3726703"/>
          </a:xfrm>
          <a:prstGeom prst="rect">
            <a:avLst/>
          </a:prstGeom>
        </p:spPr>
      </p:pic>
    </p:spTree>
    <p:extLst>
      <p:ext uri="{BB962C8B-B14F-4D97-AF65-F5344CB8AC3E}">
        <p14:creationId xmlns:p14="http://schemas.microsoft.com/office/powerpoint/2010/main" val="800765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B5506-8EDB-D847-8FE9-3643EB4D4F62}"/>
              </a:ext>
            </a:extLst>
          </p:cNvPr>
          <p:cNvSpPr>
            <a:spLocks noGrp="1"/>
          </p:cNvSpPr>
          <p:nvPr>
            <p:ph type="title"/>
          </p:nvPr>
        </p:nvSpPr>
        <p:spPr>
          <a:xfrm>
            <a:off x="394854" y="-63044"/>
            <a:ext cx="9860769" cy="905743"/>
          </a:xfrm>
        </p:spPr>
        <p:txBody>
          <a:bodyPr>
            <a:normAutofit/>
          </a:bodyPr>
          <a:lstStyle/>
          <a:p>
            <a:r>
              <a:rPr lang="da-DK" dirty="0"/>
              <a:t>UML i </a:t>
            </a:r>
            <a:r>
              <a:rPr lang="da-DK" dirty="0" err="1"/>
              <a:t>LaTeX</a:t>
            </a:r>
            <a:endParaRPr lang="da-DK" dirty="0"/>
          </a:p>
        </p:txBody>
      </p:sp>
      <p:sp>
        <p:nvSpPr>
          <p:cNvPr id="3" name="TextBox 2">
            <a:extLst>
              <a:ext uri="{FF2B5EF4-FFF2-40B4-BE49-F238E27FC236}">
                <a16:creationId xmlns:a16="http://schemas.microsoft.com/office/drawing/2014/main" id="{5CA1A933-F928-BD4C-A92A-3703E5080AEF}"/>
              </a:ext>
            </a:extLst>
          </p:cNvPr>
          <p:cNvSpPr txBox="1"/>
          <p:nvPr/>
        </p:nvSpPr>
        <p:spPr>
          <a:xfrm>
            <a:off x="356099" y="1292707"/>
            <a:ext cx="6843540" cy="3539430"/>
          </a:xfrm>
          <a:prstGeom prst="rect">
            <a:avLst/>
          </a:prstGeom>
          <a:noFill/>
          <a:ln>
            <a:solidFill>
              <a:schemeClr val="accent1"/>
            </a:solidFill>
          </a:ln>
        </p:spPr>
        <p:txBody>
          <a:bodyPr wrap="none" rtlCol="0">
            <a:spAutoFit/>
          </a:bodyPr>
          <a:lstStyle/>
          <a:p>
            <a:r>
              <a:rPr lang="en-GB" sz="1400" dirty="0">
                <a:latin typeface="Lucida Sans Typewriter" panose="020B0509030504030204" pitchFamily="49" charset="77"/>
              </a:rPr>
              <a:t>\</a:t>
            </a:r>
            <a:r>
              <a:rPr lang="en-GB" sz="1400" dirty="0" err="1">
                <a:latin typeface="Lucida Sans Typewriter" panose="020B0509030504030204" pitchFamily="49" charset="77"/>
              </a:rPr>
              <a:t>documentclass</a:t>
            </a:r>
            <a:r>
              <a:rPr lang="en-GB" sz="1400" dirty="0">
                <a:latin typeface="Lucida Sans Typewriter" panose="020B0509030504030204" pitchFamily="49" charset="77"/>
              </a:rPr>
              <a:t>{article}</a:t>
            </a:r>
          </a:p>
          <a:p>
            <a:r>
              <a:rPr lang="en-GB" sz="1400" dirty="0">
                <a:latin typeface="Lucida Sans Typewriter" panose="020B0509030504030204" pitchFamily="49" charset="77"/>
              </a:rPr>
              <a:t>\</a:t>
            </a:r>
            <a:r>
              <a:rPr lang="en-GB" sz="1400" dirty="0" err="1">
                <a:latin typeface="Lucida Sans Typewriter" panose="020B0509030504030204" pitchFamily="49" charset="77"/>
              </a:rPr>
              <a:t>usepackage</a:t>
            </a:r>
            <a:r>
              <a:rPr lang="en-GB" sz="1400" dirty="0">
                <a:latin typeface="Lucida Sans Typewriter" panose="020B0509030504030204" pitchFamily="49" charset="77"/>
              </a:rPr>
              <a:t>[</a:t>
            </a:r>
            <a:r>
              <a:rPr lang="en-GB" sz="1400" dirty="0" err="1">
                <a:latin typeface="Lucida Sans Typewriter" panose="020B0509030504030204" pitchFamily="49" charset="77"/>
              </a:rPr>
              <a:t>school,simplified</a:t>
            </a:r>
            <a:r>
              <a:rPr lang="en-GB" sz="1400" dirty="0">
                <a:latin typeface="Lucida Sans Typewriter" panose="020B0509030504030204" pitchFamily="49" charset="77"/>
              </a:rPr>
              <a:t>]{</a:t>
            </a:r>
            <a:r>
              <a:rPr lang="en-GB" sz="1400" dirty="0" err="1">
                <a:latin typeface="Lucida Sans Typewriter" panose="020B0509030504030204" pitchFamily="49" charset="77"/>
              </a:rPr>
              <a:t>pgf-umlcd</a:t>
            </a:r>
            <a:r>
              <a:rPr lang="en-GB" sz="1400" dirty="0">
                <a:latin typeface="Lucida Sans Typewriter" panose="020B0509030504030204" pitchFamily="49" charset="77"/>
              </a:rPr>
              <a:t>}</a:t>
            </a:r>
          </a:p>
          <a:p>
            <a:endParaRPr lang="en-GB" sz="1400" dirty="0">
              <a:latin typeface="Lucida Sans Typewriter" panose="020B0509030504030204" pitchFamily="49" charset="77"/>
            </a:endParaRPr>
          </a:p>
          <a:p>
            <a:r>
              <a:rPr lang="en-GB" sz="1400" dirty="0">
                <a:latin typeface="Lucida Sans Typewriter" panose="020B0509030504030204" pitchFamily="49" charset="77"/>
              </a:rPr>
              <a:t>\begin{document}</a:t>
            </a:r>
          </a:p>
          <a:p>
            <a:r>
              <a:rPr lang="en-GB" sz="1400" dirty="0">
                <a:latin typeface="Lucida Sans Typewriter" panose="020B0509030504030204" pitchFamily="49" charset="77"/>
              </a:rPr>
              <a:t>\begin{</a:t>
            </a:r>
            <a:r>
              <a:rPr lang="en-GB" sz="1400" dirty="0" err="1">
                <a:latin typeface="Lucida Sans Typewriter" panose="020B0509030504030204" pitchFamily="49" charset="77"/>
              </a:rPr>
              <a:t>tikzpicture</a:t>
            </a:r>
            <a:r>
              <a:rPr lang="en-GB" sz="1400" dirty="0">
                <a:latin typeface="Lucida Sans Typewriter" panose="020B0509030504030204" pitchFamily="49" charset="77"/>
              </a:rPr>
              <a:t>}</a:t>
            </a:r>
          </a:p>
          <a:p>
            <a:r>
              <a:rPr lang="en-GB" sz="1400" dirty="0">
                <a:latin typeface="Lucida Sans Typewriter" panose="020B0509030504030204" pitchFamily="49" charset="77"/>
              </a:rPr>
              <a:t>  \begin{class}[text width=5em, text height=1em]{spiller}{0,0}</a:t>
            </a:r>
          </a:p>
          <a:p>
            <a:r>
              <a:rPr lang="en-GB" sz="1400" dirty="0">
                <a:latin typeface="Lucida Sans Typewriter" panose="020B0509030504030204" pitchFamily="49" charset="77"/>
              </a:rPr>
              <a:t>  \end{class}</a:t>
            </a:r>
          </a:p>
          <a:p>
            <a:r>
              <a:rPr lang="en-GB" sz="1400" dirty="0">
                <a:latin typeface="Lucida Sans Typewriter" panose="020B0509030504030204" pitchFamily="49" charset="77"/>
              </a:rPr>
              <a:t>  \begin{class}[text width=5em, text height=1em]{</a:t>
            </a:r>
            <a:r>
              <a:rPr lang="en-GB" sz="1400" dirty="0" err="1">
                <a:latin typeface="Lucida Sans Typewriter" panose="020B0509030504030204" pitchFamily="49" charset="77"/>
              </a:rPr>
              <a:t>plade</a:t>
            </a:r>
            <a:r>
              <a:rPr lang="en-GB" sz="1400" dirty="0">
                <a:latin typeface="Lucida Sans Typewriter" panose="020B0509030504030204" pitchFamily="49" charset="77"/>
              </a:rPr>
              <a:t>}{-2,-2}</a:t>
            </a:r>
          </a:p>
          <a:p>
            <a:r>
              <a:rPr lang="en-GB" sz="1400" dirty="0">
                <a:latin typeface="Lucida Sans Typewriter" panose="020B0509030504030204" pitchFamily="49" charset="77"/>
              </a:rPr>
              <a:t>   \end{class}</a:t>
            </a:r>
          </a:p>
          <a:p>
            <a:r>
              <a:rPr lang="en-GB" sz="1400" dirty="0">
                <a:latin typeface="Lucida Sans Typewriter" panose="020B0509030504030204" pitchFamily="49" charset="77"/>
              </a:rPr>
              <a:t>   \begin{class}[text width=5em, text height=1em]{</a:t>
            </a:r>
            <a:r>
              <a:rPr lang="en-GB" sz="1400" dirty="0" err="1">
                <a:latin typeface="Lucida Sans Typewriter" panose="020B0509030504030204" pitchFamily="49" charset="77"/>
              </a:rPr>
              <a:t>skib</a:t>
            </a:r>
            <a:r>
              <a:rPr lang="en-GB" sz="1400" dirty="0">
                <a:latin typeface="Lucida Sans Typewriter" panose="020B0509030504030204" pitchFamily="49" charset="77"/>
              </a:rPr>
              <a:t>}{2,-2}</a:t>
            </a:r>
          </a:p>
          <a:p>
            <a:r>
              <a:rPr lang="en-GB" sz="1400" dirty="0">
                <a:latin typeface="Lucida Sans Typewriter" panose="020B0509030504030204" pitchFamily="49" charset="77"/>
              </a:rPr>
              <a:t>   \end{class}</a:t>
            </a:r>
          </a:p>
          <a:p>
            <a:r>
              <a:rPr lang="en-GB" sz="1400" dirty="0">
                <a:latin typeface="Lucida Sans Typewriter" panose="020B0509030504030204" pitchFamily="49" charset="77"/>
              </a:rPr>
              <a:t>  \composition{spiller}{}{}{</a:t>
            </a:r>
            <a:r>
              <a:rPr lang="en-GB" sz="1400" dirty="0" err="1">
                <a:latin typeface="Lucida Sans Typewriter" panose="020B0509030504030204" pitchFamily="49" charset="77"/>
              </a:rPr>
              <a:t>plade</a:t>
            </a:r>
            <a:r>
              <a:rPr lang="en-GB" sz="1400" dirty="0">
                <a:latin typeface="Lucida Sans Typewriter" panose="020B0509030504030204" pitchFamily="49" charset="77"/>
              </a:rPr>
              <a:t>}</a:t>
            </a:r>
          </a:p>
          <a:p>
            <a:r>
              <a:rPr lang="en-GB" sz="1400" dirty="0">
                <a:latin typeface="Lucida Sans Typewriter" panose="020B0509030504030204" pitchFamily="49" charset="77"/>
              </a:rPr>
              <a:t>  \</a:t>
            </a:r>
            <a:r>
              <a:rPr lang="en-GB" sz="1400" dirty="0" err="1">
                <a:latin typeface="Lucida Sans Typewriter" panose="020B0509030504030204" pitchFamily="49" charset="77"/>
              </a:rPr>
              <a:t>unidirectionalAssociation</a:t>
            </a:r>
            <a:r>
              <a:rPr lang="en-GB" sz="1400" dirty="0">
                <a:latin typeface="Lucida Sans Typewriter" panose="020B0509030504030204" pitchFamily="49" charset="77"/>
              </a:rPr>
              <a:t>{</a:t>
            </a:r>
            <a:r>
              <a:rPr lang="en-GB" sz="1400" dirty="0" err="1">
                <a:latin typeface="Lucida Sans Typewriter" panose="020B0509030504030204" pitchFamily="49" charset="77"/>
              </a:rPr>
              <a:t>plade</a:t>
            </a:r>
            <a:r>
              <a:rPr lang="en-GB" sz="1400" dirty="0">
                <a:latin typeface="Lucida Sans Typewriter" panose="020B0509030504030204" pitchFamily="49" charset="77"/>
              </a:rPr>
              <a:t>}{}{}{</a:t>
            </a:r>
            <a:r>
              <a:rPr lang="en-GB" sz="1400" dirty="0" err="1">
                <a:latin typeface="Lucida Sans Typewriter" panose="020B0509030504030204" pitchFamily="49" charset="77"/>
              </a:rPr>
              <a:t>skib</a:t>
            </a:r>
            <a:r>
              <a:rPr lang="en-GB" sz="1400" dirty="0">
                <a:latin typeface="Lucida Sans Typewriter" panose="020B0509030504030204" pitchFamily="49" charset="77"/>
              </a:rPr>
              <a:t>}</a:t>
            </a:r>
          </a:p>
          <a:p>
            <a:r>
              <a:rPr lang="en-GB" sz="1400" dirty="0">
                <a:latin typeface="Lucida Sans Typewriter" panose="020B0509030504030204" pitchFamily="49" charset="77"/>
              </a:rPr>
              <a:t>  \composition{spiller}{}{}{</a:t>
            </a:r>
            <a:r>
              <a:rPr lang="en-GB" sz="1400" dirty="0" err="1">
                <a:latin typeface="Lucida Sans Typewriter" panose="020B0509030504030204" pitchFamily="49" charset="77"/>
              </a:rPr>
              <a:t>skib</a:t>
            </a:r>
            <a:r>
              <a:rPr lang="en-GB" sz="1400" dirty="0">
                <a:latin typeface="Lucida Sans Typewriter" panose="020B0509030504030204" pitchFamily="49" charset="77"/>
              </a:rPr>
              <a:t>}</a:t>
            </a:r>
          </a:p>
          <a:p>
            <a:r>
              <a:rPr lang="en-GB" sz="1400" dirty="0">
                <a:latin typeface="Lucida Sans Typewriter" panose="020B0509030504030204" pitchFamily="49" charset="77"/>
              </a:rPr>
              <a:t>\end{</a:t>
            </a:r>
            <a:r>
              <a:rPr lang="en-GB" sz="1400" dirty="0" err="1">
                <a:latin typeface="Lucida Sans Typewriter" panose="020B0509030504030204" pitchFamily="49" charset="77"/>
              </a:rPr>
              <a:t>tikzpicture</a:t>
            </a:r>
            <a:r>
              <a:rPr lang="en-GB" sz="1400" dirty="0">
                <a:latin typeface="Lucida Sans Typewriter" panose="020B0509030504030204" pitchFamily="49" charset="77"/>
              </a:rPr>
              <a:t>}</a:t>
            </a:r>
          </a:p>
          <a:p>
            <a:r>
              <a:rPr lang="en-GB" sz="1400" dirty="0">
                <a:latin typeface="Lucida Sans Typewriter" panose="020B0509030504030204" pitchFamily="49" charset="77"/>
              </a:rPr>
              <a:t>\end{document}</a:t>
            </a:r>
          </a:p>
        </p:txBody>
      </p:sp>
      <p:pic>
        <p:nvPicPr>
          <p:cNvPr id="7" name="Picture 6">
            <a:extLst>
              <a:ext uri="{FF2B5EF4-FFF2-40B4-BE49-F238E27FC236}">
                <a16:creationId xmlns:a16="http://schemas.microsoft.com/office/drawing/2014/main" id="{4E4AA5EE-A0E6-3A40-BC5C-D880ECF3CD51}"/>
              </a:ext>
            </a:extLst>
          </p:cNvPr>
          <p:cNvPicPr>
            <a:picLocks noChangeAspect="1"/>
          </p:cNvPicPr>
          <p:nvPr/>
        </p:nvPicPr>
        <p:blipFill>
          <a:blip r:embed="rId2"/>
          <a:stretch>
            <a:fillRect/>
          </a:stretch>
        </p:blipFill>
        <p:spPr>
          <a:xfrm>
            <a:off x="7416420" y="1924812"/>
            <a:ext cx="4470400" cy="2019300"/>
          </a:xfrm>
          <a:prstGeom prst="rect">
            <a:avLst/>
          </a:prstGeom>
        </p:spPr>
      </p:pic>
      <p:sp>
        <p:nvSpPr>
          <p:cNvPr id="8" name="TextBox 7">
            <a:extLst>
              <a:ext uri="{FF2B5EF4-FFF2-40B4-BE49-F238E27FC236}">
                <a16:creationId xmlns:a16="http://schemas.microsoft.com/office/drawing/2014/main" id="{852DF4C8-2C7E-0149-926D-97822CBF3AD7}"/>
              </a:ext>
            </a:extLst>
          </p:cNvPr>
          <p:cNvSpPr txBox="1"/>
          <p:nvPr/>
        </p:nvSpPr>
        <p:spPr>
          <a:xfrm>
            <a:off x="2182368" y="5729584"/>
            <a:ext cx="8230458" cy="369332"/>
          </a:xfrm>
          <a:prstGeom prst="rect">
            <a:avLst/>
          </a:prstGeom>
          <a:noFill/>
        </p:spPr>
        <p:txBody>
          <a:bodyPr wrap="none" rtlCol="0">
            <a:spAutoFit/>
          </a:bodyPr>
          <a:lstStyle/>
          <a:p>
            <a:r>
              <a:rPr lang="en-GB" dirty="0"/>
              <a:t>http://</a:t>
            </a:r>
            <a:r>
              <a:rPr lang="en-GB" dirty="0" err="1"/>
              <a:t>mirrors.dotsrc.org</a:t>
            </a:r>
            <a:r>
              <a:rPr lang="en-GB" dirty="0"/>
              <a:t>/</a:t>
            </a:r>
            <a:r>
              <a:rPr lang="en-GB" dirty="0" err="1"/>
              <a:t>ctan</a:t>
            </a:r>
            <a:r>
              <a:rPr lang="en-GB" dirty="0"/>
              <a:t>/graphics/</a:t>
            </a:r>
            <a:r>
              <a:rPr lang="en-GB" dirty="0" err="1"/>
              <a:t>pgf</a:t>
            </a:r>
            <a:r>
              <a:rPr lang="en-GB" dirty="0"/>
              <a:t>/</a:t>
            </a:r>
            <a:r>
              <a:rPr lang="en-GB" dirty="0" err="1"/>
              <a:t>contrib</a:t>
            </a:r>
            <a:r>
              <a:rPr lang="en-GB" dirty="0"/>
              <a:t>/</a:t>
            </a:r>
            <a:r>
              <a:rPr lang="en-GB" dirty="0" err="1"/>
              <a:t>pgf-umlcd</a:t>
            </a:r>
            <a:r>
              <a:rPr lang="en-GB" dirty="0"/>
              <a:t>/</a:t>
            </a:r>
            <a:r>
              <a:rPr lang="en-GB" dirty="0" err="1"/>
              <a:t>pgf-umlcd-manual.pdf</a:t>
            </a:r>
            <a:endParaRPr lang="en-GB" dirty="0"/>
          </a:p>
        </p:txBody>
      </p:sp>
    </p:spTree>
    <p:extLst>
      <p:ext uri="{BB962C8B-B14F-4D97-AF65-F5344CB8AC3E}">
        <p14:creationId xmlns:p14="http://schemas.microsoft.com/office/powerpoint/2010/main" val="1368046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CCBFB-3F82-5643-9375-A226D1C598B8}"/>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68FF5571-952C-1044-BAC6-DF11C1ABC36D}"/>
              </a:ext>
            </a:extLst>
          </p:cNvPr>
          <p:cNvSpPr>
            <a:spLocks noGrp="1"/>
          </p:cNvSpPr>
          <p:nvPr>
            <p:ph idx="1"/>
          </p:nvPr>
        </p:nvSpPr>
        <p:spPr/>
        <p:txBody>
          <a:bodyPr/>
          <a:lstStyle/>
          <a:p>
            <a:r>
              <a:rPr lang="en-GB" dirty="0"/>
              <a:t>Override </a:t>
            </a:r>
            <a:r>
              <a:rPr lang="en-GB" dirty="0" err="1"/>
              <a:t>ToString</a:t>
            </a:r>
            <a:r>
              <a:rPr lang="en-GB" dirty="0"/>
              <a:t>()</a:t>
            </a:r>
          </a:p>
          <a:p>
            <a:r>
              <a:rPr lang="en-GB" dirty="0"/>
              <a:t>Overload, currying</a:t>
            </a:r>
          </a:p>
          <a:p>
            <a:r>
              <a:rPr lang="en-GB" dirty="0"/>
              <a:t>Simple to complicated class-design</a:t>
            </a:r>
          </a:p>
          <a:p>
            <a:r>
              <a:rPr lang="en-GB" dirty="0"/>
              <a:t>Since opponent’s board is copied, no need for the players to </a:t>
            </a:r>
            <a:r>
              <a:rPr lang="en-GB"/>
              <a:t>know associate </a:t>
            </a:r>
            <a:r>
              <a:rPr lang="en-GB" dirty="0"/>
              <a:t>the opponent.</a:t>
            </a:r>
          </a:p>
        </p:txBody>
      </p:sp>
    </p:spTree>
    <p:extLst>
      <p:ext uri="{BB962C8B-B14F-4D97-AF65-F5344CB8AC3E}">
        <p14:creationId xmlns:p14="http://schemas.microsoft.com/office/powerpoint/2010/main" val="3345976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a:xfrm>
            <a:off x="502024" y="144649"/>
            <a:ext cx="10515600" cy="1325563"/>
          </a:xfrm>
        </p:spPr>
        <p:txBody>
          <a:bodyPr/>
          <a:lstStyle/>
          <a:p>
            <a:r>
              <a:rPr lang="en-GB" dirty="0"/>
              <a:t>Design </a:t>
            </a:r>
            <a:r>
              <a:rPr lang="en-GB" dirty="0" err="1"/>
              <a:t>efter</a:t>
            </a:r>
            <a:r>
              <a:rPr lang="en-GB" dirty="0"/>
              <a:t> </a:t>
            </a:r>
            <a:r>
              <a:rPr lang="en-GB" dirty="0" err="1"/>
              <a:t>navne</a:t>
            </a:r>
            <a:r>
              <a:rPr lang="en-GB" dirty="0"/>
              <a:t>- </a:t>
            </a:r>
            <a:r>
              <a:rPr lang="en-GB" dirty="0" err="1"/>
              <a:t>og</a:t>
            </a:r>
            <a:r>
              <a:rPr lang="en-GB" dirty="0"/>
              <a:t> </a:t>
            </a:r>
            <a:r>
              <a:rPr lang="en-GB" dirty="0" err="1"/>
              <a:t>udsagnsord</a:t>
            </a:r>
            <a:endParaRPr lang="en-GB" dirty="0"/>
          </a:p>
        </p:txBody>
      </p:sp>
      <p:sp>
        <p:nvSpPr>
          <p:cNvPr id="3" name="Content Placeholder 2">
            <a:extLst>
              <a:ext uri="{FF2B5EF4-FFF2-40B4-BE49-F238E27FC236}">
                <a16:creationId xmlns:a16="http://schemas.microsoft.com/office/drawing/2014/main" id="{59E1CE74-0F34-5645-B910-493A3C4203A0}"/>
              </a:ext>
            </a:extLst>
          </p:cNvPr>
          <p:cNvSpPr>
            <a:spLocks noGrp="1"/>
          </p:cNvSpPr>
          <p:nvPr>
            <p:ph idx="1"/>
          </p:nvPr>
        </p:nvSpPr>
        <p:spPr>
          <a:xfrm>
            <a:off x="502024" y="1470212"/>
            <a:ext cx="11187952" cy="5558117"/>
          </a:xfrm>
        </p:spPr>
        <p:txBody>
          <a:bodyPr>
            <a:normAutofit/>
          </a:bodyPr>
          <a:lstStyle/>
          <a:p>
            <a:pPr marL="0" indent="0">
              <a:buNone/>
            </a:pPr>
            <a:r>
              <a:rPr lang="da-DK" sz="2600" dirty="0"/>
              <a:t>Navneord er kandidater til klasser, udsagnsord er kandidater til metoder, som får klasserne til at hænge sammen.</a:t>
            </a:r>
          </a:p>
          <a:p>
            <a:pPr marL="0" indent="0">
              <a:buNone/>
            </a:pPr>
            <a:endParaRPr lang="da-DK" sz="2600" dirty="0"/>
          </a:p>
          <a:p>
            <a:pPr marL="0" indent="0">
              <a:buNone/>
            </a:pPr>
            <a:r>
              <a:rPr lang="da-DK" sz="2600" dirty="0"/>
              <a:t>Navneord (substantiv): Genstande, levende væsner, personer eller abstraktioner</a:t>
            </a:r>
            <a:r>
              <a:rPr lang="da-DK" dirty="0"/>
              <a:t>. </a:t>
            </a:r>
          </a:p>
          <a:p>
            <a:pPr marL="0" indent="0">
              <a:buNone/>
            </a:pPr>
            <a:r>
              <a:rPr lang="da-DK" dirty="0"/>
              <a:t>F.eks.: (et) bord, (en) mus, Jon, (et) venskab.</a:t>
            </a:r>
          </a:p>
          <a:p>
            <a:pPr marL="0" indent="0">
              <a:buNone/>
            </a:pPr>
            <a:endParaRPr lang="da-DK" sz="2600" dirty="0"/>
          </a:p>
          <a:p>
            <a:pPr marL="0" indent="0">
              <a:buNone/>
            </a:pPr>
            <a:r>
              <a:rPr lang="da-DK" sz="2600" dirty="0"/>
              <a:t>Udsagnsord (verbum): Handlinger, hændelser, tilstandsmåder.</a:t>
            </a:r>
          </a:p>
          <a:p>
            <a:pPr marL="0" indent="0">
              <a:buNone/>
            </a:pPr>
            <a:r>
              <a:rPr lang="da-DK" sz="2600" dirty="0"/>
              <a:t>F.eks.: (at) løbe, (han) underviser, (han) er (lærer)</a:t>
            </a:r>
          </a:p>
        </p:txBody>
      </p:sp>
    </p:spTree>
    <p:extLst>
      <p:ext uri="{BB962C8B-B14F-4D97-AF65-F5344CB8AC3E}">
        <p14:creationId xmlns:p14="http://schemas.microsoft.com/office/powerpoint/2010/main" val="2403641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a:xfrm>
            <a:off x="502024" y="144649"/>
            <a:ext cx="10515600" cy="1325563"/>
          </a:xfrm>
        </p:spPr>
        <p:txBody>
          <a:bodyPr/>
          <a:lstStyle/>
          <a:p>
            <a:r>
              <a:rPr lang="en-GB" dirty="0"/>
              <a:t>Design </a:t>
            </a:r>
            <a:r>
              <a:rPr lang="en-GB" dirty="0" err="1"/>
              <a:t>efter</a:t>
            </a:r>
            <a:r>
              <a:rPr lang="en-GB" dirty="0"/>
              <a:t> </a:t>
            </a:r>
            <a:r>
              <a:rPr lang="en-GB" dirty="0" err="1">
                <a:highlight>
                  <a:srgbClr val="00FF00"/>
                </a:highlight>
              </a:rPr>
              <a:t>navne</a:t>
            </a:r>
            <a:r>
              <a:rPr lang="en-GB" dirty="0"/>
              <a:t>- </a:t>
            </a:r>
            <a:r>
              <a:rPr lang="en-GB" dirty="0" err="1"/>
              <a:t>og</a:t>
            </a:r>
            <a:r>
              <a:rPr lang="en-GB" dirty="0"/>
              <a:t> </a:t>
            </a:r>
            <a:r>
              <a:rPr lang="en-GB" dirty="0" err="1">
                <a:highlight>
                  <a:srgbClr val="00FFFF"/>
                </a:highlight>
              </a:rPr>
              <a:t>udsagns</a:t>
            </a:r>
            <a:r>
              <a:rPr lang="en-GB" dirty="0" err="1"/>
              <a:t>ord</a:t>
            </a:r>
            <a:endParaRPr lang="en-GB" dirty="0"/>
          </a:p>
        </p:txBody>
      </p:sp>
      <p:sp>
        <p:nvSpPr>
          <p:cNvPr id="3" name="Content Placeholder 2">
            <a:extLst>
              <a:ext uri="{FF2B5EF4-FFF2-40B4-BE49-F238E27FC236}">
                <a16:creationId xmlns:a16="http://schemas.microsoft.com/office/drawing/2014/main" id="{59E1CE74-0F34-5645-B910-493A3C4203A0}"/>
              </a:ext>
            </a:extLst>
          </p:cNvPr>
          <p:cNvSpPr>
            <a:spLocks noGrp="1"/>
          </p:cNvSpPr>
          <p:nvPr>
            <p:ph idx="1"/>
          </p:nvPr>
        </p:nvSpPr>
        <p:spPr>
          <a:xfrm>
            <a:off x="502024" y="1470212"/>
            <a:ext cx="11187952" cy="5558117"/>
          </a:xfrm>
        </p:spPr>
        <p:txBody>
          <a:bodyPr>
            <a:normAutofit/>
          </a:bodyPr>
          <a:lstStyle/>
          <a:p>
            <a:pPr marL="0" indent="0">
              <a:buNone/>
            </a:pPr>
            <a:r>
              <a:rPr lang="da-DK" sz="2600" dirty="0" err="1"/>
              <a:t>Use</a:t>
            </a:r>
            <a:r>
              <a:rPr lang="da-DK" sz="2600" dirty="0"/>
              <a:t>-case: Sænke slagskibe</a:t>
            </a:r>
          </a:p>
          <a:p>
            <a:pPr marL="0" indent="0">
              <a:buNone/>
            </a:pPr>
            <a:r>
              <a:rPr lang="da-DK" sz="2600" dirty="0"/>
              <a:t> </a:t>
            </a:r>
          </a:p>
          <a:p>
            <a:pPr marL="0" indent="0">
              <a:buNone/>
            </a:pPr>
            <a:r>
              <a:rPr lang="da-DK" sz="2600" dirty="0"/>
              <a:t>Dette </a:t>
            </a:r>
            <a:r>
              <a:rPr lang="da-DK" sz="2600" dirty="0">
                <a:highlight>
                  <a:srgbClr val="00FFFF"/>
                </a:highlight>
              </a:rPr>
              <a:t>er</a:t>
            </a:r>
            <a:r>
              <a:rPr lang="da-DK" sz="2600" dirty="0"/>
              <a:t> et </a:t>
            </a:r>
            <a:r>
              <a:rPr lang="da-DK" sz="2600" dirty="0">
                <a:highlight>
                  <a:srgbClr val="00FF00"/>
                </a:highlight>
              </a:rPr>
              <a:t>spil</a:t>
            </a:r>
            <a:r>
              <a:rPr lang="da-DK" sz="2600" dirty="0"/>
              <a:t> for to </a:t>
            </a:r>
            <a:r>
              <a:rPr lang="da-DK" sz="2600" dirty="0">
                <a:highlight>
                  <a:srgbClr val="00FF00"/>
                </a:highlight>
              </a:rPr>
              <a:t>personer</a:t>
            </a:r>
            <a:r>
              <a:rPr lang="da-DK" sz="2600" dirty="0"/>
              <a:t>, der </a:t>
            </a:r>
            <a:r>
              <a:rPr lang="da-DK" sz="2600" dirty="0">
                <a:highlight>
                  <a:srgbClr val="00FFFF"/>
                </a:highlight>
              </a:rPr>
              <a:t>kan spilles </a:t>
            </a:r>
            <a:r>
              <a:rPr lang="da-DK" sz="2600" dirty="0"/>
              <a:t>med </a:t>
            </a:r>
            <a:r>
              <a:rPr lang="da-DK" sz="2600" dirty="0">
                <a:highlight>
                  <a:srgbClr val="00FF00"/>
                </a:highlight>
              </a:rPr>
              <a:t>papir</a:t>
            </a:r>
            <a:r>
              <a:rPr lang="da-DK" sz="2600" dirty="0"/>
              <a:t> og </a:t>
            </a:r>
            <a:r>
              <a:rPr lang="da-DK" sz="2600" dirty="0">
                <a:highlight>
                  <a:srgbClr val="00FF00"/>
                </a:highlight>
              </a:rPr>
              <a:t>blyant</a:t>
            </a:r>
            <a:r>
              <a:rPr lang="da-DK" sz="2600" dirty="0"/>
              <a:t>. Der </a:t>
            </a:r>
            <a:r>
              <a:rPr lang="da-DK" sz="2600" dirty="0">
                <a:highlight>
                  <a:srgbClr val="00FFFF"/>
                </a:highlight>
              </a:rPr>
              <a:t>spilles</a:t>
            </a:r>
            <a:r>
              <a:rPr lang="da-DK" sz="2600" dirty="0"/>
              <a:t> på fire </a:t>
            </a:r>
            <a:r>
              <a:rPr lang="da-DK" sz="2600" dirty="0">
                <a:highlight>
                  <a:srgbClr val="00FF00"/>
                </a:highlight>
              </a:rPr>
              <a:t>plader</a:t>
            </a:r>
            <a:r>
              <a:rPr lang="da-DK" sz="2600" dirty="0"/>
              <a:t>, to for hver </a:t>
            </a:r>
            <a:r>
              <a:rPr lang="da-DK" sz="2600" dirty="0">
                <a:highlight>
                  <a:srgbClr val="00FF00"/>
                </a:highlight>
              </a:rPr>
              <a:t>spiller</a:t>
            </a:r>
            <a:r>
              <a:rPr lang="da-DK" sz="2600" dirty="0"/>
              <a:t>, og hver </a:t>
            </a:r>
            <a:r>
              <a:rPr lang="da-DK" sz="2600" dirty="0">
                <a:highlight>
                  <a:srgbClr val="00FF00"/>
                </a:highlight>
              </a:rPr>
              <a:t>plade</a:t>
            </a:r>
            <a:r>
              <a:rPr lang="da-DK" sz="2600" dirty="0"/>
              <a:t> </a:t>
            </a:r>
            <a:r>
              <a:rPr lang="da-DK" sz="2600" dirty="0">
                <a:highlight>
                  <a:srgbClr val="00FFFF"/>
                </a:highlight>
              </a:rPr>
              <a:t>er inddelt </a:t>
            </a:r>
            <a:r>
              <a:rPr lang="da-DK" sz="2600" dirty="0"/>
              <a:t>i 10x10 </a:t>
            </a:r>
            <a:r>
              <a:rPr lang="da-DK" sz="2600" dirty="0">
                <a:highlight>
                  <a:srgbClr val="00FF00"/>
                </a:highlight>
              </a:rPr>
              <a:t>felter</a:t>
            </a:r>
            <a:r>
              <a:rPr lang="da-DK" sz="2600" dirty="0"/>
              <a:t>. Hvert </a:t>
            </a:r>
            <a:r>
              <a:rPr lang="da-DK" sz="2600" dirty="0">
                <a:highlight>
                  <a:srgbClr val="00FF00"/>
                </a:highlight>
              </a:rPr>
              <a:t>felt</a:t>
            </a:r>
            <a:r>
              <a:rPr lang="da-DK" sz="2600" dirty="0"/>
              <a:t> </a:t>
            </a:r>
            <a:r>
              <a:rPr lang="da-DK" sz="2600" dirty="0">
                <a:highlight>
                  <a:srgbClr val="00FFFF"/>
                </a:highlight>
              </a:rPr>
              <a:t>identificeres</a:t>
            </a:r>
            <a:r>
              <a:rPr lang="da-DK" sz="2600" dirty="0"/>
              <a:t> vha. dets </a:t>
            </a:r>
            <a:r>
              <a:rPr lang="da-DK" sz="2600" dirty="0">
                <a:highlight>
                  <a:srgbClr val="00FF00"/>
                </a:highlight>
              </a:rPr>
              <a:t>række-</a:t>
            </a:r>
            <a:r>
              <a:rPr lang="da-DK" sz="2600" dirty="0"/>
              <a:t> og </a:t>
            </a:r>
            <a:r>
              <a:rPr lang="da-DK" sz="2600" dirty="0">
                <a:highlight>
                  <a:srgbClr val="00FF00"/>
                </a:highlight>
              </a:rPr>
              <a:t>søjlenummer</a:t>
            </a:r>
            <a:r>
              <a:rPr lang="da-DK" sz="2600" dirty="0"/>
              <a:t>.</a:t>
            </a:r>
          </a:p>
          <a:p>
            <a:pPr marL="0" indent="0">
              <a:buNone/>
            </a:pPr>
            <a:r>
              <a:rPr lang="da-DK" sz="2600" dirty="0"/>
              <a:t>Hver </a:t>
            </a:r>
            <a:r>
              <a:rPr lang="da-DK" sz="2600" dirty="0">
                <a:highlight>
                  <a:srgbClr val="00FF00"/>
                </a:highlight>
              </a:rPr>
              <a:t>spiller</a:t>
            </a:r>
            <a:r>
              <a:rPr lang="da-DK" sz="2600" dirty="0"/>
              <a:t> </a:t>
            </a:r>
            <a:r>
              <a:rPr lang="da-DK" sz="2600" dirty="0">
                <a:highlight>
                  <a:srgbClr val="00FFFF"/>
                </a:highlight>
              </a:rPr>
              <a:t>får tildelt </a:t>
            </a:r>
            <a:r>
              <a:rPr lang="da-DK" sz="2600" dirty="0"/>
              <a:t>et antal </a:t>
            </a:r>
            <a:r>
              <a:rPr lang="da-DK" sz="2600" dirty="0">
                <a:highlight>
                  <a:srgbClr val="00FF00"/>
                </a:highlight>
              </a:rPr>
              <a:t>skibe</a:t>
            </a:r>
            <a:r>
              <a:rPr lang="da-DK" sz="2600" dirty="0"/>
              <a:t>, som </a:t>
            </a:r>
            <a:r>
              <a:rPr lang="da-DK" sz="2600" dirty="0">
                <a:highlight>
                  <a:srgbClr val="00FFFF"/>
                </a:highlight>
              </a:rPr>
              <a:t>placeres</a:t>
            </a:r>
            <a:r>
              <a:rPr lang="da-DK" sz="2600" dirty="0"/>
              <a:t> på </a:t>
            </a:r>
            <a:r>
              <a:rPr lang="da-DK" sz="2600" dirty="0">
                <a:highlight>
                  <a:srgbClr val="00FF00"/>
                </a:highlight>
              </a:rPr>
              <a:t>spillerens</a:t>
            </a:r>
            <a:r>
              <a:rPr lang="da-DK" sz="2600" dirty="0"/>
              <a:t> ene </a:t>
            </a:r>
            <a:r>
              <a:rPr lang="da-DK" sz="2600" dirty="0">
                <a:highlight>
                  <a:srgbClr val="00FF00"/>
                </a:highlight>
              </a:rPr>
              <a:t>plade</a:t>
            </a:r>
            <a:r>
              <a:rPr lang="da-DK" sz="2600" dirty="0"/>
              <a:t> og </a:t>
            </a:r>
            <a:r>
              <a:rPr lang="da-DK" sz="2600" dirty="0">
                <a:highlight>
                  <a:srgbClr val="00FFFF"/>
                </a:highlight>
              </a:rPr>
              <a:t>markerer</a:t>
            </a:r>
            <a:r>
              <a:rPr lang="da-DK" sz="2600" dirty="0"/>
              <a:t>, hvor </a:t>
            </a:r>
            <a:r>
              <a:rPr lang="da-DK" sz="2600" dirty="0">
                <a:highlight>
                  <a:srgbClr val="00FF00"/>
                </a:highlight>
              </a:rPr>
              <a:t>modstanderen</a:t>
            </a:r>
            <a:r>
              <a:rPr lang="da-DK" sz="2600" dirty="0"/>
              <a:t> </a:t>
            </a:r>
            <a:r>
              <a:rPr lang="da-DK" sz="2600" dirty="0">
                <a:highlight>
                  <a:srgbClr val="00FFFF"/>
                </a:highlight>
              </a:rPr>
              <a:t>har forsøgt</a:t>
            </a:r>
            <a:r>
              <a:rPr lang="da-DK" sz="2600" dirty="0"/>
              <a:t> </a:t>
            </a:r>
            <a:r>
              <a:rPr lang="da-DK" sz="2600" dirty="0">
                <a:highlight>
                  <a:srgbClr val="00FFFF"/>
                </a:highlight>
              </a:rPr>
              <a:t>at skyde</a:t>
            </a:r>
            <a:r>
              <a:rPr lang="da-DK" sz="2600" dirty="0"/>
              <a:t>. På den anden </a:t>
            </a:r>
            <a:r>
              <a:rPr lang="da-DK" sz="2600" dirty="0">
                <a:highlight>
                  <a:srgbClr val="00FF00"/>
                </a:highlight>
              </a:rPr>
              <a:t>plade</a:t>
            </a:r>
            <a:r>
              <a:rPr lang="da-DK" sz="2600" dirty="0"/>
              <a:t> </a:t>
            </a:r>
            <a:r>
              <a:rPr lang="da-DK" sz="2600" dirty="0">
                <a:highlight>
                  <a:srgbClr val="00FFFF"/>
                </a:highlight>
              </a:rPr>
              <a:t>markerer</a:t>
            </a:r>
            <a:r>
              <a:rPr lang="da-DK" sz="2600" dirty="0"/>
              <a:t> </a:t>
            </a:r>
            <a:r>
              <a:rPr lang="da-DK" sz="2600" dirty="0">
                <a:highlight>
                  <a:srgbClr val="00FF00"/>
                </a:highlight>
              </a:rPr>
              <a:t>spilleren</a:t>
            </a:r>
            <a:r>
              <a:rPr lang="da-DK" sz="2600" dirty="0"/>
              <a:t> tilsvarende, hvor han/hun </a:t>
            </a:r>
            <a:r>
              <a:rPr lang="da-DK" sz="2600" dirty="0">
                <a:highlight>
                  <a:srgbClr val="00FFFF"/>
                </a:highlight>
              </a:rPr>
              <a:t>har forsøgt</a:t>
            </a:r>
            <a:r>
              <a:rPr lang="da-DK" sz="2600" dirty="0"/>
              <a:t> </a:t>
            </a:r>
            <a:r>
              <a:rPr lang="da-DK" sz="2600" dirty="0">
                <a:highlight>
                  <a:srgbClr val="00FFFF"/>
                </a:highlight>
              </a:rPr>
              <a:t>at ramme</a:t>
            </a:r>
            <a:r>
              <a:rPr lang="da-DK" sz="2600" dirty="0"/>
              <a:t> </a:t>
            </a:r>
            <a:r>
              <a:rPr lang="da-DK" sz="2600" dirty="0">
                <a:highlight>
                  <a:srgbClr val="00FF00"/>
                </a:highlight>
              </a:rPr>
              <a:t>modstanderen</a:t>
            </a:r>
            <a:r>
              <a:rPr lang="da-DK" sz="2600" dirty="0"/>
              <a:t>.</a:t>
            </a:r>
          </a:p>
          <a:p>
            <a:pPr marL="0" indent="0">
              <a:buNone/>
            </a:pPr>
            <a:r>
              <a:rPr lang="da-DK" sz="2600" dirty="0"/>
              <a:t>Når </a:t>
            </a:r>
            <a:r>
              <a:rPr lang="da-DK" sz="2600" dirty="0">
                <a:highlight>
                  <a:srgbClr val="00FF00"/>
                </a:highlight>
              </a:rPr>
              <a:t>skibene</a:t>
            </a:r>
            <a:r>
              <a:rPr lang="da-DK" sz="2600" dirty="0"/>
              <a:t> </a:t>
            </a:r>
            <a:r>
              <a:rPr lang="da-DK" sz="2600" dirty="0">
                <a:highlight>
                  <a:srgbClr val="00FFFF"/>
                </a:highlight>
              </a:rPr>
              <a:t>er placeret</a:t>
            </a:r>
            <a:r>
              <a:rPr lang="da-DK" sz="2600" dirty="0"/>
              <a:t> </a:t>
            </a:r>
            <a:r>
              <a:rPr lang="da-DK" sz="2600" dirty="0">
                <a:highlight>
                  <a:srgbClr val="00FFFF"/>
                </a:highlight>
              </a:rPr>
              <a:t>skiftes</a:t>
            </a:r>
            <a:r>
              <a:rPr lang="da-DK" sz="2600" dirty="0"/>
              <a:t> </a:t>
            </a:r>
            <a:r>
              <a:rPr lang="da-DK" sz="2600" dirty="0">
                <a:highlight>
                  <a:srgbClr val="00FF00"/>
                </a:highlight>
              </a:rPr>
              <a:t>spillerne</a:t>
            </a:r>
            <a:r>
              <a:rPr lang="da-DK" sz="2600" dirty="0"/>
              <a:t> til </a:t>
            </a:r>
            <a:r>
              <a:rPr lang="da-DK" sz="2600" dirty="0">
                <a:highlight>
                  <a:srgbClr val="00FFFF"/>
                </a:highlight>
              </a:rPr>
              <a:t>at skyde</a:t>
            </a:r>
            <a:r>
              <a:rPr lang="da-DK" sz="2600" dirty="0"/>
              <a:t> på </a:t>
            </a:r>
            <a:r>
              <a:rPr lang="da-DK" sz="2600" dirty="0">
                <a:highlight>
                  <a:srgbClr val="00FF00"/>
                </a:highlight>
              </a:rPr>
              <a:t>modstanderens</a:t>
            </a:r>
            <a:r>
              <a:rPr lang="da-DK" sz="2600" dirty="0"/>
              <a:t> </a:t>
            </a:r>
            <a:r>
              <a:rPr lang="da-DK" sz="2600" dirty="0">
                <a:highlight>
                  <a:srgbClr val="00FF00"/>
                </a:highlight>
              </a:rPr>
              <a:t>felt</a:t>
            </a:r>
            <a:r>
              <a:rPr lang="da-DK" sz="2600" dirty="0"/>
              <a:t>, og </a:t>
            </a:r>
            <a:r>
              <a:rPr lang="da-DK" sz="2600" dirty="0">
                <a:highlight>
                  <a:srgbClr val="00FF00"/>
                </a:highlight>
              </a:rPr>
              <a:t>modstanderen</a:t>
            </a:r>
            <a:r>
              <a:rPr lang="da-DK" sz="2600" dirty="0"/>
              <a:t> </a:t>
            </a:r>
            <a:r>
              <a:rPr lang="da-DK" sz="2600" dirty="0">
                <a:highlight>
                  <a:srgbClr val="00FFFF"/>
                </a:highlight>
              </a:rPr>
              <a:t>annoncerer</a:t>
            </a:r>
            <a:r>
              <a:rPr lang="da-DK" sz="2600" dirty="0"/>
              <a:t> ramt eller plask, alt efter om et </a:t>
            </a:r>
            <a:r>
              <a:rPr lang="da-DK" sz="2600" dirty="0">
                <a:highlight>
                  <a:srgbClr val="00FF00"/>
                </a:highlight>
              </a:rPr>
              <a:t>skib</a:t>
            </a:r>
            <a:r>
              <a:rPr lang="da-DK" sz="2600" dirty="0"/>
              <a:t> </a:t>
            </a:r>
            <a:r>
              <a:rPr lang="da-DK" sz="2600" dirty="0">
                <a:highlight>
                  <a:srgbClr val="00FFFF"/>
                </a:highlight>
              </a:rPr>
              <a:t>blev ramt</a:t>
            </a:r>
            <a:r>
              <a:rPr lang="da-DK" sz="2600" dirty="0"/>
              <a:t> eller ej. </a:t>
            </a:r>
            <a:r>
              <a:rPr lang="da-DK" sz="2600" dirty="0">
                <a:highlight>
                  <a:srgbClr val="00FF00"/>
                </a:highlight>
              </a:rPr>
              <a:t>Vinderen</a:t>
            </a:r>
            <a:r>
              <a:rPr lang="da-DK" sz="2600" dirty="0"/>
              <a:t> </a:t>
            </a:r>
            <a:r>
              <a:rPr lang="da-DK" sz="2600" dirty="0">
                <a:highlight>
                  <a:srgbClr val="00FFFF"/>
                </a:highlight>
              </a:rPr>
              <a:t>er</a:t>
            </a:r>
            <a:r>
              <a:rPr lang="da-DK" sz="2600" dirty="0"/>
              <a:t> den, der først </a:t>
            </a:r>
            <a:r>
              <a:rPr lang="da-DK" sz="2600" dirty="0">
                <a:highlight>
                  <a:srgbClr val="00FFFF"/>
                </a:highlight>
              </a:rPr>
              <a:t>får sænket</a:t>
            </a:r>
            <a:r>
              <a:rPr lang="da-DK" sz="2600" dirty="0"/>
              <a:t> alle </a:t>
            </a:r>
            <a:r>
              <a:rPr lang="da-DK" sz="2600" dirty="0">
                <a:highlight>
                  <a:srgbClr val="00FF00"/>
                </a:highlight>
              </a:rPr>
              <a:t>modstanderes</a:t>
            </a:r>
            <a:r>
              <a:rPr lang="da-DK" sz="2600" dirty="0"/>
              <a:t> </a:t>
            </a:r>
            <a:r>
              <a:rPr lang="da-DK" sz="2600" dirty="0">
                <a:highlight>
                  <a:srgbClr val="00FF00"/>
                </a:highlight>
              </a:rPr>
              <a:t>skibe</a:t>
            </a:r>
            <a:r>
              <a:rPr lang="da-DK" sz="2600" dirty="0"/>
              <a:t>.</a:t>
            </a:r>
            <a:endParaRPr lang="da-DK" sz="2600" dirty="0">
              <a:solidFill>
                <a:srgbClr val="FF0000"/>
              </a:solidFill>
              <a:highlight>
                <a:srgbClr val="00FFFF"/>
              </a:highlight>
            </a:endParaRPr>
          </a:p>
        </p:txBody>
      </p:sp>
    </p:spTree>
    <p:extLst>
      <p:ext uri="{BB962C8B-B14F-4D97-AF65-F5344CB8AC3E}">
        <p14:creationId xmlns:p14="http://schemas.microsoft.com/office/powerpoint/2010/main" val="3202754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0D722B2-EA95-0E42-AE30-36C4AC5207BC}"/>
              </a:ext>
            </a:extLst>
          </p:cNvPr>
          <p:cNvPicPr>
            <a:picLocks noChangeAspect="1"/>
          </p:cNvPicPr>
          <p:nvPr/>
        </p:nvPicPr>
        <p:blipFill>
          <a:blip r:embed="rId2"/>
          <a:stretch>
            <a:fillRect/>
          </a:stretch>
        </p:blipFill>
        <p:spPr>
          <a:xfrm>
            <a:off x="5852145" y="1116645"/>
            <a:ext cx="6076383" cy="4935947"/>
          </a:xfrm>
          <a:prstGeom prst="rect">
            <a:avLst/>
          </a:prstGeom>
        </p:spPr>
      </p:pic>
      <p:sp>
        <p:nvSpPr>
          <p:cNvPr id="7" name="Title 1">
            <a:extLst>
              <a:ext uri="{FF2B5EF4-FFF2-40B4-BE49-F238E27FC236}">
                <a16:creationId xmlns:a16="http://schemas.microsoft.com/office/drawing/2014/main" id="{A69D63B9-FC0A-0544-8900-4333340F3743}"/>
              </a:ext>
            </a:extLst>
          </p:cNvPr>
          <p:cNvSpPr>
            <a:spLocks noGrp="1"/>
          </p:cNvSpPr>
          <p:nvPr>
            <p:ph type="title"/>
          </p:nvPr>
        </p:nvSpPr>
        <p:spPr>
          <a:xfrm>
            <a:off x="89649" y="32523"/>
            <a:ext cx="5664974" cy="1084122"/>
          </a:xfrm>
        </p:spPr>
        <p:txBody>
          <a:bodyPr/>
          <a:lstStyle/>
          <a:p>
            <a:r>
              <a:rPr lang="da-DK" dirty="0"/>
              <a:t>Sænke slagskibe</a:t>
            </a:r>
          </a:p>
        </p:txBody>
      </p:sp>
      <p:pic>
        <p:nvPicPr>
          <p:cNvPr id="62" name="Picture 61">
            <a:extLst>
              <a:ext uri="{FF2B5EF4-FFF2-40B4-BE49-F238E27FC236}">
                <a16:creationId xmlns:a16="http://schemas.microsoft.com/office/drawing/2014/main" id="{0F04A913-BDE8-6C49-8319-FF31B6778F75}"/>
              </a:ext>
            </a:extLst>
          </p:cNvPr>
          <p:cNvPicPr>
            <a:picLocks noChangeAspect="1"/>
          </p:cNvPicPr>
          <p:nvPr/>
        </p:nvPicPr>
        <p:blipFill>
          <a:blip r:embed="rId3"/>
          <a:stretch>
            <a:fillRect/>
          </a:stretch>
        </p:blipFill>
        <p:spPr>
          <a:xfrm>
            <a:off x="276746" y="1229739"/>
            <a:ext cx="5118100" cy="4711700"/>
          </a:xfrm>
          <a:prstGeom prst="rect">
            <a:avLst/>
          </a:prstGeom>
          <a:ln>
            <a:solidFill>
              <a:schemeClr val="tx1"/>
            </a:solidFill>
          </a:ln>
        </p:spPr>
      </p:pic>
      <p:pic>
        <p:nvPicPr>
          <p:cNvPr id="3" name="Picture 2">
            <a:extLst>
              <a:ext uri="{FF2B5EF4-FFF2-40B4-BE49-F238E27FC236}">
                <a16:creationId xmlns:a16="http://schemas.microsoft.com/office/drawing/2014/main" id="{E014D88C-74B6-8E47-98D4-53A4146CE1BD}"/>
              </a:ext>
            </a:extLst>
          </p:cNvPr>
          <p:cNvPicPr>
            <a:picLocks noChangeAspect="1"/>
          </p:cNvPicPr>
          <p:nvPr/>
        </p:nvPicPr>
        <p:blipFill>
          <a:blip r:embed="rId4"/>
          <a:stretch>
            <a:fillRect/>
          </a:stretch>
        </p:blipFill>
        <p:spPr>
          <a:xfrm>
            <a:off x="6261315" y="1250718"/>
            <a:ext cx="4876800" cy="2489200"/>
          </a:xfrm>
          <a:prstGeom prst="rect">
            <a:avLst/>
          </a:prstGeom>
          <a:ln>
            <a:solidFill>
              <a:schemeClr val="tx1"/>
            </a:solidFill>
          </a:ln>
        </p:spPr>
      </p:pic>
      <p:sp>
        <p:nvSpPr>
          <p:cNvPr id="5" name="TextBox 4">
            <a:extLst>
              <a:ext uri="{FF2B5EF4-FFF2-40B4-BE49-F238E27FC236}">
                <a16:creationId xmlns:a16="http://schemas.microsoft.com/office/drawing/2014/main" id="{38441646-C497-214B-8380-B21EA35E64D7}"/>
              </a:ext>
            </a:extLst>
          </p:cNvPr>
          <p:cNvSpPr txBox="1"/>
          <p:nvPr/>
        </p:nvSpPr>
        <p:spPr>
          <a:xfrm>
            <a:off x="6261315" y="3998563"/>
            <a:ext cx="4876800" cy="1224366"/>
          </a:xfrm>
          <a:prstGeom prst="rect">
            <a:avLst/>
          </a:prstGeom>
          <a:solidFill>
            <a:schemeClr val="bg1"/>
          </a:solidFill>
          <a:ln>
            <a:solidFill>
              <a:schemeClr val="tx1"/>
            </a:solidFill>
          </a:ln>
        </p:spPr>
        <p:txBody>
          <a:bodyPr wrap="square" rtlCol="0">
            <a:spAutoFit/>
          </a:bodyPr>
          <a:lstStyle/>
          <a:p>
            <a:r>
              <a:rPr lang="da-DK" dirty="0"/>
              <a:t>% </a:t>
            </a:r>
            <a:r>
              <a:rPr lang="da-DK" dirty="0" err="1"/>
              <a:t>fsharpi</a:t>
            </a:r>
            <a:r>
              <a:rPr lang="da-DK" dirty="0"/>
              <a:t> battleship1.fsx</a:t>
            </a:r>
          </a:p>
          <a:p>
            <a:r>
              <a:rPr lang="da-DK" dirty="0"/>
              <a:t>/…/battleship1.fsx(3,18): </a:t>
            </a:r>
            <a:r>
              <a:rPr lang="da-DK" dirty="0" err="1"/>
              <a:t>error</a:t>
            </a:r>
            <a:r>
              <a:rPr lang="da-DK" dirty="0"/>
              <a:t> FS0039: The </a:t>
            </a:r>
            <a:r>
              <a:rPr lang="da-DK" dirty="0" err="1"/>
              <a:t>value</a:t>
            </a:r>
            <a:r>
              <a:rPr lang="da-DK" dirty="0"/>
              <a:t> or </a:t>
            </a:r>
            <a:r>
              <a:rPr lang="da-DK" dirty="0" err="1"/>
              <a:t>constructor</a:t>
            </a:r>
            <a:r>
              <a:rPr lang="da-DK" dirty="0"/>
              <a:t> '</a:t>
            </a:r>
            <a:r>
              <a:rPr lang="da-DK" dirty="0" err="1"/>
              <a:t>player</a:t>
            </a:r>
            <a:r>
              <a:rPr lang="da-DK" dirty="0"/>
              <a:t>' is not </a:t>
            </a:r>
            <a:r>
              <a:rPr lang="da-DK" dirty="0" err="1"/>
              <a:t>defined</a:t>
            </a:r>
            <a:r>
              <a:rPr lang="da-DK" dirty="0"/>
              <a:t>.</a:t>
            </a:r>
          </a:p>
          <a:p>
            <a:endParaRPr lang="da-DK" dirty="0"/>
          </a:p>
        </p:txBody>
      </p:sp>
      <p:pic>
        <p:nvPicPr>
          <p:cNvPr id="8" name="Picture 7">
            <a:extLst>
              <a:ext uri="{FF2B5EF4-FFF2-40B4-BE49-F238E27FC236}">
                <a16:creationId xmlns:a16="http://schemas.microsoft.com/office/drawing/2014/main" id="{AA98932B-6E9D-6D4E-BECF-43A6A7170058}"/>
              </a:ext>
            </a:extLst>
          </p:cNvPr>
          <p:cNvPicPr>
            <a:picLocks noChangeAspect="1"/>
          </p:cNvPicPr>
          <p:nvPr/>
        </p:nvPicPr>
        <p:blipFill>
          <a:blip r:embed="rId5"/>
          <a:stretch>
            <a:fillRect/>
          </a:stretch>
        </p:blipFill>
        <p:spPr>
          <a:xfrm>
            <a:off x="6261315" y="3887491"/>
            <a:ext cx="4889500" cy="2438400"/>
          </a:xfrm>
          <a:prstGeom prst="rect">
            <a:avLst/>
          </a:prstGeom>
          <a:ln>
            <a:solidFill>
              <a:schemeClr val="tx1"/>
            </a:solidFill>
          </a:ln>
        </p:spPr>
      </p:pic>
      <p:pic>
        <p:nvPicPr>
          <p:cNvPr id="10" name="Picture 9">
            <a:extLst>
              <a:ext uri="{FF2B5EF4-FFF2-40B4-BE49-F238E27FC236}">
                <a16:creationId xmlns:a16="http://schemas.microsoft.com/office/drawing/2014/main" id="{4CBD0832-9690-0347-AC1E-36C071BA2EA3}"/>
              </a:ext>
            </a:extLst>
          </p:cNvPr>
          <p:cNvPicPr>
            <a:picLocks noChangeAspect="1"/>
          </p:cNvPicPr>
          <p:nvPr/>
        </p:nvPicPr>
        <p:blipFill>
          <a:blip r:embed="rId6"/>
          <a:stretch>
            <a:fillRect/>
          </a:stretch>
        </p:blipFill>
        <p:spPr>
          <a:xfrm>
            <a:off x="5576951" y="285750"/>
            <a:ext cx="6477000" cy="6286500"/>
          </a:xfrm>
          <a:prstGeom prst="rect">
            <a:avLst/>
          </a:prstGeom>
          <a:ln>
            <a:solidFill>
              <a:schemeClr val="tx1"/>
            </a:solidFill>
          </a:ln>
        </p:spPr>
      </p:pic>
    </p:spTree>
    <p:extLst>
      <p:ext uri="{BB962C8B-B14F-4D97-AF65-F5344CB8AC3E}">
        <p14:creationId xmlns:p14="http://schemas.microsoft.com/office/powerpoint/2010/main" val="3315633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69D63B9-FC0A-0544-8900-4333340F3743}"/>
              </a:ext>
            </a:extLst>
          </p:cNvPr>
          <p:cNvSpPr>
            <a:spLocks noGrp="1"/>
          </p:cNvSpPr>
          <p:nvPr>
            <p:ph type="title"/>
          </p:nvPr>
        </p:nvSpPr>
        <p:spPr>
          <a:xfrm>
            <a:off x="6974239" y="32523"/>
            <a:ext cx="5018720" cy="1084122"/>
          </a:xfrm>
        </p:spPr>
        <p:txBody>
          <a:bodyPr/>
          <a:lstStyle/>
          <a:p>
            <a:r>
              <a:rPr lang="da-DK" dirty="0"/>
              <a:t>Sænke slagskibe</a:t>
            </a:r>
          </a:p>
        </p:txBody>
      </p:sp>
      <p:pic>
        <p:nvPicPr>
          <p:cNvPr id="9" name="Picture 8">
            <a:extLst>
              <a:ext uri="{FF2B5EF4-FFF2-40B4-BE49-F238E27FC236}">
                <a16:creationId xmlns:a16="http://schemas.microsoft.com/office/drawing/2014/main" id="{FCAF1B8D-E341-8042-A47D-D8B7E41EB5FE}"/>
              </a:ext>
            </a:extLst>
          </p:cNvPr>
          <p:cNvPicPr>
            <a:picLocks noChangeAspect="1"/>
          </p:cNvPicPr>
          <p:nvPr/>
        </p:nvPicPr>
        <p:blipFill>
          <a:blip r:embed="rId2"/>
          <a:stretch>
            <a:fillRect/>
          </a:stretch>
        </p:blipFill>
        <p:spPr>
          <a:xfrm>
            <a:off x="199041" y="285750"/>
            <a:ext cx="6477000" cy="6286500"/>
          </a:xfrm>
          <a:prstGeom prst="rect">
            <a:avLst/>
          </a:prstGeom>
          <a:ln>
            <a:solidFill>
              <a:schemeClr val="tx1"/>
            </a:solidFill>
          </a:ln>
        </p:spPr>
      </p:pic>
      <p:sp>
        <p:nvSpPr>
          <p:cNvPr id="2" name="TextBox 1">
            <a:extLst>
              <a:ext uri="{FF2B5EF4-FFF2-40B4-BE49-F238E27FC236}">
                <a16:creationId xmlns:a16="http://schemas.microsoft.com/office/drawing/2014/main" id="{FD4AFA72-CD90-654E-A167-AAC805193200}"/>
              </a:ext>
            </a:extLst>
          </p:cNvPr>
          <p:cNvSpPr txBox="1"/>
          <p:nvPr/>
        </p:nvSpPr>
        <p:spPr>
          <a:xfrm>
            <a:off x="6974239" y="790416"/>
            <a:ext cx="3575274" cy="1477328"/>
          </a:xfrm>
          <a:prstGeom prst="rect">
            <a:avLst/>
          </a:prstGeom>
          <a:noFill/>
        </p:spPr>
        <p:txBody>
          <a:bodyPr wrap="none" rtlCol="0">
            <a:spAutoFit/>
          </a:bodyPr>
          <a:lstStyle/>
          <a:p>
            <a:r>
              <a:rPr lang="en-GB" dirty="0" err="1"/>
              <a:t>Træd</a:t>
            </a:r>
            <a:r>
              <a:rPr lang="en-GB" dirty="0"/>
              <a:t> et </a:t>
            </a:r>
            <a:r>
              <a:rPr lang="en-GB" dirty="0" err="1"/>
              <a:t>skridt</a:t>
            </a:r>
            <a:r>
              <a:rPr lang="en-GB" dirty="0"/>
              <a:t> </a:t>
            </a:r>
            <a:r>
              <a:rPr lang="en-GB" dirty="0" err="1"/>
              <a:t>tilbage</a:t>
            </a:r>
            <a:r>
              <a:rPr lang="en-GB" dirty="0"/>
              <a:t>:</a:t>
            </a:r>
          </a:p>
          <a:p>
            <a:pPr marL="285750" indent="-285750">
              <a:buFont typeface="Arial" panose="020B0604020202020204" pitchFamily="34" charset="0"/>
              <a:buChar char="•"/>
            </a:pPr>
            <a:r>
              <a:rPr lang="en-GB" dirty="0" err="1"/>
              <a:t>Koordinater</a:t>
            </a:r>
            <a:r>
              <a:rPr lang="en-GB" dirty="0"/>
              <a:t> </a:t>
            </a:r>
            <a:r>
              <a:rPr lang="en-GB" dirty="0" err="1"/>
              <a:t>er</a:t>
            </a:r>
            <a:r>
              <a:rPr lang="en-GB" dirty="0"/>
              <a:t> bare </a:t>
            </a:r>
            <a:r>
              <a:rPr lang="en-GB" dirty="0" err="1"/>
              <a:t>heltalspar</a:t>
            </a:r>
            <a:endParaRPr lang="en-GB" dirty="0"/>
          </a:p>
          <a:p>
            <a:pPr marL="285750" indent="-285750">
              <a:buFont typeface="Arial" panose="020B0604020202020204" pitchFamily="34" charset="0"/>
              <a:buChar char="•"/>
            </a:pPr>
            <a:r>
              <a:rPr lang="en-GB" dirty="0"/>
              <a:t>Index </a:t>
            </a:r>
            <a:r>
              <a:rPr lang="en-GB" dirty="0" err="1"/>
              <a:t>i</a:t>
            </a:r>
            <a:r>
              <a:rPr lang="en-GB" dirty="0"/>
              <a:t> et array </a:t>
            </a:r>
            <a:r>
              <a:rPr lang="en-GB" dirty="0" err="1"/>
              <a:t>er</a:t>
            </a:r>
            <a:r>
              <a:rPr lang="en-GB" dirty="0"/>
              <a:t> </a:t>
            </a:r>
            <a:r>
              <a:rPr lang="en-GB" dirty="0" err="1"/>
              <a:t>en</a:t>
            </a:r>
            <a:r>
              <a:rPr lang="en-GB" dirty="0"/>
              <a:t> </a:t>
            </a:r>
            <a:r>
              <a:rPr lang="en-GB" dirty="0" err="1"/>
              <a:t>koordinat</a:t>
            </a:r>
            <a:endParaRPr lang="en-GB" dirty="0"/>
          </a:p>
          <a:p>
            <a:pPr marL="285750" indent="-285750">
              <a:buFont typeface="Arial" panose="020B0604020202020204" pitchFamily="34" charset="0"/>
              <a:buChar char="•"/>
            </a:pPr>
            <a:r>
              <a:rPr lang="en-GB" dirty="0"/>
              <a:t>Arrays har </a:t>
            </a:r>
            <a:r>
              <a:rPr lang="en-GB" dirty="0" err="1"/>
              <a:t>felter</a:t>
            </a:r>
            <a:endParaRPr lang="en-GB" dirty="0"/>
          </a:p>
          <a:p>
            <a:pPr marL="285750" indent="-285750">
              <a:buFont typeface="Arial" panose="020B0604020202020204" pitchFamily="34" charset="0"/>
              <a:buChar char="•"/>
            </a:pPr>
            <a:r>
              <a:rPr lang="en-GB" dirty="0" err="1"/>
              <a:t>En</a:t>
            </a:r>
            <a:r>
              <a:rPr lang="en-GB" dirty="0"/>
              <a:t> </a:t>
            </a:r>
            <a:r>
              <a:rPr lang="en-GB" dirty="0" err="1"/>
              <a:t>modstander</a:t>
            </a:r>
            <a:r>
              <a:rPr lang="en-GB" dirty="0"/>
              <a:t> </a:t>
            </a:r>
            <a:r>
              <a:rPr lang="en-GB" dirty="0" err="1"/>
              <a:t>er</a:t>
            </a:r>
            <a:r>
              <a:rPr lang="en-GB" dirty="0"/>
              <a:t> </a:t>
            </a:r>
            <a:r>
              <a:rPr lang="en-GB" dirty="0" err="1"/>
              <a:t>også</a:t>
            </a:r>
            <a:r>
              <a:rPr lang="en-GB" dirty="0"/>
              <a:t> </a:t>
            </a:r>
            <a:r>
              <a:rPr lang="en-GB" dirty="0" err="1"/>
              <a:t>en</a:t>
            </a:r>
            <a:r>
              <a:rPr lang="en-GB" dirty="0"/>
              <a:t> spiller.</a:t>
            </a:r>
          </a:p>
        </p:txBody>
      </p:sp>
      <p:pic>
        <p:nvPicPr>
          <p:cNvPr id="11" name="Picture 10">
            <a:extLst>
              <a:ext uri="{FF2B5EF4-FFF2-40B4-BE49-F238E27FC236}">
                <a16:creationId xmlns:a16="http://schemas.microsoft.com/office/drawing/2014/main" id="{DDF52027-2D36-B84C-9711-FCF2E95DBAAD}"/>
              </a:ext>
            </a:extLst>
          </p:cNvPr>
          <p:cNvPicPr>
            <a:picLocks noChangeAspect="1"/>
          </p:cNvPicPr>
          <p:nvPr/>
        </p:nvPicPr>
        <p:blipFill>
          <a:blip r:embed="rId3"/>
          <a:stretch>
            <a:fillRect/>
          </a:stretch>
        </p:blipFill>
        <p:spPr>
          <a:xfrm>
            <a:off x="6930045" y="888308"/>
            <a:ext cx="4965258" cy="5319920"/>
          </a:xfrm>
          <a:prstGeom prst="rect">
            <a:avLst/>
          </a:prstGeom>
          <a:ln>
            <a:solidFill>
              <a:schemeClr val="tx1"/>
            </a:solidFill>
          </a:ln>
        </p:spPr>
      </p:pic>
    </p:spTree>
    <p:extLst>
      <p:ext uri="{BB962C8B-B14F-4D97-AF65-F5344CB8AC3E}">
        <p14:creationId xmlns:p14="http://schemas.microsoft.com/office/powerpoint/2010/main" val="147962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D22DC14F-24D7-7C41-B030-9F28DABBE5D5}"/>
              </a:ext>
            </a:extLst>
          </p:cNvPr>
          <p:cNvSpPr txBox="1">
            <a:spLocks/>
          </p:cNvSpPr>
          <p:nvPr/>
        </p:nvSpPr>
        <p:spPr>
          <a:xfrm>
            <a:off x="6437379" y="1200689"/>
            <a:ext cx="4572000" cy="4332206"/>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sz="2200" strike="sngStrike" dirty="0"/>
              <a:t>Et </a:t>
            </a:r>
            <a:r>
              <a:rPr lang="da-DK" sz="2200" strike="sngStrike" dirty="0">
                <a:highlight>
                  <a:srgbClr val="00FF00"/>
                </a:highlight>
              </a:rPr>
              <a:t>spil</a:t>
            </a:r>
            <a:r>
              <a:rPr lang="da-DK" sz="2200" strike="sngStrike" dirty="0"/>
              <a:t> </a:t>
            </a:r>
            <a:r>
              <a:rPr lang="da-DK" sz="2200" u="sng" strike="sngStrike" dirty="0"/>
              <a:t>består af</a:t>
            </a:r>
            <a:r>
              <a:rPr lang="da-DK" sz="2200" strike="sngStrike" dirty="0"/>
              <a:t> </a:t>
            </a:r>
            <a:r>
              <a:rPr lang="da-DK" sz="2200" strike="sngStrike" dirty="0">
                <a:highlight>
                  <a:srgbClr val="00FF00"/>
                </a:highlight>
              </a:rPr>
              <a:t>spillere</a:t>
            </a:r>
            <a:r>
              <a:rPr lang="da-DK" sz="2200" strike="sngStrike" dirty="0"/>
              <a:t>.</a:t>
            </a:r>
          </a:p>
          <a:p>
            <a:pPr marL="0" indent="0">
              <a:buNone/>
            </a:pPr>
            <a:r>
              <a:rPr lang="da-DK" sz="2200" strike="sngStrike" dirty="0"/>
              <a:t>En </a:t>
            </a:r>
            <a:r>
              <a:rPr lang="da-DK" sz="2200" strike="sngStrike" dirty="0">
                <a:highlight>
                  <a:srgbClr val="00FF00"/>
                </a:highlight>
              </a:rPr>
              <a:t>spiller</a:t>
            </a:r>
            <a:r>
              <a:rPr lang="da-DK" sz="2200" strike="sngStrike" dirty="0"/>
              <a:t> </a:t>
            </a:r>
            <a:r>
              <a:rPr lang="da-DK" sz="2200" u="sng" strike="sngStrike" dirty="0"/>
              <a:t>har en</a:t>
            </a:r>
            <a:r>
              <a:rPr lang="da-DK" sz="2200" strike="sngStrike" dirty="0"/>
              <a:t> </a:t>
            </a:r>
            <a:r>
              <a:rPr lang="da-DK" sz="2200" strike="sngStrike" dirty="0">
                <a:highlight>
                  <a:srgbClr val="00FF00"/>
                </a:highlight>
              </a:rPr>
              <a:t>modstander</a:t>
            </a:r>
            <a:r>
              <a:rPr lang="da-DK" sz="2200" strike="sngStrike" dirty="0"/>
              <a:t>.</a:t>
            </a:r>
          </a:p>
          <a:p>
            <a:pPr marL="0" indent="0">
              <a:buNone/>
            </a:pPr>
            <a:r>
              <a:rPr lang="da-DK" sz="2200" dirty="0"/>
              <a:t>En </a:t>
            </a:r>
            <a:r>
              <a:rPr lang="da-DK" sz="2200" dirty="0">
                <a:highlight>
                  <a:srgbClr val="00FF00"/>
                </a:highlight>
              </a:rPr>
              <a:t>spiller</a:t>
            </a:r>
            <a:r>
              <a:rPr lang="da-DK" sz="2200" dirty="0"/>
              <a:t> </a:t>
            </a:r>
            <a:r>
              <a:rPr lang="da-DK" sz="2200" u="sng" dirty="0"/>
              <a:t>har</a:t>
            </a:r>
            <a:r>
              <a:rPr lang="da-DK" sz="2200" dirty="0"/>
              <a:t> </a:t>
            </a:r>
            <a:r>
              <a:rPr lang="da-DK" sz="2200" dirty="0">
                <a:highlight>
                  <a:srgbClr val="00FF00"/>
                </a:highlight>
              </a:rPr>
              <a:t>skibe.</a:t>
            </a:r>
            <a:endParaRPr lang="da-DK" sz="2200" dirty="0"/>
          </a:p>
          <a:p>
            <a:pPr marL="0" indent="0">
              <a:buFont typeface="Arial" panose="020B0604020202020204" pitchFamily="34" charset="0"/>
              <a:buNone/>
            </a:pPr>
            <a:r>
              <a:rPr lang="da-DK" sz="2200" strike="sngStrike" dirty="0"/>
              <a:t>En </a:t>
            </a:r>
            <a:r>
              <a:rPr lang="da-DK" sz="2200" strike="sngStrike" dirty="0">
                <a:highlight>
                  <a:srgbClr val="00FF00"/>
                </a:highlight>
              </a:rPr>
              <a:t>spiller</a:t>
            </a:r>
            <a:r>
              <a:rPr lang="da-DK" sz="2200" strike="sngStrike" dirty="0"/>
              <a:t> </a:t>
            </a:r>
            <a:r>
              <a:rPr lang="da-DK" sz="2200" u="sng" strike="sngStrike" dirty="0"/>
              <a:t>har</a:t>
            </a:r>
            <a:r>
              <a:rPr lang="da-DK" sz="2200" strike="sngStrike" dirty="0"/>
              <a:t> </a:t>
            </a:r>
            <a:r>
              <a:rPr lang="da-DK" sz="2200" strike="sngStrike" dirty="0">
                <a:highlight>
                  <a:srgbClr val="00FF00"/>
                </a:highlight>
              </a:rPr>
              <a:t>plader</a:t>
            </a:r>
            <a:r>
              <a:rPr lang="da-DK" sz="2200" strike="sngStrike" dirty="0"/>
              <a:t>.</a:t>
            </a:r>
          </a:p>
          <a:p>
            <a:pPr marL="0" indent="0">
              <a:buFont typeface="Arial" panose="020B0604020202020204" pitchFamily="34" charset="0"/>
              <a:buNone/>
            </a:pPr>
            <a:r>
              <a:rPr lang="da-DK" sz="2200" strike="sngStrike" dirty="0"/>
              <a:t>En </a:t>
            </a:r>
            <a:r>
              <a:rPr lang="da-DK" sz="2200" strike="sngStrike" dirty="0">
                <a:highlight>
                  <a:srgbClr val="00FF00"/>
                </a:highlight>
              </a:rPr>
              <a:t>plade</a:t>
            </a:r>
            <a:r>
              <a:rPr lang="da-DK" sz="2200" strike="sngStrike" dirty="0"/>
              <a:t> </a:t>
            </a:r>
            <a:r>
              <a:rPr lang="da-DK" sz="2200" u="sng" strike="sngStrike" dirty="0"/>
              <a:t>består af</a:t>
            </a:r>
            <a:r>
              <a:rPr lang="da-DK" sz="2200" strike="sngStrike" dirty="0"/>
              <a:t> </a:t>
            </a:r>
            <a:r>
              <a:rPr lang="da-DK" sz="2200" strike="sngStrike" dirty="0">
                <a:highlight>
                  <a:srgbClr val="00FF00"/>
                </a:highlight>
              </a:rPr>
              <a:t>felter</a:t>
            </a:r>
            <a:r>
              <a:rPr lang="da-DK" sz="2200" strike="sngStrike" dirty="0"/>
              <a:t>.</a:t>
            </a:r>
          </a:p>
          <a:p>
            <a:pPr marL="0" indent="0">
              <a:buFont typeface="Arial" panose="020B0604020202020204" pitchFamily="34" charset="0"/>
              <a:buNone/>
            </a:pPr>
            <a:r>
              <a:rPr lang="da-DK" sz="2200" strike="sngStrike" dirty="0"/>
              <a:t>Et </a:t>
            </a:r>
            <a:r>
              <a:rPr lang="da-DK" sz="2200" strike="sngStrike" dirty="0">
                <a:highlight>
                  <a:srgbClr val="00FF00"/>
                </a:highlight>
              </a:rPr>
              <a:t>felt</a:t>
            </a:r>
            <a:r>
              <a:rPr lang="da-DK" sz="2200" strike="sngStrike" dirty="0"/>
              <a:t> </a:t>
            </a:r>
            <a:r>
              <a:rPr lang="da-DK" sz="2200" u="sng" strike="sngStrike" dirty="0"/>
              <a:t>har et</a:t>
            </a:r>
            <a:r>
              <a:rPr lang="da-DK" sz="2200" strike="sngStrike" dirty="0"/>
              <a:t> </a:t>
            </a:r>
            <a:r>
              <a:rPr lang="da-DK" sz="2200" strike="sngStrike" dirty="0">
                <a:highlight>
                  <a:srgbClr val="00FF00"/>
                </a:highlight>
              </a:rPr>
              <a:t>koordinat</a:t>
            </a:r>
            <a:r>
              <a:rPr lang="da-DK" sz="2200" strike="sngStrike" dirty="0"/>
              <a:t>.</a:t>
            </a:r>
          </a:p>
          <a:p>
            <a:pPr marL="0" indent="0">
              <a:buFont typeface="Arial" panose="020B0604020202020204" pitchFamily="34" charset="0"/>
              <a:buNone/>
            </a:pPr>
            <a:r>
              <a:rPr lang="da-DK" sz="2200" dirty="0"/>
              <a:t>En </a:t>
            </a:r>
            <a:r>
              <a:rPr lang="da-DK" sz="2200" dirty="0">
                <a:highlight>
                  <a:srgbClr val="00FF00"/>
                </a:highlight>
              </a:rPr>
              <a:t>spiller</a:t>
            </a:r>
            <a:r>
              <a:rPr lang="da-DK" sz="2200" dirty="0"/>
              <a:t> </a:t>
            </a:r>
            <a:r>
              <a:rPr lang="da-DK" sz="2200" u="sng" dirty="0"/>
              <a:t>kan vinde</a:t>
            </a:r>
            <a:r>
              <a:rPr lang="da-DK" sz="2200" dirty="0"/>
              <a:t>.</a:t>
            </a:r>
            <a:endParaRPr lang="da-DK" sz="2200" dirty="0">
              <a:highlight>
                <a:srgbClr val="00FF00"/>
              </a:highlight>
            </a:endParaRPr>
          </a:p>
          <a:p>
            <a:pPr marL="0" indent="0">
              <a:buNone/>
            </a:pPr>
            <a:r>
              <a:rPr lang="da-DK" sz="2200" dirty="0"/>
              <a:t>En </a:t>
            </a:r>
            <a:r>
              <a:rPr lang="da-DK" sz="2200" dirty="0">
                <a:highlight>
                  <a:srgbClr val="00FF00"/>
                </a:highlight>
              </a:rPr>
              <a:t>spiller</a:t>
            </a:r>
            <a:r>
              <a:rPr lang="da-DK" sz="2200" dirty="0"/>
              <a:t> </a:t>
            </a:r>
            <a:r>
              <a:rPr lang="da-DK" sz="2200" u="sng" dirty="0"/>
              <a:t>skyder på</a:t>
            </a:r>
            <a:r>
              <a:rPr lang="da-DK" sz="2200" dirty="0"/>
              <a:t> en </a:t>
            </a:r>
            <a:r>
              <a:rPr lang="da-DK" sz="2200" dirty="0">
                <a:highlight>
                  <a:srgbClr val="00FF00"/>
                </a:highlight>
              </a:rPr>
              <a:t>modstander.</a:t>
            </a:r>
          </a:p>
          <a:p>
            <a:pPr marL="0" indent="0">
              <a:buNone/>
            </a:pPr>
            <a:r>
              <a:rPr lang="da-DK" sz="2200" dirty="0"/>
              <a:t>En </a:t>
            </a:r>
            <a:r>
              <a:rPr lang="da-DK" sz="2200" dirty="0">
                <a:highlight>
                  <a:srgbClr val="00FF00"/>
                </a:highlight>
              </a:rPr>
              <a:t>spiller</a:t>
            </a:r>
            <a:r>
              <a:rPr lang="da-DK" sz="2200" dirty="0"/>
              <a:t> </a:t>
            </a:r>
            <a:r>
              <a:rPr lang="da-DK" sz="2200" u="sng" dirty="0"/>
              <a:t>markerer skud</a:t>
            </a:r>
            <a:r>
              <a:rPr lang="da-DK" sz="2200" dirty="0"/>
              <a:t> på en </a:t>
            </a:r>
            <a:r>
              <a:rPr lang="da-DK" sz="2200" dirty="0">
                <a:highlight>
                  <a:srgbClr val="00FF00"/>
                </a:highlight>
              </a:rPr>
              <a:t>plade.</a:t>
            </a:r>
          </a:p>
          <a:p>
            <a:pPr marL="0" indent="0">
              <a:buNone/>
            </a:pPr>
            <a:r>
              <a:rPr lang="da-DK" sz="2200" dirty="0"/>
              <a:t>Et </a:t>
            </a:r>
            <a:r>
              <a:rPr lang="da-DK" sz="2200" dirty="0">
                <a:highlight>
                  <a:srgbClr val="00FF00"/>
                </a:highlight>
              </a:rPr>
              <a:t>skib</a:t>
            </a:r>
            <a:r>
              <a:rPr lang="da-DK" sz="2200" dirty="0"/>
              <a:t> </a:t>
            </a:r>
            <a:r>
              <a:rPr lang="da-DK" sz="2200" u="sng" dirty="0"/>
              <a:t>kan blive</a:t>
            </a:r>
            <a:r>
              <a:rPr lang="da-DK" sz="2200" dirty="0"/>
              <a:t> ramt.</a:t>
            </a:r>
          </a:p>
        </p:txBody>
      </p:sp>
      <p:sp>
        <p:nvSpPr>
          <p:cNvPr id="10" name="Title 1">
            <a:extLst>
              <a:ext uri="{FF2B5EF4-FFF2-40B4-BE49-F238E27FC236}">
                <a16:creationId xmlns:a16="http://schemas.microsoft.com/office/drawing/2014/main" id="{72189D8D-41DA-A245-9274-044B7351B482}"/>
              </a:ext>
            </a:extLst>
          </p:cNvPr>
          <p:cNvSpPr txBox="1">
            <a:spLocks/>
          </p:cNvSpPr>
          <p:nvPr/>
        </p:nvSpPr>
        <p:spPr>
          <a:xfrm>
            <a:off x="89649" y="32523"/>
            <a:ext cx="5664974" cy="1084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a-DK"/>
              <a:t>Sænke slagskibe</a:t>
            </a:r>
            <a:endParaRPr lang="da-DK" dirty="0"/>
          </a:p>
        </p:txBody>
      </p:sp>
      <p:sp>
        <p:nvSpPr>
          <p:cNvPr id="5" name="TextBox 4">
            <a:extLst>
              <a:ext uri="{FF2B5EF4-FFF2-40B4-BE49-F238E27FC236}">
                <a16:creationId xmlns:a16="http://schemas.microsoft.com/office/drawing/2014/main" id="{CFBA1787-8BB3-A945-B6A0-E806E19F169A}"/>
              </a:ext>
            </a:extLst>
          </p:cNvPr>
          <p:cNvSpPr txBox="1"/>
          <p:nvPr/>
        </p:nvSpPr>
        <p:spPr>
          <a:xfrm>
            <a:off x="6195390" y="5965235"/>
            <a:ext cx="5508944" cy="430887"/>
          </a:xfrm>
          <a:prstGeom prst="rect">
            <a:avLst/>
          </a:prstGeom>
          <a:noFill/>
          <a:ln w="63500">
            <a:solidFill>
              <a:schemeClr val="accent2"/>
            </a:solidFill>
          </a:ln>
        </p:spPr>
        <p:txBody>
          <a:bodyPr wrap="none" rtlCol="0">
            <a:spAutoFit/>
          </a:bodyPr>
          <a:lstStyle/>
          <a:p>
            <a:r>
              <a:rPr lang="en-GB" sz="2200" dirty="0" err="1"/>
              <a:t>Opgaven</a:t>
            </a:r>
            <a:r>
              <a:rPr lang="en-GB" sz="2200" dirty="0"/>
              <a:t> </a:t>
            </a:r>
            <a:r>
              <a:rPr lang="en-GB" sz="2200" dirty="0" err="1"/>
              <a:t>er</a:t>
            </a:r>
            <a:r>
              <a:rPr lang="en-GB" sz="2200" dirty="0"/>
              <a:t> </a:t>
            </a:r>
            <a:r>
              <a:rPr lang="en-GB" sz="2200" dirty="0" err="1"/>
              <a:t>ikke</a:t>
            </a:r>
            <a:r>
              <a:rPr lang="en-GB" sz="2200" dirty="0"/>
              <a:t> </a:t>
            </a:r>
            <a:r>
              <a:rPr lang="en-GB" sz="2200" dirty="0" err="1"/>
              <a:t>fuldt</a:t>
            </a:r>
            <a:r>
              <a:rPr lang="en-GB" sz="2200" dirty="0"/>
              <a:t> </a:t>
            </a:r>
            <a:r>
              <a:rPr lang="en-GB" sz="2200" dirty="0" err="1"/>
              <a:t>specificeret</a:t>
            </a:r>
            <a:r>
              <a:rPr lang="en-GB" sz="2200" dirty="0"/>
              <a:t>, </a:t>
            </a:r>
            <a:r>
              <a:rPr lang="en-GB" sz="2200" dirty="0" err="1"/>
              <a:t>hvad</a:t>
            </a:r>
            <a:r>
              <a:rPr lang="en-GB" sz="2200" dirty="0"/>
              <a:t> </a:t>
            </a:r>
            <a:r>
              <a:rPr lang="en-GB" sz="2200" dirty="0" err="1"/>
              <a:t>gør</a:t>
            </a:r>
            <a:r>
              <a:rPr lang="en-GB" sz="2200" dirty="0"/>
              <a:t> vi?</a:t>
            </a:r>
          </a:p>
        </p:txBody>
      </p:sp>
      <p:pic>
        <p:nvPicPr>
          <p:cNvPr id="11" name="Picture 10">
            <a:extLst>
              <a:ext uri="{FF2B5EF4-FFF2-40B4-BE49-F238E27FC236}">
                <a16:creationId xmlns:a16="http://schemas.microsoft.com/office/drawing/2014/main" id="{8E56600A-1302-ED47-AB0F-FEA6E043F3D7}"/>
              </a:ext>
            </a:extLst>
          </p:cNvPr>
          <p:cNvPicPr>
            <a:picLocks noChangeAspect="1"/>
          </p:cNvPicPr>
          <p:nvPr/>
        </p:nvPicPr>
        <p:blipFill>
          <a:blip r:embed="rId2"/>
          <a:stretch>
            <a:fillRect/>
          </a:stretch>
        </p:blipFill>
        <p:spPr>
          <a:xfrm>
            <a:off x="527454" y="1200689"/>
            <a:ext cx="4965258" cy="5319920"/>
          </a:xfrm>
          <a:prstGeom prst="rect">
            <a:avLst/>
          </a:prstGeom>
          <a:ln>
            <a:solidFill>
              <a:schemeClr val="tx1"/>
            </a:solidFill>
          </a:ln>
        </p:spPr>
      </p:pic>
    </p:spTree>
    <p:extLst>
      <p:ext uri="{BB962C8B-B14F-4D97-AF65-F5344CB8AC3E}">
        <p14:creationId xmlns:p14="http://schemas.microsoft.com/office/powerpoint/2010/main" val="757715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BC41EBE-0CFC-BB44-ABFD-042EF58D24BB}"/>
              </a:ext>
            </a:extLst>
          </p:cNvPr>
          <p:cNvSpPr txBox="1">
            <a:spLocks/>
          </p:cNvSpPr>
          <p:nvPr/>
        </p:nvSpPr>
        <p:spPr>
          <a:xfrm>
            <a:off x="89649" y="32523"/>
            <a:ext cx="5664974" cy="1084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a-DK"/>
              <a:t>Sænke slagskibe</a:t>
            </a:r>
            <a:endParaRPr lang="da-DK" dirty="0"/>
          </a:p>
        </p:txBody>
      </p:sp>
      <p:sp>
        <p:nvSpPr>
          <p:cNvPr id="14" name="TextBox 13">
            <a:extLst>
              <a:ext uri="{FF2B5EF4-FFF2-40B4-BE49-F238E27FC236}">
                <a16:creationId xmlns:a16="http://schemas.microsoft.com/office/drawing/2014/main" id="{90140142-25C2-2F4D-B1AD-4719F86C375F}"/>
              </a:ext>
            </a:extLst>
          </p:cNvPr>
          <p:cNvSpPr txBox="1"/>
          <p:nvPr/>
        </p:nvSpPr>
        <p:spPr>
          <a:xfrm>
            <a:off x="245677" y="1460621"/>
            <a:ext cx="5508944" cy="1107996"/>
          </a:xfrm>
          <a:prstGeom prst="rect">
            <a:avLst/>
          </a:prstGeom>
          <a:noFill/>
          <a:ln w="63500">
            <a:solidFill>
              <a:schemeClr val="accent2"/>
            </a:solidFill>
          </a:ln>
        </p:spPr>
        <p:txBody>
          <a:bodyPr wrap="square" rtlCol="0">
            <a:spAutoFit/>
          </a:bodyPr>
          <a:lstStyle/>
          <a:p>
            <a:pPr marL="342900" indent="-342900">
              <a:buFont typeface="Arial" panose="020B0604020202020204" pitchFamily="34" charset="0"/>
              <a:buChar char="•"/>
            </a:pPr>
            <a:r>
              <a:rPr lang="en-GB" sz="2200" dirty="0" err="1"/>
              <a:t>Identificer</a:t>
            </a:r>
            <a:r>
              <a:rPr lang="en-GB" sz="2200" dirty="0"/>
              <a:t> </a:t>
            </a:r>
            <a:r>
              <a:rPr lang="en-GB" sz="2200" dirty="0" err="1"/>
              <a:t>uklare</a:t>
            </a:r>
            <a:r>
              <a:rPr lang="en-GB" sz="2200" dirty="0"/>
              <a:t> </a:t>
            </a:r>
            <a:r>
              <a:rPr lang="en-GB" sz="2200" dirty="0" err="1"/>
              <a:t>eller</a:t>
            </a:r>
            <a:r>
              <a:rPr lang="en-GB" sz="2200" dirty="0"/>
              <a:t> </a:t>
            </a:r>
            <a:r>
              <a:rPr lang="en-GB" sz="2200" dirty="0" err="1"/>
              <a:t>løse</a:t>
            </a:r>
            <a:r>
              <a:rPr lang="en-GB" sz="2200" dirty="0"/>
              <a:t> </a:t>
            </a:r>
            <a:r>
              <a:rPr lang="en-GB" sz="2200" dirty="0" err="1"/>
              <a:t>specifikationer</a:t>
            </a:r>
            <a:endParaRPr lang="en-GB" sz="2200" dirty="0"/>
          </a:p>
          <a:p>
            <a:pPr marL="342900" indent="-342900">
              <a:buFont typeface="Arial" panose="020B0604020202020204" pitchFamily="34" charset="0"/>
              <a:buChar char="•"/>
            </a:pPr>
            <a:r>
              <a:rPr lang="en-GB" sz="2200" dirty="0" err="1"/>
              <a:t>Beskriv</a:t>
            </a:r>
            <a:r>
              <a:rPr lang="en-GB" sz="2200" dirty="0"/>
              <a:t> </a:t>
            </a:r>
            <a:r>
              <a:rPr lang="en-GB" sz="2200" dirty="0" err="1"/>
              <a:t>mulige</a:t>
            </a:r>
            <a:r>
              <a:rPr lang="en-GB" sz="2200" dirty="0"/>
              <a:t> </a:t>
            </a:r>
            <a:r>
              <a:rPr lang="en-GB" sz="2200" dirty="0" err="1"/>
              <a:t>løsninger</a:t>
            </a:r>
            <a:endParaRPr lang="en-GB" sz="2200" dirty="0"/>
          </a:p>
          <a:p>
            <a:pPr marL="342900" indent="-342900">
              <a:buFont typeface="Arial" panose="020B0604020202020204" pitchFamily="34" charset="0"/>
              <a:buChar char="•"/>
            </a:pPr>
            <a:r>
              <a:rPr lang="en-GB" sz="2200" dirty="0" err="1"/>
              <a:t>Vælg</a:t>
            </a:r>
            <a:r>
              <a:rPr lang="en-GB" sz="2200" dirty="0"/>
              <a:t> </a:t>
            </a:r>
            <a:r>
              <a:rPr lang="en-GB" sz="2200" dirty="0" err="1"/>
              <a:t>og</a:t>
            </a:r>
            <a:r>
              <a:rPr lang="en-GB" sz="2200" dirty="0"/>
              <a:t> </a:t>
            </a:r>
            <a:r>
              <a:rPr lang="en-GB" sz="2200" dirty="0" err="1"/>
              <a:t>argumentér</a:t>
            </a:r>
            <a:endParaRPr lang="en-GB" sz="2200" dirty="0"/>
          </a:p>
        </p:txBody>
      </p:sp>
      <p:sp>
        <p:nvSpPr>
          <p:cNvPr id="15" name="TextBox 14">
            <a:extLst>
              <a:ext uri="{FF2B5EF4-FFF2-40B4-BE49-F238E27FC236}">
                <a16:creationId xmlns:a16="http://schemas.microsoft.com/office/drawing/2014/main" id="{DE138CF0-103B-0446-A8F8-D0C2147732E7}"/>
              </a:ext>
            </a:extLst>
          </p:cNvPr>
          <p:cNvSpPr txBox="1"/>
          <p:nvPr/>
        </p:nvSpPr>
        <p:spPr>
          <a:xfrm>
            <a:off x="245678" y="2796156"/>
            <a:ext cx="5508943" cy="3477875"/>
          </a:xfrm>
          <a:prstGeom prst="rect">
            <a:avLst/>
          </a:prstGeom>
          <a:noFill/>
          <a:ln>
            <a:solidFill>
              <a:schemeClr val="tx1"/>
            </a:solidFill>
          </a:ln>
        </p:spPr>
        <p:txBody>
          <a:bodyPr wrap="square" rtlCol="0">
            <a:spAutoFit/>
          </a:bodyPr>
          <a:lstStyle/>
          <a:p>
            <a:r>
              <a:rPr lang="en-GB" sz="2200" dirty="0" err="1"/>
              <a:t>F.eks</a:t>
            </a:r>
            <a:r>
              <a:rPr lang="en-GB" sz="2200" dirty="0"/>
              <a:t>.:</a:t>
            </a:r>
          </a:p>
          <a:p>
            <a:pPr marL="285750" indent="-285750">
              <a:buFont typeface="Arial" panose="020B0604020202020204" pitchFamily="34" charset="0"/>
              <a:buChar char="•"/>
            </a:pPr>
            <a:r>
              <a:rPr lang="en-GB" sz="2200" dirty="0" err="1"/>
              <a:t>Opgaven</a:t>
            </a:r>
            <a:r>
              <a:rPr lang="en-GB" sz="2200" dirty="0"/>
              <a:t> </a:t>
            </a:r>
            <a:r>
              <a:rPr lang="en-GB" sz="2200" dirty="0" err="1"/>
              <a:t>specificerer</a:t>
            </a:r>
            <a:r>
              <a:rPr lang="en-GB" sz="2200" dirty="0"/>
              <a:t> </a:t>
            </a:r>
            <a:r>
              <a:rPr lang="en-GB" sz="2200" dirty="0" err="1"/>
              <a:t>ikke</a:t>
            </a:r>
            <a:r>
              <a:rPr lang="en-GB" sz="2200" dirty="0"/>
              <a:t>, </a:t>
            </a:r>
            <a:r>
              <a:rPr lang="en-GB" sz="2200" dirty="0" err="1"/>
              <a:t>hvor</a:t>
            </a:r>
            <a:r>
              <a:rPr lang="en-GB" sz="2200" dirty="0"/>
              <a:t> mange </a:t>
            </a:r>
            <a:r>
              <a:rPr lang="en-GB" sz="2200" dirty="0" err="1"/>
              <a:t>skibe</a:t>
            </a:r>
            <a:r>
              <a:rPr lang="en-GB" sz="2200" dirty="0"/>
              <a:t>, der </a:t>
            </a:r>
            <a:r>
              <a:rPr lang="en-GB" sz="2200" dirty="0" err="1"/>
              <a:t>skal</a:t>
            </a:r>
            <a:r>
              <a:rPr lang="en-GB" sz="2200" dirty="0"/>
              <a:t> </a:t>
            </a:r>
            <a:r>
              <a:rPr lang="en-GB" sz="2200" dirty="0" err="1"/>
              <a:t>være</a:t>
            </a:r>
            <a:r>
              <a:rPr lang="en-GB" sz="2200" dirty="0"/>
              <a:t> </a:t>
            </a:r>
            <a:r>
              <a:rPr lang="en-GB" sz="2200" dirty="0" err="1"/>
              <a:t>i</a:t>
            </a:r>
            <a:r>
              <a:rPr lang="en-GB" sz="2200" dirty="0"/>
              <a:t> </a:t>
            </a:r>
            <a:r>
              <a:rPr lang="en-GB" sz="2200" dirty="0" err="1"/>
              <a:t>spillet</a:t>
            </a:r>
            <a:r>
              <a:rPr lang="en-GB" sz="2200" dirty="0"/>
              <a:t>, </a:t>
            </a:r>
            <a:r>
              <a:rPr lang="en-GB" sz="2200" dirty="0" err="1"/>
              <a:t>ej</a:t>
            </a:r>
            <a:r>
              <a:rPr lang="en-GB" sz="2200" dirty="0"/>
              <a:t> </a:t>
            </a:r>
            <a:r>
              <a:rPr lang="en-GB" sz="2200" dirty="0" err="1"/>
              <a:t>heller</a:t>
            </a:r>
            <a:r>
              <a:rPr lang="en-GB" sz="2200" dirty="0"/>
              <a:t> </a:t>
            </a:r>
            <a:r>
              <a:rPr lang="en-GB" sz="2200" dirty="0" err="1"/>
              <a:t>hvilken</a:t>
            </a:r>
            <a:r>
              <a:rPr lang="en-GB" sz="2200" dirty="0"/>
              <a:t> form de </a:t>
            </a:r>
            <a:r>
              <a:rPr lang="en-GB" sz="2200" dirty="0" err="1"/>
              <a:t>skal</a:t>
            </a:r>
            <a:r>
              <a:rPr lang="en-GB" sz="2200" dirty="0"/>
              <a:t> have.</a:t>
            </a:r>
          </a:p>
          <a:p>
            <a:pPr marL="285750" indent="-285750">
              <a:buFont typeface="Arial" panose="020B0604020202020204" pitchFamily="34" charset="0"/>
              <a:buChar char="•"/>
            </a:pPr>
            <a:r>
              <a:rPr lang="en-GB" sz="2200" dirty="0" err="1"/>
              <a:t>Typiske</a:t>
            </a:r>
            <a:r>
              <a:rPr lang="en-GB" sz="2200" dirty="0"/>
              <a:t> </a:t>
            </a:r>
            <a:r>
              <a:rPr lang="en-GB" sz="2200" dirty="0" err="1"/>
              <a:t>spil</a:t>
            </a:r>
            <a:r>
              <a:rPr lang="en-GB" sz="2200" dirty="0"/>
              <a:t> har 4-5 </a:t>
            </a:r>
            <a:r>
              <a:rPr lang="en-GB" sz="2200" dirty="0" err="1"/>
              <a:t>skibe</a:t>
            </a:r>
            <a:r>
              <a:rPr lang="en-GB" sz="2200" dirty="0"/>
              <a:t>, </a:t>
            </a:r>
            <a:r>
              <a:rPr lang="en-GB" sz="2200" dirty="0" err="1"/>
              <a:t>som</a:t>
            </a:r>
            <a:r>
              <a:rPr lang="en-GB" sz="2200" dirty="0"/>
              <a:t> </a:t>
            </a:r>
            <a:r>
              <a:rPr lang="en-GB" sz="2200" dirty="0" err="1"/>
              <a:t>er</a:t>
            </a:r>
            <a:r>
              <a:rPr lang="en-GB" sz="2200" dirty="0"/>
              <a:t> </a:t>
            </a:r>
            <a:r>
              <a:rPr lang="en-GB" sz="2200" dirty="0" err="1"/>
              <a:t>lige</a:t>
            </a:r>
            <a:r>
              <a:rPr lang="en-GB" sz="2200" dirty="0"/>
              <a:t>, ligger </a:t>
            </a:r>
            <a:r>
              <a:rPr lang="en-GB" sz="2200" dirty="0" err="1"/>
              <a:t>enten</a:t>
            </a:r>
            <a:r>
              <a:rPr lang="en-GB" sz="2200" dirty="0"/>
              <a:t> </a:t>
            </a:r>
            <a:r>
              <a:rPr lang="en-GB" sz="2200" dirty="0" err="1"/>
              <a:t>horisontalt</a:t>
            </a:r>
            <a:r>
              <a:rPr lang="en-GB" sz="2200" dirty="0"/>
              <a:t> </a:t>
            </a:r>
            <a:r>
              <a:rPr lang="en-GB" sz="2200" dirty="0" err="1"/>
              <a:t>eller</a:t>
            </a:r>
            <a:r>
              <a:rPr lang="en-GB" sz="2200" dirty="0"/>
              <a:t> </a:t>
            </a:r>
            <a:r>
              <a:rPr lang="en-GB" sz="2200" dirty="0" err="1"/>
              <a:t>verticalt</a:t>
            </a:r>
            <a:r>
              <a:rPr lang="en-GB" sz="2200" dirty="0"/>
              <a:t>, </a:t>
            </a:r>
            <a:r>
              <a:rPr lang="en-GB" sz="2200" dirty="0" err="1"/>
              <a:t>og</a:t>
            </a:r>
            <a:r>
              <a:rPr lang="en-GB" sz="2200" dirty="0"/>
              <a:t> har </a:t>
            </a:r>
            <a:r>
              <a:rPr lang="en-GB" sz="2200" dirty="0" err="1"/>
              <a:t>størrelse</a:t>
            </a:r>
            <a:r>
              <a:rPr lang="en-GB" sz="2200" dirty="0"/>
              <a:t> </a:t>
            </a:r>
            <a:r>
              <a:rPr lang="en-GB" sz="2200" dirty="0" err="1"/>
              <a:t>mellem</a:t>
            </a:r>
            <a:r>
              <a:rPr lang="en-GB" sz="2200" dirty="0"/>
              <a:t> 2 </a:t>
            </a:r>
            <a:r>
              <a:rPr lang="en-GB" sz="2200" dirty="0" err="1"/>
              <a:t>og</a:t>
            </a:r>
            <a:r>
              <a:rPr lang="en-GB" sz="2200" dirty="0"/>
              <a:t> 5 </a:t>
            </a:r>
            <a:r>
              <a:rPr lang="en-GB" sz="2200" dirty="0" err="1"/>
              <a:t>felter</a:t>
            </a:r>
            <a:r>
              <a:rPr lang="en-GB" sz="2200" dirty="0"/>
              <a:t>.</a:t>
            </a:r>
          </a:p>
          <a:p>
            <a:pPr marL="285750" indent="-285750">
              <a:buFont typeface="Arial" panose="020B0604020202020204" pitchFamily="34" charset="0"/>
              <a:buChar char="•"/>
            </a:pPr>
            <a:r>
              <a:rPr lang="en-GB" sz="2200" dirty="0"/>
              <a:t>Vi </a:t>
            </a:r>
            <a:r>
              <a:rPr lang="en-GB" sz="2200" dirty="0" err="1"/>
              <a:t>vælger</a:t>
            </a:r>
            <a:r>
              <a:rPr lang="en-GB" sz="2200" dirty="0"/>
              <a:t> 4 </a:t>
            </a:r>
            <a:r>
              <a:rPr lang="en-GB" sz="2200" dirty="0" err="1"/>
              <a:t>skibe</a:t>
            </a:r>
            <a:r>
              <a:rPr lang="en-GB" sz="2200" dirty="0"/>
              <a:t>, 2 </a:t>
            </a:r>
            <a:r>
              <a:rPr lang="en-GB" sz="2200" dirty="0" err="1"/>
              <a:t>små</a:t>
            </a:r>
            <a:r>
              <a:rPr lang="en-GB" sz="2200" dirty="0"/>
              <a:t>, 1 </a:t>
            </a:r>
            <a:r>
              <a:rPr lang="en-GB" sz="2200" dirty="0" err="1"/>
              <a:t>mellem</a:t>
            </a:r>
            <a:r>
              <a:rPr lang="en-GB" sz="2200" dirty="0"/>
              <a:t> </a:t>
            </a:r>
            <a:r>
              <a:rPr lang="en-GB" sz="2200" dirty="0" err="1"/>
              <a:t>og</a:t>
            </a:r>
            <a:r>
              <a:rPr lang="en-GB" sz="2200" dirty="0"/>
              <a:t> 1 </a:t>
            </a:r>
            <a:r>
              <a:rPr lang="en-GB" sz="2200" dirty="0" err="1"/>
              <a:t>stort</a:t>
            </a:r>
            <a:r>
              <a:rPr lang="en-GB" sz="2200" dirty="0"/>
              <a:t>. Vi </a:t>
            </a:r>
            <a:r>
              <a:rPr lang="en-GB" sz="2200" dirty="0" err="1"/>
              <a:t>sikrer</a:t>
            </a:r>
            <a:r>
              <a:rPr lang="en-GB" sz="2200" dirty="0"/>
              <a:t> at </a:t>
            </a:r>
            <a:r>
              <a:rPr lang="en-GB" sz="2200" dirty="0" err="1"/>
              <a:t>programmet</a:t>
            </a:r>
            <a:r>
              <a:rPr lang="en-GB" sz="2200" dirty="0"/>
              <a:t> </a:t>
            </a:r>
            <a:r>
              <a:rPr lang="en-GB" sz="2200" dirty="0" err="1"/>
              <a:t>nemt</a:t>
            </a:r>
            <a:r>
              <a:rPr lang="en-GB" sz="2200" dirty="0"/>
              <a:t> </a:t>
            </a:r>
            <a:r>
              <a:rPr lang="en-GB" sz="2200" dirty="0" err="1"/>
              <a:t>kan</a:t>
            </a:r>
            <a:r>
              <a:rPr lang="en-GB" sz="2200" dirty="0"/>
              <a:t> </a:t>
            </a:r>
            <a:r>
              <a:rPr lang="en-GB" sz="2200" dirty="0" err="1"/>
              <a:t>opdateres</a:t>
            </a:r>
            <a:r>
              <a:rPr lang="en-GB" sz="2200" dirty="0"/>
              <a:t> med et </a:t>
            </a:r>
            <a:r>
              <a:rPr lang="en-GB" sz="2200" dirty="0" err="1"/>
              <a:t>andet</a:t>
            </a:r>
            <a:r>
              <a:rPr lang="en-GB" sz="2200" dirty="0"/>
              <a:t> </a:t>
            </a:r>
            <a:r>
              <a:rPr lang="en-GB" sz="2200" dirty="0" err="1"/>
              <a:t>antal</a:t>
            </a:r>
            <a:r>
              <a:rPr lang="en-GB" sz="2200" dirty="0"/>
              <a:t> </a:t>
            </a:r>
            <a:r>
              <a:rPr lang="en-GB" sz="2200" dirty="0" err="1"/>
              <a:t>og</a:t>
            </a:r>
            <a:r>
              <a:rPr lang="en-GB" sz="2200" dirty="0"/>
              <a:t> </a:t>
            </a:r>
            <a:r>
              <a:rPr lang="en-GB" sz="2200" dirty="0" err="1"/>
              <a:t>størrelser</a:t>
            </a:r>
            <a:r>
              <a:rPr lang="en-GB" sz="2200" dirty="0"/>
              <a:t>.</a:t>
            </a:r>
          </a:p>
        </p:txBody>
      </p:sp>
      <p:sp>
        <p:nvSpPr>
          <p:cNvPr id="16" name="Content Placeholder 2">
            <a:extLst>
              <a:ext uri="{FF2B5EF4-FFF2-40B4-BE49-F238E27FC236}">
                <a16:creationId xmlns:a16="http://schemas.microsoft.com/office/drawing/2014/main" id="{88AF8A21-3088-474F-A7EF-53643A4770C9}"/>
              </a:ext>
            </a:extLst>
          </p:cNvPr>
          <p:cNvSpPr>
            <a:spLocks noGrp="1"/>
          </p:cNvSpPr>
          <p:nvPr>
            <p:ph idx="1"/>
          </p:nvPr>
        </p:nvSpPr>
        <p:spPr>
          <a:xfrm>
            <a:off x="5834135" y="198004"/>
            <a:ext cx="6191699" cy="6414581"/>
          </a:xfrm>
          <a:ln>
            <a:solidFill>
              <a:schemeClr val="tx1"/>
            </a:solidFill>
          </a:ln>
        </p:spPr>
        <p:txBody>
          <a:bodyPr>
            <a:normAutofit fontScale="92500"/>
          </a:bodyPr>
          <a:lstStyle/>
          <a:p>
            <a:pPr marL="0" indent="0">
              <a:buNone/>
            </a:pPr>
            <a:r>
              <a:rPr lang="da-DK" sz="2600" dirty="0" err="1"/>
              <a:t>Use</a:t>
            </a:r>
            <a:r>
              <a:rPr lang="da-DK" sz="2600" dirty="0"/>
              <a:t>-case: Sænke slagskibe</a:t>
            </a:r>
          </a:p>
          <a:p>
            <a:pPr marL="0" indent="0">
              <a:buNone/>
            </a:pPr>
            <a:r>
              <a:rPr lang="da-DK" sz="2600" dirty="0"/>
              <a:t> </a:t>
            </a:r>
          </a:p>
          <a:p>
            <a:pPr marL="0" indent="0">
              <a:buNone/>
            </a:pPr>
            <a:r>
              <a:rPr lang="da-DK" sz="2600" dirty="0"/>
              <a:t>Dette er et spil for to personer, der kan spilles med papir og blyant. Der spilles på fire plader, to for hver spiller, og hver plade er inddelt i 10x10 felter. Hvert felt identificeres vha. dets række og søjle nummer.</a:t>
            </a:r>
          </a:p>
          <a:p>
            <a:pPr marL="0" indent="0">
              <a:buNone/>
            </a:pPr>
            <a:r>
              <a:rPr lang="da-DK" sz="2600" dirty="0"/>
              <a:t>Hver spiller får tildelt et antal skibe, som placeres på spillerens ene plade og markerer, hvor modstanderen har forsøgt at skyde. På den anden plade markerer spilleren tilsvarende, hvor han/hun har forsøgt at ramme modstanderen.</a:t>
            </a:r>
          </a:p>
          <a:p>
            <a:pPr marL="0" indent="0">
              <a:buNone/>
            </a:pPr>
            <a:r>
              <a:rPr lang="da-DK" sz="2600" dirty="0"/>
              <a:t>Når skibene er placeret skiftes spillerne til at skyde på modstanderens felt, og modstanderen annoncerer ramt eller plask, alt efter om et skib blev ramt eller ej. Vinderen er den, der først får sænket alle modstanderes skibe.</a:t>
            </a:r>
          </a:p>
        </p:txBody>
      </p:sp>
      <p:sp>
        <p:nvSpPr>
          <p:cNvPr id="17" name="TextBox 16">
            <a:extLst>
              <a:ext uri="{FF2B5EF4-FFF2-40B4-BE49-F238E27FC236}">
                <a16:creationId xmlns:a16="http://schemas.microsoft.com/office/drawing/2014/main" id="{33F81A96-DB78-7849-952F-4715F1651044}"/>
              </a:ext>
            </a:extLst>
          </p:cNvPr>
          <p:cNvSpPr txBox="1"/>
          <p:nvPr/>
        </p:nvSpPr>
        <p:spPr>
          <a:xfrm>
            <a:off x="245678" y="892432"/>
            <a:ext cx="5508944" cy="430887"/>
          </a:xfrm>
          <a:prstGeom prst="rect">
            <a:avLst/>
          </a:prstGeom>
          <a:noFill/>
          <a:ln w="63500">
            <a:solidFill>
              <a:schemeClr val="accent2"/>
            </a:solidFill>
          </a:ln>
        </p:spPr>
        <p:txBody>
          <a:bodyPr wrap="none" rtlCol="0">
            <a:spAutoFit/>
          </a:bodyPr>
          <a:lstStyle/>
          <a:p>
            <a:r>
              <a:rPr lang="en-GB" sz="2200" dirty="0" err="1"/>
              <a:t>Opgaven</a:t>
            </a:r>
            <a:r>
              <a:rPr lang="en-GB" sz="2200" dirty="0"/>
              <a:t> </a:t>
            </a:r>
            <a:r>
              <a:rPr lang="en-GB" sz="2200" dirty="0" err="1"/>
              <a:t>er</a:t>
            </a:r>
            <a:r>
              <a:rPr lang="en-GB" sz="2200" dirty="0"/>
              <a:t> </a:t>
            </a:r>
            <a:r>
              <a:rPr lang="en-GB" sz="2200" dirty="0" err="1"/>
              <a:t>ikke</a:t>
            </a:r>
            <a:r>
              <a:rPr lang="en-GB" sz="2200" dirty="0"/>
              <a:t> </a:t>
            </a:r>
            <a:r>
              <a:rPr lang="en-GB" sz="2200" dirty="0" err="1"/>
              <a:t>fuldt</a:t>
            </a:r>
            <a:r>
              <a:rPr lang="en-GB" sz="2200" dirty="0"/>
              <a:t> </a:t>
            </a:r>
            <a:r>
              <a:rPr lang="en-GB" sz="2200" dirty="0" err="1"/>
              <a:t>specificeret</a:t>
            </a:r>
            <a:r>
              <a:rPr lang="en-GB" sz="2200" dirty="0"/>
              <a:t>, </a:t>
            </a:r>
            <a:r>
              <a:rPr lang="en-GB" sz="2200" dirty="0" err="1"/>
              <a:t>hvad</a:t>
            </a:r>
            <a:r>
              <a:rPr lang="en-GB" sz="2200" dirty="0"/>
              <a:t> </a:t>
            </a:r>
            <a:r>
              <a:rPr lang="en-GB" sz="2200" dirty="0" err="1"/>
              <a:t>gør</a:t>
            </a:r>
            <a:r>
              <a:rPr lang="en-GB" sz="2200" dirty="0"/>
              <a:t> vi?</a:t>
            </a:r>
          </a:p>
        </p:txBody>
      </p:sp>
    </p:spTree>
    <p:extLst>
      <p:ext uri="{BB962C8B-B14F-4D97-AF65-F5344CB8AC3E}">
        <p14:creationId xmlns:p14="http://schemas.microsoft.com/office/powerpoint/2010/main" val="2475326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BC41EBE-0CFC-BB44-ABFD-042EF58D24BB}"/>
              </a:ext>
            </a:extLst>
          </p:cNvPr>
          <p:cNvSpPr txBox="1">
            <a:spLocks/>
          </p:cNvSpPr>
          <p:nvPr/>
        </p:nvSpPr>
        <p:spPr>
          <a:xfrm>
            <a:off x="89649" y="32523"/>
            <a:ext cx="5664974" cy="1084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a-DK"/>
              <a:t>Sænke slagskibe</a:t>
            </a:r>
            <a:endParaRPr lang="da-DK" dirty="0"/>
          </a:p>
        </p:txBody>
      </p:sp>
      <p:grpSp>
        <p:nvGrpSpPr>
          <p:cNvPr id="13" name="Group 12">
            <a:extLst>
              <a:ext uri="{FF2B5EF4-FFF2-40B4-BE49-F238E27FC236}">
                <a16:creationId xmlns:a16="http://schemas.microsoft.com/office/drawing/2014/main" id="{5611B7E1-59A5-284E-BED3-AF9C970DD067}"/>
              </a:ext>
            </a:extLst>
          </p:cNvPr>
          <p:cNvGrpSpPr/>
          <p:nvPr/>
        </p:nvGrpSpPr>
        <p:grpSpPr>
          <a:xfrm>
            <a:off x="6118554" y="942384"/>
            <a:ext cx="5168900" cy="5283200"/>
            <a:chOff x="337686" y="942384"/>
            <a:chExt cx="5168900" cy="5283200"/>
          </a:xfrm>
        </p:grpSpPr>
        <p:pic>
          <p:nvPicPr>
            <p:cNvPr id="10" name="Picture 9">
              <a:extLst>
                <a:ext uri="{FF2B5EF4-FFF2-40B4-BE49-F238E27FC236}">
                  <a16:creationId xmlns:a16="http://schemas.microsoft.com/office/drawing/2014/main" id="{C959D2CC-DF86-254F-93AE-53C1C97FC4BD}"/>
                </a:ext>
              </a:extLst>
            </p:cNvPr>
            <p:cNvPicPr>
              <a:picLocks noChangeAspect="1"/>
            </p:cNvPicPr>
            <p:nvPr/>
          </p:nvPicPr>
          <p:blipFill>
            <a:blip r:embed="rId2"/>
            <a:stretch>
              <a:fillRect/>
            </a:stretch>
          </p:blipFill>
          <p:spPr>
            <a:xfrm>
              <a:off x="337686" y="942384"/>
              <a:ext cx="5168900" cy="5283200"/>
            </a:xfrm>
            <a:prstGeom prst="rect">
              <a:avLst/>
            </a:prstGeom>
          </p:spPr>
        </p:pic>
        <p:sp>
          <p:nvSpPr>
            <p:cNvPr id="11" name="Rectangle 10">
              <a:extLst>
                <a:ext uri="{FF2B5EF4-FFF2-40B4-BE49-F238E27FC236}">
                  <a16:creationId xmlns:a16="http://schemas.microsoft.com/office/drawing/2014/main" id="{67AB6DF3-1102-164E-9DBA-6C8FE1F19F19}"/>
                </a:ext>
              </a:extLst>
            </p:cNvPr>
            <p:cNvSpPr/>
            <p:nvPr/>
          </p:nvSpPr>
          <p:spPr>
            <a:xfrm>
              <a:off x="337686" y="1937288"/>
              <a:ext cx="2266029" cy="650928"/>
            </a:xfrm>
            <a:prstGeom prst="rect">
              <a:avLst/>
            </a:prstGeom>
            <a:noFill/>
            <a:ln w="25400"/>
            <a:effectLst>
              <a:outerShdw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F412D856-CA2E-8D40-8254-E995152F9DDA}"/>
                </a:ext>
              </a:extLst>
            </p:cNvPr>
            <p:cNvSpPr/>
            <p:nvPr/>
          </p:nvSpPr>
          <p:spPr>
            <a:xfrm>
              <a:off x="366099" y="3975318"/>
              <a:ext cx="4996315" cy="251999"/>
            </a:xfrm>
            <a:prstGeom prst="rect">
              <a:avLst/>
            </a:prstGeom>
            <a:noFill/>
            <a:ln w="25400"/>
            <a:effectLst>
              <a:outerShdw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5" name="TextBox 14">
            <a:extLst>
              <a:ext uri="{FF2B5EF4-FFF2-40B4-BE49-F238E27FC236}">
                <a16:creationId xmlns:a16="http://schemas.microsoft.com/office/drawing/2014/main" id="{DE138CF0-103B-0446-A8F8-D0C2147732E7}"/>
              </a:ext>
            </a:extLst>
          </p:cNvPr>
          <p:cNvSpPr txBox="1"/>
          <p:nvPr/>
        </p:nvSpPr>
        <p:spPr>
          <a:xfrm>
            <a:off x="245678" y="927601"/>
            <a:ext cx="5349209" cy="3816429"/>
          </a:xfrm>
          <a:prstGeom prst="rect">
            <a:avLst/>
          </a:prstGeom>
          <a:noFill/>
          <a:ln>
            <a:solidFill>
              <a:schemeClr val="tx1"/>
            </a:solidFill>
          </a:ln>
        </p:spPr>
        <p:txBody>
          <a:bodyPr wrap="square" rtlCol="0">
            <a:spAutoFit/>
          </a:bodyPr>
          <a:lstStyle/>
          <a:p>
            <a:r>
              <a:rPr lang="en-GB" sz="2200" dirty="0" err="1"/>
              <a:t>Skibe</a:t>
            </a:r>
            <a:r>
              <a:rPr lang="en-GB" sz="2200" dirty="0"/>
              <a:t>:</a:t>
            </a:r>
          </a:p>
          <a:p>
            <a:pPr marL="285750" indent="-285750">
              <a:buFont typeface="Arial" panose="020B0604020202020204" pitchFamily="34" charset="0"/>
              <a:buChar char="•"/>
            </a:pPr>
            <a:r>
              <a:rPr lang="en-GB" sz="2200" dirty="0" err="1"/>
              <a:t>Opgaven</a:t>
            </a:r>
            <a:r>
              <a:rPr lang="en-GB" sz="2200" dirty="0"/>
              <a:t> </a:t>
            </a:r>
            <a:r>
              <a:rPr lang="en-GB" sz="2200" dirty="0" err="1"/>
              <a:t>specificerer</a:t>
            </a:r>
            <a:r>
              <a:rPr lang="en-GB" sz="2200" dirty="0"/>
              <a:t> </a:t>
            </a:r>
            <a:r>
              <a:rPr lang="en-GB" sz="2200" dirty="0" err="1"/>
              <a:t>ikke</a:t>
            </a:r>
            <a:r>
              <a:rPr lang="en-GB" sz="2200" dirty="0"/>
              <a:t>, </a:t>
            </a:r>
            <a:r>
              <a:rPr lang="en-GB" sz="2200" dirty="0" err="1"/>
              <a:t>hvor</a:t>
            </a:r>
            <a:r>
              <a:rPr lang="en-GB" sz="2200" dirty="0"/>
              <a:t> mange </a:t>
            </a:r>
            <a:r>
              <a:rPr lang="en-GB" sz="2200" dirty="0" err="1"/>
              <a:t>skibe</a:t>
            </a:r>
            <a:r>
              <a:rPr lang="en-GB" sz="2200" dirty="0"/>
              <a:t>, der </a:t>
            </a:r>
            <a:r>
              <a:rPr lang="en-GB" sz="2200" dirty="0" err="1"/>
              <a:t>skal</a:t>
            </a:r>
            <a:r>
              <a:rPr lang="en-GB" sz="2200" dirty="0"/>
              <a:t> </a:t>
            </a:r>
            <a:r>
              <a:rPr lang="en-GB" sz="2200" dirty="0" err="1"/>
              <a:t>være</a:t>
            </a:r>
            <a:r>
              <a:rPr lang="en-GB" sz="2200" dirty="0"/>
              <a:t> </a:t>
            </a:r>
            <a:r>
              <a:rPr lang="en-GB" sz="2200" dirty="0" err="1"/>
              <a:t>i</a:t>
            </a:r>
            <a:r>
              <a:rPr lang="en-GB" sz="2200" dirty="0"/>
              <a:t> </a:t>
            </a:r>
            <a:r>
              <a:rPr lang="en-GB" sz="2200" dirty="0" err="1"/>
              <a:t>spillet</a:t>
            </a:r>
            <a:r>
              <a:rPr lang="en-GB" sz="2200" dirty="0"/>
              <a:t>, </a:t>
            </a:r>
            <a:r>
              <a:rPr lang="en-GB" sz="2200" dirty="0" err="1"/>
              <a:t>ej</a:t>
            </a:r>
            <a:r>
              <a:rPr lang="en-GB" sz="2200" dirty="0"/>
              <a:t> </a:t>
            </a:r>
            <a:r>
              <a:rPr lang="en-GB" sz="2200" dirty="0" err="1"/>
              <a:t>heller</a:t>
            </a:r>
            <a:r>
              <a:rPr lang="en-GB" sz="2200" dirty="0"/>
              <a:t> </a:t>
            </a:r>
            <a:r>
              <a:rPr lang="en-GB" sz="2200" dirty="0" err="1"/>
              <a:t>hvilken</a:t>
            </a:r>
            <a:r>
              <a:rPr lang="en-GB" sz="2200" dirty="0"/>
              <a:t> form de </a:t>
            </a:r>
            <a:r>
              <a:rPr lang="en-GB" sz="2200" dirty="0" err="1"/>
              <a:t>skal</a:t>
            </a:r>
            <a:r>
              <a:rPr lang="en-GB" sz="2200" dirty="0"/>
              <a:t> have.</a:t>
            </a:r>
          </a:p>
          <a:p>
            <a:pPr marL="285750" indent="-285750">
              <a:buFont typeface="Arial" panose="020B0604020202020204" pitchFamily="34" charset="0"/>
              <a:buChar char="•"/>
            </a:pPr>
            <a:r>
              <a:rPr lang="en-GB" sz="2200" dirty="0" err="1"/>
              <a:t>Typiske</a:t>
            </a:r>
            <a:r>
              <a:rPr lang="en-GB" sz="2200" dirty="0"/>
              <a:t> </a:t>
            </a:r>
            <a:r>
              <a:rPr lang="en-GB" sz="2200" dirty="0" err="1"/>
              <a:t>spil</a:t>
            </a:r>
            <a:r>
              <a:rPr lang="en-GB" sz="2200" dirty="0"/>
              <a:t> har 4-5 </a:t>
            </a:r>
            <a:r>
              <a:rPr lang="en-GB" sz="2200" dirty="0" err="1"/>
              <a:t>skibe</a:t>
            </a:r>
            <a:r>
              <a:rPr lang="en-GB" sz="2200" dirty="0"/>
              <a:t>, </a:t>
            </a:r>
            <a:r>
              <a:rPr lang="en-GB" sz="2200" dirty="0" err="1"/>
              <a:t>som</a:t>
            </a:r>
            <a:r>
              <a:rPr lang="en-GB" sz="2200" dirty="0"/>
              <a:t> </a:t>
            </a:r>
            <a:r>
              <a:rPr lang="en-GB" sz="2200" dirty="0" err="1"/>
              <a:t>er</a:t>
            </a:r>
            <a:r>
              <a:rPr lang="en-GB" sz="2200" dirty="0"/>
              <a:t> </a:t>
            </a:r>
            <a:r>
              <a:rPr lang="en-GB" sz="2200" dirty="0" err="1"/>
              <a:t>lige</a:t>
            </a:r>
            <a:r>
              <a:rPr lang="en-GB" sz="2200" dirty="0"/>
              <a:t>, ligger </a:t>
            </a:r>
            <a:r>
              <a:rPr lang="en-GB" sz="2200" dirty="0" err="1"/>
              <a:t>enten</a:t>
            </a:r>
            <a:r>
              <a:rPr lang="en-GB" sz="2200" dirty="0"/>
              <a:t> </a:t>
            </a:r>
            <a:r>
              <a:rPr lang="en-GB" sz="2200" dirty="0" err="1"/>
              <a:t>horisontalt</a:t>
            </a:r>
            <a:r>
              <a:rPr lang="en-GB" sz="2200" dirty="0"/>
              <a:t> </a:t>
            </a:r>
            <a:r>
              <a:rPr lang="en-GB" sz="2200" dirty="0" err="1"/>
              <a:t>eller</a:t>
            </a:r>
            <a:r>
              <a:rPr lang="en-GB" sz="2200" dirty="0"/>
              <a:t> </a:t>
            </a:r>
            <a:r>
              <a:rPr lang="en-GB" sz="2200" dirty="0" err="1"/>
              <a:t>verticalt</a:t>
            </a:r>
            <a:r>
              <a:rPr lang="en-GB" sz="2200" dirty="0"/>
              <a:t>, </a:t>
            </a:r>
            <a:r>
              <a:rPr lang="en-GB" sz="2200" dirty="0" err="1"/>
              <a:t>og</a:t>
            </a:r>
            <a:r>
              <a:rPr lang="en-GB" sz="2200" dirty="0"/>
              <a:t> har </a:t>
            </a:r>
            <a:r>
              <a:rPr lang="en-GB" sz="2200" dirty="0" err="1"/>
              <a:t>størrelse</a:t>
            </a:r>
            <a:r>
              <a:rPr lang="en-GB" sz="2200" dirty="0"/>
              <a:t> </a:t>
            </a:r>
            <a:r>
              <a:rPr lang="en-GB" sz="2200" dirty="0" err="1"/>
              <a:t>mellem</a:t>
            </a:r>
            <a:r>
              <a:rPr lang="en-GB" sz="2200" dirty="0"/>
              <a:t> 2 </a:t>
            </a:r>
            <a:r>
              <a:rPr lang="en-GB" sz="2200" dirty="0" err="1"/>
              <a:t>og</a:t>
            </a:r>
            <a:r>
              <a:rPr lang="en-GB" sz="2200" dirty="0"/>
              <a:t> 5 </a:t>
            </a:r>
            <a:r>
              <a:rPr lang="en-GB" sz="2200" dirty="0" err="1"/>
              <a:t>felter</a:t>
            </a:r>
            <a:r>
              <a:rPr lang="en-GB" sz="2200" dirty="0"/>
              <a:t>.</a:t>
            </a:r>
          </a:p>
          <a:p>
            <a:pPr marL="285750" indent="-285750">
              <a:buFont typeface="Arial" panose="020B0604020202020204" pitchFamily="34" charset="0"/>
              <a:buChar char="•"/>
            </a:pPr>
            <a:r>
              <a:rPr lang="en-GB" sz="2200" dirty="0"/>
              <a:t>Vi </a:t>
            </a:r>
            <a:r>
              <a:rPr lang="en-GB" sz="2200" dirty="0" err="1"/>
              <a:t>vælger</a:t>
            </a:r>
            <a:r>
              <a:rPr lang="en-GB" sz="2200" dirty="0"/>
              <a:t> 4 </a:t>
            </a:r>
            <a:r>
              <a:rPr lang="en-GB" sz="2200" dirty="0" err="1"/>
              <a:t>skibe</a:t>
            </a:r>
            <a:r>
              <a:rPr lang="en-GB" sz="2200" dirty="0"/>
              <a:t>, 2 </a:t>
            </a:r>
            <a:r>
              <a:rPr lang="en-GB" sz="2200" dirty="0" err="1"/>
              <a:t>små</a:t>
            </a:r>
            <a:r>
              <a:rPr lang="en-GB" sz="2200" dirty="0"/>
              <a:t>, 1 </a:t>
            </a:r>
            <a:r>
              <a:rPr lang="en-GB" sz="2200" dirty="0" err="1"/>
              <a:t>mellem</a:t>
            </a:r>
            <a:r>
              <a:rPr lang="en-GB" sz="2200" dirty="0"/>
              <a:t> </a:t>
            </a:r>
            <a:r>
              <a:rPr lang="en-GB" sz="2200" dirty="0" err="1"/>
              <a:t>og</a:t>
            </a:r>
            <a:r>
              <a:rPr lang="en-GB" sz="2200" dirty="0"/>
              <a:t> 1 </a:t>
            </a:r>
            <a:r>
              <a:rPr lang="en-GB" sz="2200" dirty="0" err="1"/>
              <a:t>stort</a:t>
            </a:r>
            <a:r>
              <a:rPr lang="en-GB" sz="2200" dirty="0"/>
              <a:t>. Vi </a:t>
            </a:r>
            <a:r>
              <a:rPr lang="en-GB" sz="2200" dirty="0" err="1"/>
              <a:t>sikrer</a:t>
            </a:r>
            <a:r>
              <a:rPr lang="en-GB" sz="2200" dirty="0"/>
              <a:t> at </a:t>
            </a:r>
            <a:r>
              <a:rPr lang="en-GB" sz="2200" dirty="0" err="1"/>
              <a:t>programmet</a:t>
            </a:r>
            <a:r>
              <a:rPr lang="en-GB" sz="2200" dirty="0"/>
              <a:t> </a:t>
            </a:r>
            <a:r>
              <a:rPr lang="en-GB" sz="2200" dirty="0" err="1"/>
              <a:t>nemt</a:t>
            </a:r>
            <a:r>
              <a:rPr lang="en-GB" sz="2200" dirty="0"/>
              <a:t> </a:t>
            </a:r>
            <a:r>
              <a:rPr lang="en-GB" sz="2200" dirty="0" err="1"/>
              <a:t>kan</a:t>
            </a:r>
            <a:r>
              <a:rPr lang="en-GB" sz="2200" dirty="0"/>
              <a:t> </a:t>
            </a:r>
            <a:r>
              <a:rPr lang="en-GB" sz="2200" dirty="0" err="1"/>
              <a:t>opdateres</a:t>
            </a:r>
            <a:r>
              <a:rPr lang="en-GB" sz="2200" dirty="0"/>
              <a:t> med et </a:t>
            </a:r>
            <a:r>
              <a:rPr lang="en-GB" sz="2200" dirty="0" err="1"/>
              <a:t>andet</a:t>
            </a:r>
            <a:r>
              <a:rPr lang="en-GB" sz="2200" dirty="0"/>
              <a:t> </a:t>
            </a:r>
            <a:r>
              <a:rPr lang="en-GB" sz="2200" dirty="0" err="1"/>
              <a:t>antal</a:t>
            </a:r>
            <a:r>
              <a:rPr lang="en-GB" sz="2200" dirty="0"/>
              <a:t> </a:t>
            </a:r>
            <a:r>
              <a:rPr lang="en-GB" sz="2200" dirty="0" err="1"/>
              <a:t>og</a:t>
            </a:r>
            <a:r>
              <a:rPr lang="en-GB" sz="2200" dirty="0"/>
              <a:t> </a:t>
            </a:r>
            <a:r>
              <a:rPr lang="en-GB" sz="2200" dirty="0" err="1"/>
              <a:t>størrelser</a:t>
            </a:r>
            <a:r>
              <a:rPr lang="en-GB" sz="2200" dirty="0"/>
              <a:t>.</a:t>
            </a:r>
          </a:p>
        </p:txBody>
      </p:sp>
    </p:spTree>
    <p:extLst>
      <p:ext uri="{BB962C8B-B14F-4D97-AF65-F5344CB8AC3E}">
        <p14:creationId xmlns:p14="http://schemas.microsoft.com/office/powerpoint/2010/main" val="2177403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517A945E-533D-5240-A170-075F930625EA}"/>
              </a:ext>
            </a:extLst>
          </p:cNvPr>
          <p:cNvPicPr>
            <a:picLocks noChangeAspect="1"/>
          </p:cNvPicPr>
          <p:nvPr/>
        </p:nvPicPr>
        <p:blipFill>
          <a:blip r:embed="rId2"/>
          <a:stretch>
            <a:fillRect/>
          </a:stretch>
        </p:blipFill>
        <p:spPr>
          <a:xfrm>
            <a:off x="6275288" y="1600679"/>
            <a:ext cx="5329988" cy="2149911"/>
          </a:xfrm>
          <a:prstGeom prst="rect">
            <a:avLst/>
          </a:prstGeom>
        </p:spPr>
      </p:pic>
      <p:sp>
        <p:nvSpPr>
          <p:cNvPr id="8" name="Title 1">
            <a:extLst>
              <a:ext uri="{FF2B5EF4-FFF2-40B4-BE49-F238E27FC236}">
                <a16:creationId xmlns:a16="http://schemas.microsoft.com/office/drawing/2014/main" id="{9BC41EBE-0CFC-BB44-ABFD-042EF58D24BB}"/>
              </a:ext>
            </a:extLst>
          </p:cNvPr>
          <p:cNvSpPr txBox="1">
            <a:spLocks/>
          </p:cNvSpPr>
          <p:nvPr/>
        </p:nvSpPr>
        <p:spPr>
          <a:xfrm>
            <a:off x="89648" y="32523"/>
            <a:ext cx="11472087" cy="1084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a-DK" dirty="0"/>
              <a:t>Sænke slagskibe: </a:t>
            </a:r>
            <a:r>
              <a:rPr lang="en-GB" i="1" dirty="0" err="1"/>
              <a:t>Kender</a:t>
            </a:r>
            <a:r>
              <a:rPr lang="en-GB" i="1" dirty="0"/>
              <a:t> </a:t>
            </a:r>
            <a:r>
              <a:rPr lang="en-GB" i="1" dirty="0" err="1"/>
              <a:t>til</a:t>
            </a:r>
            <a:r>
              <a:rPr lang="en-GB" i="1" dirty="0"/>
              <a:t> </a:t>
            </a:r>
            <a:r>
              <a:rPr lang="en-GB" i="1" dirty="0" err="1"/>
              <a:t>relationer</a:t>
            </a:r>
            <a:endParaRPr lang="da-DK" dirty="0"/>
          </a:p>
        </p:txBody>
      </p:sp>
      <p:sp>
        <p:nvSpPr>
          <p:cNvPr id="15" name="TextBox 14">
            <a:extLst>
              <a:ext uri="{FF2B5EF4-FFF2-40B4-BE49-F238E27FC236}">
                <a16:creationId xmlns:a16="http://schemas.microsoft.com/office/drawing/2014/main" id="{DE138CF0-103B-0446-A8F8-D0C2147732E7}"/>
              </a:ext>
            </a:extLst>
          </p:cNvPr>
          <p:cNvSpPr txBox="1"/>
          <p:nvPr/>
        </p:nvSpPr>
        <p:spPr>
          <a:xfrm>
            <a:off x="245678" y="1029351"/>
            <a:ext cx="5353944" cy="2123658"/>
          </a:xfrm>
          <a:prstGeom prst="rect">
            <a:avLst/>
          </a:prstGeom>
          <a:noFill/>
          <a:ln>
            <a:solidFill>
              <a:schemeClr val="tx1"/>
            </a:solidFill>
          </a:ln>
        </p:spPr>
        <p:txBody>
          <a:bodyPr wrap="square" rtlCol="0">
            <a:spAutoFit/>
          </a:bodyPr>
          <a:lstStyle/>
          <a:p>
            <a:r>
              <a:rPr lang="en-GB" sz="2200" dirty="0" err="1"/>
              <a:t>Problemer</a:t>
            </a:r>
            <a:r>
              <a:rPr lang="en-GB" sz="2200" dirty="0"/>
              <a:t>:</a:t>
            </a:r>
          </a:p>
          <a:p>
            <a:pPr marL="285750" indent="-285750">
              <a:buFont typeface="Arial" panose="020B0604020202020204" pitchFamily="34" charset="0"/>
              <a:buChar char="•"/>
            </a:pPr>
            <a:r>
              <a:rPr lang="en-GB" sz="2200" dirty="0" err="1"/>
              <a:t>Hvordan</a:t>
            </a:r>
            <a:r>
              <a:rPr lang="en-GB" sz="2200" dirty="0"/>
              <a:t> </a:t>
            </a:r>
            <a:r>
              <a:rPr lang="en-GB" sz="2200" dirty="0" err="1"/>
              <a:t>skal</a:t>
            </a:r>
            <a:r>
              <a:rPr lang="en-GB" sz="2200" dirty="0"/>
              <a:t> vi </a:t>
            </a:r>
            <a:r>
              <a:rPr lang="en-GB" sz="2200" dirty="0" err="1"/>
              <a:t>placere</a:t>
            </a:r>
            <a:r>
              <a:rPr lang="en-GB" sz="2200" dirty="0"/>
              <a:t> </a:t>
            </a:r>
            <a:r>
              <a:rPr lang="en-GB" sz="2200" dirty="0" err="1"/>
              <a:t>skibe</a:t>
            </a:r>
            <a:r>
              <a:rPr lang="en-GB" sz="2200" dirty="0"/>
              <a:t> </a:t>
            </a:r>
            <a:r>
              <a:rPr lang="en-GB" sz="2200" dirty="0" err="1"/>
              <a:t>på</a:t>
            </a:r>
            <a:r>
              <a:rPr lang="en-GB" sz="2200" dirty="0"/>
              <a:t> </a:t>
            </a:r>
            <a:r>
              <a:rPr lang="en-GB" sz="2200" dirty="0" err="1"/>
              <a:t>brættet</a:t>
            </a:r>
            <a:r>
              <a:rPr lang="en-GB" sz="2200" dirty="0"/>
              <a:t>?</a:t>
            </a:r>
          </a:p>
          <a:p>
            <a:pPr marL="285750" indent="-285750">
              <a:buFont typeface="Arial" panose="020B0604020202020204" pitchFamily="34" charset="0"/>
              <a:buChar char="•"/>
            </a:pPr>
            <a:r>
              <a:rPr lang="en-GB" sz="2200" dirty="0" err="1"/>
              <a:t>Hvordan</a:t>
            </a:r>
            <a:r>
              <a:rPr lang="en-GB" sz="2200" dirty="0"/>
              <a:t> </a:t>
            </a:r>
            <a:r>
              <a:rPr lang="en-GB" sz="2200" dirty="0" err="1"/>
              <a:t>skal</a:t>
            </a:r>
            <a:r>
              <a:rPr lang="en-GB" sz="2200" dirty="0"/>
              <a:t> vi </a:t>
            </a:r>
            <a:r>
              <a:rPr lang="en-GB" sz="2200" dirty="0" err="1"/>
              <a:t>repræsentere</a:t>
            </a:r>
            <a:r>
              <a:rPr lang="en-GB" sz="2200" dirty="0"/>
              <a:t>, at der </a:t>
            </a:r>
            <a:r>
              <a:rPr lang="en-GB" sz="2200" dirty="0" err="1"/>
              <a:t>er</a:t>
            </a:r>
            <a:r>
              <a:rPr lang="en-GB" sz="2200" dirty="0"/>
              <a:t> </a:t>
            </a:r>
            <a:r>
              <a:rPr lang="en-GB" sz="2200" dirty="0" err="1"/>
              <a:t>blevet</a:t>
            </a:r>
            <a:r>
              <a:rPr lang="en-GB" sz="2200" dirty="0"/>
              <a:t> </a:t>
            </a:r>
            <a:r>
              <a:rPr lang="en-GB" sz="2200" dirty="0" err="1"/>
              <a:t>skudt</a:t>
            </a:r>
            <a:r>
              <a:rPr lang="en-GB" sz="2200" dirty="0"/>
              <a:t> </a:t>
            </a:r>
            <a:r>
              <a:rPr lang="en-GB" sz="2200" dirty="0" err="1"/>
              <a:t>på</a:t>
            </a:r>
            <a:r>
              <a:rPr lang="en-GB" sz="2200" dirty="0"/>
              <a:t> et felt </a:t>
            </a:r>
            <a:r>
              <a:rPr lang="en-GB" sz="2200" dirty="0" err="1"/>
              <a:t>eller</a:t>
            </a:r>
            <a:r>
              <a:rPr lang="en-GB" sz="2200" dirty="0"/>
              <a:t> </a:t>
            </a:r>
            <a:r>
              <a:rPr lang="en-GB" sz="2200" dirty="0" err="1"/>
              <a:t>ej</a:t>
            </a:r>
            <a:r>
              <a:rPr lang="en-GB" sz="2200" dirty="0"/>
              <a:t>?</a:t>
            </a:r>
          </a:p>
          <a:p>
            <a:pPr marL="285750" indent="-285750">
              <a:buFont typeface="Arial" panose="020B0604020202020204" pitchFamily="34" charset="0"/>
              <a:buChar char="•"/>
            </a:pPr>
            <a:r>
              <a:rPr lang="en-GB" sz="2200" dirty="0" err="1"/>
              <a:t>Hvordan</a:t>
            </a:r>
            <a:r>
              <a:rPr lang="en-GB" sz="2200" dirty="0"/>
              <a:t> </a:t>
            </a:r>
            <a:r>
              <a:rPr lang="en-GB" sz="2200" dirty="0" err="1"/>
              <a:t>skal</a:t>
            </a:r>
            <a:r>
              <a:rPr lang="en-GB" sz="2200" dirty="0"/>
              <a:t> vi </a:t>
            </a:r>
            <a:r>
              <a:rPr lang="en-GB" sz="2200" dirty="0" err="1"/>
              <a:t>holde</a:t>
            </a:r>
            <a:r>
              <a:rPr lang="en-GB" sz="2200" dirty="0"/>
              <a:t> </a:t>
            </a:r>
            <a:r>
              <a:rPr lang="en-GB" sz="2200" dirty="0" err="1"/>
              <a:t>øje</a:t>
            </a:r>
            <a:r>
              <a:rPr lang="en-GB" sz="2200" dirty="0"/>
              <a:t> med om et </a:t>
            </a:r>
            <a:r>
              <a:rPr lang="en-GB" sz="2200" dirty="0" err="1"/>
              <a:t>skib</a:t>
            </a:r>
            <a:r>
              <a:rPr lang="en-GB" sz="2200" dirty="0"/>
              <a:t> </a:t>
            </a:r>
            <a:r>
              <a:rPr lang="en-GB" sz="2200" dirty="0" err="1"/>
              <a:t>er</a:t>
            </a:r>
            <a:r>
              <a:rPr lang="en-GB" sz="2200" dirty="0"/>
              <a:t> </a:t>
            </a:r>
            <a:r>
              <a:rPr lang="en-GB" sz="2200" dirty="0" err="1"/>
              <a:t>sænket</a:t>
            </a:r>
            <a:r>
              <a:rPr lang="en-GB" sz="2200" dirty="0"/>
              <a:t> </a:t>
            </a:r>
            <a:r>
              <a:rPr lang="en-GB" sz="2200" dirty="0" err="1"/>
              <a:t>eller</a:t>
            </a:r>
            <a:r>
              <a:rPr lang="en-GB" sz="2200" dirty="0"/>
              <a:t> </a:t>
            </a:r>
            <a:r>
              <a:rPr lang="en-GB" sz="2200" dirty="0" err="1"/>
              <a:t>ej</a:t>
            </a:r>
            <a:r>
              <a:rPr lang="en-GB" sz="2200" dirty="0"/>
              <a:t>?</a:t>
            </a:r>
          </a:p>
        </p:txBody>
      </p:sp>
      <p:sp>
        <p:nvSpPr>
          <p:cNvPr id="3" name="TextBox 2">
            <a:extLst>
              <a:ext uri="{FF2B5EF4-FFF2-40B4-BE49-F238E27FC236}">
                <a16:creationId xmlns:a16="http://schemas.microsoft.com/office/drawing/2014/main" id="{D5611F72-FDFD-B84B-B4D7-9AAB266C14D3}"/>
              </a:ext>
            </a:extLst>
          </p:cNvPr>
          <p:cNvSpPr txBox="1"/>
          <p:nvPr/>
        </p:nvSpPr>
        <p:spPr>
          <a:xfrm>
            <a:off x="245678" y="3750590"/>
            <a:ext cx="5351560" cy="1107996"/>
          </a:xfrm>
          <a:prstGeom prst="rect">
            <a:avLst/>
          </a:prstGeom>
          <a:noFill/>
          <a:ln>
            <a:solidFill>
              <a:schemeClr val="tx1"/>
            </a:solidFill>
          </a:ln>
        </p:spPr>
        <p:txBody>
          <a:bodyPr wrap="square" rtlCol="0">
            <a:spAutoFit/>
          </a:bodyPr>
          <a:lstStyle/>
          <a:p>
            <a:r>
              <a:rPr lang="en-GB" sz="2200" dirty="0"/>
              <a:t>Princip: </a:t>
            </a:r>
          </a:p>
          <a:p>
            <a:pPr marL="285750" indent="-285750">
              <a:buFont typeface="Arial" panose="020B0604020202020204" pitchFamily="34" charset="0"/>
              <a:buChar char="•"/>
            </a:pPr>
            <a:r>
              <a:rPr lang="en-GB" sz="2200" dirty="0" err="1"/>
              <a:t>Objekter</a:t>
            </a:r>
            <a:r>
              <a:rPr lang="en-GB" sz="2200" dirty="0"/>
              <a:t> </a:t>
            </a:r>
            <a:r>
              <a:rPr lang="en-GB" sz="2200" dirty="0" err="1"/>
              <a:t>skal</a:t>
            </a:r>
            <a:r>
              <a:rPr lang="en-GB" sz="2200" dirty="0"/>
              <a:t> </a:t>
            </a:r>
            <a:r>
              <a:rPr lang="en-GB" sz="2200" dirty="0" err="1"/>
              <a:t>være</a:t>
            </a:r>
            <a:r>
              <a:rPr lang="en-GB" sz="2200" dirty="0"/>
              <a:t> simple med </a:t>
            </a:r>
            <a:r>
              <a:rPr lang="en-GB" sz="2200" dirty="0" err="1"/>
              <a:t>så</a:t>
            </a:r>
            <a:r>
              <a:rPr lang="en-GB" sz="2200" dirty="0"/>
              <a:t> </a:t>
            </a:r>
            <a:r>
              <a:rPr lang="en-GB" sz="2200" dirty="0" err="1"/>
              <a:t>få</a:t>
            </a:r>
            <a:r>
              <a:rPr lang="en-GB" sz="2200" dirty="0"/>
              <a:t> </a:t>
            </a:r>
            <a:r>
              <a:rPr lang="en-GB" sz="2200" dirty="0" err="1"/>
              <a:t>bindinger</a:t>
            </a:r>
            <a:r>
              <a:rPr lang="en-GB" sz="2200" dirty="0"/>
              <a:t> </a:t>
            </a:r>
            <a:r>
              <a:rPr lang="en-GB" sz="2200" dirty="0" err="1"/>
              <a:t>til</a:t>
            </a:r>
            <a:r>
              <a:rPr lang="en-GB" sz="2200" dirty="0"/>
              <a:t> </a:t>
            </a:r>
            <a:r>
              <a:rPr lang="en-GB" sz="2200" dirty="0" err="1"/>
              <a:t>andre</a:t>
            </a:r>
            <a:r>
              <a:rPr lang="en-GB" sz="2200" dirty="0"/>
              <a:t>, </a:t>
            </a:r>
            <a:r>
              <a:rPr lang="en-GB" sz="2200" dirty="0" err="1"/>
              <a:t>som</a:t>
            </a:r>
            <a:r>
              <a:rPr lang="en-GB" sz="2200" dirty="0"/>
              <a:t> </a:t>
            </a:r>
            <a:r>
              <a:rPr lang="en-GB" sz="2200" dirty="0" err="1"/>
              <a:t>muligt</a:t>
            </a:r>
            <a:endParaRPr lang="en-GB" sz="2200" dirty="0"/>
          </a:p>
        </p:txBody>
      </p:sp>
      <p:sp>
        <p:nvSpPr>
          <p:cNvPr id="4" name="TextBox 3">
            <a:extLst>
              <a:ext uri="{FF2B5EF4-FFF2-40B4-BE49-F238E27FC236}">
                <a16:creationId xmlns:a16="http://schemas.microsoft.com/office/drawing/2014/main" id="{1258F454-B6D8-7D4A-95A3-3A46D5C00EC2}"/>
              </a:ext>
            </a:extLst>
          </p:cNvPr>
          <p:cNvSpPr txBox="1"/>
          <p:nvPr/>
        </p:nvSpPr>
        <p:spPr>
          <a:xfrm>
            <a:off x="245678" y="5167612"/>
            <a:ext cx="5351559" cy="1446550"/>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GB" sz="2200" dirty="0"/>
              <a:t>Spiller har </a:t>
            </a:r>
            <a:r>
              <a:rPr lang="en-GB" sz="2200" dirty="0" err="1"/>
              <a:t>skibe</a:t>
            </a:r>
            <a:endParaRPr lang="en-GB" sz="2200" dirty="0"/>
          </a:p>
          <a:p>
            <a:pPr marL="285750" indent="-285750">
              <a:buFont typeface="Arial" panose="020B0604020202020204" pitchFamily="34" charset="0"/>
              <a:buChar char="•"/>
            </a:pPr>
            <a:r>
              <a:rPr lang="en-GB" sz="2200" dirty="0" err="1"/>
              <a:t>Skibe</a:t>
            </a:r>
            <a:r>
              <a:rPr lang="en-GB" sz="2200" dirty="0"/>
              <a:t> </a:t>
            </a:r>
            <a:r>
              <a:rPr lang="en-GB" sz="2200" dirty="0" err="1"/>
              <a:t>kender</a:t>
            </a:r>
            <a:r>
              <a:rPr lang="en-GB" sz="2200" dirty="0"/>
              <a:t> </a:t>
            </a:r>
            <a:r>
              <a:rPr lang="en-GB" sz="2200" dirty="0" err="1"/>
              <a:t>til</a:t>
            </a:r>
            <a:r>
              <a:rPr lang="en-GB" sz="2200" dirty="0"/>
              <a:t> spiller/</a:t>
            </a:r>
            <a:r>
              <a:rPr lang="en-GB" sz="2200" dirty="0" err="1"/>
              <a:t>plade</a:t>
            </a:r>
            <a:r>
              <a:rPr lang="en-GB" sz="2200" dirty="0"/>
              <a:t>/felt/</a:t>
            </a:r>
            <a:r>
              <a:rPr lang="en-GB" sz="2200" dirty="0" err="1"/>
              <a:t>koordinat</a:t>
            </a:r>
            <a:r>
              <a:rPr lang="en-GB" sz="2200" dirty="0"/>
              <a:t>?</a:t>
            </a:r>
          </a:p>
          <a:p>
            <a:pPr marL="285750" indent="-285750">
              <a:buFont typeface="Arial" panose="020B0604020202020204" pitchFamily="34" charset="0"/>
              <a:buChar char="•"/>
            </a:pPr>
            <a:r>
              <a:rPr lang="en-GB" sz="2200" dirty="0" err="1"/>
              <a:t>Plade</a:t>
            </a:r>
            <a:r>
              <a:rPr lang="en-GB" sz="2200" dirty="0"/>
              <a:t> </a:t>
            </a:r>
            <a:r>
              <a:rPr lang="en-GB" sz="2200" dirty="0" err="1"/>
              <a:t>kender</a:t>
            </a:r>
            <a:r>
              <a:rPr lang="en-GB" sz="2200" dirty="0"/>
              <a:t> </a:t>
            </a:r>
            <a:r>
              <a:rPr lang="en-GB" sz="2200" dirty="0" err="1"/>
              <a:t>til</a:t>
            </a:r>
            <a:r>
              <a:rPr lang="en-GB" sz="2200" dirty="0"/>
              <a:t> spiller/</a:t>
            </a:r>
            <a:r>
              <a:rPr lang="en-GB" sz="2200" dirty="0" err="1"/>
              <a:t>skibe</a:t>
            </a:r>
            <a:r>
              <a:rPr lang="en-GB" sz="2200" dirty="0"/>
              <a:t>?</a:t>
            </a:r>
          </a:p>
        </p:txBody>
      </p:sp>
      <p:pic>
        <p:nvPicPr>
          <p:cNvPr id="62" name="Picture 61">
            <a:extLst>
              <a:ext uri="{FF2B5EF4-FFF2-40B4-BE49-F238E27FC236}">
                <a16:creationId xmlns:a16="http://schemas.microsoft.com/office/drawing/2014/main" id="{D2D8C1C3-E691-3145-A543-E728DD37910D}"/>
              </a:ext>
            </a:extLst>
          </p:cNvPr>
          <p:cNvPicPr>
            <a:picLocks noChangeAspect="1"/>
          </p:cNvPicPr>
          <p:nvPr/>
        </p:nvPicPr>
        <p:blipFill>
          <a:blip r:embed="rId3"/>
          <a:stretch>
            <a:fillRect/>
          </a:stretch>
        </p:blipFill>
        <p:spPr>
          <a:xfrm>
            <a:off x="6096000" y="4832744"/>
            <a:ext cx="5688564" cy="1564355"/>
          </a:xfrm>
          <a:prstGeom prst="rect">
            <a:avLst/>
          </a:prstGeom>
        </p:spPr>
      </p:pic>
      <p:pic>
        <p:nvPicPr>
          <p:cNvPr id="11" name="Picture 10">
            <a:extLst>
              <a:ext uri="{FF2B5EF4-FFF2-40B4-BE49-F238E27FC236}">
                <a16:creationId xmlns:a16="http://schemas.microsoft.com/office/drawing/2014/main" id="{C2B9041A-C176-344E-B5D4-4E780EC66118}"/>
              </a:ext>
            </a:extLst>
          </p:cNvPr>
          <p:cNvPicPr>
            <a:picLocks noChangeAspect="1"/>
          </p:cNvPicPr>
          <p:nvPr/>
        </p:nvPicPr>
        <p:blipFill>
          <a:blip r:embed="rId4"/>
          <a:stretch>
            <a:fillRect/>
          </a:stretch>
        </p:blipFill>
        <p:spPr>
          <a:xfrm>
            <a:off x="6068705" y="710555"/>
            <a:ext cx="5649060" cy="5915683"/>
          </a:xfrm>
          <a:prstGeom prst="rect">
            <a:avLst/>
          </a:prstGeom>
        </p:spPr>
      </p:pic>
    </p:spTree>
    <p:extLst>
      <p:ext uri="{BB962C8B-B14F-4D97-AF65-F5344CB8AC3E}">
        <p14:creationId xmlns:p14="http://schemas.microsoft.com/office/powerpoint/2010/main" val="3596792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8976</TotalTime>
  <Words>1174</Words>
  <Application>Microsoft Macintosh PowerPoint</Application>
  <PresentationFormat>Widescreen</PresentationFormat>
  <Paragraphs>130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Lucida Sans Typewriter</vt:lpstr>
      <vt:lpstr>Office Theme</vt:lpstr>
      <vt:lpstr>Programmering og Problemløsning</vt:lpstr>
      <vt:lpstr>Design efter navne- og udsagnsord</vt:lpstr>
      <vt:lpstr>Design efter navne- og udsagnsord</vt:lpstr>
      <vt:lpstr>Sænke slagskibe</vt:lpstr>
      <vt:lpstr>Sænke slagskibe</vt:lpstr>
      <vt:lpstr>PowerPoint Presentation</vt:lpstr>
      <vt:lpstr>PowerPoint Presentation</vt:lpstr>
      <vt:lpstr>PowerPoint Presentation</vt:lpstr>
      <vt:lpstr>PowerPoint Presentation</vt:lpstr>
      <vt:lpstr>PowerPoint Presentation</vt:lpstr>
      <vt:lpstr>Relationer</vt:lpstr>
      <vt:lpstr>Relationsgrafik</vt:lpstr>
      <vt:lpstr>UML i LaTeX</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Sporring</dc:creator>
  <cp:lastModifiedBy>Jon Sporring</cp:lastModifiedBy>
  <cp:revision>152</cp:revision>
  <cp:lastPrinted>2018-09-27T19:03:09Z</cp:lastPrinted>
  <dcterms:created xsi:type="dcterms:W3CDTF">2018-09-04T07:39:02Z</dcterms:created>
  <dcterms:modified xsi:type="dcterms:W3CDTF">2019-12-11T16:26:31Z</dcterms:modified>
</cp:coreProperties>
</file>