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313" r:id="rId4"/>
    <p:sldId id="304" r:id="rId5"/>
    <p:sldId id="309" r:id="rId6"/>
    <p:sldId id="306" r:id="rId7"/>
    <p:sldId id="307" r:id="rId8"/>
    <p:sldId id="308" r:id="rId9"/>
    <p:sldId id="303" r:id="rId10"/>
  </p:sldIdLst>
  <p:sldSz cx="12192000" cy="6858000"/>
  <p:notesSz cx="6858000" cy="9144000"/>
  <p:defaultTextStyle>
    <a:defPPr>
      <a:defRPr lang="da-DK"/>
    </a:defPPr>
    <a:lvl1pPr marL="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7"/>
    <p:restoredTop sz="91324"/>
  </p:normalViewPr>
  <p:slideViewPr>
    <p:cSldViewPr snapToGrid="0" snapToObjects="1">
      <p:cViewPr varScale="1">
        <p:scale>
          <a:sx n="63" d="100"/>
          <a:sy n="63" d="100"/>
        </p:scale>
        <p:origin x="208" y="360"/>
      </p:cViewPr>
      <p:guideLst/>
    </p:cSldViewPr>
  </p:slideViewPr>
  <p:outlineViewPr>
    <p:cViewPr>
      <p:scale>
        <a:sx n="33" d="100"/>
        <a:sy n="33" d="100"/>
      </p:scale>
      <p:origin x="0" y="-47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31C6-E4B0-0444-A4A8-9CCE96EC2C9C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31B5-AB57-3E4A-80D5-B6800CF85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5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3.3: </a:t>
            </a:r>
            <a:r>
              <a:rPr lang="da-DK" dirty="0" err="1"/>
              <a:t>Tupler</a:t>
            </a:r>
            <a:r>
              <a:rPr lang="da-DK" dirty="0"/>
              <a:t>, betingelser, højere-ordens funktioner</a:t>
            </a:r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5506-8EDB-D847-8FE9-3643EB4D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5" y="331394"/>
            <a:ext cx="7019562" cy="905743"/>
          </a:xfrm>
        </p:spPr>
        <p:txBody>
          <a:bodyPr>
            <a:normAutofit/>
          </a:bodyPr>
          <a:lstStyle/>
          <a:p>
            <a:r>
              <a:rPr lang="da-DK" dirty="0"/>
              <a:t>Repetition af Nøglekoncepter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CA59-EE31-B244-B01E-FDD597FFC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098" y="1321054"/>
            <a:ext cx="5127029" cy="1809582"/>
          </a:xfrm>
        </p:spPr>
        <p:txBody>
          <a:bodyPr>
            <a:normAutofit fontScale="92500" lnSpcReduction="10000"/>
          </a:bodyPr>
          <a:lstStyle/>
          <a:p>
            <a:r>
              <a:rPr lang="da-DK" dirty="0"/>
              <a:t>Præcedens og association</a:t>
            </a:r>
          </a:p>
          <a:p>
            <a:r>
              <a:rPr lang="da-DK" dirty="0"/>
              <a:t>Verbose og letvægtssyntaks</a:t>
            </a:r>
          </a:p>
          <a:p>
            <a:r>
              <a:rPr lang="da-DK" dirty="0"/>
              <a:t>Virkefelter</a:t>
            </a:r>
          </a:p>
          <a:p>
            <a:r>
              <a:rPr lang="da-DK" dirty="0"/>
              <a:t>Nøgleord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060383-286E-E84D-B7A6-3D64823B2436}"/>
              </a:ext>
            </a:extLst>
          </p:cNvPr>
          <p:cNvCxnSpPr>
            <a:cxnSpLocks/>
          </p:cNvCxnSpPr>
          <p:nvPr/>
        </p:nvCxnSpPr>
        <p:spPr>
          <a:xfrm>
            <a:off x="5465617" y="1154009"/>
            <a:ext cx="0" cy="217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D97D87-9B06-6948-A4E2-4B8370B54A71}"/>
              </a:ext>
            </a:extLst>
          </p:cNvPr>
          <p:cNvSpPr txBox="1">
            <a:spLocks/>
          </p:cNvSpPr>
          <p:nvPr/>
        </p:nvSpPr>
        <p:spPr>
          <a:xfrm>
            <a:off x="6130636" y="1158038"/>
            <a:ext cx="5392770" cy="21929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Virkefelter</a:t>
            </a:r>
          </a:p>
          <a:p>
            <a:r>
              <a:rPr lang="da-DK" dirty="0"/>
              <a:t>Funktioner</a:t>
            </a:r>
          </a:p>
          <a:p>
            <a:r>
              <a:rPr lang="da-DK" dirty="0"/>
              <a:t>Programmer ‘baglæns’</a:t>
            </a:r>
          </a:p>
          <a:p>
            <a:r>
              <a:rPr lang="da-DK" dirty="0"/>
              <a:t>Dokumentation</a:t>
            </a:r>
          </a:p>
          <a:p>
            <a:r>
              <a:rPr lang="da-DK" dirty="0"/>
              <a:t>Løkker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9BB09E-7BA9-F948-A0E8-977F40D82B24}"/>
              </a:ext>
            </a:extLst>
          </p:cNvPr>
          <p:cNvCxnSpPr>
            <a:cxnSpLocks/>
          </p:cNvCxnSpPr>
          <p:nvPr/>
        </p:nvCxnSpPr>
        <p:spPr>
          <a:xfrm flipV="1">
            <a:off x="394855" y="3337113"/>
            <a:ext cx="11471563" cy="13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E127A720-EAC7-574B-B594-5668580DF4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7"/>
          <a:stretch/>
        </p:blipFill>
        <p:spPr>
          <a:xfrm>
            <a:off x="424052" y="3560726"/>
            <a:ext cx="4967185" cy="3036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E59253-C872-2249-8984-19E3C3378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417" y="4177615"/>
            <a:ext cx="18161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7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5506-8EDB-D847-8FE9-3643EB4D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5" y="331394"/>
            <a:ext cx="7019562" cy="905743"/>
          </a:xfrm>
        </p:spPr>
        <p:txBody>
          <a:bodyPr>
            <a:normAutofit/>
          </a:bodyPr>
          <a:lstStyle/>
          <a:p>
            <a:r>
              <a:rPr lang="da-DK" dirty="0"/>
              <a:t>Repetition af Nøglekoncepter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060383-286E-E84D-B7A6-3D64823B2436}"/>
              </a:ext>
            </a:extLst>
          </p:cNvPr>
          <p:cNvCxnSpPr>
            <a:cxnSpLocks/>
          </p:cNvCxnSpPr>
          <p:nvPr/>
        </p:nvCxnSpPr>
        <p:spPr>
          <a:xfrm>
            <a:off x="4977937" y="1154009"/>
            <a:ext cx="0" cy="5219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E219C4B-716A-E34C-BD60-349CC37F942C}"/>
              </a:ext>
            </a:extLst>
          </p:cNvPr>
          <p:cNvSpPr txBox="1"/>
          <p:nvPr/>
        </p:nvSpPr>
        <p:spPr>
          <a:xfrm>
            <a:off x="5274041" y="1306685"/>
            <a:ext cx="4016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https</a:t>
            </a:r>
            <a:r>
              <a:rPr lang="da-DK" sz="2400" b="1" dirty="0"/>
              <a:t>://</a:t>
            </a:r>
            <a:r>
              <a:rPr lang="da-DK" sz="2400" b="1" dirty="0" err="1"/>
              <a:t>tinyurl.com</a:t>
            </a:r>
            <a:r>
              <a:rPr lang="da-DK" sz="2400" b="1" dirty="0"/>
              <a:t>/y8yuuyy4</a:t>
            </a:r>
            <a:endParaRPr lang="en-GB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8B70C6-A60A-9142-B818-11876B19A0B4}"/>
              </a:ext>
            </a:extLst>
          </p:cNvPr>
          <p:cNvSpPr txBox="1"/>
          <p:nvPr/>
        </p:nvSpPr>
        <p:spPr>
          <a:xfrm>
            <a:off x="454506" y="1291067"/>
            <a:ext cx="4016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https</a:t>
            </a:r>
            <a:r>
              <a:rPr lang="da-DK" sz="2400" b="1" dirty="0"/>
              <a:t>://</a:t>
            </a:r>
            <a:r>
              <a:rPr lang="da-DK" sz="2400" b="1" dirty="0" err="1"/>
              <a:t>tinyurl.com</a:t>
            </a:r>
            <a:r>
              <a:rPr lang="da-DK" sz="2400" b="1" dirty="0"/>
              <a:t>/y923467c</a:t>
            </a:r>
            <a:endParaRPr lang="en-GB" sz="4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ED8929F-30EC-F444-8F7A-9A1606617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6088" y="1504118"/>
            <a:ext cx="5870568" cy="63117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F31BFB9-0047-3D4D-A95A-607FDDB30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60" y="1600506"/>
            <a:ext cx="4984699" cy="5257494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5220B53-E576-474C-A9AC-C22DA9D0F293}"/>
              </a:ext>
            </a:extLst>
          </p:cNvPr>
          <p:cNvSpPr txBox="1">
            <a:spLocks/>
          </p:cNvSpPr>
          <p:nvPr/>
        </p:nvSpPr>
        <p:spPr>
          <a:xfrm>
            <a:off x="9590088" y="2877251"/>
            <a:ext cx="2340548" cy="3244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m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n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for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 to N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p = m +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m &lt;-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&lt;- 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n </a:t>
            </a:r>
          </a:p>
        </p:txBody>
      </p:sp>
    </p:spTree>
    <p:extLst>
      <p:ext uri="{BB962C8B-B14F-4D97-AF65-F5344CB8AC3E}">
        <p14:creationId xmlns:p14="http://schemas.microsoft.com/office/powerpoint/2010/main" val="209748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9428-8DC7-4244-9D65-5FDF3815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Tupler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09FA8B-C694-4244-A06C-91BD15DB9C4E}"/>
              </a:ext>
            </a:extLst>
          </p:cNvPr>
          <p:cNvSpPr txBox="1">
            <a:spLocks/>
          </p:cNvSpPr>
          <p:nvPr/>
        </p:nvSpPr>
        <p:spPr>
          <a:xfrm>
            <a:off x="1186069" y="2724210"/>
            <a:ext cx="4381500" cy="1629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"%A %A"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a)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a);;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1 1.0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it : unit = ()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AE7F20-6F60-1946-B755-1077061549EA}"/>
              </a:ext>
            </a:extLst>
          </p:cNvPr>
          <p:cNvCxnSpPr>
            <a:cxnSpLocks/>
          </p:cNvCxnSpPr>
          <p:nvPr/>
        </p:nvCxnSpPr>
        <p:spPr>
          <a:xfrm>
            <a:off x="6053418" y="1398646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C4A57D3-1BC0-B048-BF76-1B66D17F04D8}"/>
              </a:ext>
            </a:extLst>
          </p:cNvPr>
          <p:cNvSpPr txBox="1">
            <a:spLocks/>
          </p:cNvSpPr>
          <p:nvPr/>
        </p:nvSpPr>
        <p:spPr>
          <a:xfrm>
            <a:off x="6972300" y="1398646"/>
            <a:ext cx="4381500" cy="1722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(b1, b2, b3) = b;;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b3 : char = '1'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b2 : string = "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b1 :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D5CACB-F956-8E44-B9C4-64D0D7F8DB41}"/>
              </a:ext>
            </a:extLst>
          </p:cNvPr>
          <p:cNvSpPr txBox="1">
            <a:spLocks/>
          </p:cNvSpPr>
          <p:nvPr/>
        </p:nvSpPr>
        <p:spPr>
          <a:xfrm>
            <a:off x="1186069" y="1398646"/>
            <a:ext cx="4381500" cy="1722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fsharpi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a = (1, 1.0);;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a :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float = (1, 1.0)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6FD4D67-6EFA-E64B-B9B6-5A461B696DF7}"/>
              </a:ext>
            </a:extLst>
          </p:cNvPr>
          <p:cNvSpPr txBox="1">
            <a:spLocks/>
          </p:cNvSpPr>
          <p:nvPr/>
        </p:nvSpPr>
        <p:spPr>
          <a:xfrm>
            <a:off x="1186069" y="4512363"/>
            <a:ext cx="4381500" cy="10137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b = 1, "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", '\049'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 :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string * char = (1, "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", '1’)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13664CF-F03D-514D-A2F1-7D8404E856EA}"/>
              </a:ext>
            </a:extLst>
          </p:cNvPr>
          <p:cNvSpPr txBox="1">
            <a:spLocks/>
          </p:cNvSpPr>
          <p:nvPr/>
        </p:nvSpPr>
        <p:spPr>
          <a:xfrm>
            <a:off x="6972300" y="3120736"/>
            <a:ext cx="4381500" cy="2346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mutable c = (1,2)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c &lt;- (2,3)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"%A" c;;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(2, 3)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mutable c :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(2, 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it : unit = ()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466FA-B249-8944-AD53-6E3A712F14C7}"/>
              </a:ext>
            </a:extLst>
          </p:cNvPr>
          <p:cNvSpPr txBox="1"/>
          <p:nvPr/>
        </p:nvSpPr>
        <p:spPr>
          <a:xfrm>
            <a:off x="4279535" y="1752994"/>
            <a:ext cx="134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Produkttype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DECA91-78DF-4D4F-84DD-1FBE21BE2FBC}"/>
              </a:ext>
            </a:extLst>
          </p:cNvPr>
          <p:cNvSpPr txBox="1"/>
          <p:nvPr/>
        </p:nvSpPr>
        <p:spPr>
          <a:xfrm>
            <a:off x="3807728" y="3786520"/>
            <a:ext cx="238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Parentes</a:t>
            </a:r>
            <a:r>
              <a:rPr lang="en-GB" dirty="0"/>
              <a:t> </a:t>
            </a:r>
            <a:r>
              <a:rPr lang="en-GB" dirty="0" err="1"/>
              <a:t>unødvendig</a:t>
            </a:r>
            <a:r>
              <a:rPr lang="en-GB" dirty="0"/>
              <a:t> men </a:t>
            </a:r>
            <a:r>
              <a:rPr lang="en-GB" dirty="0" err="1"/>
              <a:t>anbefalelses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5E0578-932F-3F4C-AFDD-5C478D815808}"/>
              </a:ext>
            </a:extLst>
          </p:cNvPr>
          <p:cNvSpPr txBox="1"/>
          <p:nvPr/>
        </p:nvSpPr>
        <p:spPr>
          <a:xfrm>
            <a:off x="4299650" y="2308091"/>
            <a:ext cx="1669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Funktioner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indicerer</a:t>
            </a:r>
            <a:r>
              <a:rPr lang="en-GB" dirty="0"/>
              <a:t> i par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59B0F-6146-7D4F-9515-0B23BAAFC03F}"/>
              </a:ext>
            </a:extLst>
          </p:cNvPr>
          <p:cNvSpPr txBox="1"/>
          <p:nvPr/>
        </p:nvSpPr>
        <p:spPr>
          <a:xfrm>
            <a:off x="9343463" y="251800"/>
            <a:ext cx="2848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Venstre</a:t>
            </a:r>
            <a:r>
              <a:rPr lang="en-GB" dirty="0"/>
              <a:t> side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binding </a:t>
            </a:r>
            <a:r>
              <a:rPr lang="en-GB" dirty="0" err="1"/>
              <a:t>kan</a:t>
            </a:r>
            <a:r>
              <a:rPr lang="en-GB" dirty="0"/>
              <a:t> have </a:t>
            </a:r>
            <a:r>
              <a:rPr lang="en-GB" dirty="0" err="1"/>
              <a:t>navngivne</a:t>
            </a:r>
            <a:r>
              <a:rPr lang="en-GB" dirty="0"/>
              <a:t> tuple-</a:t>
            </a:r>
            <a:r>
              <a:rPr lang="en-GB" dirty="0" err="1"/>
              <a:t>elementer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127B64-92ED-C449-BD3D-8866CB2DDEC2}"/>
              </a:ext>
            </a:extLst>
          </p:cNvPr>
          <p:cNvSpPr txBox="1"/>
          <p:nvPr/>
        </p:nvSpPr>
        <p:spPr>
          <a:xfrm>
            <a:off x="9819862" y="2262544"/>
            <a:ext cx="2629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Hele </a:t>
            </a:r>
            <a:r>
              <a:rPr lang="en-GB" dirty="0" err="1"/>
              <a:t>typen</a:t>
            </a:r>
            <a:r>
              <a:rPr lang="en-GB" dirty="0"/>
              <a:t> -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enkelt</a:t>
            </a:r>
            <a:r>
              <a:rPr lang="en-GB" dirty="0"/>
              <a:t> - </a:t>
            </a:r>
            <a:r>
              <a:rPr lang="en-GB" dirty="0" err="1"/>
              <a:t>elementer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være</a:t>
            </a:r>
            <a:r>
              <a:rPr lang="en-GB" dirty="0"/>
              <a:t> </a:t>
            </a:r>
            <a:r>
              <a:rPr lang="en-GB" dirty="0" err="1"/>
              <a:t>mutérbare</a:t>
            </a:r>
            <a:endParaRPr lang="en-GB" dirty="0"/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B7059E8C-50FC-434A-9B88-95A82A8F042F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2944369" y="1937660"/>
            <a:ext cx="1335167" cy="585128"/>
          </a:xfrm>
          <a:prstGeom prst="curvedConnector3">
            <a:avLst>
              <a:gd name="adj1" fmla="val 691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C840471-C974-344A-A9A4-560EF9DFB016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4059936" y="2631257"/>
            <a:ext cx="239714" cy="4800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E78DA9E2-4100-EB47-A664-A311F71A18B4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3225308" y="4109685"/>
            <a:ext cx="582421" cy="323165"/>
          </a:xfrm>
          <a:prstGeom prst="curvedConnector3">
            <a:avLst>
              <a:gd name="adj1" fmla="val 1002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BF44BC78-B4F2-DB40-A259-D53C6823DA06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8380981" y="713465"/>
            <a:ext cx="962483" cy="620688"/>
          </a:xfrm>
          <a:prstGeom prst="curvedConnector3">
            <a:avLst>
              <a:gd name="adj1" fmla="val 956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635A175E-3DF0-E843-B86A-4631BDC60B5F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8299108" y="2724208"/>
            <a:ext cx="1520754" cy="387067"/>
          </a:xfrm>
          <a:prstGeom prst="curvedConnector3">
            <a:avLst>
              <a:gd name="adj1" fmla="val 993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77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1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D2AD-D903-0B42-95BA-C3172476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Fibonacci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486AE1-C11A-F041-B70F-3D7964CB9D40}"/>
              </a:ext>
            </a:extLst>
          </p:cNvPr>
          <p:cNvSpPr txBox="1">
            <a:spLocks/>
          </p:cNvSpPr>
          <p:nvPr/>
        </p:nvSpPr>
        <p:spPr>
          <a:xfrm>
            <a:off x="1243900" y="1894546"/>
            <a:ext cx="2340548" cy="3152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m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n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for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 to N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p = m +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m &lt;-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&lt;- 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n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285D7F-8264-344E-B55D-077954F3D85B}"/>
              </a:ext>
            </a:extLst>
          </p:cNvPr>
          <p:cNvSpPr txBox="1">
            <a:spLocks/>
          </p:cNvSpPr>
          <p:nvPr/>
        </p:nvSpPr>
        <p:spPr>
          <a:xfrm>
            <a:off x="4646113" y="1928996"/>
            <a:ext cx="2541071" cy="3744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m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n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while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&lt;= 5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p = m +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m &lt;-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&lt;- 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&lt;-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+ 1;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F2FB7-DBE6-7C42-92C6-1A9CC320B8E2}"/>
              </a:ext>
            </a:extLst>
          </p:cNvPr>
          <p:cNvSpPr txBox="1">
            <a:spLocks/>
          </p:cNvSpPr>
          <p:nvPr/>
        </p:nvSpPr>
        <p:spPr>
          <a:xfrm>
            <a:off x="7716493" y="1889105"/>
            <a:ext cx="4381500" cy="1933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pair = (1,1)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for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 to N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pair &lt;-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pair,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932F52-5E6F-B74D-A022-A4DD1702E282}"/>
              </a:ext>
            </a:extLst>
          </p:cNvPr>
          <p:cNvCxnSpPr>
            <a:cxnSpLocks/>
          </p:cNvCxnSpPr>
          <p:nvPr/>
        </p:nvCxnSpPr>
        <p:spPr>
          <a:xfrm>
            <a:off x="4041738" y="1179190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0F45B4-293C-BF4B-9814-34DD5FC96661}"/>
              </a:ext>
            </a:extLst>
          </p:cNvPr>
          <p:cNvCxnSpPr>
            <a:cxnSpLocks/>
          </p:cNvCxnSpPr>
          <p:nvPr/>
        </p:nvCxnSpPr>
        <p:spPr>
          <a:xfrm>
            <a:off x="7333578" y="1179190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059D69-FC0C-4A4C-B700-61C7A7F9C652}"/>
              </a:ext>
            </a:extLst>
          </p:cNvPr>
          <p:cNvSpPr txBox="1"/>
          <p:nvPr/>
        </p:nvSpPr>
        <p:spPr>
          <a:xfrm>
            <a:off x="1062569" y="1311602"/>
            <a:ext cx="1333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For-</a:t>
            </a:r>
            <a:r>
              <a:rPr lang="en-GB" sz="2400" dirty="0" err="1"/>
              <a:t>løkke</a:t>
            </a:r>
            <a:endParaRPr lang="en-GB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603259-5C4C-8E44-A831-4770C2163C50}"/>
              </a:ext>
            </a:extLst>
          </p:cNvPr>
          <p:cNvSpPr txBox="1"/>
          <p:nvPr/>
        </p:nvSpPr>
        <p:spPr>
          <a:xfrm>
            <a:off x="4359253" y="1291656"/>
            <a:ext cx="1667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While-</a:t>
            </a:r>
            <a:r>
              <a:rPr lang="en-GB" sz="2400" dirty="0" err="1"/>
              <a:t>løkke</a:t>
            </a:r>
            <a:endParaRPr lang="en-GB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453C81-45C1-274D-A0A0-DCBB36504672}"/>
              </a:ext>
            </a:extLst>
          </p:cNvPr>
          <p:cNvSpPr txBox="1"/>
          <p:nvPr/>
        </p:nvSpPr>
        <p:spPr>
          <a:xfrm>
            <a:off x="7489273" y="1291656"/>
            <a:ext cx="2417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Tupple</a:t>
            </a:r>
            <a:r>
              <a:rPr lang="en-GB" sz="2400" dirty="0"/>
              <a:t> + for-</a:t>
            </a:r>
            <a:r>
              <a:rPr lang="en-GB" sz="2400" dirty="0" err="1"/>
              <a:t>løkke</a:t>
            </a:r>
            <a:endParaRPr lang="en-GB" sz="2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AEBE47-9CFE-7B4D-A64E-98045B2FFE5D}"/>
              </a:ext>
            </a:extLst>
          </p:cNvPr>
          <p:cNvSpPr txBox="1">
            <a:spLocks/>
          </p:cNvSpPr>
          <p:nvPr/>
        </p:nvSpPr>
        <p:spPr>
          <a:xfrm>
            <a:off x="7716493" y="3910880"/>
            <a:ext cx="4381500" cy="2837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fib N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pair = (1,1)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for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 to N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pair &lt;-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pair,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(fib N)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739BB5-0A88-EB41-A21F-9ED147B0D754}"/>
              </a:ext>
            </a:extLst>
          </p:cNvPr>
          <p:cNvCxnSpPr>
            <a:cxnSpLocks/>
          </p:cNvCxnSpPr>
          <p:nvPr/>
        </p:nvCxnSpPr>
        <p:spPr>
          <a:xfrm>
            <a:off x="7716493" y="3822193"/>
            <a:ext cx="3987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41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84ED-08C9-EC4A-8078-BEFF3276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Betingelser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235312-F3A4-4E44-841D-CC127F128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656" y="2372138"/>
            <a:ext cx="1778000" cy="19050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758955-5CEB-A044-9283-15D7CEA92C60}"/>
              </a:ext>
            </a:extLst>
          </p:cNvPr>
          <p:cNvSpPr txBox="1">
            <a:spLocks/>
          </p:cNvSpPr>
          <p:nvPr/>
        </p:nvSpPr>
        <p:spPr>
          <a:xfrm>
            <a:off x="8812729" y="1965573"/>
            <a:ext cx="2957866" cy="3392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if 3 &lt; 2 then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"3 &lt; 2"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elif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 =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"3 = 2"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"3 &gt; 2";;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: string = "3 &gt; 2"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AA9C42-779C-4D41-8F0B-22F3E683BF09}"/>
              </a:ext>
            </a:extLst>
          </p:cNvPr>
          <p:cNvCxnSpPr>
            <a:cxnSpLocks/>
          </p:cNvCxnSpPr>
          <p:nvPr/>
        </p:nvCxnSpPr>
        <p:spPr>
          <a:xfrm>
            <a:off x="8208354" y="1215766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8F05D8-1C88-724C-B55A-99C8462C11F4}"/>
              </a:ext>
            </a:extLst>
          </p:cNvPr>
          <p:cNvSpPr txBox="1"/>
          <p:nvPr/>
        </p:nvSpPr>
        <p:spPr>
          <a:xfrm>
            <a:off x="8525869" y="1328232"/>
            <a:ext cx="2667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Kæde</a:t>
            </a:r>
            <a:r>
              <a:rPr lang="en-GB" sz="2400" dirty="0"/>
              <a:t> </a:t>
            </a:r>
            <a:r>
              <a:rPr lang="en-GB" sz="2400" dirty="0" err="1"/>
              <a:t>af</a:t>
            </a:r>
            <a:r>
              <a:rPr lang="en-GB" sz="2400" dirty="0"/>
              <a:t> </a:t>
            </a:r>
            <a:r>
              <a:rPr lang="en-GB" sz="2400" dirty="0" err="1"/>
              <a:t>betingelser</a:t>
            </a:r>
            <a:endParaRPr lang="en-GB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45F9F68-01BF-6741-B548-46BBF40CF19E}"/>
              </a:ext>
            </a:extLst>
          </p:cNvPr>
          <p:cNvSpPr txBox="1">
            <a:spLocks/>
          </p:cNvSpPr>
          <p:nvPr/>
        </p:nvSpPr>
        <p:spPr>
          <a:xfrm>
            <a:off x="4646113" y="1800981"/>
            <a:ext cx="2541071" cy="2225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if 3 &lt; 2 then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"3 &lt; 2"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else    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"3 &gt;= 2";;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&gt;=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it : unit = ()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A22578-D4F6-CC4B-B003-673CC66F18B3}"/>
              </a:ext>
            </a:extLst>
          </p:cNvPr>
          <p:cNvCxnSpPr>
            <a:cxnSpLocks/>
          </p:cNvCxnSpPr>
          <p:nvPr/>
        </p:nvCxnSpPr>
        <p:spPr>
          <a:xfrm>
            <a:off x="4041738" y="1179190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EE123FE-C00C-844E-81A0-A07818ED05A8}"/>
              </a:ext>
            </a:extLst>
          </p:cNvPr>
          <p:cNvSpPr txBox="1"/>
          <p:nvPr/>
        </p:nvSpPr>
        <p:spPr>
          <a:xfrm>
            <a:off x="4359253" y="1291656"/>
            <a:ext cx="1615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If-then-else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99C16BE-621B-7645-BD01-AA8BD5034D93}"/>
              </a:ext>
            </a:extLst>
          </p:cNvPr>
          <p:cNvSpPr txBox="1">
            <a:spLocks/>
          </p:cNvSpPr>
          <p:nvPr/>
        </p:nvSpPr>
        <p:spPr>
          <a:xfrm>
            <a:off x="4646112" y="4340561"/>
            <a:ext cx="2957868" cy="2206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if 3 &lt; 2 then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"3 &lt; 2"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"3 &gt;= 2";;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: string = "3 &gt;= 2"</a:t>
            </a:r>
          </a:p>
        </p:txBody>
      </p:sp>
    </p:spTree>
    <p:extLst>
      <p:ext uri="{BB962C8B-B14F-4D97-AF65-F5344CB8AC3E}">
        <p14:creationId xmlns:p14="http://schemas.microsoft.com/office/powerpoint/2010/main" val="69960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8F81-E87B-1C49-99CE-586F396D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Decimal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Binær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B8D5B3-4F89-744E-AF3A-A78EFF3F1F0E}"/>
              </a:ext>
            </a:extLst>
          </p:cNvPr>
          <p:cNvSpPr/>
          <p:nvPr/>
        </p:nvSpPr>
        <p:spPr>
          <a:xfrm>
            <a:off x="1530096" y="1969068"/>
            <a:ext cx="3919728" cy="3188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let N = 116</a:t>
            </a:r>
          </a:p>
          <a:p>
            <a:r>
              <a:rPr lang="en-GB" dirty="0"/>
              <a:t>let mutable n = N</a:t>
            </a:r>
          </a:p>
          <a:p>
            <a:r>
              <a:rPr lang="en-GB" dirty="0"/>
              <a:t>let mutable </a:t>
            </a:r>
            <a:r>
              <a:rPr lang="en-GB" dirty="0" err="1"/>
              <a:t>str</a:t>
            </a:r>
            <a:r>
              <a:rPr lang="en-GB" dirty="0"/>
              <a:t> = ""</a:t>
            </a:r>
          </a:p>
          <a:p>
            <a:r>
              <a:rPr lang="en-GB" dirty="0"/>
              <a:t>while n &gt; 0 do</a:t>
            </a:r>
          </a:p>
          <a:p>
            <a:r>
              <a:rPr lang="en-GB" dirty="0"/>
              <a:t>  let rest = n % 2</a:t>
            </a:r>
          </a:p>
          <a:p>
            <a:r>
              <a:rPr lang="en-GB" dirty="0"/>
              <a:t>  n &lt;- n / 2</a:t>
            </a:r>
          </a:p>
          <a:p>
            <a:r>
              <a:rPr lang="en-GB" dirty="0"/>
              <a:t>  if rest &gt; 0 then</a:t>
            </a:r>
          </a:p>
          <a:p>
            <a:r>
              <a:rPr lang="en-GB" dirty="0"/>
              <a:t>    </a:t>
            </a:r>
            <a:r>
              <a:rPr lang="en-GB" dirty="0" err="1"/>
              <a:t>str</a:t>
            </a:r>
            <a:r>
              <a:rPr lang="en-GB" dirty="0"/>
              <a:t> &lt;- "1"+str</a:t>
            </a:r>
          </a:p>
          <a:p>
            <a:r>
              <a:rPr lang="en-GB" dirty="0"/>
              <a:t>  else</a:t>
            </a:r>
          </a:p>
          <a:p>
            <a:r>
              <a:rPr lang="en-GB" dirty="0"/>
              <a:t>    </a:t>
            </a:r>
            <a:r>
              <a:rPr lang="en-GB" dirty="0" err="1"/>
              <a:t>str</a:t>
            </a:r>
            <a:r>
              <a:rPr lang="en-GB" dirty="0"/>
              <a:t> &lt;- "0"+str</a:t>
            </a:r>
          </a:p>
          <a:p>
            <a:r>
              <a:rPr lang="en-GB" dirty="0" err="1"/>
              <a:t>printfn</a:t>
            </a:r>
            <a:r>
              <a:rPr lang="en-GB" dirty="0"/>
              <a:t> "%d_10 = %s_2" N </a:t>
            </a:r>
            <a:r>
              <a:rPr lang="en-GB" dirty="0" err="1"/>
              <a:t>str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DFEF4B-8FD4-7D47-B64A-AEB9322AFA2B}"/>
              </a:ext>
            </a:extLst>
          </p:cNvPr>
          <p:cNvSpPr/>
          <p:nvPr/>
        </p:nvSpPr>
        <p:spPr>
          <a:xfrm>
            <a:off x="6675120" y="1969068"/>
            <a:ext cx="42976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let N = 116</a:t>
            </a:r>
          </a:p>
          <a:p>
            <a:r>
              <a:rPr lang="en-GB" dirty="0"/>
              <a:t>let mutable n = N</a:t>
            </a:r>
          </a:p>
          <a:p>
            <a:r>
              <a:rPr lang="en-GB" dirty="0"/>
              <a:t>let mutable </a:t>
            </a:r>
            <a:r>
              <a:rPr lang="en-GB" dirty="0" err="1"/>
              <a:t>str</a:t>
            </a:r>
            <a:r>
              <a:rPr lang="en-GB" dirty="0"/>
              <a:t> = ""</a:t>
            </a:r>
          </a:p>
          <a:p>
            <a:r>
              <a:rPr lang="en-GB" dirty="0"/>
              <a:t>while n &gt; 0 do</a:t>
            </a:r>
          </a:p>
          <a:p>
            <a:r>
              <a:rPr lang="en-GB" dirty="0"/>
              <a:t> </a:t>
            </a:r>
            <a:r>
              <a:rPr lang="en-GB" dirty="0" err="1"/>
              <a:t>str</a:t>
            </a:r>
            <a:r>
              <a:rPr lang="en-GB" dirty="0"/>
              <a:t> &lt;- (if n % 2 &gt; 0 then "1" else "0") + </a:t>
            </a:r>
            <a:r>
              <a:rPr lang="en-GB" dirty="0" err="1"/>
              <a:t>str</a:t>
            </a:r>
            <a:endParaRPr lang="en-GB" dirty="0"/>
          </a:p>
          <a:p>
            <a:r>
              <a:rPr lang="en-GB" dirty="0"/>
              <a:t> n &lt;- n / 2</a:t>
            </a:r>
          </a:p>
          <a:p>
            <a:r>
              <a:rPr lang="en-GB" dirty="0" err="1"/>
              <a:t>printfn</a:t>
            </a:r>
            <a:r>
              <a:rPr lang="en-GB" dirty="0"/>
              <a:t> "%d_10 = %s_2" N </a:t>
            </a:r>
            <a:r>
              <a:rPr lang="en-GB" dirty="0" err="1"/>
              <a:t>str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7C19B5-3494-3241-B15A-5A098FA91744}"/>
              </a:ext>
            </a:extLst>
          </p:cNvPr>
          <p:cNvCxnSpPr>
            <a:cxnSpLocks/>
          </p:cNvCxnSpPr>
          <p:nvPr/>
        </p:nvCxnSpPr>
        <p:spPr>
          <a:xfrm>
            <a:off x="5870538" y="1370107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6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8F81-E87B-1C49-99CE-586F396D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gør programmet?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B8D5B3-4F89-744E-AF3A-A78EFF3F1F0E}"/>
              </a:ext>
            </a:extLst>
          </p:cNvPr>
          <p:cNvSpPr/>
          <p:nvPr/>
        </p:nvSpPr>
        <p:spPr>
          <a:xfrm>
            <a:off x="4136136" y="2462844"/>
            <a:ext cx="1789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let </a:t>
            </a:r>
            <a:r>
              <a:rPr lang="en-GB" dirty="0" err="1"/>
              <a:t>i</a:t>
            </a:r>
            <a:r>
              <a:rPr lang="en-GB" dirty="0"/>
              <a:t> = 0</a:t>
            </a:r>
          </a:p>
          <a:p>
            <a:r>
              <a:rPr lang="en-GB" dirty="0"/>
              <a:t>while </a:t>
            </a:r>
            <a:r>
              <a:rPr lang="en-GB" dirty="0" err="1"/>
              <a:t>i</a:t>
            </a:r>
            <a:r>
              <a:rPr lang="en-GB" dirty="0"/>
              <a:t> &lt; 3 do</a:t>
            </a:r>
          </a:p>
          <a:p>
            <a:r>
              <a:rPr lang="en-GB" dirty="0"/>
              <a:t>  let </a:t>
            </a:r>
            <a:r>
              <a:rPr lang="en-GB" dirty="0" err="1"/>
              <a:t>i</a:t>
            </a:r>
            <a:r>
              <a:rPr lang="en-GB" dirty="0"/>
              <a:t> = </a:t>
            </a:r>
            <a:r>
              <a:rPr lang="en-GB" dirty="0" err="1"/>
              <a:t>i</a:t>
            </a:r>
            <a:r>
              <a:rPr lang="en-GB" dirty="0"/>
              <a:t> + 1</a:t>
            </a:r>
          </a:p>
          <a:p>
            <a:r>
              <a:rPr lang="en-GB" dirty="0"/>
              <a:t>  </a:t>
            </a:r>
            <a:r>
              <a:rPr lang="en-GB" dirty="0" err="1"/>
              <a:t>printfn</a:t>
            </a:r>
            <a:r>
              <a:rPr lang="en-GB" dirty="0"/>
              <a:t> "%d" </a:t>
            </a:r>
            <a:r>
              <a:rPr lang="en-GB" dirty="0" err="1"/>
              <a:t>i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CF4799-0C0B-E441-B12E-CDFC695BD94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468112" y="2387906"/>
            <a:ext cx="1609344" cy="792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15DF44-C9F0-8C46-9998-F7BC94C4136F}"/>
              </a:ext>
            </a:extLst>
          </p:cNvPr>
          <p:cNvSpPr txBox="1"/>
          <p:nvPr/>
        </p:nvSpPr>
        <p:spPr>
          <a:xfrm>
            <a:off x="7077456" y="2203240"/>
            <a:ext cx="2385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højre</a:t>
            </a:r>
            <a:r>
              <a:rPr lang="en-GB" dirty="0"/>
              <a:t> side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altid</a:t>
            </a:r>
            <a:r>
              <a:rPr lang="en-GB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210426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D78E27-81F2-7C45-8D95-8F34478A5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1E7C31-27B9-9748-9768-3B28401008C5}"/>
              </a:ext>
            </a:extLst>
          </p:cNvPr>
          <p:cNvSpPr txBox="1"/>
          <p:nvPr/>
        </p:nvSpPr>
        <p:spPr>
          <a:xfrm>
            <a:off x="397566" y="2564295"/>
            <a:ext cx="57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dirty="0">
                <a:solidFill>
                  <a:schemeClr val="bg1"/>
                </a:solidFill>
              </a:rPr>
              <a:t>Tid: 24. september 2018 kl. 12.15-13.00</a:t>
            </a:r>
            <a:endParaRPr lang="da-DK" sz="2400" dirty="0">
              <a:solidFill>
                <a:schemeClr val="bg1"/>
              </a:solidFill>
            </a:endParaRPr>
          </a:p>
          <a:p>
            <a:r>
              <a:rPr lang="da-DK" sz="2400" b="1" dirty="0">
                <a:solidFill>
                  <a:schemeClr val="bg1"/>
                </a:solidFill>
              </a:rPr>
              <a:t>Sted: Lille UP1</a:t>
            </a:r>
            <a:endParaRPr lang="da-DK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43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6876</TotalTime>
  <Words>763</Words>
  <Application>Microsoft Macintosh PowerPoint</Application>
  <PresentationFormat>Widescreen</PresentationFormat>
  <Paragraphs>135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DejaVu Sans Book</vt:lpstr>
      <vt:lpstr>Office Theme</vt:lpstr>
      <vt:lpstr>Programmering og Problemløsning</vt:lpstr>
      <vt:lpstr>Repetition af Nøglekoncepter</vt:lpstr>
      <vt:lpstr>Repetition af Nøglekoncepter</vt:lpstr>
      <vt:lpstr>Tupler</vt:lpstr>
      <vt:lpstr>Fibonacci</vt:lpstr>
      <vt:lpstr>Betingelser</vt:lpstr>
      <vt:lpstr>Decimal til Binær</vt:lpstr>
      <vt:lpstr>Hvad gør programmet?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96</cp:revision>
  <cp:lastPrinted>2018-09-21T08:19:39Z</cp:lastPrinted>
  <dcterms:created xsi:type="dcterms:W3CDTF">2018-09-04T07:39:02Z</dcterms:created>
  <dcterms:modified xsi:type="dcterms:W3CDTF">2018-09-21T08:19:44Z</dcterms:modified>
</cp:coreProperties>
</file>