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91" r:id="rId4"/>
    <p:sldId id="292" r:id="rId5"/>
    <p:sldId id="293" r:id="rId6"/>
    <p:sldId id="290" r:id="rId7"/>
    <p:sldId id="264" r:id="rId8"/>
    <p:sldId id="276" r:id="rId9"/>
    <p:sldId id="277" r:id="rId10"/>
    <p:sldId id="267" r:id="rId11"/>
    <p:sldId id="275" r:id="rId12"/>
    <p:sldId id="279" r:id="rId13"/>
    <p:sldId id="281" r:id="rId14"/>
    <p:sldId id="283" r:id="rId15"/>
    <p:sldId id="284" r:id="rId16"/>
    <p:sldId id="286" r:id="rId17"/>
    <p:sldId id="285" r:id="rId18"/>
    <p:sldId id="288" r:id="rId19"/>
    <p:sldId id="287" r:id="rId20"/>
    <p:sldId id="289" r:id="rId21"/>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32"/>
    <p:restoredTop sz="91324"/>
  </p:normalViewPr>
  <p:slideViewPr>
    <p:cSldViewPr snapToGrid="0" snapToObjects="1">
      <p:cViewPr varScale="1">
        <p:scale>
          <a:sx n="45" d="100"/>
          <a:sy n="45" d="100"/>
        </p:scale>
        <p:origin x="184" y="1288"/>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09/12/2019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13.1: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7789F0-CD60-A344-AF63-238796DB3C42}"/>
              </a:ext>
            </a:extLst>
          </p:cNvPr>
          <p:cNvSpPr txBox="1">
            <a:spLocks/>
          </p:cNvSpPr>
          <p:nvPr/>
        </p:nvSpPr>
        <p:spPr>
          <a:xfrm>
            <a:off x="5844988" y="4460086"/>
            <a:ext cx="6239436" cy="260714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t>Skibe placeres på en plade.</a:t>
            </a:r>
          </a:p>
          <a:p>
            <a:pPr marL="0" indent="0">
              <a:lnSpc>
                <a:spcPct val="70000"/>
              </a:lnSpc>
              <a:buNone/>
            </a:pPr>
            <a:r>
              <a:rPr lang="da-DK" sz="2200" dirty="0"/>
              <a:t>Spiller skyder på modstanderen.</a:t>
            </a:r>
          </a:p>
          <a:p>
            <a:pPr marL="0" indent="0">
              <a:lnSpc>
                <a:spcPct val="70000"/>
              </a:lnSpc>
              <a:buNone/>
            </a:pPr>
            <a:r>
              <a:rPr lang="da-DK" sz="2200" dirty="0"/>
              <a:t>Modstander annoncerer ramt eller plask.</a:t>
            </a:r>
          </a:p>
          <a:p>
            <a:pPr marL="0" indent="0">
              <a:lnSpc>
                <a:spcPct val="70000"/>
              </a:lnSpc>
              <a:buNone/>
            </a:pPr>
            <a:r>
              <a:rPr lang="da-DK" sz="2200" dirty="0"/>
              <a:t>Spiller markerer skud.</a:t>
            </a:r>
          </a:p>
          <a:p>
            <a:pPr marL="0" indent="0">
              <a:lnSpc>
                <a:spcPct val="70000"/>
              </a:lnSpc>
              <a:buNone/>
            </a:pPr>
            <a:r>
              <a:rPr lang="da-DK" sz="2200" dirty="0"/>
              <a:t>Skib kan blive ramt og sunket.</a:t>
            </a:r>
          </a:p>
          <a:p>
            <a:pPr marL="0" indent="0">
              <a:lnSpc>
                <a:spcPct val="70000"/>
              </a:lnSpc>
              <a:buNone/>
            </a:pPr>
            <a:r>
              <a:rPr lang="da-DK" sz="2200" dirty="0"/>
              <a:t>Vinder er den, som har sunket alle modstanders skibe.</a:t>
            </a:r>
            <a:endParaRPr lang="en-GB" sz="2200" dirty="0"/>
          </a:p>
        </p:txBody>
      </p:sp>
      <p:sp>
        <p:nvSpPr>
          <p:cNvPr id="11" name="Content Placeholder 2">
            <a:extLst>
              <a:ext uri="{FF2B5EF4-FFF2-40B4-BE49-F238E27FC236}">
                <a16:creationId xmlns:a16="http://schemas.microsoft.com/office/drawing/2014/main" id="{3BAEAC81-7CF4-D64B-AC0B-BB13A141995D}"/>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7" name="Content Placeholder 2">
            <a:extLst>
              <a:ext uri="{FF2B5EF4-FFF2-40B4-BE49-F238E27FC236}">
                <a16:creationId xmlns:a16="http://schemas.microsoft.com/office/drawing/2014/main" id="{2F485C4B-B93E-CE40-8D6C-BE96867396D7}"/>
              </a:ext>
            </a:extLst>
          </p:cNvPr>
          <p:cNvSpPr txBox="1">
            <a:spLocks/>
          </p:cNvSpPr>
          <p:nvPr/>
        </p:nvSpPr>
        <p:spPr>
          <a:xfrm>
            <a:off x="89648" y="4460086"/>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spil består af 2 spillere.</a:t>
            </a:r>
          </a:p>
          <a:p>
            <a:pPr marL="0" indent="0">
              <a:buFont typeface="Arial" panose="020B0604020202020204" pitchFamily="34" charset="0"/>
              <a:buNone/>
            </a:pPr>
            <a:r>
              <a:rPr lang="da-DK" dirty="0"/>
              <a:t>Hver spiller har 2 plader.</a:t>
            </a:r>
          </a:p>
          <a:p>
            <a:pPr marL="0" indent="0">
              <a:buFont typeface="Arial" panose="020B0604020202020204" pitchFamily="34" charset="0"/>
              <a:buNone/>
            </a:pPr>
            <a:r>
              <a:rPr lang="da-DK" dirty="0"/>
              <a:t>Hver plade er inddelt i 10x10 felter.</a:t>
            </a:r>
          </a:p>
          <a:p>
            <a:pPr marL="0" indent="0">
              <a:buFont typeface="Arial" panose="020B0604020202020204" pitchFamily="34" charset="0"/>
              <a:buNone/>
            </a:pPr>
            <a:r>
              <a:rPr lang="da-DK" dirty="0"/>
              <a:t>Hvert felt har et række- og et søjlenummer.</a:t>
            </a:r>
          </a:p>
          <a:p>
            <a:pPr marL="0" indent="0">
              <a:buNone/>
            </a:pPr>
            <a:r>
              <a:rPr lang="da-DK" dirty="0"/>
              <a:t>Hver spiller tildeles skibe.</a:t>
            </a:r>
          </a:p>
          <a:p>
            <a:pPr marL="0" indent="0">
              <a:buFont typeface="Arial" panose="020B0604020202020204" pitchFamily="34" charset="0"/>
              <a:buNone/>
            </a:pPr>
            <a:endParaRPr lang="en-GB" dirty="0"/>
          </a:p>
        </p:txBody>
      </p:sp>
      <p:sp>
        <p:nvSpPr>
          <p:cNvPr id="10" name="Content Placeholder 2">
            <a:extLst>
              <a:ext uri="{FF2B5EF4-FFF2-40B4-BE49-F238E27FC236}">
                <a16:creationId xmlns:a16="http://schemas.microsoft.com/office/drawing/2014/main" id="{07948AD3-719B-A147-BED0-C2A18BB93D92}"/>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89649" y="32523"/>
            <a:ext cx="5664974" cy="1084122"/>
          </a:xfrm>
        </p:spPr>
        <p:txBody>
          <a:bodyPr/>
          <a:lstStyle/>
          <a:p>
            <a:r>
              <a:rPr lang="da-DK" dirty="0"/>
              <a:t>Sænke slagskibe</a:t>
            </a: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116645"/>
            <a:ext cx="5664975" cy="1504635"/>
          </a:xfrm>
        </p:spPr>
        <p:txBody>
          <a:bodyPr>
            <a:normAutofit fontScale="92500" lnSpcReduction="10000"/>
          </a:bodyPr>
          <a:lstStyle/>
          <a:p>
            <a:pPr marL="0" inden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3"/>
            <a:ext cx="6239436" cy="40649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2000" dirty="0"/>
              <a:t>Dette </a:t>
            </a:r>
            <a:r>
              <a:rPr lang="da-DK" sz="2000" dirty="0">
                <a:highlight>
                  <a:srgbClr val="00FFFF"/>
                </a:highlight>
              </a:rPr>
              <a:t>er</a:t>
            </a:r>
            <a:r>
              <a:rPr lang="da-DK" sz="2000" dirty="0"/>
              <a:t> et </a:t>
            </a:r>
            <a:r>
              <a:rPr lang="da-DK" sz="2000" dirty="0">
                <a:highlight>
                  <a:srgbClr val="00FF00"/>
                </a:highlight>
              </a:rPr>
              <a:t>spil</a:t>
            </a:r>
            <a:r>
              <a:rPr lang="da-DK" sz="2000" dirty="0"/>
              <a:t> for to </a:t>
            </a:r>
            <a:r>
              <a:rPr lang="da-DK" sz="2000" dirty="0">
                <a:highlight>
                  <a:srgbClr val="00FF00"/>
                </a:highlight>
              </a:rPr>
              <a:t>personer</a:t>
            </a:r>
            <a:r>
              <a:rPr lang="da-DK" sz="2000" dirty="0"/>
              <a:t>, der </a:t>
            </a:r>
            <a:r>
              <a:rPr lang="da-DK" sz="2000" dirty="0">
                <a:highlight>
                  <a:srgbClr val="00FFFF"/>
                </a:highlight>
              </a:rPr>
              <a:t>kan spilles </a:t>
            </a:r>
            <a:r>
              <a:rPr lang="da-DK" sz="2000" dirty="0"/>
              <a:t>med </a:t>
            </a:r>
            <a:r>
              <a:rPr lang="da-DK" sz="2000" dirty="0">
                <a:highlight>
                  <a:srgbClr val="00FF00"/>
                </a:highlight>
              </a:rPr>
              <a:t>papir</a:t>
            </a:r>
            <a:r>
              <a:rPr lang="da-DK" sz="2000" dirty="0"/>
              <a:t> og </a:t>
            </a:r>
            <a:r>
              <a:rPr lang="da-DK" sz="2000" dirty="0">
                <a:highlight>
                  <a:srgbClr val="00FF00"/>
                </a:highlight>
              </a:rPr>
              <a:t>blyant</a:t>
            </a:r>
            <a:r>
              <a:rPr lang="da-DK" sz="2000" dirty="0"/>
              <a:t>. Der </a:t>
            </a:r>
            <a:r>
              <a:rPr lang="da-DK" sz="2000" dirty="0">
                <a:highlight>
                  <a:srgbClr val="00FFFF"/>
                </a:highlight>
              </a:rPr>
              <a:t>spilles</a:t>
            </a:r>
            <a:r>
              <a:rPr lang="da-DK" sz="2000" dirty="0"/>
              <a:t> på fire </a:t>
            </a:r>
            <a:r>
              <a:rPr lang="da-DK" sz="2000" dirty="0">
                <a:highlight>
                  <a:srgbClr val="00FF00"/>
                </a:highlight>
              </a:rPr>
              <a:t>plader</a:t>
            </a:r>
            <a:r>
              <a:rPr lang="da-DK" sz="2000" dirty="0"/>
              <a:t>, to for hver </a:t>
            </a:r>
            <a:r>
              <a:rPr lang="da-DK" sz="2000" dirty="0">
                <a:highlight>
                  <a:srgbClr val="00FF00"/>
                </a:highlight>
              </a:rPr>
              <a:t>spiller</a:t>
            </a:r>
            <a:r>
              <a:rPr lang="da-DK" sz="2000" dirty="0"/>
              <a:t>, og hver </a:t>
            </a:r>
            <a:r>
              <a:rPr lang="da-DK" sz="2000" dirty="0">
                <a:highlight>
                  <a:srgbClr val="00FF00"/>
                </a:highlight>
              </a:rPr>
              <a:t>plade</a:t>
            </a:r>
            <a:r>
              <a:rPr lang="da-DK" sz="2000" dirty="0"/>
              <a:t> </a:t>
            </a:r>
            <a:r>
              <a:rPr lang="da-DK" sz="2000" dirty="0">
                <a:highlight>
                  <a:srgbClr val="00FFFF"/>
                </a:highlight>
              </a:rPr>
              <a:t>er inddelt </a:t>
            </a:r>
            <a:r>
              <a:rPr lang="da-DK" sz="2000" dirty="0"/>
              <a:t>i 10x10 </a:t>
            </a:r>
            <a:r>
              <a:rPr lang="da-DK" sz="2000" dirty="0">
                <a:highlight>
                  <a:srgbClr val="00FF00"/>
                </a:highlight>
              </a:rPr>
              <a:t>felter</a:t>
            </a:r>
            <a:r>
              <a:rPr lang="da-DK" sz="2000" dirty="0"/>
              <a:t>. Hvert </a:t>
            </a:r>
            <a:r>
              <a:rPr lang="da-DK" sz="2000" dirty="0">
                <a:highlight>
                  <a:srgbClr val="00FF00"/>
                </a:highlight>
              </a:rPr>
              <a:t>felt</a:t>
            </a:r>
            <a:r>
              <a:rPr lang="da-DK" sz="2000" dirty="0"/>
              <a:t> </a:t>
            </a:r>
            <a:r>
              <a:rPr lang="da-DK" sz="2000" dirty="0">
                <a:highlight>
                  <a:srgbClr val="00FFFF"/>
                </a:highlight>
              </a:rPr>
              <a:t>identificeres</a:t>
            </a:r>
            <a:r>
              <a:rPr lang="da-DK" sz="2000" dirty="0"/>
              <a:t> vha. dets </a:t>
            </a:r>
            <a:r>
              <a:rPr lang="da-DK" sz="2000" dirty="0">
                <a:highlight>
                  <a:srgbClr val="00FF00"/>
                </a:highlight>
              </a:rPr>
              <a:t>række</a:t>
            </a:r>
            <a:r>
              <a:rPr lang="da-DK" sz="2000" dirty="0"/>
              <a:t> og </a:t>
            </a:r>
            <a:r>
              <a:rPr lang="da-DK" sz="2000" dirty="0">
                <a:highlight>
                  <a:srgbClr val="00FF00"/>
                </a:highlight>
              </a:rPr>
              <a:t>søjle</a:t>
            </a:r>
            <a:r>
              <a:rPr lang="da-DK" sz="2000" dirty="0"/>
              <a:t> nummer.</a:t>
            </a:r>
          </a:p>
          <a:p>
            <a:pPr marL="0" indent="0">
              <a:buNone/>
            </a:pPr>
            <a:r>
              <a:rPr lang="da-DK" sz="2000" dirty="0"/>
              <a:t>Hver </a:t>
            </a:r>
            <a:r>
              <a:rPr lang="da-DK" sz="2000" dirty="0">
                <a:highlight>
                  <a:srgbClr val="00FF00"/>
                </a:highlight>
              </a:rPr>
              <a:t>spiller</a:t>
            </a:r>
            <a:r>
              <a:rPr lang="da-DK" sz="2000" dirty="0"/>
              <a:t> </a:t>
            </a:r>
            <a:r>
              <a:rPr lang="da-DK" sz="2000" dirty="0">
                <a:highlight>
                  <a:srgbClr val="00FFFF"/>
                </a:highlight>
              </a:rPr>
              <a:t>får tildelt </a:t>
            </a:r>
            <a:r>
              <a:rPr lang="da-DK" sz="2000" dirty="0"/>
              <a:t>et antal </a:t>
            </a:r>
            <a:r>
              <a:rPr lang="da-DK" sz="2000" dirty="0">
                <a:highlight>
                  <a:srgbClr val="00FF00"/>
                </a:highlight>
              </a:rPr>
              <a:t>skibe</a:t>
            </a:r>
            <a:r>
              <a:rPr lang="da-DK" sz="2000" dirty="0"/>
              <a:t>, som </a:t>
            </a:r>
            <a:r>
              <a:rPr lang="da-DK" sz="2000" dirty="0">
                <a:highlight>
                  <a:srgbClr val="00FFFF"/>
                </a:highlight>
              </a:rPr>
              <a:t>placeres</a:t>
            </a:r>
            <a:r>
              <a:rPr lang="da-DK" sz="2000" dirty="0"/>
              <a:t> på </a:t>
            </a:r>
            <a:r>
              <a:rPr lang="da-DK" sz="2000" dirty="0">
                <a:highlight>
                  <a:srgbClr val="00FF00"/>
                </a:highlight>
              </a:rPr>
              <a:t>spillerens</a:t>
            </a:r>
            <a:r>
              <a:rPr lang="da-DK" sz="2000" dirty="0"/>
              <a:t> ene </a:t>
            </a:r>
            <a:r>
              <a:rPr lang="da-DK" sz="2000" dirty="0">
                <a:highlight>
                  <a:srgbClr val="00FF00"/>
                </a:highlight>
              </a:rPr>
              <a:t>plade</a:t>
            </a:r>
            <a:r>
              <a:rPr lang="da-DK" sz="2000" dirty="0"/>
              <a:t> og </a:t>
            </a:r>
            <a:r>
              <a:rPr lang="da-DK" sz="2000" dirty="0">
                <a:highlight>
                  <a:srgbClr val="00FFFF"/>
                </a:highlight>
              </a:rPr>
              <a:t>markerer</a:t>
            </a:r>
            <a:r>
              <a:rPr lang="da-DK" sz="2000" dirty="0"/>
              <a:t>, hvor </a:t>
            </a:r>
            <a:r>
              <a:rPr lang="da-DK" sz="2000" dirty="0">
                <a:highlight>
                  <a:srgbClr val="00FF00"/>
                </a:highlight>
              </a:rPr>
              <a:t>modstanderen</a:t>
            </a:r>
            <a:r>
              <a:rPr lang="da-DK" sz="2000" dirty="0"/>
              <a:t> </a:t>
            </a:r>
            <a:r>
              <a:rPr lang="da-DK" sz="2000" dirty="0">
                <a:highlight>
                  <a:srgbClr val="00FFFF"/>
                </a:highlight>
              </a:rPr>
              <a:t>har forsøgt</a:t>
            </a:r>
            <a:r>
              <a:rPr lang="da-DK" sz="2000" dirty="0"/>
              <a:t> </a:t>
            </a:r>
            <a:r>
              <a:rPr lang="da-DK" sz="2000" dirty="0">
                <a:highlight>
                  <a:srgbClr val="00FFFF"/>
                </a:highlight>
              </a:rPr>
              <a:t>at skyde</a:t>
            </a:r>
            <a:r>
              <a:rPr lang="da-DK" sz="2000" dirty="0"/>
              <a:t>. På den anden </a:t>
            </a:r>
            <a:r>
              <a:rPr lang="da-DK" sz="2000" dirty="0">
                <a:highlight>
                  <a:srgbClr val="00FF00"/>
                </a:highlight>
              </a:rPr>
              <a:t>plade</a:t>
            </a:r>
            <a:r>
              <a:rPr lang="da-DK" sz="2000" dirty="0"/>
              <a:t> </a:t>
            </a:r>
            <a:r>
              <a:rPr lang="da-DK" sz="2000" dirty="0">
                <a:highlight>
                  <a:srgbClr val="00FFFF"/>
                </a:highlight>
              </a:rPr>
              <a:t>markerer</a:t>
            </a:r>
            <a:r>
              <a:rPr lang="da-DK" sz="2000" dirty="0"/>
              <a:t> </a:t>
            </a:r>
            <a:r>
              <a:rPr lang="da-DK" sz="2000" dirty="0">
                <a:highlight>
                  <a:srgbClr val="00FF00"/>
                </a:highlight>
              </a:rPr>
              <a:t>spilleren</a:t>
            </a:r>
            <a:r>
              <a:rPr lang="da-DK" sz="2000" dirty="0"/>
              <a:t> tilsvarende, hvor han/hun </a:t>
            </a:r>
            <a:r>
              <a:rPr lang="da-DK" sz="2000" dirty="0">
                <a:highlight>
                  <a:srgbClr val="00FFFF"/>
                </a:highlight>
              </a:rPr>
              <a:t>har forsøgt</a:t>
            </a:r>
            <a:r>
              <a:rPr lang="da-DK" sz="2000" dirty="0"/>
              <a:t> </a:t>
            </a:r>
            <a:r>
              <a:rPr lang="da-DK" sz="2000" dirty="0">
                <a:highlight>
                  <a:srgbClr val="00FFFF"/>
                </a:highlight>
              </a:rPr>
              <a:t>at ramme</a:t>
            </a:r>
            <a:r>
              <a:rPr lang="da-DK" sz="2000" dirty="0"/>
              <a:t> </a:t>
            </a:r>
            <a:r>
              <a:rPr lang="da-DK" sz="2000" dirty="0">
                <a:highlight>
                  <a:srgbClr val="00FF00"/>
                </a:highlight>
              </a:rPr>
              <a:t>modstanderen</a:t>
            </a:r>
            <a:r>
              <a:rPr lang="da-DK" sz="2000" dirty="0"/>
              <a:t>.</a:t>
            </a:r>
          </a:p>
          <a:p>
            <a:pPr marL="0" indent="0">
              <a:buNone/>
            </a:pPr>
            <a:r>
              <a:rPr lang="da-DK" sz="2000" dirty="0"/>
              <a:t>Når </a:t>
            </a:r>
            <a:r>
              <a:rPr lang="da-DK" sz="2000" dirty="0">
                <a:highlight>
                  <a:srgbClr val="00FF00"/>
                </a:highlight>
              </a:rPr>
              <a:t>skibene</a:t>
            </a:r>
            <a:r>
              <a:rPr lang="da-DK" sz="2000" dirty="0"/>
              <a:t> </a:t>
            </a:r>
            <a:r>
              <a:rPr lang="da-DK" sz="2000" dirty="0">
                <a:highlight>
                  <a:srgbClr val="00FFFF"/>
                </a:highlight>
              </a:rPr>
              <a:t>er placeret</a:t>
            </a:r>
            <a:r>
              <a:rPr lang="da-DK" sz="2000" dirty="0"/>
              <a:t> </a:t>
            </a:r>
            <a:r>
              <a:rPr lang="da-DK" sz="2000" dirty="0">
                <a:highlight>
                  <a:srgbClr val="00FFFF"/>
                </a:highlight>
              </a:rPr>
              <a:t>skiftes</a:t>
            </a:r>
            <a:r>
              <a:rPr lang="da-DK" sz="2000" dirty="0"/>
              <a:t> </a:t>
            </a:r>
            <a:r>
              <a:rPr lang="da-DK" sz="2000" dirty="0">
                <a:highlight>
                  <a:srgbClr val="00FF00"/>
                </a:highlight>
              </a:rPr>
              <a:t>spillerne</a:t>
            </a:r>
            <a:r>
              <a:rPr lang="da-DK" sz="2000" dirty="0"/>
              <a:t> til </a:t>
            </a:r>
            <a:r>
              <a:rPr lang="da-DK" sz="2000" dirty="0">
                <a:highlight>
                  <a:srgbClr val="00FFFF"/>
                </a:highlight>
              </a:rPr>
              <a:t>at skyde</a:t>
            </a:r>
            <a:r>
              <a:rPr lang="da-DK" sz="2000" dirty="0"/>
              <a:t> på </a:t>
            </a:r>
            <a:r>
              <a:rPr lang="da-DK" sz="2000" dirty="0">
                <a:highlight>
                  <a:srgbClr val="00FF00"/>
                </a:highlight>
              </a:rPr>
              <a:t>modstanderens</a:t>
            </a:r>
            <a:r>
              <a:rPr lang="da-DK" sz="2000" dirty="0"/>
              <a:t> </a:t>
            </a:r>
            <a:r>
              <a:rPr lang="da-DK" sz="2000" dirty="0">
                <a:highlight>
                  <a:srgbClr val="00FF00"/>
                </a:highlight>
              </a:rPr>
              <a:t>felt</a:t>
            </a:r>
            <a:r>
              <a:rPr lang="da-DK" sz="2000" dirty="0"/>
              <a:t>, og </a:t>
            </a:r>
            <a:r>
              <a:rPr lang="da-DK" sz="2000" dirty="0">
                <a:highlight>
                  <a:srgbClr val="00FF00"/>
                </a:highlight>
              </a:rPr>
              <a:t>modstanderen</a:t>
            </a:r>
            <a:r>
              <a:rPr lang="da-DK" sz="2000" dirty="0"/>
              <a:t> </a:t>
            </a:r>
            <a:r>
              <a:rPr lang="da-DK" sz="2000" dirty="0">
                <a:highlight>
                  <a:srgbClr val="00FFFF"/>
                </a:highlight>
              </a:rPr>
              <a:t>annoncerer</a:t>
            </a:r>
            <a:r>
              <a:rPr lang="da-DK" sz="2000" dirty="0"/>
              <a:t> ramt eller plask, alt efter om et </a:t>
            </a:r>
            <a:r>
              <a:rPr lang="da-DK" sz="2000" dirty="0">
                <a:highlight>
                  <a:srgbClr val="00FF00"/>
                </a:highlight>
              </a:rPr>
              <a:t>skib</a:t>
            </a:r>
            <a:r>
              <a:rPr lang="da-DK" sz="2000" dirty="0"/>
              <a:t> </a:t>
            </a:r>
            <a:r>
              <a:rPr lang="da-DK" sz="2000" dirty="0">
                <a:highlight>
                  <a:srgbClr val="00FFFF"/>
                </a:highlight>
              </a:rPr>
              <a:t>blev ramt</a:t>
            </a:r>
            <a:r>
              <a:rPr lang="da-DK" sz="2000" dirty="0"/>
              <a:t> eller ej. </a:t>
            </a:r>
            <a:r>
              <a:rPr lang="da-DK" sz="2000" dirty="0">
                <a:highlight>
                  <a:srgbClr val="00FF00"/>
                </a:highlight>
              </a:rPr>
              <a:t>Vinderen</a:t>
            </a:r>
            <a:r>
              <a:rPr lang="da-DK" sz="2000" dirty="0"/>
              <a:t> </a:t>
            </a:r>
            <a:r>
              <a:rPr lang="da-DK" sz="2000" dirty="0">
                <a:highlight>
                  <a:srgbClr val="00FFFF"/>
                </a:highlight>
              </a:rPr>
              <a:t>er</a:t>
            </a:r>
            <a:r>
              <a:rPr lang="da-DK" sz="2000" dirty="0"/>
              <a:t> den, der først </a:t>
            </a:r>
            <a:r>
              <a:rPr lang="da-DK" sz="2000" dirty="0">
                <a:highlight>
                  <a:srgbClr val="00FFFF"/>
                </a:highlight>
              </a:rPr>
              <a:t>får sænket</a:t>
            </a:r>
            <a:r>
              <a:rPr lang="da-DK" sz="2000" dirty="0"/>
              <a:t> alle </a:t>
            </a:r>
            <a:r>
              <a:rPr lang="da-DK" sz="2000" dirty="0">
                <a:highlight>
                  <a:srgbClr val="00FF00"/>
                </a:highlight>
              </a:rPr>
              <a:t>modstanderes</a:t>
            </a:r>
            <a:r>
              <a:rPr lang="da-DK" sz="2000" dirty="0"/>
              <a:t> </a:t>
            </a:r>
            <a:r>
              <a:rPr lang="da-DK" sz="2000" dirty="0">
                <a:highlight>
                  <a:srgbClr val="00FF00"/>
                </a:highlight>
              </a:rPr>
              <a:t>skibe</a:t>
            </a:r>
            <a:r>
              <a:rPr lang="da-DK" sz="2000" dirty="0"/>
              <a:t>.</a:t>
            </a:r>
            <a:endParaRPr lang="da-DK" sz="2000" dirty="0">
              <a:solidFill>
                <a:srgbClr val="FF0000"/>
              </a:solidFill>
              <a:highlight>
                <a:srgbClr val="00FFFF"/>
              </a:highlight>
            </a:endParaRPr>
          </a:p>
        </p:txBody>
      </p:sp>
      <p:sp>
        <p:nvSpPr>
          <p:cNvPr id="6" name="Content Placeholder 2">
            <a:extLst>
              <a:ext uri="{FF2B5EF4-FFF2-40B4-BE49-F238E27FC236}">
                <a16:creationId xmlns:a16="http://schemas.microsoft.com/office/drawing/2014/main" id="{22E1DD6C-4241-7546-B40A-2F11BC17B810}"/>
              </a:ext>
            </a:extLst>
          </p:cNvPr>
          <p:cNvSpPr txBox="1">
            <a:spLocks/>
          </p:cNvSpPr>
          <p:nvPr/>
        </p:nvSpPr>
        <p:spPr>
          <a:xfrm>
            <a:off x="107576" y="4691733"/>
            <a:ext cx="11976848" cy="1911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1B14A474-0000-1445-826F-960B3858BA0E}"/>
              </a:ext>
            </a:extLst>
          </p:cNvPr>
          <p:cNvSpPr txBox="1">
            <a:spLocks/>
          </p:cNvSpPr>
          <p:nvPr/>
        </p:nvSpPr>
        <p:spPr>
          <a:xfrm>
            <a:off x="89648" y="278517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Tree>
    <p:extLst>
      <p:ext uri="{BB962C8B-B14F-4D97-AF65-F5344CB8AC3E}">
        <p14:creationId xmlns:p14="http://schemas.microsoft.com/office/powerpoint/2010/main" val="1810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3"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48AAE7F-D42C-B649-9C03-6478E64C67D3}"/>
              </a:ext>
            </a:extLst>
          </p:cNvPr>
          <p:cNvSpPr txBox="1">
            <a:spLocks/>
          </p:cNvSpPr>
          <p:nvPr/>
        </p:nvSpPr>
        <p:spPr>
          <a:xfrm>
            <a:off x="87069" y="1114065"/>
            <a:ext cx="5664975" cy="150463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10" name="Content Placeholder 2">
            <a:extLst>
              <a:ext uri="{FF2B5EF4-FFF2-40B4-BE49-F238E27FC236}">
                <a16:creationId xmlns:a16="http://schemas.microsoft.com/office/drawing/2014/main" id="{512C1E2E-FAC2-7542-A413-112B32C9178D}"/>
              </a:ext>
            </a:extLst>
          </p:cNvPr>
          <p:cNvSpPr>
            <a:spLocks noGrp="1"/>
          </p:cNvSpPr>
          <p:nvPr>
            <p:ph idx="1"/>
          </p:nvPr>
        </p:nvSpPr>
        <p:spPr>
          <a:xfrm>
            <a:off x="87026" y="1112658"/>
            <a:ext cx="5664975" cy="1504635"/>
          </a:xfrm>
          <a:noFill/>
        </p:spPr>
        <p:txBody>
          <a:bodyPr>
            <a:normAutofit fontScale="92500" lnSpcReduction="10000"/>
          </a:bodyPr>
          <a:lstStyle/>
          <a:p>
            <a:pPr marL="0" indent="0">
              <a:buNone/>
            </a:pPr>
            <a:r>
              <a:rPr lang="da-DK" dirty="0">
                <a:highlight>
                  <a:srgbClr val="00FF00"/>
                </a:highlight>
              </a:rPr>
              <a:t>Navneord</a:t>
            </a:r>
            <a:r>
              <a:rPr lang="da-DK" dirty="0"/>
              <a:t>: Spil, </a:t>
            </a:r>
            <a:r>
              <a:rPr lang="da-DK" strike="sngStrike" dirty="0"/>
              <a:t>person, papir, blyant, </a:t>
            </a:r>
            <a:r>
              <a:rPr lang="da-DK" dirty="0"/>
              <a:t>plade, felt, </a:t>
            </a:r>
            <a:r>
              <a:rPr lang="da-DK" strike="sngStrike" dirty="0"/>
              <a:t>blyant, papir, </a:t>
            </a:r>
            <a:r>
              <a:rPr lang="da-DK" dirty="0"/>
              <a:t>rækkenummer, søjlenummer, spiller, skibe, modstander, (en) vinder.</a:t>
            </a:r>
          </a:p>
        </p:txBody>
      </p:sp>
      <p:sp>
        <p:nvSpPr>
          <p:cNvPr id="15" name="Content Placeholder 2">
            <a:extLst>
              <a:ext uri="{FF2B5EF4-FFF2-40B4-BE49-F238E27FC236}">
                <a16:creationId xmlns:a16="http://schemas.microsoft.com/office/drawing/2014/main" id="{482E3E6C-3109-574A-9420-8129D265ED70}"/>
              </a:ext>
            </a:extLst>
          </p:cNvPr>
          <p:cNvSpPr txBox="1">
            <a:spLocks/>
          </p:cNvSpPr>
          <p:nvPr/>
        </p:nvSpPr>
        <p:spPr>
          <a:xfrm>
            <a:off x="87068" y="278259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11" name="Content Placeholder 2">
            <a:extLst>
              <a:ext uri="{FF2B5EF4-FFF2-40B4-BE49-F238E27FC236}">
                <a16:creationId xmlns:a16="http://schemas.microsoft.com/office/drawing/2014/main" id="{1FE8D853-158E-5F43-9950-29662558F4AB}"/>
              </a:ext>
            </a:extLst>
          </p:cNvPr>
          <p:cNvSpPr txBox="1">
            <a:spLocks/>
          </p:cNvSpPr>
          <p:nvPr/>
        </p:nvSpPr>
        <p:spPr>
          <a:xfrm>
            <a:off x="87025" y="2781183"/>
            <a:ext cx="5664975" cy="150463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a:t>
            </a:r>
            <a:r>
              <a:rPr lang="da-DK" strike="sngStrike" dirty="0"/>
              <a:t>spille</a:t>
            </a:r>
            <a:r>
              <a:rPr lang="da-DK" dirty="0"/>
              <a:t>, inddele, </a:t>
            </a:r>
            <a:r>
              <a:rPr lang="da-DK" strike="sngStrike" dirty="0"/>
              <a:t>identificere</a:t>
            </a:r>
            <a:r>
              <a:rPr lang="da-DK" dirty="0"/>
              <a:t>, tildele, placere, </a:t>
            </a:r>
            <a:r>
              <a:rPr lang="da-DK" strike="sngStrike" dirty="0"/>
              <a:t>forsøge</a:t>
            </a:r>
            <a:r>
              <a:rPr lang="da-DK" dirty="0"/>
              <a:t>, skyde, markere, ramme, </a:t>
            </a:r>
            <a:r>
              <a:rPr lang="da-DK" strike="sngStrike" dirty="0"/>
              <a:t>skifte</a:t>
            </a:r>
            <a:r>
              <a:rPr lang="da-DK" dirty="0"/>
              <a:t>, annoncere, sænke.</a:t>
            </a:r>
          </a:p>
        </p:txBody>
      </p:sp>
      <p:sp>
        <p:nvSpPr>
          <p:cNvPr id="12" name="Content Placeholder 2">
            <a:extLst>
              <a:ext uri="{FF2B5EF4-FFF2-40B4-BE49-F238E27FC236}">
                <a16:creationId xmlns:a16="http://schemas.microsoft.com/office/drawing/2014/main" id="{F9B03678-AA5C-7549-B7FA-F5FF350C1DFB}"/>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13" name="Content Placeholder 2">
            <a:extLst>
              <a:ext uri="{FF2B5EF4-FFF2-40B4-BE49-F238E27FC236}">
                <a16:creationId xmlns:a16="http://schemas.microsoft.com/office/drawing/2014/main" id="{6A2151AE-9AE3-464E-9BC2-0B8D9A3B5EAD}"/>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5" name="TextBox 24">
            <a:extLst>
              <a:ext uri="{FF2B5EF4-FFF2-40B4-BE49-F238E27FC236}">
                <a16:creationId xmlns:a16="http://schemas.microsoft.com/office/drawing/2014/main" id="{C489398F-CBF8-834C-99CC-962BB6245BA1}"/>
              </a:ext>
            </a:extLst>
          </p:cNvPr>
          <p:cNvSpPr txBox="1"/>
          <p:nvPr/>
        </p:nvSpPr>
        <p:spPr>
          <a:xfrm>
            <a:off x="6609424" y="1768765"/>
            <a:ext cx="4715424" cy="954107"/>
          </a:xfrm>
          <a:prstGeom prst="rect">
            <a:avLst/>
          </a:prstGeom>
          <a:noFill/>
          <a:ln w="38100">
            <a:solidFill>
              <a:schemeClr val="accent2"/>
            </a:solidFill>
          </a:ln>
          <a:scene3d>
            <a:camera prst="orthographicFront"/>
            <a:lightRig rig="threePt" dir="t"/>
          </a:scene3d>
          <a:sp3d>
            <a:bevelT prst="relaxedInset"/>
          </a:sp3d>
        </p:spPr>
        <p:txBody>
          <a:bodyPr wrap="square" rtlCol="0">
            <a:spAutoFit/>
          </a:bodyPr>
          <a:lstStyle/>
          <a:p>
            <a:r>
              <a:rPr lang="en-GB" sz="2800" dirty="0" err="1"/>
              <a:t>Valg</a:t>
            </a:r>
            <a:r>
              <a:rPr lang="en-GB" sz="2800" dirty="0"/>
              <a:t>: At </a:t>
            </a:r>
            <a:r>
              <a:rPr lang="en-GB" sz="2800" dirty="0" err="1"/>
              <a:t>skyde</a:t>
            </a:r>
            <a:r>
              <a:rPr lang="en-GB" sz="2800" dirty="0"/>
              <a:t> </a:t>
            </a:r>
            <a:r>
              <a:rPr lang="en-GB" sz="2800" dirty="0" err="1"/>
              <a:t>eller</a:t>
            </a:r>
            <a:r>
              <a:rPr lang="en-GB" sz="2800" dirty="0"/>
              <a:t> et </a:t>
            </a:r>
            <a:r>
              <a:rPr lang="en-GB" sz="2800" dirty="0" err="1"/>
              <a:t>skud</a:t>
            </a:r>
            <a:r>
              <a:rPr lang="en-GB" sz="2800" dirty="0"/>
              <a:t>? At </a:t>
            </a:r>
            <a:r>
              <a:rPr lang="en-GB" sz="2800" dirty="0" err="1"/>
              <a:t>vinde</a:t>
            </a:r>
            <a:r>
              <a:rPr lang="en-GB" sz="2800" dirty="0"/>
              <a:t> </a:t>
            </a:r>
            <a:r>
              <a:rPr lang="en-GB" sz="2800" dirty="0" err="1"/>
              <a:t>eller</a:t>
            </a:r>
            <a:r>
              <a:rPr lang="en-GB" sz="2800" dirty="0"/>
              <a:t> </a:t>
            </a:r>
            <a:r>
              <a:rPr lang="en-GB" sz="2800" dirty="0" err="1"/>
              <a:t>en</a:t>
            </a:r>
            <a:r>
              <a:rPr lang="en-GB" sz="2800" dirty="0"/>
              <a:t> </a:t>
            </a:r>
            <a:r>
              <a:rPr lang="en-GB" sz="2800" dirty="0" err="1"/>
              <a:t>vinder</a:t>
            </a:r>
            <a:r>
              <a:rPr lang="en-GB" sz="2800" dirty="0"/>
              <a:t>?</a:t>
            </a:r>
          </a:p>
        </p:txBody>
      </p:sp>
    </p:spTree>
    <p:extLst>
      <p:ext uri="{BB962C8B-B14F-4D97-AF65-F5344CB8AC3E}">
        <p14:creationId xmlns:p14="http://schemas.microsoft.com/office/powerpoint/2010/main" val="26897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26" name="Content Placeholder 2">
            <a:extLst>
              <a:ext uri="{FF2B5EF4-FFF2-40B4-BE49-F238E27FC236}">
                <a16:creationId xmlns:a16="http://schemas.microsoft.com/office/drawing/2014/main" id="{F00A45AC-F34B-7241-A909-0F72D83E175B}"/>
              </a:ext>
            </a:extLst>
          </p:cNvPr>
          <p:cNvSpPr txBox="1">
            <a:spLocks/>
          </p:cNvSpPr>
          <p:nvPr/>
        </p:nvSpPr>
        <p:spPr>
          <a:xfrm>
            <a:off x="6230319" y="1020774"/>
            <a:ext cx="5961681" cy="454257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 (søjle- og rækkenummer).</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
        <p:nvSpPr>
          <p:cNvPr id="27" name="Content Placeholder 2">
            <a:extLst>
              <a:ext uri="{FF2B5EF4-FFF2-40B4-BE49-F238E27FC236}">
                <a16:creationId xmlns:a16="http://schemas.microsoft.com/office/drawing/2014/main" id="{A908850B-64A9-4249-9A56-DA51BDAC7E52}"/>
              </a:ext>
            </a:extLst>
          </p:cNvPr>
          <p:cNvSpPr txBox="1">
            <a:spLocks/>
          </p:cNvSpPr>
          <p:nvPr/>
        </p:nvSpPr>
        <p:spPr>
          <a:xfrm>
            <a:off x="105148" y="2956202"/>
            <a:ext cx="5649475"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28" name="Content Placeholder 2">
            <a:extLst>
              <a:ext uri="{FF2B5EF4-FFF2-40B4-BE49-F238E27FC236}">
                <a16:creationId xmlns:a16="http://schemas.microsoft.com/office/drawing/2014/main" id="{0593973A-553F-DD41-AC01-5BDE36706DF5}"/>
              </a:ext>
            </a:extLst>
          </p:cNvPr>
          <p:cNvSpPr txBox="1">
            <a:spLocks/>
          </p:cNvSpPr>
          <p:nvPr/>
        </p:nvSpPr>
        <p:spPr>
          <a:xfrm>
            <a:off x="92078" y="111664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04425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8" y="32523"/>
            <a:ext cx="7427029" cy="1084122"/>
          </a:xfrm>
        </p:spPr>
        <p:txBody>
          <a:bodyPr>
            <a:normAutofit/>
          </a:bodyPr>
          <a:lstStyle/>
          <a:p>
            <a:r>
              <a:rPr lang="da-DK" dirty="0"/>
              <a:t>Sænke slagskibe: relationer</a:t>
            </a:r>
          </a:p>
        </p:txBody>
      </p:sp>
      <p:sp>
        <p:nvSpPr>
          <p:cNvPr id="17" name="Content Placeholder 2">
            <a:extLst>
              <a:ext uri="{FF2B5EF4-FFF2-40B4-BE49-F238E27FC236}">
                <a16:creationId xmlns:a16="http://schemas.microsoft.com/office/drawing/2014/main" id="{694520A4-8A94-FE4A-8DAB-F08769951388}"/>
              </a:ext>
            </a:extLst>
          </p:cNvPr>
          <p:cNvSpPr txBox="1">
            <a:spLocks/>
          </p:cNvSpPr>
          <p:nvPr/>
        </p:nvSpPr>
        <p:spPr>
          <a:xfrm>
            <a:off x="263472" y="1018064"/>
            <a:ext cx="4572000" cy="4542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pic>
        <p:nvPicPr>
          <p:cNvPr id="5" name="Picture 4">
            <a:extLst>
              <a:ext uri="{FF2B5EF4-FFF2-40B4-BE49-F238E27FC236}">
                <a16:creationId xmlns:a16="http://schemas.microsoft.com/office/drawing/2014/main" id="{6DFB2D98-8A35-7C4E-A480-1FA283B4F706}"/>
              </a:ext>
            </a:extLst>
          </p:cNvPr>
          <p:cNvPicPr>
            <a:picLocks noChangeAspect="1"/>
          </p:cNvPicPr>
          <p:nvPr/>
        </p:nvPicPr>
        <p:blipFill>
          <a:blip r:embed="rId2"/>
          <a:stretch>
            <a:fillRect/>
          </a:stretch>
        </p:blipFill>
        <p:spPr>
          <a:xfrm>
            <a:off x="5968184" y="1046639"/>
            <a:ext cx="5739402" cy="4909813"/>
          </a:xfrm>
          <a:prstGeom prst="rect">
            <a:avLst/>
          </a:prstGeom>
        </p:spPr>
      </p:pic>
      <p:pic>
        <p:nvPicPr>
          <p:cNvPr id="16" name="Picture 15">
            <a:extLst>
              <a:ext uri="{FF2B5EF4-FFF2-40B4-BE49-F238E27FC236}">
                <a16:creationId xmlns:a16="http://schemas.microsoft.com/office/drawing/2014/main" id="{EDB1090D-A716-624C-9388-38D27391248C}"/>
              </a:ext>
            </a:extLst>
          </p:cNvPr>
          <p:cNvPicPr>
            <a:picLocks noChangeAspect="1"/>
          </p:cNvPicPr>
          <p:nvPr/>
        </p:nvPicPr>
        <p:blipFill>
          <a:blip r:embed="rId3"/>
          <a:stretch>
            <a:fillRect/>
          </a:stretch>
        </p:blipFill>
        <p:spPr>
          <a:xfrm>
            <a:off x="5852145" y="1116645"/>
            <a:ext cx="6076383" cy="4935947"/>
          </a:xfrm>
          <a:prstGeom prst="rect">
            <a:avLst/>
          </a:prstGeom>
        </p:spPr>
      </p:pic>
      <p:pic>
        <p:nvPicPr>
          <p:cNvPr id="18" name="Picture 17">
            <a:extLst>
              <a:ext uri="{FF2B5EF4-FFF2-40B4-BE49-F238E27FC236}">
                <a16:creationId xmlns:a16="http://schemas.microsoft.com/office/drawing/2014/main" id="{1F05A32E-77CA-624E-83DA-544B58875916}"/>
              </a:ext>
            </a:extLst>
          </p:cNvPr>
          <p:cNvPicPr>
            <a:picLocks noChangeAspect="1"/>
          </p:cNvPicPr>
          <p:nvPr/>
        </p:nvPicPr>
        <p:blipFill>
          <a:blip r:embed="rId4"/>
          <a:stretch>
            <a:fillRect/>
          </a:stretch>
        </p:blipFill>
        <p:spPr>
          <a:xfrm>
            <a:off x="283728" y="1039940"/>
            <a:ext cx="5118100" cy="4711700"/>
          </a:xfrm>
          <a:prstGeom prst="rect">
            <a:avLst/>
          </a:prstGeom>
          <a:ln>
            <a:solidFill>
              <a:schemeClr val="tx1"/>
            </a:solidFill>
          </a:ln>
        </p:spPr>
      </p:pic>
    </p:spTree>
    <p:extLst>
      <p:ext uri="{BB962C8B-B14F-4D97-AF65-F5344CB8AC3E}">
        <p14:creationId xmlns:p14="http://schemas.microsoft.com/office/powerpoint/2010/main" val="39302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3"/>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no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4"/>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5"/>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1426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31341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23308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7619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422721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17A945E-533D-5240-A170-075F930625EA}"/>
              </a:ext>
            </a:extLst>
          </p:cNvPr>
          <p:cNvPicPr>
            <a:picLocks noChangeAspect="1"/>
          </p:cNvPicPr>
          <p:nvPr/>
        </p:nvPicPr>
        <p:blipFill>
          <a:blip r:embed="rId2"/>
          <a:stretch>
            <a:fillRect/>
          </a:stretch>
        </p:blipFill>
        <p:spPr>
          <a:xfrm>
            <a:off x="6275288" y="1600679"/>
            <a:ext cx="5329988" cy="2149911"/>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3"/>
          <a:stretch>
            <a:fillRect/>
          </a:stretch>
        </p:blipFill>
        <p:spPr>
          <a:xfrm>
            <a:off x="6096000" y="4832744"/>
            <a:ext cx="5688564" cy="1564355"/>
          </a:xfrm>
          <a:prstGeom prst="rect">
            <a:avLst/>
          </a:prstGeom>
        </p:spPr>
      </p:pic>
      <p:pic>
        <p:nvPicPr>
          <p:cNvPr id="11" name="Picture 10">
            <a:extLst>
              <a:ext uri="{FF2B5EF4-FFF2-40B4-BE49-F238E27FC236}">
                <a16:creationId xmlns:a16="http://schemas.microsoft.com/office/drawing/2014/main" id="{C2B9041A-C176-344E-B5D4-4E780EC66118}"/>
              </a:ext>
            </a:extLst>
          </p:cNvPr>
          <p:cNvPicPr>
            <a:picLocks noChangeAspect="1"/>
          </p:cNvPicPr>
          <p:nvPr/>
        </p:nvPicPr>
        <p:blipFill>
          <a:blip r:embed="rId4"/>
          <a:stretch>
            <a:fillRect/>
          </a:stretch>
        </p:blipFill>
        <p:spPr>
          <a:xfrm>
            <a:off x="6068705" y="710555"/>
            <a:ext cx="5649060" cy="5915683"/>
          </a:xfrm>
          <a:prstGeom prst="rect">
            <a:avLst/>
          </a:prstGeom>
        </p:spPr>
      </p:pic>
    </p:spTree>
    <p:extLst>
      <p:ext uri="{BB962C8B-B14F-4D97-AF65-F5344CB8AC3E}">
        <p14:creationId xmlns:p14="http://schemas.microsoft.com/office/powerpoint/2010/main" val="38365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fontScale="90000"/>
          </a:bodyPr>
          <a:lstStyle/>
          <a:p>
            <a:r>
              <a:rPr lang="en-GB" dirty="0" err="1"/>
              <a:t>Klasser</a:t>
            </a:r>
            <a:r>
              <a:rPr lang="en-GB" dirty="0"/>
              <a:t> </a:t>
            </a:r>
            <a:r>
              <a:rPr lang="en-GB" dirty="0" err="1"/>
              <a:t>og</a:t>
            </a:r>
            <a:r>
              <a:rPr lang="en-GB" dirty="0"/>
              <a:t> </a:t>
            </a:r>
            <a:r>
              <a:rPr lang="en-GB" dirty="0" err="1"/>
              <a:t>objekter</a:t>
            </a:r>
            <a:r>
              <a:rPr lang="en-GB" dirty="0"/>
              <a:t>:</a:t>
            </a:r>
            <a:br>
              <a:rPr lang="en-GB" dirty="0"/>
            </a:br>
            <a:r>
              <a:rPr lang="en-GB" dirty="0"/>
              <a:t> Header, constructor, fields, functions, and members</a:t>
            </a:r>
          </a:p>
        </p:txBody>
      </p:sp>
      <p:pic>
        <p:nvPicPr>
          <p:cNvPr id="7" name="Picture 6">
            <a:extLst>
              <a:ext uri="{FF2B5EF4-FFF2-40B4-BE49-F238E27FC236}">
                <a16:creationId xmlns:a16="http://schemas.microsoft.com/office/drawing/2014/main" id="{B7EF2E17-92B9-914F-BD7F-2E56472510C0}"/>
              </a:ext>
            </a:extLst>
          </p:cNvPr>
          <p:cNvPicPr>
            <a:picLocks noChangeAspect="1"/>
          </p:cNvPicPr>
          <p:nvPr/>
        </p:nvPicPr>
        <p:blipFill>
          <a:blip r:embed="rId2"/>
          <a:stretch>
            <a:fillRect/>
          </a:stretch>
        </p:blipFill>
        <p:spPr>
          <a:xfrm>
            <a:off x="502024" y="3731212"/>
            <a:ext cx="4826000" cy="901700"/>
          </a:xfrm>
          <a:prstGeom prst="rect">
            <a:avLst/>
          </a:prstGeom>
        </p:spPr>
      </p:pic>
      <p:pic>
        <p:nvPicPr>
          <p:cNvPr id="16" name="Picture 15">
            <a:extLst>
              <a:ext uri="{FF2B5EF4-FFF2-40B4-BE49-F238E27FC236}">
                <a16:creationId xmlns:a16="http://schemas.microsoft.com/office/drawing/2014/main" id="{CDCCFC82-6664-A942-A73C-C48437E8DF9D}"/>
              </a:ext>
            </a:extLst>
          </p:cNvPr>
          <p:cNvPicPr>
            <a:picLocks noChangeAspect="1"/>
          </p:cNvPicPr>
          <p:nvPr/>
        </p:nvPicPr>
        <p:blipFill rotWithShape="1">
          <a:blip r:embed="rId3"/>
          <a:srcRect t="2197" b="-2197"/>
          <a:stretch/>
        </p:blipFill>
        <p:spPr>
          <a:xfrm>
            <a:off x="502024" y="1790700"/>
            <a:ext cx="6642100" cy="1638300"/>
          </a:xfrm>
          <a:prstGeom prst="rect">
            <a:avLst/>
          </a:prstGeom>
        </p:spPr>
      </p:pic>
      <p:pic>
        <p:nvPicPr>
          <p:cNvPr id="19" name="Picture 18">
            <a:extLst>
              <a:ext uri="{FF2B5EF4-FFF2-40B4-BE49-F238E27FC236}">
                <a16:creationId xmlns:a16="http://schemas.microsoft.com/office/drawing/2014/main" id="{B7C6A948-039E-BC42-88DC-D9F6799DA0E9}"/>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53224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2"/>
          <a:stretch>
            <a:fillRect/>
          </a:stretch>
        </p:blipFill>
        <p:spPr>
          <a:xfrm>
            <a:off x="484837" y="4743505"/>
            <a:ext cx="5688564" cy="1564355"/>
          </a:xfrm>
          <a:prstGeom prst="rect">
            <a:avLst/>
          </a:prstGeom>
        </p:spPr>
      </p:pic>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extLst>
              <p:ext uri="{D42A27DB-BD31-4B8C-83A1-F6EECF244321}">
                <p14:modId xmlns:p14="http://schemas.microsoft.com/office/powerpoint/2010/main" val="3230415359"/>
              </p:ext>
            </p:extLst>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689425"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bræt</a:t>
            </a:r>
            <a:r>
              <a:rPr lang="en-GB" dirty="0"/>
              <a:t> </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3"/>
          <a:stretch>
            <a:fillRect/>
          </a:stretch>
        </p:blipFill>
        <p:spPr>
          <a:xfrm>
            <a:off x="718493" y="1713468"/>
            <a:ext cx="5329988" cy="2149911"/>
          </a:xfrm>
          <a:prstGeom prst="rect">
            <a:avLst/>
          </a:prstGeom>
        </p:spPr>
      </p:pic>
    </p:spTree>
    <p:extLst>
      <p:ext uri="{BB962C8B-B14F-4D97-AF65-F5344CB8AC3E}">
        <p14:creationId xmlns:p14="http://schemas.microsoft.com/office/powerpoint/2010/main" val="187539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Accessors</a:t>
            </a:r>
          </a:p>
        </p:txBody>
      </p:sp>
      <p:pic>
        <p:nvPicPr>
          <p:cNvPr id="8" name="Picture 7">
            <a:extLst>
              <a:ext uri="{FF2B5EF4-FFF2-40B4-BE49-F238E27FC236}">
                <a16:creationId xmlns:a16="http://schemas.microsoft.com/office/drawing/2014/main" id="{E98FFD06-5DF6-3947-999C-04CAC3D1ABEF}"/>
              </a:ext>
            </a:extLst>
          </p:cNvPr>
          <p:cNvPicPr>
            <a:picLocks noChangeAspect="1"/>
          </p:cNvPicPr>
          <p:nvPr/>
        </p:nvPicPr>
        <p:blipFill>
          <a:blip r:embed="rId2"/>
          <a:stretch>
            <a:fillRect/>
          </a:stretch>
        </p:blipFill>
        <p:spPr>
          <a:xfrm>
            <a:off x="502024" y="1818319"/>
            <a:ext cx="4394200" cy="2247900"/>
          </a:xfrm>
          <a:prstGeom prst="rect">
            <a:avLst/>
          </a:prstGeom>
        </p:spPr>
      </p:pic>
      <p:pic>
        <p:nvPicPr>
          <p:cNvPr id="11" name="Picture 10">
            <a:extLst>
              <a:ext uri="{FF2B5EF4-FFF2-40B4-BE49-F238E27FC236}">
                <a16:creationId xmlns:a16="http://schemas.microsoft.com/office/drawing/2014/main" id="{EE83F60D-E191-8941-8629-CADB5CFB35BB}"/>
              </a:ext>
            </a:extLst>
          </p:cNvPr>
          <p:cNvPicPr>
            <a:picLocks noChangeAspect="1"/>
          </p:cNvPicPr>
          <p:nvPr/>
        </p:nvPicPr>
        <p:blipFill>
          <a:blip r:embed="rId3"/>
          <a:stretch>
            <a:fillRect/>
          </a:stretch>
        </p:blipFill>
        <p:spPr>
          <a:xfrm>
            <a:off x="502024" y="4394871"/>
            <a:ext cx="5664200" cy="850900"/>
          </a:xfrm>
          <a:prstGeom prst="rect">
            <a:avLst/>
          </a:prstGeom>
        </p:spPr>
      </p:pic>
      <p:pic>
        <p:nvPicPr>
          <p:cNvPr id="13" name="Picture 12">
            <a:extLst>
              <a:ext uri="{FF2B5EF4-FFF2-40B4-BE49-F238E27FC236}">
                <a16:creationId xmlns:a16="http://schemas.microsoft.com/office/drawing/2014/main" id="{E2D8A823-D0A5-E247-873F-8318E6405C6F}"/>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123251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6" name="Picture 5">
            <a:extLst>
              <a:ext uri="{FF2B5EF4-FFF2-40B4-BE49-F238E27FC236}">
                <a16:creationId xmlns:a16="http://schemas.microsoft.com/office/drawing/2014/main" id="{D383BC7A-578A-D54D-8DFF-E70D71436C25}"/>
              </a:ext>
            </a:extLst>
          </p:cNvPr>
          <p:cNvPicPr>
            <a:picLocks noChangeAspect="1"/>
          </p:cNvPicPr>
          <p:nvPr/>
        </p:nvPicPr>
        <p:blipFill>
          <a:blip r:embed="rId2"/>
          <a:stretch>
            <a:fillRect/>
          </a:stretch>
        </p:blipFill>
        <p:spPr>
          <a:xfrm>
            <a:off x="502024" y="1653625"/>
            <a:ext cx="7086600" cy="2844800"/>
          </a:xfrm>
          <a:prstGeom prst="rect">
            <a:avLst/>
          </a:prstGeom>
        </p:spPr>
      </p:pic>
      <p:pic>
        <p:nvPicPr>
          <p:cNvPr id="8" name="Picture 7">
            <a:extLst>
              <a:ext uri="{FF2B5EF4-FFF2-40B4-BE49-F238E27FC236}">
                <a16:creationId xmlns:a16="http://schemas.microsoft.com/office/drawing/2014/main" id="{FE5BB048-E25C-1A4D-8625-176E8876CE9A}"/>
              </a:ext>
            </a:extLst>
          </p:cNvPr>
          <p:cNvPicPr>
            <a:picLocks noChangeAspect="1"/>
          </p:cNvPicPr>
          <p:nvPr/>
        </p:nvPicPr>
        <p:blipFill>
          <a:blip r:embed="rId3"/>
          <a:stretch>
            <a:fillRect/>
          </a:stretch>
        </p:blipFill>
        <p:spPr>
          <a:xfrm>
            <a:off x="502024" y="4723397"/>
            <a:ext cx="5003800" cy="1117600"/>
          </a:xfrm>
          <a:prstGeom prst="rect">
            <a:avLst/>
          </a:prstGeom>
        </p:spPr>
      </p:pic>
      <p:pic>
        <p:nvPicPr>
          <p:cNvPr id="12" name="Picture 11">
            <a:extLst>
              <a:ext uri="{FF2B5EF4-FFF2-40B4-BE49-F238E27FC236}">
                <a16:creationId xmlns:a16="http://schemas.microsoft.com/office/drawing/2014/main" id="{DA38F566-52D7-7A43-BBDE-09DE55AC84AB}"/>
              </a:ext>
            </a:extLst>
          </p:cNvPr>
          <p:cNvPicPr>
            <a:picLocks noChangeAspect="1"/>
          </p:cNvPicPr>
          <p:nvPr/>
        </p:nvPicPr>
        <p:blipFill>
          <a:blip r:embed="rId4"/>
          <a:stretch>
            <a:fillRect/>
          </a:stretch>
        </p:blipFill>
        <p:spPr>
          <a:xfrm>
            <a:off x="8405936" y="1470212"/>
            <a:ext cx="2506899" cy="872938"/>
          </a:xfrm>
          <a:prstGeom prst="rect">
            <a:avLst/>
          </a:prstGeom>
        </p:spPr>
      </p:pic>
      <p:pic>
        <p:nvPicPr>
          <p:cNvPr id="14" name="Picture 13">
            <a:extLst>
              <a:ext uri="{FF2B5EF4-FFF2-40B4-BE49-F238E27FC236}">
                <a16:creationId xmlns:a16="http://schemas.microsoft.com/office/drawing/2014/main" id="{17E31DD1-6D3C-6842-BB90-359E9C9C5ADB}"/>
              </a:ext>
            </a:extLst>
          </p:cNvPr>
          <p:cNvPicPr>
            <a:picLocks noChangeAspect="1"/>
          </p:cNvPicPr>
          <p:nvPr/>
        </p:nvPicPr>
        <p:blipFill>
          <a:blip r:embed="rId5"/>
          <a:stretch>
            <a:fillRect/>
          </a:stretch>
        </p:blipFill>
        <p:spPr>
          <a:xfrm>
            <a:off x="8405936" y="2874782"/>
            <a:ext cx="2403845" cy="793931"/>
          </a:xfrm>
          <a:prstGeom prst="rect">
            <a:avLst/>
          </a:prstGeom>
        </p:spPr>
      </p:pic>
    </p:spTree>
    <p:extLst>
      <p:ext uri="{BB962C8B-B14F-4D97-AF65-F5344CB8AC3E}">
        <p14:creationId xmlns:p14="http://schemas.microsoft.com/office/powerpoint/2010/main" val="347539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98E78F-4087-734F-8F3A-A5F7FB4F8D5B}"/>
              </a:ext>
            </a:extLst>
          </p:cNvPr>
          <p:cNvPicPr>
            <a:picLocks noChangeAspect="1"/>
          </p:cNvPicPr>
          <p:nvPr/>
        </p:nvPicPr>
        <p:blipFill>
          <a:blip r:embed="rId2"/>
          <a:stretch>
            <a:fillRect/>
          </a:stretch>
        </p:blipFill>
        <p:spPr>
          <a:xfrm>
            <a:off x="4996203" y="349250"/>
            <a:ext cx="7023100" cy="4076700"/>
          </a:xfrm>
          <a:prstGeom prst="rect">
            <a:avLst/>
          </a:prstGeom>
        </p:spPr>
      </p:pic>
      <p:pic>
        <p:nvPicPr>
          <p:cNvPr id="7" name="Picture 6">
            <a:extLst>
              <a:ext uri="{FF2B5EF4-FFF2-40B4-BE49-F238E27FC236}">
                <a16:creationId xmlns:a16="http://schemas.microsoft.com/office/drawing/2014/main" id="{03F2B973-F657-0447-BAD0-A832215DD55D}"/>
              </a:ext>
            </a:extLst>
          </p:cNvPr>
          <p:cNvPicPr>
            <a:picLocks noChangeAspect="1"/>
          </p:cNvPicPr>
          <p:nvPr/>
        </p:nvPicPr>
        <p:blipFill>
          <a:blip r:embed="rId3"/>
          <a:stretch>
            <a:fillRect/>
          </a:stretch>
        </p:blipFill>
        <p:spPr>
          <a:xfrm>
            <a:off x="4996203" y="4719451"/>
            <a:ext cx="5600700" cy="1993900"/>
          </a:xfrm>
          <a:prstGeom prst="rect">
            <a:avLst/>
          </a:prstGeom>
        </p:spPr>
      </p:pic>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330741" y="144649"/>
            <a:ext cx="4786010"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17" name="Picture 16">
            <a:extLst>
              <a:ext uri="{FF2B5EF4-FFF2-40B4-BE49-F238E27FC236}">
                <a16:creationId xmlns:a16="http://schemas.microsoft.com/office/drawing/2014/main" id="{9FCC1A2A-471B-B44D-B506-9A9E873574F1}"/>
              </a:ext>
            </a:extLst>
          </p:cNvPr>
          <p:cNvPicPr>
            <a:picLocks noChangeAspect="1"/>
          </p:cNvPicPr>
          <p:nvPr/>
        </p:nvPicPr>
        <p:blipFill>
          <a:blip r:embed="rId4"/>
          <a:stretch>
            <a:fillRect/>
          </a:stretch>
        </p:blipFill>
        <p:spPr>
          <a:xfrm>
            <a:off x="330741" y="2627464"/>
            <a:ext cx="4166245" cy="2091987"/>
          </a:xfrm>
          <a:prstGeom prst="rect">
            <a:avLst/>
          </a:prstGeom>
        </p:spPr>
      </p:pic>
    </p:spTree>
    <p:extLst>
      <p:ext uri="{BB962C8B-B14F-4D97-AF65-F5344CB8AC3E}">
        <p14:creationId xmlns:p14="http://schemas.microsoft.com/office/powerpoint/2010/main" val="4545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310197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Tree>
    <p:extLst>
      <p:ext uri="{BB962C8B-B14F-4D97-AF65-F5344CB8AC3E}">
        <p14:creationId xmlns:p14="http://schemas.microsoft.com/office/powerpoint/2010/main" val="20262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a:t>
            </a:r>
            <a:r>
              <a:rPr lang="da-DK" sz="2600" dirty="0">
                <a:highlight>
                  <a:srgbClr val="00FF00"/>
                </a:highlight>
              </a:rPr>
              <a:t>spil</a:t>
            </a:r>
            <a:r>
              <a:rPr lang="da-DK" sz="2600" dirty="0"/>
              <a:t> for to </a:t>
            </a:r>
            <a:r>
              <a:rPr lang="da-DK" sz="2600" dirty="0">
                <a:highlight>
                  <a:srgbClr val="00FF00"/>
                </a:highlight>
              </a:rPr>
              <a:t>personer</a:t>
            </a:r>
            <a:r>
              <a:rPr lang="da-DK" sz="2600" dirty="0"/>
              <a:t>, der kan spilles med </a:t>
            </a:r>
            <a:r>
              <a:rPr lang="da-DK" sz="2600" dirty="0">
                <a:highlight>
                  <a:srgbClr val="00FF00"/>
                </a:highlight>
              </a:rPr>
              <a:t>papir</a:t>
            </a:r>
            <a:r>
              <a:rPr lang="da-DK" sz="2600" dirty="0"/>
              <a:t> og </a:t>
            </a:r>
            <a:r>
              <a:rPr lang="da-DK" sz="2600" dirty="0">
                <a:highlight>
                  <a:srgbClr val="00FF00"/>
                </a:highlight>
              </a:rPr>
              <a:t>blyant</a:t>
            </a:r>
            <a:r>
              <a:rPr lang="da-DK" sz="2600" dirty="0"/>
              <a:t>. Der spilles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er inddelt i 10x10 </a:t>
            </a:r>
            <a:r>
              <a:rPr lang="da-DK" sz="2600" dirty="0">
                <a:highlight>
                  <a:srgbClr val="00FF00"/>
                </a:highlight>
              </a:rPr>
              <a:t>felter</a:t>
            </a:r>
            <a:r>
              <a:rPr lang="da-DK" sz="2600" dirty="0"/>
              <a:t>. Hvert </a:t>
            </a:r>
            <a:r>
              <a:rPr lang="da-DK" sz="2600" dirty="0">
                <a:highlight>
                  <a:srgbClr val="00FF00"/>
                </a:highlight>
              </a:rPr>
              <a:t>felt</a:t>
            </a:r>
            <a:r>
              <a:rPr lang="da-DK" sz="2600" dirty="0"/>
              <a:t> identificeres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får tildelt et antal </a:t>
            </a:r>
            <a:r>
              <a:rPr lang="da-DK" sz="2600" dirty="0">
                <a:highlight>
                  <a:srgbClr val="00FF00"/>
                </a:highlight>
              </a:rPr>
              <a:t>skibe</a:t>
            </a:r>
            <a:r>
              <a:rPr lang="da-DK" sz="2600" dirty="0"/>
              <a:t>, som placeres på </a:t>
            </a:r>
            <a:r>
              <a:rPr lang="da-DK" sz="2600" dirty="0">
                <a:highlight>
                  <a:srgbClr val="00FF00"/>
                </a:highlight>
              </a:rPr>
              <a:t>spillerens</a:t>
            </a:r>
            <a:r>
              <a:rPr lang="da-DK" sz="2600" dirty="0"/>
              <a:t> ene </a:t>
            </a:r>
            <a:r>
              <a:rPr lang="da-DK" sz="2600" dirty="0">
                <a:highlight>
                  <a:srgbClr val="00FF00"/>
                </a:highlight>
              </a:rPr>
              <a:t>plade</a:t>
            </a:r>
            <a:r>
              <a:rPr lang="da-DK" sz="2600" dirty="0"/>
              <a:t> og markerer, hvor </a:t>
            </a:r>
            <a:r>
              <a:rPr lang="da-DK" sz="2600" dirty="0">
                <a:highlight>
                  <a:srgbClr val="00FF00"/>
                </a:highlight>
              </a:rPr>
              <a:t>modstanderen</a:t>
            </a:r>
            <a:r>
              <a:rPr lang="da-DK" sz="2600" dirty="0"/>
              <a:t> har forsøgt at skyde. På den anden </a:t>
            </a:r>
            <a:r>
              <a:rPr lang="da-DK" sz="2600" dirty="0">
                <a:highlight>
                  <a:srgbClr val="00FF00"/>
                </a:highlight>
              </a:rPr>
              <a:t>plade</a:t>
            </a:r>
            <a:r>
              <a:rPr lang="da-DK" sz="2600" dirty="0"/>
              <a:t> markerer </a:t>
            </a:r>
            <a:r>
              <a:rPr lang="da-DK" sz="2600" dirty="0">
                <a:highlight>
                  <a:srgbClr val="00FF00"/>
                </a:highlight>
              </a:rPr>
              <a:t>spilleren</a:t>
            </a:r>
            <a:r>
              <a:rPr lang="da-DK" sz="2600" dirty="0"/>
              <a:t> tilsvarende, hvor han/hun har forsøgt at ramme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er placeret skiftes </a:t>
            </a:r>
            <a:r>
              <a:rPr lang="da-DK" sz="2600" dirty="0">
                <a:highlight>
                  <a:srgbClr val="00FF00"/>
                </a:highlight>
              </a:rPr>
              <a:t>spillerne</a:t>
            </a:r>
            <a:r>
              <a:rPr lang="da-DK" sz="2600" dirty="0"/>
              <a:t> til at skyde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annoncerer ramt eller plask, alt efter om et </a:t>
            </a:r>
            <a:r>
              <a:rPr lang="da-DK" sz="2600" dirty="0">
                <a:highlight>
                  <a:srgbClr val="00FF00"/>
                </a:highlight>
              </a:rPr>
              <a:t>skib</a:t>
            </a:r>
            <a:r>
              <a:rPr lang="da-DK" sz="2600" dirty="0"/>
              <a:t> blev ramt eller ej. </a:t>
            </a:r>
            <a:r>
              <a:rPr lang="da-DK" sz="2600" dirty="0">
                <a:highlight>
                  <a:srgbClr val="00FF00"/>
                </a:highlight>
              </a:rPr>
              <a:t>Vinderen</a:t>
            </a:r>
            <a:r>
              <a:rPr lang="da-DK" sz="2600" dirty="0"/>
              <a:t> er den, der først får sænket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p>
        </p:txBody>
      </p:sp>
    </p:spTree>
    <p:extLst>
      <p:ext uri="{BB962C8B-B14F-4D97-AF65-F5344CB8AC3E}">
        <p14:creationId xmlns:p14="http://schemas.microsoft.com/office/powerpoint/2010/main" val="15854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226200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10696</TotalTime>
  <Words>2002</Words>
  <Application>Microsoft Macintosh PowerPoint</Application>
  <PresentationFormat>Widescreen</PresentationFormat>
  <Paragraphs>195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Programmering og Problemløsning</vt:lpstr>
      <vt:lpstr>Klasser og objekter:  Header, constructor, fields, functions, and members</vt:lpstr>
      <vt:lpstr>Klasser og objekter: Accessors</vt:lpstr>
      <vt:lpstr>Klasser og objekter: Nedarvning</vt:lpstr>
      <vt:lpstr>Klasser og objekter: Nedarvning</vt:lpstr>
      <vt:lpstr>Design efter navne- og udsagnsord</vt:lpstr>
      <vt:lpstr>Design efter navne- og udsagnsord</vt:lpstr>
      <vt:lpstr>Design efter navne- og udsagnsord</vt:lpstr>
      <vt:lpstr>Design efter navne- og udsagnsord</vt:lpstr>
      <vt:lpstr>Sænke slagskibe</vt:lpstr>
      <vt:lpstr>Sænke slagskibe</vt:lpstr>
      <vt:lpstr>Sænke slagskibe</vt:lpstr>
      <vt:lpstr>Sænke slagskibe: relationer</vt:lpstr>
      <vt:lpstr>Sænke slagskibe</vt:lpstr>
      <vt:lpstr>Sænke slagskibe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188</cp:revision>
  <cp:lastPrinted>2018-09-27T19:03:09Z</cp:lastPrinted>
  <dcterms:created xsi:type="dcterms:W3CDTF">2018-09-04T07:39:02Z</dcterms:created>
  <dcterms:modified xsi:type="dcterms:W3CDTF">2019-12-09T20:34:07Z</dcterms:modified>
</cp:coreProperties>
</file>