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18" r:id="rId4"/>
    <p:sldId id="262" r:id="rId5"/>
    <p:sldId id="258" r:id="rId6"/>
    <p:sldId id="265" r:id="rId7"/>
    <p:sldId id="263" r:id="rId8"/>
    <p:sldId id="264" r:id="rId9"/>
    <p:sldId id="310" r:id="rId10"/>
    <p:sldId id="311" r:id="rId11"/>
    <p:sldId id="312" r:id="rId12"/>
    <p:sldId id="313" r:id="rId13"/>
    <p:sldId id="314" r:id="rId14"/>
    <p:sldId id="266" r:id="rId15"/>
    <p:sldId id="315" r:id="rId16"/>
    <p:sldId id="319" r:id="rId17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0"/>
    <p:restoredTop sz="91324"/>
  </p:normalViewPr>
  <p:slideViewPr>
    <p:cSldViewPr snapToGrid="0" snapToObjects="1">
      <p:cViewPr varScale="1">
        <p:scale>
          <a:sx n="63" d="100"/>
          <a:sy n="63" d="100"/>
        </p:scale>
        <p:origin x="200" y="93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68" y="3638323"/>
            <a:ext cx="8953863" cy="1655762"/>
          </a:xfrm>
        </p:spPr>
        <p:txBody>
          <a:bodyPr/>
          <a:lstStyle/>
          <a:p>
            <a:r>
              <a:rPr lang="da-DK" dirty="0"/>
              <a:t>4.2+3: 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, </a:t>
            </a:r>
            <a:r>
              <a:rPr lang="da-DK" dirty="0" err="1"/>
              <a:t>håndkøring</a:t>
            </a:r>
            <a:r>
              <a:rPr lang="da-DK" dirty="0"/>
              <a:t>, kaldestakken og -bunken, </a:t>
            </a:r>
            <a:r>
              <a:rPr lang="da-DK" dirty="0" err="1"/>
              <a:t>højereordens</a:t>
            </a:r>
            <a:r>
              <a:rPr lang="da-DK" dirty="0"/>
              <a:t>- og anonyme funktioner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342517" y="1451728"/>
            <a:ext cx="49201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622110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4662750" y="1451728"/>
            <a:ext cx="758874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300" dirty="0" err="1">
                <a:latin typeface="Lucida Sans Typewriter" panose="020B0509030504030204" pitchFamily="49" charset="77"/>
              </a:rPr>
              <a:t>stepsize</a:t>
            </a:r>
            <a:r>
              <a:rPr lang="en-GB" sz="13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300" dirty="0">
              <a:latin typeface="Lucida Sans Typewriter" panose="020B0509030504030204" pitchFamily="49" charset="77"/>
            </a:endParaRPr>
          </a:p>
          <a:p>
            <a:r>
              <a:rPr lang="en-GB" sz="13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truth =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1.0 - 1.0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for e = 0 to 6 do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let d = 10.0**(float -e)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let result = truth - integrate </a:t>
            </a:r>
            <a:r>
              <a:rPr lang="en-GB" sz="13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300" dirty="0">
                <a:latin typeface="Lucida Sans Typewriter" panose="020B0509030504030204" pitchFamily="49" charset="77"/>
              </a:rPr>
              <a:t>  </a:t>
            </a:r>
            <a:r>
              <a:rPr lang="en-GB" sz="1300" dirty="0" err="1">
                <a:latin typeface="Lucida Sans Typewriter" panose="020B0509030504030204" pitchFamily="49" charset="77"/>
              </a:rPr>
              <a:t>printfn</a:t>
            </a:r>
            <a:r>
              <a:rPr lang="en-GB" sz="1300" dirty="0">
                <a:latin typeface="Lucida Sans Typewriter" panose="020B0509030504030204" pitchFamily="49" charset="77"/>
              </a:rPr>
              <a:t> "d = %e: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 1.0 - 1.0 - </a:t>
            </a:r>
            <a:r>
              <a:rPr lang="en-GB" sz="1300" dirty="0" err="1">
                <a:latin typeface="Lucida Sans Typewriter" panose="020B0509030504030204" pitchFamily="49" charset="77"/>
              </a:rPr>
              <a:t>Int</a:t>
            </a:r>
            <a:r>
              <a:rPr lang="en-GB" sz="1300" dirty="0">
                <a:latin typeface="Lucida Sans Typewriter" panose="020B0509030504030204" pitchFamily="49" charset="77"/>
              </a:rPr>
              <a:t>_%g^%g </a:t>
            </a:r>
            <a:r>
              <a:rPr lang="en-GB" sz="1300" dirty="0" err="1">
                <a:latin typeface="Lucida Sans Typewriter" panose="020B0509030504030204" pitchFamily="49" charset="77"/>
              </a:rPr>
              <a:t>exp</a:t>
            </a:r>
            <a:r>
              <a:rPr lang="en-GB" sz="1300" dirty="0">
                <a:latin typeface="Lucida Sans Typewriter" panose="020B0509030504030204" pitchFamily="49" charset="77"/>
              </a:rPr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012491" y="1801861"/>
            <a:ext cx="5806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/// from a to b with </a:t>
            </a:r>
            <a:r>
              <a:rPr lang="en-GB" sz="1400" dirty="0" err="1">
                <a:latin typeface="Lucida Sans Typewriter" panose="020B0509030504030204" pitchFamily="49" charset="77"/>
              </a:rPr>
              <a:t>stepsize</a:t>
            </a:r>
            <a:r>
              <a:rPr lang="en-GB" sz="1400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integrate f a b d =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sum &lt;- sum + d * (f 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  sum</a:t>
            </a:r>
          </a:p>
          <a:p>
            <a:endParaRPr lang="en-GB" sz="1400" dirty="0">
              <a:latin typeface="Lucida Sans Typewriter" panose="020B0509030504030204" pitchFamily="49" charset="77"/>
            </a:endParaRPr>
          </a:p>
          <a:p>
            <a:r>
              <a:rPr lang="en-GB" sz="1400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d = 1e-5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let result = integrate 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(fun x -&gt; x * </a:t>
            </a:r>
            <a:r>
              <a:rPr lang="en-GB" sz="1400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(x))</a:t>
            </a:r>
            <a:r>
              <a:rPr lang="en-GB" sz="1400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sz="1400" dirty="0" err="1">
                <a:latin typeface="Lucida Sans Typewriter" panose="020B0509030504030204" pitchFamily="49" charset="77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</a:rPr>
              <a:t> "</a:t>
            </a:r>
            <a:r>
              <a:rPr lang="en-GB" sz="1400" dirty="0" err="1">
                <a:latin typeface="Lucida Sans Typewriter" panose="020B0509030504030204" pitchFamily="49" charset="77"/>
              </a:rPr>
              <a:t>Int</a:t>
            </a:r>
            <a:r>
              <a:rPr lang="en-GB" sz="1400" dirty="0">
                <a:latin typeface="Lucida Sans Typewriter" panose="020B0509030504030204" pitchFamily="49" charset="77"/>
              </a:rPr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x =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4429760" y="125709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58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</a:rPr>
              <a:t>let f = fun x -&gt; x * </a:t>
            </a:r>
            <a:r>
              <a:rPr lang="en-GB" sz="1400" dirty="0" err="1">
                <a:latin typeface="Lucida Sans Typewriter" panose="020B0509030504030204" pitchFamily="49" charset="77"/>
              </a:rPr>
              <a:t>exp</a:t>
            </a:r>
            <a:r>
              <a:rPr lang="en-GB" sz="1400" dirty="0">
                <a:latin typeface="Lucida Sans Typewriter" panose="020B0509030504030204" pitchFamily="49" charset="77"/>
              </a:rPr>
              <a:t>(x)</a:t>
            </a:r>
          </a:p>
          <a:p>
            <a:r>
              <a:rPr lang="en-GB" sz="1400" dirty="0">
                <a:latin typeface="Lucida Sans Typewriter" panose="020B0509030504030204" pitchFamily="49" charset="77"/>
              </a:rPr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9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2F9B9-CBC5-974D-B298-B8A21CA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256" y="276383"/>
            <a:ext cx="2736602" cy="3249890"/>
            <a:chOff x="736441" y="1690690"/>
            <a:chExt cx="2797993" cy="31818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7E67E1-4829-D24D-A02D-D5A610749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C6C04E-B86B-404A-A31F-63D257D926F6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683-BEE1-564D-B42D-4DCCB387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A3B44-A94D-6745-98FC-695D65D78A2E}"/>
              </a:ext>
            </a:extLst>
          </p:cNvPr>
          <p:cNvSpPr/>
          <p:nvPr/>
        </p:nvSpPr>
        <p:spPr>
          <a:xfrm>
            <a:off x="3786856" y="1790725"/>
            <a:ext cx="41517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counter = 0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fun () -&gt;                   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 &lt;- counter + 1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counter</a:t>
            </a:r>
          </a:p>
          <a:p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FD745-240D-0145-A3EC-68F2988DA7A4}"/>
              </a:ext>
            </a:extLst>
          </p:cNvPr>
          <p:cNvSpPr/>
          <p:nvPr/>
        </p:nvSpPr>
        <p:spPr>
          <a:xfrm>
            <a:off x="3786856" y="4705646"/>
            <a:ext cx="4151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inc.fsx</a:t>
            </a:r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08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factor -&gt; 2.0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x),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x; string a,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()), factor -&gt; 2.0))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97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højere-ordens</a:t>
            </a:r>
            <a:r>
              <a:rPr lang="en-GB" sz="2000" dirty="0"/>
              <a:t>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93FC19-8417-9E45-B66B-7464C6A02810}"/>
              </a:ext>
            </a:extLst>
          </p:cNvPr>
          <p:cNvSpPr/>
          <p:nvPr/>
        </p:nvSpPr>
        <p:spPr>
          <a:xfrm>
            <a:off x="168536" y="2812146"/>
            <a:ext cx="47261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3 *)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5547"/>
              </p:ext>
            </p:extLst>
          </p:nvPr>
        </p:nvGraphicFramePr>
        <p:xfrm>
          <a:off x="5277393" y="2770089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2B2E73-5446-C848-A68E-A054C71F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40387"/>
              </p:ext>
            </p:extLst>
          </p:nvPr>
        </p:nvGraphicFramePr>
        <p:xfrm>
          <a:off x="5172945" y="131934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 = 3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GB" sz="1400" dirty="0">
                <a:highlight>
                  <a:srgbClr val="00FF00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(for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 let p =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in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highlight>
                  <a:srgbClr val="00FF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p)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>
                <a:highlight>
                  <a:srgbClr val="FF00FF"/>
                </a:highlight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(N=3)</a:t>
            </a:r>
            <a:r>
              <a:rPr lang="en-GB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it = 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simple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</a:t>
            </a:r>
            <a:r>
              <a:rPr lang="en-GB" sz="14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00FF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highlight>
                  <a:srgbClr val="FF00FF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2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C77FCE-0152-804F-B239-5F6344192400}"/>
              </a:ext>
            </a:extLst>
          </p:cNvPr>
          <p:cNvSpPr/>
          <p:nvPr/>
        </p:nvSpPr>
        <p:spPr>
          <a:xfrm>
            <a:off x="5891212" y="3049643"/>
            <a:ext cx="5646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E2: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“1: 1”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simulér</a:t>
            </a:r>
            <a:r>
              <a:rPr lang="en-GB" dirty="0"/>
              <a:t> </a:t>
            </a:r>
            <a:r>
              <a:rPr lang="en-GB" dirty="0" err="1"/>
              <a:t>computeren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199" y="3597614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simpleForLoop.fsx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1: 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2: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5148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()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N = 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((n),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(N=3))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N =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2" y="2802488"/>
            <a:ext cx="546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(n = 3, N = 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6241397" y="285724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7121261" y="2555333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7414779" y="2487427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6146300" y="192645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908A3-CB67-5E4B-AA22-EA79558A028F}"/>
              </a:ext>
            </a:extLst>
          </p:cNvPr>
          <p:cNvSpPr/>
          <p:nvPr/>
        </p:nvSpPr>
        <p:spPr>
          <a:xfrm>
            <a:off x="5891215" y="3713813"/>
            <a:ext cx="5148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E3: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2)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“2: 4”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4B6D1-9F2D-004F-BE60-0EEE7841ABBA}"/>
              </a:ext>
            </a:extLst>
          </p:cNvPr>
          <p:cNvSpPr/>
          <p:nvPr/>
        </p:nvSpPr>
        <p:spPr>
          <a:xfrm>
            <a:off x="5891214" y="4362334"/>
            <a:ext cx="5462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E4: for-body, (n = 3, N = 3,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3)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p = 9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 output = “3: 9”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B76A3-A10B-214E-B207-5A1FB3ED19CA}"/>
              </a:ext>
            </a:extLst>
          </p:cNvPr>
          <p:cNvSpPr/>
          <p:nvPr/>
        </p:nvSpPr>
        <p:spPr>
          <a:xfrm>
            <a:off x="5936198" y="4999870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  return = 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6F9C6-727C-8D40-8F86-6AFEB57835F7}"/>
              </a:ext>
            </a:extLst>
          </p:cNvPr>
          <p:cNvCxnSpPr>
            <a:cxnSpLocks/>
          </p:cNvCxnSpPr>
          <p:nvPr/>
        </p:nvCxnSpPr>
        <p:spPr>
          <a:xfrm flipV="1">
            <a:off x="6401924" y="311315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A3E8D-4507-A145-97E1-B6E97A42FFE4}"/>
              </a:ext>
            </a:extLst>
          </p:cNvPr>
          <p:cNvCxnSpPr>
            <a:cxnSpLocks/>
          </p:cNvCxnSpPr>
          <p:nvPr/>
        </p:nvCxnSpPr>
        <p:spPr>
          <a:xfrm flipV="1">
            <a:off x="6433392" y="376899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5CAFAC-D4B8-DF49-821B-2CC06815EA81}"/>
              </a:ext>
            </a:extLst>
          </p:cNvPr>
          <p:cNvCxnSpPr>
            <a:cxnSpLocks/>
          </p:cNvCxnSpPr>
          <p:nvPr/>
        </p:nvCxnSpPr>
        <p:spPr>
          <a:xfrm flipV="1">
            <a:off x="6425639" y="442795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6FD1265-0B0B-8643-84C1-997726F8055E}"/>
              </a:ext>
            </a:extLst>
          </p:cNvPr>
          <p:cNvSpPr/>
          <p:nvPr/>
        </p:nvSpPr>
        <p:spPr>
          <a:xfrm>
            <a:off x="5938970" y="5202145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</p:spTree>
    <p:extLst>
      <p:ext uri="{BB962C8B-B14F-4D97-AF65-F5344CB8AC3E}">
        <p14:creationId xmlns:p14="http://schemas.microsoft.com/office/powerpoint/2010/main" val="2674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  <p:bldP spid="8" grpId="0"/>
      <p:bldP spid="16" grpId="0"/>
      <p:bldP spid="23" grpId="0"/>
      <p:bldP spid="24" grpId="0"/>
      <p:bldP spid="2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3C2-2743-5F46-B43A-E4A39C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Leksikografisk</a:t>
            </a:r>
            <a:r>
              <a:rPr lang="en-GB" dirty="0"/>
              <a:t> versus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81CC-6375-4A4D-BD59-C25BFE2B9164}"/>
              </a:ext>
            </a:extLst>
          </p:cNvPr>
          <p:cNvSpPr/>
          <p:nvPr/>
        </p:nvSpPr>
        <p:spPr>
          <a:xfrm>
            <a:off x="1609725" y="3145175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28F6-6E07-DF45-B3B3-41A52C634649}"/>
              </a:ext>
            </a:extLst>
          </p:cNvPr>
          <p:cNvSpPr/>
          <p:nvPr/>
        </p:nvSpPr>
        <p:spPr>
          <a:xfrm>
            <a:off x="6096000" y="3145176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5B1D-33ED-5F46-8A71-D39313C1FA4E}"/>
              </a:ext>
            </a:extLst>
          </p:cNvPr>
          <p:cNvSpPr txBox="1"/>
          <p:nvPr/>
        </p:nvSpPr>
        <p:spPr>
          <a:xfrm>
            <a:off x="1400175" y="2371725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F076F-4306-654B-A711-67F2CC72D196}"/>
              </a:ext>
            </a:extLst>
          </p:cNvPr>
          <p:cNvSpPr txBox="1"/>
          <p:nvPr/>
        </p:nvSpPr>
        <p:spPr>
          <a:xfrm>
            <a:off x="5872163" y="23717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42D2C-DED4-294C-81B8-3671D6B96EEC}"/>
              </a:ext>
            </a:extLst>
          </p:cNvPr>
          <p:cNvSpPr/>
          <p:nvPr/>
        </p:nvSpPr>
        <p:spPr>
          <a:xfrm>
            <a:off x="618565" y="5616389"/>
            <a:ext cx="1120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 let a = 3.0 in let f z = a * z in let a = 4.0 in f x in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697646-6B24-8048-98E0-2ABDDC91BFA1}"/>
              </a:ext>
            </a:extLst>
          </p:cNvPr>
          <p:cNvCxnSpPr>
            <a:cxnSpLocks/>
          </p:cNvCxnSpPr>
          <p:nvPr/>
        </p:nvCxnSpPr>
        <p:spPr>
          <a:xfrm flipV="1">
            <a:off x="1156447" y="5924167"/>
            <a:ext cx="6992471" cy="1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5E2F0F-1593-DA4F-B69C-3BA4310BBF3D}"/>
              </a:ext>
            </a:extLst>
          </p:cNvPr>
          <p:cNvCxnSpPr>
            <a:cxnSpLocks/>
          </p:cNvCxnSpPr>
          <p:nvPr/>
        </p:nvCxnSpPr>
        <p:spPr>
          <a:xfrm>
            <a:off x="8471647" y="5924166"/>
            <a:ext cx="3047385" cy="1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173AD-E3E6-4D47-8547-904F3885022A}"/>
              </a:ext>
            </a:extLst>
          </p:cNvPr>
          <p:cNvCxnSpPr>
            <a:cxnSpLocks/>
          </p:cNvCxnSpPr>
          <p:nvPr/>
        </p:nvCxnSpPr>
        <p:spPr>
          <a:xfrm>
            <a:off x="3025588" y="5998144"/>
            <a:ext cx="904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21941E-BF97-E642-8124-9896D76369FB}"/>
              </a:ext>
            </a:extLst>
          </p:cNvPr>
          <p:cNvCxnSpPr>
            <a:cxnSpLocks/>
          </p:cNvCxnSpPr>
          <p:nvPr/>
        </p:nvCxnSpPr>
        <p:spPr>
          <a:xfrm>
            <a:off x="4235824" y="5998144"/>
            <a:ext cx="3913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EC3D33-6694-A741-B32A-5BC96FC30167}"/>
              </a:ext>
            </a:extLst>
          </p:cNvPr>
          <p:cNvCxnSpPr>
            <a:cxnSpLocks/>
          </p:cNvCxnSpPr>
          <p:nvPr/>
        </p:nvCxnSpPr>
        <p:spPr>
          <a:xfrm>
            <a:off x="4612341" y="6070644"/>
            <a:ext cx="1259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EAF30-14F4-AB49-8E62-D70629532EB0}"/>
              </a:ext>
            </a:extLst>
          </p:cNvPr>
          <p:cNvCxnSpPr>
            <a:cxnSpLocks/>
          </p:cNvCxnSpPr>
          <p:nvPr/>
        </p:nvCxnSpPr>
        <p:spPr>
          <a:xfrm>
            <a:off x="6225988" y="6070644"/>
            <a:ext cx="192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08AC2B-F818-4E46-9D80-0898B119D465}"/>
              </a:ext>
            </a:extLst>
          </p:cNvPr>
          <p:cNvCxnSpPr>
            <a:cxnSpLocks/>
          </p:cNvCxnSpPr>
          <p:nvPr/>
        </p:nvCxnSpPr>
        <p:spPr>
          <a:xfrm>
            <a:off x="6642847" y="6135347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9808C9-F6F4-884B-BCA8-256B580909B9}"/>
              </a:ext>
            </a:extLst>
          </p:cNvPr>
          <p:cNvCxnSpPr>
            <a:cxnSpLocks/>
          </p:cNvCxnSpPr>
          <p:nvPr/>
        </p:nvCxnSpPr>
        <p:spPr>
          <a:xfrm flipH="1">
            <a:off x="7799294" y="6135347"/>
            <a:ext cx="349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282011" y="3554590"/>
            <a:ext cx="5111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3.0)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6.0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282012" y="2489213"/>
            <a:ext cx="5456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–&gt; 3.0))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666045-094B-4A48-8CD9-475FCE24A2A1}"/>
              </a:ext>
            </a:extLst>
          </p:cNvPr>
          <p:cNvSpPr/>
          <p:nvPr/>
        </p:nvSpPr>
        <p:spPr>
          <a:xfrm>
            <a:off x="5653687" y="3339811"/>
            <a:ext cx="3597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6.0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290109" y="1859301"/>
            <a:ext cx="5448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4BFB59-DED6-8846-9A8C-428D02BEDCD5}"/>
              </a:ext>
            </a:extLst>
          </p:cNvPr>
          <p:cNvSpPr/>
          <p:nvPr/>
        </p:nvSpPr>
        <p:spPr>
          <a:xfrm>
            <a:off x="5242483" y="2284946"/>
            <a:ext cx="5111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6.0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294054" y="3999812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6.0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Leksikografisk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125163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1251633" y="3795555"/>
            <a:ext cx="3828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lexicalScopeTracing.fsx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97302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770660" y="3622584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6716905" y="3420142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480109" y="1906740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331349" y="4196820"/>
            <a:ext cx="3688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7336207" y="234272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708836" y="254536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61" grpId="0"/>
      <p:bldP spid="6" grpId="0"/>
      <p:bldP spid="60" grpId="0"/>
      <p:bldP spid="16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586CEC-93C1-1641-B56F-1977AE140C52}"/>
              </a:ext>
            </a:extLst>
          </p:cNvPr>
          <p:cNvSpPr/>
          <p:nvPr/>
        </p:nvSpPr>
        <p:spPr>
          <a:xfrm>
            <a:off x="4929738" y="3422714"/>
            <a:ext cx="459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E2: f-body (z = 2.0, a = alpha)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  return = 8.0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E4D9B8-EEFC-E04C-8A15-B663A4D24C7B}"/>
              </a:ext>
            </a:extLst>
          </p:cNvPr>
          <p:cNvSpPr/>
          <p:nvPr/>
        </p:nvSpPr>
        <p:spPr>
          <a:xfrm>
            <a:off x="4919639" y="3192547"/>
            <a:ext cx="4626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 f 2.0 =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972914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972914" y="3795555"/>
            <a:ext cx="3988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dynamicScopeTracing.fsx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8.0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694306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C69-B682-6D49-B33D-237FC2D83188}"/>
              </a:ext>
            </a:extLst>
          </p:cNvPr>
          <p:cNvSpPr txBox="1"/>
          <p:nvPr/>
        </p:nvSpPr>
        <p:spPr>
          <a:xfrm>
            <a:off x="9687225" y="176735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Lucida Sans Typewriter" panose="020B0509030504030204" pitchFamily="49" charset="77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7B62-4E28-A54B-BD0B-5D83820AB3B4}"/>
              </a:ext>
            </a:extLst>
          </p:cNvPr>
          <p:cNvSpPr txBox="1"/>
          <p:nvPr/>
        </p:nvSpPr>
        <p:spPr>
          <a:xfrm>
            <a:off x="9687225" y="209451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06BC-3859-0145-992E-12D6903FB04D}"/>
              </a:ext>
            </a:extLst>
          </p:cNvPr>
          <p:cNvSpPr txBox="1"/>
          <p:nvPr/>
        </p:nvSpPr>
        <p:spPr>
          <a:xfrm>
            <a:off x="9683436" y="236477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DBBEB-F21D-AB4A-AF6A-1C9B6F55061D}"/>
              </a:ext>
            </a:extLst>
          </p:cNvPr>
          <p:cNvSpPr/>
          <p:nvPr/>
        </p:nvSpPr>
        <p:spPr>
          <a:xfrm>
            <a:off x="4911109" y="2541361"/>
            <a:ext cx="45959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E1: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(x = 2.0)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2     a = alpha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3     f = ((z), a * z, (a –&gt; alpha))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FAD485-3A06-E349-A224-7242561388AC}"/>
              </a:ext>
            </a:extLst>
          </p:cNvPr>
          <p:cNvSpPr/>
          <p:nvPr/>
        </p:nvSpPr>
        <p:spPr>
          <a:xfrm>
            <a:off x="5282783" y="3175830"/>
            <a:ext cx="3366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8.0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4D4B2-D9FF-7B4A-A349-3236981FFA4D}"/>
              </a:ext>
            </a:extLst>
          </p:cNvPr>
          <p:cNvSpPr/>
          <p:nvPr/>
        </p:nvSpPr>
        <p:spPr>
          <a:xfrm>
            <a:off x="4919206" y="1911449"/>
            <a:ext cx="4829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E0: 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1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= ((x),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6   </a:t>
            </a:r>
            <a:r>
              <a:rPr lang="en-GB" sz="1400" dirty="0" err="1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2.0 = 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DD97FA-3D22-FD43-B83B-62DC5F901AD0}"/>
              </a:ext>
            </a:extLst>
          </p:cNvPr>
          <p:cNvSpPr/>
          <p:nvPr/>
        </p:nvSpPr>
        <p:spPr>
          <a:xfrm>
            <a:off x="4871578" y="2337094"/>
            <a:ext cx="482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8.0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F6DF7-A39C-5C43-9698-59A2224AB2F1}"/>
              </a:ext>
            </a:extLst>
          </p:cNvPr>
          <p:cNvSpPr/>
          <p:nvPr/>
        </p:nvSpPr>
        <p:spPr>
          <a:xfrm>
            <a:off x="4923150" y="3869085"/>
            <a:ext cx="2002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5    return = 8.0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1595A0-B275-D945-9EB4-5AB042820465}"/>
              </a:ext>
            </a:extLst>
          </p:cNvPr>
          <p:cNvCxnSpPr>
            <a:cxnSpLocks/>
          </p:cNvCxnSpPr>
          <p:nvPr/>
        </p:nvCxnSpPr>
        <p:spPr>
          <a:xfrm flipV="1">
            <a:off x="5469205" y="3483607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C3A496-8667-7847-BE2B-A31D06C45297}"/>
              </a:ext>
            </a:extLst>
          </p:cNvPr>
          <p:cNvCxnSpPr>
            <a:cxnSpLocks/>
          </p:cNvCxnSpPr>
          <p:nvPr/>
        </p:nvCxnSpPr>
        <p:spPr>
          <a:xfrm flipV="1">
            <a:off x="6379986" y="3256161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3AEA09-50D5-4B4D-9D84-09F47563C9A0}"/>
              </a:ext>
            </a:extLst>
          </p:cNvPr>
          <p:cNvCxnSpPr>
            <a:cxnSpLocks/>
          </p:cNvCxnSpPr>
          <p:nvPr/>
        </p:nvCxnSpPr>
        <p:spPr>
          <a:xfrm flipV="1">
            <a:off x="5109205" y="1958888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97C1F-52FF-4D4B-9A69-B3609678AD9B}"/>
              </a:ext>
            </a:extLst>
          </p:cNvPr>
          <p:cNvSpPr/>
          <p:nvPr/>
        </p:nvSpPr>
        <p:spPr>
          <a:xfrm>
            <a:off x="4960445" y="4066093"/>
            <a:ext cx="3688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Sans Typewriter" panose="020B0509030504030204" pitchFamily="49" charset="77"/>
                <a:ea typeface="DejaVu Sans Book" panose="020B0603030804020204" pitchFamily="34" charset="0"/>
                <a:cs typeface="DejaVu Sans Book" panose="020B0603030804020204" pitchFamily="34" charset="0"/>
              </a:rPr>
              <a:t>-  return = 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DA7EA9-FA7F-1240-986F-53427320EB8F}"/>
              </a:ext>
            </a:extLst>
          </p:cNvPr>
          <p:cNvCxnSpPr>
            <a:cxnSpLocks/>
          </p:cNvCxnSpPr>
          <p:nvPr/>
        </p:nvCxnSpPr>
        <p:spPr>
          <a:xfrm flipV="1">
            <a:off x="6992197" y="2394869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CE5FC7-D580-E545-8D44-68E2502D59DB}"/>
              </a:ext>
            </a:extLst>
          </p:cNvPr>
          <p:cNvCxnSpPr>
            <a:cxnSpLocks/>
          </p:cNvCxnSpPr>
          <p:nvPr/>
        </p:nvCxnSpPr>
        <p:spPr>
          <a:xfrm flipV="1">
            <a:off x="5378273" y="2597516"/>
            <a:ext cx="360000" cy="180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1" grpId="0"/>
      <p:bldP spid="23" grpId="0"/>
      <p:bldP spid="24" grpId="0"/>
      <p:bldP spid="20" grpId="0"/>
      <p:bldP spid="25" grpId="0"/>
      <p:bldP spid="29" grpId="0"/>
      <p:bldP spid="30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5526745" y="1690690"/>
            <a:ext cx="6538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Sans Typewriter" panose="020B0509030504030204" pitchFamily="49" charset="77"/>
              </a:rPr>
              <a:t>/// Estimate the integral of f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/// from a to b with </a:t>
            </a:r>
            <a:r>
              <a:rPr lang="en-GB" dirty="0" err="1">
                <a:latin typeface="Lucida Sans Typewriter" panose="020B0509030504030204" pitchFamily="49" charset="77"/>
              </a:rPr>
              <a:t>stepsize</a:t>
            </a:r>
            <a:r>
              <a:rPr lang="en-GB" dirty="0">
                <a:latin typeface="Lucida Sans Typewriter" panose="020B0509030504030204" pitchFamily="49" charset="77"/>
              </a:rPr>
              <a:t>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integrate 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a b d =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sum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let mutable x = a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while x &lt; b do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sum &lt;- sum + d * (</a:t>
            </a:r>
            <a:r>
              <a:rPr lang="en-GB" dirty="0">
                <a:highlight>
                  <a:srgbClr val="00FF00"/>
                </a:highlight>
                <a:latin typeface="Lucida Sans Typewriter" panose="020B0509030504030204" pitchFamily="49" charset="77"/>
              </a:rPr>
              <a:t>f</a:t>
            </a:r>
            <a:r>
              <a:rPr lang="en-GB" dirty="0">
                <a:latin typeface="Lucida Sans Typewriter" panose="020B0509030504030204" pitchFamily="49" charset="77"/>
              </a:rPr>
              <a:t> x)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  x &lt;- x + d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  sum</a:t>
            </a:r>
          </a:p>
          <a:p>
            <a:endParaRPr lang="en-GB" dirty="0">
              <a:latin typeface="Lucida Sans Typewriter" panose="020B0509030504030204" pitchFamily="49" charset="77"/>
            </a:endParaRPr>
          </a:p>
          <a:p>
            <a:r>
              <a:rPr lang="en-GB" dirty="0">
                <a:latin typeface="Lucida Sans Typewriter" panose="020B0509030504030204" pitchFamily="49" charset="77"/>
              </a:rPr>
              <a:t>let a = 0.0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b = 1.0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d = 0.01</a:t>
            </a:r>
          </a:p>
          <a:p>
            <a:r>
              <a:rPr lang="en-GB" dirty="0">
                <a:latin typeface="Lucida Sans Typewriter" panose="020B0509030504030204" pitchFamily="49" charset="77"/>
              </a:rPr>
              <a:t>let result = integrate </a:t>
            </a:r>
            <a:r>
              <a:rPr lang="en-GB" dirty="0" err="1">
                <a:highlight>
                  <a:srgbClr val="00FF00"/>
                </a:highlight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 a b d</a:t>
            </a:r>
          </a:p>
          <a:p>
            <a:r>
              <a:rPr lang="en-GB" dirty="0" err="1">
                <a:latin typeface="Lucida Sans Typewriter" panose="020B0509030504030204" pitchFamily="49" charset="77"/>
              </a:rPr>
              <a:t>printfn</a:t>
            </a:r>
            <a:r>
              <a:rPr lang="en-GB" dirty="0">
                <a:latin typeface="Lucida Sans Typewriter" panose="020B0509030504030204" pitchFamily="49" charset="77"/>
              </a:rPr>
              <a:t> "</a:t>
            </a:r>
            <a:r>
              <a:rPr lang="en-GB" dirty="0" err="1">
                <a:latin typeface="Lucida Sans Typewriter" panose="020B0509030504030204" pitchFamily="49" charset="77"/>
              </a:rPr>
              <a:t>Int</a:t>
            </a:r>
            <a:r>
              <a:rPr lang="en-GB" dirty="0">
                <a:latin typeface="Lucida Sans Typewriter" panose="020B0509030504030204" pitchFamily="49" charset="77"/>
              </a:rPr>
              <a:t>_%g^%g </a:t>
            </a:r>
            <a:r>
              <a:rPr lang="en-GB" dirty="0" err="1">
                <a:latin typeface="Lucida Sans Typewriter" panose="020B0509030504030204" pitchFamily="49" charset="77"/>
              </a:rPr>
              <a:t>exp</a:t>
            </a:r>
            <a:r>
              <a:rPr lang="en-GB" dirty="0">
                <a:latin typeface="Lucida Sans Typewriter" panose="020B0509030504030204" pitchFamily="49" charset="77"/>
              </a:rPr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835119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1984</Words>
  <Application>Microsoft Macintosh PowerPoint</Application>
  <PresentationFormat>Widescreen</PresentationFormat>
  <Paragraphs>377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DejaVu Sans Book</vt:lpstr>
      <vt:lpstr>Lucida Sans Typewriter</vt:lpstr>
      <vt:lpstr>Office Theme</vt:lpstr>
      <vt:lpstr>Programmering og Problemløsning</vt:lpstr>
      <vt:lpstr>White-box (unit) testing</vt:lpstr>
      <vt:lpstr>White-box (unit) testing</vt:lpstr>
      <vt:lpstr>Closures = funktioner som værdier</vt:lpstr>
      <vt:lpstr>Håndkøring: simulér computeren</vt:lpstr>
      <vt:lpstr>Leksikografisk versus Dynamisk Virkefelt</vt:lpstr>
      <vt:lpstr>Håndkøring: Leksikografisk virkefelt</vt:lpstr>
      <vt:lpstr>Håndkøring: Dynamisk virkefelt</vt:lpstr>
      <vt:lpstr>Højereordens funktioner</vt:lpstr>
      <vt:lpstr>Højereordens funktioner</vt:lpstr>
      <vt:lpstr>Anonyme funktioner</vt:lpstr>
      <vt:lpstr>Kald-stakken (værdier og variable) </vt:lpstr>
      <vt:lpstr>Referenceceller</vt:lpstr>
      <vt:lpstr>Hvad sker der?</vt:lpstr>
      <vt:lpstr>Aliasing (undgå!)</vt:lpstr>
      <vt:lpstr>Closures = funktioner som værdier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29</cp:revision>
  <cp:lastPrinted>2019-09-25T19:02:30Z</cp:lastPrinted>
  <dcterms:created xsi:type="dcterms:W3CDTF">2019-09-20T12:34:58Z</dcterms:created>
  <dcterms:modified xsi:type="dcterms:W3CDTF">2019-09-26T06:31:53Z</dcterms:modified>
</cp:coreProperties>
</file>