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292" r:id="rId4"/>
    <p:sldId id="291" r:id="rId5"/>
    <p:sldId id="294" r:id="rId6"/>
    <p:sldId id="293" r:id="rId7"/>
    <p:sldId id="295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04"/>
    <p:restoredTop sz="91400"/>
  </p:normalViewPr>
  <p:slideViewPr>
    <p:cSldViewPr snapToGrid="0" snapToObjects="1">
      <p:cViewPr varScale="1">
        <p:scale>
          <a:sx n="63" d="100"/>
          <a:sy n="63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39255-6A42-2443-ADB7-D6469D3C0FBC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5BF6F-122F-5548-8D9B-73825966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F1CC-AC34-3141-9583-7F6B7488CE2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0D6C-5AA9-8049-A3D3-31AD9498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Grafiske</a:t>
            </a:r>
            <a:r>
              <a:rPr lang="en-US" dirty="0"/>
              <a:t> </a:t>
            </a:r>
            <a:r>
              <a:rPr lang="en-US" dirty="0" err="1"/>
              <a:t>brugergrænseflader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Programmering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problemløsning</a:t>
            </a:r>
            <a:endParaRPr lang="en-US" dirty="0"/>
          </a:p>
          <a:p>
            <a:r>
              <a:rPr lang="en-US" dirty="0"/>
              <a:t>Jon Sporring</a:t>
            </a:r>
          </a:p>
        </p:txBody>
      </p:sp>
    </p:spTree>
    <p:extLst>
      <p:ext uri="{BB962C8B-B14F-4D97-AF65-F5344CB8AC3E}">
        <p14:creationId xmlns:p14="http://schemas.microsoft.com/office/powerpoint/2010/main" val="138405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7746-942E-7C49-B945-AFD7F55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C3AA2E-1434-2741-8638-8ED03DC49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2CB8F-63F0-2549-8CA6-E1589B53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DEE3F-9F67-614E-9ADF-E516AB827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0" y="838200"/>
            <a:ext cx="82169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1" y="213602"/>
            <a:ext cx="7202449" cy="735088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brugeren</a:t>
            </a:r>
            <a:r>
              <a:rPr lang="en-US" dirty="0"/>
              <a:t> via Controls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173" y="889991"/>
            <a:ext cx="1739900" cy="1765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2658A1-CD6B-EB49-A022-18CC5E1574FA}"/>
              </a:ext>
            </a:extLst>
          </p:cNvPr>
          <p:cNvSpPr/>
          <p:nvPr/>
        </p:nvSpPr>
        <p:spPr>
          <a:xfrm>
            <a:off x="438150" y="1294809"/>
            <a:ext cx="808591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System.Windows.Forms</a:t>
            </a:r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System.Drawing</a:t>
            </a:r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let win = new Form ()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make a window form</a:t>
            </a:r>
          </a:p>
          <a:p>
            <a:r>
              <a:rPr lang="en-GB" sz="1400" dirty="0" err="1">
                <a:latin typeface="Courier" pitchFamily="2" charset="0"/>
              </a:rPr>
              <a:t>win.ClientSize</a:t>
            </a:r>
            <a:r>
              <a:rPr lang="en-GB" sz="1400" dirty="0">
                <a:latin typeface="Courier" pitchFamily="2" charset="0"/>
              </a:rPr>
              <a:t> &lt;- Size (140, 120)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Create a label</a:t>
            </a:r>
          </a:p>
          <a:p>
            <a:r>
              <a:rPr lang="en-GB" sz="1400" dirty="0">
                <a:latin typeface="Courier" pitchFamily="2" charset="0"/>
              </a:rPr>
              <a:t>let label = new Label()  </a:t>
            </a: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label</a:t>
            </a:r>
          </a:p>
          <a:p>
            <a:r>
              <a:rPr lang="en-GB" sz="1400" dirty="0" err="1">
                <a:latin typeface="Courier" pitchFamily="2" charset="0"/>
              </a:rPr>
              <a:t>label.Location</a:t>
            </a:r>
            <a:r>
              <a:rPr lang="en-GB" sz="1400" dirty="0">
                <a:latin typeface="Courier" pitchFamily="2" charset="0"/>
              </a:rPr>
              <a:t> &lt;- new Point (20, 20)</a:t>
            </a:r>
          </a:p>
          <a:p>
            <a:r>
              <a:rPr lang="en-GB" sz="1400" dirty="0" err="1">
                <a:latin typeface="Courier" pitchFamily="2" charset="0"/>
              </a:rPr>
              <a:t>label.Width</a:t>
            </a:r>
            <a:r>
              <a:rPr lang="en-GB" sz="1400" dirty="0">
                <a:latin typeface="Courier" pitchFamily="2" charset="0"/>
              </a:rPr>
              <a:t> &lt;- 120</a:t>
            </a:r>
          </a:p>
          <a:p>
            <a:r>
              <a:rPr lang="en-GB" sz="1400" dirty="0">
                <a:latin typeface="Courier" pitchFamily="2" charset="0"/>
              </a:rPr>
              <a:t>let mutable clicked = 0</a:t>
            </a:r>
          </a:p>
          <a:p>
            <a:r>
              <a:rPr lang="en-GB" sz="1400" dirty="0">
                <a:latin typeface="Courier" pitchFamily="2" charset="0"/>
              </a:rPr>
              <a:t>let </a:t>
            </a:r>
            <a:r>
              <a:rPr lang="en-GB" sz="1400" dirty="0" err="1">
                <a:latin typeface="Courier" pitchFamily="2" charset="0"/>
              </a:rPr>
              <a:t>setLabel</a:t>
            </a:r>
            <a:r>
              <a:rPr lang="en-GB" sz="1400" dirty="0">
                <a:latin typeface="Courier" pitchFamily="2" charset="0"/>
              </a:rPr>
              <a:t> clicked =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 err="1">
                <a:latin typeface="Courier" pitchFamily="2" charset="0"/>
              </a:rPr>
              <a:t>label.Text</a:t>
            </a:r>
            <a:r>
              <a:rPr lang="en-GB" sz="1400" dirty="0">
                <a:latin typeface="Courier" pitchFamily="2" charset="0"/>
              </a:rPr>
              <a:t> &lt;- </a:t>
            </a:r>
            <a:r>
              <a:rPr lang="en-GB" sz="1400" dirty="0" err="1">
                <a:latin typeface="Courier" pitchFamily="2" charset="0"/>
              </a:rPr>
              <a:t>sprintf</a:t>
            </a:r>
            <a:r>
              <a:rPr lang="en-GB" sz="1400" dirty="0">
                <a:latin typeface="Courier" pitchFamily="2" charset="0"/>
              </a:rPr>
              <a:t> "Clicked %d times" clicked</a:t>
            </a:r>
          </a:p>
          <a:p>
            <a:r>
              <a:rPr lang="en-GB" sz="1400" dirty="0" err="1">
                <a:latin typeface="Courier" pitchFamily="2" charset="0"/>
              </a:rPr>
              <a:t>setLabel</a:t>
            </a:r>
            <a:r>
              <a:rPr lang="en-GB" sz="1400" dirty="0">
                <a:latin typeface="Courier" pitchFamily="2" charset="0"/>
              </a:rPr>
              <a:t> clicked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Create a button</a:t>
            </a:r>
          </a:p>
          <a:p>
            <a:r>
              <a:rPr lang="en-GB" sz="1400" dirty="0">
                <a:latin typeface="Courier" pitchFamily="2" charset="0"/>
              </a:rPr>
              <a:t>let button = new Button ()</a:t>
            </a: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button</a:t>
            </a:r>
          </a:p>
          <a:p>
            <a:r>
              <a:rPr lang="en-GB" sz="1400" dirty="0" err="1">
                <a:latin typeface="Courier" pitchFamily="2" charset="0"/>
              </a:rPr>
              <a:t>button.Size</a:t>
            </a:r>
            <a:r>
              <a:rPr lang="en-GB" sz="1400" dirty="0">
                <a:latin typeface="Courier" pitchFamily="2" charset="0"/>
              </a:rPr>
              <a:t> &lt;- new Size (100, 40)</a:t>
            </a:r>
          </a:p>
          <a:p>
            <a:r>
              <a:rPr lang="en-GB" sz="1400" dirty="0" err="1">
                <a:latin typeface="Courier" pitchFamily="2" charset="0"/>
              </a:rPr>
              <a:t>button.Location</a:t>
            </a:r>
            <a:r>
              <a:rPr lang="en-GB" sz="1400" dirty="0">
                <a:latin typeface="Courier" pitchFamily="2" charset="0"/>
              </a:rPr>
              <a:t> &lt;- new Point (20, 60)</a:t>
            </a:r>
          </a:p>
          <a:p>
            <a:r>
              <a:rPr lang="en-GB" sz="1400" dirty="0" err="1">
                <a:latin typeface="Courier" pitchFamily="2" charset="0"/>
              </a:rPr>
              <a:t>button.Text</a:t>
            </a:r>
            <a:r>
              <a:rPr lang="en-GB" sz="1400" dirty="0">
                <a:latin typeface="Courier" pitchFamily="2" charset="0"/>
              </a:rPr>
              <a:t> &lt;- "Click me"</a:t>
            </a:r>
          </a:p>
          <a:p>
            <a:r>
              <a:rPr lang="en-GB" sz="1400" dirty="0" err="1">
                <a:latin typeface="Courier" pitchFamily="2" charset="0"/>
              </a:rPr>
              <a:t>button.Click.Add</a:t>
            </a:r>
            <a:r>
              <a:rPr lang="en-GB" sz="1400" dirty="0">
                <a:latin typeface="Courier" pitchFamily="2" charset="0"/>
              </a:rPr>
              <a:t> (fun e -&gt; clicked &lt;- clicked + 1; </a:t>
            </a:r>
            <a:r>
              <a:rPr lang="en-GB" sz="1400" dirty="0" err="1">
                <a:latin typeface="Courier" pitchFamily="2" charset="0"/>
              </a:rPr>
              <a:t>setLabel</a:t>
            </a:r>
            <a:r>
              <a:rPr lang="en-GB" sz="1400" dirty="0">
                <a:latin typeface="Courier" pitchFamily="2" charset="0"/>
              </a:rPr>
              <a:t> clicked)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 err="1">
                <a:latin typeface="Courier" pitchFamily="2" charset="0"/>
              </a:rPr>
              <a:t>Application.Run</a:t>
            </a:r>
            <a:r>
              <a:rPr lang="en-GB" sz="1400" dirty="0">
                <a:latin typeface="Courier" pitchFamily="2" charset="0"/>
              </a:rPr>
              <a:t> win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Start the event-loop.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A8E60-EF9D-234E-BA2F-46FCD7286BC7}"/>
              </a:ext>
            </a:extLst>
          </p:cNvPr>
          <p:cNvSpPr txBox="1"/>
          <p:nvPr/>
        </p:nvSpPr>
        <p:spPr>
          <a:xfrm>
            <a:off x="438151" y="855256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buttonControl.fsx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807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1" y="213602"/>
            <a:ext cx="7202449" cy="735088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brugeren</a:t>
            </a:r>
            <a:r>
              <a:rPr lang="en-US" dirty="0"/>
              <a:t> via Controls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658A1-CD6B-EB49-A022-18CC5E1574FA}"/>
              </a:ext>
            </a:extLst>
          </p:cNvPr>
          <p:cNvSpPr/>
          <p:nvPr/>
        </p:nvSpPr>
        <p:spPr>
          <a:xfrm>
            <a:off x="438150" y="1305151"/>
            <a:ext cx="86486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System.Windows.Forms</a:t>
            </a:r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System.Drawing</a:t>
            </a:r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Model: a state 'clicked' that counts how many times an event has occurred</a:t>
            </a:r>
          </a:p>
          <a:p>
            <a:r>
              <a:rPr lang="en-GB" sz="1400" dirty="0">
                <a:latin typeface="Courier" pitchFamily="2" charset="0"/>
              </a:rPr>
              <a:t>let mutable clicked = 0</a:t>
            </a:r>
          </a:p>
          <a:p>
            <a:r>
              <a:rPr lang="en-GB" sz="1400" dirty="0">
                <a:latin typeface="Courier" pitchFamily="2" charset="0"/>
              </a:rPr>
              <a:t>let message () = </a:t>
            </a:r>
            <a:r>
              <a:rPr lang="en-GB" sz="1400" dirty="0" err="1">
                <a:latin typeface="Courier" pitchFamily="2" charset="0"/>
              </a:rPr>
              <a:t>sprintf</a:t>
            </a:r>
            <a:r>
              <a:rPr lang="en-GB" sz="1400" dirty="0">
                <a:latin typeface="Courier" pitchFamily="2" charset="0"/>
              </a:rPr>
              <a:t> "Clicked %d times" clicked </a:t>
            </a:r>
          </a:p>
          <a:p>
            <a:r>
              <a:rPr lang="en-GB" sz="1400" dirty="0">
                <a:latin typeface="Courier" pitchFamily="2" charset="0"/>
              </a:rPr>
              <a:t>let update () = clicked &lt;- clicked + 1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View: A window containing a label and a button</a:t>
            </a:r>
          </a:p>
          <a:p>
            <a:r>
              <a:rPr lang="en-GB" sz="1400" dirty="0">
                <a:latin typeface="Courier" pitchFamily="2" charset="0"/>
              </a:rPr>
              <a:t>let win = new Form(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=Size(140, 120))</a:t>
            </a:r>
          </a:p>
          <a:p>
            <a:r>
              <a:rPr lang="en-GB" sz="1400" dirty="0">
                <a:latin typeface="Courier" pitchFamily="2" charset="0"/>
              </a:rPr>
              <a:t>let label = new Label(Location=new Point(20, 20), Width=120)</a:t>
            </a:r>
          </a:p>
          <a:p>
            <a:r>
              <a:rPr lang="en-GB" sz="1400" dirty="0">
                <a:latin typeface="Courier" pitchFamily="2" charset="0"/>
              </a:rPr>
              <a:t>let button = new Button(Size=new Size(100, 40), Location=new Point(20, 60), Text="Click me")</a:t>
            </a: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label</a:t>
            </a: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button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Connect model and view and start the event-loop</a:t>
            </a:r>
          </a:p>
          <a:p>
            <a:r>
              <a:rPr lang="en-GB" sz="1400" dirty="0" err="1">
                <a:latin typeface="Courier" pitchFamily="2" charset="0"/>
              </a:rPr>
              <a:t>label.Text</a:t>
            </a:r>
            <a:r>
              <a:rPr lang="en-GB" sz="1400" dirty="0">
                <a:latin typeface="Courier" pitchFamily="2" charset="0"/>
              </a:rPr>
              <a:t> &lt;- message ()</a:t>
            </a:r>
          </a:p>
          <a:p>
            <a:r>
              <a:rPr lang="en-GB" sz="1400" dirty="0" err="1">
                <a:latin typeface="Courier" pitchFamily="2" charset="0"/>
              </a:rPr>
              <a:t>button.Click.Add</a:t>
            </a:r>
            <a:r>
              <a:rPr lang="en-GB" sz="1400" dirty="0">
                <a:latin typeface="Courier" pitchFamily="2" charset="0"/>
              </a:rPr>
              <a:t> (fun e -&gt; update (); </a:t>
            </a:r>
            <a:r>
              <a:rPr lang="en-GB" sz="1400" dirty="0" err="1">
                <a:latin typeface="Courier" pitchFamily="2" charset="0"/>
              </a:rPr>
              <a:t>label.Text</a:t>
            </a:r>
            <a:r>
              <a:rPr lang="en-GB" sz="1400" dirty="0">
                <a:latin typeface="Courier" pitchFamily="2" charset="0"/>
              </a:rPr>
              <a:t> &lt;- message ())</a:t>
            </a:r>
          </a:p>
          <a:p>
            <a:r>
              <a:rPr lang="en-GB" sz="1400" dirty="0" err="1">
                <a:latin typeface="Courier" pitchFamily="2" charset="0"/>
              </a:rPr>
              <a:t>Application.Run</a:t>
            </a:r>
            <a:r>
              <a:rPr lang="en-GB" sz="1400" dirty="0">
                <a:latin typeface="Courier" pitchFamily="2" charset="0"/>
              </a:rPr>
              <a:t> win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EAEBA-2C59-7D41-A3B3-2FCB4CAFADAC}"/>
              </a:ext>
            </a:extLst>
          </p:cNvPr>
          <p:cNvSpPr txBox="1"/>
          <p:nvPr/>
        </p:nvSpPr>
        <p:spPr>
          <a:xfrm>
            <a:off x="438149" y="850189"/>
            <a:ext cx="3560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buttonControlCompact.fsx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192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6" y="150813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Organisering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Controls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grupper</a:t>
            </a:r>
            <a:r>
              <a:rPr lang="en-US" dirty="0"/>
              <a:t>: Panels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56" y="920968"/>
            <a:ext cx="2374900" cy="1498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B139A8-9784-7D4B-A9E2-E2B992C9321D}"/>
              </a:ext>
            </a:extLst>
          </p:cNvPr>
          <p:cNvSpPr/>
          <p:nvPr/>
        </p:nvSpPr>
        <p:spPr>
          <a:xfrm>
            <a:off x="99646" y="1909953"/>
            <a:ext cx="119927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System.Drawing</a:t>
            </a:r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open </a:t>
            </a:r>
            <a:r>
              <a:rPr lang="en-GB" sz="1400" dirty="0" err="1">
                <a:latin typeface="Courier" pitchFamily="2" charset="0"/>
              </a:rPr>
              <a:t>System.Windows.Forms</a:t>
            </a:r>
            <a:endParaRPr lang="en-GB" sz="1400" dirty="0">
              <a:latin typeface="Courier" pitchFamily="2" charset="0"/>
            </a:endParaRP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Create a window with a panel, label and a textbox</a:t>
            </a:r>
          </a:p>
          <a:p>
            <a:r>
              <a:rPr lang="en-GB" sz="1400" dirty="0">
                <a:latin typeface="Courier" pitchFamily="2" charset="0"/>
              </a:rPr>
              <a:t>let win = new Form(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=new Size (200, 100))</a:t>
            </a:r>
          </a:p>
          <a:p>
            <a:r>
              <a:rPr lang="en-GB" sz="1400" dirty="0">
                <a:latin typeface="Courier" pitchFamily="2" charset="0"/>
              </a:rPr>
              <a:t>let panel = new Panel(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=new Size(160, 60), Location=new Point(20,20), </a:t>
            </a:r>
            <a:r>
              <a:rPr lang="en-GB" sz="1400" dirty="0" err="1">
                <a:latin typeface="Courier" pitchFamily="2" charset="0"/>
              </a:rPr>
              <a:t>BorderStyle</a:t>
            </a:r>
            <a:r>
              <a:rPr lang="en-GB" sz="1400" dirty="0">
                <a:latin typeface="Courier" pitchFamily="2" charset="0"/>
              </a:rPr>
              <a:t>=BorderStyle.Fixed3D)</a:t>
            </a:r>
          </a:p>
          <a:p>
            <a:r>
              <a:rPr lang="en-GB" sz="1400" dirty="0">
                <a:latin typeface="Courier" pitchFamily="2" charset="0"/>
              </a:rPr>
              <a:t>let label = new Label(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=new Size(120, 20), Location=new Point(15,5), Text="Input")</a:t>
            </a:r>
          </a:p>
          <a:p>
            <a:r>
              <a:rPr lang="en-GB" sz="1400" dirty="0">
                <a:latin typeface="Courier" pitchFamily="2" charset="0"/>
              </a:rPr>
              <a:t>let </a:t>
            </a:r>
            <a:r>
              <a:rPr lang="en-GB" sz="1400" dirty="0" err="1">
                <a:latin typeface="Courier" pitchFamily="2" charset="0"/>
              </a:rPr>
              <a:t>textBox</a:t>
            </a:r>
            <a:r>
              <a:rPr lang="en-GB" sz="1400" dirty="0">
                <a:latin typeface="Courier" pitchFamily="2" charset="0"/>
              </a:rPr>
              <a:t> = new </a:t>
            </a:r>
            <a:r>
              <a:rPr lang="en-GB" sz="1400" dirty="0" err="1">
                <a:latin typeface="Courier" pitchFamily="2" charset="0"/>
              </a:rPr>
              <a:t>TextBox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ClientSize</a:t>
            </a:r>
            <a:r>
              <a:rPr lang="en-GB" sz="1400" dirty="0">
                <a:latin typeface="Courier" pitchFamily="2" charset="0"/>
              </a:rPr>
              <a:t>=new Size(120, 20), Location=new Point(20,25), Text="Initial text")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 err="1">
                <a:latin typeface="Courier" pitchFamily="2" charset="0"/>
              </a:rPr>
              <a:t>win.Controls.Add</a:t>
            </a:r>
            <a:r>
              <a:rPr lang="en-GB" sz="1400" dirty="0">
                <a:latin typeface="Courier" pitchFamily="2" charset="0"/>
              </a:rPr>
              <a:t> panel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Add panel to window</a:t>
            </a:r>
          </a:p>
          <a:p>
            <a:r>
              <a:rPr lang="en-GB" sz="1400" dirty="0" err="1">
                <a:latin typeface="Courier" pitchFamily="2" charset="0"/>
              </a:rPr>
              <a:t>panel.Controls.Add</a:t>
            </a:r>
            <a:r>
              <a:rPr lang="en-GB" sz="1400" dirty="0">
                <a:latin typeface="Courier" pitchFamily="2" charset="0"/>
              </a:rPr>
              <a:t> label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add label to panel</a:t>
            </a:r>
          </a:p>
          <a:p>
            <a:r>
              <a:rPr lang="en-GB" sz="1400" dirty="0" err="1">
                <a:latin typeface="Courier" pitchFamily="2" charset="0"/>
              </a:rPr>
              <a:t>panel.Controls.Add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 err="1">
                <a:latin typeface="Courier" pitchFamily="2" charset="0"/>
              </a:rPr>
              <a:t>textBox</a:t>
            </a:r>
            <a:r>
              <a:rPr lang="en-GB" sz="1400" dirty="0">
                <a:latin typeface="Courier" pitchFamily="2" charset="0"/>
              </a:rPr>
              <a:t>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add textbox to panel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 err="1">
                <a:latin typeface="Courier" pitchFamily="2" charset="0"/>
              </a:rPr>
              <a:t>Application.Run</a:t>
            </a:r>
            <a:r>
              <a:rPr lang="en-GB" sz="1400" dirty="0">
                <a:latin typeface="Courier" pitchFamily="2" charset="0"/>
              </a:rPr>
              <a:t> win </a:t>
            </a:r>
            <a:r>
              <a:rPr lang="en-GB" sz="1400" dirty="0">
                <a:solidFill>
                  <a:schemeClr val="accent6"/>
                </a:solidFill>
                <a:latin typeface="Courier" pitchFamily="2" charset="0"/>
              </a:rPr>
              <a:t>// Start the event-loop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0B4FB-562F-244E-8A91-DAFA6EE693A3}"/>
              </a:ext>
            </a:extLst>
          </p:cNvPr>
          <p:cNvSpPr txBox="1"/>
          <p:nvPr/>
        </p:nvSpPr>
        <p:spPr>
          <a:xfrm>
            <a:off x="99646" y="1520856"/>
            <a:ext cx="132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panel.fsx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8830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85" y="150813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tildeling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position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paneler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66A90-A3DD-BD4F-BF84-57C04B00A949}"/>
              </a:ext>
            </a:extLst>
          </p:cNvPr>
          <p:cNvSpPr/>
          <p:nvPr/>
        </p:nvSpPr>
        <p:spPr>
          <a:xfrm>
            <a:off x="438149" y="1269690"/>
            <a:ext cx="151227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open </a:t>
            </a:r>
            <a:r>
              <a:rPr lang="en-GB" sz="1200" dirty="0" err="1">
                <a:latin typeface="Courier" pitchFamily="2" charset="0"/>
              </a:rPr>
              <a:t>System.Windows.Forms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open </a:t>
            </a:r>
            <a:r>
              <a:rPr lang="en-GB" sz="1200" dirty="0" err="1">
                <a:latin typeface="Courier" pitchFamily="2" charset="0"/>
              </a:rPr>
              <a:t>System.Drawing</a:t>
            </a:r>
            <a:endParaRPr lang="en-GB" sz="1200" dirty="0">
              <a:latin typeface="Courier" pitchFamily="2" charset="0"/>
            </a:endParaRP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Create a window, a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FlowLayoutPanel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, 4 buttons, a checkbox, a panel, and 4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radiobuttons</a:t>
            </a:r>
            <a:endParaRPr lang="en-GB" sz="12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let win = new Form(</a:t>
            </a:r>
            <a:r>
              <a:rPr lang="en-GB" sz="1200" dirty="0" err="1">
                <a:latin typeface="Courier" pitchFamily="2" charset="0"/>
              </a:rPr>
              <a:t>ClientSize</a:t>
            </a:r>
            <a:r>
              <a:rPr lang="en-GB" sz="1200" dirty="0">
                <a:latin typeface="Courier" pitchFamily="2" charset="0"/>
              </a:rPr>
              <a:t>=new Size(302, 356), Text="A </a:t>
            </a:r>
            <a:r>
              <a:rPr lang="en-GB" sz="1200" dirty="0" err="1">
                <a:latin typeface="Courier" pitchFamily="2" charset="0"/>
              </a:rPr>
              <a:t>Flowlayout</a:t>
            </a:r>
            <a:r>
              <a:rPr lang="en-GB" sz="1200" dirty="0">
                <a:latin typeface="Courier" pitchFamily="2" charset="0"/>
              </a:rPr>
              <a:t> Example")</a:t>
            </a:r>
          </a:p>
          <a:p>
            <a:r>
              <a:rPr lang="en-GB" sz="1200" dirty="0">
                <a:latin typeface="Courier" pitchFamily="2" charset="0"/>
              </a:rPr>
              <a:t>let </a:t>
            </a:r>
            <a:r>
              <a:rPr lang="en-GB" sz="1200" dirty="0" err="1">
                <a:latin typeface="Courier" pitchFamily="2" charset="0"/>
              </a:rPr>
              <a:t>flowLayoutPanel</a:t>
            </a:r>
            <a:r>
              <a:rPr lang="en-GB" sz="1200" dirty="0">
                <a:latin typeface="Courier" pitchFamily="2" charset="0"/>
              </a:rPr>
              <a:t> = new </a:t>
            </a:r>
            <a:r>
              <a:rPr lang="en-GB" sz="1200" dirty="0" err="1">
                <a:latin typeface="Courier" pitchFamily="2" charset="0"/>
              </a:rPr>
              <a:t>FlowLayoutPanel</a:t>
            </a:r>
            <a:r>
              <a:rPr lang="en-GB" sz="1200" dirty="0">
                <a:latin typeface="Courier" pitchFamily="2" charset="0"/>
              </a:rPr>
              <a:t>(Location=new Point(47, 55), </a:t>
            </a:r>
            <a:r>
              <a:rPr lang="en-GB" sz="1200" dirty="0" err="1">
                <a:latin typeface="Courier" pitchFamily="2" charset="0"/>
              </a:rPr>
              <a:t>BorderStyle</a:t>
            </a:r>
            <a:r>
              <a:rPr lang="en-GB" sz="1200" dirty="0">
                <a:latin typeface="Courier" pitchFamily="2" charset="0"/>
              </a:rPr>
              <a:t>=BorderStyle.Fixed3D, </a:t>
            </a:r>
            <a:r>
              <a:rPr lang="en-GB" sz="1200" dirty="0" err="1">
                <a:latin typeface="Courier" pitchFamily="2" charset="0"/>
              </a:rPr>
              <a:t>WrapContents</a:t>
            </a:r>
            <a:r>
              <a:rPr lang="en-GB" sz="1200" dirty="0">
                <a:latin typeface="Courier" pitchFamily="2" charset="0"/>
              </a:rPr>
              <a:t>=true)</a:t>
            </a:r>
          </a:p>
          <a:p>
            <a:r>
              <a:rPr lang="en-GB" sz="1200" dirty="0">
                <a:latin typeface="Courier" pitchFamily="2" charset="0"/>
              </a:rPr>
              <a:t>let </a:t>
            </a:r>
            <a:r>
              <a:rPr lang="en-GB" sz="1200" dirty="0" err="1">
                <a:latin typeface="Courier" pitchFamily="2" charset="0"/>
              </a:rPr>
              <a:t>buttonLst</a:t>
            </a:r>
            <a:r>
              <a:rPr lang="en-GB" sz="1200" dirty="0">
                <a:latin typeface="Courier" pitchFamily="2" charset="0"/>
              </a:rPr>
              <a:t> =</a:t>
            </a:r>
          </a:p>
          <a:p>
            <a:r>
              <a:rPr lang="en-GB" sz="1200" dirty="0">
                <a:latin typeface="Courier" pitchFamily="2" charset="0"/>
              </a:rPr>
              <a:t>  [new Button(Text="Button0");</a:t>
            </a:r>
          </a:p>
          <a:p>
            <a:r>
              <a:rPr lang="en-GB" sz="1200" dirty="0">
                <a:latin typeface="Courier" pitchFamily="2" charset="0"/>
              </a:rPr>
              <a:t>   new Button(Text="Button1");</a:t>
            </a:r>
          </a:p>
          <a:p>
            <a:r>
              <a:rPr lang="en-GB" sz="1200" dirty="0">
                <a:latin typeface="Courier" pitchFamily="2" charset="0"/>
              </a:rPr>
              <a:t>   new Button(Text="Button2");</a:t>
            </a:r>
          </a:p>
          <a:p>
            <a:r>
              <a:rPr lang="en-GB" sz="1200" dirty="0">
                <a:latin typeface="Courier" pitchFamily="2" charset="0"/>
              </a:rPr>
              <a:t>   new Button(Text="Button3")]</a:t>
            </a:r>
          </a:p>
          <a:p>
            <a:r>
              <a:rPr lang="en-GB" sz="1200" dirty="0">
                <a:latin typeface="Courier" pitchFamily="2" charset="0"/>
              </a:rPr>
              <a:t>let panel = new Panel(Location=new Point (47, 190),</a:t>
            </a:r>
            <a:r>
              <a:rPr lang="en-GB" sz="1200" dirty="0" err="1">
                <a:latin typeface="Courier" pitchFamily="2" charset="0"/>
              </a:rPr>
              <a:t>BorderStyle</a:t>
            </a:r>
            <a:r>
              <a:rPr lang="en-GB" sz="1200" dirty="0">
                <a:latin typeface="Courier" pitchFamily="2" charset="0"/>
              </a:rPr>
              <a:t>=BorderStyle.Fixed3D)</a:t>
            </a:r>
          </a:p>
          <a:p>
            <a:r>
              <a:rPr lang="en-GB" sz="1200" dirty="0">
                <a:latin typeface="Courier" pitchFamily="2" charset="0"/>
              </a:rPr>
              <a:t>let </a:t>
            </a:r>
            <a:r>
              <a:rPr lang="en-GB" sz="1200" dirty="0" err="1">
                <a:latin typeface="Courier" pitchFamily="2" charset="0"/>
              </a:rPr>
              <a:t>wrapContentsCheckBox</a:t>
            </a:r>
            <a:r>
              <a:rPr lang="en-GB" sz="1200" dirty="0">
                <a:latin typeface="Courier" pitchFamily="2" charset="0"/>
              </a:rPr>
              <a:t> = new </a:t>
            </a:r>
            <a:r>
              <a:rPr lang="en-GB" sz="1200" dirty="0" err="1">
                <a:latin typeface="Courier" pitchFamily="2" charset="0"/>
              </a:rPr>
              <a:t>CheckBox</a:t>
            </a:r>
            <a:r>
              <a:rPr lang="en-GB" sz="1200" dirty="0">
                <a:latin typeface="Courier" pitchFamily="2" charset="0"/>
              </a:rPr>
              <a:t>(Location=new Point (3, 3), Text="Wrap Contents")</a:t>
            </a:r>
          </a:p>
          <a:p>
            <a:r>
              <a:rPr lang="en-GB" sz="1200" dirty="0">
                <a:latin typeface="Courier" pitchFamily="2" charset="0"/>
              </a:rPr>
              <a:t>let </a:t>
            </a:r>
            <a:r>
              <a:rPr lang="en-GB" sz="1200" dirty="0" err="1">
                <a:latin typeface="Courier" pitchFamily="2" charset="0"/>
              </a:rPr>
              <a:t>radioButtonLst</a:t>
            </a:r>
            <a:r>
              <a:rPr lang="en-GB" sz="1200" dirty="0">
                <a:latin typeface="Courier" pitchFamily="2" charset="0"/>
              </a:rPr>
              <a:t> =</a:t>
            </a:r>
          </a:p>
          <a:p>
            <a:r>
              <a:rPr lang="en-GB" sz="1200" dirty="0">
                <a:latin typeface="Courier" pitchFamily="2" charset="0"/>
              </a:rPr>
              <a:t>  [(new </a:t>
            </a:r>
            <a:r>
              <a:rPr lang="en-GB" sz="1200" dirty="0" err="1">
                <a:latin typeface="Courier" pitchFamily="2" charset="0"/>
              </a:rPr>
              <a:t>RadioButton</a:t>
            </a:r>
            <a:r>
              <a:rPr lang="en-GB" sz="1200" dirty="0">
                <a:latin typeface="Courier" pitchFamily="2" charset="0"/>
              </a:rPr>
              <a:t>(Location=new Point(3, 34), Text="</a:t>
            </a:r>
            <a:r>
              <a:rPr lang="en-GB" sz="1200" dirty="0" err="1">
                <a:latin typeface="Courier" pitchFamily="2" charset="0"/>
              </a:rPr>
              <a:t>TopDown</a:t>
            </a:r>
            <a:r>
              <a:rPr lang="en-GB" sz="1200" dirty="0">
                <a:latin typeface="Courier" pitchFamily="2" charset="0"/>
              </a:rPr>
              <a:t>"), </a:t>
            </a:r>
            <a:r>
              <a:rPr lang="en-GB" sz="1200" dirty="0" err="1">
                <a:latin typeface="Courier" pitchFamily="2" charset="0"/>
              </a:rPr>
              <a:t>FlowDirection.TopDown</a:t>
            </a:r>
            <a:r>
              <a:rPr lang="en-GB" sz="1200" dirty="0">
                <a:latin typeface="Courier" pitchFamily="2" charset="0"/>
              </a:rPr>
              <a:t>);</a:t>
            </a:r>
          </a:p>
          <a:p>
            <a:r>
              <a:rPr lang="en-GB" sz="1200" dirty="0">
                <a:latin typeface="Courier" pitchFamily="2" charset="0"/>
              </a:rPr>
              <a:t>   (new </a:t>
            </a:r>
            <a:r>
              <a:rPr lang="en-GB" sz="1200" dirty="0" err="1">
                <a:latin typeface="Courier" pitchFamily="2" charset="0"/>
              </a:rPr>
              <a:t>RadioButton</a:t>
            </a:r>
            <a:r>
              <a:rPr lang="en-GB" sz="1200" dirty="0">
                <a:latin typeface="Courier" pitchFamily="2" charset="0"/>
              </a:rPr>
              <a:t>(Location=new Point(3, 62), Text="</a:t>
            </a:r>
            <a:r>
              <a:rPr lang="en-GB" sz="1200" dirty="0" err="1">
                <a:latin typeface="Courier" pitchFamily="2" charset="0"/>
              </a:rPr>
              <a:t>BottomUp</a:t>
            </a:r>
            <a:r>
              <a:rPr lang="en-GB" sz="1200" dirty="0">
                <a:latin typeface="Courier" pitchFamily="2" charset="0"/>
              </a:rPr>
              <a:t>"), </a:t>
            </a:r>
            <a:r>
              <a:rPr lang="en-GB" sz="1200" dirty="0" err="1">
                <a:latin typeface="Courier" pitchFamily="2" charset="0"/>
              </a:rPr>
              <a:t>FlowDirection.BottomUp</a:t>
            </a:r>
            <a:r>
              <a:rPr lang="en-GB" sz="1200" dirty="0">
                <a:latin typeface="Courier" pitchFamily="2" charset="0"/>
              </a:rPr>
              <a:t>);</a:t>
            </a:r>
          </a:p>
          <a:p>
            <a:r>
              <a:rPr lang="en-GB" sz="1200" dirty="0">
                <a:latin typeface="Courier" pitchFamily="2" charset="0"/>
              </a:rPr>
              <a:t>   (new </a:t>
            </a:r>
            <a:r>
              <a:rPr lang="en-GB" sz="1200" dirty="0" err="1">
                <a:latin typeface="Courier" pitchFamily="2" charset="0"/>
              </a:rPr>
              <a:t>RadioButton</a:t>
            </a:r>
            <a:r>
              <a:rPr lang="en-GB" sz="1200" dirty="0">
                <a:latin typeface="Courier" pitchFamily="2" charset="0"/>
              </a:rPr>
              <a:t>(Location=new Point(111, 34), Text="</a:t>
            </a:r>
            <a:r>
              <a:rPr lang="en-GB" sz="1200" dirty="0" err="1">
                <a:latin typeface="Courier" pitchFamily="2" charset="0"/>
              </a:rPr>
              <a:t>LeftToRight</a:t>
            </a:r>
            <a:r>
              <a:rPr lang="en-GB" sz="1200" dirty="0">
                <a:latin typeface="Courier" pitchFamily="2" charset="0"/>
              </a:rPr>
              <a:t>"), </a:t>
            </a:r>
            <a:r>
              <a:rPr lang="en-GB" sz="1200" dirty="0" err="1">
                <a:latin typeface="Courier" pitchFamily="2" charset="0"/>
              </a:rPr>
              <a:t>FlowDirection.LeftToRight</a:t>
            </a:r>
            <a:r>
              <a:rPr lang="en-GB" sz="1200" dirty="0">
                <a:latin typeface="Courier" pitchFamily="2" charset="0"/>
              </a:rPr>
              <a:t>);</a:t>
            </a:r>
          </a:p>
          <a:p>
            <a:r>
              <a:rPr lang="en-GB" sz="1200" dirty="0">
                <a:latin typeface="Courier" pitchFamily="2" charset="0"/>
              </a:rPr>
              <a:t>   (new </a:t>
            </a:r>
            <a:r>
              <a:rPr lang="en-GB" sz="1200" dirty="0" err="1">
                <a:latin typeface="Courier" pitchFamily="2" charset="0"/>
              </a:rPr>
              <a:t>RadioButton</a:t>
            </a:r>
            <a:r>
              <a:rPr lang="en-GB" sz="1200" dirty="0">
                <a:latin typeface="Courier" pitchFamily="2" charset="0"/>
              </a:rPr>
              <a:t>(Location=new Point(111, 62), Text="</a:t>
            </a:r>
            <a:r>
              <a:rPr lang="en-GB" sz="1200" dirty="0" err="1">
                <a:latin typeface="Courier" pitchFamily="2" charset="0"/>
              </a:rPr>
              <a:t>RightToLeft</a:t>
            </a:r>
            <a:r>
              <a:rPr lang="en-GB" sz="1200" dirty="0">
                <a:latin typeface="Courier" pitchFamily="2" charset="0"/>
              </a:rPr>
              <a:t>"), </a:t>
            </a:r>
            <a:r>
              <a:rPr lang="en-GB" sz="1200" dirty="0" err="1">
                <a:latin typeface="Courier" pitchFamily="2" charset="0"/>
              </a:rPr>
              <a:t>FlowDirection.RightToLeft</a:t>
            </a:r>
            <a:r>
              <a:rPr lang="en-GB" sz="1200" dirty="0">
                <a:latin typeface="Courier" pitchFamily="2" charset="0"/>
              </a:rPr>
              <a:t>)]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B1418-20DA-454E-B592-CD6EAF8E5142}"/>
              </a:ext>
            </a:extLst>
          </p:cNvPr>
          <p:cNvSpPr txBox="1"/>
          <p:nvPr/>
        </p:nvSpPr>
        <p:spPr>
          <a:xfrm>
            <a:off x="438149" y="779849"/>
            <a:ext cx="274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flowLayoutPanel.fsx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7637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85" y="150813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tildeling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position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paneler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66A90-A3DD-BD4F-BF84-57C04B00A949}"/>
              </a:ext>
            </a:extLst>
          </p:cNvPr>
          <p:cNvSpPr/>
          <p:nvPr/>
        </p:nvSpPr>
        <p:spPr>
          <a:xfrm>
            <a:off x="315056" y="2921535"/>
            <a:ext cx="151227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The window contains the panels which in turn contains the buttons, checkbox and radio buttons.</a:t>
            </a:r>
          </a:p>
          <a:p>
            <a:r>
              <a:rPr lang="en-GB" sz="1200" dirty="0" err="1">
                <a:latin typeface="Courier" pitchFamily="2" charset="0"/>
              </a:rPr>
              <a:t>win.Controls.Add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flowLayoutPanel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for </a:t>
            </a:r>
            <a:r>
              <a:rPr lang="en-GB" sz="1200" dirty="0" err="1">
                <a:latin typeface="Courier" pitchFamily="2" charset="0"/>
              </a:rPr>
              <a:t>btn</a:t>
            </a:r>
            <a:r>
              <a:rPr lang="en-GB" sz="1200" dirty="0">
                <a:latin typeface="Courier" pitchFamily="2" charset="0"/>
              </a:rPr>
              <a:t> in </a:t>
            </a:r>
            <a:r>
              <a:rPr lang="en-GB" sz="1200" dirty="0" err="1">
                <a:latin typeface="Courier" pitchFamily="2" charset="0"/>
              </a:rPr>
              <a:t>buttonLst</a:t>
            </a:r>
            <a:r>
              <a:rPr lang="en-GB" sz="1200" dirty="0">
                <a:latin typeface="Courier" pitchFamily="2" charset="0"/>
              </a:rPr>
              <a:t> do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flowLayoutPanel.Controls.Add</a:t>
            </a:r>
            <a:r>
              <a:rPr lang="en-GB" sz="1200" dirty="0">
                <a:latin typeface="Courier" pitchFamily="2" charset="0"/>
              </a:rPr>
              <a:t> </a:t>
            </a:r>
            <a:r>
              <a:rPr lang="en-GB" sz="1200" dirty="0" err="1">
                <a:latin typeface="Courier" pitchFamily="2" charset="0"/>
              </a:rPr>
              <a:t>btn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 err="1">
                <a:latin typeface="Courier" pitchFamily="2" charset="0"/>
              </a:rPr>
              <a:t>win.Controls.Add</a:t>
            </a:r>
            <a:r>
              <a:rPr lang="en-GB" sz="1200" dirty="0">
                <a:latin typeface="Courier" pitchFamily="2" charset="0"/>
              </a:rPr>
              <a:t> panel</a:t>
            </a:r>
          </a:p>
          <a:p>
            <a:r>
              <a:rPr lang="en-GB" sz="1200" dirty="0" err="1">
                <a:latin typeface="Courier" pitchFamily="2" charset="0"/>
              </a:rPr>
              <a:t>panel.Controls.Add</a:t>
            </a:r>
            <a:r>
              <a:rPr lang="en-GB" sz="1200" dirty="0">
                <a:latin typeface="Courier" pitchFamily="2" charset="0"/>
              </a:rPr>
              <a:t> (</a:t>
            </a:r>
            <a:r>
              <a:rPr lang="en-GB" sz="1200" dirty="0" err="1">
                <a:latin typeface="Courier" pitchFamily="2" charset="0"/>
              </a:rPr>
              <a:t>wrapContentsCheckBox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r>
              <a:rPr lang="en-GB" sz="1200" dirty="0">
                <a:latin typeface="Courier" pitchFamily="2" charset="0"/>
              </a:rPr>
              <a:t>for </a:t>
            </a:r>
            <a:r>
              <a:rPr lang="en-GB" sz="1200" dirty="0" err="1">
                <a:latin typeface="Courier" pitchFamily="2" charset="0"/>
              </a:rPr>
              <a:t>btn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dir</a:t>
            </a:r>
            <a:r>
              <a:rPr lang="en-GB" sz="1200" dirty="0">
                <a:latin typeface="Courier" pitchFamily="2" charset="0"/>
              </a:rPr>
              <a:t> in </a:t>
            </a:r>
            <a:r>
              <a:rPr lang="en-GB" sz="1200" dirty="0" err="1">
                <a:latin typeface="Courier" pitchFamily="2" charset="0"/>
              </a:rPr>
              <a:t>radioButtonLst</a:t>
            </a:r>
            <a:r>
              <a:rPr lang="en-GB" sz="1200" dirty="0">
                <a:latin typeface="Courier" pitchFamily="2" charset="0"/>
              </a:rPr>
              <a:t> do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panel.Controls.Add</a:t>
            </a:r>
            <a:r>
              <a:rPr lang="en-GB" sz="1200" dirty="0">
                <a:latin typeface="Courier" pitchFamily="2" charset="0"/>
              </a:rPr>
              <a:t> (</a:t>
            </a:r>
            <a:r>
              <a:rPr lang="en-GB" sz="1200" dirty="0" err="1">
                <a:latin typeface="Courier" pitchFamily="2" charset="0"/>
              </a:rPr>
              <a:t>btn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Link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wrapContentsCheckBox</a:t>
            </a:r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 and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flowLayoutPanel.WrapContents</a:t>
            </a:r>
            <a:endParaRPr lang="en-GB" sz="12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GB" sz="1200" dirty="0" err="1">
                <a:latin typeface="Courier" pitchFamily="2" charset="0"/>
              </a:rPr>
              <a:t>wrapContentsCheckBox.Checked</a:t>
            </a:r>
            <a:r>
              <a:rPr lang="en-GB" sz="1200" dirty="0">
                <a:latin typeface="Courier" pitchFamily="2" charset="0"/>
              </a:rPr>
              <a:t> &lt;- </a:t>
            </a:r>
            <a:r>
              <a:rPr lang="en-GB" sz="1200" dirty="0" err="1">
                <a:latin typeface="Courier" pitchFamily="2" charset="0"/>
              </a:rPr>
              <a:t>flowLayoutPanel.WrapContents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 err="1">
                <a:latin typeface="Courier" pitchFamily="2" charset="0"/>
              </a:rPr>
              <a:t>wrapContentsCheckBox.CheckedChanged.Add</a:t>
            </a:r>
            <a:r>
              <a:rPr lang="en-GB" sz="1200" dirty="0">
                <a:latin typeface="Courier" pitchFamily="2" charset="0"/>
              </a:rPr>
              <a:t> (fun _ -&gt; </a:t>
            </a:r>
            <a:r>
              <a:rPr lang="en-GB" sz="1200" dirty="0" err="1">
                <a:latin typeface="Courier" pitchFamily="2" charset="0"/>
              </a:rPr>
              <a:t>flowLayoutPanel.WrapContents</a:t>
            </a:r>
            <a:r>
              <a:rPr lang="en-GB" sz="1200" dirty="0">
                <a:latin typeface="Courier" pitchFamily="2" charset="0"/>
              </a:rPr>
              <a:t> &lt;- </a:t>
            </a:r>
            <a:r>
              <a:rPr lang="en-GB" sz="1200" dirty="0" err="1">
                <a:latin typeface="Courier" pitchFamily="2" charset="0"/>
              </a:rPr>
              <a:t>wrapContentsCheckBox.Checked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Link radio buttons and </a:t>
            </a:r>
            <a:r>
              <a:rPr lang="en-GB" sz="1200" dirty="0" err="1">
                <a:solidFill>
                  <a:schemeClr val="accent6"/>
                </a:solidFill>
                <a:latin typeface="Courier" pitchFamily="2" charset="0"/>
              </a:rPr>
              <a:t>flowLayoutPanel.FlowDirection</a:t>
            </a:r>
            <a:endParaRPr lang="en-GB" sz="1200" dirty="0">
              <a:solidFill>
                <a:schemeClr val="accent6"/>
              </a:solidFill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for (</a:t>
            </a:r>
            <a:r>
              <a:rPr lang="en-GB" sz="1200" dirty="0" err="1">
                <a:latin typeface="Courier" pitchFamily="2" charset="0"/>
              </a:rPr>
              <a:t>btn</a:t>
            </a:r>
            <a:r>
              <a:rPr lang="en-GB" sz="1200" dirty="0">
                <a:latin typeface="Courier" pitchFamily="2" charset="0"/>
              </a:rPr>
              <a:t>, </a:t>
            </a:r>
            <a:r>
              <a:rPr lang="en-GB" sz="1200" dirty="0" err="1">
                <a:latin typeface="Courier" pitchFamily="2" charset="0"/>
              </a:rPr>
              <a:t>dir</a:t>
            </a:r>
            <a:r>
              <a:rPr lang="en-GB" sz="1200" dirty="0">
                <a:latin typeface="Courier" pitchFamily="2" charset="0"/>
              </a:rPr>
              <a:t>) in </a:t>
            </a:r>
            <a:r>
              <a:rPr lang="en-GB" sz="1200" dirty="0" err="1">
                <a:latin typeface="Courier" pitchFamily="2" charset="0"/>
              </a:rPr>
              <a:t>radioButtonLst</a:t>
            </a:r>
            <a:r>
              <a:rPr lang="en-GB" sz="1200" dirty="0">
                <a:latin typeface="Courier" pitchFamily="2" charset="0"/>
              </a:rPr>
              <a:t> do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btn.Checked</a:t>
            </a:r>
            <a:r>
              <a:rPr lang="en-GB" sz="1200" dirty="0">
                <a:latin typeface="Courier" pitchFamily="2" charset="0"/>
              </a:rPr>
              <a:t> &lt;- </a:t>
            </a:r>
            <a:r>
              <a:rPr lang="en-GB" sz="1200" dirty="0" err="1">
                <a:latin typeface="Courier" pitchFamily="2" charset="0"/>
              </a:rPr>
              <a:t>flowLayoutPanel.FlowDirection</a:t>
            </a:r>
            <a:r>
              <a:rPr lang="en-GB" sz="1200" dirty="0">
                <a:latin typeface="Courier" pitchFamily="2" charset="0"/>
              </a:rPr>
              <a:t> = </a:t>
            </a:r>
            <a:r>
              <a:rPr lang="en-GB" sz="1200" dirty="0" err="1">
                <a:latin typeface="Courier" pitchFamily="2" charset="0"/>
              </a:rPr>
              <a:t>dir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btn.CheckedChanged.Add</a:t>
            </a:r>
            <a:r>
              <a:rPr lang="en-GB" sz="1200" dirty="0">
                <a:latin typeface="Courier" pitchFamily="2" charset="0"/>
              </a:rPr>
              <a:t> (fun _ -&gt; </a:t>
            </a:r>
            <a:r>
              <a:rPr lang="en-GB" sz="1200" dirty="0" err="1">
                <a:latin typeface="Courier" pitchFamily="2" charset="0"/>
              </a:rPr>
              <a:t>flowLayoutPanel.FlowDirection</a:t>
            </a:r>
            <a:r>
              <a:rPr lang="en-GB" sz="1200" dirty="0">
                <a:latin typeface="Courier" pitchFamily="2" charset="0"/>
              </a:rPr>
              <a:t> &lt;- </a:t>
            </a:r>
            <a:r>
              <a:rPr lang="en-GB" sz="1200" dirty="0" err="1">
                <a:latin typeface="Courier" pitchFamily="2" charset="0"/>
              </a:rPr>
              <a:t>dir</a:t>
            </a:r>
            <a:r>
              <a:rPr lang="en-GB" sz="1200" dirty="0">
                <a:latin typeface="Courier" pitchFamily="2" charset="0"/>
              </a:rPr>
              <a:t>)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solidFill>
                  <a:schemeClr val="accent6"/>
                </a:solidFill>
                <a:latin typeface="Courier" pitchFamily="2" charset="0"/>
              </a:rPr>
              <a:t>// Create a window, add controls, and start event-loop</a:t>
            </a:r>
          </a:p>
          <a:p>
            <a:r>
              <a:rPr lang="en-GB" sz="1200" dirty="0" err="1">
                <a:latin typeface="Courier" pitchFamily="2" charset="0"/>
              </a:rPr>
              <a:t>Application.Run</a:t>
            </a:r>
            <a:r>
              <a:rPr lang="en-GB" sz="1200" dirty="0">
                <a:latin typeface="Courier" pitchFamily="2" charset="0"/>
              </a:rPr>
              <a:t> win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B1418-20DA-454E-B592-CD6EAF8E5142}"/>
              </a:ext>
            </a:extLst>
          </p:cNvPr>
          <p:cNvSpPr txBox="1"/>
          <p:nvPr/>
        </p:nvSpPr>
        <p:spPr>
          <a:xfrm>
            <a:off x="438149" y="779849"/>
            <a:ext cx="274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flowLayoutPanel.fsx</a:t>
            </a:r>
            <a:endParaRPr lang="en-GB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041" y="1576986"/>
            <a:ext cx="3543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9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A9F3-DFD2-9247-B775-CD6BB58F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0"/>
            <a:ext cx="10515600" cy="1325563"/>
          </a:xfrm>
        </p:spPr>
        <p:txBody>
          <a:bodyPr/>
          <a:lstStyle/>
          <a:p>
            <a:r>
              <a:rPr lang="en-GB" dirty="0" err="1"/>
              <a:t>Evaluering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5540F-760F-FB4A-B9BB-DA361920C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00" y="404332"/>
            <a:ext cx="6319520" cy="6185063"/>
          </a:xfrm>
        </p:spPr>
      </p:pic>
    </p:spTree>
    <p:extLst>
      <p:ext uri="{BB962C8B-B14F-4D97-AF65-F5344CB8AC3E}">
        <p14:creationId xmlns:p14="http://schemas.microsoft.com/office/powerpoint/2010/main" val="14538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F956-EB90-8C4F-A8C0-F2357A74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022D4-3D21-6148-B698-E24EADAF3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070" y="440272"/>
            <a:ext cx="8572500" cy="5936816"/>
          </a:xfrm>
        </p:spPr>
      </p:pic>
    </p:spTree>
    <p:extLst>
      <p:ext uri="{BB962C8B-B14F-4D97-AF65-F5344CB8AC3E}">
        <p14:creationId xmlns:p14="http://schemas.microsoft.com/office/powerpoint/2010/main" val="239761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4CFB62-C148-1749-843D-74C4F604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40" y="665480"/>
            <a:ext cx="77978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2D3C0-71A4-3F47-8ACE-C2E2D1F6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40" y="1033780"/>
            <a:ext cx="83312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0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945</Words>
  <Application>Microsoft Macintosh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Office Theme</vt:lpstr>
      <vt:lpstr>Grafiske brugergrænseflader i F#</vt:lpstr>
      <vt:lpstr>Input fra brugeren via Controls</vt:lpstr>
      <vt:lpstr>Input fra brugeren via Controls</vt:lpstr>
      <vt:lpstr>Organisering af Controls i grupper: Panels</vt:lpstr>
      <vt:lpstr>Automatisk tildeling af position i paneler</vt:lpstr>
      <vt:lpstr>Automatisk tildeling af position i paneler</vt:lpstr>
      <vt:lpstr>Evaluering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Grafiske brugergrænseflader i F#</dc:title>
  <dc:creator>Jon Sporring</dc:creator>
  <cp:lastModifiedBy>Jon Sporring</cp:lastModifiedBy>
  <cp:revision>45</cp:revision>
  <cp:lastPrinted>2019-01-14T22:17:58Z</cp:lastPrinted>
  <dcterms:created xsi:type="dcterms:W3CDTF">2018-01-10T08:04:13Z</dcterms:created>
  <dcterms:modified xsi:type="dcterms:W3CDTF">2019-01-14T22:46:03Z</dcterms:modified>
</cp:coreProperties>
</file>