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17" r:id="rId3"/>
    <p:sldId id="318" r:id="rId4"/>
    <p:sldId id="257" r:id="rId5"/>
    <p:sldId id="313" r:id="rId6"/>
    <p:sldId id="314" r:id="rId7"/>
    <p:sldId id="315" r:id="rId8"/>
    <p:sldId id="310" r:id="rId9"/>
    <p:sldId id="311" r:id="rId10"/>
    <p:sldId id="312" r:id="rId11"/>
    <p:sldId id="316" r:id="rId12"/>
    <p:sldId id="262" r:id="rId13"/>
    <p:sldId id="258" r:id="rId14"/>
    <p:sldId id="265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4"/>
    <p:restoredTop sz="91324"/>
  </p:normalViewPr>
  <p:slideViewPr>
    <p:cSldViewPr snapToGrid="0" snapToObjects="1">
      <p:cViewPr varScale="1">
        <p:scale>
          <a:sx n="105" d="100"/>
          <a:sy n="105" d="100"/>
        </p:scale>
        <p:origin x="344" y="20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4.2+3: Kaldestakken, bunken, referenceceller, højere-ordens, anonyme funktioner og </a:t>
            </a:r>
            <a:r>
              <a:rPr lang="da-DK" dirty="0" err="1"/>
              <a:t>håndkøring</a:t>
            </a:r>
            <a:r>
              <a:rPr lang="da-DK" dirty="0"/>
              <a:t>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F6C3-039F-AD46-BC2E-F24E205E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Anonyme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63D44-2416-0C4B-B077-B536CAA29CC7}"/>
              </a:ext>
            </a:extLst>
          </p:cNvPr>
          <p:cNvSpPr/>
          <p:nvPr/>
        </p:nvSpPr>
        <p:spPr>
          <a:xfrm>
            <a:off x="5758389" y="1690690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1e-5</a:t>
            </a:r>
          </a:p>
          <a:p>
            <a:r>
              <a:rPr lang="en-GB" sz="1400" dirty="0"/>
              <a:t>let result = integrate (fun x -&gt; x * </a:t>
            </a:r>
            <a:r>
              <a:rPr lang="en-GB" sz="1400" dirty="0" err="1"/>
              <a:t>exp</a:t>
            </a:r>
            <a:r>
              <a:rPr lang="en-GB" sz="1400" dirty="0"/>
              <a:t>(x))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f(x) dx = %g" a b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C48C6-57E0-8F41-A15D-E2ED9AB3B879}"/>
              </a:ext>
            </a:extLst>
          </p:cNvPr>
          <p:cNvSpPr/>
          <p:nvPr/>
        </p:nvSpPr>
        <p:spPr>
          <a:xfrm>
            <a:off x="838200" y="1690690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x =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F5BE65-0BF1-2C41-AC3B-31DF73DF255C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31D792-C590-F443-BFAA-291AD4C18EB2}"/>
              </a:ext>
            </a:extLst>
          </p:cNvPr>
          <p:cNvSpPr/>
          <p:nvPr/>
        </p:nvSpPr>
        <p:spPr>
          <a:xfrm>
            <a:off x="838200" y="3168017"/>
            <a:ext cx="4920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let f = fun x -&gt; x * </a:t>
            </a:r>
            <a:r>
              <a:rPr lang="en-GB" sz="1400" dirty="0" err="1"/>
              <a:t>exp</a:t>
            </a:r>
            <a:r>
              <a:rPr lang="en-GB" sz="1400" dirty="0"/>
              <a:t>(x)</a:t>
            </a:r>
          </a:p>
          <a:p>
            <a:r>
              <a:rPr lang="en-GB" sz="1400" dirty="0"/>
              <a:t>f 3.0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2DA12-9E03-4C41-BF22-7E189A1A0B66}"/>
              </a:ext>
            </a:extLst>
          </p:cNvPr>
          <p:cNvCxnSpPr>
            <a:cxnSpLocks/>
          </p:cNvCxnSpPr>
          <p:nvPr/>
        </p:nvCxnSpPr>
        <p:spPr>
          <a:xfrm>
            <a:off x="838200" y="2743200"/>
            <a:ext cx="3567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D76DFC-D472-2B47-83CD-D0A2DA345B74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850C0-E144-834A-87EB-D4714A08A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CD557-CDA4-8945-B259-BF325D6CD5BE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-6304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926616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/>
              <a:t>Stakken og bunken</a:t>
            </a:r>
          </a:p>
          <a:p>
            <a:r>
              <a:rPr lang="da-DK" sz="2200" dirty="0"/>
              <a:t>Referenceceller</a:t>
            </a:r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759571"/>
            <a:ext cx="0" cy="181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763600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/>
              <a:t>Moduler og biblioteker</a:t>
            </a:r>
          </a:p>
          <a:p>
            <a:r>
              <a:rPr lang="da-DK" sz="2200" dirty="0"/>
              <a:t>Black- og </a:t>
            </a:r>
            <a:r>
              <a:rPr lang="da-DK" sz="2200" dirty="0" err="1"/>
              <a:t>white-box</a:t>
            </a:r>
            <a:r>
              <a:rPr lang="da-DK" sz="2200" dirty="0"/>
              <a:t> </a:t>
            </a:r>
            <a:r>
              <a:rPr lang="da-DK" sz="2200" dirty="0" err="1"/>
              <a:t>testing</a:t>
            </a:r>
            <a:endParaRPr lang="da-DK" sz="2200" dirty="0"/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473975" y="2565670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0959710-CCD6-5D40-B87B-136B49848B7C}"/>
              </a:ext>
            </a:extLst>
          </p:cNvPr>
          <p:cNvGraphicFramePr>
            <a:graphicFrameLocks noGrp="1"/>
          </p:cNvGraphicFramePr>
          <p:nvPr/>
        </p:nvGraphicFramePr>
        <p:xfrm>
          <a:off x="296503" y="2820115"/>
          <a:ext cx="5021948" cy="39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87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255487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55487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55487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519364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97076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-1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negative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97076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grænsetilfælde</a:t>
                      </a: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311618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11618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894737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 min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ikke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894737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"0b1011"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stort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ulige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tal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venstre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og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højre</a:t>
                      </a: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 bit sat)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56E7D7D-B887-7A47-B79E-EA959E2E3E49}"/>
              </a:ext>
            </a:extLst>
          </p:cNvPr>
          <p:cNvGraphicFramePr>
            <a:graphicFrameLocks noGrp="1"/>
          </p:cNvGraphicFramePr>
          <p:nvPr/>
        </p:nvGraphicFramePr>
        <p:xfrm>
          <a:off x="5798127" y="2820115"/>
          <a:ext cx="6241470" cy="392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45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040245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943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04431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9432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93659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8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C8BA-3D9C-7B4B-9AC7-AFD885C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 = </a:t>
            </a:r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15C79-4973-9846-891C-14196CD1C89D}"/>
              </a:ext>
            </a:extLst>
          </p:cNvPr>
          <p:cNvSpPr/>
          <p:nvPr/>
        </p:nvSpPr>
        <p:spPr>
          <a:xfrm>
            <a:off x="1317162" y="2081217"/>
            <a:ext cx="3706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DA9EA-E62A-BD43-83AD-E3367D7F4735}"/>
              </a:ext>
            </a:extLst>
          </p:cNvPr>
          <p:cNvSpPr/>
          <p:nvPr/>
        </p:nvSpPr>
        <p:spPr>
          <a:xfrm>
            <a:off x="1317162" y="5466206"/>
            <a:ext cx="86248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factor -&gt; 2.0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x),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x; string a,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((x, y), (x * y), ()), factor -&gt; 2.0))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A1AC-0EBE-A04C-AB89-C4917DF4F2A1}"/>
              </a:ext>
            </a:extLst>
          </p:cNvPr>
          <p:cNvSpPr txBox="1"/>
          <p:nvPr/>
        </p:nvSpPr>
        <p:spPr>
          <a:xfrm>
            <a:off x="1065775" y="1690690"/>
            <a:ext cx="2973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højere-ordens</a:t>
            </a:r>
            <a:r>
              <a:rPr lang="en-GB" sz="2000" dirty="0"/>
              <a:t> 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C0968-95C3-1341-A7CF-1BCF10CB2728}"/>
              </a:ext>
            </a:extLst>
          </p:cNvPr>
          <p:cNvSpPr txBox="1"/>
          <p:nvPr/>
        </p:nvSpPr>
        <p:spPr>
          <a:xfrm>
            <a:off x="1054199" y="5066096"/>
            <a:ext cx="1082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Værdier</a:t>
            </a:r>
            <a:r>
              <a:rPr lang="en-GB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BD922-4D31-024D-88EC-B0CDD6A53D0E}"/>
              </a:ext>
            </a:extLst>
          </p:cNvPr>
          <p:cNvSpPr txBox="1"/>
          <p:nvPr/>
        </p:nvSpPr>
        <p:spPr>
          <a:xfrm>
            <a:off x="1065775" y="4197028"/>
            <a:ext cx="1980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Closure notation: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9418A1-B999-3443-BAA8-537E9FCCFBF7}"/>
              </a:ext>
            </a:extLst>
          </p:cNvPr>
          <p:cNvSpPr/>
          <p:nvPr/>
        </p:nvSpPr>
        <p:spPr>
          <a:xfrm>
            <a:off x="1317162" y="4539986"/>
            <a:ext cx="862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(input,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krop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virkefeltets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værdier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62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simulér</a:t>
            </a:r>
            <a:r>
              <a:rPr lang="en-GB" dirty="0"/>
              <a:t> </a:t>
            </a:r>
            <a:r>
              <a:rPr lang="en-GB" dirty="0" err="1"/>
              <a:t>computeren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 to n do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p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3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199" y="3597614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simpleForLoop.fsx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1: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2: 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3: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((n),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-&gt; 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-&gt;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0" y="2843560"/>
            <a:ext cx="32544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((n -&gt; 3),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doit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 -&gt;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“1: 1”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891209" y="2795204"/>
            <a:ext cx="3067054" cy="25105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V="1">
            <a:off x="7518414" y="2546455"/>
            <a:ext cx="240509" cy="1579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7758923" y="2487427"/>
            <a:ext cx="471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891209" y="1859300"/>
            <a:ext cx="3067054" cy="8905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908A3-CB67-5E4B-AA22-EA79558A028F}"/>
              </a:ext>
            </a:extLst>
          </p:cNvPr>
          <p:cNvSpPr/>
          <p:nvPr/>
        </p:nvSpPr>
        <p:spPr>
          <a:xfrm>
            <a:off x="5891210" y="3731809"/>
            <a:ext cx="3254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 -&gt; 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“2: 4”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4B6D1-9F2D-004F-BE60-0EEE7841ABBA}"/>
              </a:ext>
            </a:extLst>
          </p:cNvPr>
          <p:cNvSpPr/>
          <p:nvPr/>
        </p:nvSpPr>
        <p:spPr>
          <a:xfrm>
            <a:off x="5891210" y="4380330"/>
            <a:ext cx="3254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 -&gt; 9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“3: 9”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B76A3-A10B-214E-B207-5A1FB3ED19CA}"/>
              </a:ext>
            </a:extLst>
          </p:cNvPr>
          <p:cNvSpPr/>
          <p:nvPr/>
        </p:nvSpPr>
        <p:spPr>
          <a:xfrm>
            <a:off x="6011464" y="5091387"/>
            <a:ext cx="3254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</p:spTree>
    <p:extLst>
      <p:ext uri="{BB962C8B-B14F-4D97-AF65-F5344CB8AC3E}">
        <p14:creationId xmlns:p14="http://schemas.microsoft.com/office/powerpoint/2010/main" val="38520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3C2-2743-5F46-B43A-E4A39C7A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Leksikografisk</a:t>
            </a:r>
            <a:r>
              <a:rPr lang="en-GB" dirty="0"/>
              <a:t> versus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981CC-6375-4A4D-BD59-C25BFE2B9164}"/>
              </a:ext>
            </a:extLst>
          </p:cNvPr>
          <p:cNvSpPr/>
          <p:nvPr/>
        </p:nvSpPr>
        <p:spPr>
          <a:xfrm>
            <a:off x="1609725" y="3145175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F28F6-6E07-DF45-B3B3-41A52C634649}"/>
              </a:ext>
            </a:extLst>
          </p:cNvPr>
          <p:cNvSpPr/>
          <p:nvPr/>
        </p:nvSpPr>
        <p:spPr>
          <a:xfrm>
            <a:off x="6096000" y="3145176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05B1D-33ED-5F46-8A71-D39313C1FA4E}"/>
              </a:ext>
            </a:extLst>
          </p:cNvPr>
          <p:cNvSpPr txBox="1"/>
          <p:nvPr/>
        </p:nvSpPr>
        <p:spPr>
          <a:xfrm>
            <a:off x="1400175" y="2371725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Leksikografisk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F076F-4306-654B-A711-67F2CC72D196}"/>
              </a:ext>
            </a:extLst>
          </p:cNvPr>
          <p:cNvSpPr txBox="1"/>
          <p:nvPr/>
        </p:nvSpPr>
        <p:spPr>
          <a:xfrm>
            <a:off x="5872163" y="23717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Dynamisk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6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5998177" y="3797518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6.0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6.0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Leksikografisk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200" y="3795555"/>
            <a:ext cx="32544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lexicalScopeTracing.fsx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0" y="2943574"/>
            <a:ext cx="39536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901543" y="2937986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H="1" flipV="1">
            <a:off x="6772279" y="3890560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901543" y="4224450"/>
            <a:ext cx="3273817" cy="5422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DA3D7-4117-AB42-8ACE-369AA1E6F910}"/>
              </a:ext>
            </a:extLst>
          </p:cNvPr>
          <p:cNvSpPr/>
          <p:nvPr/>
        </p:nvSpPr>
        <p:spPr>
          <a:xfrm>
            <a:off x="5891209" y="4344078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3.0))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6.0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092AD-C97E-2E44-9923-0B4DD5D2DA44}"/>
              </a:ext>
            </a:extLst>
          </p:cNvPr>
          <p:cNvSpPr/>
          <p:nvPr/>
        </p:nvSpPr>
        <p:spPr>
          <a:xfrm>
            <a:off x="5998177" y="2277122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6.0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“6.0”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3314C-02B0-A34F-9B0F-EFA410C9BE1E}"/>
              </a:ext>
            </a:extLst>
          </p:cNvPr>
          <p:cNvCxnSpPr>
            <a:cxnSpLocks/>
          </p:cNvCxnSpPr>
          <p:nvPr/>
        </p:nvCxnSpPr>
        <p:spPr>
          <a:xfrm flipV="1">
            <a:off x="8225050" y="2342537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13D71-3076-3445-839E-41FBE88DC9A4}"/>
              </a:ext>
            </a:extLst>
          </p:cNvPr>
          <p:cNvCxnSpPr>
            <a:cxnSpLocks/>
          </p:cNvCxnSpPr>
          <p:nvPr/>
        </p:nvCxnSpPr>
        <p:spPr>
          <a:xfrm flipV="1">
            <a:off x="5998177" y="1810264"/>
            <a:ext cx="3352230" cy="11277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0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6" grpId="0"/>
      <p:bldP spid="7" grpId="0"/>
      <p:bldP spid="8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4E418C6-2A52-514A-B848-9800695F4981}"/>
              </a:ext>
            </a:extLst>
          </p:cNvPr>
          <p:cNvSpPr/>
          <p:nvPr/>
        </p:nvSpPr>
        <p:spPr>
          <a:xfrm>
            <a:off x="5891210" y="3607243"/>
            <a:ext cx="3953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2.0 -&gt;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DA3D7-4117-AB42-8ACE-369AA1E6F910}"/>
              </a:ext>
            </a:extLst>
          </p:cNvPr>
          <p:cNvSpPr/>
          <p:nvPr/>
        </p:nvSpPr>
        <p:spPr>
          <a:xfrm>
            <a:off x="5891210" y="4196514"/>
            <a:ext cx="4367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E2: ((z -&gt; 2.0), a * z, (a -&gt; alpha))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return -&gt; 8.0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2BD2F-277D-A641-8945-916E0B513BCF}"/>
              </a:ext>
            </a:extLst>
          </p:cNvPr>
          <p:cNvSpPr/>
          <p:nvPr/>
        </p:nvSpPr>
        <p:spPr>
          <a:xfrm>
            <a:off x="5987780" y="3617815"/>
            <a:ext cx="2002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8.0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8.0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22F4-C5CE-744F-9CBF-4E79C3B2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Håndkøring</a:t>
            </a:r>
            <a:r>
              <a:rPr lang="en-GB" dirty="0"/>
              <a:t>: </a:t>
            </a:r>
            <a:r>
              <a:rPr lang="en-GB" dirty="0" err="1"/>
              <a:t>Dynamisk</a:t>
            </a:r>
            <a:r>
              <a:rPr lang="en-GB" dirty="0"/>
              <a:t> </a:t>
            </a:r>
            <a:r>
              <a:rPr lang="en-GB" dirty="0" err="1"/>
              <a:t>virkefelt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B8789-0368-5649-9703-E57557F12B95}"/>
              </a:ext>
            </a:extLst>
          </p:cNvPr>
          <p:cNvSpPr/>
          <p:nvPr/>
        </p:nvSpPr>
        <p:spPr>
          <a:xfrm>
            <a:off x="838200" y="1859301"/>
            <a:ext cx="32544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a = 3.0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f z = a * z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&lt;- 4.0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x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E37C1-7857-9949-86BE-5442B23A35CC}"/>
              </a:ext>
            </a:extLst>
          </p:cNvPr>
          <p:cNvSpPr/>
          <p:nvPr/>
        </p:nvSpPr>
        <p:spPr>
          <a:xfrm>
            <a:off x="838200" y="3795555"/>
            <a:ext cx="3254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dynamicScopeTracing.fsx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8.0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DEE99-184A-FE4A-89D0-0A116E72BBA9}"/>
              </a:ext>
            </a:extLst>
          </p:cNvPr>
          <p:cNvSpPr/>
          <p:nvPr/>
        </p:nvSpPr>
        <p:spPr>
          <a:xfrm>
            <a:off x="5891212" y="1859301"/>
            <a:ext cx="39536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E0: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((x),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6: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2.0 -&gt;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90A63B-95A5-8A4A-8F5B-E13839B9AEEC}"/>
              </a:ext>
            </a:extLst>
          </p:cNvPr>
          <p:cNvSpPr/>
          <p:nvPr/>
        </p:nvSpPr>
        <p:spPr>
          <a:xfrm>
            <a:off x="5891210" y="2972150"/>
            <a:ext cx="39536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E1: ((x -&gt; 2.0),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testScope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-body, ())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a -&gt; alpha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 -&gt; ((z), a * z, (a –&gt; alpha))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AFDAC-64C2-BD45-974B-E928B066D542}"/>
              </a:ext>
            </a:extLst>
          </p:cNvPr>
          <p:cNvSpPr/>
          <p:nvPr/>
        </p:nvSpPr>
        <p:spPr>
          <a:xfrm>
            <a:off x="559592" y="1859301"/>
            <a:ext cx="2309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692DDA-A0FC-D440-81AC-567822257640}"/>
              </a:ext>
            </a:extLst>
          </p:cNvPr>
          <p:cNvCxnSpPr>
            <a:cxnSpLocks/>
          </p:cNvCxnSpPr>
          <p:nvPr/>
        </p:nvCxnSpPr>
        <p:spPr>
          <a:xfrm flipV="1">
            <a:off x="5934594" y="2622627"/>
            <a:ext cx="3291701" cy="1343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C9D32-6A27-FE47-A70C-6338EFA2F892}"/>
              </a:ext>
            </a:extLst>
          </p:cNvPr>
          <p:cNvCxnSpPr>
            <a:cxnSpLocks/>
          </p:cNvCxnSpPr>
          <p:nvPr/>
        </p:nvCxnSpPr>
        <p:spPr>
          <a:xfrm flipH="1" flipV="1">
            <a:off x="6746302" y="3710249"/>
            <a:ext cx="242889" cy="1542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0308A-6B37-5049-AAEA-995BF63441CD}"/>
              </a:ext>
            </a:extLst>
          </p:cNvPr>
          <p:cNvCxnSpPr>
            <a:cxnSpLocks/>
          </p:cNvCxnSpPr>
          <p:nvPr/>
        </p:nvCxnSpPr>
        <p:spPr>
          <a:xfrm flipV="1">
            <a:off x="5875753" y="4171852"/>
            <a:ext cx="3144358" cy="4909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092AD-C97E-2E44-9923-0B4DD5D2DA44}"/>
              </a:ext>
            </a:extLst>
          </p:cNvPr>
          <p:cNvSpPr/>
          <p:nvPr/>
        </p:nvSpPr>
        <p:spPr>
          <a:xfrm>
            <a:off x="5995104" y="2281390"/>
            <a:ext cx="3688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                                     8.0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stdout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“8.0”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return -&gt; 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3314C-02B0-A34F-9B0F-EFA410C9BE1E}"/>
              </a:ext>
            </a:extLst>
          </p:cNvPr>
          <p:cNvCxnSpPr>
            <a:cxnSpLocks/>
          </p:cNvCxnSpPr>
          <p:nvPr/>
        </p:nvCxnSpPr>
        <p:spPr>
          <a:xfrm flipV="1">
            <a:off x="8253625" y="2358763"/>
            <a:ext cx="193884" cy="193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713D71-3076-3445-839E-41FBE88DC9A4}"/>
              </a:ext>
            </a:extLst>
          </p:cNvPr>
          <p:cNvCxnSpPr>
            <a:cxnSpLocks/>
          </p:cNvCxnSpPr>
          <p:nvPr/>
        </p:nvCxnSpPr>
        <p:spPr>
          <a:xfrm flipV="1">
            <a:off x="5977957" y="1911623"/>
            <a:ext cx="3352230" cy="9813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1CC69-B682-6D49-B33D-237FC2D83188}"/>
              </a:ext>
            </a:extLst>
          </p:cNvPr>
          <p:cNvSpPr txBox="1"/>
          <p:nvPr/>
        </p:nvSpPr>
        <p:spPr>
          <a:xfrm>
            <a:off x="10171317" y="1767351"/>
            <a:ext cx="195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Linje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Navn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Værdi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D7B62-4E28-A54B-BD0B-5D83820AB3B4}"/>
              </a:ext>
            </a:extLst>
          </p:cNvPr>
          <p:cNvSpPr txBox="1"/>
          <p:nvPr/>
        </p:nvSpPr>
        <p:spPr>
          <a:xfrm>
            <a:off x="10171317" y="2094514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         alpha   3.0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06BC-3859-0145-992E-12D6903FB04D}"/>
              </a:ext>
            </a:extLst>
          </p:cNvPr>
          <p:cNvSpPr txBox="1"/>
          <p:nvPr/>
        </p:nvSpPr>
        <p:spPr>
          <a:xfrm>
            <a:off x="10167528" y="236477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4         alpha   4.0</a:t>
            </a:r>
          </a:p>
        </p:txBody>
      </p:sp>
    </p:spTree>
    <p:extLst>
      <p:ext uri="{BB962C8B-B14F-4D97-AF65-F5344CB8AC3E}">
        <p14:creationId xmlns:p14="http://schemas.microsoft.com/office/powerpoint/2010/main" val="322009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6" grpId="0"/>
      <p:bldP spid="5" grpId="0"/>
      <p:bldP spid="6" grpId="0"/>
      <p:bldP spid="7" grpId="0"/>
      <p:bldP spid="8" grpId="0"/>
      <p:bldP spid="17" grpId="0"/>
      <p:bldP spid="14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683-BEE1-564D-B42D-4DCCB387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tavlen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091B1-5A94-7E47-9CA2-8C686D691248}"/>
              </a:ext>
            </a:extLst>
          </p:cNvPr>
          <p:cNvSpPr/>
          <p:nvPr/>
        </p:nvSpPr>
        <p:spPr>
          <a:xfrm>
            <a:off x="1267407" y="2095505"/>
            <a:ext cx="3706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y = x * y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factor = 2.0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x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a =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fct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factor x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string a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"%g"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5.0 3.0)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applyFactor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mul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A3B44-A94D-6745-98FC-695D65D78A2E}"/>
              </a:ext>
            </a:extLst>
          </p:cNvPr>
          <p:cNvSpPr/>
          <p:nvPr/>
        </p:nvSpPr>
        <p:spPr>
          <a:xfrm>
            <a:off x="6607629" y="2095505"/>
            <a:ext cx="3706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counter = 0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fun () -&gt;                   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counter &lt;- counter + 1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counter</a:t>
            </a:r>
          </a:p>
          <a:p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  <a:p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(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D3FF-BDF5-5242-B77F-CC588477AE85}"/>
              </a:ext>
            </a:extLst>
          </p:cNvPr>
          <p:cNvSpPr txBox="1"/>
          <p:nvPr/>
        </p:nvSpPr>
        <p:spPr>
          <a:xfrm>
            <a:off x="1026368" y="1633840"/>
            <a:ext cx="223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Closure</a:t>
            </a:r>
            <a:r>
              <a:rPr lang="da-DK" sz="2400" dirty="0"/>
              <a:t> i </a:t>
            </a:r>
            <a:r>
              <a:rPr lang="da-DK" sz="2400" dirty="0" err="1"/>
              <a:t>closure</a:t>
            </a:r>
            <a:endParaRPr lang="da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6F908-733F-644F-8AE7-EA8B0ED4B3FE}"/>
              </a:ext>
            </a:extLst>
          </p:cNvPr>
          <p:cNvSpPr txBox="1"/>
          <p:nvPr/>
        </p:nvSpPr>
        <p:spPr>
          <a:xfrm>
            <a:off x="6329266" y="1690690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Den virkeligt </a:t>
            </a:r>
            <a:r>
              <a:rPr lang="da-DK" sz="2400" dirty="0" err="1"/>
              <a:t>sværre</a:t>
            </a:r>
            <a:endParaRPr lang="da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FD745-240D-0145-A3EC-68F2988DA7A4}"/>
              </a:ext>
            </a:extLst>
          </p:cNvPr>
          <p:cNvSpPr/>
          <p:nvPr/>
        </p:nvSpPr>
        <p:spPr>
          <a:xfrm>
            <a:off x="6607629" y="4500637"/>
            <a:ext cx="3706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inc.fsx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2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7989-7FE9-D146-8625-66DEC809F147}"/>
              </a:ext>
            </a:extLst>
          </p:cNvPr>
          <p:cNvSpPr/>
          <p:nvPr/>
        </p:nvSpPr>
        <p:spPr>
          <a:xfrm>
            <a:off x="1267406" y="4500636"/>
            <a:ext cx="37062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functionFirstClass.fsx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15</a:t>
            </a:r>
          </a:p>
          <a:p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7116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0"/>
            <a:ext cx="10515600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DF01-C315-0549-8EEE-28D53EDD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3" y="1032693"/>
            <a:ext cx="11640797" cy="17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000" dirty="0"/>
              <a:t>Beslut hvilke units, der skal afprøves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Identificer forgreningspunkter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Lav inputeksempler for alle units, som afprøver hver forgreningsvej, og notér det forventede output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000" dirty="0"/>
              <a:t>Skriv et program, som kører koden med alle inputeksempler, og sammenlign resultatet med det forventede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168537" y="2812146"/>
            <a:ext cx="47261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module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Convert a non-negative integer into its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binary form. E.g., dec2bin 3 =  "0b11"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dec2bin n =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if n &lt; 0 then           (* WB: 1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"Illegal value"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 = 0 then         (* WB: 2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"0b0"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else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v = n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let mutable str = ""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while v &gt; 0 do        (* WB: 3 *)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str &lt;- (string (v % 2)) + str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  v &lt;- v / 2</a:t>
            </a:r>
          </a:p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"0b" + str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/>
        </p:nvGraphicFramePr>
        <p:xfrm>
          <a:off x="4697505" y="2812146"/>
          <a:ext cx="7494498" cy="40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8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83687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80030">
                <a:tc>
                  <a:txBody>
                    <a:bodyPr/>
                    <a:lstStyle/>
                    <a:p>
                      <a:endParaRPr lang="en-GB" sz="14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BE022B-B612-164A-938A-977209B08139}"/>
              </a:ext>
            </a:extLst>
          </p:cNvPr>
          <p:cNvCxnSpPr>
            <a:cxnSpLocks/>
          </p:cNvCxnSpPr>
          <p:nvPr/>
        </p:nvCxnSpPr>
        <p:spPr>
          <a:xfrm>
            <a:off x="168537" y="2702197"/>
            <a:ext cx="118061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B78-8D7F-9146-8E6A-B32DCB40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79293"/>
            <a:ext cx="4107515" cy="1325563"/>
          </a:xfrm>
        </p:spPr>
        <p:txBody>
          <a:bodyPr/>
          <a:lstStyle/>
          <a:p>
            <a:r>
              <a:rPr lang="en-GB" dirty="0"/>
              <a:t>White-box (unit)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84481-9526-FA45-BAC0-8857EA5072F9}"/>
              </a:ext>
            </a:extLst>
          </p:cNvPr>
          <p:cNvSpPr/>
          <p:nvPr/>
        </p:nvSpPr>
        <p:spPr>
          <a:xfrm>
            <a:off x="260279" y="4352209"/>
            <a:ext cx="6026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open convert</a:t>
            </a:r>
          </a:p>
          <a:p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"White-box testing of dec2bin.fsx"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Unit: dec2bin"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1a" (dec2bin -1 = "Illegal value")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2a" (dec2bin 0 = "0b0")</a:t>
            </a:r>
          </a:p>
          <a:p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   %5b: Branch 3a" (dec2bin 1 = "0b1")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35C72C-6F98-CD49-9F7D-8F5A474A1447}"/>
              </a:ext>
            </a:extLst>
          </p:cNvPr>
          <p:cNvGraphicFramePr>
            <a:graphicFrameLocks noGrp="1"/>
          </p:cNvGraphicFramePr>
          <p:nvPr/>
        </p:nvGraphicFramePr>
        <p:xfrm>
          <a:off x="4536141" y="179294"/>
          <a:ext cx="7411159" cy="36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353">
                  <a:extLst>
                    <a:ext uri="{9D8B030D-6E8A-4147-A177-3AD203B41FA5}">
                      <a16:colId xmlns:a16="http://schemas.microsoft.com/office/drawing/2014/main" val="1532162595"/>
                    </a:ext>
                  </a:extLst>
                </a:gridCol>
                <a:gridCol w="1358034">
                  <a:extLst>
                    <a:ext uri="{9D8B030D-6E8A-4147-A177-3AD203B41FA5}">
                      <a16:colId xmlns:a16="http://schemas.microsoft.com/office/drawing/2014/main" val="2951828956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1403007596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2386097711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2720054862"/>
                    </a:ext>
                  </a:extLst>
                </a:gridCol>
                <a:gridCol w="1235193">
                  <a:extLst>
                    <a:ext uri="{9D8B030D-6E8A-4147-A177-3AD203B41FA5}">
                      <a16:colId xmlns:a16="http://schemas.microsoft.com/office/drawing/2014/main" val="179345016"/>
                    </a:ext>
                  </a:extLst>
                </a:gridCol>
              </a:tblGrid>
              <a:tr h="44821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8441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dec2bin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&lt; 0</a:t>
                      </a:r>
                    </a:p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85139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"Illegal value"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42341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418"/>
                  </a:ext>
                </a:extLst>
              </a:tr>
              <a:tr h="348608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 (n&gt;=0)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n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63722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"0b0"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4169"/>
                  </a:ext>
                </a:extLst>
              </a:tr>
              <a:tr h="432990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Fall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32226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 (n&gt;0)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8742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19771"/>
                  </a:ext>
                </a:extLst>
              </a:tr>
              <a:tr h="259794">
                <a:tc>
                  <a:txBody>
                    <a:bodyPr/>
                    <a:lstStyle/>
                    <a:p>
                      <a:endParaRPr lang="en-GB" sz="120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DejaVu Sans Book" panose="020B0603030804020204" pitchFamily="34" charset="0"/>
                          <a:ea typeface="DejaVu Sans Book" panose="020B0603030804020204" pitchFamily="34" charset="0"/>
                          <a:cs typeface="DejaVu Sans Book" panose="020B0603030804020204" pitchFamily="34" charset="0"/>
                        </a:rPr>
                        <a:t>"0b1"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DejaVu Sans Book" panose="020B0603030804020204" pitchFamily="34" charset="0"/>
                        <a:ea typeface="DejaVu Sans Book" panose="020B0603030804020204" pitchFamily="34" charset="0"/>
                        <a:cs typeface="DejaVu Sans Book" panose="020B06030308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4084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656735C-B1EC-AC44-AC2D-49CFBC80FFAF}"/>
              </a:ext>
            </a:extLst>
          </p:cNvPr>
          <p:cNvSpPr/>
          <p:nvPr/>
        </p:nvSpPr>
        <p:spPr>
          <a:xfrm>
            <a:off x="6668073" y="4349816"/>
            <a:ext cx="55239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$ fsharpc -a dec2binWhite.fs</a:t>
            </a:r>
          </a:p>
          <a:p>
            <a:r>
              <a:rPr lang="da-DK" dirty="0"/>
              <a:t>$ fsharpc -r dec2binWhite.dll dec2binWhiteTest.fsx</a:t>
            </a:r>
          </a:p>
          <a:p>
            <a:r>
              <a:rPr lang="da-DK" dirty="0"/>
              <a:t>$ mono dec2binWhiteTest.exe </a:t>
            </a:r>
          </a:p>
          <a:p>
            <a:r>
              <a:rPr lang="da-DK" dirty="0"/>
              <a:t>White-</a:t>
            </a:r>
            <a:r>
              <a:rPr lang="da-DK" dirty="0" err="1"/>
              <a:t>box</a:t>
            </a:r>
            <a:r>
              <a:rPr lang="da-DK" dirty="0"/>
              <a:t> </a:t>
            </a:r>
            <a:r>
              <a:rPr lang="da-DK" dirty="0" err="1"/>
              <a:t>testing</a:t>
            </a:r>
            <a:r>
              <a:rPr lang="da-DK" dirty="0"/>
              <a:t> of dec2bin.fsx</a:t>
            </a:r>
          </a:p>
          <a:p>
            <a:r>
              <a:rPr lang="da-DK" dirty="0"/>
              <a:t>  Unit: dec2bin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1a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2a</a:t>
            </a:r>
          </a:p>
          <a:p>
            <a:r>
              <a:rPr lang="da-DK" dirty="0"/>
              <a:t>     true: </a:t>
            </a:r>
            <a:r>
              <a:rPr lang="da-DK" dirty="0" err="1"/>
              <a:t>Branch</a:t>
            </a:r>
            <a:r>
              <a:rPr lang="da-DK" dirty="0"/>
              <a:t> 3a</a:t>
            </a:r>
          </a:p>
          <a:p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37B8AF-C58C-2848-AB32-2980467C7F59}"/>
              </a:ext>
            </a:extLst>
          </p:cNvPr>
          <p:cNvCxnSpPr>
            <a:cxnSpLocks/>
          </p:cNvCxnSpPr>
          <p:nvPr/>
        </p:nvCxnSpPr>
        <p:spPr>
          <a:xfrm>
            <a:off x="260279" y="4246498"/>
            <a:ext cx="116870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52AB-1193-7A4E-934B-99D78A8F1CCB}"/>
              </a:ext>
            </a:extLst>
          </p:cNvPr>
          <p:cNvCxnSpPr>
            <a:cxnSpLocks/>
          </p:cNvCxnSpPr>
          <p:nvPr/>
        </p:nvCxnSpPr>
        <p:spPr>
          <a:xfrm>
            <a:off x="6413679" y="4407860"/>
            <a:ext cx="0" cy="213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 fontScale="77500" lnSpcReduction="20000"/>
          </a:bodyPr>
          <a:lstStyle/>
          <a:p>
            <a:r>
              <a:rPr lang="da-DK" dirty="0"/>
              <a:t>Virkefelter</a:t>
            </a:r>
          </a:p>
          <a:p>
            <a:r>
              <a:rPr lang="da-DK" dirty="0"/>
              <a:t>Funktioner</a:t>
            </a:r>
          </a:p>
          <a:p>
            <a:r>
              <a:rPr lang="da-DK" dirty="0"/>
              <a:t>Programmer ‘baglæns’</a:t>
            </a:r>
          </a:p>
          <a:p>
            <a:r>
              <a:rPr lang="da-DK" dirty="0"/>
              <a:t>Dokumentation</a:t>
            </a:r>
          </a:p>
          <a:p>
            <a:r>
              <a:rPr lang="da-DK" dirty="0"/>
              <a:t>Løkker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1270D-F459-5440-95DC-E7BB2B36AAA5}"/>
              </a:ext>
            </a:extLst>
          </p:cNvPr>
          <p:cNvSpPr txBox="1">
            <a:spLocks/>
          </p:cNvSpPr>
          <p:nvPr/>
        </p:nvSpPr>
        <p:spPr>
          <a:xfrm>
            <a:off x="3904636" y="3557448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Kald-stakken (værdier og variable)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B79A-CDAD-5648-A6D4-C613BE3A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9223"/>
            <a:ext cx="3429000" cy="257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1143000" y="1094065"/>
            <a:ext cx="267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Stakken (The </a:t>
            </a:r>
            <a:r>
              <a:rPr lang="da-DK" sz="2400" dirty="0" err="1"/>
              <a:t>Stack</a:t>
            </a:r>
            <a:r>
              <a:rPr lang="da-DK" sz="2400" dirty="0"/>
              <a:t>) </a:t>
            </a:r>
            <a:endParaRPr lang="da-DK" sz="24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1C83D-5967-8D4F-A67F-2B8E4F6B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35" y="1431697"/>
            <a:ext cx="2425700" cy="227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2082E-F89A-2F40-A3FB-566D47310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791200"/>
            <a:ext cx="21971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E05015-F23A-284A-8610-00D2A4BEE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4864100"/>
            <a:ext cx="2197100" cy="168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9E61-256E-AE4A-943D-23CE27C8F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3819662"/>
            <a:ext cx="2171700" cy="269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119C6-8C70-5345-85D5-0E2A14DA3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7275" y="4032523"/>
            <a:ext cx="2184400" cy="241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4CA6C7-3741-7847-950B-273296777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4400" y="535636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C6FE-44F2-B248-A6F4-89A7666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3"/>
          </a:xfrm>
        </p:spPr>
        <p:txBody>
          <a:bodyPr>
            <a:normAutofit/>
          </a:bodyPr>
          <a:lstStyle/>
          <a:p>
            <a:r>
              <a:rPr lang="da-DK" dirty="0"/>
              <a:t>Referenceceller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EF74-3F59-C949-BC61-12AA897B75F9}"/>
              </a:ext>
            </a:extLst>
          </p:cNvPr>
          <p:cNvSpPr txBox="1"/>
          <p:nvPr/>
        </p:nvSpPr>
        <p:spPr>
          <a:xfrm>
            <a:off x="7996657" y="608184"/>
            <a:ext cx="256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Bunken (The </a:t>
            </a:r>
            <a:r>
              <a:rPr lang="da-DK" sz="2400" dirty="0" err="1"/>
              <a:t>Heap</a:t>
            </a:r>
            <a:r>
              <a:rPr lang="da-DK" sz="2400" dirty="0"/>
              <a:t>)</a:t>
            </a:r>
            <a:endParaRPr lang="da-DK" sz="24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34CDF-F5DB-3D4C-9471-BD547569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57" y="1208308"/>
            <a:ext cx="3152588" cy="210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2F38-0C97-7C42-9AD3-216D578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69" y="1613647"/>
            <a:ext cx="25146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5F8E70-D915-3442-8EA0-C66A4664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65" y="5806141"/>
            <a:ext cx="2171700" cy="749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002F4E-8729-8248-9CA6-0A2D5F654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00" y="4864100"/>
            <a:ext cx="2184400" cy="170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D516B3-E3F1-C345-9E9B-880196938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635" y="5412441"/>
            <a:ext cx="2171700" cy="1143000"/>
          </a:xfrm>
          <a:prstGeom prst="rect">
            <a:avLst/>
          </a:prstGeom>
        </p:spPr>
      </p:pic>
      <p:sp>
        <p:nvSpPr>
          <p:cNvPr id="20" name="Cloud 19">
            <a:extLst>
              <a:ext uri="{FF2B5EF4-FFF2-40B4-BE49-F238E27FC236}">
                <a16:creationId xmlns:a16="http://schemas.microsoft.com/office/drawing/2014/main" id="{2185C25F-534E-B648-8508-9E5B84E18D5D}"/>
              </a:ext>
            </a:extLst>
          </p:cNvPr>
          <p:cNvSpPr/>
          <p:nvPr/>
        </p:nvSpPr>
        <p:spPr>
          <a:xfrm>
            <a:off x="7677509" y="3847381"/>
            <a:ext cx="3703185" cy="25189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 1 = -1.0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FD553-06B6-C14B-906F-41DF59FB78EF}"/>
              </a:ext>
            </a:extLst>
          </p:cNvPr>
          <p:cNvSpPr txBox="1"/>
          <p:nvPr/>
        </p:nvSpPr>
        <p:spPr>
          <a:xfrm>
            <a:off x="9684915" y="46170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lt1"/>
                </a:solidFill>
              </a:rPr>
              <a:t>-0.5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F42536-67C7-D746-9F95-FD6882BF8E68}"/>
              </a:ext>
            </a:extLst>
          </p:cNvPr>
          <p:cNvCxnSpPr>
            <a:cxnSpLocks/>
          </p:cNvCxnSpPr>
          <p:nvPr/>
        </p:nvCxnSpPr>
        <p:spPr>
          <a:xfrm flipV="1">
            <a:off x="9529101" y="4986338"/>
            <a:ext cx="429287" cy="1205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7A2-0347-F144-A97A-4BE9B0BF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(</a:t>
            </a:r>
            <a:r>
              <a:rPr lang="da-DK" dirty="0" err="1"/>
              <a:t>undga</a:t>
            </a:r>
            <a:r>
              <a:rPr lang="da-DK" dirty="0"/>
              <a:t>̊!)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60C2-701A-7B4F-9E11-8EF8A8F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1.0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b =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2.0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let c = a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b := 3.0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:= 4.0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"a = %g, b = %g, c = %g" !a !b !c;;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1, b = 2, c = 1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a = 4, b = 3, c = 4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a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b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c :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float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ref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{</a:t>
            </a:r>
            <a:r>
              <a:rPr lang="da-DK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contents</a:t>
            </a: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4.0;}</a:t>
            </a:r>
          </a:p>
          <a:p>
            <a:pPr marL="0" indent="0">
              <a:buNone/>
            </a:pPr>
            <a:r>
              <a:rPr lang="da-DK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it : unit = ()</a:t>
            </a:r>
          </a:p>
          <a:p>
            <a:pPr marL="0" indent="0">
              <a:buNone/>
            </a:pPr>
            <a:endParaRPr lang="en-GB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73CED7-FD20-1841-B5DF-C1379E919D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2401" y="2364502"/>
            <a:ext cx="4728722" cy="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9463A-F4D3-9C4F-A39C-668EB970555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35201" y="3102248"/>
            <a:ext cx="5830940" cy="40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9F6FEB-A2EE-BA46-8C47-DCD3A1D79EE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71334" y="4025578"/>
            <a:ext cx="4992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3556E-B4E8-7248-9E5C-2253C18012C5}"/>
              </a:ext>
            </a:extLst>
          </p:cNvPr>
          <p:cNvSpPr txBox="1"/>
          <p:nvPr/>
        </p:nvSpPr>
        <p:spPr>
          <a:xfrm>
            <a:off x="7421123" y="1902837"/>
            <a:ext cx="29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Værdien c er samme reference til bunken som a 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BEC56-419D-FB43-BF2E-AFC4B04E21B2}"/>
              </a:ext>
            </a:extLst>
          </p:cNvPr>
          <p:cNvSpPr/>
          <p:nvPr/>
        </p:nvSpPr>
        <p:spPr>
          <a:xfrm>
            <a:off x="8066141" y="2779082"/>
            <a:ext cx="222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Ændrer hvad reference peger på </a:t>
            </a:r>
            <a:endParaRPr lang="da-DK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6D281-483C-8B49-9761-97920D331E4E}"/>
              </a:ext>
            </a:extLst>
          </p:cNvPr>
          <p:cNvSpPr/>
          <p:nvPr/>
        </p:nvSpPr>
        <p:spPr>
          <a:xfrm>
            <a:off x="8463354" y="3702412"/>
            <a:ext cx="252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latin typeface="Calibri" panose="020F0502020204030204" pitchFamily="34" charset="0"/>
              </a:rPr>
              <a:t>Indholdet af a ændrede sig indirekte!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906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476987" y="1451728"/>
            <a:ext cx="4920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d = 0.01</a:t>
            </a:r>
          </a:p>
          <a:p>
            <a:r>
              <a:rPr lang="en-GB" sz="1400" dirty="0"/>
              <a:t>let result =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 err="1"/>
              <a:t>printfn</a:t>
            </a:r>
            <a:r>
              <a:rPr lang="en-GB" sz="1400" dirty="0"/>
              <a:t> "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039266" y="136060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>
            <a:grpSpLocks noChangeAspect="1"/>
          </p:cNvGrpSpPr>
          <p:nvPr/>
        </p:nvGrpSpPr>
        <p:grpSpPr>
          <a:xfrm>
            <a:off x="9981896" y="276383"/>
            <a:ext cx="1841962" cy="2187448"/>
            <a:chOff x="736441" y="1690690"/>
            <a:chExt cx="2797993" cy="31818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2730130" cy="35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/>
                <a:t>By I, </a:t>
              </a:r>
              <a:r>
                <a:rPr lang="en-GB" sz="500" dirty="0" err="1"/>
                <a:t>KSmrq</a:t>
              </a:r>
              <a:r>
                <a:rPr lang="en-GB" sz="500" dirty="0"/>
                <a:t>, CC BY-SA 3.0, </a:t>
              </a:r>
            </a:p>
            <a:p>
              <a:r>
                <a:rPr lang="en-GB" sz="500" dirty="0"/>
                <a:t>https://</a:t>
              </a:r>
              <a:r>
                <a:rPr lang="en-GB" sz="500" dirty="0" err="1"/>
                <a:t>commons.wikimedia.org</a:t>
              </a:r>
              <a:r>
                <a:rPr lang="en-GB" sz="500" dirty="0"/>
                <a:t>/w/</a:t>
              </a:r>
              <a:r>
                <a:rPr lang="en-GB" sz="500" dirty="0" err="1"/>
                <a:t>index.php?curid</a:t>
              </a:r>
              <a:r>
                <a:rPr lang="en-GB" sz="500" dirty="0"/>
                <a:t>=2347919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0A552-B417-974C-803F-97BB65050543}"/>
              </a:ext>
            </a:extLst>
          </p:cNvPr>
          <p:cNvSpPr/>
          <p:nvPr/>
        </p:nvSpPr>
        <p:spPr>
          <a:xfrm>
            <a:off x="5397176" y="1451728"/>
            <a:ext cx="69887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/// Estimate the integral of f</a:t>
            </a:r>
          </a:p>
          <a:p>
            <a:r>
              <a:rPr lang="en-GB" sz="1400" dirty="0"/>
              <a:t>/// from a to b with </a:t>
            </a:r>
            <a:r>
              <a:rPr lang="en-GB" sz="1400" dirty="0" err="1"/>
              <a:t>stepsize</a:t>
            </a:r>
            <a:r>
              <a:rPr lang="en-GB" sz="1400" dirty="0"/>
              <a:t> d</a:t>
            </a:r>
          </a:p>
          <a:p>
            <a:r>
              <a:rPr lang="en-GB" sz="1400" dirty="0"/>
              <a:t>let integrate f a b d =</a:t>
            </a:r>
          </a:p>
          <a:p>
            <a:r>
              <a:rPr lang="en-GB" sz="1400" dirty="0"/>
              <a:t>  let mutable sum = 0.0</a:t>
            </a:r>
          </a:p>
          <a:p>
            <a:r>
              <a:rPr lang="en-GB" sz="1400" dirty="0"/>
              <a:t>  let mutable x = a</a:t>
            </a:r>
          </a:p>
          <a:p>
            <a:r>
              <a:rPr lang="en-GB" sz="1400" dirty="0"/>
              <a:t>  while x &lt; b do</a:t>
            </a:r>
          </a:p>
          <a:p>
            <a:r>
              <a:rPr lang="en-GB" sz="1400" dirty="0"/>
              <a:t>    sum &lt;- sum + d * (f x)</a:t>
            </a:r>
          </a:p>
          <a:p>
            <a:r>
              <a:rPr lang="en-GB" sz="1400" dirty="0"/>
              <a:t>    x &lt;- x + d</a:t>
            </a:r>
          </a:p>
          <a:p>
            <a:r>
              <a:rPr lang="en-GB" sz="1400" dirty="0"/>
              <a:t>  sum</a:t>
            </a:r>
          </a:p>
          <a:p>
            <a:endParaRPr lang="en-GB" sz="1400" dirty="0"/>
          </a:p>
          <a:p>
            <a:r>
              <a:rPr lang="en-GB" sz="1400" dirty="0"/>
              <a:t>let a = 0.0</a:t>
            </a:r>
          </a:p>
          <a:p>
            <a:r>
              <a:rPr lang="en-GB" sz="1400" dirty="0"/>
              <a:t>let b = 1.0</a:t>
            </a:r>
          </a:p>
          <a:p>
            <a:r>
              <a:rPr lang="en-GB" sz="1400" dirty="0"/>
              <a:t>let truth = </a:t>
            </a:r>
            <a:r>
              <a:rPr lang="en-GB" sz="1400" dirty="0" err="1"/>
              <a:t>exp</a:t>
            </a:r>
            <a:r>
              <a:rPr lang="en-GB" sz="1400" dirty="0"/>
              <a:t> 1.0 - 1.0</a:t>
            </a:r>
          </a:p>
          <a:p>
            <a:r>
              <a:rPr lang="en-GB" sz="1400" dirty="0"/>
              <a:t>for e = 0 to 6 do</a:t>
            </a:r>
          </a:p>
          <a:p>
            <a:r>
              <a:rPr lang="en-GB" sz="1400" dirty="0"/>
              <a:t>  let d = 10.0**(float -e)</a:t>
            </a:r>
          </a:p>
          <a:p>
            <a:r>
              <a:rPr lang="en-GB" sz="1400" dirty="0"/>
              <a:t>  let result = truth - integrate </a:t>
            </a:r>
            <a:r>
              <a:rPr lang="en-GB" sz="1400" dirty="0" err="1"/>
              <a:t>exp</a:t>
            </a:r>
            <a:r>
              <a:rPr lang="en-GB" sz="1400" dirty="0"/>
              <a:t> a b d</a:t>
            </a:r>
          </a:p>
          <a:p>
            <a:r>
              <a:rPr lang="en-GB" sz="1400" dirty="0"/>
              <a:t>  </a:t>
            </a:r>
            <a:r>
              <a:rPr lang="en-GB" sz="1400" dirty="0" err="1"/>
              <a:t>printfn</a:t>
            </a:r>
            <a:r>
              <a:rPr lang="en-GB" sz="1400" dirty="0"/>
              <a:t> "d = %e: </a:t>
            </a:r>
            <a:r>
              <a:rPr lang="en-GB" sz="1400" dirty="0" err="1"/>
              <a:t>exp</a:t>
            </a:r>
            <a:r>
              <a:rPr lang="en-GB" sz="1400" dirty="0"/>
              <a:t> 1.0 - 1.0 - </a:t>
            </a:r>
            <a:r>
              <a:rPr lang="en-GB" sz="1400" dirty="0" err="1"/>
              <a:t>Int</a:t>
            </a:r>
            <a:r>
              <a:rPr lang="en-GB" sz="1400" dirty="0"/>
              <a:t>_%g^%g </a:t>
            </a:r>
            <a:r>
              <a:rPr lang="en-GB" sz="1400" dirty="0" err="1"/>
              <a:t>exp</a:t>
            </a:r>
            <a:r>
              <a:rPr lang="en-GB" sz="1400" dirty="0"/>
              <a:t>(x) dx = %g" d a b result</a:t>
            </a:r>
          </a:p>
        </p:txBody>
      </p:sp>
    </p:spTree>
    <p:extLst>
      <p:ext uri="{BB962C8B-B14F-4D97-AF65-F5344CB8AC3E}">
        <p14:creationId xmlns:p14="http://schemas.microsoft.com/office/powerpoint/2010/main" val="210407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2074</Words>
  <Application>Microsoft Macintosh PowerPoint</Application>
  <PresentationFormat>Widescreen</PresentationFormat>
  <Paragraphs>442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DejaVu Sans Book</vt:lpstr>
      <vt:lpstr>Office Theme</vt:lpstr>
      <vt:lpstr>Programmering og Problemløsning</vt:lpstr>
      <vt:lpstr>White-box (unit) testing</vt:lpstr>
      <vt:lpstr>White-box (unit) testing</vt:lpstr>
      <vt:lpstr>Repetition af Nøglekoncepter</vt:lpstr>
      <vt:lpstr>Kald-stakken (værdier og variable) </vt:lpstr>
      <vt:lpstr>Referenceceller</vt:lpstr>
      <vt:lpstr>Aliasing (undgå!)</vt:lpstr>
      <vt:lpstr>Højere-ordens funktioner</vt:lpstr>
      <vt:lpstr>Højere-ordens funktioner</vt:lpstr>
      <vt:lpstr>Anonyme funktioner</vt:lpstr>
      <vt:lpstr>Repetition af Nøglekoncepter</vt:lpstr>
      <vt:lpstr>Closures = funktioner som værdier</vt:lpstr>
      <vt:lpstr>Håndkøring: simulér computeren</vt:lpstr>
      <vt:lpstr>Leksikografisk versus Dynamisk Virkefelt</vt:lpstr>
      <vt:lpstr>Håndkøring: Leksikografisk virkefelt</vt:lpstr>
      <vt:lpstr>Håndkøring: Dynamisk virkefelt</vt:lpstr>
      <vt:lpstr>Til tavlen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og Problemløsning</dc:title>
  <dc:creator>Jon Sporring</dc:creator>
  <cp:lastModifiedBy>Jon Sporring</cp:lastModifiedBy>
  <cp:revision>3</cp:revision>
  <dcterms:created xsi:type="dcterms:W3CDTF">2019-09-20T12:34:58Z</dcterms:created>
  <dcterms:modified xsi:type="dcterms:W3CDTF">2019-09-25T08:22:58Z</dcterms:modified>
</cp:coreProperties>
</file>