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304" r:id="rId3"/>
    <p:sldId id="309" r:id="rId4"/>
    <p:sldId id="310" r:id="rId5"/>
    <p:sldId id="311" r:id="rId6"/>
    <p:sldId id="312" r:id="rId7"/>
    <p:sldId id="316" r:id="rId8"/>
    <p:sldId id="315" r:id="rId9"/>
    <p:sldId id="314" r:id="rId10"/>
    <p:sldId id="313" r:id="rId11"/>
    <p:sldId id="317" r:id="rId12"/>
  </p:sldIdLst>
  <p:sldSz cx="12192000" cy="6858000"/>
  <p:notesSz cx="6858000" cy="9144000"/>
  <p:defaultTextStyle>
    <a:defPPr>
      <a:defRPr lang="da-DK"/>
    </a:defPPr>
    <a:lvl1pPr marL="0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4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47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0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94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18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42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65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88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57"/>
    <p:restoredTop sz="91324"/>
  </p:normalViewPr>
  <p:slideViewPr>
    <p:cSldViewPr snapToGrid="0" snapToObjects="1">
      <p:cViewPr varScale="1">
        <p:scale>
          <a:sx n="83" d="100"/>
          <a:sy n="83" d="100"/>
        </p:scale>
        <p:origin x="208" y="592"/>
      </p:cViewPr>
      <p:guideLst/>
    </p:cSldViewPr>
  </p:slideViewPr>
  <p:outlineViewPr>
    <p:cViewPr>
      <p:scale>
        <a:sx n="33" d="100"/>
        <a:sy n="33" d="100"/>
      </p:scale>
      <p:origin x="0" y="-477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031C6-E4B0-0444-A4A8-9CCE96EC2C9C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431B5-AB57-3E4A-80D5-B6800CF85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257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1pPr>
    <a:lvl2pPr marL="457124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2pPr>
    <a:lvl3pPr marL="914247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3pPr>
    <a:lvl4pPr marL="1371370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4pPr>
    <a:lvl5pPr marL="1828494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5pPr>
    <a:lvl6pPr marL="2285618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6pPr>
    <a:lvl7pPr marL="2742742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7pPr>
    <a:lvl8pPr marL="3199865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8pPr>
    <a:lvl9pPr marL="3656988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ED94-4591-104E-9537-9BC5CCCC4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2EB0F-840F-9348-B5A4-EF40AB183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E6355-A766-B245-AB6B-147D8BE70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17BD5-7391-3043-9842-63659D87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7805B-40C7-FE4B-A010-E783D2AB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90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9ECF-F887-904F-B22E-41EC84C54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B9699-D8C2-144E-95E4-59A06CD1E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27998-48D3-F946-A6DF-3F4ED1666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F3670-D8F4-D341-AA86-D4CCED155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38B95-EF98-D649-9906-6613C58AA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51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50C002-91CA-7744-B674-6F5ADFE9B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CB194-04AA-5143-9CB1-5C1E650EB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53160-CEFC-D44F-8E33-0FA3650F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E4D1C-C139-9748-B848-090CEE61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8C1B2-97C1-AC4A-AFA9-9FD6F21B4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04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7F771-3C77-4046-8741-B9F1985A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E75E4-788D-8B45-A914-9090B31B6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FDA30-5AAC-E44B-B385-D37F6D102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C8E8F-B306-6948-AAFC-2378EAB5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7F2F2-7D0F-594F-9997-E62A0E3C0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24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34479-5842-7B40-B8C3-B9E0AFA5B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52AD2-50C1-A544-AAE7-1B4CE8979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27BD2-2BEE-AF4F-93E9-FB7F2382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1613D-697E-E849-8E33-FF88491D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77736-18D9-F24A-A268-4A51200F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00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1259-A7B7-A84A-AD03-AA09A20CE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1AF65-B506-E943-954A-D3F35B475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7C88A-87B4-CA41-8887-A33D70174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D251B-4415-5447-A04F-EC2E0959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5D3E5-7DA7-DD45-9505-D19D732DE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87A76-0F77-4446-B137-585C8622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76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0E779-F592-8C4A-85F6-8A3640D5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00D6D-6941-7B4C-A245-EE68A3202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23E13-DEC0-BD47-8DED-CB44821EE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93B57-68A1-984E-A6BD-852108C6C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1EB5D-B537-6444-8377-D5B0D1077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729F0-B353-CD4F-B539-67AAEB886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CF96D5-BB90-3C46-9C16-DC3CBB33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77EDFB-B393-6C45-A969-5DC30C00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48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6CB2D-C45E-CE46-B29E-99D271CF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ADA088-7531-7A4D-A6A6-110049A5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BC4B6-EB88-6348-9FF4-33CD66C8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0B177-D407-BB4E-8B7A-98C3A82F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88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FF83E8-4B3A-444C-A300-79B2E7BB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341C2D-D311-BA43-BD06-AE742C95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84657-6616-E54D-ACC6-AEB8F07A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0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4CAD8-9CF9-1C41-8D01-A8233CC8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2ADC9-ECC8-6A44-AF77-E608DBDEA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F635C-A77C-C949-95A7-452A59275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ADCA3-B99E-6E46-A1F0-162305E8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79B80-C267-F34A-96B1-D517C6D1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29DB5-554B-2041-9D82-BFFC0B19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47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A19B-AEF2-B54A-A0FB-8B4598DE1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AEE357-D601-1B4C-8BED-8F192774E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9ECAE-1D72-2942-9FB8-14819542E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D617E-DE68-2D45-93AF-6D84F2D6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83712-1D40-9D47-85A6-A53257BD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FE6A4-D118-8848-B3BE-76BCCC06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65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968EA4-92D0-1D48-9494-306C21D2E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936F5-A3A1-3641-A2EF-34A61B684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8B754-655E-DE49-888C-B8F8C7AEB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65395-52C5-5E4B-BB20-CD4E0BBC9899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85844-11DF-374C-8D54-C2FF9EEDA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D928A-3EA4-DC41-93DD-72CE99404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14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C5677-0BC7-FA4D-AA27-F2DD42162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Programmering og Problemløsning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FE17A-B329-014A-81AB-963B2ED40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480" y="3602038"/>
            <a:ext cx="10769600" cy="1655762"/>
          </a:xfrm>
        </p:spPr>
        <p:txBody>
          <a:bodyPr/>
          <a:lstStyle/>
          <a:p>
            <a:r>
              <a:rPr lang="da-DK"/>
              <a:t>4.1: </a:t>
            </a:r>
            <a:r>
              <a:rPr lang="da-DK" dirty="0" err="1"/>
              <a:t>Tupler</a:t>
            </a:r>
            <a:r>
              <a:rPr lang="da-DK" dirty="0"/>
              <a:t>, Moduler og afprøvning </a:t>
            </a:r>
            <a:endParaRPr lang="da-DK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0279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64B78-8D7F-9146-8E6A-B32DCB403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6" y="0"/>
            <a:ext cx="10515600" cy="1325563"/>
          </a:xfrm>
        </p:spPr>
        <p:txBody>
          <a:bodyPr/>
          <a:lstStyle/>
          <a:p>
            <a:r>
              <a:rPr lang="en-GB" dirty="0"/>
              <a:t>White-box (unit) testing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284481-9526-FA45-BAC0-8857EA5072F9}"/>
              </a:ext>
            </a:extLst>
          </p:cNvPr>
          <p:cNvSpPr/>
          <p:nvPr/>
        </p:nvSpPr>
        <p:spPr>
          <a:xfrm>
            <a:off x="232929" y="1176439"/>
            <a:ext cx="6026203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 Unit : dec2bin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dec2bin n =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if n &lt; 0 then             (* WB: 1 *)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"Illegal value"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elif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n = 0 then          (* WB: 2 *)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"0b0"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else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let mutable v = n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let mutable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""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while v &gt; 0 do        (* WB: 3 *)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 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&lt;- (string (v % 2)) +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  v &lt;- v / 2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"0b" +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"White-box testing of dec2bin.fsx"</a:t>
            </a:r>
          </a:p>
          <a:p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  Unit: dec2bin"</a:t>
            </a:r>
          </a:p>
          <a:p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    Branch: 1a - %b" (dec2bin -1 = "Illegal value")</a:t>
            </a:r>
          </a:p>
          <a:p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    Branch: 2a - %b" (dec2bin 0 = "0b0")</a:t>
            </a:r>
          </a:p>
          <a:p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    Branch: 3a - %b" (dec2bin 1 = "0b1")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335C72C-6F98-CD49-9F7D-8F5A474A1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493971"/>
              </p:ext>
            </p:extLst>
          </p:nvPr>
        </p:nvGraphicFramePr>
        <p:xfrm>
          <a:off x="6117461" y="115038"/>
          <a:ext cx="5829840" cy="3767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640">
                  <a:extLst>
                    <a:ext uri="{9D8B030D-6E8A-4147-A177-3AD203B41FA5}">
                      <a16:colId xmlns:a16="http://schemas.microsoft.com/office/drawing/2014/main" val="1532162595"/>
                    </a:ext>
                  </a:extLst>
                </a:gridCol>
                <a:gridCol w="971640">
                  <a:extLst>
                    <a:ext uri="{9D8B030D-6E8A-4147-A177-3AD203B41FA5}">
                      <a16:colId xmlns:a16="http://schemas.microsoft.com/office/drawing/2014/main" val="2951828956"/>
                    </a:ext>
                  </a:extLst>
                </a:gridCol>
                <a:gridCol w="971640">
                  <a:extLst>
                    <a:ext uri="{9D8B030D-6E8A-4147-A177-3AD203B41FA5}">
                      <a16:colId xmlns:a16="http://schemas.microsoft.com/office/drawing/2014/main" val="1403007596"/>
                    </a:ext>
                  </a:extLst>
                </a:gridCol>
                <a:gridCol w="971640">
                  <a:extLst>
                    <a:ext uri="{9D8B030D-6E8A-4147-A177-3AD203B41FA5}">
                      <a16:colId xmlns:a16="http://schemas.microsoft.com/office/drawing/2014/main" val="2386097711"/>
                    </a:ext>
                  </a:extLst>
                </a:gridCol>
                <a:gridCol w="971640">
                  <a:extLst>
                    <a:ext uri="{9D8B030D-6E8A-4147-A177-3AD203B41FA5}">
                      <a16:colId xmlns:a16="http://schemas.microsoft.com/office/drawing/2014/main" val="2720054862"/>
                    </a:ext>
                  </a:extLst>
                </a:gridCol>
                <a:gridCol w="971640">
                  <a:extLst>
                    <a:ext uri="{9D8B030D-6E8A-4147-A177-3AD203B41FA5}">
                      <a16:colId xmlns:a16="http://schemas.microsoft.com/office/drawing/2014/main" val="179345016"/>
                    </a:ext>
                  </a:extLst>
                </a:gridCol>
              </a:tblGrid>
              <a:tr h="473272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Branch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Expected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88441"/>
                  </a:ext>
                </a:extLst>
              </a:tr>
              <a:tr h="262929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dec2bin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&lt; 0</a:t>
                      </a:r>
                    </a:p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185139"/>
                  </a:ext>
                </a:extLst>
              </a:tr>
              <a:tr h="368100"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"Illegal value"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342341"/>
                  </a:ext>
                </a:extLst>
              </a:tr>
              <a:tr h="368100"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branch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Fall through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81418"/>
                  </a:ext>
                </a:extLst>
              </a:tr>
              <a:tr h="368100"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 (n&gt;=0)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263722"/>
                  </a:ext>
                </a:extLst>
              </a:tr>
              <a:tr h="157757"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"0b0"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94169"/>
                  </a:ext>
                </a:extLst>
              </a:tr>
              <a:tr h="368100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branch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Fall through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32226"/>
                  </a:ext>
                </a:extLst>
              </a:tr>
              <a:tr h="262929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 (n&gt;0)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858742"/>
                  </a:ext>
                </a:extLst>
              </a:tr>
              <a:tr h="157757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"0b1"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619771"/>
                  </a:ext>
                </a:extLst>
              </a:tr>
              <a:tr h="157757"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"0b1"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340843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E656735C-B1EC-AC44-AC2D-49CFBC80FFAF}"/>
              </a:ext>
            </a:extLst>
          </p:cNvPr>
          <p:cNvSpPr/>
          <p:nvPr/>
        </p:nvSpPr>
        <p:spPr>
          <a:xfrm>
            <a:off x="6668073" y="4869758"/>
            <a:ext cx="552392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$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fsharpi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dec2binWhiteTest.fsx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White-box testing of dec2bin.fsx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Unit: dec2bin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Branch: 1a - true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Branch: 2a - true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Branch: 3a - true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37B8AF-C58C-2848-AB32-2980467C7F59}"/>
              </a:ext>
            </a:extLst>
          </p:cNvPr>
          <p:cNvCxnSpPr>
            <a:cxnSpLocks/>
          </p:cNvCxnSpPr>
          <p:nvPr/>
        </p:nvCxnSpPr>
        <p:spPr>
          <a:xfrm flipV="1">
            <a:off x="6413679" y="4533363"/>
            <a:ext cx="5533622" cy="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A9E52AB-1193-7A4E-934B-99D78A8F1CCB}"/>
              </a:ext>
            </a:extLst>
          </p:cNvPr>
          <p:cNvCxnSpPr>
            <a:cxnSpLocks/>
          </p:cNvCxnSpPr>
          <p:nvPr/>
        </p:nvCxnSpPr>
        <p:spPr>
          <a:xfrm>
            <a:off x="6413679" y="4533363"/>
            <a:ext cx="0" cy="2137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73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BD0D0C-1AFF-1240-80D0-F231F5451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199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89428-8DC7-4244-9D65-5FDF3815A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Tupler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09FA8B-C694-4244-A06C-91BD15DB9C4E}"/>
              </a:ext>
            </a:extLst>
          </p:cNvPr>
          <p:cNvSpPr txBox="1">
            <a:spLocks/>
          </p:cNvSpPr>
          <p:nvPr/>
        </p:nvSpPr>
        <p:spPr>
          <a:xfrm>
            <a:off x="1186069" y="2724210"/>
            <a:ext cx="4381500" cy="16291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"%A %A" (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fst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a) (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a);;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1 1.0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it : unit = ()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AE7F20-6F60-1946-B755-1077061549EA}"/>
              </a:ext>
            </a:extLst>
          </p:cNvPr>
          <p:cNvCxnSpPr>
            <a:cxnSpLocks/>
          </p:cNvCxnSpPr>
          <p:nvPr/>
        </p:nvCxnSpPr>
        <p:spPr>
          <a:xfrm>
            <a:off x="6053418" y="1398646"/>
            <a:ext cx="0" cy="526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C4A57D3-1BC0-B048-BF76-1B66D17F04D8}"/>
              </a:ext>
            </a:extLst>
          </p:cNvPr>
          <p:cNvSpPr txBox="1">
            <a:spLocks/>
          </p:cNvSpPr>
          <p:nvPr/>
        </p:nvSpPr>
        <p:spPr>
          <a:xfrm>
            <a:off x="6972300" y="1398646"/>
            <a:ext cx="4381500" cy="1722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let (b1, b2, b3) = b;;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b3 : char = '1'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b2 : string = "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b1 :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1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9D5CACB-F956-8E44-B9C4-64D0D7F8DB41}"/>
              </a:ext>
            </a:extLst>
          </p:cNvPr>
          <p:cNvSpPr txBox="1">
            <a:spLocks/>
          </p:cNvSpPr>
          <p:nvPr/>
        </p:nvSpPr>
        <p:spPr>
          <a:xfrm>
            <a:off x="1186069" y="1398646"/>
            <a:ext cx="4381500" cy="1722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$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fsharpi</a:t>
            </a: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let a = (1, 1.0);;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a :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* float = (1, 1.0)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6FD4D67-6EFA-E64B-B9B6-5A461B696DF7}"/>
              </a:ext>
            </a:extLst>
          </p:cNvPr>
          <p:cNvSpPr txBox="1">
            <a:spLocks/>
          </p:cNvSpPr>
          <p:nvPr/>
        </p:nvSpPr>
        <p:spPr>
          <a:xfrm>
            <a:off x="1186069" y="4512363"/>
            <a:ext cx="4381500" cy="10137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let b = 1, "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", '\049'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b :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* string * char = (1, "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", '1’)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13664CF-F03D-514D-A2F1-7D8404E856EA}"/>
              </a:ext>
            </a:extLst>
          </p:cNvPr>
          <p:cNvSpPr txBox="1">
            <a:spLocks/>
          </p:cNvSpPr>
          <p:nvPr/>
        </p:nvSpPr>
        <p:spPr>
          <a:xfrm>
            <a:off x="6972300" y="3120736"/>
            <a:ext cx="4381500" cy="23466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let mutable c = (1,2)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c &lt;- (2,3)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"%A" c;;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(2, 3)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mutable c :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*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(2, 3)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it : unit = ()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5466FA-B249-8944-AD53-6E3A712F14C7}"/>
              </a:ext>
            </a:extLst>
          </p:cNvPr>
          <p:cNvSpPr txBox="1"/>
          <p:nvPr/>
        </p:nvSpPr>
        <p:spPr>
          <a:xfrm>
            <a:off x="4279535" y="1752994"/>
            <a:ext cx="134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Produkttype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DECA91-78DF-4D4F-84DD-1FBE21BE2FBC}"/>
              </a:ext>
            </a:extLst>
          </p:cNvPr>
          <p:cNvSpPr txBox="1"/>
          <p:nvPr/>
        </p:nvSpPr>
        <p:spPr>
          <a:xfrm>
            <a:off x="3807728" y="3786520"/>
            <a:ext cx="2385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Parentes</a:t>
            </a:r>
            <a:r>
              <a:rPr lang="en-GB" dirty="0"/>
              <a:t> </a:t>
            </a:r>
            <a:r>
              <a:rPr lang="en-GB" dirty="0" err="1"/>
              <a:t>unødvendig</a:t>
            </a:r>
            <a:r>
              <a:rPr lang="en-GB" dirty="0"/>
              <a:t> men </a:t>
            </a:r>
            <a:r>
              <a:rPr lang="en-GB" dirty="0" err="1"/>
              <a:t>anbefalelses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5E0578-932F-3F4C-AFDD-5C478D815808}"/>
              </a:ext>
            </a:extLst>
          </p:cNvPr>
          <p:cNvSpPr txBox="1"/>
          <p:nvPr/>
        </p:nvSpPr>
        <p:spPr>
          <a:xfrm>
            <a:off x="4299650" y="2308091"/>
            <a:ext cx="1669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Funktioner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at </a:t>
            </a:r>
            <a:r>
              <a:rPr lang="en-GB" dirty="0" err="1"/>
              <a:t>indicerer</a:t>
            </a:r>
            <a:r>
              <a:rPr lang="en-GB" dirty="0"/>
              <a:t> i par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659B0F-6146-7D4F-9515-0B23BAAFC03F}"/>
              </a:ext>
            </a:extLst>
          </p:cNvPr>
          <p:cNvSpPr txBox="1"/>
          <p:nvPr/>
        </p:nvSpPr>
        <p:spPr>
          <a:xfrm>
            <a:off x="9343463" y="251800"/>
            <a:ext cx="28485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Venstre</a:t>
            </a:r>
            <a:r>
              <a:rPr lang="en-GB" dirty="0"/>
              <a:t> side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binding </a:t>
            </a:r>
            <a:r>
              <a:rPr lang="en-GB" dirty="0" err="1"/>
              <a:t>kan</a:t>
            </a:r>
            <a:r>
              <a:rPr lang="en-GB" dirty="0"/>
              <a:t> have </a:t>
            </a:r>
            <a:r>
              <a:rPr lang="en-GB" dirty="0" err="1"/>
              <a:t>navngivne</a:t>
            </a:r>
            <a:r>
              <a:rPr lang="en-GB" dirty="0"/>
              <a:t> tuple-</a:t>
            </a:r>
            <a:r>
              <a:rPr lang="en-GB" dirty="0" err="1"/>
              <a:t>elementer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127B64-92ED-C449-BD3D-8866CB2DDEC2}"/>
              </a:ext>
            </a:extLst>
          </p:cNvPr>
          <p:cNvSpPr txBox="1"/>
          <p:nvPr/>
        </p:nvSpPr>
        <p:spPr>
          <a:xfrm>
            <a:off x="9819862" y="2262544"/>
            <a:ext cx="2629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Hele </a:t>
            </a:r>
            <a:r>
              <a:rPr lang="en-GB" dirty="0" err="1"/>
              <a:t>typen</a:t>
            </a:r>
            <a:r>
              <a:rPr lang="en-GB" dirty="0"/>
              <a:t> - </a:t>
            </a:r>
            <a:r>
              <a:rPr lang="en-GB" dirty="0" err="1"/>
              <a:t>ikke</a:t>
            </a:r>
            <a:r>
              <a:rPr lang="en-GB" dirty="0"/>
              <a:t> </a:t>
            </a:r>
            <a:r>
              <a:rPr lang="en-GB" dirty="0" err="1"/>
              <a:t>enkelt</a:t>
            </a:r>
            <a:r>
              <a:rPr lang="en-GB" dirty="0"/>
              <a:t> - </a:t>
            </a:r>
            <a:r>
              <a:rPr lang="en-GB" dirty="0" err="1"/>
              <a:t>elementer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være</a:t>
            </a:r>
            <a:r>
              <a:rPr lang="en-GB" dirty="0"/>
              <a:t> </a:t>
            </a:r>
            <a:r>
              <a:rPr lang="en-GB" dirty="0" err="1"/>
              <a:t>mutérbare</a:t>
            </a:r>
            <a:endParaRPr lang="en-GB" dirty="0"/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B7059E8C-50FC-434A-9B88-95A82A8F042F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 flipV="1">
            <a:off x="2944369" y="1937660"/>
            <a:ext cx="1335167" cy="585128"/>
          </a:xfrm>
          <a:prstGeom prst="curvedConnector3">
            <a:avLst>
              <a:gd name="adj1" fmla="val 691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7C840471-C974-344A-A9A4-560EF9DFB016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 flipV="1">
            <a:off x="4059936" y="2631257"/>
            <a:ext cx="239714" cy="48001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E78DA9E2-4100-EB47-A664-A311F71A18B4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3225308" y="4109685"/>
            <a:ext cx="582421" cy="323165"/>
          </a:xfrm>
          <a:prstGeom prst="curvedConnector3">
            <a:avLst>
              <a:gd name="adj1" fmla="val 1002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BF44BC78-B4F2-DB40-A259-D53C6823DA06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 flipV="1">
            <a:off x="8380981" y="713465"/>
            <a:ext cx="962483" cy="620688"/>
          </a:xfrm>
          <a:prstGeom prst="curvedConnector3">
            <a:avLst>
              <a:gd name="adj1" fmla="val 956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635A175E-3DF0-E843-B86A-4631BDC60B5F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 flipV="1">
            <a:off x="8299108" y="2724208"/>
            <a:ext cx="1520754" cy="387067"/>
          </a:xfrm>
          <a:prstGeom prst="curvedConnector3">
            <a:avLst>
              <a:gd name="adj1" fmla="val 993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17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  <p:bldP spid="11" grpId="0"/>
      <p:bldP spid="13" grpId="0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FD2AD-D903-0B42-95BA-C31724763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Fibonacci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486AE1-C11A-F041-B70F-3D7964CB9D40}"/>
              </a:ext>
            </a:extLst>
          </p:cNvPr>
          <p:cNvSpPr txBox="1">
            <a:spLocks/>
          </p:cNvSpPr>
          <p:nvPr/>
        </p:nvSpPr>
        <p:spPr>
          <a:xfrm>
            <a:off x="1243900" y="1894546"/>
            <a:ext cx="2340548" cy="3152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m =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n =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 = 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for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3 to N do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p = m + 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m &lt;- 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n &lt;- 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"%d: %d" N n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285D7F-8264-344E-B55D-077954F3D85B}"/>
              </a:ext>
            </a:extLst>
          </p:cNvPr>
          <p:cNvSpPr txBox="1">
            <a:spLocks/>
          </p:cNvSpPr>
          <p:nvPr/>
        </p:nvSpPr>
        <p:spPr>
          <a:xfrm>
            <a:off x="4646113" y="1928996"/>
            <a:ext cx="2541071" cy="3744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m =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n =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 = 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while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&lt;= 5 do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p = m + 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m &lt;- 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n &lt;- 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&lt;-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+ 1;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"%d: %d" N 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CF2FB7-DBE6-7C42-92C6-1A9CC320B8E2}"/>
              </a:ext>
            </a:extLst>
          </p:cNvPr>
          <p:cNvSpPr txBox="1">
            <a:spLocks/>
          </p:cNvSpPr>
          <p:nvPr/>
        </p:nvSpPr>
        <p:spPr>
          <a:xfrm>
            <a:off x="7716493" y="1889105"/>
            <a:ext cx="4381500" cy="1933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pair = (1,1)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 = 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for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3 to N do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pair &lt;- (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pair,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fst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 +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"%d: %d" N (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932F52-5E6F-B74D-A022-A4DD1702E282}"/>
              </a:ext>
            </a:extLst>
          </p:cNvPr>
          <p:cNvCxnSpPr>
            <a:cxnSpLocks/>
          </p:cNvCxnSpPr>
          <p:nvPr/>
        </p:nvCxnSpPr>
        <p:spPr>
          <a:xfrm>
            <a:off x="4041738" y="1179190"/>
            <a:ext cx="0" cy="526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0F45B4-293C-BF4B-9814-34DD5FC96661}"/>
              </a:ext>
            </a:extLst>
          </p:cNvPr>
          <p:cNvCxnSpPr>
            <a:cxnSpLocks/>
          </p:cNvCxnSpPr>
          <p:nvPr/>
        </p:nvCxnSpPr>
        <p:spPr>
          <a:xfrm>
            <a:off x="7333578" y="1179190"/>
            <a:ext cx="0" cy="526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9059D69-FC0C-4A4C-B700-61C7A7F9C652}"/>
              </a:ext>
            </a:extLst>
          </p:cNvPr>
          <p:cNvSpPr txBox="1"/>
          <p:nvPr/>
        </p:nvSpPr>
        <p:spPr>
          <a:xfrm>
            <a:off x="1062569" y="1311602"/>
            <a:ext cx="1333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For-</a:t>
            </a:r>
            <a:r>
              <a:rPr lang="en-GB" sz="2400" dirty="0" err="1"/>
              <a:t>løkke</a:t>
            </a:r>
            <a:endParaRPr lang="en-GB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603259-5C4C-8E44-A831-4770C2163C50}"/>
              </a:ext>
            </a:extLst>
          </p:cNvPr>
          <p:cNvSpPr txBox="1"/>
          <p:nvPr/>
        </p:nvSpPr>
        <p:spPr>
          <a:xfrm>
            <a:off x="4359253" y="1291656"/>
            <a:ext cx="1667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While-</a:t>
            </a:r>
            <a:r>
              <a:rPr lang="en-GB" sz="2400" dirty="0" err="1"/>
              <a:t>løkke</a:t>
            </a:r>
            <a:endParaRPr lang="en-GB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453C81-45C1-274D-A0A0-DCBB36504672}"/>
              </a:ext>
            </a:extLst>
          </p:cNvPr>
          <p:cNvSpPr txBox="1"/>
          <p:nvPr/>
        </p:nvSpPr>
        <p:spPr>
          <a:xfrm>
            <a:off x="7489273" y="1291656"/>
            <a:ext cx="2417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Tupple</a:t>
            </a:r>
            <a:r>
              <a:rPr lang="en-GB" sz="2400" dirty="0"/>
              <a:t> + for-</a:t>
            </a:r>
            <a:r>
              <a:rPr lang="en-GB" sz="2400" dirty="0" err="1"/>
              <a:t>løkke</a:t>
            </a:r>
            <a:endParaRPr lang="en-GB" sz="2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0AEBE47-9CFE-7B4D-A64E-98045B2FFE5D}"/>
              </a:ext>
            </a:extLst>
          </p:cNvPr>
          <p:cNvSpPr txBox="1">
            <a:spLocks/>
          </p:cNvSpPr>
          <p:nvPr/>
        </p:nvSpPr>
        <p:spPr>
          <a:xfrm>
            <a:off x="7716493" y="3910880"/>
            <a:ext cx="4381500" cy="28373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fib N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mutable pair = (1,1)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for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3 to N do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pair &lt;- (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pair,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fst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 +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 = 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"%d: %d" N (fib N)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739BB5-0A88-EB41-A21F-9ED147B0D754}"/>
              </a:ext>
            </a:extLst>
          </p:cNvPr>
          <p:cNvCxnSpPr>
            <a:cxnSpLocks/>
          </p:cNvCxnSpPr>
          <p:nvPr/>
        </p:nvCxnSpPr>
        <p:spPr>
          <a:xfrm>
            <a:off x="7716493" y="3822193"/>
            <a:ext cx="39878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25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BF19-6E70-804C-8AC5-C21AFD927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82" y="-121797"/>
            <a:ext cx="5767414" cy="1325563"/>
          </a:xfrm>
        </p:spPr>
        <p:txBody>
          <a:bodyPr/>
          <a:lstStyle/>
          <a:p>
            <a:r>
              <a:rPr lang="en-GB" dirty="0" err="1"/>
              <a:t>Moduler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biblioteker</a:t>
            </a:r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E8A229-8DBE-F24D-959E-B11FB8A1638B}"/>
              </a:ext>
            </a:extLst>
          </p:cNvPr>
          <p:cNvCxnSpPr>
            <a:cxnSpLocks/>
          </p:cNvCxnSpPr>
          <p:nvPr/>
        </p:nvCxnSpPr>
        <p:spPr>
          <a:xfrm>
            <a:off x="4794777" y="1050166"/>
            <a:ext cx="0" cy="5617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8E40896-8D54-7F41-86C7-A055BE060F71}"/>
              </a:ext>
            </a:extLst>
          </p:cNvPr>
          <p:cNvSpPr/>
          <p:nvPr/>
        </p:nvSpPr>
        <p:spPr>
          <a:xfrm>
            <a:off x="322825" y="1573551"/>
            <a:ext cx="325440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Estimate the integral of f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from a to b with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stepsize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d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integrate f a b d =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mutable sum = 0.0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mutable x = a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while x &lt; b do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sum &lt;- sum + d * (f x)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x &lt;- x + d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sum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AF224B-002D-7747-A7B7-CEEA225530BE}"/>
              </a:ext>
            </a:extLst>
          </p:cNvPr>
          <p:cNvSpPr/>
          <p:nvPr/>
        </p:nvSpPr>
        <p:spPr>
          <a:xfrm>
            <a:off x="322825" y="5190385"/>
            <a:ext cx="519215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a = 0.0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b = 1.0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d = 1e-5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result = integrate (fun x -&gt; x *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exp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(x)) a b d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_%g^%g f(x) dx = %g" a b result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C9363D-918C-5B4F-9B96-595C3CF9BC1C}"/>
              </a:ext>
            </a:extLst>
          </p:cNvPr>
          <p:cNvSpPr txBox="1"/>
          <p:nvPr/>
        </p:nvSpPr>
        <p:spPr>
          <a:xfrm>
            <a:off x="89743" y="1050169"/>
            <a:ext cx="3890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Bibliotek</a:t>
            </a:r>
            <a:r>
              <a:rPr lang="en-GB" sz="2400" dirty="0"/>
              <a:t> (library)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86891A-5583-5C46-9344-76EFB5C68A9A}"/>
              </a:ext>
            </a:extLst>
          </p:cNvPr>
          <p:cNvSpPr txBox="1"/>
          <p:nvPr/>
        </p:nvSpPr>
        <p:spPr>
          <a:xfrm>
            <a:off x="89742" y="4703183"/>
            <a:ext cx="3549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Applikation</a:t>
            </a:r>
            <a:r>
              <a:rPr lang="en-GB" sz="2400" dirty="0"/>
              <a:t>/program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5233A0-7176-CA4F-B0CA-AE8BDFB999CA}"/>
              </a:ext>
            </a:extLst>
          </p:cNvPr>
          <p:cNvSpPr/>
          <p:nvPr/>
        </p:nvSpPr>
        <p:spPr>
          <a:xfrm>
            <a:off x="5097204" y="1531728"/>
            <a:ext cx="720079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module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metaFunctions</a:t>
            </a: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Estimate the integral of f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from a to b with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stepsize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d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integrate : (float -&gt; float) -&gt; float -&gt; float -&gt; float -&gt; float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82BE6A-9840-3947-8B45-7D2B7C695041}"/>
              </a:ext>
            </a:extLst>
          </p:cNvPr>
          <p:cNvSpPr txBox="1"/>
          <p:nvPr/>
        </p:nvSpPr>
        <p:spPr>
          <a:xfrm>
            <a:off x="4854340" y="1050166"/>
            <a:ext cx="1966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Signatur</a:t>
            </a:r>
            <a:r>
              <a:rPr lang="en-GB" sz="2400" dirty="0"/>
              <a:t> (.</a:t>
            </a:r>
            <a:r>
              <a:rPr lang="en-GB" sz="2400" dirty="0" err="1"/>
              <a:t>fsi</a:t>
            </a:r>
            <a:r>
              <a:rPr lang="en-GB" sz="2400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0FB3C1-01BE-AC40-B98D-2C7DA26442DC}"/>
              </a:ext>
            </a:extLst>
          </p:cNvPr>
          <p:cNvSpPr txBox="1"/>
          <p:nvPr/>
        </p:nvSpPr>
        <p:spPr>
          <a:xfrm>
            <a:off x="4887916" y="3057123"/>
            <a:ext cx="2883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Implementation (.fs)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95D62E-B4E4-3549-9B1E-5A1BB63EC83F}"/>
              </a:ext>
            </a:extLst>
          </p:cNvPr>
          <p:cNvSpPr/>
          <p:nvPr/>
        </p:nvSpPr>
        <p:spPr>
          <a:xfrm>
            <a:off x="5111361" y="3535699"/>
            <a:ext cx="348106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module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metaFunctions</a:t>
            </a: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integrate f a b d =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mutable sum = 0.0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mutable x = a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while x &lt; b do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sum &lt;- sum + d * (f x)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x &lt;- x + d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sum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40CAA76-9174-5242-B4BF-FA47B64326C1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3577232" y="2116504"/>
            <a:ext cx="1519972" cy="472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A238A01-4F3C-7C4A-9B34-6EEABD8D2A04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3577232" y="2589214"/>
            <a:ext cx="1534129" cy="1962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810EC49-9264-BB4D-9FEF-FDE5DECFE589}"/>
              </a:ext>
            </a:extLst>
          </p:cNvPr>
          <p:cNvSpPr txBox="1"/>
          <p:nvPr/>
        </p:nvSpPr>
        <p:spPr>
          <a:xfrm>
            <a:off x="7978483" y="3106185"/>
            <a:ext cx="2883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Application (.</a:t>
            </a:r>
            <a:r>
              <a:rPr lang="en-GB" sz="2400" dirty="0" err="1"/>
              <a:t>fsx</a:t>
            </a:r>
            <a:r>
              <a:rPr lang="en-GB" sz="2400" dirty="0"/>
              <a:t>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A7F8A5-D7B0-4547-A663-A9CC19EB822D}"/>
              </a:ext>
            </a:extLst>
          </p:cNvPr>
          <p:cNvSpPr/>
          <p:nvPr/>
        </p:nvSpPr>
        <p:spPr>
          <a:xfrm>
            <a:off x="8097372" y="3584761"/>
            <a:ext cx="492047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a = 0.0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b = 1.0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d = 1e-5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f x = x *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exp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(x)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result =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metaFunctions.integrate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f a b d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_%g^%g f(x) dx = %g" a b result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04633ED-0A3D-C24D-A3DA-D4464CF41C18}"/>
              </a:ext>
            </a:extLst>
          </p:cNvPr>
          <p:cNvCxnSpPr>
            <a:cxnSpLocks/>
          </p:cNvCxnSpPr>
          <p:nvPr/>
        </p:nvCxnSpPr>
        <p:spPr>
          <a:xfrm>
            <a:off x="7771144" y="3071772"/>
            <a:ext cx="42564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15183D1-3AFA-4A4E-9E30-FD2347982204}"/>
              </a:ext>
            </a:extLst>
          </p:cNvPr>
          <p:cNvCxnSpPr>
            <a:cxnSpLocks/>
          </p:cNvCxnSpPr>
          <p:nvPr/>
        </p:nvCxnSpPr>
        <p:spPr>
          <a:xfrm flipV="1">
            <a:off x="7869259" y="3235528"/>
            <a:ext cx="29744" cy="3251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41D8878-7119-DB4B-88F6-7E176C00FC58}"/>
              </a:ext>
            </a:extLst>
          </p:cNvPr>
          <p:cNvCxnSpPr>
            <a:cxnSpLocks/>
          </p:cNvCxnSpPr>
          <p:nvPr/>
        </p:nvCxnSpPr>
        <p:spPr>
          <a:xfrm flipV="1">
            <a:off x="4681977" y="5602786"/>
            <a:ext cx="3445246" cy="939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E0E59EF-FAA9-1C42-B1F1-A6E5024B6D7E}"/>
              </a:ext>
            </a:extLst>
          </p:cNvPr>
          <p:cNvCxnSpPr>
            <a:cxnSpLocks/>
          </p:cNvCxnSpPr>
          <p:nvPr/>
        </p:nvCxnSpPr>
        <p:spPr>
          <a:xfrm flipV="1">
            <a:off x="109493" y="4602599"/>
            <a:ext cx="408790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E070BF4-7D73-AC48-9DB8-7F29B3321CBB}"/>
              </a:ext>
            </a:extLst>
          </p:cNvPr>
          <p:cNvCxnSpPr>
            <a:cxnSpLocks/>
          </p:cNvCxnSpPr>
          <p:nvPr/>
        </p:nvCxnSpPr>
        <p:spPr>
          <a:xfrm>
            <a:off x="5051436" y="3071771"/>
            <a:ext cx="27197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5CFA4D7-1FE3-CE40-A85B-9E630B619224}"/>
              </a:ext>
            </a:extLst>
          </p:cNvPr>
          <p:cNvSpPr txBox="1"/>
          <p:nvPr/>
        </p:nvSpPr>
        <p:spPr>
          <a:xfrm>
            <a:off x="9372600" y="9715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3E6ABE0-8C9C-1842-982F-BECB104E8270}"/>
              </a:ext>
            </a:extLst>
          </p:cNvPr>
          <p:cNvSpPr/>
          <p:nvPr/>
        </p:nvSpPr>
        <p:spPr>
          <a:xfrm>
            <a:off x="8149410" y="550291"/>
            <a:ext cx="43775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$ fsharpc -a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integrate.fsi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integrate.fs</a:t>
            </a: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$ fsharpc -r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integrate.dll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application.fsx</a:t>
            </a: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76C16F-C720-264F-B741-8FBFA874419E}"/>
              </a:ext>
            </a:extLst>
          </p:cNvPr>
          <p:cNvCxnSpPr>
            <a:cxnSpLocks/>
          </p:cNvCxnSpPr>
          <p:nvPr/>
        </p:nvCxnSpPr>
        <p:spPr>
          <a:xfrm flipV="1">
            <a:off x="7938743" y="315852"/>
            <a:ext cx="0" cy="1025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92882C8-AE87-5C4E-BA3A-727A68D7F950}"/>
              </a:ext>
            </a:extLst>
          </p:cNvPr>
          <p:cNvCxnSpPr>
            <a:cxnSpLocks/>
          </p:cNvCxnSpPr>
          <p:nvPr/>
        </p:nvCxnSpPr>
        <p:spPr>
          <a:xfrm flipV="1">
            <a:off x="7938743" y="1323634"/>
            <a:ext cx="3847503" cy="14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64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22" grpId="0"/>
      <p:bldP spid="23" grpId="0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7AB82-90DC-C34B-BBF8-05C74C517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Biblioteksvarianter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B79592-B729-0F4D-9EFD-967607B72D88}"/>
              </a:ext>
            </a:extLst>
          </p:cNvPr>
          <p:cNvSpPr txBox="1"/>
          <p:nvPr/>
        </p:nvSpPr>
        <p:spPr>
          <a:xfrm>
            <a:off x="8467725" y="856372"/>
            <a:ext cx="311655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.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fsx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– script fil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.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fsscript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– script fil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.fs –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implementaitons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fil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.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fsi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–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signatur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fil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.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dll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–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oversat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bibliotek</a:t>
            </a: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.exe –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oversat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og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linket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program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E44597-B20C-BD40-B643-31221BDCEDCC}"/>
              </a:ext>
            </a:extLst>
          </p:cNvPr>
          <p:cNvSpPr txBox="1"/>
          <p:nvPr/>
        </p:nvSpPr>
        <p:spPr>
          <a:xfrm>
            <a:off x="838200" y="2026743"/>
            <a:ext cx="2883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Åbning</a:t>
            </a:r>
            <a:endParaRPr lang="en-GB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AB29FE-2B8F-CC49-9929-6DC94A7E8F32}"/>
              </a:ext>
            </a:extLst>
          </p:cNvPr>
          <p:cNvSpPr/>
          <p:nvPr/>
        </p:nvSpPr>
        <p:spPr>
          <a:xfrm>
            <a:off x="957090" y="2505319"/>
            <a:ext cx="435915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open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metaFunctions</a:t>
            </a: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a = 0.0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b = 1.0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d = 1e-5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f x = x *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exp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(x)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result = integrate f a b d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_%g^%g f(x) dx = %g" a b result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77D41A-F7D2-3748-9402-EBC3B65BFCFA}"/>
              </a:ext>
            </a:extLst>
          </p:cNvPr>
          <p:cNvSpPr txBox="1"/>
          <p:nvPr/>
        </p:nvSpPr>
        <p:spPr>
          <a:xfrm>
            <a:off x="8303714" y="363045"/>
            <a:ext cx="2883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Filsuffikser</a:t>
            </a:r>
            <a:endParaRPr lang="en-GB" sz="2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E79B9A-56A9-AF48-9342-CC0BCB727B02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3143250" y="2237291"/>
            <a:ext cx="1643686" cy="373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302A039-4029-E245-8A5A-E61F853CC628}"/>
              </a:ext>
            </a:extLst>
          </p:cNvPr>
          <p:cNvSpPr txBox="1"/>
          <p:nvPr/>
        </p:nvSpPr>
        <p:spPr>
          <a:xfrm>
            <a:off x="4786936" y="1914125"/>
            <a:ext cx="2085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Pas </a:t>
            </a:r>
            <a:r>
              <a:rPr lang="en-GB" dirty="0" err="1"/>
              <a:t>på</a:t>
            </a:r>
            <a:r>
              <a:rPr lang="en-GB" dirty="0"/>
              <a:t> namespace </a:t>
            </a:r>
            <a:r>
              <a:rPr lang="en-GB" dirty="0" err="1"/>
              <a:t>polution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FDFCD2-A9CD-1C46-B70F-2C5300A74AC5}"/>
              </a:ext>
            </a:extLst>
          </p:cNvPr>
          <p:cNvSpPr txBox="1"/>
          <p:nvPr/>
        </p:nvSpPr>
        <p:spPr>
          <a:xfrm>
            <a:off x="5972172" y="3957635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75A95E-EFEF-EF49-B188-976CAE043BAA}"/>
              </a:ext>
            </a:extLst>
          </p:cNvPr>
          <p:cNvSpPr txBox="1"/>
          <p:nvPr/>
        </p:nvSpPr>
        <p:spPr>
          <a:xfrm>
            <a:off x="5616017" y="3200045"/>
            <a:ext cx="5801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Adgangskontrol</a:t>
            </a:r>
            <a:endParaRPr lang="en-GB" sz="2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8199D1-A995-454C-A307-7BC5D538111F}"/>
              </a:ext>
            </a:extLst>
          </p:cNvPr>
          <p:cNvSpPr/>
          <p:nvPr/>
        </p:nvSpPr>
        <p:spPr>
          <a:xfrm>
            <a:off x="6219189" y="4069811"/>
            <a:ext cx="43591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module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metaFunctions</a:t>
            </a: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CCB4A6-75B3-0F4B-915A-9B637E3982D9}"/>
              </a:ext>
            </a:extLst>
          </p:cNvPr>
          <p:cNvSpPr txBox="1"/>
          <p:nvPr/>
        </p:nvSpPr>
        <p:spPr>
          <a:xfrm>
            <a:off x="5972172" y="3583054"/>
            <a:ext cx="3857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Signatur</a:t>
            </a:r>
            <a:r>
              <a:rPr lang="en-GB" sz="2400" dirty="0"/>
              <a:t> variant (.</a:t>
            </a:r>
            <a:r>
              <a:rPr lang="en-GB" sz="2400" dirty="0" err="1"/>
              <a:t>fsi</a:t>
            </a:r>
            <a:r>
              <a:rPr lang="en-GB" sz="2400" dirty="0"/>
              <a:t>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939EB8-F5FE-844E-99F1-CA8C52CD9EB5}"/>
              </a:ext>
            </a:extLst>
          </p:cNvPr>
          <p:cNvSpPr/>
          <p:nvPr/>
        </p:nvSpPr>
        <p:spPr>
          <a:xfrm>
            <a:off x="6219189" y="4847244"/>
            <a:ext cx="574420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$ fsharpc --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nologo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 -a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integrateVar.fsi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integrate.fs</a:t>
            </a:r>
            <a:endParaRPr lang="da-DK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$ fsharpc --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nologo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 -r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integrate.dll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application.fsx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 </a:t>
            </a:r>
          </a:p>
          <a:p>
            <a:endParaRPr lang="da-DK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da-DK" sz="1400" dirty="0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…/</a:t>
            </a:r>
            <a:r>
              <a:rPr lang="da-DK" sz="1400" dirty="0" err="1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application.fsx</a:t>
            </a:r>
            <a:r>
              <a:rPr lang="da-DK" sz="1400" dirty="0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(5,28): </a:t>
            </a:r>
            <a:r>
              <a:rPr lang="da-DK" sz="1400" dirty="0" err="1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error</a:t>
            </a:r>
            <a:r>
              <a:rPr lang="da-DK" sz="1400" dirty="0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FS0039: The </a:t>
            </a:r>
            <a:r>
              <a:rPr lang="da-DK" sz="1400" dirty="0" err="1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value</a:t>
            </a:r>
            <a:r>
              <a:rPr lang="da-DK" sz="1400" dirty="0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, </a:t>
            </a:r>
            <a:r>
              <a:rPr lang="da-DK" sz="1400" dirty="0" err="1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constructor</a:t>
            </a:r>
            <a:r>
              <a:rPr lang="da-DK" sz="1400" dirty="0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, </a:t>
            </a:r>
            <a:r>
              <a:rPr lang="da-DK" sz="1400" dirty="0" err="1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namespace</a:t>
            </a:r>
            <a:r>
              <a:rPr lang="da-DK" sz="1400" dirty="0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or type '</a:t>
            </a:r>
            <a:r>
              <a:rPr lang="da-DK" sz="1400" dirty="0" err="1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integrate</a:t>
            </a:r>
            <a:r>
              <a:rPr lang="da-DK" sz="1400" dirty="0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' is not </a:t>
            </a:r>
            <a:r>
              <a:rPr lang="da-DK" sz="1400" dirty="0" err="1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defined</a:t>
            </a:r>
            <a:r>
              <a:rPr lang="da-DK" sz="1400" dirty="0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B33B76-B029-3F4F-B9FD-C15DD476D90F}"/>
              </a:ext>
            </a:extLst>
          </p:cNvPr>
          <p:cNvSpPr txBox="1"/>
          <p:nvPr/>
        </p:nvSpPr>
        <p:spPr>
          <a:xfrm>
            <a:off x="5972171" y="4427728"/>
            <a:ext cx="1966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Oversættelse</a:t>
            </a:r>
            <a:r>
              <a:rPr lang="en-GB" sz="2400" dirty="0"/>
              <a:t>: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FC24ADC-86FC-5943-8252-93810FC3B31E}"/>
              </a:ext>
            </a:extLst>
          </p:cNvPr>
          <p:cNvCxnSpPr>
            <a:cxnSpLocks/>
          </p:cNvCxnSpPr>
          <p:nvPr/>
        </p:nvCxnSpPr>
        <p:spPr>
          <a:xfrm flipV="1">
            <a:off x="5196165" y="2968557"/>
            <a:ext cx="6648173" cy="25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BE4282C-2D17-8746-ACF8-EBC16341100D}"/>
              </a:ext>
            </a:extLst>
          </p:cNvPr>
          <p:cNvCxnSpPr>
            <a:cxnSpLocks/>
          </p:cNvCxnSpPr>
          <p:nvPr/>
        </p:nvCxnSpPr>
        <p:spPr>
          <a:xfrm flipH="1">
            <a:off x="5211852" y="2981132"/>
            <a:ext cx="1" cy="3620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551C3AD-F55A-CC4D-A21F-8D04453C570F}"/>
              </a:ext>
            </a:extLst>
          </p:cNvPr>
          <p:cNvCxnSpPr>
            <a:cxnSpLocks/>
          </p:cNvCxnSpPr>
          <p:nvPr/>
        </p:nvCxnSpPr>
        <p:spPr>
          <a:xfrm flipH="1">
            <a:off x="8004608" y="300038"/>
            <a:ext cx="1" cy="2681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04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7" grpId="0"/>
      <p:bldP spid="18" grpId="0"/>
      <p:bldP spid="19" grpId="0"/>
      <p:bldP spid="20" grpId="0"/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6F6F0-36A4-6540-A2F1-DDEFBF310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Krav </a:t>
            </a:r>
            <a:r>
              <a:rPr lang="en-GB" dirty="0" err="1"/>
              <a:t>til</a:t>
            </a:r>
            <a:r>
              <a:rPr lang="en-GB" dirty="0"/>
              <a:t>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2DDC2-B858-DC4F-A28D-B58CA55EF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03575"/>
          </a:xfrm>
        </p:spPr>
        <p:txBody>
          <a:bodyPr/>
          <a:lstStyle/>
          <a:p>
            <a:r>
              <a:rPr lang="da-DK" dirty="0"/>
              <a:t>Funktionalitet: Kompilerer det, løser det opgaven?</a:t>
            </a:r>
          </a:p>
          <a:p>
            <a:r>
              <a:rPr lang="da-DK" dirty="0"/>
              <a:t>Pålideligt: Hvad vis internettet falder ud?</a:t>
            </a:r>
          </a:p>
          <a:p>
            <a:r>
              <a:rPr lang="da-DK" dirty="0"/>
              <a:t>Brugsvenligt: Er det nemt at bruge?</a:t>
            </a:r>
          </a:p>
          <a:p>
            <a:r>
              <a:rPr lang="da-DK" dirty="0"/>
              <a:t>Effektivitet: Tager det lang tid at bruge, er det langsomt?</a:t>
            </a:r>
          </a:p>
          <a:p>
            <a:r>
              <a:rPr lang="da-DK" dirty="0"/>
              <a:t>Vedligeholdelse: Er det net at rette bugs, at tilføje ny funktionalitet?</a:t>
            </a:r>
          </a:p>
          <a:p>
            <a:r>
              <a:rPr lang="da-DK" dirty="0" err="1"/>
              <a:t>Portérbart</a:t>
            </a:r>
            <a:r>
              <a:rPr lang="da-DK" dirty="0"/>
              <a:t>: Kan det nemt flyttes til en ny computer, telefon, etc.?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39370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64B78-8D7F-9146-8E6A-B32DCB403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6" y="0"/>
            <a:ext cx="10515600" cy="1325563"/>
          </a:xfrm>
        </p:spPr>
        <p:txBody>
          <a:bodyPr/>
          <a:lstStyle/>
          <a:p>
            <a:r>
              <a:rPr lang="en-GB" dirty="0"/>
              <a:t>Black-box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6DF01-C315-0549-8EEE-28D53EDD8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203" y="1032694"/>
            <a:ext cx="11640797" cy="97535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000" dirty="0" err="1"/>
              <a:t>Beslut</a:t>
            </a:r>
            <a:r>
              <a:rPr lang="en-GB" sz="2000" dirty="0"/>
              <a:t> et interface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dirty="0"/>
              <a:t>Find </a:t>
            </a:r>
            <a:r>
              <a:rPr lang="en-GB" sz="2000" dirty="0" err="1"/>
              <a:t>grænsetilfælde</a:t>
            </a:r>
            <a:endParaRPr lang="en-GB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284481-9526-FA45-BAC0-8857EA5072F9}"/>
              </a:ext>
            </a:extLst>
          </p:cNvPr>
          <p:cNvSpPr/>
          <p:nvPr/>
        </p:nvSpPr>
        <p:spPr>
          <a:xfrm>
            <a:off x="220055" y="2812147"/>
            <a:ext cx="40798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dec2bin n = ?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335C72C-6F98-CD49-9F7D-8F5A474A1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27569"/>
              </p:ext>
            </p:extLst>
          </p:nvPr>
        </p:nvGraphicFramePr>
        <p:xfrm>
          <a:off x="3490175" y="2812147"/>
          <a:ext cx="8281116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279">
                  <a:extLst>
                    <a:ext uri="{9D8B030D-6E8A-4147-A177-3AD203B41FA5}">
                      <a16:colId xmlns:a16="http://schemas.microsoft.com/office/drawing/2014/main" val="1532162595"/>
                    </a:ext>
                  </a:extLst>
                </a:gridCol>
                <a:gridCol w="2070279">
                  <a:extLst>
                    <a:ext uri="{9D8B030D-6E8A-4147-A177-3AD203B41FA5}">
                      <a16:colId xmlns:a16="http://schemas.microsoft.com/office/drawing/2014/main" val="1403007596"/>
                    </a:ext>
                  </a:extLst>
                </a:gridCol>
                <a:gridCol w="2070279">
                  <a:extLst>
                    <a:ext uri="{9D8B030D-6E8A-4147-A177-3AD203B41FA5}">
                      <a16:colId xmlns:a16="http://schemas.microsoft.com/office/drawing/2014/main" val="2720054862"/>
                    </a:ext>
                  </a:extLst>
                </a:gridCol>
                <a:gridCol w="2070279">
                  <a:extLst>
                    <a:ext uri="{9D8B030D-6E8A-4147-A177-3AD203B41FA5}">
                      <a16:colId xmlns:a16="http://schemas.microsoft.com/office/drawing/2014/main" val="179345016"/>
                    </a:ext>
                  </a:extLst>
                </a:gridCol>
              </a:tblGrid>
              <a:tr h="288878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Expected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88441"/>
                  </a:ext>
                </a:extLst>
              </a:tr>
              <a:tr h="288878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dec2bin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"Illegal value"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negative </a:t>
                      </a:r>
                      <a:r>
                        <a:rPr lang="en-GB" sz="14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tal</a:t>
                      </a:r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185139"/>
                  </a:ext>
                </a:extLst>
              </a:tr>
              <a:tr h="269659">
                <a:tc>
                  <a:txBody>
                    <a:bodyPr/>
                    <a:lstStyle/>
                    <a:p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"0b0"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grænsetilfælde</a:t>
                      </a:r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342341"/>
                  </a:ext>
                </a:extLst>
              </a:tr>
              <a:tr h="269659">
                <a:tc>
                  <a:txBody>
                    <a:bodyPr/>
                    <a:lstStyle/>
                    <a:p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"0b1"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 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81418"/>
                  </a:ext>
                </a:extLst>
              </a:tr>
              <a:tr h="169928">
                <a:tc>
                  <a:txBody>
                    <a:bodyPr/>
                    <a:lstStyle/>
                    <a:p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"0b10"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 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263722"/>
                  </a:ext>
                </a:extLst>
              </a:tr>
              <a:tr h="169928"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"0b1010"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stort</a:t>
                      </a: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lige</a:t>
                      </a: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tal</a:t>
                      </a: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(</a:t>
                      </a:r>
                      <a:r>
                        <a:rPr lang="en-GB" sz="14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venstre</a:t>
                      </a: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bit sat min </a:t>
                      </a:r>
                      <a:r>
                        <a:rPr lang="en-GB" sz="14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ikke</a:t>
                      </a: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højre</a:t>
                      </a: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94169"/>
                  </a:ext>
                </a:extLst>
              </a:tr>
              <a:tr h="269659"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"0b1011"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stort</a:t>
                      </a: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ulige</a:t>
                      </a: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tal</a:t>
                      </a: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(</a:t>
                      </a:r>
                      <a:r>
                        <a:rPr lang="en-GB" sz="14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venstre</a:t>
                      </a: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og</a:t>
                      </a: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højre</a:t>
                      </a: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bit sat)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32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724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64B78-8D7F-9146-8E6A-B32DCB403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6" y="0"/>
            <a:ext cx="10515600" cy="1325563"/>
          </a:xfrm>
        </p:spPr>
        <p:txBody>
          <a:bodyPr/>
          <a:lstStyle/>
          <a:p>
            <a:r>
              <a:rPr lang="en-GB" dirty="0"/>
              <a:t>Black-box (unit) testing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284481-9526-FA45-BAC0-8857EA5072F9}"/>
              </a:ext>
            </a:extLst>
          </p:cNvPr>
          <p:cNvSpPr/>
          <p:nvPr/>
        </p:nvSpPr>
        <p:spPr>
          <a:xfrm>
            <a:off x="232929" y="1176439"/>
            <a:ext cx="602620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 Unit : dec2bin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dec2bin n =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if n &lt; 0 then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"Illegal value"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elif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n = 0 then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"0b0"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else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let mutable v = n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let mutable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""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while v &gt; 0 do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 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&lt;- (string (v % 2)) +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  v &lt;- v / 2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"0b" +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"Black-box testing of dec2bin.fsx"</a:t>
            </a:r>
          </a:p>
          <a:p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  n &lt; 0  - %b" (dec2bin -1 = "Illegal value")</a:t>
            </a:r>
          </a:p>
          <a:p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  n = 0  - %b" (dec2bin 0 = "0b0")</a:t>
            </a:r>
          </a:p>
          <a:p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  n = 1  - %b" (dec2bin 1 = "0b1")</a:t>
            </a:r>
          </a:p>
          <a:p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  n = 2  - %b" (dec2bin 2 = "0b10")</a:t>
            </a:r>
          </a:p>
          <a:p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  n = 10 - %b" (dec2bin 10 = "0b1010")</a:t>
            </a:r>
          </a:p>
          <a:p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  n = 11 - %b" (dec2bin 11 = "0b1011")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56735C-B1EC-AC44-AC2D-49CFBC80FFAF}"/>
              </a:ext>
            </a:extLst>
          </p:cNvPr>
          <p:cNvSpPr/>
          <p:nvPr/>
        </p:nvSpPr>
        <p:spPr>
          <a:xfrm>
            <a:off x="6668073" y="4354602"/>
            <a:ext cx="552392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$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fsharpi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dec2binBlackTest.fsx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Black-box testing of dec2bin.fsx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n &lt; 0  - true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n = 0  - true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n = 1  - true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n = 2  - true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n = 10 - true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n = 11 - true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37B8AF-C58C-2848-AB32-2980467C7F59}"/>
              </a:ext>
            </a:extLst>
          </p:cNvPr>
          <p:cNvCxnSpPr>
            <a:cxnSpLocks/>
          </p:cNvCxnSpPr>
          <p:nvPr/>
        </p:nvCxnSpPr>
        <p:spPr>
          <a:xfrm flipV="1">
            <a:off x="6413679" y="4018207"/>
            <a:ext cx="5533622" cy="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A9E52AB-1193-7A4E-934B-99D78A8F1CCB}"/>
              </a:ext>
            </a:extLst>
          </p:cNvPr>
          <p:cNvCxnSpPr>
            <a:cxnSpLocks/>
          </p:cNvCxnSpPr>
          <p:nvPr/>
        </p:nvCxnSpPr>
        <p:spPr>
          <a:xfrm>
            <a:off x="6413679" y="4018207"/>
            <a:ext cx="0" cy="2137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06B80B6-5304-6548-BAC9-B95E27C48B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338019"/>
              </p:ext>
            </p:extLst>
          </p:nvPr>
        </p:nvGraphicFramePr>
        <p:xfrm>
          <a:off x="6263424" y="29579"/>
          <a:ext cx="5834132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8533">
                  <a:extLst>
                    <a:ext uri="{9D8B030D-6E8A-4147-A177-3AD203B41FA5}">
                      <a16:colId xmlns:a16="http://schemas.microsoft.com/office/drawing/2014/main" val="1532162595"/>
                    </a:ext>
                  </a:extLst>
                </a:gridCol>
                <a:gridCol w="1458533">
                  <a:extLst>
                    <a:ext uri="{9D8B030D-6E8A-4147-A177-3AD203B41FA5}">
                      <a16:colId xmlns:a16="http://schemas.microsoft.com/office/drawing/2014/main" val="1403007596"/>
                    </a:ext>
                  </a:extLst>
                </a:gridCol>
                <a:gridCol w="1458533">
                  <a:extLst>
                    <a:ext uri="{9D8B030D-6E8A-4147-A177-3AD203B41FA5}">
                      <a16:colId xmlns:a16="http://schemas.microsoft.com/office/drawing/2014/main" val="2720054862"/>
                    </a:ext>
                  </a:extLst>
                </a:gridCol>
                <a:gridCol w="1458533">
                  <a:extLst>
                    <a:ext uri="{9D8B030D-6E8A-4147-A177-3AD203B41FA5}">
                      <a16:colId xmlns:a16="http://schemas.microsoft.com/office/drawing/2014/main" val="179345016"/>
                    </a:ext>
                  </a:extLst>
                </a:gridCol>
              </a:tblGrid>
              <a:tr h="450947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Expected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88441"/>
                  </a:ext>
                </a:extLst>
              </a:tr>
              <a:tr h="272719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dec2bin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-1</a:t>
                      </a:r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"Illegal value"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negative </a:t>
                      </a:r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tal</a:t>
                      </a:r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185139"/>
                  </a:ext>
                </a:extLst>
              </a:tr>
              <a:tr h="272719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"0b0"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grænsetilfælde</a:t>
                      </a:r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342341"/>
                  </a:ext>
                </a:extLst>
              </a:tr>
              <a:tr h="272719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"0b1"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 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81418"/>
                  </a:ext>
                </a:extLst>
              </a:tr>
              <a:tr h="272719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"0b10"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 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263722"/>
                  </a:ext>
                </a:extLst>
              </a:tr>
              <a:tr h="636346"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"0b1010"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stort</a:t>
                      </a: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lige</a:t>
                      </a: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tal</a:t>
                      </a: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(</a:t>
                      </a:r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venstre</a:t>
                      </a: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bit sat min </a:t>
                      </a:r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ikke</a:t>
                      </a: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højre</a:t>
                      </a: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94169"/>
                  </a:ext>
                </a:extLst>
              </a:tr>
              <a:tr h="636346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"0b1011"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stort</a:t>
                      </a: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ulige</a:t>
                      </a: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tal</a:t>
                      </a: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(</a:t>
                      </a:r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venstre</a:t>
                      </a: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og</a:t>
                      </a: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højre</a:t>
                      </a: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bit sat)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32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594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64B78-8D7F-9146-8E6A-B32DCB403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6" y="0"/>
            <a:ext cx="10515600" cy="1325563"/>
          </a:xfrm>
        </p:spPr>
        <p:txBody>
          <a:bodyPr/>
          <a:lstStyle/>
          <a:p>
            <a:r>
              <a:rPr lang="en-GB" dirty="0"/>
              <a:t>White-box (unit)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6DF01-C315-0549-8EEE-28D53EDD8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203" y="1032693"/>
            <a:ext cx="11640797" cy="17053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a-DK" sz="2000" dirty="0"/>
              <a:t>Beslut hvilke units, der skal afprøves</a:t>
            </a:r>
          </a:p>
          <a:p>
            <a:pPr marL="514350" indent="-514350">
              <a:buFont typeface="+mj-lt"/>
              <a:buAutoNum type="arabicPeriod"/>
            </a:pPr>
            <a:r>
              <a:rPr lang="da-DK" sz="2000" dirty="0"/>
              <a:t>Identificer forgreningspunkter</a:t>
            </a:r>
          </a:p>
          <a:p>
            <a:pPr marL="514350" indent="-514350">
              <a:buFont typeface="+mj-lt"/>
              <a:buAutoNum type="arabicPeriod"/>
            </a:pPr>
            <a:r>
              <a:rPr lang="da-DK" sz="2000" dirty="0"/>
              <a:t>Lav inputeksempler for alle units, som afprøver hver forgreningsvej, og notér det forventede output</a:t>
            </a:r>
          </a:p>
          <a:p>
            <a:pPr marL="514350" indent="-514350">
              <a:buFont typeface="+mj-lt"/>
              <a:buAutoNum type="arabicPeriod"/>
            </a:pPr>
            <a:r>
              <a:rPr lang="da-DK" sz="2000" dirty="0"/>
              <a:t>Skriv et program, som kører koden med alle inputeksempler, og sammenlign resultatet med det forventede output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284481-9526-FA45-BAC0-8857EA5072F9}"/>
              </a:ext>
            </a:extLst>
          </p:cNvPr>
          <p:cNvSpPr/>
          <p:nvPr/>
        </p:nvSpPr>
        <p:spPr>
          <a:xfrm>
            <a:off x="168538" y="2812146"/>
            <a:ext cx="407987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dec2bin n =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if n &lt; 0 then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"Illegal value"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elif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n = 0 then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"0b0"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else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let mutable v = n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let mutable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""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while v &gt; 0 do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 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&lt;- (string (v % 2)) +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  v &lt;- v / 2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"0b" +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3B214E-5044-AA48-AE7F-3843F5267A2F}"/>
              </a:ext>
            </a:extLst>
          </p:cNvPr>
          <p:cNvSpPr/>
          <p:nvPr/>
        </p:nvSpPr>
        <p:spPr>
          <a:xfrm>
            <a:off x="-283105" y="2849205"/>
            <a:ext cx="40798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                                       (* WB: 1 *)</a:t>
            </a:r>
          </a:p>
          <a:p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                                       (* WB: 2 *)</a:t>
            </a:r>
          </a:p>
          <a:p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                                       (* WB: 3 *)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335C72C-6F98-CD49-9F7D-8F5A474A1447}"/>
              </a:ext>
            </a:extLst>
          </p:cNvPr>
          <p:cNvGraphicFramePr>
            <a:graphicFrameLocks noGrp="1"/>
          </p:cNvGraphicFramePr>
          <p:nvPr/>
        </p:nvGraphicFramePr>
        <p:xfrm>
          <a:off x="3957984" y="2812146"/>
          <a:ext cx="8234016" cy="4045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336">
                  <a:extLst>
                    <a:ext uri="{9D8B030D-6E8A-4147-A177-3AD203B41FA5}">
                      <a16:colId xmlns:a16="http://schemas.microsoft.com/office/drawing/2014/main" val="1532162595"/>
                    </a:ext>
                  </a:extLst>
                </a:gridCol>
                <a:gridCol w="1372336">
                  <a:extLst>
                    <a:ext uri="{9D8B030D-6E8A-4147-A177-3AD203B41FA5}">
                      <a16:colId xmlns:a16="http://schemas.microsoft.com/office/drawing/2014/main" val="2951828956"/>
                    </a:ext>
                  </a:extLst>
                </a:gridCol>
                <a:gridCol w="1372336">
                  <a:extLst>
                    <a:ext uri="{9D8B030D-6E8A-4147-A177-3AD203B41FA5}">
                      <a16:colId xmlns:a16="http://schemas.microsoft.com/office/drawing/2014/main" val="1403007596"/>
                    </a:ext>
                  </a:extLst>
                </a:gridCol>
                <a:gridCol w="1372336">
                  <a:extLst>
                    <a:ext uri="{9D8B030D-6E8A-4147-A177-3AD203B41FA5}">
                      <a16:colId xmlns:a16="http://schemas.microsoft.com/office/drawing/2014/main" val="2386097711"/>
                    </a:ext>
                  </a:extLst>
                </a:gridCol>
                <a:gridCol w="1372336">
                  <a:extLst>
                    <a:ext uri="{9D8B030D-6E8A-4147-A177-3AD203B41FA5}">
                      <a16:colId xmlns:a16="http://schemas.microsoft.com/office/drawing/2014/main" val="2720054862"/>
                    </a:ext>
                  </a:extLst>
                </a:gridCol>
                <a:gridCol w="1372336">
                  <a:extLst>
                    <a:ext uri="{9D8B030D-6E8A-4147-A177-3AD203B41FA5}">
                      <a16:colId xmlns:a16="http://schemas.microsoft.com/office/drawing/2014/main" val="179345016"/>
                    </a:ext>
                  </a:extLst>
                </a:gridCol>
              </a:tblGrid>
              <a:tr h="483687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Branch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Expected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88441"/>
                  </a:ext>
                </a:extLst>
              </a:tr>
              <a:tr h="483687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dec2bin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&lt; 0</a:t>
                      </a:r>
                    </a:p>
                    <a:p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185139"/>
                  </a:ext>
                </a:extLst>
              </a:tr>
              <a:tr h="483687"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"Illegal value"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342341"/>
                  </a:ext>
                </a:extLst>
              </a:tr>
              <a:tr h="483687"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branch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Fall through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81418"/>
                  </a:ext>
                </a:extLst>
              </a:tr>
              <a:tr h="280030"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 (n&gt;=0)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263722"/>
                  </a:ext>
                </a:extLst>
              </a:tr>
              <a:tr h="280030"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"0b0"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94169"/>
                  </a:ext>
                </a:extLst>
              </a:tr>
              <a:tr h="483687"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branch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Fall through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32226"/>
                  </a:ext>
                </a:extLst>
              </a:tr>
              <a:tr h="280030"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 (n&gt;0)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858742"/>
                  </a:ext>
                </a:extLst>
              </a:tr>
              <a:tr h="280030">
                <a:tc>
                  <a:txBody>
                    <a:bodyPr/>
                    <a:lstStyle/>
                    <a:p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"0b1"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619771"/>
                  </a:ext>
                </a:extLst>
              </a:tr>
              <a:tr h="280030"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"0b1"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340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98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8205</TotalTime>
  <Words>1690</Words>
  <Application>Microsoft Macintosh PowerPoint</Application>
  <PresentationFormat>Widescreen</PresentationFormat>
  <Paragraphs>339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DejaVu Sans Book</vt:lpstr>
      <vt:lpstr>Office Theme</vt:lpstr>
      <vt:lpstr>Programmering og Problemløsning</vt:lpstr>
      <vt:lpstr>Tupler</vt:lpstr>
      <vt:lpstr>Fibonacci</vt:lpstr>
      <vt:lpstr>Moduler og biblioteker</vt:lpstr>
      <vt:lpstr>Biblioteksvarianter</vt:lpstr>
      <vt:lpstr>Krav til Software</vt:lpstr>
      <vt:lpstr>Black-box testing</vt:lpstr>
      <vt:lpstr>Black-box (unit) testing</vt:lpstr>
      <vt:lpstr>White-box (unit) testing</vt:lpstr>
      <vt:lpstr>White-box (unit) testing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Sporring</dc:creator>
  <cp:lastModifiedBy>Jon Sporring</cp:lastModifiedBy>
  <cp:revision>122</cp:revision>
  <cp:lastPrinted>2018-09-25T09:41:58Z</cp:lastPrinted>
  <dcterms:created xsi:type="dcterms:W3CDTF">2018-09-04T07:39:02Z</dcterms:created>
  <dcterms:modified xsi:type="dcterms:W3CDTF">2019-09-23T18:06:06Z</dcterms:modified>
</cp:coreProperties>
</file>