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8" r:id="rId3"/>
    <p:sldId id="264" r:id="rId4"/>
    <p:sldId id="276" r:id="rId5"/>
    <p:sldId id="277" r:id="rId6"/>
    <p:sldId id="267" r:id="rId7"/>
    <p:sldId id="275" r:id="rId8"/>
    <p:sldId id="279" r:id="rId9"/>
    <p:sldId id="281" r:id="rId10"/>
    <p:sldId id="282" r:id="rId11"/>
    <p:sldId id="283" r:id="rId12"/>
    <p:sldId id="284" r:id="rId13"/>
    <p:sldId id="286" r:id="rId14"/>
    <p:sldId id="285" r:id="rId15"/>
    <p:sldId id="288" r:id="rId16"/>
    <p:sldId id="287" r:id="rId17"/>
    <p:sldId id="289" r:id="rId18"/>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1"/>
    <a:srgbClr val="01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60"/>
    <p:restoredTop sz="91324"/>
  </p:normalViewPr>
  <p:slideViewPr>
    <p:cSldViewPr snapToGrid="0" snapToObjects="1">
      <p:cViewPr varScale="1">
        <p:scale>
          <a:sx n="83" d="100"/>
          <a:sy n="83" d="100"/>
        </p:scale>
        <p:origin x="208" y="592"/>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04/12/2019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13.1: Objektorienteret design</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8" y="32523"/>
            <a:ext cx="11829983" cy="1084122"/>
          </a:xfrm>
        </p:spPr>
        <p:txBody>
          <a:bodyPr>
            <a:normAutofit fontScale="90000"/>
          </a:bodyPr>
          <a:lstStyle/>
          <a:p>
            <a:r>
              <a:rPr lang="da-DK" dirty="0"/>
              <a:t>Sænke slagskibe: </a:t>
            </a:r>
            <a:r>
              <a:rPr lang="en-GB" i="1" dirty="0"/>
              <a:t>Har </a:t>
            </a:r>
            <a:r>
              <a:rPr lang="en-GB" i="1" dirty="0" err="1"/>
              <a:t>en</a:t>
            </a:r>
            <a:r>
              <a:rPr lang="en-GB" i="1" dirty="0"/>
              <a:t>/</a:t>
            </a:r>
            <a:r>
              <a:rPr lang="en-GB" i="1" dirty="0" err="1"/>
              <a:t>eller</a:t>
            </a:r>
            <a:r>
              <a:rPr lang="en-GB" i="1" dirty="0"/>
              <a:t> </a:t>
            </a:r>
            <a:r>
              <a:rPr lang="en-GB" i="1" dirty="0" err="1"/>
              <a:t>flere</a:t>
            </a:r>
            <a:r>
              <a:rPr lang="en-GB" dirty="0"/>
              <a:t> </a:t>
            </a:r>
            <a:r>
              <a:rPr lang="en-GB" dirty="0" err="1"/>
              <a:t>relationer</a:t>
            </a:r>
            <a:br>
              <a:rPr lang="en-GB" dirty="0"/>
            </a:br>
            <a:endParaRPr lang="da-DK" dirty="0"/>
          </a:p>
        </p:txBody>
      </p:sp>
      <p:grpSp>
        <p:nvGrpSpPr>
          <p:cNvPr id="63" name="Group 62">
            <a:extLst>
              <a:ext uri="{FF2B5EF4-FFF2-40B4-BE49-F238E27FC236}">
                <a16:creationId xmlns:a16="http://schemas.microsoft.com/office/drawing/2014/main" id="{5F13FACA-1435-0242-AB32-A032BD9B52D9}"/>
              </a:ext>
            </a:extLst>
          </p:cNvPr>
          <p:cNvGrpSpPr/>
          <p:nvPr/>
        </p:nvGrpSpPr>
        <p:grpSpPr>
          <a:xfrm>
            <a:off x="392624" y="954287"/>
            <a:ext cx="6196539" cy="5676058"/>
            <a:chOff x="392624" y="954287"/>
            <a:chExt cx="6196539" cy="5676058"/>
          </a:xfrm>
        </p:grpSpPr>
        <p:sp>
          <p:nvSpPr>
            <p:cNvPr id="35" name="Rounded Rectangle 34">
              <a:extLst>
                <a:ext uri="{FF2B5EF4-FFF2-40B4-BE49-F238E27FC236}">
                  <a16:creationId xmlns:a16="http://schemas.microsoft.com/office/drawing/2014/main" id="{50C613CF-1057-1940-B08C-1609ED12775E}"/>
                </a:ext>
              </a:extLst>
            </p:cNvPr>
            <p:cNvSpPr/>
            <p:nvPr/>
          </p:nvSpPr>
          <p:spPr>
            <a:xfrm>
              <a:off x="2560996" y="954287"/>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spil</a:t>
              </a:r>
              <a:endParaRPr lang="en-GB" sz="2600" dirty="0">
                <a:solidFill>
                  <a:schemeClr val="tx1"/>
                </a:solidFill>
              </a:endParaRPr>
            </a:p>
          </p:txBody>
        </p:sp>
        <p:sp>
          <p:nvSpPr>
            <p:cNvPr id="36" name="Rounded Rectangle 35">
              <a:extLst>
                <a:ext uri="{FF2B5EF4-FFF2-40B4-BE49-F238E27FC236}">
                  <a16:creationId xmlns:a16="http://schemas.microsoft.com/office/drawing/2014/main" id="{B004A6BB-0E91-6147-8E8C-1F974D3EA96F}"/>
                </a:ext>
              </a:extLst>
            </p:cNvPr>
            <p:cNvSpPr/>
            <p:nvPr/>
          </p:nvSpPr>
          <p:spPr>
            <a:xfrm>
              <a:off x="392624" y="4601606"/>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a:solidFill>
                    <a:schemeClr val="tx1"/>
                  </a:solidFill>
                </a:rPr>
                <a:t>felt</a:t>
              </a:r>
            </a:p>
          </p:txBody>
        </p:sp>
        <p:sp>
          <p:nvSpPr>
            <p:cNvPr id="37" name="Rounded Rectangle 36">
              <a:extLst>
                <a:ext uri="{FF2B5EF4-FFF2-40B4-BE49-F238E27FC236}">
                  <a16:creationId xmlns:a16="http://schemas.microsoft.com/office/drawing/2014/main" id="{53F97573-1FF1-D341-9908-AC80BBB074CD}"/>
                </a:ext>
              </a:extLst>
            </p:cNvPr>
            <p:cNvSpPr/>
            <p:nvPr/>
          </p:nvSpPr>
          <p:spPr>
            <a:xfrm>
              <a:off x="392624" y="3445029"/>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plade</a:t>
              </a:r>
              <a:endParaRPr lang="en-GB" sz="2600" dirty="0">
                <a:solidFill>
                  <a:schemeClr val="tx1"/>
                </a:solidFill>
              </a:endParaRPr>
            </a:p>
          </p:txBody>
        </p:sp>
        <p:sp>
          <p:nvSpPr>
            <p:cNvPr id="38" name="Rounded Rectangle 37">
              <a:extLst>
                <a:ext uri="{FF2B5EF4-FFF2-40B4-BE49-F238E27FC236}">
                  <a16:creationId xmlns:a16="http://schemas.microsoft.com/office/drawing/2014/main" id="{84BFEE31-382F-184D-AC70-91B8A07F4645}"/>
                </a:ext>
              </a:extLst>
            </p:cNvPr>
            <p:cNvSpPr/>
            <p:nvPr/>
          </p:nvSpPr>
          <p:spPr>
            <a:xfrm>
              <a:off x="2560995" y="3422987"/>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skib</a:t>
              </a:r>
              <a:endParaRPr lang="en-GB" sz="2600" dirty="0">
                <a:solidFill>
                  <a:schemeClr val="tx1"/>
                </a:solidFill>
              </a:endParaRPr>
            </a:p>
          </p:txBody>
        </p:sp>
        <p:sp>
          <p:nvSpPr>
            <p:cNvPr id="39" name="Rounded Rectangle 38">
              <a:extLst>
                <a:ext uri="{FF2B5EF4-FFF2-40B4-BE49-F238E27FC236}">
                  <a16:creationId xmlns:a16="http://schemas.microsoft.com/office/drawing/2014/main" id="{7082AB18-65AB-144B-AE24-735F5E84A832}"/>
                </a:ext>
              </a:extLst>
            </p:cNvPr>
            <p:cNvSpPr/>
            <p:nvPr/>
          </p:nvSpPr>
          <p:spPr>
            <a:xfrm>
              <a:off x="392624" y="5808934"/>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koordinat</a:t>
              </a:r>
              <a:endParaRPr lang="en-GB" sz="2600" dirty="0">
                <a:solidFill>
                  <a:schemeClr val="tx1"/>
                </a:solidFill>
              </a:endParaRPr>
            </a:p>
          </p:txBody>
        </p:sp>
        <p:sp>
          <p:nvSpPr>
            <p:cNvPr id="40" name="Rounded Rectangle 39">
              <a:extLst>
                <a:ext uri="{FF2B5EF4-FFF2-40B4-BE49-F238E27FC236}">
                  <a16:creationId xmlns:a16="http://schemas.microsoft.com/office/drawing/2014/main" id="{094E36D9-8D01-BF41-9046-A65403348D2B}"/>
                </a:ext>
              </a:extLst>
            </p:cNvPr>
            <p:cNvSpPr/>
            <p:nvPr/>
          </p:nvSpPr>
          <p:spPr>
            <a:xfrm>
              <a:off x="2560995" y="2180416"/>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a:solidFill>
                    <a:schemeClr val="tx1"/>
                  </a:solidFill>
                </a:rPr>
                <a:t>spiller</a:t>
              </a:r>
            </a:p>
          </p:txBody>
        </p:sp>
        <p:sp>
          <p:nvSpPr>
            <p:cNvPr id="41" name="Rounded Rectangle 40">
              <a:extLst>
                <a:ext uri="{FF2B5EF4-FFF2-40B4-BE49-F238E27FC236}">
                  <a16:creationId xmlns:a16="http://schemas.microsoft.com/office/drawing/2014/main" id="{386498BB-0B36-A24F-B225-DA4FA2C023F2}"/>
                </a:ext>
              </a:extLst>
            </p:cNvPr>
            <p:cNvSpPr/>
            <p:nvPr/>
          </p:nvSpPr>
          <p:spPr>
            <a:xfrm>
              <a:off x="4729366" y="3455688"/>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500" dirty="0" err="1">
                  <a:solidFill>
                    <a:schemeClr val="tx1"/>
                  </a:solidFill>
                </a:rPr>
                <a:t>modstander</a:t>
              </a:r>
              <a:endParaRPr lang="en-GB" sz="2500" dirty="0">
                <a:solidFill>
                  <a:schemeClr val="tx1"/>
                </a:solidFill>
              </a:endParaRPr>
            </a:p>
          </p:txBody>
        </p:sp>
        <p:cxnSp>
          <p:nvCxnSpPr>
            <p:cNvPr id="42" name="Straight Arrow Connector 41">
              <a:extLst>
                <a:ext uri="{FF2B5EF4-FFF2-40B4-BE49-F238E27FC236}">
                  <a16:creationId xmlns:a16="http://schemas.microsoft.com/office/drawing/2014/main" id="{3D8AF3F7-4808-1949-9D22-E3877085BF23}"/>
                </a:ext>
              </a:extLst>
            </p:cNvPr>
            <p:cNvCxnSpPr>
              <a:cxnSpLocks/>
              <a:stCxn id="35" idx="2"/>
              <a:endCxn id="40" idx="0"/>
            </p:cNvCxnSpPr>
            <p:nvPr/>
          </p:nvCxnSpPr>
          <p:spPr>
            <a:xfrm flipH="1">
              <a:off x="3490894" y="1775698"/>
              <a:ext cx="1" cy="404718"/>
            </a:xfrm>
            <a:prstGeom prst="straightConnector1">
              <a:avLst/>
            </a:prstGeom>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40F145E-4A59-9E45-90B1-7090D7E6C97F}"/>
                </a:ext>
              </a:extLst>
            </p:cNvPr>
            <p:cNvCxnSpPr>
              <a:cxnSpLocks/>
              <a:stCxn id="40" idx="2"/>
              <a:endCxn id="37" idx="0"/>
            </p:cNvCxnSpPr>
            <p:nvPr/>
          </p:nvCxnSpPr>
          <p:spPr>
            <a:xfrm flipH="1">
              <a:off x="1322523" y="3001827"/>
              <a:ext cx="2168371" cy="443202"/>
            </a:xfrm>
            <a:prstGeom prst="straightConnector1">
              <a:avLst/>
            </a:prstGeom>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75E5B09-D5F3-EA4B-AD5B-921DE607F08D}"/>
                </a:ext>
              </a:extLst>
            </p:cNvPr>
            <p:cNvCxnSpPr>
              <a:cxnSpLocks/>
              <a:stCxn id="40" idx="2"/>
              <a:endCxn id="38" idx="0"/>
            </p:cNvCxnSpPr>
            <p:nvPr/>
          </p:nvCxnSpPr>
          <p:spPr>
            <a:xfrm>
              <a:off x="3490894" y="3001827"/>
              <a:ext cx="0" cy="421160"/>
            </a:xfrm>
            <a:prstGeom prst="straightConnector1">
              <a:avLst/>
            </a:prstGeom>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05BDB62-28B8-6045-ADA0-F5BB0FB34710}"/>
                </a:ext>
              </a:extLst>
            </p:cNvPr>
            <p:cNvCxnSpPr>
              <a:cxnSpLocks/>
              <a:stCxn id="40" idx="2"/>
            </p:cNvCxnSpPr>
            <p:nvPr/>
          </p:nvCxnSpPr>
          <p:spPr>
            <a:xfrm>
              <a:off x="3490894" y="3001827"/>
              <a:ext cx="2165987" cy="421160"/>
            </a:xfrm>
            <a:prstGeom prst="straightConnector1">
              <a:avLst/>
            </a:prstGeom>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D54BD66-241F-AD4B-B92B-A35721AF31EC}"/>
                </a:ext>
              </a:extLst>
            </p:cNvPr>
            <p:cNvCxnSpPr>
              <a:cxnSpLocks/>
              <a:stCxn id="37" idx="2"/>
              <a:endCxn id="36" idx="0"/>
            </p:cNvCxnSpPr>
            <p:nvPr/>
          </p:nvCxnSpPr>
          <p:spPr>
            <a:xfrm>
              <a:off x="1322523" y="4266440"/>
              <a:ext cx="0" cy="335166"/>
            </a:xfrm>
            <a:prstGeom prst="straightConnector1">
              <a:avLst/>
            </a:prstGeom>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AD7C4D8-3245-3041-9A51-7202676B29DD}"/>
                </a:ext>
              </a:extLst>
            </p:cNvPr>
            <p:cNvCxnSpPr>
              <a:cxnSpLocks/>
              <a:stCxn id="36" idx="2"/>
              <a:endCxn id="39" idx="0"/>
            </p:cNvCxnSpPr>
            <p:nvPr/>
          </p:nvCxnSpPr>
          <p:spPr>
            <a:xfrm>
              <a:off x="1322523" y="5423017"/>
              <a:ext cx="0" cy="385917"/>
            </a:xfrm>
            <a:prstGeom prst="straightConnector1">
              <a:avLst/>
            </a:prstGeom>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grpSp>
      <p:pic>
        <p:nvPicPr>
          <p:cNvPr id="62" name="Picture 61">
            <a:extLst>
              <a:ext uri="{FF2B5EF4-FFF2-40B4-BE49-F238E27FC236}">
                <a16:creationId xmlns:a16="http://schemas.microsoft.com/office/drawing/2014/main" id="{0F04A913-BDE8-6C49-8319-FF31B6778F75}"/>
              </a:ext>
            </a:extLst>
          </p:cNvPr>
          <p:cNvPicPr>
            <a:picLocks noChangeAspect="1"/>
          </p:cNvPicPr>
          <p:nvPr/>
        </p:nvPicPr>
        <p:blipFill>
          <a:blip r:embed="rId2"/>
          <a:stretch>
            <a:fillRect/>
          </a:stretch>
        </p:blipFill>
        <p:spPr>
          <a:xfrm>
            <a:off x="6801532" y="904275"/>
            <a:ext cx="5118100" cy="4711700"/>
          </a:xfrm>
          <a:prstGeom prst="rect">
            <a:avLst/>
          </a:prstGeom>
          <a:ln>
            <a:solidFill>
              <a:schemeClr val="tx1"/>
            </a:solidFill>
          </a:ln>
        </p:spPr>
      </p:pic>
    </p:spTree>
    <p:extLst>
      <p:ext uri="{BB962C8B-B14F-4D97-AF65-F5344CB8AC3E}">
        <p14:creationId xmlns:p14="http://schemas.microsoft.com/office/powerpoint/2010/main" val="272644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pic>
        <p:nvPicPr>
          <p:cNvPr id="62" name="Picture 61">
            <a:extLst>
              <a:ext uri="{FF2B5EF4-FFF2-40B4-BE49-F238E27FC236}">
                <a16:creationId xmlns:a16="http://schemas.microsoft.com/office/drawing/2014/main" id="{0F04A913-BDE8-6C49-8319-FF31B6778F75}"/>
              </a:ext>
            </a:extLst>
          </p:cNvPr>
          <p:cNvPicPr>
            <a:picLocks noChangeAspect="1"/>
          </p:cNvPicPr>
          <p:nvPr/>
        </p:nvPicPr>
        <p:blipFill>
          <a:blip r:embed="rId2"/>
          <a:stretch>
            <a:fillRect/>
          </a:stretch>
        </p:blipFill>
        <p:spPr>
          <a:xfrm>
            <a:off x="276746" y="1229739"/>
            <a:ext cx="5118100" cy="4711700"/>
          </a:xfrm>
          <a:prstGeom prst="rect">
            <a:avLst/>
          </a:prstGeom>
          <a:ln>
            <a:solidFill>
              <a:schemeClr val="tx1"/>
            </a:solidFill>
          </a:ln>
        </p:spPr>
      </p:pic>
      <p:pic>
        <p:nvPicPr>
          <p:cNvPr id="3" name="Picture 2">
            <a:extLst>
              <a:ext uri="{FF2B5EF4-FFF2-40B4-BE49-F238E27FC236}">
                <a16:creationId xmlns:a16="http://schemas.microsoft.com/office/drawing/2014/main" id="{E014D88C-74B6-8E47-98D4-53A4146CE1BD}"/>
              </a:ext>
            </a:extLst>
          </p:cNvPr>
          <p:cNvPicPr>
            <a:picLocks noChangeAspect="1"/>
          </p:cNvPicPr>
          <p:nvPr/>
        </p:nvPicPr>
        <p:blipFill>
          <a:blip r:embed="rId3"/>
          <a:stretch>
            <a:fillRect/>
          </a:stretch>
        </p:blipFill>
        <p:spPr>
          <a:xfrm>
            <a:off x="6261315" y="1250718"/>
            <a:ext cx="4876800" cy="2489200"/>
          </a:xfrm>
          <a:prstGeom prst="rect">
            <a:avLst/>
          </a:prstGeom>
          <a:ln>
            <a:solidFill>
              <a:schemeClr val="tx1"/>
            </a:solidFill>
          </a:ln>
        </p:spPr>
      </p:pic>
      <p:sp>
        <p:nvSpPr>
          <p:cNvPr id="5" name="TextBox 4">
            <a:extLst>
              <a:ext uri="{FF2B5EF4-FFF2-40B4-BE49-F238E27FC236}">
                <a16:creationId xmlns:a16="http://schemas.microsoft.com/office/drawing/2014/main" id="{38441646-C497-214B-8380-B21EA35E64D7}"/>
              </a:ext>
            </a:extLst>
          </p:cNvPr>
          <p:cNvSpPr txBox="1"/>
          <p:nvPr/>
        </p:nvSpPr>
        <p:spPr>
          <a:xfrm>
            <a:off x="6261315" y="3998563"/>
            <a:ext cx="4876800" cy="1224366"/>
          </a:xfrm>
          <a:prstGeom prst="rect">
            <a:avLst/>
          </a:prstGeom>
          <a:noFill/>
          <a:ln>
            <a:solidFill>
              <a:schemeClr val="tx1"/>
            </a:solidFill>
          </a:ln>
        </p:spPr>
        <p:txBody>
          <a:bodyPr wrap="square" rtlCol="0">
            <a:spAutoFit/>
          </a:bodyPr>
          <a:lstStyle/>
          <a:p>
            <a:r>
              <a:rPr lang="da-DK" dirty="0"/>
              <a:t>% </a:t>
            </a:r>
            <a:r>
              <a:rPr lang="da-DK" dirty="0" err="1"/>
              <a:t>fsharpi</a:t>
            </a:r>
            <a:r>
              <a:rPr lang="da-DK" dirty="0"/>
              <a:t> battleship1.fsx</a:t>
            </a:r>
          </a:p>
          <a:p>
            <a:r>
              <a:rPr lang="da-DK" dirty="0"/>
              <a:t>/…/battleship1.fsx(3,18): </a:t>
            </a:r>
            <a:r>
              <a:rPr lang="da-DK" dirty="0" err="1"/>
              <a:t>error</a:t>
            </a:r>
            <a:r>
              <a:rPr lang="da-DK" dirty="0"/>
              <a:t> FS0039: The </a:t>
            </a:r>
            <a:r>
              <a:rPr lang="da-DK" dirty="0" err="1"/>
              <a:t>value</a:t>
            </a:r>
            <a:r>
              <a:rPr lang="da-DK" dirty="0"/>
              <a:t> or </a:t>
            </a:r>
            <a:r>
              <a:rPr lang="da-DK" dirty="0" err="1"/>
              <a:t>constructor</a:t>
            </a:r>
            <a:r>
              <a:rPr lang="da-DK" dirty="0"/>
              <a:t> '</a:t>
            </a:r>
            <a:r>
              <a:rPr lang="da-DK" dirty="0" err="1"/>
              <a:t>player</a:t>
            </a:r>
            <a:r>
              <a:rPr lang="da-DK" dirty="0"/>
              <a:t>' is not </a:t>
            </a:r>
            <a:r>
              <a:rPr lang="da-DK" dirty="0" err="1"/>
              <a:t>defined</a:t>
            </a:r>
            <a:r>
              <a:rPr lang="da-DK" dirty="0"/>
              <a:t>.</a:t>
            </a:r>
          </a:p>
          <a:p>
            <a:endParaRPr lang="da-DK" dirty="0"/>
          </a:p>
        </p:txBody>
      </p:sp>
      <p:pic>
        <p:nvPicPr>
          <p:cNvPr id="8" name="Picture 7">
            <a:extLst>
              <a:ext uri="{FF2B5EF4-FFF2-40B4-BE49-F238E27FC236}">
                <a16:creationId xmlns:a16="http://schemas.microsoft.com/office/drawing/2014/main" id="{AA98932B-6E9D-6D4E-BECF-43A6A7170058}"/>
              </a:ext>
            </a:extLst>
          </p:cNvPr>
          <p:cNvPicPr>
            <a:picLocks noChangeAspect="1"/>
          </p:cNvPicPr>
          <p:nvPr/>
        </p:nvPicPr>
        <p:blipFill>
          <a:blip r:embed="rId4"/>
          <a:stretch>
            <a:fillRect/>
          </a:stretch>
        </p:blipFill>
        <p:spPr>
          <a:xfrm>
            <a:off x="6261315" y="3887491"/>
            <a:ext cx="4889500" cy="2438400"/>
          </a:xfrm>
          <a:prstGeom prst="rect">
            <a:avLst/>
          </a:prstGeom>
          <a:ln>
            <a:solidFill>
              <a:schemeClr val="tx1"/>
            </a:solidFill>
          </a:ln>
        </p:spPr>
      </p:pic>
      <p:pic>
        <p:nvPicPr>
          <p:cNvPr id="10" name="Picture 9">
            <a:extLst>
              <a:ext uri="{FF2B5EF4-FFF2-40B4-BE49-F238E27FC236}">
                <a16:creationId xmlns:a16="http://schemas.microsoft.com/office/drawing/2014/main" id="{4CBD0832-9690-0347-AC1E-36C071BA2EA3}"/>
              </a:ext>
            </a:extLst>
          </p:cNvPr>
          <p:cNvPicPr>
            <a:picLocks noChangeAspect="1"/>
          </p:cNvPicPr>
          <p:nvPr/>
        </p:nvPicPr>
        <p:blipFill>
          <a:blip r:embed="rId5"/>
          <a:stretch>
            <a:fillRect/>
          </a:stretch>
        </p:blipFill>
        <p:spPr>
          <a:xfrm>
            <a:off x="5576951" y="285750"/>
            <a:ext cx="6477000" cy="6286500"/>
          </a:xfrm>
          <a:prstGeom prst="rect">
            <a:avLst/>
          </a:prstGeom>
          <a:ln>
            <a:solidFill>
              <a:schemeClr val="tx1"/>
            </a:solidFill>
          </a:ln>
        </p:spPr>
      </p:pic>
    </p:spTree>
    <p:extLst>
      <p:ext uri="{BB962C8B-B14F-4D97-AF65-F5344CB8AC3E}">
        <p14:creationId xmlns:p14="http://schemas.microsoft.com/office/powerpoint/2010/main" val="142691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6974239" y="32523"/>
            <a:ext cx="5018720" cy="1084122"/>
          </a:xfrm>
        </p:spPr>
        <p:txBody>
          <a:bodyPr/>
          <a:lstStyle/>
          <a:p>
            <a:r>
              <a:rPr lang="da-DK" dirty="0"/>
              <a:t>Sænke slagskibe</a:t>
            </a:r>
          </a:p>
        </p:txBody>
      </p:sp>
      <p:pic>
        <p:nvPicPr>
          <p:cNvPr id="9" name="Picture 8">
            <a:extLst>
              <a:ext uri="{FF2B5EF4-FFF2-40B4-BE49-F238E27FC236}">
                <a16:creationId xmlns:a16="http://schemas.microsoft.com/office/drawing/2014/main" id="{FCAF1B8D-E341-8042-A47D-D8B7E41EB5FE}"/>
              </a:ext>
            </a:extLst>
          </p:cNvPr>
          <p:cNvPicPr>
            <a:picLocks noChangeAspect="1"/>
          </p:cNvPicPr>
          <p:nvPr/>
        </p:nvPicPr>
        <p:blipFill>
          <a:blip r:embed="rId2"/>
          <a:stretch>
            <a:fillRect/>
          </a:stretch>
        </p:blipFill>
        <p:spPr>
          <a:xfrm>
            <a:off x="199041" y="285750"/>
            <a:ext cx="6477000" cy="6286500"/>
          </a:xfrm>
          <a:prstGeom prst="rect">
            <a:avLst/>
          </a:prstGeom>
          <a:ln>
            <a:solidFill>
              <a:schemeClr val="tx1"/>
            </a:solidFill>
          </a:ln>
        </p:spPr>
      </p:pic>
      <p:sp>
        <p:nvSpPr>
          <p:cNvPr id="2" name="TextBox 1">
            <a:extLst>
              <a:ext uri="{FF2B5EF4-FFF2-40B4-BE49-F238E27FC236}">
                <a16:creationId xmlns:a16="http://schemas.microsoft.com/office/drawing/2014/main" id="{FD4AFA72-CD90-654E-A167-AAC805193200}"/>
              </a:ext>
            </a:extLst>
          </p:cNvPr>
          <p:cNvSpPr txBox="1"/>
          <p:nvPr/>
        </p:nvSpPr>
        <p:spPr>
          <a:xfrm>
            <a:off x="6974239" y="790416"/>
            <a:ext cx="3575274" cy="1477328"/>
          </a:xfrm>
          <a:prstGeom prst="rect">
            <a:avLst/>
          </a:prstGeom>
          <a:noFill/>
        </p:spPr>
        <p:txBody>
          <a:bodyPr wrap="none" rtlCol="0">
            <a:spAutoFit/>
          </a:bodyPr>
          <a:lstStyle/>
          <a:p>
            <a:r>
              <a:rPr lang="en-GB" dirty="0" err="1"/>
              <a:t>Træd</a:t>
            </a:r>
            <a:r>
              <a:rPr lang="en-GB" dirty="0"/>
              <a:t> et </a:t>
            </a:r>
            <a:r>
              <a:rPr lang="en-GB" dirty="0" err="1"/>
              <a:t>skridt</a:t>
            </a:r>
            <a:r>
              <a:rPr lang="en-GB" dirty="0"/>
              <a:t> </a:t>
            </a:r>
            <a:r>
              <a:rPr lang="en-GB" dirty="0" err="1"/>
              <a:t>tilbage</a:t>
            </a:r>
            <a:r>
              <a:rPr lang="en-GB" dirty="0"/>
              <a:t>:</a:t>
            </a:r>
          </a:p>
          <a:p>
            <a:pPr marL="285750" indent="-285750">
              <a:buFont typeface="Arial" panose="020B0604020202020204" pitchFamily="34" charset="0"/>
              <a:buChar char="•"/>
            </a:pPr>
            <a:r>
              <a:rPr lang="en-GB" dirty="0" err="1"/>
              <a:t>Koordinater</a:t>
            </a:r>
            <a:r>
              <a:rPr lang="en-GB" dirty="0"/>
              <a:t> </a:t>
            </a:r>
            <a:r>
              <a:rPr lang="en-GB" dirty="0" err="1"/>
              <a:t>er</a:t>
            </a:r>
            <a:r>
              <a:rPr lang="en-GB" dirty="0"/>
              <a:t> bare </a:t>
            </a:r>
            <a:r>
              <a:rPr lang="en-GB" dirty="0" err="1"/>
              <a:t>heltalspar</a:t>
            </a:r>
            <a:endParaRPr lang="en-GB" dirty="0"/>
          </a:p>
          <a:p>
            <a:pPr marL="285750" indent="-285750">
              <a:buFont typeface="Arial" panose="020B0604020202020204" pitchFamily="34" charset="0"/>
              <a:buChar char="•"/>
            </a:pPr>
            <a:r>
              <a:rPr lang="en-GB" dirty="0"/>
              <a:t>Index </a:t>
            </a:r>
            <a:r>
              <a:rPr lang="en-GB" dirty="0" err="1"/>
              <a:t>i</a:t>
            </a:r>
            <a:r>
              <a:rPr lang="en-GB" dirty="0"/>
              <a:t> et array </a:t>
            </a:r>
            <a:r>
              <a:rPr lang="en-GB" dirty="0" err="1"/>
              <a:t>er</a:t>
            </a:r>
            <a:r>
              <a:rPr lang="en-GB" dirty="0"/>
              <a:t> </a:t>
            </a:r>
            <a:r>
              <a:rPr lang="en-GB" dirty="0" err="1"/>
              <a:t>en</a:t>
            </a:r>
            <a:r>
              <a:rPr lang="en-GB" dirty="0"/>
              <a:t> </a:t>
            </a:r>
            <a:r>
              <a:rPr lang="en-GB" dirty="0" err="1"/>
              <a:t>koordinat</a:t>
            </a:r>
            <a:endParaRPr lang="en-GB" dirty="0"/>
          </a:p>
          <a:p>
            <a:pPr marL="285750" indent="-285750">
              <a:buFont typeface="Arial" panose="020B0604020202020204" pitchFamily="34" charset="0"/>
              <a:buChar char="•"/>
            </a:pPr>
            <a:r>
              <a:rPr lang="en-GB" dirty="0"/>
              <a:t>Arrays har </a:t>
            </a:r>
            <a:r>
              <a:rPr lang="en-GB" dirty="0" err="1"/>
              <a:t>felter</a:t>
            </a:r>
            <a:endParaRPr lang="en-GB" dirty="0"/>
          </a:p>
          <a:p>
            <a:pPr marL="285750" indent="-285750">
              <a:buFont typeface="Arial" panose="020B0604020202020204" pitchFamily="34" charset="0"/>
              <a:buChar char="•"/>
            </a:pPr>
            <a:r>
              <a:rPr lang="en-GB" dirty="0" err="1"/>
              <a:t>En</a:t>
            </a:r>
            <a:r>
              <a:rPr lang="en-GB" dirty="0"/>
              <a:t> </a:t>
            </a:r>
            <a:r>
              <a:rPr lang="en-GB" dirty="0" err="1"/>
              <a:t>modstander</a:t>
            </a:r>
            <a:r>
              <a:rPr lang="en-GB" dirty="0"/>
              <a:t> </a:t>
            </a:r>
            <a:r>
              <a:rPr lang="en-GB" dirty="0" err="1"/>
              <a:t>er</a:t>
            </a:r>
            <a:r>
              <a:rPr lang="en-GB" dirty="0"/>
              <a:t> </a:t>
            </a:r>
            <a:r>
              <a:rPr lang="en-GB" dirty="0" err="1"/>
              <a:t>også</a:t>
            </a:r>
            <a:r>
              <a:rPr lang="en-GB" dirty="0"/>
              <a:t> </a:t>
            </a:r>
            <a:r>
              <a:rPr lang="en-GB" dirty="0" err="1"/>
              <a:t>en</a:t>
            </a:r>
            <a:r>
              <a:rPr lang="en-GB" dirty="0"/>
              <a:t> spiller.</a:t>
            </a:r>
          </a:p>
        </p:txBody>
      </p:sp>
      <p:pic>
        <p:nvPicPr>
          <p:cNvPr id="11" name="Picture 10">
            <a:extLst>
              <a:ext uri="{FF2B5EF4-FFF2-40B4-BE49-F238E27FC236}">
                <a16:creationId xmlns:a16="http://schemas.microsoft.com/office/drawing/2014/main" id="{DDF52027-2D36-B84C-9711-FCF2E95DBAAD}"/>
              </a:ext>
            </a:extLst>
          </p:cNvPr>
          <p:cNvPicPr>
            <a:picLocks noChangeAspect="1"/>
          </p:cNvPicPr>
          <p:nvPr/>
        </p:nvPicPr>
        <p:blipFill>
          <a:blip r:embed="rId3"/>
          <a:stretch>
            <a:fillRect/>
          </a:stretch>
        </p:blipFill>
        <p:spPr>
          <a:xfrm>
            <a:off x="6930045" y="888308"/>
            <a:ext cx="4965258" cy="5319920"/>
          </a:xfrm>
          <a:prstGeom prst="rect">
            <a:avLst/>
          </a:prstGeom>
          <a:ln>
            <a:solidFill>
              <a:schemeClr val="tx1"/>
            </a:solidFill>
          </a:ln>
        </p:spPr>
      </p:pic>
    </p:spTree>
    <p:extLst>
      <p:ext uri="{BB962C8B-B14F-4D97-AF65-F5344CB8AC3E}">
        <p14:creationId xmlns:p14="http://schemas.microsoft.com/office/powerpoint/2010/main" val="313414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22DC14F-24D7-7C41-B030-9F28DABBE5D5}"/>
              </a:ext>
            </a:extLst>
          </p:cNvPr>
          <p:cNvSpPr txBox="1">
            <a:spLocks/>
          </p:cNvSpPr>
          <p:nvPr/>
        </p:nvSpPr>
        <p:spPr>
          <a:xfrm>
            <a:off x="6437379" y="1200689"/>
            <a:ext cx="4572000" cy="433220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strike="sngStrike" dirty="0"/>
              <a:t>Et </a:t>
            </a:r>
            <a:r>
              <a:rPr lang="da-DK" sz="2200" strike="sngStrike" dirty="0">
                <a:highlight>
                  <a:srgbClr val="00FF00"/>
                </a:highlight>
              </a:rPr>
              <a:t>spil</a:t>
            </a:r>
            <a:r>
              <a:rPr lang="da-DK" sz="2200" strike="sngStrike" dirty="0"/>
              <a:t> </a:t>
            </a:r>
            <a:r>
              <a:rPr lang="da-DK" sz="2200" u="sng" strike="sngStrike" dirty="0"/>
              <a:t>består af</a:t>
            </a:r>
            <a:r>
              <a:rPr lang="da-DK" sz="2200" strike="sngStrike" dirty="0"/>
              <a:t> </a:t>
            </a:r>
            <a:r>
              <a:rPr lang="da-DK" sz="2200" strike="sngStrike" dirty="0">
                <a:highlight>
                  <a:srgbClr val="00FF00"/>
                </a:highlight>
              </a:rPr>
              <a:t>spillere</a:t>
            </a:r>
            <a:r>
              <a:rPr lang="da-DK" sz="2200" strike="sngStrike" dirty="0"/>
              <a:t>.</a:t>
            </a:r>
          </a:p>
          <a:p>
            <a:pPr marL="0" indent="0">
              <a:buNone/>
            </a:pPr>
            <a:r>
              <a:rPr lang="da-DK" sz="2200" strike="sngStrike" dirty="0"/>
              <a:t>En </a:t>
            </a:r>
            <a:r>
              <a:rPr lang="da-DK" sz="2200" strike="sngStrike" dirty="0">
                <a:highlight>
                  <a:srgbClr val="00FF00"/>
                </a:highlight>
              </a:rPr>
              <a:t>spiller</a:t>
            </a:r>
            <a:r>
              <a:rPr lang="da-DK" sz="2200" strike="sngStrike" dirty="0"/>
              <a:t> </a:t>
            </a:r>
            <a:r>
              <a:rPr lang="da-DK" sz="2200" u="sng" strike="sngStrike" dirty="0"/>
              <a:t>har en</a:t>
            </a:r>
            <a:r>
              <a:rPr lang="da-DK" sz="2200" strike="sngStrike" dirty="0"/>
              <a:t> </a:t>
            </a:r>
            <a:r>
              <a:rPr lang="da-DK" sz="2200" strike="sngStrike" dirty="0">
                <a:highlight>
                  <a:srgbClr val="00FF00"/>
                </a:highlight>
              </a:rPr>
              <a:t>modstander</a:t>
            </a:r>
            <a:r>
              <a:rPr lang="da-DK" sz="2200" strike="sngStrike"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strike="sngStrike" dirty="0"/>
              <a:t>En </a:t>
            </a:r>
            <a:r>
              <a:rPr lang="da-DK" sz="2200" strike="sngStrike" dirty="0">
                <a:highlight>
                  <a:srgbClr val="00FF00"/>
                </a:highlight>
              </a:rPr>
              <a:t>spiller</a:t>
            </a:r>
            <a:r>
              <a:rPr lang="da-DK" sz="2200" strike="sngStrike" dirty="0"/>
              <a:t> </a:t>
            </a:r>
            <a:r>
              <a:rPr lang="da-DK" sz="2200" u="sng" strike="sngStrike" dirty="0"/>
              <a:t>har</a:t>
            </a:r>
            <a:r>
              <a:rPr lang="da-DK" sz="2200" strike="sngStrike" dirty="0"/>
              <a:t> </a:t>
            </a:r>
            <a:r>
              <a:rPr lang="da-DK" sz="2200" strike="sngStrike" dirty="0">
                <a:highlight>
                  <a:srgbClr val="00FF00"/>
                </a:highlight>
              </a:rPr>
              <a:t>plader</a:t>
            </a:r>
            <a:r>
              <a:rPr lang="da-DK" sz="2200" strike="sngStrike" dirty="0"/>
              <a:t>.</a:t>
            </a:r>
          </a:p>
          <a:p>
            <a:pPr marL="0" indent="0">
              <a:buFont typeface="Arial" panose="020B0604020202020204" pitchFamily="34" charset="0"/>
              <a:buNone/>
            </a:pPr>
            <a:r>
              <a:rPr lang="da-DK" sz="2200" strike="sngStrike" dirty="0"/>
              <a:t>En </a:t>
            </a:r>
            <a:r>
              <a:rPr lang="da-DK" sz="2200" strike="sngStrike" dirty="0">
                <a:highlight>
                  <a:srgbClr val="00FF00"/>
                </a:highlight>
              </a:rPr>
              <a:t>plade</a:t>
            </a:r>
            <a:r>
              <a:rPr lang="da-DK" sz="2200" strike="sngStrike" dirty="0"/>
              <a:t> </a:t>
            </a:r>
            <a:r>
              <a:rPr lang="da-DK" sz="2200" u="sng" strike="sngStrike" dirty="0"/>
              <a:t>består af</a:t>
            </a:r>
            <a:r>
              <a:rPr lang="da-DK" sz="2200" strike="sngStrike" dirty="0"/>
              <a:t> </a:t>
            </a:r>
            <a:r>
              <a:rPr lang="da-DK" sz="2200" strike="sngStrike" dirty="0">
                <a:highlight>
                  <a:srgbClr val="00FF00"/>
                </a:highlight>
              </a:rPr>
              <a:t>felter</a:t>
            </a:r>
            <a:r>
              <a:rPr lang="da-DK" sz="2200" strike="sngStrike" dirty="0"/>
              <a:t>.</a:t>
            </a:r>
          </a:p>
          <a:p>
            <a:pPr marL="0" indent="0">
              <a:buFont typeface="Arial" panose="020B0604020202020204" pitchFamily="34" charset="0"/>
              <a:buNone/>
            </a:pPr>
            <a:r>
              <a:rPr lang="da-DK" sz="2200" strike="sngStrike" dirty="0"/>
              <a:t>Et </a:t>
            </a:r>
            <a:r>
              <a:rPr lang="da-DK" sz="2200" strike="sngStrike" dirty="0">
                <a:highlight>
                  <a:srgbClr val="00FF00"/>
                </a:highlight>
              </a:rPr>
              <a:t>felt</a:t>
            </a:r>
            <a:r>
              <a:rPr lang="da-DK" sz="2200" strike="sngStrike" dirty="0"/>
              <a:t> </a:t>
            </a:r>
            <a:r>
              <a:rPr lang="da-DK" sz="2200" u="sng" strike="sngStrike" dirty="0"/>
              <a:t>har et</a:t>
            </a:r>
            <a:r>
              <a:rPr lang="da-DK" sz="2200" strike="sngStrike" dirty="0"/>
              <a:t> </a:t>
            </a:r>
            <a:r>
              <a:rPr lang="da-DK" sz="2200" strike="sngStrike" dirty="0">
                <a:highlight>
                  <a:srgbClr val="00FF00"/>
                </a:highlight>
              </a:rPr>
              <a:t>koordinat</a:t>
            </a:r>
            <a:r>
              <a:rPr lang="da-DK" sz="2200" strike="sngStrike" dirty="0"/>
              <a:t>.</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p:txBody>
      </p:sp>
      <p:sp>
        <p:nvSpPr>
          <p:cNvPr id="10" name="Title 1">
            <a:extLst>
              <a:ext uri="{FF2B5EF4-FFF2-40B4-BE49-F238E27FC236}">
                <a16:creationId xmlns:a16="http://schemas.microsoft.com/office/drawing/2014/main" id="{72189D8D-41DA-A245-9274-044B7351B482}"/>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sp>
        <p:nvSpPr>
          <p:cNvPr id="5" name="TextBox 4">
            <a:extLst>
              <a:ext uri="{FF2B5EF4-FFF2-40B4-BE49-F238E27FC236}">
                <a16:creationId xmlns:a16="http://schemas.microsoft.com/office/drawing/2014/main" id="{CFBA1787-8BB3-A945-B6A0-E806E19F169A}"/>
              </a:ext>
            </a:extLst>
          </p:cNvPr>
          <p:cNvSpPr txBox="1"/>
          <p:nvPr/>
        </p:nvSpPr>
        <p:spPr>
          <a:xfrm>
            <a:off x="6195390" y="5965235"/>
            <a:ext cx="5508944" cy="430887"/>
          </a:xfrm>
          <a:prstGeom prst="rect">
            <a:avLst/>
          </a:prstGeom>
          <a:noFill/>
          <a:ln w="63500">
            <a:solidFill>
              <a:schemeClr val="accent2"/>
            </a:solidFill>
          </a:ln>
        </p:spPr>
        <p:txBody>
          <a:bodyPr wrap="none" rtlCol="0">
            <a:spAutoFit/>
          </a:bodyPr>
          <a:lstStyle/>
          <a:p>
            <a:r>
              <a:rPr lang="en-GB" sz="2200" dirty="0" err="1"/>
              <a:t>Opgaven</a:t>
            </a:r>
            <a:r>
              <a:rPr lang="en-GB" sz="2200" dirty="0"/>
              <a:t> </a:t>
            </a:r>
            <a:r>
              <a:rPr lang="en-GB" sz="2200" dirty="0" err="1"/>
              <a:t>er</a:t>
            </a:r>
            <a:r>
              <a:rPr lang="en-GB" sz="2200" dirty="0"/>
              <a:t> </a:t>
            </a:r>
            <a:r>
              <a:rPr lang="en-GB" sz="2200" dirty="0" err="1"/>
              <a:t>ikke</a:t>
            </a:r>
            <a:r>
              <a:rPr lang="en-GB" sz="2200" dirty="0"/>
              <a:t> </a:t>
            </a:r>
            <a:r>
              <a:rPr lang="en-GB" sz="2200" dirty="0" err="1"/>
              <a:t>fuldt</a:t>
            </a:r>
            <a:r>
              <a:rPr lang="en-GB" sz="2200" dirty="0"/>
              <a:t> </a:t>
            </a:r>
            <a:r>
              <a:rPr lang="en-GB" sz="2200" dirty="0" err="1"/>
              <a:t>specificeret</a:t>
            </a:r>
            <a:r>
              <a:rPr lang="en-GB" sz="2200" dirty="0"/>
              <a:t>, </a:t>
            </a:r>
            <a:r>
              <a:rPr lang="en-GB" sz="2200" dirty="0" err="1"/>
              <a:t>hvad</a:t>
            </a:r>
            <a:r>
              <a:rPr lang="en-GB" sz="2200" dirty="0"/>
              <a:t> </a:t>
            </a:r>
            <a:r>
              <a:rPr lang="en-GB" sz="2200" dirty="0" err="1"/>
              <a:t>gør</a:t>
            </a:r>
            <a:r>
              <a:rPr lang="en-GB" sz="2200" dirty="0"/>
              <a:t> vi?</a:t>
            </a:r>
          </a:p>
        </p:txBody>
      </p:sp>
      <p:pic>
        <p:nvPicPr>
          <p:cNvPr id="11" name="Picture 10">
            <a:extLst>
              <a:ext uri="{FF2B5EF4-FFF2-40B4-BE49-F238E27FC236}">
                <a16:creationId xmlns:a16="http://schemas.microsoft.com/office/drawing/2014/main" id="{8E56600A-1302-ED47-AB0F-FEA6E043F3D7}"/>
              </a:ext>
            </a:extLst>
          </p:cNvPr>
          <p:cNvPicPr>
            <a:picLocks noChangeAspect="1"/>
          </p:cNvPicPr>
          <p:nvPr/>
        </p:nvPicPr>
        <p:blipFill>
          <a:blip r:embed="rId2"/>
          <a:stretch>
            <a:fillRect/>
          </a:stretch>
        </p:blipFill>
        <p:spPr>
          <a:xfrm>
            <a:off x="527454" y="1200689"/>
            <a:ext cx="4965258" cy="5319920"/>
          </a:xfrm>
          <a:prstGeom prst="rect">
            <a:avLst/>
          </a:prstGeom>
          <a:ln>
            <a:solidFill>
              <a:schemeClr val="tx1"/>
            </a:solidFill>
          </a:ln>
        </p:spPr>
      </p:pic>
    </p:spTree>
    <p:extLst>
      <p:ext uri="{BB962C8B-B14F-4D97-AF65-F5344CB8AC3E}">
        <p14:creationId xmlns:p14="http://schemas.microsoft.com/office/powerpoint/2010/main" val="233089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sp>
        <p:nvSpPr>
          <p:cNvPr id="14" name="TextBox 13">
            <a:extLst>
              <a:ext uri="{FF2B5EF4-FFF2-40B4-BE49-F238E27FC236}">
                <a16:creationId xmlns:a16="http://schemas.microsoft.com/office/drawing/2014/main" id="{90140142-25C2-2F4D-B1AD-4719F86C375F}"/>
              </a:ext>
            </a:extLst>
          </p:cNvPr>
          <p:cNvSpPr txBox="1"/>
          <p:nvPr/>
        </p:nvSpPr>
        <p:spPr>
          <a:xfrm>
            <a:off x="245677" y="1460621"/>
            <a:ext cx="5508944" cy="1107996"/>
          </a:xfrm>
          <a:prstGeom prst="rect">
            <a:avLst/>
          </a:prstGeom>
          <a:noFill/>
          <a:ln w="63500">
            <a:solidFill>
              <a:schemeClr val="accent2"/>
            </a:solidFill>
          </a:ln>
        </p:spPr>
        <p:txBody>
          <a:bodyPr wrap="square" rtlCol="0">
            <a:spAutoFit/>
          </a:bodyPr>
          <a:lstStyle/>
          <a:p>
            <a:pPr marL="342900" indent="-342900">
              <a:buFont typeface="Arial" panose="020B0604020202020204" pitchFamily="34" charset="0"/>
              <a:buChar char="•"/>
            </a:pPr>
            <a:r>
              <a:rPr lang="en-GB" sz="2200" dirty="0" err="1"/>
              <a:t>Identificer</a:t>
            </a:r>
            <a:r>
              <a:rPr lang="en-GB" sz="2200" dirty="0"/>
              <a:t> </a:t>
            </a:r>
            <a:r>
              <a:rPr lang="en-GB" sz="2200" dirty="0" err="1"/>
              <a:t>uklare</a:t>
            </a:r>
            <a:r>
              <a:rPr lang="en-GB" sz="2200" dirty="0"/>
              <a:t> </a:t>
            </a:r>
            <a:r>
              <a:rPr lang="en-GB" sz="2200" dirty="0" err="1"/>
              <a:t>eller</a:t>
            </a:r>
            <a:r>
              <a:rPr lang="en-GB" sz="2200" dirty="0"/>
              <a:t> </a:t>
            </a:r>
            <a:r>
              <a:rPr lang="en-GB" sz="2200" dirty="0" err="1"/>
              <a:t>løse</a:t>
            </a:r>
            <a:r>
              <a:rPr lang="en-GB" sz="2200" dirty="0"/>
              <a:t> </a:t>
            </a:r>
            <a:r>
              <a:rPr lang="en-GB" sz="2200" dirty="0" err="1"/>
              <a:t>specifikationer</a:t>
            </a:r>
            <a:endParaRPr lang="en-GB" sz="2200" dirty="0"/>
          </a:p>
          <a:p>
            <a:pPr marL="342900" indent="-342900">
              <a:buFont typeface="Arial" panose="020B0604020202020204" pitchFamily="34" charset="0"/>
              <a:buChar char="•"/>
            </a:pPr>
            <a:r>
              <a:rPr lang="en-GB" sz="2200" dirty="0" err="1"/>
              <a:t>Beskriv</a:t>
            </a:r>
            <a:r>
              <a:rPr lang="en-GB" sz="2200" dirty="0"/>
              <a:t> </a:t>
            </a:r>
            <a:r>
              <a:rPr lang="en-GB" sz="2200" dirty="0" err="1"/>
              <a:t>mulige</a:t>
            </a:r>
            <a:r>
              <a:rPr lang="en-GB" sz="2200" dirty="0"/>
              <a:t> </a:t>
            </a:r>
            <a:r>
              <a:rPr lang="en-GB" sz="2200" dirty="0" err="1"/>
              <a:t>løsninger</a:t>
            </a:r>
            <a:endParaRPr lang="en-GB" sz="2200" dirty="0"/>
          </a:p>
          <a:p>
            <a:pPr marL="342900" indent="-342900">
              <a:buFont typeface="Arial" panose="020B0604020202020204" pitchFamily="34" charset="0"/>
              <a:buChar char="•"/>
            </a:pPr>
            <a:r>
              <a:rPr lang="en-GB" sz="2200" dirty="0" err="1"/>
              <a:t>Vælg</a:t>
            </a:r>
            <a:r>
              <a:rPr lang="en-GB" sz="2200" dirty="0"/>
              <a:t> </a:t>
            </a:r>
            <a:r>
              <a:rPr lang="en-GB" sz="2200" dirty="0" err="1"/>
              <a:t>og</a:t>
            </a:r>
            <a:r>
              <a:rPr lang="en-GB" sz="2200" dirty="0"/>
              <a:t> </a:t>
            </a:r>
            <a:r>
              <a:rPr lang="en-GB" sz="2200" dirty="0" err="1"/>
              <a:t>argumentér</a:t>
            </a:r>
            <a:endParaRPr lang="en-GB" sz="2200" dirty="0"/>
          </a:p>
        </p:txBody>
      </p:sp>
      <p:sp>
        <p:nvSpPr>
          <p:cNvPr id="15" name="TextBox 14">
            <a:extLst>
              <a:ext uri="{FF2B5EF4-FFF2-40B4-BE49-F238E27FC236}">
                <a16:creationId xmlns:a16="http://schemas.microsoft.com/office/drawing/2014/main" id="{DE138CF0-103B-0446-A8F8-D0C2147732E7}"/>
              </a:ext>
            </a:extLst>
          </p:cNvPr>
          <p:cNvSpPr txBox="1"/>
          <p:nvPr/>
        </p:nvSpPr>
        <p:spPr>
          <a:xfrm>
            <a:off x="245678" y="2796156"/>
            <a:ext cx="5508943" cy="3477875"/>
          </a:xfrm>
          <a:prstGeom prst="rect">
            <a:avLst/>
          </a:prstGeom>
          <a:noFill/>
          <a:ln>
            <a:solidFill>
              <a:schemeClr val="tx1"/>
            </a:solidFill>
          </a:ln>
        </p:spPr>
        <p:txBody>
          <a:bodyPr wrap="square" rtlCol="0">
            <a:spAutoFit/>
          </a:bodyPr>
          <a:lstStyle/>
          <a:p>
            <a:r>
              <a:rPr lang="en-GB" sz="2200" dirty="0" err="1"/>
              <a:t>F.eks</a:t>
            </a:r>
            <a:r>
              <a:rPr lang="en-GB" sz="2200" dirty="0"/>
              <a:t>.:</a:t>
            </a:r>
          </a:p>
          <a:p>
            <a:pPr marL="285750" indent="-285750">
              <a:buFont typeface="Arial" panose="020B0604020202020204" pitchFamily="34" charset="0"/>
              <a:buChar char="•"/>
            </a:pPr>
            <a:r>
              <a:rPr lang="en-GB" sz="2200" dirty="0" err="1"/>
              <a:t>Opgaven</a:t>
            </a:r>
            <a:r>
              <a:rPr lang="en-GB" sz="2200" dirty="0"/>
              <a:t> </a:t>
            </a:r>
            <a:r>
              <a:rPr lang="en-GB" sz="2200" dirty="0" err="1"/>
              <a:t>specificerer</a:t>
            </a:r>
            <a:r>
              <a:rPr lang="en-GB" sz="2200" dirty="0"/>
              <a:t> </a:t>
            </a:r>
            <a:r>
              <a:rPr lang="en-GB" sz="2200" dirty="0" err="1"/>
              <a:t>ikke</a:t>
            </a:r>
            <a:r>
              <a:rPr lang="en-GB" sz="2200" dirty="0"/>
              <a:t>, </a:t>
            </a:r>
            <a:r>
              <a:rPr lang="en-GB" sz="2200" dirty="0" err="1"/>
              <a:t>hvor</a:t>
            </a:r>
            <a:r>
              <a:rPr lang="en-GB" sz="2200" dirty="0"/>
              <a:t> mange </a:t>
            </a:r>
            <a:r>
              <a:rPr lang="en-GB" sz="2200" dirty="0" err="1"/>
              <a:t>skibe</a:t>
            </a:r>
            <a:r>
              <a:rPr lang="en-GB" sz="2200" dirty="0"/>
              <a:t>, der </a:t>
            </a:r>
            <a:r>
              <a:rPr lang="en-GB" sz="2200" dirty="0" err="1"/>
              <a:t>skal</a:t>
            </a:r>
            <a:r>
              <a:rPr lang="en-GB" sz="2200" dirty="0"/>
              <a:t> </a:t>
            </a:r>
            <a:r>
              <a:rPr lang="en-GB" sz="2200" dirty="0" err="1"/>
              <a:t>være</a:t>
            </a:r>
            <a:r>
              <a:rPr lang="en-GB" sz="2200" dirty="0"/>
              <a:t> </a:t>
            </a:r>
            <a:r>
              <a:rPr lang="en-GB" sz="2200" dirty="0" err="1"/>
              <a:t>i</a:t>
            </a:r>
            <a:r>
              <a:rPr lang="en-GB" sz="2200" dirty="0"/>
              <a:t> </a:t>
            </a:r>
            <a:r>
              <a:rPr lang="en-GB" sz="2200" dirty="0" err="1"/>
              <a:t>spillet</a:t>
            </a:r>
            <a:r>
              <a:rPr lang="en-GB" sz="2200" dirty="0"/>
              <a:t>, </a:t>
            </a:r>
            <a:r>
              <a:rPr lang="en-GB" sz="2200" dirty="0" err="1"/>
              <a:t>ej</a:t>
            </a:r>
            <a:r>
              <a:rPr lang="en-GB" sz="2200" dirty="0"/>
              <a:t> </a:t>
            </a:r>
            <a:r>
              <a:rPr lang="en-GB" sz="2200" dirty="0" err="1"/>
              <a:t>heller</a:t>
            </a:r>
            <a:r>
              <a:rPr lang="en-GB" sz="2200" dirty="0"/>
              <a:t> </a:t>
            </a:r>
            <a:r>
              <a:rPr lang="en-GB" sz="2200" dirty="0" err="1"/>
              <a:t>hvilken</a:t>
            </a:r>
            <a:r>
              <a:rPr lang="en-GB" sz="2200" dirty="0"/>
              <a:t> form de </a:t>
            </a:r>
            <a:r>
              <a:rPr lang="en-GB" sz="2200" dirty="0" err="1"/>
              <a:t>skal</a:t>
            </a:r>
            <a:r>
              <a:rPr lang="en-GB" sz="2200" dirty="0"/>
              <a:t> have.</a:t>
            </a:r>
          </a:p>
          <a:p>
            <a:pPr marL="285750" indent="-285750">
              <a:buFont typeface="Arial" panose="020B0604020202020204" pitchFamily="34" charset="0"/>
              <a:buChar char="•"/>
            </a:pPr>
            <a:r>
              <a:rPr lang="en-GB" sz="2200" dirty="0" err="1"/>
              <a:t>Typiske</a:t>
            </a:r>
            <a:r>
              <a:rPr lang="en-GB" sz="2200" dirty="0"/>
              <a:t> </a:t>
            </a:r>
            <a:r>
              <a:rPr lang="en-GB" sz="2200" dirty="0" err="1"/>
              <a:t>spil</a:t>
            </a:r>
            <a:r>
              <a:rPr lang="en-GB" sz="2200" dirty="0"/>
              <a:t> har 4-5 </a:t>
            </a:r>
            <a:r>
              <a:rPr lang="en-GB" sz="2200" dirty="0" err="1"/>
              <a:t>skibe</a:t>
            </a:r>
            <a:r>
              <a:rPr lang="en-GB" sz="2200" dirty="0"/>
              <a:t>, </a:t>
            </a:r>
            <a:r>
              <a:rPr lang="en-GB" sz="2200" dirty="0" err="1"/>
              <a:t>som</a:t>
            </a:r>
            <a:r>
              <a:rPr lang="en-GB" sz="2200" dirty="0"/>
              <a:t> </a:t>
            </a:r>
            <a:r>
              <a:rPr lang="en-GB" sz="2200" dirty="0" err="1"/>
              <a:t>er</a:t>
            </a:r>
            <a:r>
              <a:rPr lang="en-GB" sz="2200" dirty="0"/>
              <a:t> </a:t>
            </a:r>
            <a:r>
              <a:rPr lang="en-GB" sz="2200" dirty="0" err="1"/>
              <a:t>lige</a:t>
            </a:r>
            <a:r>
              <a:rPr lang="en-GB" sz="2200" dirty="0"/>
              <a:t>, ligger </a:t>
            </a:r>
            <a:r>
              <a:rPr lang="en-GB" sz="2200" dirty="0" err="1"/>
              <a:t>enten</a:t>
            </a:r>
            <a:r>
              <a:rPr lang="en-GB" sz="2200" dirty="0"/>
              <a:t> </a:t>
            </a:r>
            <a:r>
              <a:rPr lang="en-GB" sz="2200" dirty="0" err="1"/>
              <a:t>horisontalt</a:t>
            </a:r>
            <a:r>
              <a:rPr lang="en-GB" sz="2200" dirty="0"/>
              <a:t> </a:t>
            </a:r>
            <a:r>
              <a:rPr lang="en-GB" sz="2200" dirty="0" err="1"/>
              <a:t>eller</a:t>
            </a:r>
            <a:r>
              <a:rPr lang="en-GB" sz="2200" dirty="0"/>
              <a:t> </a:t>
            </a:r>
            <a:r>
              <a:rPr lang="en-GB" sz="2200" dirty="0" err="1"/>
              <a:t>verticalt</a:t>
            </a:r>
            <a:r>
              <a:rPr lang="en-GB" sz="2200" dirty="0"/>
              <a:t>, </a:t>
            </a:r>
            <a:r>
              <a:rPr lang="en-GB" sz="2200" dirty="0" err="1"/>
              <a:t>og</a:t>
            </a:r>
            <a:r>
              <a:rPr lang="en-GB" sz="2200" dirty="0"/>
              <a:t> har </a:t>
            </a:r>
            <a:r>
              <a:rPr lang="en-GB" sz="2200" dirty="0" err="1"/>
              <a:t>størrelse</a:t>
            </a:r>
            <a:r>
              <a:rPr lang="en-GB" sz="2200" dirty="0"/>
              <a:t> </a:t>
            </a:r>
            <a:r>
              <a:rPr lang="en-GB" sz="2200" dirty="0" err="1"/>
              <a:t>mellem</a:t>
            </a:r>
            <a:r>
              <a:rPr lang="en-GB" sz="2200" dirty="0"/>
              <a:t> 2 </a:t>
            </a:r>
            <a:r>
              <a:rPr lang="en-GB" sz="2200" dirty="0" err="1"/>
              <a:t>og</a:t>
            </a:r>
            <a:r>
              <a:rPr lang="en-GB" sz="2200" dirty="0"/>
              <a:t> 5 </a:t>
            </a:r>
            <a:r>
              <a:rPr lang="en-GB" sz="2200" dirty="0" err="1"/>
              <a:t>felter</a:t>
            </a:r>
            <a:r>
              <a:rPr lang="en-GB" sz="2200" dirty="0"/>
              <a:t>.</a:t>
            </a:r>
          </a:p>
          <a:p>
            <a:pPr marL="285750" indent="-285750">
              <a:buFont typeface="Arial" panose="020B0604020202020204" pitchFamily="34" charset="0"/>
              <a:buChar char="•"/>
            </a:pPr>
            <a:r>
              <a:rPr lang="en-GB" sz="2200" dirty="0"/>
              <a:t>Vi </a:t>
            </a:r>
            <a:r>
              <a:rPr lang="en-GB" sz="2200" dirty="0" err="1"/>
              <a:t>vælger</a:t>
            </a:r>
            <a:r>
              <a:rPr lang="en-GB" sz="2200" dirty="0"/>
              <a:t> 4 </a:t>
            </a:r>
            <a:r>
              <a:rPr lang="en-GB" sz="2200" dirty="0" err="1"/>
              <a:t>skibe</a:t>
            </a:r>
            <a:r>
              <a:rPr lang="en-GB" sz="2200" dirty="0"/>
              <a:t>, 2 </a:t>
            </a:r>
            <a:r>
              <a:rPr lang="en-GB" sz="2200" dirty="0" err="1"/>
              <a:t>små</a:t>
            </a:r>
            <a:r>
              <a:rPr lang="en-GB" sz="2200" dirty="0"/>
              <a:t>, 1 </a:t>
            </a:r>
            <a:r>
              <a:rPr lang="en-GB" sz="2200" dirty="0" err="1"/>
              <a:t>mellem</a:t>
            </a:r>
            <a:r>
              <a:rPr lang="en-GB" sz="2200" dirty="0"/>
              <a:t> </a:t>
            </a:r>
            <a:r>
              <a:rPr lang="en-GB" sz="2200" dirty="0" err="1"/>
              <a:t>og</a:t>
            </a:r>
            <a:r>
              <a:rPr lang="en-GB" sz="2200" dirty="0"/>
              <a:t> 1 </a:t>
            </a:r>
            <a:r>
              <a:rPr lang="en-GB" sz="2200" dirty="0" err="1"/>
              <a:t>stort</a:t>
            </a:r>
            <a:r>
              <a:rPr lang="en-GB" sz="2200" dirty="0"/>
              <a:t>. Vi </a:t>
            </a:r>
            <a:r>
              <a:rPr lang="en-GB" sz="2200" dirty="0" err="1"/>
              <a:t>sikrer</a:t>
            </a:r>
            <a:r>
              <a:rPr lang="en-GB" sz="2200" dirty="0"/>
              <a:t> at </a:t>
            </a:r>
            <a:r>
              <a:rPr lang="en-GB" sz="2200" dirty="0" err="1"/>
              <a:t>programmet</a:t>
            </a:r>
            <a:r>
              <a:rPr lang="en-GB" sz="2200" dirty="0"/>
              <a:t> </a:t>
            </a:r>
            <a:r>
              <a:rPr lang="en-GB" sz="2200" dirty="0" err="1"/>
              <a:t>nemt</a:t>
            </a:r>
            <a:r>
              <a:rPr lang="en-GB" sz="2200" dirty="0"/>
              <a:t> </a:t>
            </a:r>
            <a:r>
              <a:rPr lang="en-GB" sz="2200" dirty="0" err="1"/>
              <a:t>kan</a:t>
            </a:r>
            <a:r>
              <a:rPr lang="en-GB" sz="2200" dirty="0"/>
              <a:t> </a:t>
            </a:r>
            <a:r>
              <a:rPr lang="en-GB" sz="2200" dirty="0" err="1"/>
              <a:t>opdateres</a:t>
            </a:r>
            <a:r>
              <a:rPr lang="en-GB" sz="2200" dirty="0"/>
              <a:t> med et </a:t>
            </a:r>
            <a:r>
              <a:rPr lang="en-GB" sz="2200" dirty="0" err="1"/>
              <a:t>andet</a:t>
            </a:r>
            <a:r>
              <a:rPr lang="en-GB" sz="2200" dirty="0"/>
              <a:t> </a:t>
            </a:r>
            <a:r>
              <a:rPr lang="en-GB" sz="2200" dirty="0" err="1"/>
              <a:t>antal</a:t>
            </a:r>
            <a:r>
              <a:rPr lang="en-GB" sz="2200" dirty="0"/>
              <a:t> </a:t>
            </a:r>
            <a:r>
              <a:rPr lang="en-GB" sz="2200" dirty="0" err="1"/>
              <a:t>og</a:t>
            </a:r>
            <a:r>
              <a:rPr lang="en-GB" sz="2200" dirty="0"/>
              <a:t> </a:t>
            </a:r>
            <a:r>
              <a:rPr lang="en-GB" sz="2200" dirty="0" err="1"/>
              <a:t>størrelser</a:t>
            </a:r>
            <a:r>
              <a:rPr lang="en-GB" sz="2200" dirty="0"/>
              <a:t>.</a:t>
            </a:r>
          </a:p>
        </p:txBody>
      </p:sp>
      <p:sp>
        <p:nvSpPr>
          <p:cNvPr id="16" name="Content Placeholder 2">
            <a:extLst>
              <a:ext uri="{FF2B5EF4-FFF2-40B4-BE49-F238E27FC236}">
                <a16:creationId xmlns:a16="http://schemas.microsoft.com/office/drawing/2014/main" id="{88AF8A21-3088-474F-A7EF-53643A4770C9}"/>
              </a:ext>
            </a:extLst>
          </p:cNvPr>
          <p:cNvSpPr>
            <a:spLocks noGrp="1"/>
          </p:cNvSpPr>
          <p:nvPr>
            <p:ph idx="1"/>
          </p:nvPr>
        </p:nvSpPr>
        <p:spPr>
          <a:xfrm>
            <a:off x="5834135" y="198004"/>
            <a:ext cx="6191699" cy="6414581"/>
          </a:xfrm>
          <a:ln>
            <a:solidFill>
              <a:schemeClr val="tx1"/>
            </a:solidFill>
          </a:ln>
        </p:spPr>
        <p:txBody>
          <a:bodyPr>
            <a:normAutofit fontScale="92500"/>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spil for to personer, der kan spilles med papir og blyant. Der spilles på fire plader, to for hver spiller, og hver plade er inddelt i 10x10 felter. Hvert felt identificeres vha. dets række og søjle nummer.</a:t>
            </a:r>
          </a:p>
          <a:p>
            <a:pPr marL="0" indent="0">
              <a:buNone/>
            </a:pPr>
            <a:r>
              <a:rPr lang="da-DK" sz="2600" dirty="0"/>
              <a:t>Hver spiller får tildelt et antal skibe, som placeres på spillerens ene plade og markerer, hvor modstanderen har forsøgt at skyde. På den anden plade markerer spilleren tilsvarende, hvor han/hun har forsøgt at ramme modstanderen.</a:t>
            </a:r>
          </a:p>
          <a:p>
            <a:pPr marL="0" indent="0">
              <a:buNone/>
            </a:pPr>
            <a:r>
              <a:rPr lang="da-DK" sz="2600" dirty="0"/>
              <a:t>Når skibene er placeret skiftes spillerne til at skyde på modstanderens felt, og modstanderen annoncerer ramt eller plask, alt efter om et skib blev ramt eller ej. Vinderen er den, der først får sænket alle modstanderes skibe.</a:t>
            </a:r>
          </a:p>
        </p:txBody>
      </p:sp>
      <p:sp>
        <p:nvSpPr>
          <p:cNvPr id="17" name="TextBox 16">
            <a:extLst>
              <a:ext uri="{FF2B5EF4-FFF2-40B4-BE49-F238E27FC236}">
                <a16:creationId xmlns:a16="http://schemas.microsoft.com/office/drawing/2014/main" id="{33F81A96-DB78-7849-952F-4715F1651044}"/>
              </a:ext>
            </a:extLst>
          </p:cNvPr>
          <p:cNvSpPr txBox="1"/>
          <p:nvPr/>
        </p:nvSpPr>
        <p:spPr>
          <a:xfrm>
            <a:off x="245678" y="892432"/>
            <a:ext cx="5508944" cy="430887"/>
          </a:xfrm>
          <a:prstGeom prst="rect">
            <a:avLst/>
          </a:prstGeom>
          <a:noFill/>
          <a:ln w="63500">
            <a:solidFill>
              <a:schemeClr val="accent2"/>
            </a:solidFill>
          </a:ln>
        </p:spPr>
        <p:txBody>
          <a:bodyPr wrap="none" rtlCol="0">
            <a:spAutoFit/>
          </a:bodyPr>
          <a:lstStyle/>
          <a:p>
            <a:r>
              <a:rPr lang="en-GB" sz="2200" dirty="0" err="1"/>
              <a:t>Opgaven</a:t>
            </a:r>
            <a:r>
              <a:rPr lang="en-GB" sz="2200" dirty="0"/>
              <a:t> </a:t>
            </a:r>
            <a:r>
              <a:rPr lang="en-GB" sz="2200" dirty="0" err="1"/>
              <a:t>er</a:t>
            </a:r>
            <a:r>
              <a:rPr lang="en-GB" sz="2200" dirty="0"/>
              <a:t> </a:t>
            </a:r>
            <a:r>
              <a:rPr lang="en-GB" sz="2200" dirty="0" err="1"/>
              <a:t>ikke</a:t>
            </a:r>
            <a:r>
              <a:rPr lang="en-GB" sz="2200" dirty="0"/>
              <a:t> </a:t>
            </a:r>
            <a:r>
              <a:rPr lang="en-GB" sz="2200" dirty="0" err="1"/>
              <a:t>fuldt</a:t>
            </a:r>
            <a:r>
              <a:rPr lang="en-GB" sz="2200" dirty="0"/>
              <a:t> </a:t>
            </a:r>
            <a:r>
              <a:rPr lang="en-GB" sz="2200" dirty="0" err="1"/>
              <a:t>specificeret</a:t>
            </a:r>
            <a:r>
              <a:rPr lang="en-GB" sz="2200" dirty="0"/>
              <a:t>, </a:t>
            </a:r>
            <a:r>
              <a:rPr lang="en-GB" sz="2200" dirty="0" err="1"/>
              <a:t>hvad</a:t>
            </a:r>
            <a:r>
              <a:rPr lang="en-GB" sz="2200" dirty="0"/>
              <a:t> </a:t>
            </a:r>
            <a:r>
              <a:rPr lang="en-GB" sz="2200" dirty="0" err="1"/>
              <a:t>gør</a:t>
            </a:r>
            <a:r>
              <a:rPr lang="en-GB" sz="2200" dirty="0"/>
              <a:t> vi?</a:t>
            </a:r>
          </a:p>
        </p:txBody>
      </p:sp>
    </p:spTree>
    <p:extLst>
      <p:ext uri="{BB962C8B-B14F-4D97-AF65-F5344CB8AC3E}">
        <p14:creationId xmlns:p14="http://schemas.microsoft.com/office/powerpoint/2010/main" val="76197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grpSp>
        <p:nvGrpSpPr>
          <p:cNvPr id="13" name="Group 12">
            <a:extLst>
              <a:ext uri="{FF2B5EF4-FFF2-40B4-BE49-F238E27FC236}">
                <a16:creationId xmlns:a16="http://schemas.microsoft.com/office/drawing/2014/main" id="{5611B7E1-59A5-284E-BED3-AF9C970DD067}"/>
              </a:ext>
            </a:extLst>
          </p:cNvPr>
          <p:cNvGrpSpPr/>
          <p:nvPr/>
        </p:nvGrpSpPr>
        <p:grpSpPr>
          <a:xfrm>
            <a:off x="6118554" y="942384"/>
            <a:ext cx="5168900" cy="5283200"/>
            <a:chOff x="337686" y="942384"/>
            <a:chExt cx="5168900" cy="5283200"/>
          </a:xfrm>
        </p:grpSpPr>
        <p:pic>
          <p:nvPicPr>
            <p:cNvPr id="10" name="Picture 9">
              <a:extLst>
                <a:ext uri="{FF2B5EF4-FFF2-40B4-BE49-F238E27FC236}">
                  <a16:creationId xmlns:a16="http://schemas.microsoft.com/office/drawing/2014/main" id="{C959D2CC-DF86-254F-93AE-53C1C97FC4BD}"/>
                </a:ext>
              </a:extLst>
            </p:cNvPr>
            <p:cNvPicPr>
              <a:picLocks noChangeAspect="1"/>
            </p:cNvPicPr>
            <p:nvPr/>
          </p:nvPicPr>
          <p:blipFill>
            <a:blip r:embed="rId2"/>
            <a:stretch>
              <a:fillRect/>
            </a:stretch>
          </p:blipFill>
          <p:spPr>
            <a:xfrm>
              <a:off x="337686" y="942384"/>
              <a:ext cx="5168900" cy="5283200"/>
            </a:xfrm>
            <a:prstGeom prst="rect">
              <a:avLst/>
            </a:prstGeom>
          </p:spPr>
        </p:pic>
        <p:sp>
          <p:nvSpPr>
            <p:cNvPr id="11" name="Rectangle 10">
              <a:extLst>
                <a:ext uri="{FF2B5EF4-FFF2-40B4-BE49-F238E27FC236}">
                  <a16:creationId xmlns:a16="http://schemas.microsoft.com/office/drawing/2014/main" id="{67AB6DF3-1102-164E-9DBA-6C8FE1F19F19}"/>
                </a:ext>
              </a:extLst>
            </p:cNvPr>
            <p:cNvSpPr/>
            <p:nvPr/>
          </p:nvSpPr>
          <p:spPr>
            <a:xfrm>
              <a:off x="337686" y="1937288"/>
              <a:ext cx="2266029" cy="650928"/>
            </a:xfrm>
            <a:prstGeom prst="rect">
              <a:avLst/>
            </a:prstGeom>
            <a:noFill/>
            <a:ln w="25400"/>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412D856-CA2E-8D40-8254-E995152F9DDA}"/>
                </a:ext>
              </a:extLst>
            </p:cNvPr>
            <p:cNvSpPr/>
            <p:nvPr/>
          </p:nvSpPr>
          <p:spPr>
            <a:xfrm>
              <a:off x="366099" y="3975318"/>
              <a:ext cx="4996315" cy="251999"/>
            </a:xfrm>
            <a:prstGeom prst="rect">
              <a:avLst/>
            </a:prstGeom>
            <a:noFill/>
            <a:ln w="25400"/>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TextBox 14">
            <a:extLst>
              <a:ext uri="{FF2B5EF4-FFF2-40B4-BE49-F238E27FC236}">
                <a16:creationId xmlns:a16="http://schemas.microsoft.com/office/drawing/2014/main" id="{DE138CF0-103B-0446-A8F8-D0C2147732E7}"/>
              </a:ext>
            </a:extLst>
          </p:cNvPr>
          <p:cNvSpPr txBox="1"/>
          <p:nvPr/>
        </p:nvSpPr>
        <p:spPr>
          <a:xfrm>
            <a:off x="245678" y="927601"/>
            <a:ext cx="5349209" cy="3816429"/>
          </a:xfrm>
          <a:prstGeom prst="rect">
            <a:avLst/>
          </a:prstGeom>
          <a:noFill/>
          <a:ln>
            <a:solidFill>
              <a:schemeClr val="tx1"/>
            </a:solidFill>
          </a:ln>
        </p:spPr>
        <p:txBody>
          <a:bodyPr wrap="square" rtlCol="0">
            <a:spAutoFit/>
          </a:bodyPr>
          <a:lstStyle/>
          <a:p>
            <a:r>
              <a:rPr lang="en-GB" sz="2200" dirty="0" err="1"/>
              <a:t>Skibe</a:t>
            </a:r>
            <a:r>
              <a:rPr lang="en-GB" sz="2200" dirty="0"/>
              <a:t>:</a:t>
            </a:r>
          </a:p>
          <a:p>
            <a:pPr marL="285750" indent="-285750">
              <a:buFont typeface="Arial" panose="020B0604020202020204" pitchFamily="34" charset="0"/>
              <a:buChar char="•"/>
            </a:pPr>
            <a:r>
              <a:rPr lang="en-GB" sz="2200" dirty="0" err="1"/>
              <a:t>Opgaven</a:t>
            </a:r>
            <a:r>
              <a:rPr lang="en-GB" sz="2200" dirty="0"/>
              <a:t> </a:t>
            </a:r>
            <a:r>
              <a:rPr lang="en-GB" sz="2200" dirty="0" err="1"/>
              <a:t>specificerer</a:t>
            </a:r>
            <a:r>
              <a:rPr lang="en-GB" sz="2200" dirty="0"/>
              <a:t> </a:t>
            </a:r>
            <a:r>
              <a:rPr lang="en-GB" sz="2200" dirty="0" err="1"/>
              <a:t>ikke</a:t>
            </a:r>
            <a:r>
              <a:rPr lang="en-GB" sz="2200" dirty="0"/>
              <a:t>, </a:t>
            </a:r>
            <a:r>
              <a:rPr lang="en-GB" sz="2200" dirty="0" err="1"/>
              <a:t>hvor</a:t>
            </a:r>
            <a:r>
              <a:rPr lang="en-GB" sz="2200" dirty="0"/>
              <a:t> mange </a:t>
            </a:r>
            <a:r>
              <a:rPr lang="en-GB" sz="2200" dirty="0" err="1"/>
              <a:t>skibe</a:t>
            </a:r>
            <a:r>
              <a:rPr lang="en-GB" sz="2200" dirty="0"/>
              <a:t>, der </a:t>
            </a:r>
            <a:r>
              <a:rPr lang="en-GB" sz="2200" dirty="0" err="1"/>
              <a:t>skal</a:t>
            </a:r>
            <a:r>
              <a:rPr lang="en-GB" sz="2200" dirty="0"/>
              <a:t> </a:t>
            </a:r>
            <a:r>
              <a:rPr lang="en-GB" sz="2200" dirty="0" err="1"/>
              <a:t>være</a:t>
            </a:r>
            <a:r>
              <a:rPr lang="en-GB" sz="2200" dirty="0"/>
              <a:t> </a:t>
            </a:r>
            <a:r>
              <a:rPr lang="en-GB" sz="2200" dirty="0" err="1"/>
              <a:t>i</a:t>
            </a:r>
            <a:r>
              <a:rPr lang="en-GB" sz="2200" dirty="0"/>
              <a:t> </a:t>
            </a:r>
            <a:r>
              <a:rPr lang="en-GB" sz="2200" dirty="0" err="1"/>
              <a:t>spillet</a:t>
            </a:r>
            <a:r>
              <a:rPr lang="en-GB" sz="2200" dirty="0"/>
              <a:t>, </a:t>
            </a:r>
            <a:r>
              <a:rPr lang="en-GB" sz="2200" dirty="0" err="1"/>
              <a:t>ej</a:t>
            </a:r>
            <a:r>
              <a:rPr lang="en-GB" sz="2200" dirty="0"/>
              <a:t> </a:t>
            </a:r>
            <a:r>
              <a:rPr lang="en-GB" sz="2200" dirty="0" err="1"/>
              <a:t>heller</a:t>
            </a:r>
            <a:r>
              <a:rPr lang="en-GB" sz="2200" dirty="0"/>
              <a:t> </a:t>
            </a:r>
            <a:r>
              <a:rPr lang="en-GB" sz="2200" dirty="0" err="1"/>
              <a:t>hvilken</a:t>
            </a:r>
            <a:r>
              <a:rPr lang="en-GB" sz="2200" dirty="0"/>
              <a:t> form de </a:t>
            </a:r>
            <a:r>
              <a:rPr lang="en-GB" sz="2200" dirty="0" err="1"/>
              <a:t>skal</a:t>
            </a:r>
            <a:r>
              <a:rPr lang="en-GB" sz="2200" dirty="0"/>
              <a:t> have.</a:t>
            </a:r>
          </a:p>
          <a:p>
            <a:pPr marL="285750" indent="-285750">
              <a:buFont typeface="Arial" panose="020B0604020202020204" pitchFamily="34" charset="0"/>
              <a:buChar char="•"/>
            </a:pPr>
            <a:r>
              <a:rPr lang="en-GB" sz="2200" dirty="0" err="1"/>
              <a:t>Typiske</a:t>
            </a:r>
            <a:r>
              <a:rPr lang="en-GB" sz="2200" dirty="0"/>
              <a:t> </a:t>
            </a:r>
            <a:r>
              <a:rPr lang="en-GB" sz="2200" dirty="0" err="1"/>
              <a:t>spil</a:t>
            </a:r>
            <a:r>
              <a:rPr lang="en-GB" sz="2200" dirty="0"/>
              <a:t> har 4-5 </a:t>
            </a:r>
            <a:r>
              <a:rPr lang="en-GB" sz="2200" dirty="0" err="1"/>
              <a:t>skibe</a:t>
            </a:r>
            <a:r>
              <a:rPr lang="en-GB" sz="2200" dirty="0"/>
              <a:t>, </a:t>
            </a:r>
            <a:r>
              <a:rPr lang="en-GB" sz="2200" dirty="0" err="1"/>
              <a:t>som</a:t>
            </a:r>
            <a:r>
              <a:rPr lang="en-GB" sz="2200" dirty="0"/>
              <a:t> </a:t>
            </a:r>
            <a:r>
              <a:rPr lang="en-GB" sz="2200" dirty="0" err="1"/>
              <a:t>er</a:t>
            </a:r>
            <a:r>
              <a:rPr lang="en-GB" sz="2200" dirty="0"/>
              <a:t> </a:t>
            </a:r>
            <a:r>
              <a:rPr lang="en-GB" sz="2200" dirty="0" err="1"/>
              <a:t>lige</a:t>
            </a:r>
            <a:r>
              <a:rPr lang="en-GB" sz="2200" dirty="0"/>
              <a:t>, ligger </a:t>
            </a:r>
            <a:r>
              <a:rPr lang="en-GB" sz="2200" dirty="0" err="1"/>
              <a:t>enten</a:t>
            </a:r>
            <a:r>
              <a:rPr lang="en-GB" sz="2200" dirty="0"/>
              <a:t> </a:t>
            </a:r>
            <a:r>
              <a:rPr lang="en-GB" sz="2200" dirty="0" err="1"/>
              <a:t>horisontalt</a:t>
            </a:r>
            <a:r>
              <a:rPr lang="en-GB" sz="2200" dirty="0"/>
              <a:t> </a:t>
            </a:r>
            <a:r>
              <a:rPr lang="en-GB" sz="2200" dirty="0" err="1"/>
              <a:t>eller</a:t>
            </a:r>
            <a:r>
              <a:rPr lang="en-GB" sz="2200" dirty="0"/>
              <a:t> </a:t>
            </a:r>
            <a:r>
              <a:rPr lang="en-GB" sz="2200" dirty="0" err="1"/>
              <a:t>verticalt</a:t>
            </a:r>
            <a:r>
              <a:rPr lang="en-GB" sz="2200" dirty="0"/>
              <a:t>, </a:t>
            </a:r>
            <a:r>
              <a:rPr lang="en-GB" sz="2200" dirty="0" err="1"/>
              <a:t>og</a:t>
            </a:r>
            <a:r>
              <a:rPr lang="en-GB" sz="2200" dirty="0"/>
              <a:t> har </a:t>
            </a:r>
            <a:r>
              <a:rPr lang="en-GB" sz="2200" dirty="0" err="1"/>
              <a:t>størrelse</a:t>
            </a:r>
            <a:r>
              <a:rPr lang="en-GB" sz="2200" dirty="0"/>
              <a:t> </a:t>
            </a:r>
            <a:r>
              <a:rPr lang="en-GB" sz="2200" dirty="0" err="1"/>
              <a:t>mellem</a:t>
            </a:r>
            <a:r>
              <a:rPr lang="en-GB" sz="2200" dirty="0"/>
              <a:t> 2 </a:t>
            </a:r>
            <a:r>
              <a:rPr lang="en-GB" sz="2200" dirty="0" err="1"/>
              <a:t>og</a:t>
            </a:r>
            <a:r>
              <a:rPr lang="en-GB" sz="2200" dirty="0"/>
              <a:t> 5 </a:t>
            </a:r>
            <a:r>
              <a:rPr lang="en-GB" sz="2200" dirty="0" err="1"/>
              <a:t>felter</a:t>
            </a:r>
            <a:r>
              <a:rPr lang="en-GB" sz="2200" dirty="0"/>
              <a:t>.</a:t>
            </a:r>
          </a:p>
          <a:p>
            <a:pPr marL="285750" indent="-285750">
              <a:buFont typeface="Arial" panose="020B0604020202020204" pitchFamily="34" charset="0"/>
              <a:buChar char="•"/>
            </a:pPr>
            <a:r>
              <a:rPr lang="en-GB" sz="2200" dirty="0"/>
              <a:t>Vi </a:t>
            </a:r>
            <a:r>
              <a:rPr lang="en-GB" sz="2200" dirty="0" err="1"/>
              <a:t>vælger</a:t>
            </a:r>
            <a:r>
              <a:rPr lang="en-GB" sz="2200" dirty="0"/>
              <a:t> 4 </a:t>
            </a:r>
            <a:r>
              <a:rPr lang="en-GB" sz="2200" dirty="0" err="1"/>
              <a:t>skibe</a:t>
            </a:r>
            <a:r>
              <a:rPr lang="en-GB" sz="2200" dirty="0"/>
              <a:t>, 2 </a:t>
            </a:r>
            <a:r>
              <a:rPr lang="en-GB" sz="2200" dirty="0" err="1"/>
              <a:t>små</a:t>
            </a:r>
            <a:r>
              <a:rPr lang="en-GB" sz="2200" dirty="0"/>
              <a:t>, 1 </a:t>
            </a:r>
            <a:r>
              <a:rPr lang="en-GB" sz="2200" dirty="0" err="1"/>
              <a:t>mellem</a:t>
            </a:r>
            <a:r>
              <a:rPr lang="en-GB" sz="2200" dirty="0"/>
              <a:t> </a:t>
            </a:r>
            <a:r>
              <a:rPr lang="en-GB" sz="2200" dirty="0" err="1"/>
              <a:t>og</a:t>
            </a:r>
            <a:r>
              <a:rPr lang="en-GB" sz="2200" dirty="0"/>
              <a:t> 1 </a:t>
            </a:r>
            <a:r>
              <a:rPr lang="en-GB" sz="2200" dirty="0" err="1"/>
              <a:t>stort</a:t>
            </a:r>
            <a:r>
              <a:rPr lang="en-GB" sz="2200" dirty="0"/>
              <a:t>. Vi </a:t>
            </a:r>
            <a:r>
              <a:rPr lang="en-GB" sz="2200" dirty="0" err="1"/>
              <a:t>sikrer</a:t>
            </a:r>
            <a:r>
              <a:rPr lang="en-GB" sz="2200" dirty="0"/>
              <a:t> at </a:t>
            </a:r>
            <a:r>
              <a:rPr lang="en-GB" sz="2200" dirty="0" err="1"/>
              <a:t>programmet</a:t>
            </a:r>
            <a:r>
              <a:rPr lang="en-GB" sz="2200" dirty="0"/>
              <a:t> </a:t>
            </a:r>
            <a:r>
              <a:rPr lang="en-GB" sz="2200" dirty="0" err="1"/>
              <a:t>nemt</a:t>
            </a:r>
            <a:r>
              <a:rPr lang="en-GB" sz="2200" dirty="0"/>
              <a:t> </a:t>
            </a:r>
            <a:r>
              <a:rPr lang="en-GB" sz="2200" dirty="0" err="1"/>
              <a:t>kan</a:t>
            </a:r>
            <a:r>
              <a:rPr lang="en-GB" sz="2200" dirty="0"/>
              <a:t> </a:t>
            </a:r>
            <a:r>
              <a:rPr lang="en-GB" sz="2200" dirty="0" err="1"/>
              <a:t>opdateres</a:t>
            </a:r>
            <a:r>
              <a:rPr lang="en-GB" sz="2200" dirty="0"/>
              <a:t> med et </a:t>
            </a:r>
            <a:r>
              <a:rPr lang="en-GB" sz="2200" dirty="0" err="1"/>
              <a:t>andet</a:t>
            </a:r>
            <a:r>
              <a:rPr lang="en-GB" sz="2200" dirty="0"/>
              <a:t> </a:t>
            </a:r>
            <a:r>
              <a:rPr lang="en-GB" sz="2200" dirty="0" err="1"/>
              <a:t>antal</a:t>
            </a:r>
            <a:r>
              <a:rPr lang="en-GB" sz="2200" dirty="0"/>
              <a:t> </a:t>
            </a:r>
            <a:r>
              <a:rPr lang="en-GB" sz="2200" dirty="0" err="1"/>
              <a:t>og</a:t>
            </a:r>
            <a:r>
              <a:rPr lang="en-GB" sz="2200" dirty="0"/>
              <a:t> </a:t>
            </a:r>
            <a:r>
              <a:rPr lang="en-GB" sz="2200" dirty="0" err="1"/>
              <a:t>størrelser</a:t>
            </a:r>
            <a:r>
              <a:rPr lang="en-GB" sz="2200" dirty="0"/>
              <a:t>.</a:t>
            </a:r>
          </a:p>
        </p:txBody>
      </p:sp>
    </p:spTree>
    <p:extLst>
      <p:ext uri="{BB962C8B-B14F-4D97-AF65-F5344CB8AC3E}">
        <p14:creationId xmlns:p14="http://schemas.microsoft.com/office/powerpoint/2010/main" val="4227216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8" y="32523"/>
            <a:ext cx="11472087"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Sænke slagskibe: </a:t>
            </a:r>
            <a:r>
              <a:rPr lang="en-GB" i="1" dirty="0" err="1"/>
              <a:t>Kender</a:t>
            </a:r>
            <a:r>
              <a:rPr lang="en-GB" i="1" dirty="0"/>
              <a:t> </a:t>
            </a:r>
            <a:r>
              <a:rPr lang="en-GB" i="1" dirty="0" err="1"/>
              <a:t>til</a:t>
            </a:r>
            <a:r>
              <a:rPr lang="en-GB" i="1" dirty="0"/>
              <a:t> </a:t>
            </a:r>
            <a:r>
              <a:rPr lang="en-GB" i="1" dirty="0" err="1"/>
              <a:t>relationer</a:t>
            </a:r>
            <a:endParaRPr lang="da-DK" dirty="0"/>
          </a:p>
        </p:txBody>
      </p:sp>
      <p:sp>
        <p:nvSpPr>
          <p:cNvPr id="15" name="TextBox 14">
            <a:extLst>
              <a:ext uri="{FF2B5EF4-FFF2-40B4-BE49-F238E27FC236}">
                <a16:creationId xmlns:a16="http://schemas.microsoft.com/office/drawing/2014/main" id="{DE138CF0-103B-0446-A8F8-D0C2147732E7}"/>
              </a:ext>
            </a:extLst>
          </p:cNvPr>
          <p:cNvSpPr txBox="1"/>
          <p:nvPr/>
        </p:nvSpPr>
        <p:spPr>
          <a:xfrm>
            <a:off x="245678" y="1029351"/>
            <a:ext cx="5353944" cy="2123658"/>
          </a:xfrm>
          <a:prstGeom prst="rect">
            <a:avLst/>
          </a:prstGeom>
          <a:noFill/>
          <a:ln>
            <a:solidFill>
              <a:schemeClr val="tx1"/>
            </a:solidFill>
          </a:ln>
        </p:spPr>
        <p:txBody>
          <a:bodyPr wrap="square" rtlCol="0">
            <a:spAutoFit/>
          </a:bodyPr>
          <a:lstStyle/>
          <a:p>
            <a:r>
              <a:rPr lang="en-GB" sz="2200" dirty="0" err="1"/>
              <a:t>Problemer</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placere</a:t>
            </a:r>
            <a:r>
              <a:rPr lang="en-GB" sz="2200" dirty="0"/>
              <a:t> </a:t>
            </a:r>
            <a:r>
              <a:rPr lang="en-GB" sz="2200" dirty="0" err="1"/>
              <a:t>skibe</a:t>
            </a:r>
            <a:r>
              <a:rPr lang="en-GB" sz="2200" dirty="0"/>
              <a:t> </a:t>
            </a:r>
            <a:r>
              <a:rPr lang="en-GB" sz="2200" dirty="0" err="1"/>
              <a:t>på</a:t>
            </a:r>
            <a:r>
              <a:rPr lang="en-GB" sz="2200" dirty="0"/>
              <a:t> </a:t>
            </a:r>
            <a:r>
              <a:rPr lang="en-GB" sz="2200" dirty="0" err="1"/>
              <a:t>brættet</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repræsentere</a:t>
            </a:r>
            <a:r>
              <a:rPr lang="en-GB" sz="2200" dirty="0"/>
              <a:t>, at der </a:t>
            </a:r>
            <a:r>
              <a:rPr lang="en-GB" sz="2200" dirty="0" err="1"/>
              <a:t>er</a:t>
            </a:r>
            <a:r>
              <a:rPr lang="en-GB" sz="2200" dirty="0"/>
              <a:t> </a:t>
            </a:r>
            <a:r>
              <a:rPr lang="en-GB" sz="2200" dirty="0" err="1"/>
              <a:t>blevet</a:t>
            </a:r>
            <a:r>
              <a:rPr lang="en-GB" sz="2200" dirty="0"/>
              <a:t> </a:t>
            </a:r>
            <a:r>
              <a:rPr lang="en-GB" sz="2200" dirty="0" err="1"/>
              <a:t>skudt</a:t>
            </a:r>
            <a:r>
              <a:rPr lang="en-GB" sz="2200" dirty="0"/>
              <a:t> </a:t>
            </a:r>
            <a:r>
              <a:rPr lang="en-GB" sz="2200" dirty="0" err="1"/>
              <a:t>på</a:t>
            </a:r>
            <a:r>
              <a:rPr lang="en-GB" sz="2200" dirty="0"/>
              <a:t> et felt </a:t>
            </a:r>
            <a:r>
              <a:rPr lang="en-GB" sz="2200" dirty="0" err="1"/>
              <a:t>eller</a:t>
            </a:r>
            <a:r>
              <a:rPr lang="en-GB" sz="2200" dirty="0"/>
              <a:t> </a:t>
            </a:r>
            <a:r>
              <a:rPr lang="en-GB" sz="2200" dirty="0" err="1"/>
              <a:t>ej</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holde</a:t>
            </a:r>
            <a:r>
              <a:rPr lang="en-GB" sz="2200" dirty="0"/>
              <a:t> </a:t>
            </a:r>
            <a:r>
              <a:rPr lang="en-GB" sz="2200" dirty="0" err="1"/>
              <a:t>øje</a:t>
            </a:r>
            <a:r>
              <a:rPr lang="en-GB" sz="2200" dirty="0"/>
              <a:t> med om et </a:t>
            </a:r>
            <a:r>
              <a:rPr lang="en-GB" sz="2200" dirty="0" err="1"/>
              <a:t>skib</a:t>
            </a:r>
            <a:r>
              <a:rPr lang="en-GB" sz="2200" dirty="0"/>
              <a:t> </a:t>
            </a:r>
            <a:r>
              <a:rPr lang="en-GB" sz="2200" dirty="0" err="1"/>
              <a:t>er</a:t>
            </a:r>
            <a:r>
              <a:rPr lang="en-GB" sz="2200" dirty="0"/>
              <a:t> </a:t>
            </a:r>
            <a:r>
              <a:rPr lang="en-GB" sz="2200" dirty="0" err="1"/>
              <a:t>sænket</a:t>
            </a:r>
            <a:r>
              <a:rPr lang="en-GB" sz="2200" dirty="0"/>
              <a:t> </a:t>
            </a:r>
            <a:r>
              <a:rPr lang="en-GB" sz="2200" dirty="0" err="1"/>
              <a:t>eller</a:t>
            </a:r>
            <a:r>
              <a:rPr lang="en-GB" sz="2200" dirty="0"/>
              <a:t> </a:t>
            </a:r>
            <a:r>
              <a:rPr lang="en-GB" sz="2200" dirty="0" err="1"/>
              <a:t>ej</a:t>
            </a:r>
            <a:r>
              <a:rPr lang="en-GB" sz="2200" dirty="0"/>
              <a:t>?</a:t>
            </a:r>
          </a:p>
        </p:txBody>
      </p:sp>
      <p:sp>
        <p:nvSpPr>
          <p:cNvPr id="3" name="TextBox 2">
            <a:extLst>
              <a:ext uri="{FF2B5EF4-FFF2-40B4-BE49-F238E27FC236}">
                <a16:creationId xmlns:a16="http://schemas.microsoft.com/office/drawing/2014/main" id="{D5611F72-FDFD-B84B-B4D7-9AAB266C14D3}"/>
              </a:ext>
            </a:extLst>
          </p:cNvPr>
          <p:cNvSpPr txBox="1"/>
          <p:nvPr/>
        </p:nvSpPr>
        <p:spPr>
          <a:xfrm>
            <a:off x="245678" y="3750590"/>
            <a:ext cx="5351560" cy="1107996"/>
          </a:xfrm>
          <a:prstGeom prst="rect">
            <a:avLst/>
          </a:prstGeom>
          <a:noFill/>
          <a:ln>
            <a:solidFill>
              <a:schemeClr val="tx1"/>
            </a:solidFill>
          </a:ln>
        </p:spPr>
        <p:txBody>
          <a:bodyPr wrap="square" rtlCol="0">
            <a:spAutoFit/>
          </a:bodyPr>
          <a:lstStyle/>
          <a:p>
            <a:r>
              <a:rPr lang="en-GB" sz="2200" dirty="0"/>
              <a:t>Princip: </a:t>
            </a:r>
          </a:p>
          <a:p>
            <a:pPr marL="285750" indent="-285750">
              <a:buFont typeface="Arial" panose="020B0604020202020204" pitchFamily="34" charset="0"/>
              <a:buChar char="•"/>
            </a:pPr>
            <a:r>
              <a:rPr lang="en-GB" sz="2200" dirty="0" err="1"/>
              <a:t>Objekter</a:t>
            </a:r>
            <a:r>
              <a:rPr lang="en-GB" sz="2200" dirty="0"/>
              <a:t> </a:t>
            </a:r>
            <a:r>
              <a:rPr lang="en-GB" sz="2200" dirty="0" err="1"/>
              <a:t>skal</a:t>
            </a:r>
            <a:r>
              <a:rPr lang="en-GB" sz="2200" dirty="0"/>
              <a:t> </a:t>
            </a:r>
            <a:r>
              <a:rPr lang="en-GB" sz="2200" dirty="0" err="1"/>
              <a:t>være</a:t>
            </a:r>
            <a:r>
              <a:rPr lang="en-GB" sz="2200" dirty="0"/>
              <a:t> simple med </a:t>
            </a:r>
            <a:r>
              <a:rPr lang="en-GB" sz="2200" dirty="0" err="1"/>
              <a:t>så</a:t>
            </a:r>
            <a:r>
              <a:rPr lang="en-GB" sz="2200" dirty="0"/>
              <a:t> </a:t>
            </a:r>
            <a:r>
              <a:rPr lang="en-GB" sz="2200" dirty="0" err="1"/>
              <a:t>få</a:t>
            </a:r>
            <a:r>
              <a:rPr lang="en-GB" sz="2200" dirty="0"/>
              <a:t> </a:t>
            </a:r>
            <a:r>
              <a:rPr lang="en-GB" sz="2200" dirty="0" err="1"/>
              <a:t>bindinger</a:t>
            </a:r>
            <a:r>
              <a:rPr lang="en-GB" sz="2200" dirty="0"/>
              <a:t> </a:t>
            </a:r>
            <a:r>
              <a:rPr lang="en-GB" sz="2200" dirty="0" err="1"/>
              <a:t>til</a:t>
            </a:r>
            <a:r>
              <a:rPr lang="en-GB" sz="2200" dirty="0"/>
              <a:t> </a:t>
            </a:r>
            <a:r>
              <a:rPr lang="en-GB" sz="2200" dirty="0" err="1"/>
              <a:t>andre</a:t>
            </a:r>
            <a:r>
              <a:rPr lang="en-GB" sz="2200" dirty="0"/>
              <a:t>, </a:t>
            </a:r>
            <a:r>
              <a:rPr lang="en-GB" sz="2200" dirty="0" err="1"/>
              <a:t>som</a:t>
            </a:r>
            <a:r>
              <a:rPr lang="en-GB" sz="2200" dirty="0"/>
              <a:t> </a:t>
            </a:r>
            <a:r>
              <a:rPr lang="en-GB" sz="2200" dirty="0" err="1"/>
              <a:t>muligt</a:t>
            </a:r>
            <a:endParaRPr lang="en-GB" sz="2200" dirty="0"/>
          </a:p>
        </p:txBody>
      </p:sp>
      <p:sp>
        <p:nvSpPr>
          <p:cNvPr id="4" name="TextBox 3">
            <a:extLst>
              <a:ext uri="{FF2B5EF4-FFF2-40B4-BE49-F238E27FC236}">
                <a16:creationId xmlns:a16="http://schemas.microsoft.com/office/drawing/2014/main" id="{1258F454-B6D8-7D4A-95A3-3A46D5C00EC2}"/>
              </a:ext>
            </a:extLst>
          </p:cNvPr>
          <p:cNvSpPr txBox="1"/>
          <p:nvPr/>
        </p:nvSpPr>
        <p:spPr>
          <a:xfrm>
            <a:off x="245678" y="5167612"/>
            <a:ext cx="5351559" cy="144655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GB" sz="2200" dirty="0"/>
              <a:t>Spiller har </a:t>
            </a:r>
            <a:r>
              <a:rPr lang="en-GB" sz="2200" dirty="0" err="1"/>
              <a:t>skibe</a:t>
            </a:r>
            <a:endParaRPr lang="en-GB" sz="2200" dirty="0"/>
          </a:p>
          <a:p>
            <a:pPr marL="285750" indent="-285750">
              <a:buFont typeface="Arial" panose="020B0604020202020204" pitchFamily="34" charset="0"/>
              <a:buChar char="•"/>
            </a:pPr>
            <a:r>
              <a:rPr lang="en-GB" sz="2200" dirty="0" err="1"/>
              <a:t>Skibe</a:t>
            </a:r>
            <a:r>
              <a:rPr lang="en-GB" sz="2200" dirty="0"/>
              <a:t> </a:t>
            </a:r>
            <a:r>
              <a:rPr lang="en-GB" sz="2200" dirty="0" err="1"/>
              <a:t>kender</a:t>
            </a:r>
            <a:r>
              <a:rPr lang="en-GB" sz="2200" dirty="0"/>
              <a:t> </a:t>
            </a:r>
            <a:r>
              <a:rPr lang="en-GB" sz="2200" dirty="0" err="1"/>
              <a:t>til</a:t>
            </a:r>
            <a:r>
              <a:rPr lang="en-GB" sz="2200" dirty="0"/>
              <a:t> spiller/</a:t>
            </a:r>
            <a:r>
              <a:rPr lang="en-GB" sz="2200" dirty="0" err="1"/>
              <a:t>plade</a:t>
            </a:r>
            <a:r>
              <a:rPr lang="en-GB" sz="2200" dirty="0"/>
              <a:t>/felt/</a:t>
            </a:r>
            <a:r>
              <a:rPr lang="en-GB" sz="2200" dirty="0" err="1"/>
              <a:t>koordinat</a:t>
            </a:r>
            <a:r>
              <a:rPr lang="en-GB" sz="2200" dirty="0"/>
              <a:t>?</a:t>
            </a:r>
          </a:p>
          <a:p>
            <a:pPr marL="285750" indent="-285750">
              <a:buFont typeface="Arial" panose="020B0604020202020204" pitchFamily="34" charset="0"/>
              <a:buChar char="•"/>
            </a:pPr>
            <a:r>
              <a:rPr lang="en-GB" sz="2200" dirty="0" err="1"/>
              <a:t>Plade</a:t>
            </a:r>
            <a:r>
              <a:rPr lang="en-GB" sz="2200" dirty="0"/>
              <a:t> </a:t>
            </a:r>
            <a:r>
              <a:rPr lang="en-GB" sz="2200" dirty="0" err="1"/>
              <a:t>kender</a:t>
            </a:r>
            <a:r>
              <a:rPr lang="en-GB" sz="2200" dirty="0"/>
              <a:t> </a:t>
            </a:r>
            <a:r>
              <a:rPr lang="en-GB" sz="2200" dirty="0" err="1"/>
              <a:t>til</a:t>
            </a:r>
            <a:r>
              <a:rPr lang="en-GB" sz="2200" dirty="0"/>
              <a:t> spiller/</a:t>
            </a:r>
            <a:r>
              <a:rPr lang="en-GB" sz="2200" dirty="0" err="1"/>
              <a:t>skibe</a:t>
            </a:r>
            <a:r>
              <a:rPr lang="en-GB" sz="2200" dirty="0"/>
              <a:t>?</a:t>
            </a:r>
          </a:p>
        </p:txBody>
      </p:sp>
      <p:grpSp>
        <p:nvGrpSpPr>
          <p:cNvPr id="45" name="Group 44">
            <a:extLst>
              <a:ext uri="{FF2B5EF4-FFF2-40B4-BE49-F238E27FC236}">
                <a16:creationId xmlns:a16="http://schemas.microsoft.com/office/drawing/2014/main" id="{AF1A72E8-77DF-F142-9A10-B99BD920B4ED}"/>
              </a:ext>
            </a:extLst>
          </p:cNvPr>
          <p:cNvGrpSpPr/>
          <p:nvPr/>
        </p:nvGrpSpPr>
        <p:grpSpPr>
          <a:xfrm>
            <a:off x="5903229" y="2090512"/>
            <a:ext cx="6196539" cy="2096683"/>
            <a:chOff x="392624" y="2180416"/>
            <a:chExt cx="6196539" cy="2096683"/>
          </a:xfrm>
        </p:grpSpPr>
        <p:sp>
          <p:nvSpPr>
            <p:cNvPr id="48" name="Rounded Rectangle 47">
              <a:extLst>
                <a:ext uri="{FF2B5EF4-FFF2-40B4-BE49-F238E27FC236}">
                  <a16:creationId xmlns:a16="http://schemas.microsoft.com/office/drawing/2014/main" id="{0609A61C-5C31-5E47-9594-9E27D75EA4C6}"/>
                </a:ext>
              </a:extLst>
            </p:cNvPr>
            <p:cNvSpPr/>
            <p:nvPr/>
          </p:nvSpPr>
          <p:spPr>
            <a:xfrm>
              <a:off x="392624" y="3445029"/>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plade</a:t>
              </a:r>
              <a:endParaRPr lang="en-GB" sz="2600" dirty="0">
                <a:solidFill>
                  <a:schemeClr val="tx1"/>
                </a:solidFill>
              </a:endParaRPr>
            </a:p>
          </p:txBody>
        </p:sp>
        <p:sp>
          <p:nvSpPr>
            <p:cNvPr id="51" name="Rounded Rectangle 50">
              <a:extLst>
                <a:ext uri="{FF2B5EF4-FFF2-40B4-BE49-F238E27FC236}">
                  <a16:creationId xmlns:a16="http://schemas.microsoft.com/office/drawing/2014/main" id="{5B01C704-DA3B-9145-B8CB-A3EDAD54AF2B}"/>
                </a:ext>
              </a:extLst>
            </p:cNvPr>
            <p:cNvSpPr/>
            <p:nvPr/>
          </p:nvSpPr>
          <p:spPr>
            <a:xfrm>
              <a:off x="2560995" y="2180416"/>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a:solidFill>
                    <a:schemeClr val="tx1"/>
                  </a:solidFill>
                </a:rPr>
                <a:t>spiller</a:t>
              </a:r>
            </a:p>
          </p:txBody>
        </p:sp>
        <p:sp>
          <p:nvSpPr>
            <p:cNvPr id="52" name="Rounded Rectangle 51">
              <a:extLst>
                <a:ext uri="{FF2B5EF4-FFF2-40B4-BE49-F238E27FC236}">
                  <a16:creationId xmlns:a16="http://schemas.microsoft.com/office/drawing/2014/main" id="{21BBC764-820B-2046-B829-3AC9EBCDE3F8}"/>
                </a:ext>
              </a:extLst>
            </p:cNvPr>
            <p:cNvSpPr/>
            <p:nvPr/>
          </p:nvSpPr>
          <p:spPr>
            <a:xfrm>
              <a:off x="4729366" y="3455688"/>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500" dirty="0" err="1">
                  <a:solidFill>
                    <a:schemeClr val="tx1"/>
                  </a:solidFill>
                </a:rPr>
                <a:t>skib</a:t>
              </a:r>
              <a:endParaRPr lang="en-GB" sz="2500" dirty="0">
                <a:solidFill>
                  <a:schemeClr val="tx1"/>
                </a:solidFill>
              </a:endParaRPr>
            </a:p>
          </p:txBody>
        </p:sp>
        <p:cxnSp>
          <p:nvCxnSpPr>
            <p:cNvPr id="54" name="Straight Arrow Connector 53">
              <a:extLst>
                <a:ext uri="{FF2B5EF4-FFF2-40B4-BE49-F238E27FC236}">
                  <a16:creationId xmlns:a16="http://schemas.microsoft.com/office/drawing/2014/main" id="{65A62FA7-03DA-E748-A064-BB600DE3842D}"/>
                </a:ext>
              </a:extLst>
            </p:cNvPr>
            <p:cNvCxnSpPr>
              <a:cxnSpLocks/>
              <a:stCxn id="51" idx="2"/>
              <a:endCxn id="48" idx="0"/>
            </p:cNvCxnSpPr>
            <p:nvPr/>
          </p:nvCxnSpPr>
          <p:spPr>
            <a:xfrm flipH="1">
              <a:off x="1322523" y="3001827"/>
              <a:ext cx="2168371" cy="443202"/>
            </a:xfrm>
            <a:prstGeom prst="straightConnector1">
              <a:avLst/>
            </a:prstGeom>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6F6ADF2-3C51-C448-8F90-35760FC1BF32}"/>
                </a:ext>
              </a:extLst>
            </p:cNvPr>
            <p:cNvCxnSpPr>
              <a:cxnSpLocks/>
              <a:stCxn id="51" idx="2"/>
            </p:cNvCxnSpPr>
            <p:nvPr/>
          </p:nvCxnSpPr>
          <p:spPr>
            <a:xfrm>
              <a:off x="3490894" y="3001827"/>
              <a:ext cx="2165987" cy="421160"/>
            </a:xfrm>
            <a:prstGeom prst="straightConnector1">
              <a:avLst/>
            </a:prstGeom>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9" name="Straight Arrow Connector 58">
            <a:extLst>
              <a:ext uri="{FF2B5EF4-FFF2-40B4-BE49-F238E27FC236}">
                <a16:creationId xmlns:a16="http://schemas.microsoft.com/office/drawing/2014/main" id="{7FB0B094-C357-944A-B8AA-D55234ECFFD9}"/>
              </a:ext>
            </a:extLst>
          </p:cNvPr>
          <p:cNvCxnSpPr>
            <a:cxnSpLocks/>
            <a:stCxn id="52" idx="1"/>
            <a:endCxn id="48" idx="3"/>
          </p:cNvCxnSpPr>
          <p:nvPr/>
        </p:nvCxnSpPr>
        <p:spPr>
          <a:xfrm flipH="1" flipV="1">
            <a:off x="7763026" y="3765831"/>
            <a:ext cx="2476945" cy="10659"/>
          </a:xfrm>
          <a:prstGeom prst="straightConnector1">
            <a:avLst/>
          </a:prstGeom>
          <a:ln w="63500">
            <a:solidFill>
              <a:srgbClr val="01FFFF"/>
            </a:solidFill>
            <a:tailEnd type="non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1B4EA436-D0BF-2E40-9E51-0A94F806429A}"/>
              </a:ext>
            </a:extLst>
          </p:cNvPr>
          <p:cNvGrpSpPr/>
          <p:nvPr/>
        </p:nvGrpSpPr>
        <p:grpSpPr>
          <a:xfrm>
            <a:off x="5900649" y="866963"/>
            <a:ext cx="6201699" cy="5676058"/>
            <a:chOff x="5900649" y="866963"/>
            <a:chExt cx="6201699" cy="5676058"/>
          </a:xfrm>
        </p:grpSpPr>
        <p:sp>
          <p:nvSpPr>
            <p:cNvPr id="9" name="Rectangle 8">
              <a:extLst>
                <a:ext uri="{FF2B5EF4-FFF2-40B4-BE49-F238E27FC236}">
                  <a16:creationId xmlns:a16="http://schemas.microsoft.com/office/drawing/2014/main" id="{85EE4C94-C609-CD48-B330-79A205401C4C}"/>
                </a:ext>
              </a:extLst>
            </p:cNvPr>
            <p:cNvSpPr/>
            <p:nvPr/>
          </p:nvSpPr>
          <p:spPr>
            <a:xfrm>
              <a:off x="5900649" y="1727374"/>
              <a:ext cx="6196539" cy="3276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a:extLst>
                <a:ext uri="{FF2B5EF4-FFF2-40B4-BE49-F238E27FC236}">
                  <a16:creationId xmlns:a16="http://schemas.microsoft.com/office/drawing/2014/main" id="{DEBE3C65-C165-BC41-9EDA-4B7B1161B26F}"/>
                </a:ext>
              </a:extLst>
            </p:cNvPr>
            <p:cNvGrpSpPr/>
            <p:nvPr/>
          </p:nvGrpSpPr>
          <p:grpSpPr>
            <a:xfrm>
              <a:off x="5905809" y="866963"/>
              <a:ext cx="6196539" cy="5676058"/>
              <a:chOff x="392624" y="954287"/>
              <a:chExt cx="6196539" cy="5676058"/>
            </a:xfrm>
            <a:solidFill>
              <a:srgbClr val="00FF01"/>
            </a:solidFill>
          </p:grpSpPr>
          <p:sp>
            <p:nvSpPr>
              <p:cNvPr id="32" name="Rounded Rectangle 31">
                <a:extLst>
                  <a:ext uri="{FF2B5EF4-FFF2-40B4-BE49-F238E27FC236}">
                    <a16:creationId xmlns:a16="http://schemas.microsoft.com/office/drawing/2014/main" id="{20D2240F-A66E-8C4F-B357-0CD592C067DA}"/>
                  </a:ext>
                </a:extLst>
              </p:cNvPr>
              <p:cNvSpPr/>
              <p:nvPr/>
            </p:nvSpPr>
            <p:spPr>
              <a:xfrm>
                <a:off x="2560996" y="954287"/>
                <a:ext cx="1859797" cy="821411"/>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spil</a:t>
                </a:r>
                <a:endParaRPr lang="en-GB" sz="2600" dirty="0">
                  <a:solidFill>
                    <a:schemeClr val="tx1"/>
                  </a:solidFill>
                </a:endParaRPr>
              </a:p>
            </p:txBody>
          </p:sp>
          <p:sp>
            <p:nvSpPr>
              <p:cNvPr id="33" name="Rounded Rectangle 32">
                <a:extLst>
                  <a:ext uri="{FF2B5EF4-FFF2-40B4-BE49-F238E27FC236}">
                    <a16:creationId xmlns:a16="http://schemas.microsoft.com/office/drawing/2014/main" id="{FBF84CCB-C6EB-404D-B779-6B97E57E613C}"/>
                  </a:ext>
                </a:extLst>
              </p:cNvPr>
              <p:cNvSpPr/>
              <p:nvPr/>
            </p:nvSpPr>
            <p:spPr>
              <a:xfrm>
                <a:off x="392624" y="4601606"/>
                <a:ext cx="1859797" cy="821411"/>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a:solidFill>
                      <a:schemeClr val="tx1"/>
                    </a:solidFill>
                  </a:rPr>
                  <a:t>felt</a:t>
                </a:r>
              </a:p>
            </p:txBody>
          </p:sp>
          <p:sp>
            <p:nvSpPr>
              <p:cNvPr id="34" name="Rounded Rectangle 33">
                <a:extLst>
                  <a:ext uri="{FF2B5EF4-FFF2-40B4-BE49-F238E27FC236}">
                    <a16:creationId xmlns:a16="http://schemas.microsoft.com/office/drawing/2014/main" id="{785E49BE-3841-7645-B305-EDAE8AA9E634}"/>
                  </a:ext>
                </a:extLst>
              </p:cNvPr>
              <p:cNvSpPr/>
              <p:nvPr/>
            </p:nvSpPr>
            <p:spPr>
              <a:xfrm>
                <a:off x="392624" y="3445029"/>
                <a:ext cx="1859797" cy="821411"/>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plade</a:t>
                </a:r>
                <a:endParaRPr lang="en-GB" sz="2600" dirty="0">
                  <a:solidFill>
                    <a:schemeClr val="tx1"/>
                  </a:solidFill>
                </a:endParaRPr>
              </a:p>
            </p:txBody>
          </p:sp>
          <p:sp>
            <p:nvSpPr>
              <p:cNvPr id="35" name="Rounded Rectangle 34">
                <a:extLst>
                  <a:ext uri="{FF2B5EF4-FFF2-40B4-BE49-F238E27FC236}">
                    <a16:creationId xmlns:a16="http://schemas.microsoft.com/office/drawing/2014/main" id="{82453E4C-3D0D-B245-9FF0-7E69CCC1EDEF}"/>
                  </a:ext>
                </a:extLst>
              </p:cNvPr>
              <p:cNvSpPr/>
              <p:nvPr/>
            </p:nvSpPr>
            <p:spPr>
              <a:xfrm>
                <a:off x="2560995" y="3422987"/>
                <a:ext cx="1859797" cy="821411"/>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skib</a:t>
                </a:r>
                <a:endParaRPr lang="en-GB" sz="2600" dirty="0">
                  <a:solidFill>
                    <a:schemeClr val="tx1"/>
                  </a:solidFill>
                </a:endParaRPr>
              </a:p>
            </p:txBody>
          </p:sp>
          <p:sp>
            <p:nvSpPr>
              <p:cNvPr id="36" name="Rounded Rectangle 35">
                <a:extLst>
                  <a:ext uri="{FF2B5EF4-FFF2-40B4-BE49-F238E27FC236}">
                    <a16:creationId xmlns:a16="http://schemas.microsoft.com/office/drawing/2014/main" id="{42CF1712-36B4-DD41-954E-0DB7AEF7D847}"/>
                  </a:ext>
                </a:extLst>
              </p:cNvPr>
              <p:cNvSpPr/>
              <p:nvPr/>
            </p:nvSpPr>
            <p:spPr>
              <a:xfrm>
                <a:off x="392624" y="5808934"/>
                <a:ext cx="1859797" cy="821411"/>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koordinat</a:t>
                </a:r>
                <a:endParaRPr lang="en-GB" sz="2600" dirty="0">
                  <a:solidFill>
                    <a:schemeClr val="tx1"/>
                  </a:solidFill>
                </a:endParaRPr>
              </a:p>
            </p:txBody>
          </p:sp>
          <p:sp>
            <p:nvSpPr>
              <p:cNvPr id="37" name="Rounded Rectangle 36">
                <a:extLst>
                  <a:ext uri="{FF2B5EF4-FFF2-40B4-BE49-F238E27FC236}">
                    <a16:creationId xmlns:a16="http://schemas.microsoft.com/office/drawing/2014/main" id="{BDE26204-A32E-AA4A-8A62-4068C27FEE55}"/>
                  </a:ext>
                </a:extLst>
              </p:cNvPr>
              <p:cNvSpPr/>
              <p:nvPr/>
            </p:nvSpPr>
            <p:spPr>
              <a:xfrm>
                <a:off x="2560995" y="2180416"/>
                <a:ext cx="1859797" cy="821411"/>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a:solidFill>
                      <a:schemeClr val="tx1"/>
                    </a:solidFill>
                  </a:rPr>
                  <a:t>spiller</a:t>
                </a:r>
              </a:p>
            </p:txBody>
          </p:sp>
          <p:sp>
            <p:nvSpPr>
              <p:cNvPr id="38" name="Rounded Rectangle 37">
                <a:extLst>
                  <a:ext uri="{FF2B5EF4-FFF2-40B4-BE49-F238E27FC236}">
                    <a16:creationId xmlns:a16="http://schemas.microsoft.com/office/drawing/2014/main" id="{AC3CD7AD-7448-0F45-8055-3FB652AE8B55}"/>
                  </a:ext>
                </a:extLst>
              </p:cNvPr>
              <p:cNvSpPr/>
              <p:nvPr/>
            </p:nvSpPr>
            <p:spPr>
              <a:xfrm>
                <a:off x="4729366" y="3455688"/>
                <a:ext cx="1859797" cy="821411"/>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500" dirty="0" err="1">
                    <a:solidFill>
                      <a:schemeClr val="tx1"/>
                    </a:solidFill>
                  </a:rPr>
                  <a:t>modstander</a:t>
                </a:r>
                <a:endParaRPr lang="en-GB" sz="2500" dirty="0">
                  <a:solidFill>
                    <a:schemeClr val="tx1"/>
                  </a:solidFill>
                </a:endParaRPr>
              </a:p>
            </p:txBody>
          </p:sp>
          <p:cxnSp>
            <p:nvCxnSpPr>
              <p:cNvPr id="39" name="Straight Arrow Connector 38">
                <a:extLst>
                  <a:ext uri="{FF2B5EF4-FFF2-40B4-BE49-F238E27FC236}">
                    <a16:creationId xmlns:a16="http://schemas.microsoft.com/office/drawing/2014/main" id="{8CEB3A92-DD19-BF49-8C65-36036A416877}"/>
                  </a:ext>
                </a:extLst>
              </p:cNvPr>
              <p:cNvCxnSpPr>
                <a:cxnSpLocks/>
                <a:stCxn id="32" idx="2"/>
                <a:endCxn id="37" idx="0"/>
              </p:cNvCxnSpPr>
              <p:nvPr/>
            </p:nvCxnSpPr>
            <p:spPr>
              <a:xfrm flipH="1">
                <a:off x="3490894" y="1775698"/>
                <a:ext cx="1" cy="404718"/>
              </a:xfrm>
              <a:prstGeom prst="straightConnector1">
                <a:avLst/>
              </a:prstGeom>
              <a:grpFill/>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F0991F1-A0D1-EE4B-8506-D40437B8B415}"/>
                  </a:ext>
                </a:extLst>
              </p:cNvPr>
              <p:cNvCxnSpPr>
                <a:cxnSpLocks/>
                <a:stCxn id="37" idx="2"/>
                <a:endCxn id="34" idx="0"/>
              </p:cNvCxnSpPr>
              <p:nvPr/>
            </p:nvCxnSpPr>
            <p:spPr>
              <a:xfrm flipH="1">
                <a:off x="1322523" y="3001827"/>
                <a:ext cx="2168371" cy="443202"/>
              </a:xfrm>
              <a:prstGeom prst="straightConnector1">
                <a:avLst/>
              </a:prstGeom>
              <a:grpFill/>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A44A7D8-BCB6-6545-A321-EA8A571546E9}"/>
                  </a:ext>
                </a:extLst>
              </p:cNvPr>
              <p:cNvCxnSpPr>
                <a:cxnSpLocks/>
                <a:stCxn id="37" idx="2"/>
                <a:endCxn id="35" idx="0"/>
              </p:cNvCxnSpPr>
              <p:nvPr/>
            </p:nvCxnSpPr>
            <p:spPr>
              <a:xfrm>
                <a:off x="3490894" y="3001827"/>
                <a:ext cx="0" cy="421160"/>
              </a:xfrm>
              <a:prstGeom prst="straightConnector1">
                <a:avLst/>
              </a:prstGeom>
              <a:grpFill/>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FC2B91E-5726-5D41-87FF-0539992F3FE0}"/>
                  </a:ext>
                </a:extLst>
              </p:cNvPr>
              <p:cNvCxnSpPr>
                <a:cxnSpLocks/>
                <a:stCxn id="37" idx="2"/>
              </p:cNvCxnSpPr>
              <p:nvPr/>
            </p:nvCxnSpPr>
            <p:spPr>
              <a:xfrm>
                <a:off x="3490894" y="3001827"/>
                <a:ext cx="2165987" cy="421160"/>
              </a:xfrm>
              <a:prstGeom prst="straightConnector1">
                <a:avLst/>
              </a:prstGeom>
              <a:grpFill/>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6E37605-1491-0041-B653-ED9D5DF0D7DF}"/>
                  </a:ext>
                </a:extLst>
              </p:cNvPr>
              <p:cNvCxnSpPr>
                <a:cxnSpLocks/>
                <a:stCxn id="34" idx="2"/>
                <a:endCxn id="33" idx="0"/>
              </p:cNvCxnSpPr>
              <p:nvPr/>
            </p:nvCxnSpPr>
            <p:spPr>
              <a:xfrm>
                <a:off x="1322523" y="4266440"/>
                <a:ext cx="0" cy="335166"/>
              </a:xfrm>
              <a:prstGeom prst="straightConnector1">
                <a:avLst/>
              </a:prstGeom>
              <a:grpFill/>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3E57CB6-9CF0-2949-9676-3F207421F057}"/>
                  </a:ext>
                </a:extLst>
              </p:cNvPr>
              <p:cNvCxnSpPr>
                <a:cxnSpLocks/>
                <a:stCxn id="33" idx="2"/>
                <a:endCxn id="36" idx="0"/>
              </p:cNvCxnSpPr>
              <p:nvPr/>
            </p:nvCxnSpPr>
            <p:spPr>
              <a:xfrm>
                <a:off x="1322523" y="5423017"/>
                <a:ext cx="0" cy="385917"/>
              </a:xfrm>
              <a:prstGeom prst="straightConnector1">
                <a:avLst/>
              </a:prstGeom>
              <a:grpFill/>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62" name="Picture 61">
            <a:extLst>
              <a:ext uri="{FF2B5EF4-FFF2-40B4-BE49-F238E27FC236}">
                <a16:creationId xmlns:a16="http://schemas.microsoft.com/office/drawing/2014/main" id="{D2D8C1C3-E691-3145-A543-E728DD37910D}"/>
              </a:ext>
            </a:extLst>
          </p:cNvPr>
          <p:cNvPicPr>
            <a:picLocks noChangeAspect="1"/>
          </p:cNvPicPr>
          <p:nvPr/>
        </p:nvPicPr>
        <p:blipFill>
          <a:blip r:embed="rId2"/>
          <a:stretch>
            <a:fillRect/>
          </a:stretch>
        </p:blipFill>
        <p:spPr>
          <a:xfrm>
            <a:off x="6096000" y="4832744"/>
            <a:ext cx="5688564" cy="1564355"/>
          </a:xfrm>
          <a:prstGeom prst="rect">
            <a:avLst/>
          </a:prstGeom>
        </p:spPr>
      </p:pic>
      <p:graphicFrame>
        <p:nvGraphicFramePr>
          <p:cNvPr id="63" name="Table 62">
            <a:extLst>
              <a:ext uri="{FF2B5EF4-FFF2-40B4-BE49-F238E27FC236}">
                <a16:creationId xmlns:a16="http://schemas.microsoft.com/office/drawing/2014/main" id="{F2970603-E811-7A41-986D-8B0CD37FD73C}"/>
              </a:ext>
            </a:extLst>
          </p:cNvPr>
          <p:cNvGraphicFramePr>
            <a:graphicFrameLocks noGrp="1"/>
          </p:cNvGraphicFramePr>
          <p:nvPr>
            <p:extLst>
              <p:ext uri="{D42A27DB-BD31-4B8C-83A1-F6EECF244321}">
                <p14:modId xmlns:p14="http://schemas.microsoft.com/office/powerpoint/2010/main" val="4142089507"/>
              </p:ext>
            </p:extLst>
          </p:nvPr>
        </p:nvGraphicFramePr>
        <p:xfrm>
          <a:off x="7218040" y="1451811"/>
          <a:ext cx="4199604" cy="3087660"/>
        </p:xfrm>
        <a:graphic>
          <a:graphicData uri="http://schemas.openxmlformats.org/drawingml/2006/table">
            <a:tbl>
              <a:tblPr firstRow="1" bandRow="1">
                <a:tableStyleId>{2D5ABB26-0587-4C30-8999-92F81FD0307C}</a:tableStyleId>
              </a:tblPr>
              <a:tblGrid>
                <a:gridCol w="699934">
                  <a:extLst>
                    <a:ext uri="{9D8B030D-6E8A-4147-A177-3AD203B41FA5}">
                      <a16:colId xmlns:a16="http://schemas.microsoft.com/office/drawing/2014/main" val="3880725768"/>
                    </a:ext>
                  </a:extLst>
                </a:gridCol>
                <a:gridCol w="699934">
                  <a:extLst>
                    <a:ext uri="{9D8B030D-6E8A-4147-A177-3AD203B41FA5}">
                      <a16:colId xmlns:a16="http://schemas.microsoft.com/office/drawing/2014/main" val="3374527806"/>
                    </a:ext>
                  </a:extLst>
                </a:gridCol>
                <a:gridCol w="699934">
                  <a:extLst>
                    <a:ext uri="{9D8B030D-6E8A-4147-A177-3AD203B41FA5}">
                      <a16:colId xmlns:a16="http://schemas.microsoft.com/office/drawing/2014/main" val="2418372968"/>
                    </a:ext>
                  </a:extLst>
                </a:gridCol>
                <a:gridCol w="699934">
                  <a:extLst>
                    <a:ext uri="{9D8B030D-6E8A-4147-A177-3AD203B41FA5}">
                      <a16:colId xmlns:a16="http://schemas.microsoft.com/office/drawing/2014/main" val="961054593"/>
                    </a:ext>
                  </a:extLst>
                </a:gridCol>
                <a:gridCol w="699934">
                  <a:extLst>
                    <a:ext uri="{9D8B030D-6E8A-4147-A177-3AD203B41FA5}">
                      <a16:colId xmlns:a16="http://schemas.microsoft.com/office/drawing/2014/main" val="3798740948"/>
                    </a:ext>
                  </a:extLst>
                </a:gridCol>
                <a:gridCol w="699934">
                  <a:extLst>
                    <a:ext uri="{9D8B030D-6E8A-4147-A177-3AD203B41FA5}">
                      <a16:colId xmlns:a16="http://schemas.microsoft.com/office/drawing/2014/main" val="58108870"/>
                    </a:ext>
                  </a:extLst>
                </a:gridCol>
              </a:tblGrid>
              <a:tr h="617532">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689572"/>
                  </a:ext>
                </a:extLst>
              </a:tr>
              <a:tr h="617532">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837350"/>
                  </a:ext>
                </a:extLst>
              </a:tr>
              <a:tr h="617532">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296"/>
                  </a:ext>
                </a:extLst>
              </a:tr>
              <a:tr h="617532">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7717143"/>
                  </a:ext>
                </a:extLst>
              </a:tr>
              <a:tr h="617532">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104394"/>
                  </a:ext>
                </a:extLst>
              </a:tr>
            </a:tbl>
          </a:graphicData>
        </a:graphic>
      </p:graphicFrame>
    </p:spTree>
    <p:extLst>
      <p:ext uri="{BB962C8B-B14F-4D97-AF65-F5344CB8AC3E}">
        <p14:creationId xmlns:p14="http://schemas.microsoft.com/office/powerpoint/2010/main" val="383657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8" y="32523"/>
            <a:ext cx="11472087"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Sænke slagskibe: </a:t>
            </a:r>
            <a:r>
              <a:rPr lang="en-GB" i="1" dirty="0" err="1"/>
              <a:t>Kender</a:t>
            </a:r>
            <a:r>
              <a:rPr lang="en-GB" i="1" dirty="0"/>
              <a:t> </a:t>
            </a:r>
            <a:r>
              <a:rPr lang="en-GB" i="1" dirty="0" err="1"/>
              <a:t>til</a:t>
            </a:r>
            <a:r>
              <a:rPr lang="en-GB" i="1" dirty="0"/>
              <a:t> </a:t>
            </a:r>
            <a:r>
              <a:rPr lang="en-GB" i="1" dirty="0" err="1"/>
              <a:t>relationer</a:t>
            </a:r>
            <a:endParaRPr lang="da-DK" dirty="0"/>
          </a:p>
        </p:txBody>
      </p:sp>
      <p:grpSp>
        <p:nvGrpSpPr>
          <p:cNvPr id="45" name="Group 44">
            <a:extLst>
              <a:ext uri="{FF2B5EF4-FFF2-40B4-BE49-F238E27FC236}">
                <a16:creationId xmlns:a16="http://schemas.microsoft.com/office/drawing/2014/main" id="{AF1A72E8-77DF-F142-9A10-B99BD920B4ED}"/>
              </a:ext>
            </a:extLst>
          </p:cNvPr>
          <p:cNvGrpSpPr/>
          <p:nvPr/>
        </p:nvGrpSpPr>
        <p:grpSpPr>
          <a:xfrm>
            <a:off x="1392776" y="1332317"/>
            <a:ext cx="4026727" cy="2053083"/>
            <a:chOff x="1554550" y="2180416"/>
            <a:chExt cx="4026727" cy="2053083"/>
          </a:xfrm>
        </p:grpSpPr>
        <p:sp>
          <p:nvSpPr>
            <p:cNvPr id="48" name="Rounded Rectangle 47">
              <a:extLst>
                <a:ext uri="{FF2B5EF4-FFF2-40B4-BE49-F238E27FC236}">
                  <a16:creationId xmlns:a16="http://schemas.microsoft.com/office/drawing/2014/main" id="{0609A61C-5C31-5E47-9594-9E27D75EA4C6}"/>
                </a:ext>
              </a:extLst>
            </p:cNvPr>
            <p:cNvSpPr/>
            <p:nvPr/>
          </p:nvSpPr>
          <p:spPr>
            <a:xfrm>
              <a:off x="1554550" y="3412088"/>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plade</a:t>
              </a:r>
              <a:endParaRPr lang="en-GB" sz="2600" dirty="0">
                <a:solidFill>
                  <a:schemeClr val="tx1"/>
                </a:solidFill>
              </a:endParaRPr>
            </a:p>
          </p:txBody>
        </p:sp>
        <p:sp>
          <p:nvSpPr>
            <p:cNvPr id="51" name="Rounded Rectangle 50">
              <a:extLst>
                <a:ext uri="{FF2B5EF4-FFF2-40B4-BE49-F238E27FC236}">
                  <a16:creationId xmlns:a16="http://schemas.microsoft.com/office/drawing/2014/main" id="{5B01C704-DA3B-9145-B8CB-A3EDAD54AF2B}"/>
                </a:ext>
              </a:extLst>
            </p:cNvPr>
            <p:cNvSpPr/>
            <p:nvPr/>
          </p:nvSpPr>
          <p:spPr>
            <a:xfrm>
              <a:off x="2560995" y="2180416"/>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a:solidFill>
                    <a:schemeClr val="tx1"/>
                  </a:solidFill>
                </a:rPr>
                <a:t>spiller</a:t>
              </a:r>
            </a:p>
          </p:txBody>
        </p:sp>
        <p:sp>
          <p:nvSpPr>
            <p:cNvPr id="52" name="Rounded Rectangle 51">
              <a:extLst>
                <a:ext uri="{FF2B5EF4-FFF2-40B4-BE49-F238E27FC236}">
                  <a16:creationId xmlns:a16="http://schemas.microsoft.com/office/drawing/2014/main" id="{21BBC764-820B-2046-B829-3AC9EBCDE3F8}"/>
                </a:ext>
              </a:extLst>
            </p:cNvPr>
            <p:cNvSpPr/>
            <p:nvPr/>
          </p:nvSpPr>
          <p:spPr>
            <a:xfrm>
              <a:off x="3721480" y="3412087"/>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500" dirty="0" err="1">
                  <a:solidFill>
                    <a:schemeClr val="tx1"/>
                  </a:solidFill>
                </a:rPr>
                <a:t>skib</a:t>
              </a:r>
              <a:endParaRPr lang="en-GB" sz="2500" dirty="0">
                <a:solidFill>
                  <a:schemeClr val="tx1"/>
                </a:solidFill>
              </a:endParaRPr>
            </a:p>
          </p:txBody>
        </p:sp>
        <p:cxnSp>
          <p:nvCxnSpPr>
            <p:cNvPr id="54" name="Straight Arrow Connector 53">
              <a:extLst>
                <a:ext uri="{FF2B5EF4-FFF2-40B4-BE49-F238E27FC236}">
                  <a16:creationId xmlns:a16="http://schemas.microsoft.com/office/drawing/2014/main" id="{65A62FA7-03DA-E748-A064-BB600DE3842D}"/>
                </a:ext>
              </a:extLst>
            </p:cNvPr>
            <p:cNvCxnSpPr>
              <a:cxnSpLocks/>
              <a:stCxn id="51" idx="2"/>
              <a:endCxn id="48" idx="0"/>
            </p:cNvCxnSpPr>
            <p:nvPr/>
          </p:nvCxnSpPr>
          <p:spPr>
            <a:xfrm flipH="1">
              <a:off x="2484449" y="3001827"/>
              <a:ext cx="1006445" cy="410261"/>
            </a:xfrm>
            <a:prstGeom prst="straightConnector1">
              <a:avLst/>
            </a:prstGeom>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6F6ADF2-3C51-C448-8F90-35760FC1BF32}"/>
                </a:ext>
              </a:extLst>
            </p:cNvPr>
            <p:cNvCxnSpPr>
              <a:cxnSpLocks/>
              <a:stCxn id="51" idx="2"/>
              <a:endCxn id="52" idx="0"/>
            </p:cNvCxnSpPr>
            <p:nvPr/>
          </p:nvCxnSpPr>
          <p:spPr>
            <a:xfrm>
              <a:off x="3490894" y="3001827"/>
              <a:ext cx="1160485" cy="410260"/>
            </a:xfrm>
            <a:prstGeom prst="straightConnector1">
              <a:avLst/>
            </a:prstGeom>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9" name="Straight Arrow Connector 58">
            <a:extLst>
              <a:ext uri="{FF2B5EF4-FFF2-40B4-BE49-F238E27FC236}">
                <a16:creationId xmlns:a16="http://schemas.microsoft.com/office/drawing/2014/main" id="{7FB0B094-C357-944A-B8AA-D55234ECFFD9}"/>
              </a:ext>
            </a:extLst>
          </p:cNvPr>
          <p:cNvCxnSpPr>
            <a:cxnSpLocks/>
            <a:stCxn id="52" idx="1"/>
            <a:endCxn id="48" idx="3"/>
          </p:cNvCxnSpPr>
          <p:nvPr/>
        </p:nvCxnSpPr>
        <p:spPr>
          <a:xfrm flipH="1">
            <a:off x="3252573" y="2974694"/>
            <a:ext cx="307133" cy="1"/>
          </a:xfrm>
          <a:prstGeom prst="straightConnector1">
            <a:avLst/>
          </a:prstGeom>
          <a:ln w="63500">
            <a:solidFill>
              <a:srgbClr val="01FFFF"/>
            </a:solidFill>
            <a:tailEnd type="none"/>
          </a:ln>
        </p:spPr>
        <p:style>
          <a:lnRef idx="1">
            <a:schemeClr val="accent1"/>
          </a:lnRef>
          <a:fillRef idx="0">
            <a:schemeClr val="accent1"/>
          </a:fillRef>
          <a:effectRef idx="0">
            <a:schemeClr val="accent1"/>
          </a:effectRef>
          <a:fontRef idx="minor">
            <a:schemeClr val="tx1"/>
          </a:fontRef>
        </p:style>
      </p:cxnSp>
      <p:pic>
        <p:nvPicPr>
          <p:cNvPr id="62" name="Picture 61">
            <a:extLst>
              <a:ext uri="{FF2B5EF4-FFF2-40B4-BE49-F238E27FC236}">
                <a16:creationId xmlns:a16="http://schemas.microsoft.com/office/drawing/2014/main" id="{D2D8C1C3-E691-3145-A543-E728DD37910D}"/>
              </a:ext>
            </a:extLst>
          </p:cNvPr>
          <p:cNvPicPr>
            <a:picLocks noChangeAspect="1"/>
          </p:cNvPicPr>
          <p:nvPr/>
        </p:nvPicPr>
        <p:blipFill>
          <a:blip r:embed="rId2"/>
          <a:stretch>
            <a:fillRect/>
          </a:stretch>
        </p:blipFill>
        <p:spPr>
          <a:xfrm>
            <a:off x="484837" y="4743505"/>
            <a:ext cx="5688564" cy="1564355"/>
          </a:xfrm>
          <a:prstGeom prst="rect">
            <a:avLst/>
          </a:prstGeom>
        </p:spPr>
      </p:pic>
      <p:graphicFrame>
        <p:nvGraphicFramePr>
          <p:cNvPr id="63" name="Table 62">
            <a:extLst>
              <a:ext uri="{FF2B5EF4-FFF2-40B4-BE49-F238E27FC236}">
                <a16:creationId xmlns:a16="http://schemas.microsoft.com/office/drawing/2014/main" id="{F2970603-E811-7A41-986D-8B0CD37FD73C}"/>
              </a:ext>
            </a:extLst>
          </p:cNvPr>
          <p:cNvGraphicFramePr>
            <a:graphicFrameLocks noGrp="1"/>
          </p:cNvGraphicFramePr>
          <p:nvPr>
            <p:extLst>
              <p:ext uri="{D42A27DB-BD31-4B8C-83A1-F6EECF244321}">
                <p14:modId xmlns:p14="http://schemas.microsoft.com/office/powerpoint/2010/main" val="3230415359"/>
              </p:ext>
            </p:extLst>
          </p:nvPr>
        </p:nvGraphicFramePr>
        <p:xfrm>
          <a:off x="7033216" y="1364079"/>
          <a:ext cx="4199604" cy="3087660"/>
        </p:xfrm>
        <a:graphic>
          <a:graphicData uri="http://schemas.openxmlformats.org/drawingml/2006/table">
            <a:tbl>
              <a:tblPr firstRow="1" bandRow="1">
                <a:tableStyleId>{2D5ABB26-0587-4C30-8999-92F81FD0307C}</a:tableStyleId>
              </a:tblPr>
              <a:tblGrid>
                <a:gridCol w="699934">
                  <a:extLst>
                    <a:ext uri="{9D8B030D-6E8A-4147-A177-3AD203B41FA5}">
                      <a16:colId xmlns:a16="http://schemas.microsoft.com/office/drawing/2014/main" val="3880725768"/>
                    </a:ext>
                  </a:extLst>
                </a:gridCol>
                <a:gridCol w="699934">
                  <a:extLst>
                    <a:ext uri="{9D8B030D-6E8A-4147-A177-3AD203B41FA5}">
                      <a16:colId xmlns:a16="http://schemas.microsoft.com/office/drawing/2014/main" val="3374527806"/>
                    </a:ext>
                  </a:extLst>
                </a:gridCol>
                <a:gridCol w="699934">
                  <a:extLst>
                    <a:ext uri="{9D8B030D-6E8A-4147-A177-3AD203B41FA5}">
                      <a16:colId xmlns:a16="http://schemas.microsoft.com/office/drawing/2014/main" val="2418372968"/>
                    </a:ext>
                  </a:extLst>
                </a:gridCol>
                <a:gridCol w="699934">
                  <a:extLst>
                    <a:ext uri="{9D8B030D-6E8A-4147-A177-3AD203B41FA5}">
                      <a16:colId xmlns:a16="http://schemas.microsoft.com/office/drawing/2014/main" val="961054593"/>
                    </a:ext>
                  </a:extLst>
                </a:gridCol>
                <a:gridCol w="699934">
                  <a:extLst>
                    <a:ext uri="{9D8B030D-6E8A-4147-A177-3AD203B41FA5}">
                      <a16:colId xmlns:a16="http://schemas.microsoft.com/office/drawing/2014/main" val="3798740948"/>
                    </a:ext>
                  </a:extLst>
                </a:gridCol>
                <a:gridCol w="699934">
                  <a:extLst>
                    <a:ext uri="{9D8B030D-6E8A-4147-A177-3AD203B41FA5}">
                      <a16:colId xmlns:a16="http://schemas.microsoft.com/office/drawing/2014/main" val="58108870"/>
                    </a:ext>
                  </a:extLst>
                </a:gridCol>
              </a:tblGrid>
              <a:tr h="617532">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689572"/>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837350"/>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296"/>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7717143"/>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104394"/>
                  </a:ext>
                </a:extLst>
              </a:tr>
            </a:tbl>
          </a:graphicData>
        </a:graphic>
      </p:graphicFrame>
      <p:sp>
        <p:nvSpPr>
          <p:cNvPr id="13" name="TextBox 12">
            <a:extLst>
              <a:ext uri="{FF2B5EF4-FFF2-40B4-BE49-F238E27FC236}">
                <a16:creationId xmlns:a16="http://schemas.microsoft.com/office/drawing/2014/main" id="{B2F4C4BA-91DA-7E4B-B319-9CB942896E7E}"/>
              </a:ext>
            </a:extLst>
          </p:cNvPr>
          <p:cNvSpPr txBox="1"/>
          <p:nvPr/>
        </p:nvSpPr>
        <p:spPr>
          <a:xfrm>
            <a:off x="7033216" y="932752"/>
            <a:ext cx="704039" cy="369332"/>
          </a:xfrm>
          <a:prstGeom prst="rect">
            <a:avLst/>
          </a:prstGeom>
          <a:noFill/>
        </p:spPr>
        <p:txBody>
          <a:bodyPr wrap="none" rtlCol="0">
            <a:spAutoFit/>
          </a:bodyPr>
          <a:lstStyle/>
          <a:p>
            <a:r>
              <a:rPr lang="en-GB" dirty="0"/>
              <a:t>Ship1</a:t>
            </a:r>
          </a:p>
        </p:txBody>
      </p:sp>
      <p:sp>
        <p:nvSpPr>
          <p:cNvPr id="46" name="TextBox 45">
            <a:extLst>
              <a:ext uri="{FF2B5EF4-FFF2-40B4-BE49-F238E27FC236}">
                <a16:creationId xmlns:a16="http://schemas.microsoft.com/office/drawing/2014/main" id="{9CD8C4A7-FF6F-FD43-A4F7-CAE574127734}"/>
              </a:ext>
            </a:extLst>
          </p:cNvPr>
          <p:cNvSpPr txBox="1"/>
          <p:nvPr/>
        </p:nvSpPr>
        <p:spPr>
          <a:xfrm>
            <a:off x="7737255" y="915084"/>
            <a:ext cx="704039" cy="369332"/>
          </a:xfrm>
          <a:prstGeom prst="rect">
            <a:avLst/>
          </a:prstGeom>
          <a:noFill/>
        </p:spPr>
        <p:txBody>
          <a:bodyPr wrap="none" rtlCol="0">
            <a:spAutoFit/>
          </a:bodyPr>
          <a:lstStyle/>
          <a:p>
            <a:r>
              <a:rPr lang="en-GB" dirty="0"/>
              <a:t>Ship2</a:t>
            </a:r>
          </a:p>
        </p:txBody>
      </p:sp>
      <p:sp>
        <p:nvSpPr>
          <p:cNvPr id="47" name="TextBox 46">
            <a:extLst>
              <a:ext uri="{FF2B5EF4-FFF2-40B4-BE49-F238E27FC236}">
                <a16:creationId xmlns:a16="http://schemas.microsoft.com/office/drawing/2014/main" id="{998D2619-01BC-F948-8786-DA7AF93E5198}"/>
              </a:ext>
            </a:extLst>
          </p:cNvPr>
          <p:cNvSpPr txBox="1"/>
          <p:nvPr/>
        </p:nvSpPr>
        <p:spPr>
          <a:xfrm>
            <a:off x="8346598" y="897416"/>
            <a:ext cx="704039" cy="369332"/>
          </a:xfrm>
          <a:prstGeom prst="rect">
            <a:avLst/>
          </a:prstGeom>
          <a:noFill/>
        </p:spPr>
        <p:txBody>
          <a:bodyPr wrap="none" rtlCol="0">
            <a:spAutoFit/>
          </a:bodyPr>
          <a:lstStyle/>
          <a:p>
            <a:r>
              <a:rPr lang="en-GB" dirty="0"/>
              <a:t>Ship3</a:t>
            </a:r>
          </a:p>
        </p:txBody>
      </p:sp>
      <p:cxnSp>
        <p:nvCxnSpPr>
          <p:cNvPr id="16" name="Straight Arrow Connector 15">
            <a:extLst>
              <a:ext uri="{FF2B5EF4-FFF2-40B4-BE49-F238E27FC236}">
                <a16:creationId xmlns:a16="http://schemas.microsoft.com/office/drawing/2014/main" id="{B0D593F3-D67E-5B4E-AD7B-C0822FB81D50}"/>
              </a:ext>
            </a:extLst>
          </p:cNvPr>
          <p:cNvCxnSpPr>
            <a:cxnSpLocks/>
            <a:endCxn id="13" idx="2"/>
          </p:cNvCxnSpPr>
          <p:nvPr/>
        </p:nvCxnSpPr>
        <p:spPr>
          <a:xfrm flipH="1" flipV="1">
            <a:off x="7385236" y="1302084"/>
            <a:ext cx="131026" cy="3474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9D53B73-7949-9447-8B00-E738A4D6A797}"/>
              </a:ext>
            </a:extLst>
          </p:cNvPr>
          <p:cNvCxnSpPr>
            <a:cxnSpLocks/>
            <a:endCxn id="13" idx="2"/>
          </p:cNvCxnSpPr>
          <p:nvPr/>
        </p:nvCxnSpPr>
        <p:spPr>
          <a:xfrm flipH="1" flipV="1">
            <a:off x="7385236" y="1302084"/>
            <a:ext cx="832701" cy="4113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516F96C-CE44-A34F-B320-DFF3E6FC0E48}"/>
              </a:ext>
            </a:extLst>
          </p:cNvPr>
          <p:cNvCxnSpPr>
            <a:cxnSpLocks/>
          </p:cNvCxnSpPr>
          <p:nvPr/>
        </p:nvCxnSpPr>
        <p:spPr>
          <a:xfrm flipH="1" flipV="1">
            <a:off x="7355984" y="1302084"/>
            <a:ext cx="1591103" cy="4328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5DD9CC2-75B0-154D-A555-AA8B264FB5F2}"/>
              </a:ext>
            </a:extLst>
          </p:cNvPr>
          <p:cNvCxnSpPr>
            <a:cxnSpLocks/>
            <a:endCxn id="46" idx="2"/>
          </p:cNvCxnSpPr>
          <p:nvPr/>
        </p:nvCxnSpPr>
        <p:spPr>
          <a:xfrm flipH="1" flipV="1">
            <a:off x="8089275" y="1284416"/>
            <a:ext cx="163955" cy="16902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08D027-395E-0D41-B778-EDBB6B417DA4}"/>
              </a:ext>
            </a:extLst>
          </p:cNvPr>
          <p:cNvCxnSpPr>
            <a:cxnSpLocks/>
          </p:cNvCxnSpPr>
          <p:nvPr/>
        </p:nvCxnSpPr>
        <p:spPr>
          <a:xfrm flipH="1" flipV="1">
            <a:off x="8118528" y="1284417"/>
            <a:ext cx="837414" cy="1690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E9F95BD-CC9B-D042-BC23-29018E8CF468}"/>
              </a:ext>
            </a:extLst>
          </p:cNvPr>
          <p:cNvCxnSpPr>
            <a:cxnSpLocks/>
            <a:endCxn id="47" idx="2"/>
          </p:cNvCxnSpPr>
          <p:nvPr/>
        </p:nvCxnSpPr>
        <p:spPr>
          <a:xfrm flipH="1" flipV="1">
            <a:off x="8698618" y="1266748"/>
            <a:ext cx="1582248" cy="22351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B491639-CC08-4446-8443-F013B04329EB}"/>
              </a:ext>
            </a:extLst>
          </p:cNvPr>
          <p:cNvCxnSpPr>
            <a:cxnSpLocks/>
            <a:endCxn id="47" idx="2"/>
          </p:cNvCxnSpPr>
          <p:nvPr/>
        </p:nvCxnSpPr>
        <p:spPr>
          <a:xfrm flipH="1" flipV="1">
            <a:off x="8698618" y="1266748"/>
            <a:ext cx="1613713" cy="29332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B311722D-096A-4C48-90B3-436A49080471}"/>
              </a:ext>
            </a:extLst>
          </p:cNvPr>
          <p:cNvSpPr txBox="1"/>
          <p:nvPr/>
        </p:nvSpPr>
        <p:spPr>
          <a:xfrm>
            <a:off x="7033216" y="5406586"/>
            <a:ext cx="4689425" cy="369332"/>
          </a:xfrm>
          <a:prstGeom prst="rect">
            <a:avLst/>
          </a:prstGeom>
          <a:noFill/>
        </p:spPr>
        <p:txBody>
          <a:bodyPr wrap="none" rtlCol="0">
            <a:spAutoFit/>
          </a:bodyPr>
          <a:lstStyle/>
          <a:p>
            <a:r>
              <a:rPr lang="en-GB" dirty="0" err="1"/>
              <a:t>Plade</a:t>
            </a:r>
            <a:r>
              <a:rPr lang="en-GB" dirty="0"/>
              <a:t> </a:t>
            </a:r>
            <a:r>
              <a:rPr lang="en-GB" dirty="0" err="1"/>
              <a:t>kender</a:t>
            </a:r>
            <a:r>
              <a:rPr lang="en-GB" dirty="0"/>
              <a:t> </a:t>
            </a:r>
            <a:r>
              <a:rPr lang="en-GB" dirty="0" err="1"/>
              <a:t>til</a:t>
            </a:r>
            <a:r>
              <a:rPr lang="en-GB" dirty="0"/>
              <a:t> </a:t>
            </a:r>
            <a:r>
              <a:rPr lang="en-GB" dirty="0" err="1"/>
              <a:t>skibe</a:t>
            </a:r>
            <a:r>
              <a:rPr lang="en-GB" dirty="0"/>
              <a:t>, </a:t>
            </a:r>
            <a:r>
              <a:rPr lang="en-GB" dirty="0" err="1"/>
              <a:t>skibe</a:t>
            </a:r>
            <a:r>
              <a:rPr lang="en-GB" dirty="0"/>
              <a:t> </a:t>
            </a:r>
            <a:r>
              <a:rPr lang="en-GB" dirty="0" err="1"/>
              <a:t>kender</a:t>
            </a:r>
            <a:r>
              <a:rPr lang="en-GB" dirty="0"/>
              <a:t> </a:t>
            </a:r>
            <a:r>
              <a:rPr lang="en-GB" i="1" dirty="0" err="1"/>
              <a:t>ikke</a:t>
            </a:r>
            <a:r>
              <a:rPr lang="en-GB" dirty="0"/>
              <a:t> </a:t>
            </a:r>
            <a:r>
              <a:rPr lang="en-GB" dirty="0" err="1"/>
              <a:t>til</a:t>
            </a:r>
            <a:r>
              <a:rPr lang="en-GB" dirty="0"/>
              <a:t> </a:t>
            </a:r>
            <a:r>
              <a:rPr lang="en-GB" dirty="0" err="1"/>
              <a:t>bræt</a:t>
            </a:r>
            <a:r>
              <a:rPr lang="en-GB" dirty="0"/>
              <a:t> </a:t>
            </a:r>
          </a:p>
        </p:txBody>
      </p:sp>
    </p:spTree>
    <p:extLst>
      <p:ext uri="{BB962C8B-B14F-4D97-AF65-F5344CB8AC3E}">
        <p14:creationId xmlns:p14="http://schemas.microsoft.com/office/powerpoint/2010/main" val="187539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a:t>Navneord er kandidater til klasser, udsagnsord er kandidater til metoder, som får klasserne til at hænge sammen.</a:t>
            </a:r>
          </a:p>
          <a:p>
            <a:pPr marL="0" indent="0">
              <a:buNone/>
            </a:pPr>
            <a:endParaRPr lang="da-DK" sz="2600" dirty="0"/>
          </a:p>
          <a:p>
            <a:pPr marL="0" indent="0">
              <a:buNone/>
            </a:pPr>
            <a:r>
              <a:rPr lang="da-DK" sz="2600" dirty="0"/>
              <a:t>Navneord (substantiv): Genstande, levende væsner, personer eller abstraktioner</a:t>
            </a:r>
            <a:r>
              <a:rPr lang="da-DK" dirty="0"/>
              <a:t>. </a:t>
            </a:r>
          </a:p>
          <a:p>
            <a:pPr marL="0" indent="0">
              <a:buNone/>
            </a:pPr>
            <a:r>
              <a:rPr lang="da-DK" dirty="0"/>
              <a:t>F.eks.: (et) bord, (en) mus, Jon, (et) venskab.</a:t>
            </a:r>
          </a:p>
          <a:p>
            <a:pPr marL="0" indent="0">
              <a:buNone/>
            </a:pPr>
            <a:endParaRPr lang="da-DK" sz="2600" dirty="0"/>
          </a:p>
          <a:p>
            <a:pPr marL="0" indent="0">
              <a:buNone/>
            </a:pPr>
            <a:r>
              <a:rPr lang="da-DK" sz="2600" dirty="0"/>
              <a:t>Udsagnsord (verbum): Handlinger, hændelser, tilstandsmåder.</a:t>
            </a:r>
          </a:p>
          <a:p>
            <a:pPr marL="0" indent="0">
              <a:buNone/>
            </a:pPr>
            <a:r>
              <a:rPr lang="da-DK" sz="2600" dirty="0"/>
              <a:t>F.eks.: (at) løbe, (han) underviser, (han) er (lærer)</a:t>
            </a:r>
          </a:p>
        </p:txBody>
      </p:sp>
    </p:spTree>
    <p:extLst>
      <p:ext uri="{BB962C8B-B14F-4D97-AF65-F5344CB8AC3E}">
        <p14:creationId xmlns:p14="http://schemas.microsoft.com/office/powerpoint/2010/main" val="53224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spil for to personer, der kan spilles med papir og blyant. Der spilles på fire plader, to for hver spiller, og hver plade er inddelt i 10x10 felter. Hvert felt identificeres vha. dets række og søjle nummer.</a:t>
            </a:r>
          </a:p>
          <a:p>
            <a:pPr marL="0" indent="0">
              <a:buNone/>
            </a:pPr>
            <a:r>
              <a:rPr lang="da-DK" sz="2600" dirty="0"/>
              <a:t>Hver spiller får tildelt et antal skibe, som placeres på spillerens ene plade og markerer, hvor modstanderen har forsøgt at skyde. På den anden plade markerer spilleren tilsvarende, hvor han/hun har forsøgt at ramme modstanderen.</a:t>
            </a:r>
          </a:p>
          <a:p>
            <a:pPr marL="0" indent="0">
              <a:buNone/>
            </a:pPr>
            <a:r>
              <a:rPr lang="da-DK" sz="2600" dirty="0"/>
              <a:t>Når skibene er placeret skiftes spillerne til at skyde på modstanderens felt, og modstanderen annoncerer ramt eller plask, alt efter om et skib blev ramt eller ej. Vinderen er den, der først får sænket alle modstanderes skibe.</a:t>
            </a:r>
          </a:p>
        </p:txBody>
      </p:sp>
    </p:spTree>
    <p:extLst>
      <p:ext uri="{BB962C8B-B14F-4D97-AF65-F5344CB8AC3E}">
        <p14:creationId xmlns:p14="http://schemas.microsoft.com/office/powerpoint/2010/main" val="202620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highlight>
                  <a:srgbClr val="00FF00"/>
                </a:highlight>
              </a:rPr>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a:t>
            </a:r>
            <a:r>
              <a:rPr lang="da-DK" sz="2600" dirty="0">
                <a:highlight>
                  <a:srgbClr val="00FF00"/>
                </a:highlight>
              </a:rPr>
              <a:t>spil</a:t>
            </a:r>
            <a:r>
              <a:rPr lang="da-DK" sz="2600" dirty="0"/>
              <a:t> for to </a:t>
            </a:r>
            <a:r>
              <a:rPr lang="da-DK" sz="2600" dirty="0">
                <a:highlight>
                  <a:srgbClr val="00FF00"/>
                </a:highlight>
              </a:rPr>
              <a:t>personer</a:t>
            </a:r>
            <a:r>
              <a:rPr lang="da-DK" sz="2600" dirty="0"/>
              <a:t>, der kan spilles med </a:t>
            </a:r>
            <a:r>
              <a:rPr lang="da-DK" sz="2600" dirty="0">
                <a:highlight>
                  <a:srgbClr val="00FF00"/>
                </a:highlight>
              </a:rPr>
              <a:t>papir</a:t>
            </a:r>
            <a:r>
              <a:rPr lang="da-DK" sz="2600" dirty="0"/>
              <a:t> og </a:t>
            </a:r>
            <a:r>
              <a:rPr lang="da-DK" sz="2600" dirty="0">
                <a:highlight>
                  <a:srgbClr val="00FF00"/>
                </a:highlight>
              </a:rPr>
              <a:t>blyant</a:t>
            </a:r>
            <a:r>
              <a:rPr lang="da-DK" sz="2600" dirty="0"/>
              <a:t>. Der spilles på fire </a:t>
            </a:r>
            <a:r>
              <a:rPr lang="da-DK" sz="2600" dirty="0">
                <a:highlight>
                  <a:srgbClr val="00FF00"/>
                </a:highlight>
              </a:rPr>
              <a:t>plader</a:t>
            </a:r>
            <a:r>
              <a:rPr lang="da-DK" sz="2600" dirty="0"/>
              <a:t>, to for hver </a:t>
            </a:r>
            <a:r>
              <a:rPr lang="da-DK" sz="2600" dirty="0">
                <a:highlight>
                  <a:srgbClr val="00FF00"/>
                </a:highlight>
              </a:rPr>
              <a:t>spiller</a:t>
            </a:r>
            <a:r>
              <a:rPr lang="da-DK" sz="2600" dirty="0"/>
              <a:t>, og hver </a:t>
            </a:r>
            <a:r>
              <a:rPr lang="da-DK" sz="2600" dirty="0">
                <a:highlight>
                  <a:srgbClr val="00FF00"/>
                </a:highlight>
              </a:rPr>
              <a:t>plade</a:t>
            </a:r>
            <a:r>
              <a:rPr lang="da-DK" sz="2600" dirty="0"/>
              <a:t> er inddelt i 10x10 </a:t>
            </a:r>
            <a:r>
              <a:rPr lang="da-DK" sz="2600" dirty="0">
                <a:highlight>
                  <a:srgbClr val="00FF00"/>
                </a:highlight>
              </a:rPr>
              <a:t>felter</a:t>
            </a:r>
            <a:r>
              <a:rPr lang="da-DK" sz="2600" dirty="0"/>
              <a:t>. Hvert </a:t>
            </a:r>
            <a:r>
              <a:rPr lang="da-DK" sz="2600" dirty="0">
                <a:highlight>
                  <a:srgbClr val="00FF00"/>
                </a:highlight>
              </a:rPr>
              <a:t>felt</a:t>
            </a:r>
            <a:r>
              <a:rPr lang="da-DK" sz="2600" dirty="0"/>
              <a:t> identificeres vha. dets </a:t>
            </a:r>
            <a:r>
              <a:rPr lang="da-DK" sz="2600" dirty="0">
                <a:highlight>
                  <a:srgbClr val="00FF00"/>
                </a:highlight>
              </a:rPr>
              <a:t>række-</a:t>
            </a:r>
            <a:r>
              <a:rPr lang="da-DK" sz="2600" dirty="0"/>
              <a:t> og </a:t>
            </a:r>
            <a:r>
              <a:rPr lang="da-DK" sz="2600" dirty="0">
                <a:highlight>
                  <a:srgbClr val="00FF00"/>
                </a:highlight>
              </a:rPr>
              <a:t>søjlenummer</a:t>
            </a:r>
            <a:r>
              <a:rPr lang="da-DK" sz="2600" dirty="0"/>
              <a:t>.</a:t>
            </a:r>
          </a:p>
          <a:p>
            <a:pPr marL="0" indent="0">
              <a:buNone/>
            </a:pPr>
            <a:r>
              <a:rPr lang="da-DK" sz="2600" dirty="0"/>
              <a:t>Hver </a:t>
            </a:r>
            <a:r>
              <a:rPr lang="da-DK" sz="2600" dirty="0">
                <a:highlight>
                  <a:srgbClr val="00FF00"/>
                </a:highlight>
              </a:rPr>
              <a:t>spiller</a:t>
            </a:r>
            <a:r>
              <a:rPr lang="da-DK" sz="2600" dirty="0"/>
              <a:t> får tildelt et antal </a:t>
            </a:r>
            <a:r>
              <a:rPr lang="da-DK" sz="2600" dirty="0">
                <a:highlight>
                  <a:srgbClr val="00FF00"/>
                </a:highlight>
              </a:rPr>
              <a:t>skibe</a:t>
            </a:r>
            <a:r>
              <a:rPr lang="da-DK" sz="2600" dirty="0"/>
              <a:t>, som placeres på </a:t>
            </a:r>
            <a:r>
              <a:rPr lang="da-DK" sz="2600" dirty="0">
                <a:highlight>
                  <a:srgbClr val="00FF00"/>
                </a:highlight>
              </a:rPr>
              <a:t>spillerens</a:t>
            </a:r>
            <a:r>
              <a:rPr lang="da-DK" sz="2600" dirty="0"/>
              <a:t> ene </a:t>
            </a:r>
            <a:r>
              <a:rPr lang="da-DK" sz="2600" dirty="0">
                <a:highlight>
                  <a:srgbClr val="00FF00"/>
                </a:highlight>
              </a:rPr>
              <a:t>plade</a:t>
            </a:r>
            <a:r>
              <a:rPr lang="da-DK" sz="2600" dirty="0"/>
              <a:t> og markerer, hvor </a:t>
            </a:r>
            <a:r>
              <a:rPr lang="da-DK" sz="2600" dirty="0">
                <a:highlight>
                  <a:srgbClr val="00FF00"/>
                </a:highlight>
              </a:rPr>
              <a:t>modstanderen</a:t>
            </a:r>
            <a:r>
              <a:rPr lang="da-DK" sz="2600" dirty="0"/>
              <a:t> har forsøgt at skyde. På den anden </a:t>
            </a:r>
            <a:r>
              <a:rPr lang="da-DK" sz="2600" dirty="0">
                <a:highlight>
                  <a:srgbClr val="00FF00"/>
                </a:highlight>
              </a:rPr>
              <a:t>plade</a:t>
            </a:r>
            <a:r>
              <a:rPr lang="da-DK" sz="2600" dirty="0"/>
              <a:t> markerer </a:t>
            </a:r>
            <a:r>
              <a:rPr lang="da-DK" sz="2600" dirty="0">
                <a:highlight>
                  <a:srgbClr val="00FF00"/>
                </a:highlight>
              </a:rPr>
              <a:t>spilleren</a:t>
            </a:r>
            <a:r>
              <a:rPr lang="da-DK" sz="2600" dirty="0"/>
              <a:t> tilsvarende, hvor han/hun har forsøgt at ramme </a:t>
            </a:r>
            <a:r>
              <a:rPr lang="da-DK" sz="2600" dirty="0">
                <a:highlight>
                  <a:srgbClr val="00FF00"/>
                </a:highlight>
              </a:rPr>
              <a:t>modstanderen</a:t>
            </a:r>
            <a:r>
              <a:rPr lang="da-DK" sz="2600" dirty="0"/>
              <a:t>.</a:t>
            </a:r>
          </a:p>
          <a:p>
            <a:pPr marL="0" indent="0">
              <a:buNone/>
            </a:pPr>
            <a:r>
              <a:rPr lang="da-DK" sz="2600" dirty="0"/>
              <a:t>Når </a:t>
            </a:r>
            <a:r>
              <a:rPr lang="da-DK" sz="2600" dirty="0">
                <a:highlight>
                  <a:srgbClr val="00FF00"/>
                </a:highlight>
              </a:rPr>
              <a:t>skibene</a:t>
            </a:r>
            <a:r>
              <a:rPr lang="da-DK" sz="2600" dirty="0"/>
              <a:t> er placeret skiftes </a:t>
            </a:r>
            <a:r>
              <a:rPr lang="da-DK" sz="2600" dirty="0">
                <a:highlight>
                  <a:srgbClr val="00FF00"/>
                </a:highlight>
              </a:rPr>
              <a:t>spillerne</a:t>
            </a:r>
            <a:r>
              <a:rPr lang="da-DK" sz="2600" dirty="0"/>
              <a:t> til at skyde på </a:t>
            </a:r>
            <a:r>
              <a:rPr lang="da-DK" sz="2600" dirty="0">
                <a:highlight>
                  <a:srgbClr val="00FF00"/>
                </a:highlight>
              </a:rPr>
              <a:t>modstanderens</a:t>
            </a:r>
            <a:r>
              <a:rPr lang="da-DK" sz="2600" dirty="0"/>
              <a:t> </a:t>
            </a:r>
            <a:r>
              <a:rPr lang="da-DK" sz="2600" dirty="0">
                <a:highlight>
                  <a:srgbClr val="00FF00"/>
                </a:highlight>
              </a:rPr>
              <a:t>felt</a:t>
            </a:r>
            <a:r>
              <a:rPr lang="da-DK" sz="2600" dirty="0"/>
              <a:t>, og </a:t>
            </a:r>
            <a:r>
              <a:rPr lang="da-DK" sz="2600" dirty="0">
                <a:highlight>
                  <a:srgbClr val="00FF00"/>
                </a:highlight>
              </a:rPr>
              <a:t>modstanderen</a:t>
            </a:r>
            <a:r>
              <a:rPr lang="da-DK" sz="2600" dirty="0"/>
              <a:t> annoncerer ramt eller plask, alt efter om et </a:t>
            </a:r>
            <a:r>
              <a:rPr lang="da-DK" sz="2600" dirty="0">
                <a:highlight>
                  <a:srgbClr val="00FF00"/>
                </a:highlight>
              </a:rPr>
              <a:t>skib</a:t>
            </a:r>
            <a:r>
              <a:rPr lang="da-DK" sz="2600" dirty="0"/>
              <a:t> blev ramt eller ej. </a:t>
            </a:r>
            <a:r>
              <a:rPr lang="da-DK" sz="2600" dirty="0">
                <a:highlight>
                  <a:srgbClr val="00FF00"/>
                </a:highlight>
              </a:rPr>
              <a:t>Vinderen</a:t>
            </a:r>
            <a:r>
              <a:rPr lang="da-DK" sz="2600" dirty="0"/>
              <a:t> er den, der først får sænket alle </a:t>
            </a:r>
            <a:r>
              <a:rPr lang="da-DK" sz="2600" dirty="0">
                <a:highlight>
                  <a:srgbClr val="00FF00"/>
                </a:highlight>
              </a:rPr>
              <a:t>modstanderes</a:t>
            </a:r>
            <a:r>
              <a:rPr lang="da-DK" sz="2600" dirty="0"/>
              <a:t> </a:t>
            </a:r>
            <a:r>
              <a:rPr lang="da-DK" sz="2600" dirty="0">
                <a:highlight>
                  <a:srgbClr val="00FF00"/>
                </a:highlight>
              </a:rPr>
              <a:t>skibe</a:t>
            </a:r>
            <a:r>
              <a:rPr lang="da-DK" sz="2600" dirty="0"/>
              <a:t>.</a:t>
            </a:r>
          </a:p>
        </p:txBody>
      </p:sp>
    </p:spTree>
    <p:extLst>
      <p:ext uri="{BB962C8B-B14F-4D97-AF65-F5344CB8AC3E}">
        <p14:creationId xmlns:p14="http://schemas.microsoft.com/office/powerpoint/2010/main" val="158542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highlight>
                  <a:srgbClr val="00FF00"/>
                </a:highlight>
              </a:rPr>
              <a:t>navne</a:t>
            </a:r>
            <a:r>
              <a:rPr lang="en-GB" dirty="0"/>
              <a:t>- </a:t>
            </a:r>
            <a:r>
              <a:rPr lang="en-GB" dirty="0" err="1"/>
              <a:t>og</a:t>
            </a:r>
            <a:r>
              <a:rPr lang="en-GB" dirty="0"/>
              <a:t> </a:t>
            </a:r>
            <a:r>
              <a:rPr lang="en-GB" dirty="0" err="1">
                <a:highlight>
                  <a:srgbClr val="00FFFF"/>
                </a:highlight>
              </a:rPr>
              <a:t>udsagns</a:t>
            </a:r>
            <a:r>
              <a:rPr lang="en-GB" dirty="0" err="1"/>
              <a:t>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a:t>
            </a:r>
            <a:r>
              <a:rPr lang="da-DK" sz="2600" dirty="0">
                <a:highlight>
                  <a:srgbClr val="00FFFF"/>
                </a:highlight>
              </a:rPr>
              <a:t>er</a:t>
            </a:r>
            <a:r>
              <a:rPr lang="da-DK" sz="2600" dirty="0"/>
              <a:t> et </a:t>
            </a:r>
            <a:r>
              <a:rPr lang="da-DK" sz="2600" dirty="0">
                <a:highlight>
                  <a:srgbClr val="00FF00"/>
                </a:highlight>
              </a:rPr>
              <a:t>spil</a:t>
            </a:r>
            <a:r>
              <a:rPr lang="da-DK" sz="2600" dirty="0"/>
              <a:t> for to </a:t>
            </a:r>
            <a:r>
              <a:rPr lang="da-DK" sz="2600" dirty="0">
                <a:highlight>
                  <a:srgbClr val="00FF00"/>
                </a:highlight>
              </a:rPr>
              <a:t>personer</a:t>
            </a:r>
            <a:r>
              <a:rPr lang="da-DK" sz="2600" dirty="0"/>
              <a:t>, der </a:t>
            </a:r>
            <a:r>
              <a:rPr lang="da-DK" sz="2600" dirty="0">
                <a:highlight>
                  <a:srgbClr val="00FFFF"/>
                </a:highlight>
              </a:rPr>
              <a:t>kan spilles </a:t>
            </a:r>
            <a:r>
              <a:rPr lang="da-DK" sz="2600" dirty="0"/>
              <a:t>med </a:t>
            </a:r>
            <a:r>
              <a:rPr lang="da-DK" sz="2600" dirty="0">
                <a:highlight>
                  <a:srgbClr val="00FF00"/>
                </a:highlight>
              </a:rPr>
              <a:t>papir</a:t>
            </a:r>
            <a:r>
              <a:rPr lang="da-DK" sz="2600" dirty="0"/>
              <a:t> og </a:t>
            </a:r>
            <a:r>
              <a:rPr lang="da-DK" sz="2600" dirty="0">
                <a:highlight>
                  <a:srgbClr val="00FF00"/>
                </a:highlight>
              </a:rPr>
              <a:t>blyant</a:t>
            </a:r>
            <a:r>
              <a:rPr lang="da-DK" sz="2600" dirty="0"/>
              <a:t>. Der </a:t>
            </a:r>
            <a:r>
              <a:rPr lang="da-DK" sz="2600" dirty="0">
                <a:highlight>
                  <a:srgbClr val="00FFFF"/>
                </a:highlight>
              </a:rPr>
              <a:t>spilles</a:t>
            </a:r>
            <a:r>
              <a:rPr lang="da-DK" sz="2600" dirty="0"/>
              <a:t> på fire </a:t>
            </a:r>
            <a:r>
              <a:rPr lang="da-DK" sz="2600" dirty="0">
                <a:highlight>
                  <a:srgbClr val="00FF00"/>
                </a:highlight>
              </a:rPr>
              <a:t>plader</a:t>
            </a:r>
            <a:r>
              <a:rPr lang="da-DK" sz="2600" dirty="0"/>
              <a:t>, to for hver </a:t>
            </a:r>
            <a:r>
              <a:rPr lang="da-DK" sz="2600" dirty="0">
                <a:highlight>
                  <a:srgbClr val="00FF00"/>
                </a:highlight>
              </a:rPr>
              <a:t>spiller</a:t>
            </a:r>
            <a:r>
              <a:rPr lang="da-DK" sz="2600" dirty="0"/>
              <a:t>, og hver </a:t>
            </a:r>
            <a:r>
              <a:rPr lang="da-DK" sz="2600" dirty="0">
                <a:highlight>
                  <a:srgbClr val="00FF00"/>
                </a:highlight>
              </a:rPr>
              <a:t>plade</a:t>
            </a:r>
            <a:r>
              <a:rPr lang="da-DK" sz="2600" dirty="0"/>
              <a:t> </a:t>
            </a:r>
            <a:r>
              <a:rPr lang="da-DK" sz="2600" dirty="0">
                <a:highlight>
                  <a:srgbClr val="00FFFF"/>
                </a:highlight>
              </a:rPr>
              <a:t>er inddelt </a:t>
            </a:r>
            <a:r>
              <a:rPr lang="da-DK" sz="2600" dirty="0"/>
              <a:t>i 10x10 </a:t>
            </a:r>
            <a:r>
              <a:rPr lang="da-DK" sz="2600" dirty="0">
                <a:highlight>
                  <a:srgbClr val="00FF00"/>
                </a:highlight>
              </a:rPr>
              <a:t>felter</a:t>
            </a:r>
            <a:r>
              <a:rPr lang="da-DK" sz="2600" dirty="0"/>
              <a:t>. Hvert </a:t>
            </a:r>
            <a:r>
              <a:rPr lang="da-DK" sz="2600" dirty="0">
                <a:highlight>
                  <a:srgbClr val="00FF00"/>
                </a:highlight>
              </a:rPr>
              <a:t>felt</a:t>
            </a:r>
            <a:r>
              <a:rPr lang="da-DK" sz="2600" dirty="0"/>
              <a:t> </a:t>
            </a:r>
            <a:r>
              <a:rPr lang="da-DK" sz="2600" dirty="0">
                <a:highlight>
                  <a:srgbClr val="00FFFF"/>
                </a:highlight>
              </a:rPr>
              <a:t>identificeres</a:t>
            </a:r>
            <a:r>
              <a:rPr lang="da-DK" sz="2600" dirty="0"/>
              <a:t> vha. dets </a:t>
            </a:r>
            <a:r>
              <a:rPr lang="da-DK" sz="2600" dirty="0">
                <a:highlight>
                  <a:srgbClr val="00FF00"/>
                </a:highlight>
              </a:rPr>
              <a:t>række-</a:t>
            </a:r>
            <a:r>
              <a:rPr lang="da-DK" sz="2600" dirty="0"/>
              <a:t> og </a:t>
            </a:r>
            <a:r>
              <a:rPr lang="da-DK" sz="2600" dirty="0">
                <a:highlight>
                  <a:srgbClr val="00FF00"/>
                </a:highlight>
              </a:rPr>
              <a:t>søjlenummer</a:t>
            </a:r>
            <a:r>
              <a:rPr lang="da-DK" sz="2600" dirty="0"/>
              <a:t>.</a:t>
            </a:r>
          </a:p>
          <a:p>
            <a:pPr marL="0" indent="0">
              <a:buNone/>
            </a:pPr>
            <a:r>
              <a:rPr lang="da-DK" sz="2600" dirty="0"/>
              <a:t>Hver </a:t>
            </a:r>
            <a:r>
              <a:rPr lang="da-DK" sz="2600" dirty="0">
                <a:highlight>
                  <a:srgbClr val="00FF00"/>
                </a:highlight>
              </a:rPr>
              <a:t>spiller</a:t>
            </a:r>
            <a:r>
              <a:rPr lang="da-DK" sz="2600" dirty="0"/>
              <a:t> </a:t>
            </a:r>
            <a:r>
              <a:rPr lang="da-DK" sz="2600" dirty="0">
                <a:highlight>
                  <a:srgbClr val="00FFFF"/>
                </a:highlight>
              </a:rPr>
              <a:t>får tildelt </a:t>
            </a:r>
            <a:r>
              <a:rPr lang="da-DK" sz="2600" dirty="0"/>
              <a:t>et antal </a:t>
            </a:r>
            <a:r>
              <a:rPr lang="da-DK" sz="2600" dirty="0">
                <a:highlight>
                  <a:srgbClr val="00FF00"/>
                </a:highlight>
              </a:rPr>
              <a:t>skibe</a:t>
            </a:r>
            <a:r>
              <a:rPr lang="da-DK" sz="2600" dirty="0"/>
              <a:t>, som </a:t>
            </a:r>
            <a:r>
              <a:rPr lang="da-DK" sz="2600" dirty="0">
                <a:highlight>
                  <a:srgbClr val="00FFFF"/>
                </a:highlight>
              </a:rPr>
              <a:t>placeres</a:t>
            </a:r>
            <a:r>
              <a:rPr lang="da-DK" sz="2600" dirty="0"/>
              <a:t> på </a:t>
            </a:r>
            <a:r>
              <a:rPr lang="da-DK" sz="2600" dirty="0">
                <a:highlight>
                  <a:srgbClr val="00FF00"/>
                </a:highlight>
              </a:rPr>
              <a:t>spillerens</a:t>
            </a:r>
            <a:r>
              <a:rPr lang="da-DK" sz="2600" dirty="0"/>
              <a:t> ene </a:t>
            </a:r>
            <a:r>
              <a:rPr lang="da-DK" sz="2600" dirty="0">
                <a:highlight>
                  <a:srgbClr val="00FF00"/>
                </a:highlight>
              </a:rPr>
              <a:t>plade</a:t>
            </a:r>
            <a:r>
              <a:rPr lang="da-DK" sz="2600" dirty="0"/>
              <a:t> og </a:t>
            </a:r>
            <a:r>
              <a:rPr lang="da-DK" sz="2600" dirty="0">
                <a:highlight>
                  <a:srgbClr val="00FFFF"/>
                </a:highlight>
              </a:rPr>
              <a:t>markerer</a:t>
            </a:r>
            <a:r>
              <a:rPr lang="da-DK" sz="2600" dirty="0"/>
              <a:t>, hvor </a:t>
            </a:r>
            <a:r>
              <a:rPr lang="da-DK" sz="2600" dirty="0">
                <a:highlight>
                  <a:srgbClr val="00FF00"/>
                </a:highlight>
              </a:rPr>
              <a:t>modstanderen</a:t>
            </a:r>
            <a:r>
              <a:rPr lang="da-DK" sz="2600" dirty="0"/>
              <a:t> </a:t>
            </a:r>
            <a:r>
              <a:rPr lang="da-DK" sz="2600" dirty="0">
                <a:highlight>
                  <a:srgbClr val="00FFFF"/>
                </a:highlight>
              </a:rPr>
              <a:t>har forsøgt</a:t>
            </a:r>
            <a:r>
              <a:rPr lang="da-DK" sz="2600" dirty="0"/>
              <a:t> </a:t>
            </a:r>
            <a:r>
              <a:rPr lang="da-DK" sz="2600" dirty="0">
                <a:highlight>
                  <a:srgbClr val="00FFFF"/>
                </a:highlight>
              </a:rPr>
              <a:t>at skyde</a:t>
            </a:r>
            <a:r>
              <a:rPr lang="da-DK" sz="2600" dirty="0"/>
              <a:t>. På den anden </a:t>
            </a:r>
            <a:r>
              <a:rPr lang="da-DK" sz="2600" dirty="0">
                <a:highlight>
                  <a:srgbClr val="00FF00"/>
                </a:highlight>
              </a:rPr>
              <a:t>plade</a:t>
            </a:r>
            <a:r>
              <a:rPr lang="da-DK" sz="2600" dirty="0"/>
              <a:t> </a:t>
            </a:r>
            <a:r>
              <a:rPr lang="da-DK" sz="2600" dirty="0">
                <a:highlight>
                  <a:srgbClr val="00FFFF"/>
                </a:highlight>
              </a:rPr>
              <a:t>markerer</a:t>
            </a:r>
            <a:r>
              <a:rPr lang="da-DK" sz="2600" dirty="0"/>
              <a:t> </a:t>
            </a:r>
            <a:r>
              <a:rPr lang="da-DK" sz="2600" dirty="0">
                <a:highlight>
                  <a:srgbClr val="00FF00"/>
                </a:highlight>
              </a:rPr>
              <a:t>spilleren</a:t>
            </a:r>
            <a:r>
              <a:rPr lang="da-DK" sz="2600" dirty="0"/>
              <a:t> tilsvarende, hvor han/hun </a:t>
            </a:r>
            <a:r>
              <a:rPr lang="da-DK" sz="2600" dirty="0">
                <a:highlight>
                  <a:srgbClr val="00FFFF"/>
                </a:highlight>
              </a:rPr>
              <a:t>har forsøgt</a:t>
            </a:r>
            <a:r>
              <a:rPr lang="da-DK" sz="2600" dirty="0"/>
              <a:t> </a:t>
            </a:r>
            <a:r>
              <a:rPr lang="da-DK" sz="2600" dirty="0">
                <a:highlight>
                  <a:srgbClr val="00FFFF"/>
                </a:highlight>
              </a:rPr>
              <a:t>at ramme</a:t>
            </a:r>
            <a:r>
              <a:rPr lang="da-DK" sz="2600" dirty="0"/>
              <a:t> </a:t>
            </a:r>
            <a:r>
              <a:rPr lang="da-DK" sz="2600" dirty="0">
                <a:highlight>
                  <a:srgbClr val="00FF00"/>
                </a:highlight>
              </a:rPr>
              <a:t>modstanderen</a:t>
            </a:r>
            <a:r>
              <a:rPr lang="da-DK" sz="2600" dirty="0"/>
              <a:t>.</a:t>
            </a:r>
          </a:p>
          <a:p>
            <a:pPr marL="0" indent="0">
              <a:buNone/>
            </a:pPr>
            <a:r>
              <a:rPr lang="da-DK" sz="2600" dirty="0"/>
              <a:t>Når </a:t>
            </a:r>
            <a:r>
              <a:rPr lang="da-DK" sz="2600" dirty="0">
                <a:highlight>
                  <a:srgbClr val="00FF00"/>
                </a:highlight>
              </a:rPr>
              <a:t>skibene</a:t>
            </a:r>
            <a:r>
              <a:rPr lang="da-DK" sz="2600" dirty="0"/>
              <a:t> </a:t>
            </a:r>
            <a:r>
              <a:rPr lang="da-DK" sz="2600" dirty="0">
                <a:highlight>
                  <a:srgbClr val="00FFFF"/>
                </a:highlight>
              </a:rPr>
              <a:t>er placeret</a:t>
            </a:r>
            <a:r>
              <a:rPr lang="da-DK" sz="2600" dirty="0"/>
              <a:t> </a:t>
            </a:r>
            <a:r>
              <a:rPr lang="da-DK" sz="2600" dirty="0">
                <a:highlight>
                  <a:srgbClr val="00FFFF"/>
                </a:highlight>
              </a:rPr>
              <a:t>skiftes</a:t>
            </a:r>
            <a:r>
              <a:rPr lang="da-DK" sz="2600" dirty="0"/>
              <a:t> </a:t>
            </a:r>
            <a:r>
              <a:rPr lang="da-DK" sz="2600" dirty="0">
                <a:highlight>
                  <a:srgbClr val="00FF00"/>
                </a:highlight>
              </a:rPr>
              <a:t>spillerne</a:t>
            </a:r>
            <a:r>
              <a:rPr lang="da-DK" sz="2600" dirty="0"/>
              <a:t> til </a:t>
            </a:r>
            <a:r>
              <a:rPr lang="da-DK" sz="2600" dirty="0">
                <a:highlight>
                  <a:srgbClr val="00FFFF"/>
                </a:highlight>
              </a:rPr>
              <a:t>at skyde</a:t>
            </a:r>
            <a:r>
              <a:rPr lang="da-DK" sz="2600" dirty="0"/>
              <a:t> på </a:t>
            </a:r>
            <a:r>
              <a:rPr lang="da-DK" sz="2600" dirty="0">
                <a:highlight>
                  <a:srgbClr val="00FF00"/>
                </a:highlight>
              </a:rPr>
              <a:t>modstanderens</a:t>
            </a:r>
            <a:r>
              <a:rPr lang="da-DK" sz="2600" dirty="0"/>
              <a:t> </a:t>
            </a:r>
            <a:r>
              <a:rPr lang="da-DK" sz="2600" dirty="0">
                <a:highlight>
                  <a:srgbClr val="00FF00"/>
                </a:highlight>
              </a:rPr>
              <a:t>felt</a:t>
            </a:r>
            <a:r>
              <a:rPr lang="da-DK" sz="2600" dirty="0"/>
              <a:t>, og </a:t>
            </a:r>
            <a:r>
              <a:rPr lang="da-DK" sz="2600" dirty="0">
                <a:highlight>
                  <a:srgbClr val="00FF00"/>
                </a:highlight>
              </a:rPr>
              <a:t>modstanderen</a:t>
            </a:r>
            <a:r>
              <a:rPr lang="da-DK" sz="2600" dirty="0"/>
              <a:t> </a:t>
            </a:r>
            <a:r>
              <a:rPr lang="da-DK" sz="2600" dirty="0">
                <a:highlight>
                  <a:srgbClr val="00FFFF"/>
                </a:highlight>
              </a:rPr>
              <a:t>annoncerer</a:t>
            </a:r>
            <a:r>
              <a:rPr lang="da-DK" sz="2600" dirty="0"/>
              <a:t> ramt eller plask, alt efter om et </a:t>
            </a:r>
            <a:r>
              <a:rPr lang="da-DK" sz="2600" dirty="0">
                <a:highlight>
                  <a:srgbClr val="00FF00"/>
                </a:highlight>
              </a:rPr>
              <a:t>skib</a:t>
            </a:r>
            <a:r>
              <a:rPr lang="da-DK" sz="2600" dirty="0"/>
              <a:t> </a:t>
            </a:r>
            <a:r>
              <a:rPr lang="da-DK" sz="2600" dirty="0">
                <a:highlight>
                  <a:srgbClr val="00FFFF"/>
                </a:highlight>
              </a:rPr>
              <a:t>blev ramt</a:t>
            </a:r>
            <a:r>
              <a:rPr lang="da-DK" sz="2600" dirty="0"/>
              <a:t> eller ej. </a:t>
            </a:r>
            <a:r>
              <a:rPr lang="da-DK" sz="2600" dirty="0">
                <a:highlight>
                  <a:srgbClr val="00FF00"/>
                </a:highlight>
              </a:rPr>
              <a:t>Vinderen</a:t>
            </a:r>
            <a:r>
              <a:rPr lang="da-DK" sz="2600" dirty="0"/>
              <a:t> </a:t>
            </a:r>
            <a:r>
              <a:rPr lang="da-DK" sz="2600" dirty="0">
                <a:highlight>
                  <a:srgbClr val="00FFFF"/>
                </a:highlight>
              </a:rPr>
              <a:t>er</a:t>
            </a:r>
            <a:r>
              <a:rPr lang="da-DK" sz="2600" dirty="0"/>
              <a:t> den, der først </a:t>
            </a:r>
            <a:r>
              <a:rPr lang="da-DK" sz="2600" dirty="0">
                <a:highlight>
                  <a:srgbClr val="00FFFF"/>
                </a:highlight>
              </a:rPr>
              <a:t>får sænket</a:t>
            </a:r>
            <a:r>
              <a:rPr lang="da-DK" sz="2600" dirty="0"/>
              <a:t> alle </a:t>
            </a:r>
            <a:r>
              <a:rPr lang="da-DK" sz="2600" dirty="0">
                <a:highlight>
                  <a:srgbClr val="00FF00"/>
                </a:highlight>
              </a:rPr>
              <a:t>modstanderes</a:t>
            </a:r>
            <a:r>
              <a:rPr lang="da-DK" sz="2600" dirty="0"/>
              <a:t> </a:t>
            </a:r>
            <a:r>
              <a:rPr lang="da-DK" sz="2600" dirty="0">
                <a:highlight>
                  <a:srgbClr val="00FF00"/>
                </a:highlight>
              </a:rPr>
              <a:t>skibe</a:t>
            </a:r>
            <a:r>
              <a:rPr lang="da-DK" sz="2600" dirty="0"/>
              <a:t>.</a:t>
            </a:r>
            <a:endParaRPr lang="da-DK" sz="2600" dirty="0">
              <a:solidFill>
                <a:srgbClr val="FF0000"/>
              </a:solidFill>
              <a:highlight>
                <a:srgbClr val="00FFFF"/>
              </a:highlight>
            </a:endParaRPr>
          </a:p>
        </p:txBody>
      </p:sp>
    </p:spTree>
    <p:extLst>
      <p:ext uri="{BB962C8B-B14F-4D97-AF65-F5344CB8AC3E}">
        <p14:creationId xmlns:p14="http://schemas.microsoft.com/office/powerpoint/2010/main" val="226200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F7789F0-CD60-A344-AF63-238796DB3C42}"/>
              </a:ext>
            </a:extLst>
          </p:cNvPr>
          <p:cNvSpPr txBox="1">
            <a:spLocks/>
          </p:cNvSpPr>
          <p:nvPr/>
        </p:nvSpPr>
        <p:spPr>
          <a:xfrm>
            <a:off x="5844988" y="4460086"/>
            <a:ext cx="6239436" cy="2607142"/>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t>Skibe placeres på en plade.</a:t>
            </a:r>
          </a:p>
          <a:p>
            <a:pPr marL="0" indent="0">
              <a:lnSpc>
                <a:spcPct val="70000"/>
              </a:lnSpc>
              <a:buNone/>
            </a:pPr>
            <a:r>
              <a:rPr lang="da-DK" sz="2200" dirty="0"/>
              <a:t>Spiller skyder på modstanderen.</a:t>
            </a:r>
          </a:p>
          <a:p>
            <a:pPr marL="0" indent="0">
              <a:lnSpc>
                <a:spcPct val="70000"/>
              </a:lnSpc>
              <a:buNone/>
            </a:pPr>
            <a:r>
              <a:rPr lang="da-DK" sz="2200" dirty="0"/>
              <a:t>Modstander annoncerer ramt eller plask.</a:t>
            </a:r>
          </a:p>
          <a:p>
            <a:pPr marL="0" indent="0">
              <a:lnSpc>
                <a:spcPct val="70000"/>
              </a:lnSpc>
              <a:buNone/>
            </a:pPr>
            <a:r>
              <a:rPr lang="da-DK" sz="2200" dirty="0"/>
              <a:t>Spiller markerer skud.</a:t>
            </a:r>
          </a:p>
          <a:p>
            <a:pPr marL="0" indent="0">
              <a:lnSpc>
                <a:spcPct val="70000"/>
              </a:lnSpc>
              <a:buNone/>
            </a:pPr>
            <a:r>
              <a:rPr lang="da-DK" sz="2200" dirty="0"/>
              <a:t>Skib kan blive ramt og sunket.</a:t>
            </a:r>
          </a:p>
          <a:p>
            <a:pPr marL="0" indent="0">
              <a:lnSpc>
                <a:spcPct val="70000"/>
              </a:lnSpc>
              <a:buNone/>
            </a:pPr>
            <a:r>
              <a:rPr lang="da-DK" sz="2200" dirty="0"/>
              <a:t>Vinder er den, som har sunket alle modstanders skibe.</a:t>
            </a:r>
            <a:endParaRPr lang="en-GB" sz="2200" dirty="0"/>
          </a:p>
        </p:txBody>
      </p:sp>
      <p:sp>
        <p:nvSpPr>
          <p:cNvPr id="11" name="Content Placeholder 2">
            <a:extLst>
              <a:ext uri="{FF2B5EF4-FFF2-40B4-BE49-F238E27FC236}">
                <a16:creationId xmlns:a16="http://schemas.microsoft.com/office/drawing/2014/main" id="{3BAEAC81-7CF4-D64B-AC0B-BB13A141995D}"/>
              </a:ext>
            </a:extLst>
          </p:cNvPr>
          <p:cNvSpPr txBox="1">
            <a:spLocks/>
          </p:cNvSpPr>
          <p:nvPr/>
        </p:nvSpPr>
        <p:spPr>
          <a:xfrm>
            <a:off x="5847418" y="4460085"/>
            <a:ext cx="6239436" cy="2607143"/>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highlight>
                  <a:srgbClr val="00FF00"/>
                </a:highlight>
              </a:rPr>
              <a:t>Skibe</a:t>
            </a:r>
            <a:r>
              <a:rPr lang="da-DK" sz="2200" dirty="0"/>
              <a:t> </a:t>
            </a:r>
            <a:r>
              <a:rPr lang="da-DK" sz="2200" dirty="0">
                <a:highlight>
                  <a:srgbClr val="00FFFF"/>
                </a:highlight>
              </a:rPr>
              <a:t>placeres</a:t>
            </a:r>
            <a:r>
              <a:rPr lang="da-DK" sz="2200" dirty="0"/>
              <a:t> på en </a:t>
            </a:r>
            <a:r>
              <a:rPr lang="da-DK" sz="2200" dirty="0">
                <a:highlight>
                  <a:srgbClr val="00FF00"/>
                </a:highlight>
              </a:rPr>
              <a:t>plade</a:t>
            </a:r>
            <a:r>
              <a:rPr lang="da-DK" sz="2200" dirty="0"/>
              <a:t>.</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skyder</a:t>
            </a:r>
            <a:r>
              <a:rPr lang="da-DK" sz="2200" dirty="0"/>
              <a:t> på </a:t>
            </a:r>
            <a:r>
              <a:rPr lang="da-DK" sz="2200" dirty="0">
                <a:highlight>
                  <a:srgbClr val="00FF00"/>
                </a:highlight>
              </a:rPr>
              <a:t>modstanderen</a:t>
            </a:r>
            <a:r>
              <a:rPr lang="da-DK" sz="2200" dirty="0"/>
              <a:t>.</a:t>
            </a:r>
          </a:p>
          <a:p>
            <a:pPr marL="0" indent="0">
              <a:lnSpc>
                <a:spcPct val="70000"/>
              </a:lnSpc>
              <a:buNone/>
            </a:pPr>
            <a:r>
              <a:rPr lang="da-DK" sz="2200" dirty="0">
                <a:highlight>
                  <a:srgbClr val="00FF00"/>
                </a:highlight>
              </a:rPr>
              <a:t>Modstander</a:t>
            </a:r>
            <a:r>
              <a:rPr lang="da-DK" sz="2200" dirty="0"/>
              <a:t> </a:t>
            </a:r>
            <a:r>
              <a:rPr lang="da-DK" sz="2200" dirty="0">
                <a:highlight>
                  <a:srgbClr val="00FFFF"/>
                </a:highlight>
              </a:rPr>
              <a:t>annoncerer</a:t>
            </a:r>
            <a:r>
              <a:rPr lang="da-DK" sz="2200" dirty="0"/>
              <a:t> ramt eller plask.</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markerer</a:t>
            </a:r>
            <a:r>
              <a:rPr lang="da-DK" sz="2200" dirty="0"/>
              <a:t> </a:t>
            </a:r>
            <a:r>
              <a:rPr lang="da-DK" sz="2200" dirty="0">
                <a:highlight>
                  <a:srgbClr val="00FF00"/>
                </a:highlight>
              </a:rPr>
              <a:t>skud</a:t>
            </a:r>
            <a:r>
              <a:rPr lang="da-DK" sz="2200" dirty="0"/>
              <a:t>.</a:t>
            </a:r>
          </a:p>
          <a:p>
            <a:pPr marL="0" indent="0">
              <a:lnSpc>
                <a:spcPct val="70000"/>
              </a:lnSpc>
              <a:buNone/>
            </a:pPr>
            <a:r>
              <a:rPr lang="da-DK" sz="2200" dirty="0">
                <a:highlight>
                  <a:srgbClr val="00FF00"/>
                </a:highlight>
              </a:rPr>
              <a:t>Skib</a:t>
            </a:r>
            <a:r>
              <a:rPr lang="da-DK" sz="2200" dirty="0"/>
              <a:t> kan blive </a:t>
            </a:r>
            <a:r>
              <a:rPr lang="da-DK" sz="2200" dirty="0">
                <a:highlight>
                  <a:srgbClr val="00FFFF"/>
                </a:highlight>
              </a:rPr>
              <a:t>ramt</a:t>
            </a:r>
            <a:r>
              <a:rPr lang="da-DK" sz="2200" dirty="0"/>
              <a:t> og </a:t>
            </a:r>
            <a:r>
              <a:rPr lang="da-DK" sz="2200" dirty="0">
                <a:highlight>
                  <a:srgbClr val="00FFFF"/>
                </a:highlight>
              </a:rPr>
              <a:t>sunket</a:t>
            </a:r>
            <a:r>
              <a:rPr lang="da-DK" sz="2200" dirty="0"/>
              <a:t>.</a:t>
            </a:r>
          </a:p>
          <a:p>
            <a:pPr marL="0" indent="0">
              <a:lnSpc>
                <a:spcPct val="70000"/>
              </a:lnSpc>
              <a:buNone/>
            </a:pPr>
            <a:r>
              <a:rPr lang="da-DK" sz="2200" dirty="0">
                <a:highlight>
                  <a:srgbClr val="00FF00"/>
                </a:highlight>
              </a:rPr>
              <a:t>Vinder</a:t>
            </a:r>
            <a:r>
              <a:rPr lang="da-DK" sz="2200" dirty="0"/>
              <a:t> er den, som har </a:t>
            </a:r>
            <a:r>
              <a:rPr lang="da-DK" sz="2200" dirty="0">
                <a:highlight>
                  <a:srgbClr val="00FFFF"/>
                </a:highlight>
              </a:rPr>
              <a:t>sunket</a:t>
            </a:r>
            <a:r>
              <a:rPr lang="da-DK" sz="2200" dirty="0"/>
              <a:t> alle </a:t>
            </a:r>
            <a:r>
              <a:rPr lang="da-DK" sz="2200" dirty="0">
                <a:highlight>
                  <a:srgbClr val="00FF00"/>
                </a:highlight>
              </a:rPr>
              <a:t>modstanders</a:t>
            </a:r>
            <a:r>
              <a:rPr lang="da-DK" sz="2200" dirty="0"/>
              <a:t> </a:t>
            </a:r>
            <a:r>
              <a:rPr lang="da-DK" sz="2200" dirty="0">
                <a:highlight>
                  <a:srgbClr val="00FF00"/>
                </a:highlight>
              </a:rPr>
              <a:t>skibe</a:t>
            </a:r>
            <a:r>
              <a:rPr lang="da-DK" sz="2200" dirty="0"/>
              <a:t>.</a:t>
            </a:r>
            <a:endParaRPr lang="en-GB" sz="2200" dirty="0"/>
          </a:p>
        </p:txBody>
      </p:sp>
      <p:sp>
        <p:nvSpPr>
          <p:cNvPr id="7" name="Content Placeholder 2">
            <a:extLst>
              <a:ext uri="{FF2B5EF4-FFF2-40B4-BE49-F238E27FC236}">
                <a16:creationId xmlns:a16="http://schemas.microsoft.com/office/drawing/2014/main" id="{2F485C4B-B93E-CE40-8D6C-BE96867396D7}"/>
              </a:ext>
            </a:extLst>
          </p:cNvPr>
          <p:cNvSpPr txBox="1">
            <a:spLocks/>
          </p:cNvSpPr>
          <p:nvPr/>
        </p:nvSpPr>
        <p:spPr>
          <a:xfrm>
            <a:off x="89648" y="4460086"/>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spil består af 2 spillere.</a:t>
            </a:r>
          </a:p>
          <a:p>
            <a:pPr marL="0" indent="0">
              <a:buFont typeface="Arial" panose="020B0604020202020204" pitchFamily="34" charset="0"/>
              <a:buNone/>
            </a:pPr>
            <a:r>
              <a:rPr lang="da-DK" dirty="0"/>
              <a:t>Hver spiller har 2 plader.</a:t>
            </a:r>
          </a:p>
          <a:p>
            <a:pPr marL="0" indent="0">
              <a:buFont typeface="Arial" panose="020B0604020202020204" pitchFamily="34" charset="0"/>
              <a:buNone/>
            </a:pPr>
            <a:r>
              <a:rPr lang="da-DK" dirty="0"/>
              <a:t>Hver plade er inddelt i 10x10 felter.</a:t>
            </a:r>
          </a:p>
          <a:p>
            <a:pPr marL="0" indent="0">
              <a:buFont typeface="Arial" panose="020B0604020202020204" pitchFamily="34" charset="0"/>
              <a:buNone/>
            </a:pPr>
            <a:r>
              <a:rPr lang="da-DK" dirty="0"/>
              <a:t>Hvert felt har et række- og et søjlenummer.</a:t>
            </a:r>
          </a:p>
          <a:p>
            <a:pPr marL="0" indent="0">
              <a:buNone/>
            </a:pPr>
            <a:r>
              <a:rPr lang="da-DK" dirty="0"/>
              <a:t>Hver spiller tildeles skibe.</a:t>
            </a:r>
          </a:p>
          <a:p>
            <a:pPr marL="0" indent="0">
              <a:buFont typeface="Arial" panose="020B0604020202020204" pitchFamily="34" charset="0"/>
              <a:buNone/>
            </a:pPr>
            <a:endParaRPr lang="en-GB" dirty="0"/>
          </a:p>
        </p:txBody>
      </p:sp>
      <p:sp>
        <p:nvSpPr>
          <p:cNvPr id="10" name="Content Placeholder 2">
            <a:extLst>
              <a:ext uri="{FF2B5EF4-FFF2-40B4-BE49-F238E27FC236}">
                <a16:creationId xmlns:a16="http://schemas.microsoft.com/office/drawing/2014/main" id="{07948AD3-719B-A147-BED0-C2A18BB93D92}"/>
              </a:ext>
            </a:extLst>
          </p:cNvPr>
          <p:cNvSpPr txBox="1">
            <a:spLocks/>
          </p:cNvSpPr>
          <p:nvPr/>
        </p:nvSpPr>
        <p:spPr>
          <a:xfrm>
            <a:off x="89648" y="4460085"/>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a:t>
            </a:r>
            <a:r>
              <a:rPr lang="da-DK" dirty="0">
                <a:highlight>
                  <a:srgbClr val="00FF00"/>
                </a:highlight>
              </a:rPr>
              <a:t>spil</a:t>
            </a:r>
            <a:r>
              <a:rPr lang="da-DK" dirty="0"/>
              <a:t> </a:t>
            </a:r>
            <a:r>
              <a:rPr lang="da-DK" dirty="0">
                <a:highlight>
                  <a:srgbClr val="00FFFF"/>
                </a:highlight>
              </a:rPr>
              <a:t>består</a:t>
            </a:r>
            <a:r>
              <a:rPr lang="da-DK" dirty="0"/>
              <a:t> af 2 </a:t>
            </a:r>
            <a:r>
              <a:rPr lang="da-DK" dirty="0">
                <a:highlight>
                  <a:srgbClr val="00FF00"/>
                </a:highlight>
              </a:rPr>
              <a:t>spillere</a:t>
            </a:r>
            <a:r>
              <a:rPr lang="da-DK" dirty="0"/>
              <a:t>.</a:t>
            </a:r>
          </a:p>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har</a:t>
            </a:r>
            <a:r>
              <a:rPr lang="da-DK" dirty="0"/>
              <a:t> 2 </a:t>
            </a:r>
            <a:r>
              <a:rPr lang="da-DK" dirty="0">
                <a:highlight>
                  <a:srgbClr val="00FF00"/>
                </a:highlight>
              </a:rPr>
              <a:t>plader</a:t>
            </a:r>
            <a:r>
              <a:rPr lang="da-DK" dirty="0"/>
              <a:t>.</a:t>
            </a:r>
          </a:p>
          <a:p>
            <a:pPr marL="0" indent="0">
              <a:buFont typeface="Arial" panose="020B0604020202020204" pitchFamily="34" charset="0"/>
              <a:buNone/>
            </a:pPr>
            <a:r>
              <a:rPr lang="da-DK" dirty="0"/>
              <a:t>Hver </a:t>
            </a:r>
            <a:r>
              <a:rPr lang="da-DK" dirty="0">
                <a:highlight>
                  <a:srgbClr val="00FF00"/>
                </a:highlight>
              </a:rPr>
              <a:t>plade</a:t>
            </a:r>
            <a:r>
              <a:rPr lang="da-DK" dirty="0"/>
              <a:t> er </a:t>
            </a:r>
            <a:r>
              <a:rPr lang="da-DK" dirty="0">
                <a:highlight>
                  <a:srgbClr val="00FFFF"/>
                </a:highlight>
              </a:rPr>
              <a:t>inddelt</a:t>
            </a:r>
            <a:r>
              <a:rPr lang="da-DK" dirty="0"/>
              <a:t> i 10x10 </a:t>
            </a:r>
            <a:r>
              <a:rPr lang="da-DK" dirty="0">
                <a:highlight>
                  <a:srgbClr val="00FF00"/>
                </a:highlight>
              </a:rPr>
              <a:t>felter</a:t>
            </a:r>
            <a:r>
              <a:rPr lang="da-DK" dirty="0"/>
              <a:t>.</a:t>
            </a:r>
          </a:p>
          <a:p>
            <a:pPr marL="0" indent="0">
              <a:buFont typeface="Arial" panose="020B0604020202020204" pitchFamily="34" charset="0"/>
              <a:buNone/>
            </a:pPr>
            <a:r>
              <a:rPr lang="da-DK" dirty="0"/>
              <a:t>Hvert </a:t>
            </a:r>
            <a:r>
              <a:rPr lang="da-DK" dirty="0">
                <a:highlight>
                  <a:srgbClr val="00FF00"/>
                </a:highlight>
              </a:rPr>
              <a:t>felt</a:t>
            </a:r>
            <a:r>
              <a:rPr lang="da-DK" dirty="0"/>
              <a:t> </a:t>
            </a:r>
            <a:r>
              <a:rPr lang="da-DK" dirty="0">
                <a:highlight>
                  <a:srgbClr val="00FFFF"/>
                </a:highlight>
              </a:rPr>
              <a:t>har</a:t>
            </a:r>
            <a:r>
              <a:rPr lang="da-DK" dirty="0"/>
              <a:t> et </a:t>
            </a:r>
            <a:r>
              <a:rPr lang="da-DK" dirty="0">
                <a:highlight>
                  <a:srgbClr val="00FF00"/>
                </a:highlight>
              </a:rPr>
              <a:t>række-</a:t>
            </a:r>
            <a:r>
              <a:rPr lang="da-DK" dirty="0"/>
              <a:t> og et </a:t>
            </a:r>
            <a:r>
              <a:rPr lang="da-DK" dirty="0">
                <a:highlight>
                  <a:srgbClr val="00FF00"/>
                </a:highlight>
              </a:rPr>
              <a:t>søjlenummer</a:t>
            </a:r>
            <a:r>
              <a:rPr lang="da-DK" dirty="0"/>
              <a:t>.</a:t>
            </a:r>
          </a:p>
          <a:p>
            <a:pPr marL="0" indent="0">
              <a:buNone/>
            </a:pPr>
            <a:r>
              <a:rPr lang="da-DK" dirty="0"/>
              <a:t>Hver </a:t>
            </a:r>
            <a:r>
              <a:rPr lang="da-DK" dirty="0">
                <a:highlight>
                  <a:srgbClr val="00FF00"/>
                </a:highlight>
              </a:rPr>
              <a:t>spiller</a:t>
            </a:r>
            <a:r>
              <a:rPr lang="da-DK" dirty="0"/>
              <a:t> </a:t>
            </a:r>
            <a:r>
              <a:rPr lang="da-DK" dirty="0">
                <a:highlight>
                  <a:srgbClr val="00FFFF"/>
                </a:highlight>
              </a:rPr>
              <a:t>tildeles</a:t>
            </a:r>
            <a:r>
              <a:rPr lang="da-DK" dirty="0"/>
              <a:t> </a:t>
            </a:r>
            <a:r>
              <a:rPr lang="da-DK" dirty="0">
                <a:highlight>
                  <a:srgbClr val="00FF00"/>
                </a:highlight>
              </a:rPr>
              <a:t>skibe</a:t>
            </a:r>
            <a:r>
              <a:rPr lang="da-DK" dirty="0"/>
              <a:t>.</a:t>
            </a:r>
          </a:p>
          <a:p>
            <a:pPr marL="0" indent="0">
              <a:buFont typeface="Arial" panose="020B0604020202020204" pitchFamily="34" charset="0"/>
              <a:buNone/>
            </a:pPr>
            <a:endParaRPr lang="en-GB" dirty="0"/>
          </a:p>
        </p:txBody>
      </p:sp>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89649" y="32523"/>
            <a:ext cx="5664974" cy="1084122"/>
          </a:xfrm>
        </p:spPr>
        <p:txBody>
          <a:bodyPr/>
          <a:lstStyle/>
          <a:p>
            <a:r>
              <a:rPr lang="da-DK" dirty="0"/>
              <a:t>Sænke slagskibe</a:t>
            </a: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89649" y="1116645"/>
            <a:ext cx="5664975" cy="1504635"/>
          </a:xfrm>
        </p:spPr>
        <p:txBody>
          <a:bodyPr>
            <a:normAutofit fontScale="92500" lnSpcReduction="10000"/>
          </a:bodyPr>
          <a:lstStyle/>
          <a:p>
            <a:pPr marL="0" indent="0">
              <a:buNone/>
            </a:pPr>
            <a:r>
              <a:rPr lang="da-DK" dirty="0">
                <a:highlight>
                  <a:srgbClr val="00FF00"/>
                </a:highlight>
              </a:rPr>
              <a:t>Navneord</a:t>
            </a:r>
            <a:r>
              <a:rPr lang="da-DK" dirty="0"/>
              <a:t>: Spil, person, papir, blyant, plade, felt, blyant, papir, rækkenummer, søjlenummer, spiller, skibe, modstander, (en) vinder.</a:t>
            </a:r>
          </a:p>
        </p:txBody>
      </p:sp>
      <p:sp>
        <p:nvSpPr>
          <p:cNvPr id="5" name="Content Placeholder 2">
            <a:extLst>
              <a:ext uri="{FF2B5EF4-FFF2-40B4-BE49-F238E27FC236}">
                <a16:creationId xmlns:a16="http://schemas.microsoft.com/office/drawing/2014/main" id="{5237BD66-DCCF-3A43-91CF-74C00C2CC7E2}"/>
              </a:ext>
            </a:extLst>
          </p:cNvPr>
          <p:cNvSpPr txBox="1">
            <a:spLocks/>
          </p:cNvSpPr>
          <p:nvPr/>
        </p:nvSpPr>
        <p:spPr>
          <a:xfrm>
            <a:off x="5844988" y="251013"/>
            <a:ext cx="6239436" cy="4064956"/>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2000" dirty="0"/>
              <a:t>Dette </a:t>
            </a:r>
            <a:r>
              <a:rPr lang="da-DK" sz="2000" dirty="0">
                <a:highlight>
                  <a:srgbClr val="00FFFF"/>
                </a:highlight>
              </a:rPr>
              <a:t>er</a:t>
            </a:r>
            <a:r>
              <a:rPr lang="da-DK" sz="2000" dirty="0"/>
              <a:t> et </a:t>
            </a:r>
            <a:r>
              <a:rPr lang="da-DK" sz="2000" dirty="0">
                <a:highlight>
                  <a:srgbClr val="00FF00"/>
                </a:highlight>
              </a:rPr>
              <a:t>spil</a:t>
            </a:r>
            <a:r>
              <a:rPr lang="da-DK" sz="2000" dirty="0"/>
              <a:t> for to </a:t>
            </a:r>
            <a:r>
              <a:rPr lang="da-DK" sz="2000" dirty="0">
                <a:highlight>
                  <a:srgbClr val="00FF00"/>
                </a:highlight>
              </a:rPr>
              <a:t>personer</a:t>
            </a:r>
            <a:r>
              <a:rPr lang="da-DK" sz="2000" dirty="0"/>
              <a:t>, der </a:t>
            </a:r>
            <a:r>
              <a:rPr lang="da-DK" sz="2000" dirty="0">
                <a:highlight>
                  <a:srgbClr val="00FFFF"/>
                </a:highlight>
              </a:rPr>
              <a:t>kan spilles </a:t>
            </a:r>
            <a:r>
              <a:rPr lang="da-DK" sz="2000" dirty="0"/>
              <a:t>med </a:t>
            </a:r>
            <a:r>
              <a:rPr lang="da-DK" sz="2000" dirty="0">
                <a:highlight>
                  <a:srgbClr val="00FF00"/>
                </a:highlight>
              </a:rPr>
              <a:t>papir</a:t>
            </a:r>
            <a:r>
              <a:rPr lang="da-DK" sz="2000" dirty="0"/>
              <a:t> og </a:t>
            </a:r>
            <a:r>
              <a:rPr lang="da-DK" sz="2000" dirty="0">
                <a:highlight>
                  <a:srgbClr val="00FF00"/>
                </a:highlight>
              </a:rPr>
              <a:t>blyant</a:t>
            </a:r>
            <a:r>
              <a:rPr lang="da-DK" sz="2000" dirty="0"/>
              <a:t>. Der </a:t>
            </a:r>
            <a:r>
              <a:rPr lang="da-DK" sz="2000" dirty="0">
                <a:highlight>
                  <a:srgbClr val="00FFFF"/>
                </a:highlight>
              </a:rPr>
              <a:t>spilles</a:t>
            </a:r>
            <a:r>
              <a:rPr lang="da-DK" sz="2000" dirty="0"/>
              <a:t> på fire </a:t>
            </a:r>
            <a:r>
              <a:rPr lang="da-DK" sz="2000" dirty="0">
                <a:highlight>
                  <a:srgbClr val="00FF00"/>
                </a:highlight>
              </a:rPr>
              <a:t>plader</a:t>
            </a:r>
            <a:r>
              <a:rPr lang="da-DK" sz="2000" dirty="0"/>
              <a:t>, to for hver </a:t>
            </a:r>
            <a:r>
              <a:rPr lang="da-DK" sz="2000" dirty="0">
                <a:highlight>
                  <a:srgbClr val="00FF00"/>
                </a:highlight>
              </a:rPr>
              <a:t>spiller</a:t>
            </a:r>
            <a:r>
              <a:rPr lang="da-DK" sz="2000" dirty="0"/>
              <a:t>, og hver </a:t>
            </a:r>
            <a:r>
              <a:rPr lang="da-DK" sz="2000" dirty="0">
                <a:highlight>
                  <a:srgbClr val="00FF00"/>
                </a:highlight>
              </a:rPr>
              <a:t>plade</a:t>
            </a:r>
            <a:r>
              <a:rPr lang="da-DK" sz="2000" dirty="0"/>
              <a:t> </a:t>
            </a:r>
            <a:r>
              <a:rPr lang="da-DK" sz="2000" dirty="0">
                <a:highlight>
                  <a:srgbClr val="00FFFF"/>
                </a:highlight>
              </a:rPr>
              <a:t>er inddelt </a:t>
            </a:r>
            <a:r>
              <a:rPr lang="da-DK" sz="2000" dirty="0"/>
              <a:t>i 10x10 </a:t>
            </a:r>
            <a:r>
              <a:rPr lang="da-DK" sz="2000" dirty="0">
                <a:highlight>
                  <a:srgbClr val="00FF00"/>
                </a:highlight>
              </a:rPr>
              <a:t>felter</a:t>
            </a:r>
            <a:r>
              <a:rPr lang="da-DK" sz="2000" dirty="0"/>
              <a:t>. Hvert </a:t>
            </a:r>
            <a:r>
              <a:rPr lang="da-DK" sz="2000" dirty="0">
                <a:highlight>
                  <a:srgbClr val="00FF00"/>
                </a:highlight>
              </a:rPr>
              <a:t>felt</a:t>
            </a:r>
            <a:r>
              <a:rPr lang="da-DK" sz="2000" dirty="0"/>
              <a:t> </a:t>
            </a:r>
            <a:r>
              <a:rPr lang="da-DK" sz="2000" dirty="0">
                <a:highlight>
                  <a:srgbClr val="00FFFF"/>
                </a:highlight>
              </a:rPr>
              <a:t>identificeres</a:t>
            </a:r>
            <a:r>
              <a:rPr lang="da-DK" sz="2000" dirty="0"/>
              <a:t> vha. dets </a:t>
            </a:r>
            <a:r>
              <a:rPr lang="da-DK" sz="2000" dirty="0">
                <a:highlight>
                  <a:srgbClr val="00FF00"/>
                </a:highlight>
              </a:rPr>
              <a:t>række</a:t>
            </a:r>
            <a:r>
              <a:rPr lang="da-DK" sz="2000" dirty="0"/>
              <a:t> og </a:t>
            </a:r>
            <a:r>
              <a:rPr lang="da-DK" sz="2000" dirty="0">
                <a:highlight>
                  <a:srgbClr val="00FF00"/>
                </a:highlight>
              </a:rPr>
              <a:t>søjle</a:t>
            </a:r>
            <a:r>
              <a:rPr lang="da-DK" sz="2000" dirty="0"/>
              <a:t> nummer.</a:t>
            </a:r>
          </a:p>
          <a:p>
            <a:pPr marL="0" indent="0">
              <a:buNone/>
            </a:pPr>
            <a:r>
              <a:rPr lang="da-DK" sz="2000" dirty="0"/>
              <a:t>Hver </a:t>
            </a:r>
            <a:r>
              <a:rPr lang="da-DK" sz="2000" dirty="0">
                <a:highlight>
                  <a:srgbClr val="00FF00"/>
                </a:highlight>
              </a:rPr>
              <a:t>spiller</a:t>
            </a:r>
            <a:r>
              <a:rPr lang="da-DK" sz="2000" dirty="0"/>
              <a:t> </a:t>
            </a:r>
            <a:r>
              <a:rPr lang="da-DK" sz="2000" dirty="0">
                <a:highlight>
                  <a:srgbClr val="00FFFF"/>
                </a:highlight>
              </a:rPr>
              <a:t>får tildelt </a:t>
            </a:r>
            <a:r>
              <a:rPr lang="da-DK" sz="2000" dirty="0"/>
              <a:t>et antal </a:t>
            </a:r>
            <a:r>
              <a:rPr lang="da-DK" sz="2000" dirty="0">
                <a:highlight>
                  <a:srgbClr val="00FF00"/>
                </a:highlight>
              </a:rPr>
              <a:t>skibe</a:t>
            </a:r>
            <a:r>
              <a:rPr lang="da-DK" sz="2000" dirty="0"/>
              <a:t>, som </a:t>
            </a:r>
            <a:r>
              <a:rPr lang="da-DK" sz="2000" dirty="0">
                <a:highlight>
                  <a:srgbClr val="00FFFF"/>
                </a:highlight>
              </a:rPr>
              <a:t>placeres</a:t>
            </a:r>
            <a:r>
              <a:rPr lang="da-DK" sz="2000" dirty="0"/>
              <a:t> på </a:t>
            </a:r>
            <a:r>
              <a:rPr lang="da-DK" sz="2000" dirty="0">
                <a:highlight>
                  <a:srgbClr val="00FF00"/>
                </a:highlight>
              </a:rPr>
              <a:t>spillerens</a:t>
            </a:r>
            <a:r>
              <a:rPr lang="da-DK" sz="2000" dirty="0"/>
              <a:t> ene </a:t>
            </a:r>
            <a:r>
              <a:rPr lang="da-DK" sz="2000" dirty="0">
                <a:highlight>
                  <a:srgbClr val="00FF00"/>
                </a:highlight>
              </a:rPr>
              <a:t>plade</a:t>
            </a:r>
            <a:r>
              <a:rPr lang="da-DK" sz="2000" dirty="0"/>
              <a:t> og </a:t>
            </a:r>
            <a:r>
              <a:rPr lang="da-DK" sz="2000" dirty="0">
                <a:highlight>
                  <a:srgbClr val="00FFFF"/>
                </a:highlight>
              </a:rPr>
              <a:t>markerer</a:t>
            </a:r>
            <a:r>
              <a:rPr lang="da-DK" sz="2000" dirty="0"/>
              <a:t>, hvor </a:t>
            </a:r>
            <a:r>
              <a:rPr lang="da-DK" sz="2000" dirty="0">
                <a:highlight>
                  <a:srgbClr val="00FF00"/>
                </a:highlight>
              </a:rPr>
              <a:t>modstanderen</a:t>
            </a:r>
            <a:r>
              <a:rPr lang="da-DK" sz="2000" dirty="0"/>
              <a:t> </a:t>
            </a:r>
            <a:r>
              <a:rPr lang="da-DK" sz="2000" dirty="0">
                <a:highlight>
                  <a:srgbClr val="00FFFF"/>
                </a:highlight>
              </a:rPr>
              <a:t>har forsøgt</a:t>
            </a:r>
            <a:r>
              <a:rPr lang="da-DK" sz="2000" dirty="0"/>
              <a:t> </a:t>
            </a:r>
            <a:r>
              <a:rPr lang="da-DK" sz="2000" dirty="0">
                <a:highlight>
                  <a:srgbClr val="00FFFF"/>
                </a:highlight>
              </a:rPr>
              <a:t>at skyde</a:t>
            </a:r>
            <a:r>
              <a:rPr lang="da-DK" sz="2000" dirty="0"/>
              <a:t>. På den anden </a:t>
            </a:r>
            <a:r>
              <a:rPr lang="da-DK" sz="2000" dirty="0">
                <a:highlight>
                  <a:srgbClr val="00FF00"/>
                </a:highlight>
              </a:rPr>
              <a:t>plade</a:t>
            </a:r>
            <a:r>
              <a:rPr lang="da-DK" sz="2000" dirty="0"/>
              <a:t> </a:t>
            </a:r>
            <a:r>
              <a:rPr lang="da-DK" sz="2000" dirty="0">
                <a:highlight>
                  <a:srgbClr val="00FFFF"/>
                </a:highlight>
              </a:rPr>
              <a:t>markerer</a:t>
            </a:r>
            <a:r>
              <a:rPr lang="da-DK" sz="2000" dirty="0"/>
              <a:t> </a:t>
            </a:r>
            <a:r>
              <a:rPr lang="da-DK" sz="2000" dirty="0">
                <a:highlight>
                  <a:srgbClr val="00FF00"/>
                </a:highlight>
              </a:rPr>
              <a:t>spilleren</a:t>
            </a:r>
            <a:r>
              <a:rPr lang="da-DK" sz="2000" dirty="0"/>
              <a:t> tilsvarende, hvor han/hun </a:t>
            </a:r>
            <a:r>
              <a:rPr lang="da-DK" sz="2000" dirty="0">
                <a:highlight>
                  <a:srgbClr val="00FFFF"/>
                </a:highlight>
              </a:rPr>
              <a:t>har forsøgt</a:t>
            </a:r>
            <a:r>
              <a:rPr lang="da-DK" sz="2000" dirty="0"/>
              <a:t> </a:t>
            </a:r>
            <a:r>
              <a:rPr lang="da-DK" sz="2000" dirty="0">
                <a:highlight>
                  <a:srgbClr val="00FFFF"/>
                </a:highlight>
              </a:rPr>
              <a:t>at ramme</a:t>
            </a:r>
            <a:r>
              <a:rPr lang="da-DK" sz="2000" dirty="0"/>
              <a:t> </a:t>
            </a:r>
            <a:r>
              <a:rPr lang="da-DK" sz="2000" dirty="0">
                <a:highlight>
                  <a:srgbClr val="00FF00"/>
                </a:highlight>
              </a:rPr>
              <a:t>modstanderen</a:t>
            </a:r>
            <a:r>
              <a:rPr lang="da-DK" sz="2000" dirty="0"/>
              <a:t>.</a:t>
            </a:r>
          </a:p>
          <a:p>
            <a:pPr marL="0" indent="0">
              <a:buNone/>
            </a:pPr>
            <a:r>
              <a:rPr lang="da-DK" sz="2000" dirty="0"/>
              <a:t>Når </a:t>
            </a:r>
            <a:r>
              <a:rPr lang="da-DK" sz="2000" dirty="0">
                <a:highlight>
                  <a:srgbClr val="00FF00"/>
                </a:highlight>
              </a:rPr>
              <a:t>skibene</a:t>
            </a:r>
            <a:r>
              <a:rPr lang="da-DK" sz="2000" dirty="0"/>
              <a:t> </a:t>
            </a:r>
            <a:r>
              <a:rPr lang="da-DK" sz="2000" dirty="0">
                <a:highlight>
                  <a:srgbClr val="00FFFF"/>
                </a:highlight>
              </a:rPr>
              <a:t>er placeret</a:t>
            </a:r>
            <a:r>
              <a:rPr lang="da-DK" sz="2000" dirty="0"/>
              <a:t> </a:t>
            </a:r>
            <a:r>
              <a:rPr lang="da-DK" sz="2000" dirty="0">
                <a:highlight>
                  <a:srgbClr val="00FFFF"/>
                </a:highlight>
              </a:rPr>
              <a:t>skiftes</a:t>
            </a:r>
            <a:r>
              <a:rPr lang="da-DK" sz="2000" dirty="0"/>
              <a:t> </a:t>
            </a:r>
            <a:r>
              <a:rPr lang="da-DK" sz="2000" dirty="0">
                <a:highlight>
                  <a:srgbClr val="00FF00"/>
                </a:highlight>
              </a:rPr>
              <a:t>spillerne</a:t>
            </a:r>
            <a:r>
              <a:rPr lang="da-DK" sz="2000" dirty="0"/>
              <a:t> til </a:t>
            </a:r>
            <a:r>
              <a:rPr lang="da-DK" sz="2000" dirty="0">
                <a:highlight>
                  <a:srgbClr val="00FFFF"/>
                </a:highlight>
              </a:rPr>
              <a:t>at skyde</a:t>
            </a:r>
            <a:r>
              <a:rPr lang="da-DK" sz="2000" dirty="0"/>
              <a:t> på </a:t>
            </a:r>
            <a:r>
              <a:rPr lang="da-DK" sz="2000" dirty="0">
                <a:highlight>
                  <a:srgbClr val="00FF00"/>
                </a:highlight>
              </a:rPr>
              <a:t>modstanderens</a:t>
            </a:r>
            <a:r>
              <a:rPr lang="da-DK" sz="2000" dirty="0"/>
              <a:t> </a:t>
            </a:r>
            <a:r>
              <a:rPr lang="da-DK" sz="2000" dirty="0">
                <a:highlight>
                  <a:srgbClr val="00FF00"/>
                </a:highlight>
              </a:rPr>
              <a:t>felt</a:t>
            </a:r>
            <a:r>
              <a:rPr lang="da-DK" sz="2000" dirty="0"/>
              <a:t>, og </a:t>
            </a:r>
            <a:r>
              <a:rPr lang="da-DK" sz="2000" dirty="0">
                <a:highlight>
                  <a:srgbClr val="00FF00"/>
                </a:highlight>
              </a:rPr>
              <a:t>modstanderen</a:t>
            </a:r>
            <a:r>
              <a:rPr lang="da-DK" sz="2000" dirty="0"/>
              <a:t> </a:t>
            </a:r>
            <a:r>
              <a:rPr lang="da-DK" sz="2000" dirty="0">
                <a:highlight>
                  <a:srgbClr val="00FFFF"/>
                </a:highlight>
              </a:rPr>
              <a:t>annoncerer</a:t>
            </a:r>
            <a:r>
              <a:rPr lang="da-DK" sz="2000" dirty="0"/>
              <a:t> ramt eller plask, alt efter om et </a:t>
            </a:r>
            <a:r>
              <a:rPr lang="da-DK" sz="2000" dirty="0">
                <a:highlight>
                  <a:srgbClr val="00FF00"/>
                </a:highlight>
              </a:rPr>
              <a:t>skib</a:t>
            </a:r>
            <a:r>
              <a:rPr lang="da-DK" sz="2000" dirty="0"/>
              <a:t> </a:t>
            </a:r>
            <a:r>
              <a:rPr lang="da-DK" sz="2000" dirty="0">
                <a:highlight>
                  <a:srgbClr val="00FFFF"/>
                </a:highlight>
              </a:rPr>
              <a:t>blev ramt</a:t>
            </a:r>
            <a:r>
              <a:rPr lang="da-DK" sz="2000" dirty="0"/>
              <a:t> eller ej. </a:t>
            </a:r>
            <a:r>
              <a:rPr lang="da-DK" sz="2000" dirty="0">
                <a:highlight>
                  <a:srgbClr val="00FF00"/>
                </a:highlight>
              </a:rPr>
              <a:t>Vinderen</a:t>
            </a:r>
            <a:r>
              <a:rPr lang="da-DK" sz="2000" dirty="0"/>
              <a:t> </a:t>
            </a:r>
            <a:r>
              <a:rPr lang="da-DK" sz="2000" dirty="0">
                <a:highlight>
                  <a:srgbClr val="00FFFF"/>
                </a:highlight>
              </a:rPr>
              <a:t>er</a:t>
            </a:r>
            <a:r>
              <a:rPr lang="da-DK" sz="2000" dirty="0"/>
              <a:t> den, der først </a:t>
            </a:r>
            <a:r>
              <a:rPr lang="da-DK" sz="2000" dirty="0">
                <a:highlight>
                  <a:srgbClr val="00FFFF"/>
                </a:highlight>
              </a:rPr>
              <a:t>får sænket</a:t>
            </a:r>
            <a:r>
              <a:rPr lang="da-DK" sz="2000" dirty="0"/>
              <a:t> alle </a:t>
            </a:r>
            <a:r>
              <a:rPr lang="da-DK" sz="2000" dirty="0">
                <a:highlight>
                  <a:srgbClr val="00FF00"/>
                </a:highlight>
              </a:rPr>
              <a:t>modstanderes</a:t>
            </a:r>
            <a:r>
              <a:rPr lang="da-DK" sz="2000" dirty="0"/>
              <a:t> </a:t>
            </a:r>
            <a:r>
              <a:rPr lang="da-DK" sz="2000" dirty="0">
                <a:highlight>
                  <a:srgbClr val="00FF00"/>
                </a:highlight>
              </a:rPr>
              <a:t>skibe</a:t>
            </a:r>
            <a:r>
              <a:rPr lang="da-DK" sz="2000" dirty="0"/>
              <a:t>.</a:t>
            </a:r>
            <a:endParaRPr lang="da-DK" sz="2000" dirty="0">
              <a:solidFill>
                <a:srgbClr val="FF0000"/>
              </a:solidFill>
              <a:highlight>
                <a:srgbClr val="00FFFF"/>
              </a:highlight>
            </a:endParaRPr>
          </a:p>
        </p:txBody>
      </p:sp>
      <p:sp>
        <p:nvSpPr>
          <p:cNvPr id="6" name="Content Placeholder 2">
            <a:extLst>
              <a:ext uri="{FF2B5EF4-FFF2-40B4-BE49-F238E27FC236}">
                <a16:creationId xmlns:a16="http://schemas.microsoft.com/office/drawing/2014/main" id="{22E1DD6C-4241-7546-B40A-2F11BC17B810}"/>
              </a:ext>
            </a:extLst>
          </p:cNvPr>
          <p:cNvSpPr txBox="1">
            <a:spLocks/>
          </p:cNvSpPr>
          <p:nvPr/>
        </p:nvSpPr>
        <p:spPr>
          <a:xfrm>
            <a:off x="107576" y="4691733"/>
            <a:ext cx="11976848" cy="1911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p>
        </p:txBody>
      </p:sp>
      <p:sp>
        <p:nvSpPr>
          <p:cNvPr id="9" name="Content Placeholder 2">
            <a:extLst>
              <a:ext uri="{FF2B5EF4-FFF2-40B4-BE49-F238E27FC236}">
                <a16:creationId xmlns:a16="http://schemas.microsoft.com/office/drawing/2014/main" id="{1B14A474-0000-1445-826F-960B3858BA0E}"/>
              </a:ext>
            </a:extLst>
          </p:cNvPr>
          <p:cNvSpPr txBox="1">
            <a:spLocks/>
          </p:cNvSpPr>
          <p:nvPr/>
        </p:nvSpPr>
        <p:spPr>
          <a:xfrm>
            <a:off x="89648" y="2785170"/>
            <a:ext cx="5664975" cy="15046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FF"/>
                </a:highlight>
              </a:rPr>
              <a:t>Udsagnsord:</a:t>
            </a:r>
            <a:r>
              <a:rPr lang="da-DK" dirty="0"/>
              <a:t> er, spille, inddele, identificere, tildele, placere, forsøge, skyde, markere, ramme, skifte, annoncere, sænke.</a:t>
            </a:r>
          </a:p>
        </p:txBody>
      </p:sp>
    </p:spTree>
    <p:extLst>
      <p:ext uri="{BB962C8B-B14F-4D97-AF65-F5344CB8AC3E}">
        <p14:creationId xmlns:p14="http://schemas.microsoft.com/office/powerpoint/2010/main" val="181045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7" grpId="0" animBg="1"/>
      <p:bldP spid="10" grpId="0" animBg="1"/>
      <p:bldP spid="3"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148AAE7F-D42C-B649-9C03-6478E64C67D3}"/>
              </a:ext>
            </a:extLst>
          </p:cNvPr>
          <p:cNvSpPr txBox="1">
            <a:spLocks/>
          </p:cNvSpPr>
          <p:nvPr/>
        </p:nvSpPr>
        <p:spPr>
          <a:xfrm>
            <a:off x="87069" y="1114065"/>
            <a:ext cx="5664975" cy="1504635"/>
          </a:xfrm>
          <a:prstGeom prst="rect">
            <a:avLst/>
          </a:prstGeom>
          <a:solidFill>
            <a:schemeClr val="bg1"/>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Navneord</a:t>
            </a:r>
            <a:r>
              <a:rPr lang="da-DK" dirty="0"/>
              <a:t>: Spil, person, papir, blyant, plade, felt, blyant, papir, rækkenummer, søjlenummer, spiller, skibe, modstander, (en) vinder.</a:t>
            </a:r>
          </a:p>
        </p:txBody>
      </p:sp>
      <p:sp>
        <p:nvSpPr>
          <p:cNvPr id="10" name="Content Placeholder 2">
            <a:extLst>
              <a:ext uri="{FF2B5EF4-FFF2-40B4-BE49-F238E27FC236}">
                <a16:creationId xmlns:a16="http://schemas.microsoft.com/office/drawing/2014/main" id="{512C1E2E-FAC2-7542-A413-112B32C9178D}"/>
              </a:ext>
            </a:extLst>
          </p:cNvPr>
          <p:cNvSpPr>
            <a:spLocks noGrp="1"/>
          </p:cNvSpPr>
          <p:nvPr>
            <p:ph idx="1"/>
          </p:nvPr>
        </p:nvSpPr>
        <p:spPr>
          <a:xfrm>
            <a:off x="87026" y="1112658"/>
            <a:ext cx="5664975" cy="1504635"/>
          </a:xfrm>
          <a:noFill/>
        </p:spPr>
        <p:txBody>
          <a:bodyPr>
            <a:normAutofit fontScale="92500" lnSpcReduction="10000"/>
          </a:bodyPr>
          <a:lstStyle/>
          <a:p>
            <a:pPr marL="0" indent="0">
              <a:buNone/>
            </a:pPr>
            <a:r>
              <a:rPr lang="da-DK" dirty="0">
                <a:highlight>
                  <a:srgbClr val="00FF00"/>
                </a:highlight>
              </a:rPr>
              <a:t>Navneord</a:t>
            </a:r>
            <a:r>
              <a:rPr lang="da-DK" dirty="0"/>
              <a:t>: Spil, </a:t>
            </a:r>
            <a:r>
              <a:rPr lang="da-DK" strike="sngStrike" dirty="0"/>
              <a:t>person, papir, blyant, </a:t>
            </a:r>
            <a:r>
              <a:rPr lang="da-DK" dirty="0"/>
              <a:t>plade, felt, </a:t>
            </a:r>
            <a:r>
              <a:rPr lang="da-DK" strike="sngStrike" dirty="0"/>
              <a:t>blyant, papir, </a:t>
            </a:r>
            <a:r>
              <a:rPr lang="da-DK" dirty="0"/>
              <a:t>rækkenummer, søjlenummer, spiller, skibe, modstander, (en) vinder.</a:t>
            </a:r>
          </a:p>
        </p:txBody>
      </p:sp>
      <p:sp>
        <p:nvSpPr>
          <p:cNvPr id="15" name="Content Placeholder 2">
            <a:extLst>
              <a:ext uri="{FF2B5EF4-FFF2-40B4-BE49-F238E27FC236}">
                <a16:creationId xmlns:a16="http://schemas.microsoft.com/office/drawing/2014/main" id="{482E3E6C-3109-574A-9420-8129D265ED70}"/>
              </a:ext>
            </a:extLst>
          </p:cNvPr>
          <p:cNvSpPr txBox="1">
            <a:spLocks/>
          </p:cNvSpPr>
          <p:nvPr/>
        </p:nvSpPr>
        <p:spPr>
          <a:xfrm>
            <a:off x="87068" y="2782590"/>
            <a:ext cx="5664975" cy="15046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FF"/>
                </a:highlight>
              </a:rPr>
              <a:t>Udsagnsord:</a:t>
            </a:r>
            <a:r>
              <a:rPr lang="da-DK" dirty="0"/>
              <a:t> er, spille, inddele, identificere, tildele, placere, forsøge, skyde, markere, ramme, skifte, annoncere, sænke.</a:t>
            </a:r>
          </a:p>
        </p:txBody>
      </p:sp>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sp>
        <p:nvSpPr>
          <p:cNvPr id="11" name="Content Placeholder 2">
            <a:extLst>
              <a:ext uri="{FF2B5EF4-FFF2-40B4-BE49-F238E27FC236}">
                <a16:creationId xmlns:a16="http://schemas.microsoft.com/office/drawing/2014/main" id="{1FE8D853-158E-5F43-9950-29662558F4AB}"/>
              </a:ext>
            </a:extLst>
          </p:cNvPr>
          <p:cNvSpPr txBox="1">
            <a:spLocks/>
          </p:cNvSpPr>
          <p:nvPr/>
        </p:nvSpPr>
        <p:spPr>
          <a:xfrm>
            <a:off x="87025" y="2781183"/>
            <a:ext cx="5664975" cy="1504635"/>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FF"/>
                </a:highlight>
              </a:rPr>
              <a:t>Udsagnsord:</a:t>
            </a:r>
            <a:r>
              <a:rPr lang="da-DK" dirty="0"/>
              <a:t> er, </a:t>
            </a:r>
            <a:r>
              <a:rPr lang="da-DK" strike="sngStrike" dirty="0"/>
              <a:t>spille</a:t>
            </a:r>
            <a:r>
              <a:rPr lang="da-DK" dirty="0"/>
              <a:t>, inddele, </a:t>
            </a:r>
            <a:r>
              <a:rPr lang="da-DK" strike="sngStrike" dirty="0"/>
              <a:t>identificere</a:t>
            </a:r>
            <a:r>
              <a:rPr lang="da-DK" dirty="0"/>
              <a:t>, tildele, placere, </a:t>
            </a:r>
            <a:r>
              <a:rPr lang="da-DK" strike="sngStrike" dirty="0"/>
              <a:t>forsøge</a:t>
            </a:r>
            <a:r>
              <a:rPr lang="da-DK" dirty="0"/>
              <a:t>, skyde, markere, ramme, </a:t>
            </a:r>
            <a:r>
              <a:rPr lang="da-DK" strike="sngStrike" dirty="0"/>
              <a:t>skifte</a:t>
            </a:r>
            <a:r>
              <a:rPr lang="da-DK" dirty="0"/>
              <a:t>, annoncere, sænke.</a:t>
            </a:r>
          </a:p>
        </p:txBody>
      </p:sp>
      <p:sp>
        <p:nvSpPr>
          <p:cNvPr id="12" name="Content Placeholder 2">
            <a:extLst>
              <a:ext uri="{FF2B5EF4-FFF2-40B4-BE49-F238E27FC236}">
                <a16:creationId xmlns:a16="http://schemas.microsoft.com/office/drawing/2014/main" id="{F9B03678-AA5C-7549-B7FA-F5FF350C1DFB}"/>
              </a:ext>
            </a:extLst>
          </p:cNvPr>
          <p:cNvSpPr txBox="1">
            <a:spLocks/>
          </p:cNvSpPr>
          <p:nvPr/>
        </p:nvSpPr>
        <p:spPr>
          <a:xfrm>
            <a:off x="5847418" y="4460085"/>
            <a:ext cx="6239436" cy="2607143"/>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highlight>
                  <a:srgbClr val="00FF00"/>
                </a:highlight>
              </a:rPr>
              <a:t>Skibe</a:t>
            </a:r>
            <a:r>
              <a:rPr lang="da-DK" sz="2200" dirty="0"/>
              <a:t> </a:t>
            </a:r>
            <a:r>
              <a:rPr lang="da-DK" sz="2200" dirty="0">
                <a:highlight>
                  <a:srgbClr val="00FFFF"/>
                </a:highlight>
              </a:rPr>
              <a:t>placeres</a:t>
            </a:r>
            <a:r>
              <a:rPr lang="da-DK" sz="2200" dirty="0"/>
              <a:t> på en </a:t>
            </a:r>
            <a:r>
              <a:rPr lang="da-DK" sz="2200" dirty="0">
                <a:highlight>
                  <a:srgbClr val="00FF00"/>
                </a:highlight>
              </a:rPr>
              <a:t>plade</a:t>
            </a:r>
            <a:r>
              <a:rPr lang="da-DK" sz="2200" dirty="0"/>
              <a:t>.</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skyder</a:t>
            </a:r>
            <a:r>
              <a:rPr lang="da-DK" sz="2200" dirty="0"/>
              <a:t> på </a:t>
            </a:r>
            <a:r>
              <a:rPr lang="da-DK" sz="2200" dirty="0">
                <a:highlight>
                  <a:srgbClr val="00FF00"/>
                </a:highlight>
              </a:rPr>
              <a:t>modstanderen</a:t>
            </a:r>
            <a:r>
              <a:rPr lang="da-DK" sz="2200" dirty="0"/>
              <a:t>.</a:t>
            </a:r>
          </a:p>
          <a:p>
            <a:pPr marL="0" indent="0">
              <a:lnSpc>
                <a:spcPct val="70000"/>
              </a:lnSpc>
              <a:buNone/>
            </a:pPr>
            <a:r>
              <a:rPr lang="da-DK" sz="2200" dirty="0">
                <a:highlight>
                  <a:srgbClr val="00FF00"/>
                </a:highlight>
              </a:rPr>
              <a:t>Modstander</a:t>
            </a:r>
            <a:r>
              <a:rPr lang="da-DK" sz="2200" dirty="0"/>
              <a:t> </a:t>
            </a:r>
            <a:r>
              <a:rPr lang="da-DK" sz="2200" dirty="0">
                <a:highlight>
                  <a:srgbClr val="00FFFF"/>
                </a:highlight>
              </a:rPr>
              <a:t>annoncerer</a:t>
            </a:r>
            <a:r>
              <a:rPr lang="da-DK" sz="2200" dirty="0"/>
              <a:t> ramt eller plask.</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markerer</a:t>
            </a:r>
            <a:r>
              <a:rPr lang="da-DK" sz="2200" dirty="0"/>
              <a:t> </a:t>
            </a:r>
            <a:r>
              <a:rPr lang="da-DK" sz="2200" dirty="0">
                <a:highlight>
                  <a:srgbClr val="00FF00"/>
                </a:highlight>
              </a:rPr>
              <a:t>skud</a:t>
            </a:r>
            <a:r>
              <a:rPr lang="da-DK" sz="2200" dirty="0"/>
              <a:t>.</a:t>
            </a:r>
          </a:p>
          <a:p>
            <a:pPr marL="0" indent="0">
              <a:lnSpc>
                <a:spcPct val="70000"/>
              </a:lnSpc>
              <a:buNone/>
            </a:pPr>
            <a:r>
              <a:rPr lang="da-DK" sz="2200" dirty="0">
                <a:highlight>
                  <a:srgbClr val="00FF00"/>
                </a:highlight>
              </a:rPr>
              <a:t>Skib</a:t>
            </a:r>
            <a:r>
              <a:rPr lang="da-DK" sz="2200" dirty="0"/>
              <a:t> kan blive </a:t>
            </a:r>
            <a:r>
              <a:rPr lang="da-DK" sz="2200" dirty="0">
                <a:highlight>
                  <a:srgbClr val="00FFFF"/>
                </a:highlight>
              </a:rPr>
              <a:t>ramt</a:t>
            </a:r>
            <a:r>
              <a:rPr lang="da-DK" sz="2200" dirty="0"/>
              <a:t> og </a:t>
            </a:r>
            <a:r>
              <a:rPr lang="da-DK" sz="2200" dirty="0">
                <a:highlight>
                  <a:srgbClr val="00FFFF"/>
                </a:highlight>
              </a:rPr>
              <a:t>sunket</a:t>
            </a:r>
            <a:r>
              <a:rPr lang="da-DK" sz="2200" dirty="0"/>
              <a:t>.</a:t>
            </a:r>
          </a:p>
          <a:p>
            <a:pPr marL="0" indent="0">
              <a:lnSpc>
                <a:spcPct val="70000"/>
              </a:lnSpc>
              <a:buNone/>
            </a:pPr>
            <a:r>
              <a:rPr lang="da-DK" sz="2200" dirty="0">
                <a:highlight>
                  <a:srgbClr val="00FF00"/>
                </a:highlight>
              </a:rPr>
              <a:t>Vinder</a:t>
            </a:r>
            <a:r>
              <a:rPr lang="da-DK" sz="2200" dirty="0"/>
              <a:t> er den, som har </a:t>
            </a:r>
            <a:r>
              <a:rPr lang="da-DK" sz="2200" dirty="0">
                <a:highlight>
                  <a:srgbClr val="00FFFF"/>
                </a:highlight>
              </a:rPr>
              <a:t>sunket</a:t>
            </a:r>
            <a:r>
              <a:rPr lang="da-DK" sz="2200" dirty="0"/>
              <a:t> alle </a:t>
            </a:r>
            <a:r>
              <a:rPr lang="da-DK" sz="2200" dirty="0">
                <a:highlight>
                  <a:srgbClr val="00FF00"/>
                </a:highlight>
              </a:rPr>
              <a:t>modstanders</a:t>
            </a:r>
            <a:r>
              <a:rPr lang="da-DK" sz="2200" dirty="0"/>
              <a:t> </a:t>
            </a:r>
            <a:r>
              <a:rPr lang="da-DK" sz="2200" dirty="0">
                <a:highlight>
                  <a:srgbClr val="00FF00"/>
                </a:highlight>
              </a:rPr>
              <a:t>skibe</a:t>
            </a:r>
            <a:r>
              <a:rPr lang="da-DK" sz="2200" dirty="0"/>
              <a:t>.</a:t>
            </a:r>
            <a:endParaRPr lang="en-GB" sz="2200" dirty="0"/>
          </a:p>
        </p:txBody>
      </p:sp>
      <p:sp>
        <p:nvSpPr>
          <p:cNvPr id="13" name="Content Placeholder 2">
            <a:extLst>
              <a:ext uri="{FF2B5EF4-FFF2-40B4-BE49-F238E27FC236}">
                <a16:creationId xmlns:a16="http://schemas.microsoft.com/office/drawing/2014/main" id="{6A2151AE-9AE3-464E-9BC2-0B8D9A3B5EAD}"/>
              </a:ext>
            </a:extLst>
          </p:cNvPr>
          <p:cNvSpPr txBox="1">
            <a:spLocks/>
          </p:cNvSpPr>
          <p:nvPr/>
        </p:nvSpPr>
        <p:spPr>
          <a:xfrm>
            <a:off x="89648" y="4460085"/>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a:t>
            </a:r>
            <a:r>
              <a:rPr lang="da-DK" dirty="0">
                <a:highlight>
                  <a:srgbClr val="00FF00"/>
                </a:highlight>
              </a:rPr>
              <a:t>spil</a:t>
            </a:r>
            <a:r>
              <a:rPr lang="da-DK" dirty="0"/>
              <a:t> </a:t>
            </a:r>
            <a:r>
              <a:rPr lang="da-DK" dirty="0">
                <a:highlight>
                  <a:srgbClr val="00FFFF"/>
                </a:highlight>
              </a:rPr>
              <a:t>består</a:t>
            </a:r>
            <a:r>
              <a:rPr lang="da-DK" dirty="0"/>
              <a:t> af 2 </a:t>
            </a:r>
            <a:r>
              <a:rPr lang="da-DK" dirty="0">
                <a:highlight>
                  <a:srgbClr val="00FF00"/>
                </a:highlight>
              </a:rPr>
              <a:t>spillere</a:t>
            </a:r>
            <a:r>
              <a:rPr lang="da-DK" dirty="0"/>
              <a:t>.</a:t>
            </a:r>
          </a:p>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har</a:t>
            </a:r>
            <a:r>
              <a:rPr lang="da-DK" dirty="0"/>
              <a:t> 2 </a:t>
            </a:r>
            <a:r>
              <a:rPr lang="da-DK" dirty="0">
                <a:highlight>
                  <a:srgbClr val="00FF00"/>
                </a:highlight>
              </a:rPr>
              <a:t>plader</a:t>
            </a:r>
            <a:r>
              <a:rPr lang="da-DK" dirty="0"/>
              <a:t>.</a:t>
            </a:r>
          </a:p>
          <a:p>
            <a:pPr marL="0" indent="0">
              <a:buFont typeface="Arial" panose="020B0604020202020204" pitchFamily="34" charset="0"/>
              <a:buNone/>
            </a:pPr>
            <a:r>
              <a:rPr lang="da-DK" dirty="0"/>
              <a:t>Hver </a:t>
            </a:r>
            <a:r>
              <a:rPr lang="da-DK" dirty="0">
                <a:highlight>
                  <a:srgbClr val="00FF00"/>
                </a:highlight>
              </a:rPr>
              <a:t>plade</a:t>
            </a:r>
            <a:r>
              <a:rPr lang="da-DK" dirty="0"/>
              <a:t> er </a:t>
            </a:r>
            <a:r>
              <a:rPr lang="da-DK" dirty="0">
                <a:highlight>
                  <a:srgbClr val="00FFFF"/>
                </a:highlight>
              </a:rPr>
              <a:t>inddelt</a:t>
            </a:r>
            <a:r>
              <a:rPr lang="da-DK" dirty="0"/>
              <a:t> i 10x10 </a:t>
            </a:r>
            <a:r>
              <a:rPr lang="da-DK" dirty="0">
                <a:highlight>
                  <a:srgbClr val="00FF00"/>
                </a:highlight>
              </a:rPr>
              <a:t>felter</a:t>
            </a:r>
            <a:r>
              <a:rPr lang="da-DK" dirty="0"/>
              <a:t>.</a:t>
            </a:r>
          </a:p>
          <a:p>
            <a:pPr marL="0" indent="0">
              <a:buFont typeface="Arial" panose="020B0604020202020204" pitchFamily="34" charset="0"/>
              <a:buNone/>
            </a:pPr>
            <a:r>
              <a:rPr lang="da-DK" dirty="0"/>
              <a:t>Hvert </a:t>
            </a:r>
            <a:r>
              <a:rPr lang="da-DK" dirty="0">
                <a:highlight>
                  <a:srgbClr val="00FF00"/>
                </a:highlight>
              </a:rPr>
              <a:t>felt</a:t>
            </a:r>
            <a:r>
              <a:rPr lang="da-DK" dirty="0"/>
              <a:t> </a:t>
            </a:r>
            <a:r>
              <a:rPr lang="da-DK" dirty="0">
                <a:highlight>
                  <a:srgbClr val="00FFFF"/>
                </a:highlight>
              </a:rPr>
              <a:t>har</a:t>
            </a:r>
            <a:r>
              <a:rPr lang="da-DK" dirty="0"/>
              <a:t> et </a:t>
            </a:r>
            <a:r>
              <a:rPr lang="da-DK" dirty="0">
                <a:highlight>
                  <a:srgbClr val="00FF00"/>
                </a:highlight>
              </a:rPr>
              <a:t>række-</a:t>
            </a:r>
            <a:r>
              <a:rPr lang="da-DK" dirty="0"/>
              <a:t> og et </a:t>
            </a:r>
            <a:r>
              <a:rPr lang="da-DK" dirty="0">
                <a:highlight>
                  <a:srgbClr val="00FF00"/>
                </a:highlight>
              </a:rPr>
              <a:t>søjlenummer</a:t>
            </a:r>
            <a:r>
              <a:rPr lang="da-DK" dirty="0"/>
              <a:t>.</a:t>
            </a:r>
          </a:p>
          <a:p>
            <a:pPr marL="0" indent="0">
              <a:buNone/>
            </a:pPr>
            <a:r>
              <a:rPr lang="da-DK" dirty="0"/>
              <a:t>Hver </a:t>
            </a:r>
            <a:r>
              <a:rPr lang="da-DK" dirty="0">
                <a:highlight>
                  <a:srgbClr val="00FF00"/>
                </a:highlight>
              </a:rPr>
              <a:t>spiller</a:t>
            </a:r>
            <a:r>
              <a:rPr lang="da-DK" dirty="0"/>
              <a:t> </a:t>
            </a:r>
            <a:r>
              <a:rPr lang="da-DK" dirty="0">
                <a:highlight>
                  <a:srgbClr val="00FFFF"/>
                </a:highlight>
              </a:rPr>
              <a:t>tildeles</a:t>
            </a:r>
            <a:r>
              <a:rPr lang="da-DK" dirty="0"/>
              <a:t> </a:t>
            </a:r>
            <a:r>
              <a:rPr lang="da-DK" dirty="0">
                <a:highlight>
                  <a:srgbClr val="00FF00"/>
                </a:highlight>
              </a:rPr>
              <a:t>skibe</a:t>
            </a:r>
            <a:r>
              <a:rPr lang="da-DK" dirty="0"/>
              <a:t>.</a:t>
            </a:r>
          </a:p>
          <a:p>
            <a:pPr marL="0" indent="0">
              <a:buFont typeface="Arial" panose="020B0604020202020204" pitchFamily="34" charset="0"/>
              <a:buNone/>
            </a:pPr>
            <a:endParaRPr lang="en-GB" dirty="0"/>
          </a:p>
        </p:txBody>
      </p:sp>
      <p:sp>
        <p:nvSpPr>
          <p:cNvPr id="25" name="TextBox 24">
            <a:extLst>
              <a:ext uri="{FF2B5EF4-FFF2-40B4-BE49-F238E27FC236}">
                <a16:creationId xmlns:a16="http://schemas.microsoft.com/office/drawing/2014/main" id="{C489398F-CBF8-834C-99CC-962BB6245BA1}"/>
              </a:ext>
            </a:extLst>
          </p:cNvPr>
          <p:cNvSpPr txBox="1"/>
          <p:nvPr/>
        </p:nvSpPr>
        <p:spPr>
          <a:xfrm>
            <a:off x="6609424" y="1768765"/>
            <a:ext cx="4715424" cy="954107"/>
          </a:xfrm>
          <a:prstGeom prst="rect">
            <a:avLst/>
          </a:prstGeom>
          <a:noFill/>
          <a:ln w="38100">
            <a:solidFill>
              <a:schemeClr val="accent2"/>
            </a:solidFill>
          </a:ln>
          <a:scene3d>
            <a:camera prst="orthographicFront"/>
            <a:lightRig rig="threePt" dir="t"/>
          </a:scene3d>
          <a:sp3d>
            <a:bevelT prst="relaxedInset"/>
          </a:sp3d>
        </p:spPr>
        <p:txBody>
          <a:bodyPr wrap="square" rtlCol="0">
            <a:spAutoFit/>
          </a:bodyPr>
          <a:lstStyle/>
          <a:p>
            <a:r>
              <a:rPr lang="en-GB" sz="2800" dirty="0" err="1"/>
              <a:t>Valg</a:t>
            </a:r>
            <a:r>
              <a:rPr lang="en-GB" sz="2800" dirty="0"/>
              <a:t>: At </a:t>
            </a:r>
            <a:r>
              <a:rPr lang="en-GB" sz="2800" dirty="0" err="1"/>
              <a:t>skyde</a:t>
            </a:r>
            <a:r>
              <a:rPr lang="en-GB" sz="2800" dirty="0"/>
              <a:t> </a:t>
            </a:r>
            <a:r>
              <a:rPr lang="en-GB" sz="2800" dirty="0" err="1"/>
              <a:t>eller</a:t>
            </a:r>
            <a:r>
              <a:rPr lang="en-GB" sz="2800" dirty="0"/>
              <a:t> et </a:t>
            </a:r>
            <a:r>
              <a:rPr lang="en-GB" sz="2800" dirty="0" err="1"/>
              <a:t>skud</a:t>
            </a:r>
            <a:r>
              <a:rPr lang="en-GB" sz="2800" dirty="0"/>
              <a:t>? At </a:t>
            </a:r>
            <a:r>
              <a:rPr lang="en-GB" sz="2800" dirty="0" err="1"/>
              <a:t>vinde</a:t>
            </a:r>
            <a:r>
              <a:rPr lang="en-GB" sz="2800" dirty="0"/>
              <a:t> </a:t>
            </a:r>
            <a:r>
              <a:rPr lang="en-GB" sz="2800" dirty="0" err="1"/>
              <a:t>eller</a:t>
            </a:r>
            <a:r>
              <a:rPr lang="en-GB" sz="2800" dirty="0"/>
              <a:t> </a:t>
            </a:r>
            <a:r>
              <a:rPr lang="en-GB" sz="2800" dirty="0" err="1"/>
              <a:t>en</a:t>
            </a:r>
            <a:r>
              <a:rPr lang="en-GB" sz="2800" dirty="0"/>
              <a:t> </a:t>
            </a:r>
            <a:r>
              <a:rPr lang="en-GB" sz="2800" dirty="0" err="1"/>
              <a:t>vinder</a:t>
            </a:r>
            <a:r>
              <a:rPr lang="en-GB" sz="2800" dirty="0"/>
              <a:t>?</a:t>
            </a:r>
          </a:p>
        </p:txBody>
      </p:sp>
    </p:spTree>
    <p:extLst>
      <p:ext uri="{BB962C8B-B14F-4D97-AF65-F5344CB8AC3E}">
        <p14:creationId xmlns:p14="http://schemas.microsoft.com/office/powerpoint/2010/main" val="268974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sp>
        <p:nvSpPr>
          <p:cNvPr id="26" name="Content Placeholder 2">
            <a:extLst>
              <a:ext uri="{FF2B5EF4-FFF2-40B4-BE49-F238E27FC236}">
                <a16:creationId xmlns:a16="http://schemas.microsoft.com/office/drawing/2014/main" id="{F00A45AC-F34B-7241-A909-0F72D83E175B}"/>
              </a:ext>
            </a:extLst>
          </p:cNvPr>
          <p:cNvSpPr txBox="1">
            <a:spLocks/>
          </p:cNvSpPr>
          <p:nvPr/>
        </p:nvSpPr>
        <p:spPr>
          <a:xfrm>
            <a:off x="6230319" y="1020774"/>
            <a:ext cx="5961681" cy="4542571"/>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dirty="0"/>
              <a:t>Et </a:t>
            </a:r>
            <a:r>
              <a:rPr lang="da-DK" sz="2200" dirty="0">
                <a:highlight>
                  <a:srgbClr val="00FF00"/>
                </a:highlight>
              </a:rPr>
              <a:t>spil</a:t>
            </a:r>
            <a:r>
              <a:rPr lang="da-DK" sz="2200" dirty="0"/>
              <a:t> </a:t>
            </a:r>
            <a:r>
              <a:rPr lang="da-DK" sz="2200" u="sng" dirty="0"/>
              <a:t>består af</a:t>
            </a:r>
            <a:r>
              <a:rPr lang="da-DK" sz="2200" dirty="0"/>
              <a:t> </a:t>
            </a:r>
            <a:r>
              <a:rPr lang="da-DK" sz="2200" dirty="0">
                <a:highlight>
                  <a:srgbClr val="00FF00"/>
                </a:highlight>
              </a:rPr>
              <a:t>spillere</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 en</a:t>
            </a:r>
            <a:r>
              <a:rPr lang="da-DK" sz="2200" dirty="0"/>
              <a:t> </a:t>
            </a:r>
            <a:r>
              <a:rPr lang="da-DK" sz="2200" dirty="0">
                <a:highlight>
                  <a:srgbClr val="00FF00"/>
                </a:highlight>
              </a:rPr>
              <a:t>modstander</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plader</a:t>
            </a:r>
            <a:r>
              <a:rPr lang="da-DK" sz="2200" dirty="0"/>
              <a:t>.</a:t>
            </a:r>
          </a:p>
          <a:p>
            <a:pPr marL="0" indent="0">
              <a:buFont typeface="Arial" panose="020B0604020202020204" pitchFamily="34" charset="0"/>
              <a:buNone/>
            </a:pPr>
            <a:r>
              <a:rPr lang="da-DK" sz="2200" dirty="0"/>
              <a:t>En </a:t>
            </a:r>
            <a:r>
              <a:rPr lang="da-DK" sz="2200" dirty="0">
                <a:highlight>
                  <a:srgbClr val="00FF00"/>
                </a:highlight>
              </a:rPr>
              <a:t>plade</a:t>
            </a:r>
            <a:r>
              <a:rPr lang="da-DK" sz="2200" dirty="0"/>
              <a:t> </a:t>
            </a:r>
            <a:r>
              <a:rPr lang="da-DK" sz="2200" u="sng" dirty="0"/>
              <a:t>består af</a:t>
            </a:r>
            <a:r>
              <a:rPr lang="da-DK" sz="2200" dirty="0"/>
              <a:t> </a:t>
            </a:r>
            <a:r>
              <a:rPr lang="da-DK" sz="2200" dirty="0">
                <a:highlight>
                  <a:srgbClr val="00FF00"/>
                </a:highlight>
              </a:rPr>
              <a:t>felter</a:t>
            </a:r>
            <a:r>
              <a:rPr lang="da-DK" sz="2200" dirty="0"/>
              <a:t>.</a:t>
            </a:r>
          </a:p>
          <a:p>
            <a:pPr marL="0" indent="0">
              <a:buFont typeface="Arial" panose="020B0604020202020204" pitchFamily="34" charset="0"/>
              <a:buNone/>
            </a:pPr>
            <a:r>
              <a:rPr lang="da-DK" sz="2200" dirty="0"/>
              <a:t>Et </a:t>
            </a:r>
            <a:r>
              <a:rPr lang="da-DK" sz="2200" dirty="0">
                <a:highlight>
                  <a:srgbClr val="00FF00"/>
                </a:highlight>
              </a:rPr>
              <a:t>felt</a:t>
            </a:r>
            <a:r>
              <a:rPr lang="da-DK" sz="2200" dirty="0"/>
              <a:t> </a:t>
            </a:r>
            <a:r>
              <a:rPr lang="da-DK" sz="2200" u="sng" dirty="0"/>
              <a:t>har et</a:t>
            </a:r>
            <a:r>
              <a:rPr lang="da-DK" sz="2200" dirty="0"/>
              <a:t> </a:t>
            </a:r>
            <a:r>
              <a:rPr lang="da-DK" sz="2200" dirty="0">
                <a:highlight>
                  <a:srgbClr val="00FF00"/>
                </a:highlight>
              </a:rPr>
              <a:t>koordinat</a:t>
            </a:r>
            <a:r>
              <a:rPr lang="da-DK" sz="2200" dirty="0"/>
              <a:t> (søjle- og rækkenummer).</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a:p>
            <a:pPr marL="0" indent="0">
              <a:buNone/>
            </a:pPr>
            <a:endParaRPr lang="da-DK" sz="2200" dirty="0"/>
          </a:p>
          <a:p>
            <a:pPr marL="0" indent="0">
              <a:buFont typeface="Arial" panose="020B0604020202020204" pitchFamily="34" charset="0"/>
              <a:buNone/>
            </a:pPr>
            <a:endParaRPr lang="en-GB" sz="2200" dirty="0"/>
          </a:p>
        </p:txBody>
      </p:sp>
      <p:sp>
        <p:nvSpPr>
          <p:cNvPr id="27" name="Content Placeholder 2">
            <a:extLst>
              <a:ext uri="{FF2B5EF4-FFF2-40B4-BE49-F238E27FC236}">
                <a16:creationId xmlns:a16="http://schemas.microsoft.com/office/drawing/2014/main" id="{A908850B-64A9-4249-9A56-DA51BDAC7E52}"/>
              </a:ext>
            </a:extLst>
          </p:cNvPr>
          <p:cNvSpPr txBox="1">
            <a:spLocks/>
          </p:cNvSpPr>
          <p:nvPr/>
        </p:nvSpPr>
        <p:spPr>
          <a:xfrm>
            <a:off x="105148" y="2956202"/>
            <a:ext cx="5649475" cy="2607143"/>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highlight>
                  <a:srgbClr val="00FF00"/>
                </a:highlight>
              </a:rPr>
              <a:t>Skibe</a:t>
            </a:r>
            <a:r>
              <a:rPr lang="da-DK" sz="2200" dirty="0"/>
              <a:t> </a:t>
            </a:r>
            <a:r>
              <a:rPr lang="da-DK" sz="2200" dirty="0">
                <a:highlight>
                  <a:srgbClr val="00FFFF"/>
                </a:highlight>
              </a:rPr>
              <a:t>placeres</a:t>
            </a:r>
            <a:r>
              <a:rPr lang="da-DK" sz="2200" dirty="0"/>
              <a:t> på en </a:t>
            </a:r>
            <a:r>
              <a:rPr lang="da-DK" sz="2200" dirty="0">
                <a:highlight>
                  <a:srgbClr val="00FF00"/>
                </a:highlight>
              </a:rPr>
              <a:t>plade</a:t>
            </a:r>
            <a:r>
              <a:rPr lang="da-DK" sz="2200" dirty="0"/>
              <a:t>.</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skyder</a:t>
            </a:r>
            <a:r>
              <a:rPr lang="da-DK" sz="2200" dirty="0"/>
              <a:t> på </a:t>
            </a:r>
            <a:r>
              <a:rPr lang="da-DK" sz="2200" dirty="0">
                <a:highlight>
                  <a:srgbClr val="00FF00"/>
                </a:highlight>
              </a:rPr>
              <a:t>modstanderen</a:t>
            </a:r>
            <a:r>
              <a:rPr lang="da-DK" sz="2200" dirty="0"/>
              <a:t>.</a:t>
            </a:r>
          </a:p>
          <a:p>
            <a:pPr marL="0" indent="0">
              <a:lnSpc>
                <a:spcPct val="70000"/>
              </a:lnSpc>
              <a:buNone/>
            </a:pPr>
            <a:r>
              <a:rPr lang="da-DK" sz="2200" dirty="0">
                <a:highlight>
                  <a:srgbClr val="00FF00"/>
                </a:highlight>
              </a:rPr>
              <a:t>Modstander</a:t>
            </a:r>
            <a:r>
              <a:rPr lang="da-DK" sz="2200" dirty="0"/>
              <a:t> </a:t>
            </a:r>
            <a:r>
              <a:rPr lang="da-DK" sz="2200" dirty="0">
                <a:highlight>
                  <a:srgbClr val="00FFFF"/>
                </a:highlight>
              </a:rPr>
              <a:t>annoncerer</a:t>
            </a:r>
            <a:r>
              <a:rPr lang="da-DK" sz="2200" dirty="0"/>
              <a:t> ramt eller plask.</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markerer</a:t>
            </a:r>
            <a:r>
              <a:rPr lang="da-DK" sz="2200" dirty="0"/>
              <a:t> </a:t>
            </a:r>
            <a:r>
              <a:rPr lang="da-DK" sz="2200" dirty="0">
                <a:highlight>
                  <a:srgbClr val="00FF00"/>
                </a:highlight>
              </a:rPr>
              <a:t>skud</a:t>
            </a:r>
            <a:r>
              <a:rPr lang="da-DK" sz="2200" dirty="0"/>
              <a:t>.</a:t>
            </a:r>
          </a:p>
          <a:p>
            <a:pPr marL="0" indent="0">
              <a:lnSpc>
                <a:spcPct val="70000"/>
              </a:lnSpc>
              <a:buNone/>
            </a:pPr>
            <a:r>
              <a:rPr lang="da-DK" sz="2200" dirty="0">
                <a:highlight>
                  <a:srgbClr val="00FF00"/>
                </a:highlight>
              </a:rPr>
              <a:t>Skib</a:t>
            </a:r>
            <a:r>
              <a:rPr lang="da-DK" sz="2200" dirty="0"/>
              <a:t> kan blive </a:t>
            </a:r>
            <a:r>
              <a:rPr lang="da-DK" sz="2200" dirty="0">
                <a:highlight>
                  <a:srgbClr val="00FFFF"/>
                </a:highlight>
              </a:rPr>
              <a:t>ramt</a:t>
            </a:r>
            <a:r>
              <a:rPr lang="da-DK" sz="2200" dirty="0"/>
              <a:t> og </a:t>
            </a:r>
            <a:r>
              <a:rPr lang="da-DK" sz="2200" dirty="0">
                <a:highlight>
                  <a:srgbClr val="00FFFF"/>
                </a:highlight>
              </a:rPr>
              <a:t>sunket</a:t>
            </a:r>
            <a:r>
              <a:rPr lang="da-DK" sz="2200" dirty="0"/>
              <a:t>.</a:t>
            </a:r>
          </a:p>
          <a:p>
            <a:pPr marL="0" indent="0">
              <a:lnSpc>
                <a:spcPct val="70000"/>
              </a:lnSpc>
              <a:buNone/>
            </a:pPr>
            <a:r>
              <a:rPr lang="da-DK" sz="2200" dirty="0">
                <a:highlight>
                  <a:srgbClr val="00FF00"/>
                </a:highlight>
              </a:rPr>
              <a:t>Vinder</a:t>
            </a:r>
            <a:r>
              <a:rPr lang="da-DK" sz="2200" dirty="0"/>
              <a:t> er den, som har </a:t>
            </a:r>
            <a:r>
              <a:rPr lang="da-DK" sz="2200" dirty="0">
                <a:highlight>
                  <a:srgbClr val="00FFFF"/>
                </a:highlight>
              </a:rPr>
              <a:t>sunket</a:t>
            </a:r>
            <a:r>
              <a:rPr lang="da-DK" sz="2200" dirty="0"/>
              <a:t> alle </a:t>
            </a:r>
            <a:r>
              <a:rPr lang="da-DK" sz="2200" dirty="0">
                <a:highlight>
                  <a:srgbClr val="00FF00"/>
                </a:highlight>
              </a:rPr>
              <a:t>modstanders</a:t>
            </a:r>
            <a:r>
              <a:rPr lang="da-DK" sz="2200" dirty="0"/>
              <a:t> </a:t>
            </a:r>
            <a:r>
              <a:rPr lang="da-DK" sz="2200" dirty="0">
                <a:highlight>
                  <a:srgbClr val="00FF00"/>
                </a:highlight>
              </a:rPr>
              <a:t>skibe</a:t>
            </a:r>
            <a:r>
              <a:rPr lang="da-DK" sz="2200" dirty="0"/>
              <a:t>.</a:t>
            </a:r>
            <a:endParaRPr lang="en-GB" sz="2200" dirty="0"/>
          </a:p>
        </p:txBody>
      </p:sp>
      <p:sp>
        <p:nvSpPr>
          <p:cNvPr id="28" name="Content Placeholder 2">
            <a:extLst>
              <a:ext uri="{FF2B5EF4-FFF2-40B4-BE49-F238E27FC236}">
                <a16:creationId xmlns:a16="http://schemas.microsoft.com/office/drawing/2014/main" id="{0593973A-553F-DD41-AC01-5BDE36706DF5}"/>
              </a:ext>
            </a:extLst>
          </p:cNvPr>
          <p:cNvSpPr txBox="1">
            <a:spLocks/>
          </p:cNvSpPr>
          <p:nvPr/>
        </p:nvSpPr>
        <p:spPr>
          <a:xfrm>
            <a:off x="92078" y="1116645"/>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a:t>
            </a:r>
            <a:r>
              <a:rPr lang="da-DK" dirty="0">
                <a:highlight>
                  <a:srgbClr val="00FF00"/>
                </a:highlight>
              </a:rPr>
              <a:t>spil</a:t>
            </a:r>
            <a:r>
              <a:rPr lang="da-DK" dirty="0"/>
              <a:t> </a:t>
            </a:r>
            <a:r>
              <a:rPr lang="da-DK" dirty="0">
                <a:highlight>
                  <a:srgbClr val="00FFFF"/>
                </a:highlight>
              </a:rPr>
              <a:t>består</a:t>
            </a:r>
            <a:r>
              <a:rPr lang="da-DK" dirty="0"/>
              <a:t> af 2 </a:t>
            </a:r>
            <a:r>
              <a:rPr lang="da-DK" dirty="0">
                <a:highlight>
                  <a:srgbClr val="00FF00"/>
                </a:highlight>
              </a:rPr>
              <a:t>spillere</a:t>
            </a:r>
            <a:r>
              <a:rPr lang="da-DK" dirty="0"/>
              <a:t>.</a:t>
            </a:r>
          </a:p>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har</a:t>
            </a:r>
            <a:r>
              <a:rPr lang="da-DK" dirty="0"/>
              <a:t> 2 </a:t>
            </a:r>
            <a:r>
              <a:rPr lang="da-DK" dirty="0">
                <a:highlight>
                  <a:srgbClr val="00FF00"/>
                </a:highlight>
              </a:rPr>
              <a:t>plader</a:t>
            </a:r>
            <a:r>
              <a:rPr lang="da-DK" dirty="0"/>
              <a:t>.</a:t>
            </a:r>
          </a:p>
          <a:p>
            <a:pPr marL="0" indent="0">
              <a:buFont typeface="Arial" panose="020B0604020202020204" pitchFamily="34" charset="0"/>
              <a:buNone/>
            </a:pPr>
            <a:r>
              <a:rPr lang="da-DK" dirty="0"/>
              <a:t>Hver </a:t>
            </a:r>
            <a:r>
              <a:rPr lang="da-DK" dirty="0">
                <a:highlight>
                  <a:srgbClr val="00FF00"/>
                </a:highlight>
              </a:rPr>
              <a:t>plade</a:t>
            </a:r>
            <a:r>
              <a:rPr lang="da-DK" dirty="0"/>
              <a:t> er </a:t>
            </a:r>
            <a:r>
              <a:rPr lang="da-DK" dirty="0">
                <a:highlight>
                  <a:srgbClr val="00FFFF"/>
                </a:highlight>
              </a:rPr>
              <a:t>inddelt</a:t>
            </a:r>
            <a:r>
              <a:rPr lang="da-DK" dirty="0"/>
              <a:t> i 10x10 </a:t>
            </a:r>
            <a:r>
              <a:rPr lang="da-DK" dirty="0">
                <a:highlight>
                  <a:srgbClr val="00FF00"/>
                </a:highlight>
              </a:rPr>
              <a:t>felter</a:t>
            </a:r>
            <a:r>
              <a:rPr lang="da-DK" dirty="0"/>
              <a:t>.</a:t>
            </a:r>
          </a:p>
          <a:p>
            <a:pPr marL="0" indent="0">
              <a:buFont typeface="Arial" panose="020B0604020202020204" pitchFamily="34" charset="0"/>
              <a:buNone/>
            </a:pPr>
            <a:r>
              <a:rPr lang="da-DK" dirty="0"/>
              <a:t>Hvert </a:t>
            </a:r>
            <a:r>
              <a:rPr lang="da-DK" dirty="0">
                <a:highlight>
                  <a:srgbClr val="00FF00"/>
                </a:highlight>
              </a:rPr>
              <a:t>felt</a:t>
            </a:r>
            <a:r>
              <a:rPr lang="da-DK" dirty="0"/>
              <a:t> </a:t>
            </a:r>
            <a:r>
              <a:rPr lang="da-DK" dirty="0">
                <a:highlight>
                  <a:srgbClr val="00FFFF"/>
                </a:highlight>
              </a:rPr>
              <a:t>har</a:t>
            </a:r>
            <a:r>
              <a:rPr lang="da-DK" dirty="0"/>
              <a:t> et </a:t>
            </a:r>
            <a:r>
              <a:rPr lang="da-DK" dirty="0">
                <a:highlight>
                  <a:srgbClr val="00FF00"/>
                </a:highlight>
              </a:rPr>
              <a:t>række-</a:t>
            </a:r>
            <a:r>
              <a:rPr lang="da-DK" dirty="0"/>
              <a:t> og et </a:t>
            </a:r>
            <a:r>
              <a:rPr lang="da-DK" dirty="0">
                <a:highlight>
                  <a:srgbClr val="00FF00"/>
                </a:highlight>
              </a:rPr>
              <a:t>søjlenummer</a:t>
            </a:r>
            <a:r>
              <a:rPr lang="da-DK" dirty="0"/>
              <a:t>.</a:t>
            </a:r>
          </a:p>
          <a:p>
            <a:pPr marL="0" indent="0">
              <a:buNone/>
            </a:pPr>
            <a:r>
              <a:rPr lang="da-DK" dirty="0"/>
              <a:t>Hver </a:t>
            </a:r>
            <a:r>
              <a:rPr lang="da-DK" dirty="0">
                <a:highlight>
                  <a:srgbClr val="00FF00"/>
                </a:highlight>
              </a:rPr>
              <a:t>spiller</a:t>
            </a:r>
            <a:r>
              <a:rPr lang="da-DK" dirty="0"/>
              <a:t> </a:t>
            </a:r>
            <a:r>
              <a:rPr lang="da-DK" dirty="0">
                <a:highlight>
                  <a:srgbClr val="00FFFF"/>
                </a:highlight>
              </a:rPr>
              <a:t>tildeles</a:t>
            </a:r>
            <a:r>
              <a:rPr lang="da-DK" dirty="0"/>
              <a:t> </a:t>
            </a:r>
            <a:r>
              <a:rPr lang="da-DK" dirty="0">
                <a:highlight>
                  <a:srgbClr val="00FF00"/>
                </a:highlight>
              </a:rPr>
              <a:t>skibe</a:t>
            </a:r>
            <a:r>
              <a:rPr lang="da-DK" dirty="0"/>
              <a:t>.</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04425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8" y="32523"/>
            <a:ext cx="7427029" cy="1084122"/>
          </a:xfrm>
        </p:spPr>
        <p:txBody>
          <a:bodyPr>
            <a:normAutofit/>
          </a:bodyPr>
          <a:lstStyle/>
          <a:p>
            <a:r>
              <a:rPr lang="da-DK" dirty="0"/>
              <a:t>Sænke slagskibe: relationer</a:t>
            </a:r>
          </a:p>
        </p:txBody>
      </p:sp>
      <p:sp>
        <p:nvSpPr>
          <p:cNvPr id="6" name="Rounded Rectangle 5">
            <a:extLst>
              <a:ext uri="{FF2B5EF4-FFF2-40B4-BE49-F238E27FC236}">
                <a16:creationId xmlns:a16="http://schemas.microsoft.com/office/drawing/2014/main" id="{6E51A6B4-51DE-F046-9BFC-58DF6A4CC7A7}"/>
              </a:ext>
            </a:extLst>
          </p:cNvPr>
          <p:cNvSpPr/>
          <p:nvPr/>
        </p:nvSpPr>
        <p:spPr>
          <a:xfrm>
            <a:off x="8000901" y="551335"/>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spil</a:t>
            </a:r>
            <a:endParaRPr lang="en-GB" sz="2600" dirty="0">
              <a:solidFill>
                <a:schemeClr val="tx1"/>
              </a:solidFill>
            </a:endParaRPr>
          </a:p>
        </p:txBody>
      </p:sp>
      <p:sp>
        <p:nvSpPr>
          <p:cNvPr id="8" name="Rounded Rectangle 7">
            <a:extLst>
              <a:ext uri="{FF2B5EF4-FFF2-40B4-BE49-F238E27FC236}">
                <a16:creationId xmlns:a16="http://schemas.microsoft.com/office/drawing/2014/main" id="{1D61FFFC-8C86-E548-BDCF-92E2FFE43DD5}"/>
              </a:ext>
            </a:extLst>
          </p:cNvPr>
          <p:cNvSpPr/>
          <p:nvPr/>
        </p:nvSpPr>
        <p:spPr>
          <a:xfrm>
            <a:off x="5832529" y="4198654"/>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a:solidFill>
                  <a:schemeClr val="tx1"/>
                </a:solidFill>
              </a:rPr>
              <a:t>felt</a:t>
            </a:r>
          </a:p>
        </p:txBody>
      </p:sp>
      <p:sp>
        <p:nvSpPr>
          <p:cNvPr id="9" name="Rounded Rectangle 8">
            <a:extLst>
              <a:ext uri="{FF2B5EF4-FFF2-40B4-BE49-F238E27FC236}">
                <a16:creationId xmlns:a16="http://schemas.microsoft.com/office/drawing/2014/main" id="{38C44478-E90A-2E4A-AA3E-BC531A04339E}"/>
              </a:ext>
            </a:extLst>
          </p:cNvPr>
          <p:cNvSpPr/>
          <p:nvPr/>
        </p:nvSpPr>
        <p:spPr>
          <a:xfrm>
            <a:off x="5832529" y="3042077"/>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plade</a:t>
            </a:r>
            <a:endParaRPr lang="en-GB" sz="2600" dirty="0">
              <a:solidFill>
                <a:schemeClr val="tx1"/>
              </a:solidFill>
            </a:endParaRPr>
          </a:p>
        </p:txBody>
      </p:sp>
      <p:sp>
        <p:nvSpPr>
          <p:cNvPr id="10" name="Rounded Rectangle 9">
            <a:extLst>
              <a:ext uri="{FF2B5EF4-FFF2-40B4-BE49-F238E27FC236}">
                <a16:creationId xmlns:a16="http://schemas.microsoft.com/office/drawing/2014/main" id="{7BAAA52D-A2E8-6742-AF84-A2EEF2BC7750}"/>
              </a:ext>
            </a:extLst>
          </p:cNvPr>
          <p:cNvSpPr/>
          <p:nvPr/>
        </p:nvSpPr>
        <p:spPr>
          <a:xfrm>
            <a:off x="8000900" y="3020035"/>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skib</a:t>
            </a:r>
            <a:endParaRPr lang="en-GB" sz="2600" dirty="0">
              <a:solidFill>
                <a:schemeClr val="tx1"/>
              </a:solidFill>
            </a:endParaRPr>
          </a:p>
        </p:txBody>
      </p:sp>
      <p:sp>
        <p:nvSpPr>
          <p:cNvPr id="11" name="Rounded Rectangle 10">
            <a:extLst>
              <a:ext uri="{FF2B5EF4-FFF2-40B4-BE49-F238E27FC236}">
                <a16:creationId xmlns:a16="http://schemas.microsoft.com/office/drawing/2014/main" id="{FE590758-2168-894C-A2E2-D86CD8D4ECB1}"/>
              </a:ext>
            </a:extLst>
          </p:cNvPr>
          <p:cNvSpPr/>
          <p:nvPr/>
        </p:nvSpPr>
        <p:spPr>
          <a:xfrm>
            <a:off x="5832529" y="5405982"/>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koordinat</a:t>
            </a:r>
            <a:endParaRPr lang="en-GB" sz="2600" dirty="0">
              <a:solidFill>
                <a:schemeClr val="tx1"/>
              </a:solidFill>
            </a:endParaRPr>
          </a:p>
        </p:txBody>
      </p:sp>
      <p:sp>
        <p:nvSpPr>
          <p:cNvPr id="14" name="Rounded Rectangle 13">
            <a:extLst>
              <a:ext uri="{FF2B5EF4-FFF2-40B4-BE49-F238E27FC236}">
                <a16:creationId xmlns:a16="http://schemas.microsoft.com/office/drawing/2014/main" id="{82A8B6DF-0DC4-DF45-8A54-71BAD0614A5A}"/>
              </a:ext>
            </a:extLst>
          </p:cNvPr>
          <p:cNvSpPr/>
          <p:nvPr/>
        </p:nvSpPr>
        <p:spPr>
          <a:xfrm>
            <a:off x="8000900" y="1777464"/>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a:solidFill>
                  <a:schemeClr val="tx1"/>
                </a:solidFill>
              </a:rPr>
              <a:t>spiller</a:t>
            </a:r>
          </a:p>
        </p:txBody>
      </p:sp>
      <p:sp>
        <p:nvSpPr>
          <p:cNvPr id="15" name="Rounded Rectangle 14">
            <a:extLst>
              <a:ext uri="{FF2B5EF4-FFF2-40B4-BE49-F238E27FC236}">
                <a16:creationId xmlns:a16="http://schemas.microsoft.com/office/drawing/2014/main" id="{7B194AA9-0AE4-6148-AD0B-D4F6BED7C91D}"/>
              </a:ext>
            </a:extLst>
          </p:cNvPr>
          <p:cNvSpPr/>
          <p:nvPr/>
        </p:nvSpPr>
        <p:spPr>
          <a:xfrm>
            <a:off x="10169271" y="3052736"/>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500" dirty="0" err="1">
                <a:solidFill>
                  <a:schemeClr val="tx1"/>
                </a:solidFill>
              </a:rPr>
              <a:t>modstander</a:t>
            </a:r>
            <a:endParaRPr lang="en-GB" sz="2500" dirty="0">
              <a:solidFill>
                <a:schemeClr val="tx1"/>
              </a:solidFill>
            </a:endParaRPr>
          </a:p>
        </p:txBody>
      </p:sp>
      <p:sp>
        <p:nvSpPr>
          <p:cNvPr id="17" name="Content Placeholder 2">
            <a:extLst>
              <a:ext uri="{FF2B5EF4-FFF2-40B4-BE49-F238E27FC236}">
                <a16:creationId xmlns:a16="http://schemas.microsoft.com/office/drawing/2014/main" id="{694520A4-8A94-FE4A-8DAB-F08769951388}"/>
              </a:ext>
            </a:extLst>
          </p:cNvPr>
          <p:cNvSpPr txBox="1">
            <a:spLocks/>
          </p:cNvSpPr>
          <p:nvPr/>
        </p:nvSpPr>
        <p:spPr>
          <a:xfrm>
            <a:off x="263472" y="1018064"/>
            <a:ext cx="4572000" cy="454257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dirty="0"/>
              <a:t>Et </a:t>
            </a:r>
            <a:r>
              <a:rPr lang="da-DK" sz="2200" dirty="0">
                <a:highlight>
                  <a:srgbClr val="00FF00"/>
                </a:highlight>
              </a:rPr>
              <a:t>spil</a:t>
            </a:r>
            <a:r>
              <a:rPr lang="da-DK" sz="2200" dirty="0"/>
              <a:t> </a:t>
            </a:r>
            <a:r>
              <a:rPr lang="da-DK" sz="2200" u="sng" dirty="0"/>
              <a:t>består af</a:t>
            </a:r>
            <a:r>
              <a:rPr lang="da-DK" sz="2200" dirty="0"/>
              <a:t> </a:t>
            </a:r>
            <a:r>
              <a:rPr lang="da-DK" sz="2200" dirty="0">
                <a:highlight>
                  <a:srgbClr val="00FF00"/>
                </a:highlight>
              </a:rPr>
              <a:t>spillere</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 en</a:t>
            </a:r>
            <a:r>
              <a:rPr lang="da-DK" sz="2200" dirty="0"/>
              <a:t> </a:t>
            </a:r>
            <a:r>
              <a:rPr lang="da-DK" sz="2200" dirty="0">
                <a:highlight>
                  <a:srgbClr val="00FF00"/>
                </a:highlight>
              </a:rPr>
              <a:t>modstander</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plader</a:t>
            </a:r>
            <a:r>
              <a:rPr lang="da-DK" sz="2200" dirty="0"/>
              <a:t>.</a:t>
            </a:r>
          </a:p>
          <a:p>
            <a:pPr marL="0" indent="0">
              <a:buFont typeface="Arial" panose="020B0604020202020204" pitchFamily="34" charset="0"/>
              <a:buNone/>
            </a:pPr>
            <a:r>
              <a:rPr lang="da-DK" sz="2200" dirty="0"/>
              <a:t>En </a:t>
            </a:r>
            <a:r>
              <a:rPr lang="da-DK" sz="2200" dirty="0">
                <a:highlight>
                  <a:srgbClr val="00FF00"/>
                </a:highlight>
              </a:rPr>
              <a:t>plade</a:t>
            </a:r>
            <a:r>
              <a:rPr lang="da-DK" sz="2200" dirty="0"/>
              <a:t> </a:t>
            </a:r>
            <a:r>
              <a:rPr lang="da-DK" sz="2200" u="sng" dirty="0"/>
              <a:t>består af</a:t>
            </a:r>
            <a:r>
              <a:rPr lang="da-DK" sz="2200" dirty="0"/>
              <a:t> </a:t>
            </a:r>
            <a:r>
              <a:rPr lang="da-DK" sz="2200" dirty="0">
                <a:highlight>
                  <a:srgbClr val="00FF00"/>
                </a:highlight>
              </a:rPr>
              <a:t>felter</a:t>
            </a:r>
            <a:r>
              <a:rPr lang="da-DK" sz="2200" dirty="0"/>
              <a:t>.</a:t>
            </a:r>
          </a:p>
          <a:p>
            <a:pPr marL="0" indent="0">
              <a:buFont typeface="Arial" panose="020B0604020202020204" pitchFamily="34" charset="0"/>
              <a:buNone/>
            </a:pPr>
            <a:r>
              <a:rPr lang="da-DK" sz="2200" dirty="0"/>
              <a:t>Et </a:t>
            </a:r>
            <a:r>
              <a:rPr lang="da-DK" sz="2200" dirty="0">
                <a:highlight>
                  <a:srgbClr val="00FF00"/>
                </a:highlight>
              </a:rPr>
              <a:t>felt</a:t>
            </a:r>
            <a:r>
              <a:rPr lang="da-DK" sz="2200" dirty="0"/>
              <a:t> </a:t>
            </a:r>
            <a:r>
              <a:rPr lang="da-DK" sz="2200" u="sng" dirty="0"/>
              <a:t>har et</a:t>
            </a:r>
            <a:r>
              <a:rPr lang="da-DK" sz="2200" dirty="0"/>
              <a:t> </a:t>
            </a:r>
            <a:r>
              <a:rPr lang="da-DK" sz="2200" dirty="0">
                <a:highlight>
                  <a:srgbClr val="00FF00"/>
                </a:highlight>
              </a:rPr>
              <a:t>koordinat</a:t>
            </a:r>
            <a:r>
              <a:rPr lang="da-DK" sz="2200" dirty="0"/>
              <a:t>.</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a:p>
            <a:pPr marL="0" indent="0">
              <a:buNone/>
            </a:pPr>
            <a:endParaRPr lang="da-DK" sz="2200" dirty="0"/>
          </a:p>
          <a:p>
            <a:pPr marL="0" indent="0">
              <a:buFont typeface="Arial" panose="020B0604020202020204" pitchFamily="34" charset="0"/>
              <a:buNone/>
            </a:pPr>
            <a:endParaRPr lang="en-GB" sz="2200" dirty="0"/>
          </a:p>
        </p:txBody>
      </p:sp>
    </p:spTree>
    <p:extLst>
      <p:ext uri="{BB962C8B-B14F-4D97-AF65-F5344CB8AC3E}">
        <p14:creationId xmlns:p14="http://schemas.microsoft.com/office/powerpoint/2010/main" val="393027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4" grpId="0" animBg="1"/>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10367</TotalTime>
  <Words>2008</Words>
  <Application>Microsoft Macintosh PowerPoint</Application>
  <PresentationFormat>Widescreen</PresentationFormat>
  <Paragraphs>219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Programmering og Problemløsning</vt:lpstr>
      <vt:lpstr>Design efter navne- og udsagnsord</vt:lpstr>
      <vt:lpstr>Design efter navne- og udsagnsord</vt:lpstr>
      <vt:lpstr>Design efter navne- og udsagnsord</vt:lpstr>
      <vt:lpstr>Design efter navne- og udsagnsord</vt:lpstr>
      <vt:lpstr>Sænke slagskibe</vt:lpstr>
      <vt:lpstr>Sænke slagskibe</vt:lpstr>
      <vt:lpstr>Sænke slagskibe</vt:lpstr>
      <vt:lpstr>Sænke slagskibe: relationer</vt:lpstr>
      <vt:lpstr>Sænke slagskibe: Har en/eller flere relationer </vt:lpstr>
      <vt:lpstr>Sænke slagskibe</vt:lpstr>
      <vt:lpstr>Sænke slagskibe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181</cp:revision>
  <cp:lastPrinted>2018-09-27T19:03:09Z</cp:lastPrinted>
  <dcterms:created xsi:type="dcterms:W3CDTF">2018-09-04T07:39:02Z</dcterms:created>
  <dcterms:modified xsi:type="dcterms:W3CDTF">2019-12-05T15:49:12Z</dcterms:modified>
</cp:coreProperties>
</file>