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313" r:id="rId4"/>
    <p:sldId id="314" r:id="rId5"/>
    <p:sldId id="315" r:id="rId6"/>
    <p:sldId id="310" r:id="rId7"/>
    <p:sldId id="311" r:id="rId8"/>
    <p:sldId id="312" r:id="rId9"/>
    <p:sldId id="303" r:id="rId10"/>
  </p:sldIdLst>
  <p:sldSz cx="12192000" cy="6858000"/>
  <p:notesSz cx="6858000" cy="9144000"/>
  <p:defaultTextStyle>
    <a:defPPr>
      <a:defRPr lang="da-DK"/>
    </a:defPPr>
    <a:lvl1pPr marL="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9"/>
    <p:restoredTop sz="91324"/>
  </p:normalViewPr>
  <p:slideViewPr>
    <p:cSldViewPr snapToGrid="0" snapToObjects="1">
      <p:cViewPr varScale="1">
        <p:scale>
          <a:sx n="68" d="100"/>
          <a:sy n="68" d="100"/>
        </p:scale>
        <p:origin x="736" y="208"/>
      </p:cViewPr>
      <p:guideLst/>
    </p:cSldViewPr>
  </p:slideViewPr>
  <p:outlineViewPr>
    <p:cViewPr>
      <p:scale>
        <a:sx n="33" d="100"/>
        <a:sy n="33" d="100"/>
      </p:scale>
      <p:origin x="0" y="-47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31C6-E4B0-0444-A4A8-9CCE96EC2C9C}" type="datetimeFigureOut">
              <a:rPr lang="en-GB" smtClean="0"/>
              <a:t>22/09/2018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31B5-AB57-3E4A-80D5-B6800CF85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22/09/2018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22/09/2018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22/09/2018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22/09/2018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22/09/2018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22/09/2018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22/09/2018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22/09/2018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22/09/2018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22/09/2018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22/09/2018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22/09/2018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80" y="3602038"/>
            <a:ext cx="10769600" cy="1655762"/>
          </a:xfrm>
        </p:spPr>
        <p:txBody>
          <a:bodyPr/>
          <a:lstStyle/>
          <a:p>
            <a:r>
              <a:rPr lang="da-DK" dirty="0"/>
              <a:t>4.1: Kaldestakken, bunken, referenceceller, højere-ordens og anonyme funktioner </a:t>
            </a:r>
            <a:endParaRPr lang="da-DK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5506-8EDB-D847-8FE9-3643EB4D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5" y="331394"/>
            <a:ext cx="7019562" cy="905743"/>
          </a:xfrm>
        </p:spPr>
        <p:txBody>
          <a:bodyPr>
            <a:normAutofit/>
          </a:bodyPr>
          <a:lstStyle/>
          <a:p>
            <a:r>
              <a:rPr lang="da-DK" dirty="0"/>
              <a:t>Repetition af Nøglekoncepter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CA59-EE31-B244-B01E-FDD597FF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098" y="1321054"/>
            <a:ext cx="5127029" cy="1809582"/>
          </a:xfrm>
        </p:spPr>
        <p:txBody>
          <a:bodyPr>
            <a:normAutofit fontScale="77500" lnSpcReduction="20000"/>
          </a:bodyPr>
          <a:lstStyle/>
          <a:p>
            <a:r>
              <a:rPr lang="da-DK" dirty="0"/>
              <a:t>Virkefelter</a:t>
            </a:r>
          </a:p>
          <a:p>
            <a:r>
              <a:rPr lang="da-DK" dirty="0"/>
              <a:t>Funktioner</a:t>
            </a:r>
          </a:p>
          <a:p>
            <a:r>
              <a:rPr lang="da-DK" dirty="0"/>
              <a:t>Programmer ‘baglæns’</a:t>
            </a:r>
          </a:p>
          <a:p>
            <a:r>
              <a:rPr lang="da-DK" dirty="0"/>
              <a:t>Dokumentation</a:t>
            </a:r>
          </a:p>
          <a:p>
            <a:r>
              <a:rPr lang="da-DK" dirty="0"/>
              <a:t>Løkker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060383-286E-E84D-B7A6-3D64823B2436}"/>
              </a:ext>
            </a:extLst>
          </p:cNvPr>
          <p:cNvCxnSpPr>
            <a:cxnSpLocks/>
          </p:cNvCxnSpPr>
          <p:nvPr/>
        </p:nvCxnSpPr>
        <p:spPr>
          <a:xfrm>
            <a:off x="5465617" y="1154009"/>
            <a:ext cx="0" cy="217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D97D87-9B06-6948-A4E2-4B8370B54A71}"/>
              </a:ext>
            </a:extLst>
          </p:cNvPr>
          <p:cNvSpPr txBox="1">
            <a:spLocks/>
          </p:cNvSpPr>
          <p:nvPr/>
        </p:nvSpPr>
        <p:spPr>
          <a:xfrm>
            <a:off x="6130636" y="1158038"/>
            <a:ext cx="5392770" cy="2192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200" dirty="0" err="1"/>
              <a:t>Tupler</a:t>
            </a:r>
            <a:endParaRPr lang="da-DK" sz="2200" dirty="0"/>
          </a:p>
          <a:p>
            <a:r>
              <a:rPr lang="da-DK" sz="2200" dirty="0"/>
              <a:t>Betingelser</a:t>
            </a:r>
            <a:r>
              <a:rPr lang="da-DK" dirty="0"/>
              <a:t> </a:t>
            </a:r>
          </a:p>
          <a:p>
            <a:pPr marL="0" indent="0">
              <a:buNone/>
            </a:pPr>
            <a:endParaRPr lang="da-DK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9BB09E-7BA9-F948-A0E8-977F40D82B24}"/>
              </a:ext>
            </a:extLst>
          </p:cNvPr>
          <p:cNvCxnSpPr>
            <a:cxnSpLocks/>
          </p:cNvCxnSpPr>
          <p:nvPr/>
        </p:nvCxnSpPr>
        <p:spPr>
          <a:xfrm flipV="1">
            <a:off x="394855" y="3337113"/>
            <a:ext cx="11471563" cy="13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91270D-F459-5440-95DC-E7BB2B36AAA5}"/>
              </a:ext>
            </a:extLst>
          </p:cNvPr>
          <p:cNvSpPr txBox="1">
            <a:spLocks/>
          </p:cNvSpPr>
          <p:nvPr/>
        </p:nvSpPr>
        <p:spPr>
          <a:xfrm>
            <a:off x="3904636" y="3557448"/>
            <a:ext cx="4381500" cy="2837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fib N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pair = (1,1)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for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 to N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pair &lt;-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pair,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(fib N)</a:t>
            </a:r>
          </a:p>
        </p:txBody>
      </p:sp>
    </p:spTree>
    <p:extLst>
      <p:ext uri="{BB962C8B-B14F-4D97-AF65-F5344CB8AC3E}">
        <p14:creationId xmlns:p14="http://schemas.microsoft.com/office/powerpoint/2010/main" val="412157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C6FE-44F2-B248-A6F4-89A7666D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7873"/>
          </a:xfrm>
        </p:spPr>
        <p:txBody>
          <a:bodyPr>
            <a:normAutofit/>
          </a:bodyPr>
          <a:lstStyle/>
          <a:p>
            <a:r>
              <a:rPr lang="da-DK" dirty="0"/>
              <a:t>Kald-stakken (værdier og variable)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D7B79A-CDAD-5648-A6D4-C613BE3AF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759223"/>
            <a:ext cx="3429000" cy="2571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BAEF74-3F59-C949-BC61-12AA897B75F9}"/>
              </a:ext>
            </a:extLst>
          </p:cNvPr>
          <p:cNvSpPr txBox="1"/>
          <p:nvPr/>
        </p:nvSpPr>
        <p:spPr>
          <a:xfrm>
            <a:off x="1143000" y="1094065"/>
            <a:ext cx="267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Stakken (The </a:t>
            </a:r>
            <a:r>
              <a:rPr lang="da-DK" sz="2400" dirty="0" err="1"/>
              <a:t>Stack</a:t>
            </a:r>
            <a:r>
              <a:rPr lang="da-DK" sz="2400" dirty="0"/>
              <a:t>) </a:t>
            </a:r>
            <a:endParaRPr lang="da-DK" sz="2400" dirty="0"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51C83D-5967-8D4F-A67F-2B8E4F6B0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835" y="1431697"/>
            <a:ext cx="2425700" cy="2273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D2082E-F89A-2F40-A3FB-566D47310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5791200"/>
            <a:ext cx="2197100" cy="762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E05015-F23A-284A-8610-00D2A4BEE8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025" y="4864100"/>
            <a:ext cx="2197100" cy="1689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F19E61-256E-AE4A-943D-23CE27C8FA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2850" y="3819662"/>
            <a:ext cx="2171700" cy="2692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E6119C6-8C70-5345-85D5-0E2A14DA3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7275" y="4032523"/>
            <a:ext cx="2184400" cy="2413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D4CA6C7-3741-7847-950B-2732967776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4400" y="5356362"/>
            <a:ext cx="21717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9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C6FE-44F2-B248-A6F4-89A7666D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7873"/>
          </a:xfrm>
        </p:spPr>
        <p:txBody>
          <a:bodyPr>
            <a:normAutofit/>
          </a:bodyPr>
          <a:lstStyle/>
          <a:p>
            <a:r>
              <a:rPr lang="da-DK" dirty="0"/>
              <a:t>Referenceceller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BAEF74-3F59-C949-BC61-12AA897B75F9}"/>
              </a:ext>
            </a:extLst>
          </p:cNvPr>
          <p:cNvSpPr txBox="1"/>
          <p:nvPr/>
        </p:nvSpPr>
        <p:spPr>
          <a:xfrm>
            <a:off x="7996657" y="608184"/>
            <a:ext cx="2566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Bunken (The </a:t>
            </a:r>
            <a:r>
              <a:rPr lang="da-DK" sz="2400" dirty="0" err="1"/>
              <a:t>Heap</a:t>
            </a:r>
            <a:r>
              <a:rPr lang="da-DK" sz="2400" dirty="0"/>
              <a:t>)</a:t>
            </a:r>
            <a:endParaRPr lang="da-DK" sz="240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334CDF-F5DB-3D4C-9471-BD5475695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657" y="1208308"/>
            <a:ext cx="3152588" cy="210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ED2F38-0C97-7C42-9AD3-216D57892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069" y="1613647"/>
            <a:ext cx="2514600" cy="228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5F8E70-D915-3442-8EA0-C66A46643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65" y="5806141"/>
            <a:ext cx="2171700" cy="749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002F4E-8729-8248-9CA6-0A2D5F654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4300" y="4864100"/>
            <a:ext cx="2184400" cy="1701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8D516B3-E3F1-C345-9E9B-8801969383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8635" y="5412441"/>
            <a:ext cx="2171700" cy="1143000"/>
          </a:xfrm>
          <a:prstGeom prst="rect">
            <a:avLst/>
          </a:prstGeom>
        </p:spPr>
      </p:pic>
      <p:sp>
        <p:nvSpPr>
          <p:cNvPr id="20" name="Cloud 19">
            <a:extLst>
              <a:ext uri="{FF2B5EF4-FFF2-40B4-BE49-F238E27FC236}">
                <a16:creationId xmlns:a16="http://schemas.microsoft.com/office/drawing/2014/main" id="{2185C25F-534E-B648-8508-9E5B84E18D5D}"/>
              </a:ext>
            </a:extLst>
          </p:cNvPr>
          <p:cNvSpPr/>
          <p:nvPr/>
        </p:nvSpPr>
        <p:spPr>
          <a:xfrm>
            <a:off x="7677509" y="3847381"/>
            <a:ext cx="3703185" cy="25189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ref 1 = -1.0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4FD553-06B6-C14B-906F-41DF59FB78EF}"/>
              </a:ext>
            </a:extLst>
          </p:cNvPr>
          <p:cNvSpPr txBox="1"/>
          <p:nvPr/>
        </p:nvSpPr>
        <p:spPr>
          <a:xfrm>
            <a:off x="9684915" y="461700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lt1"/>
                </a:solidFill>
              </a:rPr>
              <a:t>-0.5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DF42536-67C7-D746-9F95-FD6882BF8E68}"/>
              </a:ext>
            </a:extLst>
          </p:cNvPr>
          <p:cNvCxnSpPr>
            <a:cxnSpLocks/>
          </p:cNvCxnSpPr>
          <p:nvPr/>
        </p:nvCxnSpPr>
        <p:spPr>
          <a:xfrm flipV="1">
            <a:off x="9529101" y="4986338"/>
            <a:ext cx="429287" cy="1205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19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17A2-0347-F144-A97A-4BE9B0BF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Aliasing</a:t>
            </a:r>
            <a:r>
              <a:rPr lang="da-DK" dirty="0"/>
              <a:t> (</a:t>
            </a:r>
            <a:r>
              <a:rPr lang="da-DK" dirty="0" err="1"/>
              <a:t>undga</a:t>
            </a:r>
            <a:r>
              <a:rPr lang="da-DK" dirty="0"/>
              <a:t>̊!)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660C2-701A-7B4F-9E11-8EF8A8F53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a = 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ref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1.0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let b = 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ref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2.0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let c = a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"a = %g, b = %g, c = %g" !a !b !c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b := 3.0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c := 4.0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"a = %g, b = %g, c = %g" !a !b !c;;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 = 1, b = 2, c = 1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 = 4, b = 3, c = 4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a : 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float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ref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{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contents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4.0;}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b : 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float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ref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{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contents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3.0;}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c : 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float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ref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{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contents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4.0;}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it : unit = ()</a:t>
            </a:r>
          </a:p>
          <a:p>
            <a:pPr marL="0" indent="0">
              <a:buNone/>
            </a:pPr>
            <a:endParaRPr lang="en-GB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73CED7-FD20-1841-B5DF-C1379E919DFB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692401" y="2364502"/>
            <a:ext cx="4728722" cy="9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29463A-F4D3-9C4F-A39C-668EB9705556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235201" y="3102248"/>
            <a:ext cx="5830940" cy="40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9F6FEB-A2EE-BA46-8C47-DCD3A1D79EE7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71334" y="4025578"/>
            <a:ext cx="4992020" cy="44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A3556E-B4E8-7248-9E5C-2253C18012C5}"/>
              </a:ext>
            </a:extLst>
          </p:cNvPr>
          <p:cNvSpPr txBox="1"/>
          <p:nvPr/>
        </p:nvSpPr>
        <p:spPr>
          <a:xfrm>
            <a:off x="7421123" y="1902837"/>
            <a:ext cx="292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Værdien c er samme reference til bunken som a </a:t>
            </a:r>
          </a:p>
          <a:p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9BEC56-419D-FB43-BF2E-AFC4B04E21B2}"/>
              </a:ext>
            </a:extLst>
          </p:cNvPr>
          <p:cNvSpPr/>
          <p:nvPr/>
        </p:nvSpPr>
        <p:spPr>
          <a:xfrm>
            <a:off x="8066141" y="2779082"/>
            <a:ext cx="2228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latin typeface="Calibri" panose="020F0502020204030204" pitchFamily="34" charset="0"/>
              </a:rPr>
              <a:t>Ændrer hvad reference peger på </a:t>
            </a:r>
            <a:endParaRPr lang="da-DK" dirty="0">
              <a:effectLst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66D281-483C-8B49-9761-97920D331E4E}"/>
              </a:ext>
            </a:extLst>
          </p:cNvPr>
          <p:cNvSpPr/>
          <p:nvPr/>
        </p:nvSpPr>
        <p:spPr>
          <a:xfrm>
            <a:off x="8463354" y="3702412"/>
            <a:ext cx="252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latin typeface="Calibri" panose="020F0502020204030204" pitchFamily="34" charset="0"/>
              </a:rPr>
              <a:t>Indholdet af a ændrede sig indirekte! </a:t>
            </a:r>
            <a:endParaRPr lang="da-DK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09069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BF19-6E70-804C-8AC5-C21AFD92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Højere-ordens</a:t>
            </a:r>
            <a:r>
              <a:rPr lang="en-GB" dirty="0"/>
              <a:t> </a:t>
            </a:r>
            <a:r>
              <a:rPr lang="en-GB" dirty="0" err="1"/>
              <a:t>funktioner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6438DC-F872-6F49-B4F7-38EE285D7850}"/>
              </a:ext>
            </a:extLst>
          </p:cNvPr>
          <p:cNvSpPr/>
          <p:nvPr/>
        </p:nvSpPr>
        <p:spPr>
          <a:xfrm>
            <a:off x="6463328" y="1690690"/>
            <a:ext cx="49201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/// Estimate the integral of f</a:t>
            </a:r>
          </a:p>
          <a:p>
            <a:r>
              <a:rPr lang="en-GB" dirty="0"/>
              <a:t>/// from a to b with </a:t>
            </a:r>
            <a:r>
              <a:rPr lang="en-GB" dirty="0" err="1"/>
              <a:t>stepsize</a:t>
            </a:r>
            <a:r>
              <a:rPr lang="en-GB" dirty="0"/>
              <a:t> d</a:t>
            </a:r>
          </a:p>
          <a:p>
            <a:r>
              <a:rPr lang="en-GB" dirty="0"/>
              <a:t>let integrate f a b d =</a:t>
            </a:r>
          </a:p>
          <a:p>
            <a:r>
              <a:rPr lang="en-GB" dirty="0"/>
              <a:t>  let mutable sum = 0.0</a:t>
            </a:r>
          </a:p>
          <a:p>
            <a:r>
              <a:rPr lang="en-GB" dirty="0"/>
              <a:t>  let mutable x = a</a:t>
            </a:r>
          </a:p>
          <a:p>
            <a:r>
              <a:rPr lang="en-GB" dirty="0"/>
              <a:t>  while x &lt; b do</a:t>
            </a:r>
          </a:p>
          <a:p>
            <a:r>
              <a:rPr lang="en-GB" dirty="0"/>
              <a:t>    sum &lt;- sum + d * (f x)</a:t>
            </a:r>
          </a:p>
          <a:p>
            <a:r>
              <a:rPr lang="en-GB" dirty="0"/>
              <a:t>    x &lt;- x + d</a:t>
            </a:r>
          </a:p>
          <a:p>
            <a:r>
              <a:rPr lang="en-GB" dirty="0"/>
              <a:t>  sum</a:t>
            </a:r>
          </a:p>
          <a:p>
            <a:endParaRPr lang="en-GB" dirty="0"/>
          </a:p>
          <a:p>
            <a:r>
              <a:rPr lang="en-GB" dirty="0"/>
              <a:t>let a = 0.0</a:t>
            </a:r>
          </a:p>
          <a:p>
            <a:r>
              <a:rPr lang="en-GB" dirty="0"/>
              <a:t>let b = 1.0</a:t>
            </a:r>
          </a:p>
          <a:p>
            <a:r>
              <a:rPr lang="en-GB" dirty="0"/>
              <a:t>let d = 0.01</a:t>
            </a:r>
          </a:p>
          <a:p>
            <a:r>
              <a:rPr lang="en-GB" dirty="0"/>
              <a:t>let result = integrate </a:t>
            </a:r>
            <a:r>
              <a:rPr lang="en-GB" dirty="0" err="1"/>
              <a:t>exp</a:t>
            </a:r>
            <a:r>
              <a:rPr lang="en-GB" dirty="0"/>
              <a:t> a b d</a:t>
            </a:r>
          </a:p>
          <a:p>
            <a:r>
              <a:rPr lang="en-GB" dirty="0" err="1"/>
              <a:t>printfn</a:t>
            </a:r>
            <a:r>
              <a:rPr lang="en-GB" dirty="0"/>
              <a:t> "</a:t>
            </a:r>
            <a:r>
              <a:rPr lang="en-GB" dirty="0" err="1"/>
              <a:t>Int</a:t>
            </a:r>
            <a:r>
              <a:rPr lang="en-GB" dirty="0"/>
              <a:t>_%g^%g </a:t>
            </a:r>
            <a:r>
              <a:rPr lang="en-GB" dirty="0" err="1"/>
              <a:t>exp</a:t>
            </a:r>
            <a:r>
              <a:rPr lang="en-GB" dirty="0"/>
              <a:t>(x) dx = %g" a b result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E8A229-8DBE-F24D-959E-B11FB8A1638B}"/>
              </a:ext>
            </a:extLst>
          </p:cNvPr>
          <p:cNvCxnSpPr>
            <a:cxnSpLocks/>
          </p:cNvCxnSpPr>
          <p:nvPr/>
        </p:nvCxnSpPr>
        <p:spPr>
          <a:xfrm>
            <a:off x="5870538" y="1370107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152819-DB1D-0D43-9816-5BD3D139A86D}"/>
              </a:ext>
            </a:extLst>
          </p:cNvPr>
          <p:cNvGrpSpPr/>
          <p:nvPr/>
        </p:nvGrpSpPr>
        <p:grpSpPr>
          <a:xfrm>
            <a:off x="736440" y="1690690"/>
            <a:ext cx="4422405" cy="4349892"/>
            <a:chOff x="736441" y="1690690"/>
            <a:chExt cx="3422732" cy="322382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1BF91C1-2563-9C45-A806-0B7D5E5B9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1690690"/>
              <a:ext cx="2696235" cy="269623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D0FCE7-D8ED-3D45-A206-893075CD6CC3}"/>
                </a:ext>
              </a:extLst>
            </p:cNvPr>
            <p:cNvSpPr txBox="1"/>
            <p:nvPr/>
          </p:nvSpPr>
          <p:spPr>
            <a:xfrm>
              <a:off x="736441" y="4514400"/>
              <a:ext cx="34227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By I, </a:t>
              </a:r>
              <a:r>
                <a:rPr lang="en-GB" sz="1000" dirty="0" err="1"/>
                <a:t>KSmrq</a:t>
              </a:r>
              <a:r>
                <a:rPr lang="en-GB" sz="1000" dirty="0"/>
                <a:t>, CC BY-SA 3.0, </a:t>
              </a:r>
            </a:p>
            <a:p>
              <a:r>
                <a:rPr lang="en-GB" sz="1000" dirty="0"/>
                <a:t>https://</a:t>
              </a:r>
              <a:r>
                <a:rPr lang="en-GB" sz="1000" dirty="0" err="1"/>
                <a:t>commons.wikimedia.org</a:t>
              </a:r>
              <a:r>
                <a:rPr lang="en-GB" sz="1000" dirty="0"/>
                <a:t>/w/</a:t>
              </a:r>
              <a:r>
                <a:rPr lang="en-GB" sz="1000" dirty="0" err="1"/>
                <a:t>index.php?curid</a:t>
              </a:r>
              <a:r>
                <a:rPr lang="en-GB" sz="1000" dirty="0"/>
                <a:t>=2347919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364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BF19-6E70-804C-8AC5-C21AFD92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Højere-ordens</a:t>
            </a:r>
            <a:r>
              <a:rPr lang="en-GB" dirty="0"/>
              <a:t> </a:t>
            </a:r>
            <a:r>
              <a:rPr lang="en-GB" dirty="0" err="1"/>
              <a:t>funktioner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6438DC-F872-6F49-B4F7-38EE285D7850}"/>
              </a:ext>
            </a:extLst>
          </p:cNvPr>
          <p:cNvSpPr/>
          <p:nvPr/>
        </p:nvSpPr>
        <p:spPr>
          <a:xfrm>
            <a:off x="476987" y="1451728"/>
            <a:ext cx="49201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/// Estimate the integral of f</a:t>
            </a:r>
          </a:p>
          <a:p>
            <a:r>
              <a:rPr lang="en-GB" dirty="0"/>
              <a:t>/// from a to b with </a:t>
            </a:r>
            <a:r>
              <a:rPr lang="en-GB" dirty="0" err="1"/>
              <a:t>stepsize</a:t>
            </a:r>
            <a:r>
              <a:rPr lang="en-GB" dirty="0"/>
              <a:t> d</a:t>
            </a:r>
          </a:p>
          <a:p>
            <a:r>
              <a:rPr lang="en-GB" dirty="0"/>
              <a:t>let integrate f a b d =</a:t>
            </a:r>
          </a:p>
          <a:p>
            <a:r>
              <a:rPr lang="en-GB" dirty="0"/>
              <a:t>  let mutable sum = 0.0</a:t>
            </a:r>
          </a:p>
          <a:p>
            <a:r>
              <a:rPr lang="en-GB" dirty="0"/>
              <a:t>  let mutable x = a</a:t>
            </a:r>
          </a:p>
          <a:p>
            <a:r>
              <a:rPr lang="en-GB" dirty="0"/>
              <a:t>  while x &lt; b do</a:t>
            </a:r>
          </a:p>
          <a:p>
            <a:r>
              <a:rPr lang="en-GB" dirty="0"/>
              <a:t>    sum &lt;- sum + d * (f x)</a:t>
            </a:r>
          </a:p>
          <a:p>
            <a:r>
              <a:rPr lang="en-GB" dirty="0"/>
              <a:t>    x &lt;- x + d</a:t>
            </a:r>
          </a:p>
          <a:p>
            <a:r>
              <a:rPr lang="en-GB" dirty="0"/>
              <a:t>  sum</a:t>
            </a:r>
          </a:p>
          <a:p>
            <a:endParaRPr lang="en-GB" dirty="0"/>
          </a:p>
          <a:p>
            <a:r>
              <a:rPr lang="en-GB" dirty="0"/>
              <a:t>let a = 0.0</a:t>
            </a:r>
          </a:p>
          <a:p>
            <a:r>
              <a:rPr lang="en-GB" dirty="0"/>
              <a:t>let b = 1.0</a:t>
            </a:r>
          </a:p>
          <a:p>
            <a:r>
              <a:rPr lang="en-GB" dirty="0"/>
              <a:t>let d = 0.01</a:t>
            </a:r>
          </a:p>
          <a:p>
            <a:r>
              <a:rPr lang="en-GB" dirty="0"/>
              <a:t>let result = integrate </a:t>
            </a:r>
            <a:r>
              <a:rPr lang="en-GB" dirty="0" err="1"/>
              <a:t>exp</a:t>
            </a:r>
            <a:r>
              <a:rPr lang="en-GB" dirty="0"/>
              <a:t> a b d</a:t>
            </a:r>
          </a:p>
          <a:p>
            <a:r>
              <a:rPr lang="en-GB" dirty="0" err="1"/>
              <a:t>printfn</a:t>
            </a:r>
            <a:r>
              <a:rPr lang="en-GB" dirty="0"/>
              <a:t> "</a:t>
            </a:r>
            <a:r>
              <a:rPr lang="en-GB" dirty="0" err="1"/>
              <a:t>Int</a:t>
            </a:r>
            <a:r>
              <a:rPr lang="en-GB" dirty="0"/>
              <a:t>_%g^%g </a:t>
            </a:r>
            <a:r>
              <a:rPr lang="en-GB" dirty="0" err="1"/>
              <a:t>exp</a:t>
            </a:r>
            <a:r>
              <a:rPr lang="en-GB" dirty="0"/>
              <a:t>(x) dx = %g" a b result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E8A229-8DBE-F24D-959E-B11FB8A1638B}"/>
              </a:ext>
            </a:extLst>
          </p:cNvPr>
          <p:cNvCxnSpPr>
            <a:cxnSpLocks/>
          </p:cNvCxnSpPr>
          <p:nvPr/>
        </p:nvCxnSpPr>
        <p:spPr>
          <a:xfrm>
            <a:off x="5039266" y="1360600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152819-DB1D-0D43-9816-5BD3D139A86D}"/>
              </a:ext>
            </a:extLst>
          </p:cNvPr>
          <p:cNvGrpSpPr>
            <a:grpSpLocks noChangeAspect="1"/>
          </p:cNvGrpSpPr>
          <p:nvPr/>
        </p:nvGrpSpPr>
        <p:grpSpPr>
          <a:xfrm>
            <a:off x="9981896" y="276383"/>
            <a:ext cx="1841962" cy="2187448"/>
            <a:chOff x="736441" y="1690690"/>
            <a:chExt cx="2797993" cy="318186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1BF91C1-2563-9C45-A806-0B7D5E5B9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1690690"/>
              <a:ext cx="2696235" cy="269623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D0FCE7-D8ED-3D45-A206-893075CD6CC3}"/>
                </a:ext>
              </a:extLst>
            </p:cNvPr>
            <p:cNvSpPr txBox="1"/>
            <p:nvPr/>
          </p:nvSpPr>
          <p:spPr>
            <a:xfrm>
              <a:off x="736441" y="4514400"/>
              <a:ext cx="2730130" cy="358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" dirty="0"/>
                <a:t>By I, </a:t>
              </a:r>
              <a:r>
                <a:rPr lang="en-GB" sz="500" dirty="0" err="1"/>
                <a:t>KSmrq</a:t>
              </a:r>
              <a:r>
                <a:rPr lang="en-GB" sz="500" dirty="0"/>
                <a:t>, CC BY-SA 3.0, </a:t>
              </a:r>
            </a:p>
            <a:p>
              <a:r>
                <a:rPr lang="en-GB" sz="500" dirty="0"/>
                <a:t>https://</a:t>
              </a:r>
              <a:r>
                <a:rPr lang="en-GB" sz="500" dirty="0" err="1"/>
                <a:t>commons.wikimedia.org</a:t>
              </a:r>
              <a:r>
                <a:rPr lang="en-GB" sz="500" dirty="0"/>
                <a:t>/w/</a:t>
              </a:r>
              <a:r>
                <a:rPr lang="en-GB" sz="500" dirty="0" err="1"/>
                <a:t>index.php?curid</a:t>
              </a:r>
              <a:r>
                <a:rPr lang="en-GB" sz="500" dirty="0"/>
                <a:t>=2347919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310A552-B417-974C-803F-97BB65050543}"/>
              </a:ext>
            </a:extLst>
          </p:cNvPr>
          <p:cNvSpPr/>
          <p:nvPr/>
        </p:nvSpPr>
        <p:spPr>
          <a:xfrm>
            <a:off x="5397176" y="1451728"/>
            <a:ext cx="69887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/// Estimate the integral of f</a:t>
            </a:r>
          </a:p>
          <a:p>
            <a:r>
              <a:rPr lang="en-GB" dirty="0"/>
              <a:t>/// from a to b with </a:t>
            </a:r>
            <a:r>
              <a:rPr lang="en-GB" dirty="0" err="1"/>
              <a:t>stepsize</a:t>
            </a:r>
            <a:r>
              <a:rPr lang="en-GB" dirty="0"/>
              <a:t> d</a:t>
            </a:r>
          </a:p>
          <a:p>
            <a:r>
              <a:rPr lang="en-GB" dirty="0"/>
              <a:t>let integrate f a b d =</a:t>
            </a:r>
          </a:p>
          <a:p>
            <a:r>
              <a:rPr lang="en-GB" dirty="0"/>
              <a:t>  let mutable sum = 0.0</a:t>
            </a:r>
          </a:p>
          <a:p>
            <a:r>
              <a:rPr lang="en-GB" dirty="0"/>
              <a:t>  let mutable x = a</a:t>
            </a:r>
          </a:p>
          <a:p>
            <a:r>
              <a:rPr lang="en-GB" dirty="0"/>
              <a:t>  while x &lt; b do</a:t>
            </a:r>
          </a:p>
          <a:p>
            <a:r>
              <a:rPr lang="en-GB" dirty="0"/>
              <a:t>    sum &lt;- sum + d * (f x)</a:t>
            </a:r>
          </a:p>
          <a:p>
            <a:r>
              <a:rPr lang="en-GB" dirty="0"/>
              <a:t>    x &lt;- x + d</a:t>
            </a:r>
          </a:p>
          <a:p>
            <a:r>
              <a:rPr lang="en-GB" dirty="0"/>
              <a:t>  sum</a:t>
            </a:r>
          </a:p>
          <a:p>
            <a:endParaRPr lang="en-GB" dirty="0"/>
          </a:p>
          <a:p>
            <a:r>
              <a:rPr lang="en-GB" dirty="0"/>
              <a:t>let a = 0.0</a:t>
            </a:r>
          </a:p>
          <a:p>
            <a:r>
              <a:rPr lang="en-GB" dirty="0"/>
              <a:t>let b = 1.0</a:t>
            </a:r>
          </a:p>
          <a:p>
            <a:r>
              <a:rPr lang="en-GB" dirty="0"/>
              <a:t>let truth = </a:t>
            </a:r>
            <a:r>
              <a:rPr lang="en-GB" dirty="0" err="1"/>
              <a:t>exp</a:t>
            </a:r>
            <a:r>
              <a:rPr lang="en-GB" dirty="0"/>
              <a:t> 1.0 - 1.0</a:t>
            </a:r>
          </a:p>
          <a:p>
            <a:r>
              <a:rPr lang="en-GB" dirty="0"/>
              <a:t>for e = 0 to 6 do</a:t>
            </a:r>
          </a:p>
          <a:p>
            <a:r>
              <a:rPr lang="en-GB" dirty="0"/>
              <a:t>  let d = 10.0**(float -e)</a:t>
            </a:r>
          </a:p>
          <a:p>
            <a:r>
              <a:rPr lang="en-GB" dirty="0"/>
              <a:t>  let result = truth - integrate </a:t>
            </a:r>
            <a:r>
              <a:rPr lang="en-GB" dirty="0" err="1"/>
              <a:t>exp</a:t>
            </a:r>
            <a:r>
              <a:rPr lang="en-GB" dirty="0"/>
              <a:t> a b d</a:t>
            </a:r>
          </a:p>
          <a:p>
            <a:r>
              <a:rPr lang="en-GB" dirty="0"/>
              <a:t>  </a:t>
            </a:r>
            <a:r>
              <a:rPr lang="en-GB" dirty="0" err="1"/>
              <a:t>printfn</a:t>
            </a:r>
            <a:r>
              <a:rPr lang="en-GB" dirty="0"/>
              <a:t> "d = %e: </a:t>
            </a:r>
            <a:r>
              <a:rPr lang="en-GB" dirty="0" err="1"/>
              <a:t>exp</a:t>
            </a:r>
            <a:r>
              <a:rPr lang="en-GB" dirty="0"/>
              <a:t> 1.0 - 1.0 - </a:t>
            </a:r>
            <a:r>
              <a:rPr lang="en-GB" dirty="0" err="1"/>
              <a:t>Int</a:t>
            </a:r>
            <a:r>
              <a:rPr lang="en-GB" dirty="0"/>
              <a:t>_%g^%g </a:t>
            </a:r>
            <a:r>
              <a:rPr lang="en-GB" dirty="0" err="1"/>
              <a:t>exp</a:t>
            </a:r>
            <a:r>
              <a:rPr lang="en-GB" dirty="0"/>
              <a:t>(x) dx = %g" d a b result</a:t>
            </a:r>
          </a:p>
        </p:txBody>
      </p:sp>
    </p:spTree>
    <p:extLst>
      <p:ext uri="{BB962C8B-B14F-4D97-AF65-F5344CB8AC3E}">
        <p14:creationId xmlns:p14="http://schemas.microsoft.com/office/powerpoint/2010/main" val="210407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F6C3-039F-AD46-BC2E-F24E205E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Anonyme</a:t>
            </a:r>
            <a:r>
              <a:rPr lang="en-GB" dirty="0"/>
              <a:t> </a:t>
            </a:r>
            <a:r>
              <a:rPr lang="en-GB" dirty="0" err="1"/>
              <a:t>funktioner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63D44-2416-0C4B-B077-B536CAA29CC7}"/>
              </a:ext>
            </a:extLst>
          </p:cNvPr>
          <p:cNvSpPr/>
          <p:nvPr/>
        </p:nvSpPr>
        <p:spPr>
          <a:xfrm>
            <a:off x="5758389" y="1690690"/>
            <a:ext cx="49201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/// Estimate the integral of f</a:t>
            </a:r>
          </a:p>
          <a:p>
            <a:r>
              <a:rPr lang="en-GB" dirty="0"/>
              <a:t>/// from a to b with </a:t>
            </a:r>
            <a:r>
              <a:rPr lang="en-GB" dirty="0" err="1"/>
              <a:t>stepsize</a:t>
            </a:r>
            <a:r>
              <a:rPr lang="en-GB" dirty="0"/>
              <a:t> d</a:t>
            </a:r>
          </a:p>
          <a:p>
            <a:r>
              <a:rPr lang="en-GB" dirty="0"/>
              <a:t>let integrate f a b d =</a:t>
            </a:r>
          </a:p>
          <a:p>
            <a:r>
              <a:rPr lang="en-GB" dirty="0"/>
              <a:t>  let mutable sum = 0.0</a:t>
            </a:r>
          </a:p>
          <a:p>
            <a:r>
              <a:rPr lang="en-GB" dirty="0"/>
              <a:t>  let mutable x = a</a:t>
            </a:r>
          </a:p>
          <a:p>
            <a:r>
              <a:rPr lang="en-GB" dirty="0"/>
              <a:t>  while x &lt; b do</a:t>
            </a:r>
          </a:p>
          <a:p>
            <a:r>
              <a:rPr lang="en-GB" dirty="0"/>
              <a:t>    sum &lt;- sum + d * (f x)</a:t>
            </a:r>
          </a:p>
          <a:p>
            <a:r>
              <a:rPr lang="en-GB" dirty="0"/>
              <a:t>    x &lt;- x + d</a:t>
            </a:r>
          </a:p>
          <a:p>
            <a:r>
              <a:rPr lang="en-GB" dirty="0"/>
              <a:t>  sum</a:t>
            </a:r>
          </a:p>
          <a:p>
            <a:endParaRPr lang="en-GB" dirty="0"/>
          </a:p>
          <a:p>
            <a:r>
              <a:rPr lang="en-GB" dirty="0"/>
              <a:t>let a = 0.0</a:t>
            </a:r>
          </a:p>
          <a:p>
            <a:r>
              <a:rPr lang="en-GB" dirty="0"/>
              <a:t>let b = 1.0</a:t>
            </a:r>
          </a:p>
          <a:p>
            <a:r>
              <a:rPr lang="en-GB" dirty="0"/>
              <a:t>let d = 1e-5</a:t>
            </a:r>
          </a:p>
          <a:p>
            <a:r>
              <a:rPr lang="en-GB" dirty="0"/>
              <a:t>let result = integrate (fun x -&gt; x * </a:t>
            </a:r>
            <a:r>
              <a:rPr lang="en-GB" dirty="0" err="1"/>
              <a:t>exp</a:t>
            </a:r>
            <a:r>
              <a:rPr lang="en-GB" dirty="0"/>
              <a:t>(x)) a b d</a:t>
            </a:r>
          </a:p>
          <a:p>
            <a:r>
              <a:rPr lang="en-GB" dirty="0" err="1"/>
              <a:t>printfn</a:t>
            </a:r>
            <a:r>
              <a:rPr lang="en-GB" dirty="0"/>
              <a:t> "</a:t>
            </a:r>
            <a:r>
              <a:rPr lang="en-GB" dirty="0" err="1"/>
              <a:t>Int</a:t>
            </a:r>
            <a:r>
              <a:rPr lang="en-GB" dirty="0"/>
              <a:t>_%g^%g f(x) dx = %g" a b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EC48C6-57E0-8F41-A15D-E2ED9AB3B879}"/>
              </a:ext>
            </a:extLst>
          </p:cNvPr>
          <p:cNvSpPr/>
          <p:nvPr/>
        </p:nvSpPr>
        <p:spPr>
          <a:xfrm>
            <a:off x="838200" y="1690690"/>
            <a:ext cx="4920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let f x = x * </a:t>
            </a:r>
            <a:r>
              <a:rPr lang="en-GB" dirty="0" err="1"/>
              <a:t>exp</a:t>
            </a:r>
            <a:r>
              <a:rPr lang="en-GB" dirty="0"/>
              <a:t>(x)</a:t>
            </a:r>
          </a:p>
          <a:p>
            <a:r>
              <a:rPr lang="en-GB" dirty="0"/>
              <a:t>f 3.0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F5BE65-0BF1-2C41-AC3B-31DF73DF255C}"/>
              </a:ext>
            </a:extLst>
          </p:cNvPr>
          <p:cNvCxnSpPr>
            <a:cxnSpLocks/>
          </p:cNvCxnSpPr>
          <p:nvPr/>
        </p:nvCxnSpPr>
        <p:spPr>
          <a:xfrm>
            <a:off x="5039266" y="1360600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B31D792-C590-F443-BFAA-291AD4C18EB2}"/>
              </a:ext>
            </a:extLst>
          </p:cNvPr>
          <p:cNvSpPr/>
          <p:nvPr/>
        </p:nvSpPr>
        <p:spPr>
          <a:xfrm>
            <a:off x="838200" y="3168017"/>
            <a:ext cx="4920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let f = fun x -&gt; x * </a:t>
            </a:r>
            <a:r>
              <a:rPr lang="en-GB" dirty="0" err="1"/>
              <a:t>exp</a:t>
            </a:r>
            <a:r>
              <a:rPr lang="en-GB" dirty="0"/>
              <a:t>(x)</a:t>
            </a:r>
          </a:p>
          <a:p>
            <a:r>
              <a:rPr lang="en-GB" dirty="0"/>
              <a:t>f 3.0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A2DA12-9E03-4C41-BF22-7E189A1A0B66}"/>
              </a:ext>
            </a:extLst>
          </p:cNvPr>
          <p:cNvCxnSpPr>
            <a:cxnSpLocks/>
          </p:cNvCxnSpPr>
          <p:nvPr/>
        </p:nvCxnSpPr>
        <p:spPr>
          <a:xfrm>
            <a:off x="838200" y="2743200"/>
            <a:ext cx="3567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D76DFC-D472-2B47-83CD-D0A2DA345B74}"/>
              </a:ext>
            </a:extLst>
          </p:cNvPr>
          <p:cNvGrpSpPr>
            <a:grpSpLocks noChangeAspect="1"/>
          </p:cNvGrpSpPr>
          <p:nvPr/>
        </p:nvGrpSpPr>
        <p:grpSpPr>
          <a:xfrm>
            <a:off x="9981896" y="276383"/>
            <a:ext cx="1841962" cy="2187448"/>
            <a:chOff x="736441" y="1690690"/>
            <a:chExt cx="2797993" cy="318186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C3850C0-E144-834A-87EB-D4714A08A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1690690"/>
              <a:ext cx="2696235" cy="269623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DCD557-CDA4-8945-B259-BF325D6CD5BE}"/>
                </a:ext>
              </a:extLst>
            </p:cNvPr>
            <p:cNvSpPr txBox="1"/>
            <p:nvPr/>
          </p:nvSpPr>
          <p:spPr>
            <a:xfrm>
              <a:off x="736441" y="4514400"/>
              <a:ext cx="2730130" cy="358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" dirty="0"/>
                <a:t>By I, </a:t>
              </a:r>
              <a:r>
                <a:rPr lang="en-GB" sz="500" dirty="0" err="1"/>
                <a:t>KSmrq</a:t>
              </a:r>
              <a:r>
                <a:rPr lang="en-GB" sz="500" dirty="0"/>
                <a:t>, CC BY-SA 3.0, </a:t>
              </a:r>
            </a:p>
            <a:p>
              <a:r>
                <a:rPr lang="en-GB" sz="500" dirty="0"/>
                <a:t>https://</a:t>
              </a:r>
              <a:r>
                <a:rPr lang="en-GB" sz="500" dirty="0" err="1"/>
                <a:t>commons.wikimedia.org</a:t>
              </a:r>
              <a:r>
                <a:rPr lang="en-GB" sz="500" dirty="0"/>
                <a:t>/w/</a:t>
              </a:r>
              <a:r>
                <a:rPr lang="en-GB" sz="500" dirty="0" err="1"/>
                <a:t>index.php?curid</a:t>
              </a:r>
              <a:r>
                <a:rPr lang="en-GB" sz="500" dirty="0"/>
                <a:t>=2347919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653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D78E27-81F2-7C45-8D95-8F34478A5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1E7C31-27B9-9748-9768-3B28401008C5}"/>
              </a:ext>
            </a:extLst>
          </p:cNvPr>
          <p:cNvSpPr txBox="1"/>
          <p:nvPr/>
        </p:nvSpPr>
        <p:spPr>
          <a:xfrm>
            <a:off x="397566" y="2564295"/>
            <a:ext cx="57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dirty="0">
                <a:solidFill>
                  <a:schemeClr val="bg1"/>
                </a:solidFill>
              </a:rPr>
              <a:t>Tid: 24. september 2018 kl. 12.15-13.00</a:t>
            </a:r>
            <a:endParaRPr lang="da-DK" sz="2400" dirty="0">
              <a:solidFill>
                <a:schemeClr val="bg1"/>
              </a:solidFill>
            </a:endParaRPr>
          </a:p>
          <a:p>
            <a:r>
              <a:rPr lang="da-DK" sz="2400" b="1" dirty="0">
                <a:solidFill>
                  <a:schemeClr val="bg1"/>
                </a:solidFill>
              </a:rPr>
              <a:t>Sted: Lille UP1</a:t>
            </a:r>
            <a:endParaRPr lang="da-DK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43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7026</TotalTime>
  <Words>821</Words>
  <Application>Microsoft Macintosh PowerPoint</Application>
  <PresentationFormat>Widescreen</PresentationFormat>
  <Paragraphs>118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DejaVu Sans Book</vt:lpstr>
      <vt:lpstr>Office Theme</vt:lpstr>
      <vt:lpstr>Programmering og Problemløsning</vt:lpstr>
      <vt:lpstr>Repetition af Nøglekoncepter</vt:lpstr>
      <vt:lpstr>Kald-stakken (værdier og variable) </vt:lpstr>
      <vt:lpstr>Referenceceller</vt:lpstr>
      <vt:lpstr>Aliasing (undgå!)</vt:lpstr>
      <vt:lpstr>Højere-ordens funktioner</vt:lpstr>
      <vt:lpstr>Højere-ordens funktioner</vt:lpstr>
      <vt:lpstr>Anonyme funktioner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99</cp:revision>
  <cp:lastPrinted>2018-09-21T07:02:24Z</cp:lastPrinted>
  <dcterms:created xsi:type="dcterms:W3CDTF">2018-09-04T07:39:02Z</dcterms:created>
  <dcterms:modified xsi:type="dcterms:W3CDTF">2018-09-22T12:39:25Z</dcterms:modified>
</cp:coreProperties>
</file>