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68" r:id="rId4"/>
    <p:sldId id="258" r:id="rId5"/>
    <p:sldId id="259" r:id="rId6"/>
    <p:sldId id="269" r:id="rId7"/>
    <p:sldId id="260" r:id="rId8"/>
    <p:sldId id="261" r:id="rId9"/>
    <p:sldId id="270" r:id="rId10"/>
    <p:sldId id="262" r:id="rId11"/>
    <p:sldId id="263" r:id="rId12"/>
    <p:sldId id="264" r:id="rId13"/>
    <p:sldId id="265" r:id="rId14"/>
    <p:sldId id="266" r:id="rId15"/>
    <p:sldId id="267" r:id="rId16"/>
    <p:sldId id="275" r:id="rId17"/>
    <p:sldId id="271" r:id="rId18"/>
    <p:sldId id="272" r:id="rId19"/>
    <p:sldId id="273" r:id="rId20"/>
    <p:sldId id="276" r:id="rId21"/>
    <p:sldId id="274" r:id="rId22"/>
  </p:sldIdLst>
  <p:sldSz cx="12192000" cy="6858000"/>
  <p:notesSz cx="6858000" cy="9144000"/>
  <p:defaultTextStyle>
    <a:defPPr>
      <a:defRPr lang="da-DK"/>
    </a:defPPr>
    <a:lvl1pPr marL="0" algn="l" defTabSz="914247" rtl="0" eaLnBrk="1" latinLnBrk="0" hangingPunct="1">
      <a:defRPr sz="1800" kern="1200">
        <a:solidFill>
          <a:schemeClr val="tx1"/>
        </a:solidFill>
        <a:latin typeface="+mn-lt"/>
        <a:ea typeface="+mn-ea"/>
        <a:cs typeface="+mn-cs"/>
      </a:defRPr>
    </a:lvl1pPr>
    <a:lvl2pPr marL="457124" algn="l" defTabSz="914247" rtl="0" eaLnBrk="1" latinLnBrk="0" hangingPunct="1">
      <a:defRPr sz="1800" kern="1200">
        <a:solidFill>
          <a:schemeClr val="tx1"/>
        </a:solidFill>
        <a:latin typeface="+mn-lt"/>
        <a:ea typeface="+mn-ea"/>
        <a:cs typeface="+mn-cs"/>
      </a:defRPr>
    </a:lvl2pPr>
    <a:lvl3pPr marL="914247" algn="l" defTabSz="914247" rtl="0" eaLnBrk="1" latinLnBrk="0" hangingPunct="1">
      <a:defRPr sz="1800" kern="1200">
        <a:solidFill>
          <a:schemeClr val="tx1"/>
        </a:solidFill>
        <a:latin typeface="+mn-lt"/>
        <a:ea typeface="+mn-ea"/>
        <a:cs typeface="+mn-cs"/>
      </a:defRPr>
    </a:lvl3pPr>
    <a:lvl4pPr marL="1371370" algn="l" defTabSz="914247" rtl="0" eaLnBrk="1" latinLnBrk="0" hangingPunct="1">
      <a:defRPr sz="1800" kern="1200">
        <a:solidFill>
          <a:schemeClr val="tx1"/>
        </a:solidFill>
        <a:latin typeface="+mn-lt"/>
        <a:ea typeface="+mn-ea"/>
        <a:cs typeface="+mn-cs"/>
      </a:defRPr>
    </a:lvl4pPr>
    <a:lvl5pPr marL="1828494" algn="l" defTabSz="914247" rtl="0" eaLnBrk="1" latinLnBrk="0" hangingPunct="1">
      <a:defRPr sz="1800" kern="1200">
        <a:solidFill>
          <a:schemeClr val="tx1"/>
        </a:solidFill>
        <a:latin typeface="+mn-lt"/>
        <a:ea typeface="+mn-ea"/>
        <a:cs typeface="+mn-cs"/>
      </a:defRPr>
    </a:lvl5pPr>
    <a:lvl6pPr marL="2285618" algn="l" defTabSz="914247" rtl="0" eaLnBrk="1" latinLnBrk="0" hangingPunct="1">
      <a:defRPr sz="1800" kern="1200">
        <a:solidFill>
          <a:schemeClr val="tx1"/>
        </a:solidFill>
        <a:latin typeface="+mn-lt"/>
        <a:ea typeface="+mn-ea"/>
        <a:cs typeface="+mn-cs"/>
      </a:defRPr>
    </a:lvl6pPr>
    <a:lvl7pPr marL="2742742" algn="l" defTabSz="914247" rtl="0" eaLnBrk="1" latinLnBrk="0" hangingPunct="1">
      <a:defRPr sz="1800" kern="1200">
        <a:solidFill>
          <a:schemeClr val="tx1"/>
        </a:solidFill>
        <a:latin typeface="+mn-lt"/>
        <a:ea typeface="+mn-ea"/>
        <a:cs typeface="+mn-cs"/>
      </a:defRPr>
    </a:lvl7pPr>
    <a:lvl8pPr marL="3199865" algn="l" defTabSz="914247" rtl="0" eaLnBrk="1" latinLnBrk="0" hangingPunct="1">
      <a:defRPr sz="1800" kern="1200">
        <a:solidFill>
          <a:schemeClr val="tx1"/>
        </a:solidFill>
        <a:latin typeface="+mn-lt"/>
        <a:ea typeface="+mn-ea"/>
        <a:cs typeface="+mn-cs"/>
      </a:defRPr>
    </a:lvl8pPr>
    <a:lvl9pPr marL="3656988" algn="l" defTabSz="9142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79"/>
    <p:restoredTop sz="91324"/>
  </p:normalViewPr>
  <p:slideViewPr>
    <p:cSldViewPr snapToGrid="0" snapToObjects="1">
      <p:cViewPr varScale="1">
        <p:scale>
          <a:sx n="38" d="100"/>
          <a:sy n="38" d="100"/>
        </p:scale>
        <p:origin x="200" y="904"/>
      </p:cViewPr>
      <p:guideLst/>
    </p:cSldViewPr>
  </p:slideViewPr>
  <p:outlineViewPr>
    <p:cViewPr>
      <p:scale>
        <a:sx n="33" d="100"/>
        <a:sy n="33" d="100"/>
      </p:scale>
      <p:origin x="0" y="-47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031C6-E4B0-0444-A4A8-9CCE96EC2C9C}" type="datetimeFigureOut">
              <a:rPr lang="en-GB" smtClean="0"/>
              <a:t>18/12/2018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431B5-AB57-3E4A-80D5-B6800CF8539B}" type="slidenum">
              <a:rPr lang="en-GB" smtClean="0"/>
              <a:t>‹#›</a:t>
            </a:fld>
            <a:endParaRPr lang="en-GB"/>
          </a:p>
        </p:txBody>
      </p:sp>
    </p:spTree>
    <p:extLst>
      <p:ext uri="{BB962C8B-B14F-4D97-AF65-F5344CB8AC3E}">
        <p14:creationId xmlns:p14="http://schemas.microsoft.com/office/powerpoint/2010/main" val="4229257374"/>
      </p:ext>
    </p:extLst>
  </p:cSld>
  <p:clrMap bg1="lt1" tx1="dk1" bg2="lt2" tx2="dk2" accent1="accent1" accent2="accent2" accent3="accent3" accent4="accent4" accent5="accent5" accent6="accent6" hlink="hlink" folHlink="folHlink"/>
  <p:notesStyle>
    <a:lvl1pPr marL="0" algn="l" defTabSz="914247" rtl="0" eaLnBrk="1" latinLnBrk="0" hangingPunct="1">
      <a:defRPr sz="1201" kern="1200">
        <a:solidFill>
          <a:schemeClr val="tx1"/>
        </a:solidFill>
        <a:latin typeface="+mn-lt"/>
        <a:ea typeface="+mn-ea"/>
        <a:cs typeface="+mn-cs"/>
      </a:defRPr>
    </a:lvl1pPr>
    <a:lvl2pPr marL="457124" algn="l" defTabSz="914247" rtl="0" eaLnBrk="1" latinLnBrk="0" hangingPunct="1">
      <a:defRPr sz="1201" kern="1200">
        <a:solidFill>
          <a:schemeClr val="tx1"/>
        </a:solidFill>
        <a:latin typeface="+mn-lt"/>
        <a:ea typeface="+mn-ea"/>
        <a:cs typeface="+mn-cs"/>
      </a:defRPr>
    </a:lvl2pPr>
    <a:lvl3pPr marL="914247" algn="l" defTabSz="914247" rtl="0" eaLnBrk="1" latinLnBrk="0" hangingPunct="1">
      <a:defRPr sz="1201" kern="1200">
        <a:solidFill>
          <a:schemeClr val="tx1"/>
        </a:solidFill>
        <a:latin typeface="+mn-lt"/>
        <a:ea typeface="+mn-ea"/>
        <a:cs typeface="+mn-cs"/>
      </a:defRPr>
    </a:lvl3pPr>
    <a:lvl4pPr marL="1371370" algn="l" defTabSz="914247" rtl="0" eaLnBrk="1" latinLnBrk="0" hangingPunct="1">
      <a:defRPr sz="1201" kern="1200">
        <a:solidFill>
          <a:schemeClr val="tx1"/>
        </a:solidFill>
        <a:latin typeface="+mn-lt"/>
        <a:ea typeface="+mn-ea"/>
        <a:cs typeface="+mn-cs"/>
      </a:defRPr>
    </a:lvl4pPr>
    <a:lvl5pPr marL="1828494" algn="l" defTabSz="914247" rtl="0" eaLnBrk="1" latinLnBrk="0" hangingPunct="1">
      <a:defRPr sz="1201" kern="1200">
        <a:solidFill>
          <a:schemeClr val="tx1"/>
        </a:solidFill>
        <a:latin typeface="+mn-lt"/>
        <a:ea typeface="+mn-ea"/>
        <a:cs typeface="+mn-cs"/>
      </a:defRPr>
    </a:lvl5pPr>
    <a:lvl6pPr marL="2285618" algn="l" defTabSz="914247" rtl="0" eaLnBrk="1" latinLnBrk="0" hangingPunct="1">
      <a:defRPr sz="1201" kern="1200">
        <a:solidFill>
          <a:schemeClr val="tx1"/>
        </a:solidFill>
        <a:latin typeface="+mn-lt"/>
        <a:ea typeface="+mn-ea"/>
        <a:cs typeface="+mn-cs"/>
      </a:defRPr>
    </a:lvl6pPr>
    <a:lvl7pPr marL="2742742" algn="l" defTabSz="914247" rtl="0" eaLnBrk="1" latinLnBrk="0" hangingPunct="1">
      <a:defRPr sz="1201" kern="1200">
        <a:solidFill>
          <a:schemeClr val="tx1"/>
        </a:solidFill>
        <a:latin typeface="+mn-lt"/>
        <a:ea typeface="+mn-ea"/>
        <a:cs typeface="+mn-cs"/>
      </a:defRPr>
    </a:lvl7pPr>
    <a:lvl8pPr marL="3199865" algn="l" defTabSz="914247" rtl="0" eaLnBrk="1" latinLnBrk="0" hangingPunct="1">
      <a:defRPr sz="1201" kern="1200">
        <a:solidFill>
          <a:schemeClr val="tx1"/>
        </a:solidFill>
        <a:latin typeface="+mn-lt"/>
        <a:ea typeface="+mn-ea"/>
        <a:cs typeface="+mn-cs"/>
      </a:defRPr>
    </a:lvl8pPr>
    <a:lvl9pPr marL="3656988" algn="l" defTabSz="91424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ED94-4591-104E-9537-9BC5CCCC4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6D2EB0F-840F-9348-B5A4-EF40AB183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FE6355-A766-B245-AB6B-147D8BE70AD2}"/>
              </a:ext>
            </a:extLst>
          </p:cNvPr>
          <p:cNvSpPr>
            <a:spLocks noGrp="1"/>
          </p:cNvSpPr>
          <p:nvPr>
            <p:ph type="dt" sz="half" idx="10"/>
          </p:nvPr>
        </p:nvSpPr>
        <p:spPr/>
        <p:txBody>
          <a:bodyPr/>
          <a:lstStyle/>
          <a:p>
            <a:fld id="{66665395-52C5-5E4B-BB20-CD4E0BBC9899}" type="datetimeFigureOut">
              <a:rPr lang="en-GB" smtClean="0"/>
              <a:t>18/12/2018</a:t>
            </a:fld>
            <a:endParaRPr lang="en-GB"/>
          </a:p>
        </p:txBody>
      </p:sp>
      <p:sp>
        <p:nvSpPr>
          <p:cNvPr id="5" name="Footer Placeholder 4">
            <a:extLst>
              <a:ext uri="{FF2B5EF4-FFF2-40B4-BE49-F238E27FC236}">
                <a16:creationId xmlns:a16="http://schemas.microsoft.com/office/drawing/2014/main" id="{CDA17BD5-7391-3043-9842-63659D87F9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D7805B-40C7-FE4B-A010-E783D2AB759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84690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9ECF-F887-904F-B22E-41EC84C544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4B9699-D8C2-144E-95E4-59A06CD1EE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927998-48D3-F946-A6DF-3F4ED1666689}"/>
              </a:ext>
            </a:extLst>
          </p:cNvPr>
          <p:cNvSpPr>
            <a:spLocks noGrp="1"/>
          </p:cNvSpPr>
          <p:nvPr>
            <p:ph type="dt" sz="half" idx="10"/>
          </p:nvPr>
        </p:nvSpPr>
        <p:spPr/>
        <p:txBody>
          <a:bodyPr/>
          <a:lstStyle/>
          <a:p>
            <a:fld id="{66665395-52C5-5E4B-BB20-CD4E0BBC9899}" type="datetimeFigureOut">
              <a:rPr lang="en-GB" smtClean="0"/>
              <a:t>18/12/2018</a:t>
            </a:fld>
            <a:endParaRPr lang="en-GB"/>
          </a:p>
        </p:txBody>
      </p:sp>
      <p:sp>
        <p:nvSpPr>
          <p:cNvPr id="5" name="Footer Placeholder 4">
            <a:extLst>
              <a:ext uri="{FF2B5EF4-FFF2-40B4-BE49-F238E27FC236}">
                <a16:creationId xmlns:a16="http://schemas.microsoft.com/office/drawing/2014/main" id="{BFCF3670-D8F4-D341-AA86-D4CCED1559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38B95-EF98-D649-9906-6613C58AA6A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42516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50C002-91CA-7744-B674-6F5ADFE9BAE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CCB194-04AA-5143-9CB1-5C1E650EBCCE}"/>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A53160-CEFC-D44F-8E33-0FA3650FE761}"/>
              </a:ext>
            </a:extLst>
          </p:cNvPr>
          <p:cNvSpPr>
            <a:spLocks noGrp="1"/>
          </p:cNvSpPr>
          <p:nvPr>
            <p:ph type="dt" sz="half" idx="10"/>
          </p:nvPr>
        </p:nvSpPr>
        <p:spPr/>
        <p:txBody>
          <a:bodyPr/>
          <a:lstStyle/>
          <a:p>
            <a:fld id="{66665395-52C5-5E4B-BB20-CD4E0BBC9899}" type="datetimeFigureOut">
              <a:rPr lang="en-GB" smtClean="0"/>
              <a:t>18/12/2018</a:t>
            </a:fld>
            <a:endParaRPr lang="en-GB"/>
          </a:p>
        </p:txBody>
      </p:sp>
      <p:sp>
        <p:nvSpPr>
          <p:cNvPr id="5" name="Footer Placeholder 4">
            <a:extLst>
              <a:ext uri="{FF2B5EF4-FFF2-40B4-BE49-F238E27FC236}">
                <a16:creationId xmlns:a16="http://schemas.microsoft.com/office/drawing/2014/main" id="{F3CE4D1C-C139-9748-B848-090CEE61D8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B8C1B2-97C1-AC4A-AFA9-9FD6F21B4D6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53704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F771-3C77-4046-8741-B9F1985A84A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BE75E4-788D-8B45-A914-9090B31B6C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4FDA30-5AAC-E44B-B385-D37F6D102C25}"/>
              </a:ext>
            </a:extLst>
          </p:cNvPr>
          <p:cNvSpPr>
            <a:spLocks noGrp="1"/>
          </p:cNvSpPr>
          <p:nvPr>
            <p:ph type="dt" sz="half" idx="10"/>
          </p:nvPr>
        </p:nvSpPr>
        <p:spPr/>
        <p:txBody>
          <a:bodyPr/>
          <a:lstStyle/>
          <a:p>
            <a:fld id="{66665395-52C5-5E4B-BB20-CD4E0BBC9899}" type="datetimeFigureOut">
              <a:rPr lang="en-GB" smtClean="0"/>
              <a:t>18/12/2018</a:t>
            </a:fld>
            <a:endParaRPr lang="en-GB"/>
          </a:p>
        </p:txBody>
      </p:sp>
      <p:sp>
        <p:nvSpPr>
          <p:cNvPr id="5" name="Footer Placeholder 4">
            <a:extLst>
              <a:ext uri="{FF2B5EF4-FFF2-40B4-BE49-F238E27FC236}">
                <a16:creationId xmlns:a16="http://schemas.microsoft.com/office/drawing/2014/main" id="{B12C8E8F-B306-6948-AAFC-2378EAB54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7F2F2-7D0F-594F-9997-E62A0E3C089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21724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4479-5842-7B40-B8C3-B9E0AFA5B4F3}"/>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C52AD2-50C1-A544-AAE7-1B4CE8979B4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827BD2-2BEE-AF4F-93E9-FB7F2382123A}"/>
              </a:ext>
            </a:extLst>
          </p:cNvPr>
          <p:cNvSpPr>
            <a:spLocks noGrp="1"/>
          </p:cNvSpPr>
          <p:nvPr>
            <p:ph type="dt" sz="half" idx="10"/>
          </p:nvPr>
        </p:nvSpPr>
        <p:spPr/>
        <p:txBody>
          <a:bodyPr/>
          <a:lstStyle/>
          <a:p>
            <a:fld id="{66665395-52C5-5E4B-BB20-CD4E0BBC9899}" type="datetimeFigureOut">
              <a:rPr lang="en-GB" smtClean="0"/>
              <a:t>18/12/2018</a:t>
            </a:fld>
            <a:endParaRPr lang="en-GB"/>
          </a:p>
        </p:txBody>
      </p:sp>
      <p:sp>
        <p:nvSpPr>
          <p:cNvPr id="5" name="Footer Placeholder 4">
            <a:extLst>
              <a:ext uri="{FF2B5EF4-FFF2-40B4-BE49-F238E27FC236}">
                <a16:creationId xmlns:a16="http://schemas.microsoft.com/office/drawing/2014/main" id="{EDF1613D-697E-E849-8E33-FF88491D56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177736-18D9-F24A-A268-4A51200F8406}"/>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10500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1259-A7B7-A84A-AD03-AA09A20CE9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11AF65-B506-E943-954A-D3F35B4757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E7C88A-87B4-CA41-8887-A33D701746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FD251B-4415-5447-A04F-EC2E09598033}"/>
              </a:ext>
            </a:extLst>
          </p:cNvPr>
          <p:cNvSpPr>
            <a:spLocks noGrp="1"/>
          </p:cNvSpPr>
          <p:nvPr>
            <p:ph type="dt" sz="half" idx="10"/>
          </p:nvPr>
        </p:nvSpPr>
        <p:spPr/>
        <p:txBody>
          <a:bodyPr/>
          <a:lstStyle/>
          <a:p>
            <a:fld id="{66665395-52C5-5E4B-BB20-CD4E0BBC9899}" type="datetimeFigureOut">
              <a:rPr lang="en-GB" smtClean="0"/>
              <a:t>18/12/2018</a:t>
            </a:fld>
            <a:endParaRPr lang="en-GB"/>
          </a:p>
        </p:txBody>
      </p:sp>
      <p:sp>
        <p:nvSpPr>
          <p:cNvPr id="6" name="Footer Placeholder 5">
            <a:extLst>
              <a:ext uri="{FF2B5EF4-FFF2-40B4-BE49-F238E27FC236}">
                <a16:creationId xmlns:a16="http://schemas.microsoft.com/office/drawing/2014/main" id="{2B45D3E5-7DA7-DD45-9505-D19D732DE6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87A76-0F77-4446-B137-585C86222A6C}"/>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37676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E779-F592-8C4A-85F6-8A3640D57242}"/>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D00D6D-6941-7B4C-A245-EE68A3202A89}"/>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B23E13-DEC0-BD47-8DED-CB44821EEE7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F93B57-68A1-984E-A6BD-852108C6C4B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01EB5D-B537-6444-8377-D5B0D10770C0}"/>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B729F0-B353-CD4F-B539-67AAEB8862FE}"/>
              </a:ext>
            </a:extLst>
          </p:cNvPr>
          <p:cNvSpPr>
            <a:spLocks noGrp="1"/>
          </p:cNvSpPr>
          <p:nvPr>
            <p:ph type="dt" sz="half" idx="10"/>
          </p:nvPr>
        </p:nvSpPr>
        <p:spPr/>
        <p:txBody>
          <a:bodyPr/>
          <a:lstStyle/>
          <a:p>
            <a:fld id="{66665395-52C5-5E4B-BB20-CD4E0BBC9899}" type="datetimeFigureOut">
              <a:rPr lang="en-GB" smtClean="0"/>
              <a:t>18/12/2018</a:t>
            </a:fld>
            <a:endParaRPr lang="en-GB"/>
          </a:p>
        </p:txBody>
      </p:sp>
      <p:sp>
        <p:nvSpPr>
          <p:cNvPr id="8" name="Footer Placeholder 7">
            <a:extLst>
              <a:ext uri="{FF2B5EF4-FFF2-40B4-BE49-F238E27FC236}">
                <a16:creationId xmlns:a16="http://schemas.microsoft.com/office/drawing/2014/main" id="{E6CF96D5-BB90-3C46-9C16-DC3CBB33E7A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77EDFB-B393-6C45-A969-5DC30C004EEB}"/>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83448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CB2D-C45E-CE46-B29E-99D271CF7B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ADA088-7531-7A4D-A6A6-110049A56910}"/>
              </a:ext>
            </a:extLst>
          </p:cNvPr>
          <p:cNvSpPr>
            <a:spLocks noGrp="1"/>
          </p:cNvSpPr>
          <p:nvPr>
            <p:ph type="dt" sz="half" idx="10"/>
          </p:nvPr>
        </p:nvSpPr>
        <p:spPr/>
        <p:txBody>
          <a:bodyPr/>
          <a:lstStyle/>
          <a:p>
            <a:fld id="{66665395-52C5-5E4B-BB20-CD4E0BBC9899}" type="datetimeFigureOut">
              <a:rPr lang="en-GB" smtClean="0"/>
              <a:t>18/12/2018</a:t>
            </a:fld>
            <a:endParaRPr lang="en-GB"/>
          </a:p>
        </p:txBody>
      </p:sp>
      <p:sp>
        <p:nvSpPr>
          <p:cNvPr id="4" name="Footer Placeholder 3">
            <a:extLst>
              <a:ext uri="{FF2B5EF4-FFF2-40B4-BE49-F238E27FC236}">
                <a16:creationId xmlns:a16="http://schemas.microsoft.com/office/drawing/2014/main" id="{0D4BC4B6-EB88-6348-9FF4-33CD66C8AB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B0B177-D407-BB4E-8B7A-98C3A82F402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60388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F83E8-4B3A-444C-A300-79B2E7BBB00F}"/>
              </a:ext>
            </a:extLst>
          </p:cNvPr>
          <p:cNvSpPr>
            <a:spLocks noGrp="1"/>
          </p:cNvSpPr>
          <p:nvPr>
            <p:ph type="dt" sz="half" idx="10"/>
          </p:nvPr>
        </p:nvSpPr>
        <p:spPr/>
        <p:txBody>
          <a:bodyPr/>
          <a:lstStyle/>
          <a:p>
            <a:fld id="{66665395-52C5-5E4B-BB20-CD4E0BBC9899}" type="datetimeFigureOut">
              <a:rPr lang="en-GB" smtClean="0"/>
              <a:t>18/12/2018</a:t>
            </a:fld>
            <a:endParaRPr lang="en-GB"/>
          </a:p>
        </p:txBody>
      </p:sp>
      <p:sp>
        <p:nvSpPr>
          <p:cNvPr id="3" name="Footer Placeholder 2">
            <a:extLst>
              <a:ext uri="{FF2B5EF4-FFF2-40B4-BE49-F238E27FC236}">
                <a16:creationId xmlns:a16="http://schemas.microsoft.com/office/drawing/2014/main" id="{02341C2D-D311-BA43-BD06-AE742C95E6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184657-6616-E54D-ACC6-AEB8F07A457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56803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CAD8-9CF9-1C41-8D01-A8233CC80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5E2ADC9-ECC8-6A44-AF77-E608DBDEA886}"/>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CF635C-A77C-C949-95A7-452A59275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2ADCA3-B99E-6E46-A1F0-162305E8863B}"/>
              </a:ext>
            </a:extLst>
          </p:cNvPr>
          <p:cNvSpPr>
            <a:spLocks noGrp="1"/>
          </p:cNvSpPr>
          <p:nvPr>
            <p:ph type="dt" sz="half" idx="10"/>
          </p:nvPr>
        </p:nvSpPr>
        <p:spPr/>
        <p:txBody>
          <a:bodyPr/>
          <a:lstStyle/>
          <a:p>
            <a:fld id="{66665395-52C5-5E4B-BB20-CD4E0BBC9899}" type="datetimeFigureOut">
              <a:rPr lang="en-GB" smtClean="0"/>
              <a:t>18/12/2018</a:t>
            </a:fld>
            <a:endParaRPr lang="en-GB"/>
          </a:p>
        </p:txBody>
      </p:sp>
      <p:sp>
        <p:nvSpPr>
          <p:cNvPr id="6" name="Footer Placeholder 5">
            <a:extLst>
              <a:ext uri="{FF2B5EF4-FFF2-40B4-BE49-F238E27FC236}">
                <a16:creationId xmlns:a16="http://schemas.microsoft.com/office/drawing/2014/main" id="{61879B80-C267-F34A-96B1-D517C6D1E0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E29DB5-554B-2041-9D82-BFFC0B199753}"/>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61147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A19B-AEF2-B54A-A0FB-8B4598DE1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AEE357-D601-1B4C-8BED-8F192774E07B}"/>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79ECAE-1D72-2942-9FB8-14819542E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7D617E-DE68-2D45-93AF-6D84F2D6E79C}"/>
              </a:ext>
            </a:extLst>
          </p:cNvPr>
          <p:cNvSpPr>
            <a:spLocks noGrp="1"/>
          </p:cNvSpPr>
          <p:nvPr>
            <p:ph type="dt" sz="half" idx="10"/>
          </p:nvPr>
        </p:nvSpPr>
        <p:spPr/>
        <p:txBody>
          <a:bodyPr/>
          <a:lstStyle/>
          <a:p>
            <a:fld id="{66665395-52C5-5E4B-BB20-CD4E0BBC9899}" type="datetimeFigureOut">
              <a:rPr lang="en-GB" smtClean="0"/>
              <a:t>18/12/2018</a:t>
            </a:fld>
            <a:endParaRPr lang="en-GB"/>
          </a:p>
        </p:txBody>
      </p:sp>
      <p:sp>
        <p:nvSpPr>
          <p:cNvPr id="6" name="Footer Placeholder 5">
            <a:extLst>
              <a:ext uri="{FF2B5EF4-FFF2-40B4-BE49-F238E27FC236}">
                <a16:creationId xmlns:a16="http://schemas.microsoft.com/office/drawing/2014/main" id="{2CD83712-1D40-9D47-85A6-A53257BD8C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EFE6A4-D118-8848-B3BE-76BCCC06CFA5}"/>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6265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68EA4-92D0-1D48-9494-306C21D2ECF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5936F5-A3A1-3641-A2EF-34A61B684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78B754-655E-DE49-888C-B8F8C7AEB05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65395-52C5-5E4B-BB20-CD4E0BBC9899}" type="datetimeFigureOut">
              <a:rPr lang="en-GB" smtClean="0"/>
              <a:t>18/12/2018</a:t>
            </a:fld>
            <a:endParaRPr lang="en-GB"/>
          </a:p>
        </p:txBody>
      </p:sp>
      <p:sp>
        <p:nvSpPr>
          <p:cNvPr id="5" name="Footer Placeholder 4">
            <a:extLst>
              <a:ext uri="{FF2B5EF4-FFF2-40B4-BE49-F238E27FC236}">
                <a16:creationId xmlns:a16="http://schemas.microsoft.com/office/drawing/2014/main" id="{96885844-11DF-374C-8D54-C2FF9EEDAB9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CD928A-3EA4-DC41-93DD-72CE9940475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6E996-D52A-AA4D-8890-96DD5826ED1F}" type="slidenum">
              <a:rPr lang="en-GB" smtClean="0"/>
              <a:t>‹#›</a:t>
            </a:fld>
            <a:endParaRPr lang="en-GB"/>
          </a:p>
        </p:txBody>
      </p:sp>
    </p:spTree>
    <p:extLst>
      <p:ext uri="{BB962C8B-B14F-4D97-AF65-F5344CB8AC3E}">
        <p14:creationId xmlns:p14="http://schemas.microsoft.com/office/powerpoint/2010/main" val="409814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5677-0BC7-FA4D-AA27-F2DD42162CE8}"/>
              </a:ext>
            </a:extLst>
          </p:cNvPr>
          <p:cNvSpPr>
            <a:spLocks noGrp="1"/>
          </p:cNvSpPr>
          <p:nvPr>
            <p:ph type="ctrTitle"/>
          </p:nvPr>
        </p:nvSpPr>
        <p:spPr/>
        <p:txBody>
          <a:bodyPr/>
          <a:lstStyle/>
          <a:p>
            <a:r>
              <a:rPr lang="da-DK" dirty="0"/>
              <a:t>Programmering og Problemløsning</a:t>
            </a:r>
          </a:p>
        </p:txBody>
      </p:sp>
      <p:sp>
        <p:nvSpPr>
          <p:cNvPr id="3" name="Subtitle 2">
            <a:extLst>
              <a:ext uri="{FF2B5EF4-FFF2-40B4-BE49-F238E27FC236}">
                <a16:creationId xmlns:a16="http://schemas.microsoft.com/office/drawing/2014/main" id="{912FE17A-B329-014A-81AB-963B2ED40370}"/>
              </a:ext>
            </a:extLst>
          </p:cNvPr>
          <p:cNvSpPr>
            <a:spLocks noGrp="1"/>
          </p:cNvSpPr>
          <p:nvPr>
            <p:ph type="subTitle" idx="1"/>
          </p:nvPr>
        </p:nvSpPr>
        <p:spPr>
          <a:xfrm>
            <a:off x="792480" y="3602038"/>
            <a:ext cx="10769600" cy="1655762"/>
          </a:xfrm>
        </p:spPr>
        <p:txBody>
          <a:bodyPr/>
          <a:lstStyle/>
          <a:p>
            <a:r>
              <a:rPr lang="da-DK" dirty="0"/>
              <a:t>14.2: UML og objektorienteret design</a:t>
            </a:r>
            <a:endParaRPr lang="da-DK" dirty="0">
              <a:effectLst/>
            </a:endParaRPr>
          </a:p>
        </p:txBody>
      </p:sp>
    </p:spTree>
    <p:extLst>
      <p:ext uri="{BB962C8B-B14F-4D97-AF65-F5344CB8AC3E}">
        <p14:creationId xmlns:p14="http://schemas.microsoft.com/office/powerpoint/2010/main" val="78027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B7AA-8BB3-7E48-A72E-6294B5A00AA3}"/>
              </a:ext>
            </a:extLst>
          </p:cNvPr>
          <p:cNvSpPr>
            <a:spLocks noGrp="1"/>
          </p:cNvSpPr>
          <p:nvPr>
            <p:ph type="title"/>
          </p:nvPr>
        </p:nvSpPr>
        <p:spPr/>
        <p:txBody>
          <a:bodyPr/>
          <a:lstStyle/>
          <a:p>
            <a:r>
              <a:rPr lang="en-GB" dirty="0" err="1"/>
              <a:t>Opgave</a:t>
            </a:r>
            <a:r>
              <a:rPr lang="en-GB" dirty="0"/>
              <a:t>: </a:t>
            </a:r>
            <a:r>
              <a:rPr lang="en-GB" dirty="0" err="1"/>
              <a:t>Lav</a:t>
            </a:r>
            <a:r>
              <a:rPr lang="en-GB" dirty="0"/>
              <a:t> UML diagram for </a:t>
            </a:r>
            <a:r>
              <a:rPr lang="en-GB" dirty="0" err="1"/>
              <a:t>animalSmall</a:t>
            </a:r>
            <a:endParaRPr lang="en-GB" dirty="0"/>
          </a:p>
        </p:txBody>
      </p:sp>
      <p:pic>
        <p:nvPicPr>
          <p:cNvPr id="5" name="Picture 4">
            <a:extLst>
              <a:ext uri="{FF2B5EF4-FFF2-40B4-BE49-F238E27FC236}">
                <a16:creationId xmlns:a16="http://schemas.microsoft.com/office/drawing/2014/main" id="{AA2D00EB-984B-454D-8A5C-F5037FF4857E}"/>
              </a:ext>
            </a:extLst>
          </p:cNvPr>
          <p:cNvPicPr>
            <a:picLocks noChangeAspect="1"/>
          </p:cNvPicPr>
          <p:nvPr/>
        </p:nvPicPr>
        <p:blipFill>
          <a:blip r:embed="rId2"/>
          <a:stretch>
            <a:fillRect/>
          </a:stretch>
        </p:blipFill>
        <p:spPr>
          <a:xfrm>
            <a:off x="2881743" y="4136229"/>
            <a:ext cx="6113553" cy="2503514"/>
          </a:xfrm>
          <a:prstGeom prst="rect">
            <a:avLst/>
          </a:prstGeom>
        </p:spPr>
      </p:pic>
      <p:pic>
        <p:nvPicPr>
          <p:cNvPr id="6" name="Picture 5">
            <a:extLst>
              <a:ext uri="{FF2B5EF4-FFF2-40B4-BE49-F238E27FC236}">
                <a16:creationId xmlns:a16="http://schemas.microsoft.com/office/drawing/2014/main" id="{622E99B3-7174-DD4D-BC47-3F61AECE1782}"/>
              </a:ext>
            </a:extLst>
          </p:cNvPr>
          <p:cNvPicPr>
            <a:picLocks noChangeAspect="1"/>
          </p:cNvPicPr>
          <p:nvPr/>
        </p:nvPicPr>
        <p:blipFill>
          <a:blip r:embed="rId3"/>
          <a:stretch>
            <a:fillRect/>
          </a:stretch>
        </p:blipFill>
        <p:spPr>
          <a:xfrm>
            <a:off x="6411509" y="1632657"/>
            <a:ext cx="5780491" cy="2208493"/>
          </a:xfrm>
          <a:prstGeom prst="rect">
            <a:avLst/>
          </a:prstGeom>
        </p:spPr>
      </p:pic>
      <p:pic>
        <p:nvPicPr>
          <p:cNvPr id="7" name="Picture 6">
            <a:extLst>
              <a:ext uri="{FF2B5EF4-FFF2-40B4-BE49-F238E27FC236}">
                <a16:creationId xmlns:a16="http://schemas.microsoft.com/office/drawing/2014/main" id="{163C6E32-DFD8-454D-9207-BBBB0B69CF65}"/>
              </a:ext>
            </a:extLst>
          </p:cNvPr>
          <p:cNvPicPr>
            <a:picLocks noChangeAspect="1"/>
          </p:cNvPicPr>
          <p:nvPr/>
        </p:nvPicPr>
        <p:blipFill>
          <a:blip r:embed="rId4"/>
          <a:stretch>
            <a:fillRect/>
          </a:stretch>
        </p:blipFill>
        <p:spPr>
          <a:xfrm>
            <a:off x="0" y="1512094"/>
            <a:ext cx="5938520" cy="2489200"/>
          </a:xfrm>
          <a:prstGeom prst="rect">
            <a:avLst/>
          </a:prstGeom>
          <a:ln>
            <a:solidFill>
              <a:schemeClr val="accent1"/>
            </a:solidFill>
          </a:ln>
        </p:spPr>
      </p:pic>
    </p:spTree>
    <p:extLst>
      <p:ext uri="{BB962C8B-B14F-4D97-AF65-F5344CB8AC3E}">
        <p14:creationId xmlns:p14="http://schemas.microsoft.com/office/powerpoint/2010/main" val="3411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916113-A407-1B4B-AC88-CF6DDEE2618C}"/>
              </a:ext>
            </a:extLst>
          </p:cNvPr>
          <p:cNvPicPr>
            <a:picLocks noChangeAspect="1"/>
          </p:cNvPicPr>
          <p:nvPr/>
        </p:nvPicPr>
        <p:blipFill>
          <a:blip r:embed="rId2"/>
          <a:stretch>
            <a:fillRect/>
          </a:stretch>
        </p:blipFill>
        <p:spPr>
          <a:xfrm>
            <a:off x="2330320" y="281912"/>
            <a:ext cx="7531359" cy="6294175"/>
          </a:xfrm>
          <a:prstGeom prst="rect">
            <a:avLst/>
          </a:prstGeom>
        </p:spPr>
      </p:pic>
    </p:spTree>
    <p:extLst>
      <p:ext uri="{BB962C8B-B14F-4D97-AF65-F5344CB8AC3E}">
        <p14:creationId xmlns:p14="http://schemas.microsoft.com/office/powerpoint/2010/main" val="556198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p:txBody>
          <a:bodyPr/>
          <a:lstStyle/>
          <a:p>
            <a:r>
              <a:rPr lang="en-GB" dirty="0"/>
              <a:t>Design </a:t>
            </a:r>
            <a:r>
              <a:rPr lang="en-GB" dirty="0" err="1"/>
              <a:t>efter</a:t>
            </a:r>
            <a:r>
              <a:rPr lang="en-GB" dirty="0"/>
              <a:t> </a:t>
            </a:r>
            <a:r>
              <a:rPr lang="en-GB" dirty="0" err="1"/>
              <a:t>navne</a:t>
            </a:r>
            <a:r>
              <a:rPr lang="en-GB" dirty="0"/>
              <a:t>- </a:t>
            </a:r>
            <a:r>
              <a:rPr lang="en-GB" dirty="0" err="1"/>
              <a:t>og</a:t>
            </a:r>
            <a:r>
              <a:rPr lang="en-GB" dirty="0"/>
              <a:t> </a:t>
            </a:r>
            <a:r>
              <a:rPr lang="en-GB" dirty="0" err="1"/>
              <a:t>udsagsord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fontScale="92500" lnSpcReduction="10000"/>
          </a:bodyPr>
          <a:lstStyle/>
          <a:p>
            <a:pPr marL="0" indent="0">
              <a:buNone/>
            </a:pPr>
            <a:r>
              <a:rPr lang="da-DK" dirty="0" err="1"/>
              <a:t>Use</a:t>
            </a:r>
            <a:r>
              <a:rPr lang="da-DK" dirty="0"/>
              <a:t>-case: kortspillet krig</a:t>
            </a:r>
          </a:p>
          <a:p>
            <a:pPr marL="0" indent="0">
              <a:buNone/>
            </a:pPr>
            <a:endParaRPr lang="da-DK" dirty="0"/>
          </a:p>
          <a:p>
            <a:pPr marL="0" indent="0">
              <a:buNone/>
            </a:pPr>
            <a:r>
              <a:rPr lang="da-DK" dirty="0"/>
              <a:t>Hver spiller får 26 kort, der placeres foran spilleren i én bunke med billedsiden nedad. Spillerne vender nu begge det øverste kort. Den, der har det højeste kort, vinder modstanderens kort. </a:t>
            </a:r>
          </a:p>
          <a:p>
            <a:pPr marL="0" indent="0">
              <a:buNone/>
            </a:pPr>
            <a:endParaRPr lang="da-DK" dirty="0"/>
          </a:p>
          <a:p>
            <a:pPr marL="0" indent="0">
              <a:buNone/>
            </a:pPr>
            <a:r>
              <a:rPr lang="da-DK" dirty="0"/>
              <a:t>Når spillerne vender kort af samme værdi, bliver der krig. Begge lægger nu yderligere 3 kort frem og der tredje afgør, hvem der vinder krigen. Vinderen tager alle de vendte kort fra modstanderen. Hvis det tredje kort ved hver spiller har samme værdi igen, fortsætter krigen og der vendes yderligere 3 kort (6 i alt pr. spiller). </a:t>
            </a:r>
          </a:p>
          <a:p>
            <a:pPr marL="0" indent="0">
              <a:buNone/>
            </a:pPr>
            <a:endParaRPr lang="da-DK" dirty="0"/>
          </a:p>
          <a:p>
            <a:pPr marL="0" indent="0">
              <a:buNone/>
            </a:pPr>
            <a:r>
              <a:rPr lang="da-DK" dirty="0"/>
              <a:t>Vundne kort placeres med bagsiden opad i bunden af vinderens kortstak. Der fortsættes til én af spillerne har vundet alle modstanderens kort.</a:t>
            </a:r>
          </a:p>
          <a:p>
            <a:pPr marL="0" indent="0">
              <a:buNone/>
            </a:pPr>
            <a:endParaRPr lang="da-DK" dirty="0"/>
          </a:p>
          <a:p>
            <a:pPr marL="0" indent="0">
              <a:buNone/>
            </a:pPr>
            <a:endParaRPr lang="en-GB" dirty="0"/>
          </a:p>
        </p:txBody>
      </p:sp>
    </p:spTree>
    <p:extLst>
      <p:ext uri="{BB962C8B-B14F-4D97-AF65-F5344CB8AC3E}">
        <p14:creationId xmlns:p14="http://schemas.microsoft.com/office/powerpoint/2010/main" val="2026205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p:txBody>
          <a:bodyPr/>
          <a:lstStyle/>
          <a:p>
            <a:r>
              <a:rPr lang="en-GB" dirty="0"/>
              <a:t>Design </a:t>
            </a:r>
            <a:r>
              <a:rPr lang="en-GB" dirty="0" err="1"/>
              <a:t>efter</a:t>
            </a:r>
            <a:r>
              <a:rPr lang="en-GB" dirty="0"/>
              <a:t> </a:t>
            </a:r>
            <a:r>
              <a:rPr lang="en-GB" dirty="0" err="1">
                <a:highlight>
                  <a:srgbClr val="00FF00"/>
                </a:highlight>
              </a:rPr>
              <a:t>navne</a:t>
            </a:r>
            <a:r>
              <a:rPr lang="en-GB" dirty="0">
                <a:highlight>
                  <a:srgbClr val="00FF00"/>
                </a:highlight>
              </a:rPr>
              <a:t>-</a:t>
            </a:r>
            <a:r>
              <a:rPr lang="en-GB" dirty="0"/>
              <a:t> </a:t>
            </a:r>
            <a:r>
              <a:rPr lang="en-GB" dirty="0" err="1"/>
              <a:t>og</a:t>
            </a:r>
            <a:r>
              <a:rPr lang="en-GB" dirty="0"/>
              <a:t> </a:t>
            </a:r>
            <a:r>
              <a:rPr lang="en-GB" dirty="0" err="1"/>
              <a:t>udsagsord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fontScale="92500" lnSpcReduction="10000"/>
          </a:bodyPr>
          <a:lstStyle/>
          <a:p>
            <a:pPr marL="0" indent="0">
              <a:buNone/>
            </a:pPr>
            <a:r>
              <a:rPr lang="da-DK" dirty="0" err="1"/>
              <a:t>Use</a:t>
            </a:r>
            <a:r>
              <a:rPr lang="da-DK" dirty="0"/>
              <a:t>-case: kortspillet krig</a:t>
            </a:r>
          </a:p>
          <a:p>
            <a:pPr marL="0" indent="0">
              <a:buNone/>
            </a:pPr>
            <a:endParaRPr lang="da-DK" dirty="0"/>
          </a:p>
          <a:p>
            <a:pPr marL="0" indent="0">
              <a:buNone/>
            </a:pPr>
            <a:r>
              <a:rPr lang="da-DK" dirty="0"/>
              <a:t>Hver </a:t>
            </a:r>
            <a:r>
              <a:rPr lang="da-DK" dirty="0">
                <a:highlight>
                  <a:srgbClr val="00FF00"/>
                </a:highlight>
              </a:rPr>
              <a:t>spiller</a:t>
            </a:r>
            <a:r>
              <a:rPr lang="da-DK" dirty="0"/>
              <a:t> får 26 </a:t>
            </a:r>
            <a:r>
              <a:rPr lang="da-DK" dirty="0">
                <a:highlight>
                  <a:srgbClr val="00FF00"/>
                </a:highlight>
              </a:rPr>
              <a:t>kort</a:t>
            </a:r>
            <a:r>
              <a:rPr lang="da-DK" dirty="0"/>
              <a:t>, der placeres foran spilleren i én </a:t>
            </a:r>
            <a:r>
              <a:rPr lang="da-DK" dirty="0">
                <a:highlight>
                  <a:srgbClr val="00FF00"/>
                </a:highlight>
              </a:rPr>
              <a:t>bunke</a:t>
            </a:r>
            <a:r>
              <a:rPr lang="da-DK" dirty="0"/>
              <a:t> med </a:t>
            </a:r>
            <a:r>
              <a:rPr lang="da-DK" dirty="0">
                <a:highlight>
                  <a:srgbClr val="00FF00"/>
                </a:highlight>
              </a:rPr>
              <a:t>billedsiden</a:t>
            </a:r>
            <a:r>
              <a:rPr lang="da-DK" dirty="0"/>
              <a:t> nedad. Spillerne vender nu begge det øverste kort. Den, der har det højeste kort, vinder modstanderens kort. </a:t>
            </a:r>
          </a:p>
          <a:p>
            <a:pPr marL="0" indent="0">
              <a:buNone/>
            </a:pPr>
            <a:endParaRPr lang="da-DK" dirty="0"/>
          </a:p>
          <a:p>
            <a:pPr marL="0" indent="0">
              <a:buNone/>
            </a:pPr>
            <a:r>
              <a:rPr lang="da-DK" dirty="0"/>
              <a:t>Når spillerne vender kort af samme </a:t>
            </a:r>
            <a:r>
              <a:rPr lang="da-DK" dirty="0">
                <a:highlight>
                  <a:srgbClr val="00FF00"/>
                </a:highlight>
              </a:rPr>
              <a:t>værdi</a:t>
            </a:r>
            <a:r>
              <a:rPr lang="da-DK" dirty="0"/>
              <a:t>, bliver der krig. Begge lægger nu yderligere 3 kort frem og der tredje afgør, hvem der vinder krigen. Vinderen tager alle de vendte kort fra modstanderen. Hvis det tredje kort ved hver spiller har samme værdi igen, fortsætter krigen og der vendes yderligere 3 kort (6 i alt pr. spiller). </a:t>
            </a:r>
          </a:p>
          <a:p>
            <a:pPr marL="0" indent="0">
              <a:buNone/>
            </a:pPr>
            <a:endParaRPr lang="da-DK" dirty="0"/>
          </a:p>
          <a:p>
            <a:pPr marL="0" indent="0">
              <a:buNone/>
            </a:pPr>
            <a:r>
              <a:rPr lang="da-DK" dirty="0"/>
              <a:t>Vundne kort placeres med bagsiden opad i bunden af vinderens </a:t>
            </a:r>
            <a:r>
              <a:rPr lang="da-DK" dirty="0">
                <a:highlight>
                  <a:srgbClr val="00FF00"/>
                </a:highlight>
              </a:rPr>
              <a:t>kortstak</a:t>
            </a:r>
            <a:r>
              <a:rPr lang="da-DK" dirty="0"/>
              <a:t>. Der fortsættes til én af spillerne har vundet alle modstanderens kort.</a:t>
            </a:r>
          </a:p>
          <a:p>
            <a:pPr marL="0" indent="0">
              <a:buNone/>
            </a:pPr>
            <a:endParaRPr lang="da-DK" dirty="0"/>
          </a:p>
          <a:p>
            <a:pPr marL="0" indent="0">
              <a:buNone/>
            </a:pPr>
            <a:endParaRPr lang="en-GB" dirty="0"/>
          </a:p>
        </p:txBody>
      </p:sp>
    </p:spTree>
    <p:extLst>
      <p:ext uri="{BB962C8B-B14F-4D97-AF65-F5344CB8AC3E}">
        <p14:creationId xmlns:p14="http://schemas.microsoft.com/office/powerpoint/2010/main" val="3416210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p:txBody>
          <a:bodyPr/>
          <a:lstStyle/>
          <a:p>
            <a:r>
              <a:rPr lang="en-GB" dirty="0"/>
              <a:t>Design </a:t>
            </a:r>
            <a:r>
              <a:rPr lang="en-GB" dirty="0" err="1"/>
              <a:t>efter</a:t>
            </a:r>
            <a:r>
              <a:rPr lang="en-GB" dirty="0"/>
              <a:t> </a:t>
            </a:r>
            <a:r>
              <a:rPr lang="en-GB" dirty="0" err="1">
                <a:highlight>
                  <a:srgbClr val="00FF00"/>
                </a:highlight>
              </a:rPr>
              <a:t>navne</a:t>
            </a:r>
            <a:r>
              <a:rPr lang="en-GB" dirty="0">
                <a:highlight>
                  <a:srgbClr val="00FF00"/>
                </a:highlight>
              </a:rPr>
              <a:t>-</a:t>
            </a:r>
            <a:r>
              <a:rPr lang="en-GB" dirty="0"/>
              <a:t> </a:t>
            </a:r>
            <a:r>
              <a:rPr lang="en-GB" dirty="0" err="1"/>
              <a:t>og</a:t>
            </a:r>
            <a:r>
              <a:rPr lang="en-GB" dirty="0"/>
              <a:t> </a:t>
            </a:r>
            <a:r>
              <a:rPr lang="en-GB" dirty="0" err="1">
                <a:highlight>
                  <a:srgbClr val="00FFFF"/>
                </a:highlight>
              </a:rPr>
              <a:t>udsagsord</a:t>
            </a:r>
            <a:endParaRPr lang="en-GB" dirty="0">
              <a:highlight>
                <a:srgbClr val="00FFFF"/>
              </a:highlight>
            </a:endParaRPr>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fontScale="92500" lnSpcReduction="10000"/>
          </a:bodyPr>
          <a:lstStyle/>
          <a:p>
            <a:pPr marL="0" indent="0">
              <a:buNone/>
            </a:pPr>
            <a:r>
              <a:rPr lang="da-DK" dirty="0" err="1"/>
              <a:t>Use</a:t>
            </a:r>
            <a:r>
              <a:rPr lang="da-DK" dirty="0"/>
              <a:t>-case: kortspillet krig</a:t>
            </a:r>
          </a:p>
          <a:p>
            <a:pPr marL="0" indent="0">
              <a:buNone/>
            </a:pPr>
            <a:endParaRPr lang="da-DK" dirty="0">
              <a:highlight>
                <a:srgbClr val="0000FF"/>
              </a:highlight>
            </a:endParaRPr>
          </a:p>
          <a:p>
            <a:pPr marL="0" indent="0">
              <a:buNone/>
            </a:pPr>
            <a:r>
              <a:rPr lang="da-DK" dirty="0"/>
              <a:t>Hver </a:t>
            </a:r>
            <a:r>
              <a:rPr lang="da-DK" dirty="0">
                <a:highlight>
                  <a:srgbClr val="00FF00"/>
                </a:highlight>
              </a:rPr>
              <a:t>spiller</a:t>
            </a:r>
            <a:r>
              <a:rPr lang="da-DK" dirty="0"/>
              <a:t> </a:t>
            </a:r>
            <a:r>
              <a:rPr lang="da-DK" dirty="0">
                <a:highlight>
                  <a:srgbClr val="00FFFF"/>
                </a:highlight>
              </a:rPr>
              <a:t>får</a:t>
            </a:r>
            <a:r>
              <a:rPr lang="da-DK" dirty="0"/>
              <a:t> 26 </a:t>
            </a:r>
            <a:r>
              <a:rPr lang="da-DK" dirty="0">
                <a:highlight>
                  <a:srgbClr val="00FF00"/>
                </a:highlight>
              </a:rPr>
              <a:t>kort</a:t>
            </a:r>
            <a:r>
              <a:rPr lang="da-DK" dirty="0"/>
              <a:t>, der </a:t>
            </a:r>
            <a:r>
              <a:rPr lang="da-DK" dirty="0">
                <a:highlight>
                  <a:srgbClr val="00FFFF"/>
                </a:highlight>
              </a:rPr>
              <a:t>placeres</a:t>
            </a:r>
            <a:r>
              <a:rPr lang="da-DK" dirty="0"/>
              <a:t> foran spilleren i én </a:t>
            </a:r>
            <a:r>
              <a:rPr lang="da-DK" dirty="0">
                <a:highlight>
                  <a:srgbClr val="00FF00"/>
                </a:highlight>
              </a:rPr>
              <a:t>bunke</a:t>
            </a:r>
            <a:r>
              <a:rPr lang="da-DK" dirty="0"/>
              <a:t> med </a:t>
            </a:r>
            <a:r>
              <a:rPr lang="da-DK" dirty="0">
                <a:highlight>
                  <a:srgbClr val="00FF00"/>
                </a:highlight>
              </a:rPr>
              <a:t>billedsiden</a:t>
            </a:r>
            <a:r>
              <a:rPr lang="da-DK" dirty="0"/>
              <a:t> nedad. Spillerne </a:t>
            </a:r>
            <a:r>
              <a:rPr lang="da-DK" dirty="0">
                <a:highlight>
                  <a:srgbClr val="00FFFF"/>
                </a:highlight>
              </a:rPr>
              <a:t>vender</a:t>
            </a:r>
            <a:r>
              <a:rPr lang="da-DK" dirty="0"/>
              <a:t> nu begge det øverste kort. Den, der </a:t>
            </a:r>
            <a:r>
              <a:rPr lang="da-DK" dirty="0">
                <a:highlight>
                  <a:srgbClr val="00FFFF"/>
                </a:highlight>
              </a:rPr>
              <a:t>har det højeste </a:t>
            </a:r>
            <a:r>
              <a:rPr lang="da-DK" dirty="0"/>
              <a:t>kort, </a:t>
            </a:r>
            <a:r>
              <a:rPr lang="da-DK" dirty="0">
                <a:highlight>
                  <a:srgbClr val="00FFFF"/>
                </a:highlight>
              </a:rPr>
              <a:t>vinder</a:t>
            </a:r>
            <a:r>
              <a:rPr lang="da-DK" dirty="0"/>
              <a:t> modstanderens kort. </a:t>
            </a:r>
          </a:p>
          <a:p>
            <a:pPr marL="0" indent="0">
              <a:buNone/>
            </a:pPr>
            <a:endParaRPr lang="da-DK" dirty="0"/>
          </a:p>
          <a:p>
            <a:pPr marL="0" indent="0">
              <a:buNone/>
            </a:pPr>
            <a:r>
              <a:rPr lang="da-DK" dirty="0"/>
              <a:t>Når spillerne vender kort af samme </a:t>
            </a:r>
            <a:r>
              <a:rPr lang="da-DK" dirty="0">
                <a:highlight>
                  <a:srgbClr val="00FF00"/>
                </a:highlight>
              </a:rPr>
              <a:t>værdi</a:t>
            </a:r>
            <a:r>
              <a:rPr lang="da-DK" dirty="0"/>
              <a:t>, </a:t>
            </a:r>
            <a:r>
              <a:rPr lang="da-DK" dirty="0">
                <a:highlight>
                  <a:srgbClr val="00FFFF"/>
                </a:highlight>
              </a:rPr>
              <a:t>bliver der krig</a:t>
            </a:r>
            <a:r>
              <a:rPr lang="da-DK" dirty="0"/>
              <a:t>. Begge lægger nu yderligere 3 kort frem og der tredje afgør, hvem der vinder krigen. Vinderen </a:t>
            </a:r>
            <a:r>
              <a:rPr lang="da-DK" dirty="0">
                <a:highlight>
                  <a:srgbClr val="00FFFF"/>
                </a:highlight>
              </a:rPr>
              <a:t>tager alle de vendte kort fra modstanderen</a:t>
            </a:r>
            <a:r>
              <a:rPr lang="da-DK" dirty="0"/>
              <a:t>. Hvis det tredje kort ved hver spiller har samme værdi igen, fortsætter krigen og der vendes yderligere 3 kort (6 i alt pr. spiller). </a:t>
            </a:r>
          </a:p>
          <a:p>
            <a:pPr marL="0" indent="0">
              <a:buNone/>
            </a:pPr>
            <a:endParaRPr lang="da-DK" dirty="0"/>
          </a:p>
          <a:p>
            <a:pPr marL="0" indent="0">
              <a:buNone/>
            </a:pPr>
            <a:r>
              <a:rPr lang="da-DK" dirty="0"/>
              <a:t>Vundne kort placeres med bagsiden opad i bunden af vinderens </a:t>
            </a:r>
            <a:r>
              <a:rPr lang="da-DK" dirty="0">
                <a:highlight>
                  <a:srgbClr val="00FF00"/>
                </a:highlight>
              </a:rPr>
              <a:t>kortstak</a:t>
            </a:r>
            <a:r>
              <a:rPr lang="da-DK" dirty="0"/>
              <a:t>. Der fortsættes til én af spillerne har vundet alle modstanderens kort.</a:t>
            </a:r>
          </a:p>
          <a:p>
            <a:pPr marL="0" indent="0">
              <a:buNone/>
            </a:pPr>
            <a:endParaRPr lang="da-DK" dirty="0"/>
          </a:p>
          <a:p>
            <a:pPr marL="0" indent="0">
              <a:buNone/>
            </a:pPr>
            <a:endParaRPr lang="en-GB" dirty="0"/>
          </a:p>
        </p:txBody>
      </p:sp>
    </p:spTree>
    <p:extLst>
      <p:ext uri="{BB962C8B-B14F-4D97-AF65-F5344CB8AC3E}">
        <p14:creationId xmlns:p14="http://schemas.microsoft.com/office/powerpoint/2010/main" val="481134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107576" y="0"/>
            <a:ext cx="5508812" cy="1325563"/>
          </a:xfrm>
        </p:spPr>
        <p:txBody>
          <a:bodyPr/>
          <a:lstStyle/>
          <a:p>
            <a:r>
              <a:rPr lang="en-GB" dirty="0" err="1"/>
              <a:t>Kortspillet</a:t>
            </a:r>
            <a:r>
              <a:rPr lang="en-GB" dirty="0"/>
              <a:t> </a:t>
            </a:r>
            <a:r>
              <a:rPr lang="en-GB" dirty="0" err="1"/>
              <a:t>krig</a:t>
            </a:r>
            <a:endParaRPr lang="en-GB" dirty="0">
              <a:highlight>
                <a:srgbClr val="00FFFF"/>
              </a:highlight>
            </a:endParaRPr>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89649" y="1470212"/>
            <a:ext cx="6651811" cy="5387788"/>
          </a:xfrm>
        </p:spPr>
        <p:txBody>
          <a:bodyPr>
            <a:normAutofit fontScale="85000" lnSpcReduction="10000"/>
          </a:bodyPr>
          <a:lstStyle/>
          <a:p>
            <a:pPr marL="0" indent="0">
              <a:buNone/>
            </a:pPr>
            <a:r>
              <a:rPr lang="da-DK" dirty="0">
                <a:highlight>
                  <a:srgbClr val="00FF00"/>
                </a:highlight>
              </a:rPr>
              <a:t>Spiller</a:t>
            </a:r>
            <a:r>
              <a:rPr lang="da-DK" dirty="0"/>
              <a:t> </a:t>
            </a:r>
          </a:p>
          <a:p>
            <a:pPr marL="0" indent="0">
              <a:buNone/>
            </a:pPr>
            <a:r>
              <a:rPr lang="da-DK" dirty="0">
                <a:highlight>
                  <a:srgbClr val="00FF00"/>
                </a:highlight>
              </a:rPr>
              <a:t>Kort</a:t>
            </a:r>
          </a:p>
          <a:p>
            <a:pPr marL="0" indent="0">
              <a:buNone/>
            </a:pPr>
            <a:r>
              <a:rPr lang="da-DK" dirty="0">
                <a:highlight>
                  <a:srgbClr val="00FF00"/>
                </a:highlight>
              </a:rPr>
              <a:t>Bunke/ kortstak</a:t>
            </a:r>
          </a:p>
          <a:p>
            <a:pPr marL="0" indent="0">
              <a:buNone/>
            </a:pPr>
            <a:r>
              <a:rPr lang="da-DK" dirty="0">
                <a:highlight>
                  <a:srgbClr val="00FF00"/>
                </a:highlight>
              </a:rPr>
              <a:t>Billedsiden</a:t>
            </a:r>
          </a:p>
          <a:p>
            <a:pPr marL="0" indent="0">
              <a:buNone/>
            </a:pPr>
            <a:r>
              <a:rPr lang="da-DK" dirty="0">
                <a:highlight>
                  <a:srgbClr val="00FF00"/>
                </a:highlight>
              </a:rPr>
              <a:t>Værdi</a:t>
            </a:r>
          </a:p>
          <a:p>
            <a:pPr marL="0" indent="0">
              <a:buNone/>
            </a:pPr>
            <a:endParaRPr lang="da-DK" dirty="0">
              <a:highlight>
                <a:srgbClr val="00FFFF"/>
              </a:highlight>
            </a:endParaRPr>
          </a:p>
          <a:p>
            <a:pPr marL="0" indent="0">
              <a:buNone/>
            </a:pPr>
            <a:r>
              <a:rPr lang="da-DK" dirty="0"/>
              <a:t>Spiller </a:t>
            </a:r>
            <a:r>
              <a:rPr lang="da-DK" dirty="0">
                <a:highlight>
                  <a:srgbClr val="00FFFF"/>
                </a:highlight>
              </a:rPr>
              <a:t>får</a:t>
            </a:r>
            <a:r>
              <a:rPr lang="da-DK" dirty="0"/>
              <a:t> kort</a:t>
            </a:r>
          </a:p>
          <a:p>
            <a:pPr marL="0" indent="0">
              <a:buNone/>
            </a:pPr>
            <a:r>
              <a:rPr lang="da-DK" dirty="0"/>
              <a:t>Kort </a:t>
            </a:r>
            <a:r>
              <a:rPr lang="da-DK" dirty="0">
                <a:highlight>
                  <a:srgbClr val="00FFFF"/>
                </a:highlight>
              </a:rPr>
              <a:t>placeres</a:t>
            </a:r>
            <a:r>
              <a:rPr lang="da-DK" dirty="0"/>
              <a:t> foran spiller</a:t>
            </a:r>
          </a:p>
          <a:p>
            <a:pPr marL="0" indent="0">
              <a:buNone/>
            </a:pPr>
            <a:r>
              <a:rPr lang="da-DK" dirty="0"/>
              <a:t>Spiller </a:t>
            </a:r>
            <a:r>
              <a:rPr lang="da-DK" dirty="0">
                <a:highlight>
                  <a:srgbClr val="00FFFF"/>
                </a:highlight>
              </a:rPr>
              <a:t>vender</a:t>
            </a:r>
            <a:r>
              <a:rPr lang="da-DK" dirty="0"/>
              <a:t> det øverste kort. </a:t>
            </a:r>
          </a:p>
          <a:p>
            <a:pPr marL="0" indent="0">
              <a:buNone/>
            </a:pPr>
            <a:r>
              <a:rPr lang="da-DK" dirty="0"/>
              <a:t>Spiller med det højeste </a:t>
            </a:r>
            <a:r>
              <a:rPr lang="da-DK" dirty="0">
                <a:highlight>
                  <a:srgbClr val="00FFFF"/>
                </a:highlight>
              </a:rPr>
              <a:t>vinder</a:t>
            </a:r>
            <a:r>
              <a:rPr lang="da-DK" dirty="0"/>
              <a:t> modstanderens kort. </a:t>
            </a:r>
          </a:p>
          <a:p>
            <a:pPr marL="0" indent="0">
              <a:buNone/>
            </a:pPr>
            <a:r>
              <a:rPr lang="da-DK" dirty="0"/>
              <a:t>Når 2 kort af samme værdi vendes </a:t>
            </a:r>
            <a:r>
              <a:rPr lang="da-DK" dirty="0">
                <a:highlight>
                  <a:srgbClr val="00FFFF"/>
                </a:highlight>
              </a:rPr>
              <a:t>bliver der krig</a:t>
            </a:r>
            <a:r>
              <a:rPr lang="da-DK" dirty="0"/>
              <a:t>.</a:t>
            </a:r>
          </a:p>
          <a:p>
            <a:pPr marL="0" indent="0">
              <a:buNone/>
            </a:pPr>
            <a:r>
              <a:rPr lang="da-DK" dirty="0"/>
              <a:t>I krig lægges yderligere 3 kort frem og den hvis tredje er størst </a:t>
            </a:r>
            <a:r>
              <a:rPr lang="da-DK" dirty="0">
                <a:highlight>
                  <a:srgbClr val="00FFFF"/>
                </a:highlight>
              </a:rPr>
              <a:t>tager alle de vendte kort</a:t>
            </a:r>
            <a:r>
              <a:rPr lang="da-DK" dirty="0"/>
              <a:t>.</a:t>
            </a:r>
          </a:p>
          <a:p>
            <a:pPr marL="0" indent="0">
              <a:buNone/>
            </a:pPr>
            <a:endParaRPr lang="da-DK" dirty="0"/>
          </a:p>
          <a:p>
            <a:pPr marL="0" indent="0">
              <a:buNone/>
            </a:pPr>
            <a:endParaRPr lang="en-GB" dirty="0"/>
          </a:p>
        </p:txBody>
      </p:sp>
      <p:sp>
        <p:nvSpPr>
          <p:cNvPr id="5" name="Content Placeholder 2">
            <a:extLst>
              <a:ext uri="{FF2B5EF4-FFF2-40B4-BE49-F238E27FC236}">
                <a16:creationId xmlns:a16="http://schemas.microsoft.com/office/drawing/2014/main" id="{5237BD66-DCCF-3A43-91CF-74C00C2CC7E2}"/>
              </a:ext>
            </a:extLst>
          </p:cNvPr>
          <p:cNvSpPr txBox="1">
            <a:spLocks/>
          </p:cNvSpPr>
          <p:nvPr/>
        </p:nvSpPr>
        <p:spPr>
          <a:xfrm>
            <a:off x="5844988" y="251012"/>
            <a:ext cx="6239436" cy="4518211"/>
          </a:xfrm>
          <a:prstGeom prst="rect">
            <a:avLst/>
          </a:prstGeom>
          <a:ln>
            <a:solidFill>
              <a:schemeClr val="accent1"/>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Hver </a:t>
            </a:r>
            <a:r>
              <a:rPr lang="da-DK" dirty="0">
                <a:highlight>
                  <a:srgbClr val="00FF00"/>
                </a:highlight>
              </a:rPr>
              <a:t>spiller</a:t>
            </a:r>
            <a:r>
              <a:rPr lang="da-DK" dirty="0"/>
              <a:t> </a:t>
            </a:r>
            <a:r>
              <a:rPr lang="da-DK" dirty="0">
                <a:highlight>
                  <a:srgbClr val="00FFFF"/>
                </a:highlight>
              </a:rPr>
              <a:t>får</a:t>
            </a:r>
            <a:r>
              <a:rPr lang="da-DK" dirty="0"/>
              <a:t> 26 </a:t>
            </a:r>
            <a:r>
              <a:rPr lang="da-DK" dirty="0">
                <a:highlight>
                  <a:srgbClr val="00FF00"/>
                </a:highlight>
              </a:rPr>
              <a:t>kort</a:t>
            </a:r>
            <a:r>
              <a:rPr lang="da-DK" dirty="0"/>
              <a:t>, der </a:t>
            </a:r>
            <a:r>
              <a:rPr lang="da-DK" dirty="0">
                <a:highlight>
                  <a:srgbClr val="00FFFF"/>
                </a:highlight>
              </a:rPr>
              <a:t>placeres</a:t>
            </a:r>
            <a:r>
              <a:rPr lang="da-DK" dirty="0"/>
              <a:t> foran spilleren i én </a:t>
            </a:r>
            <a:r>
              <a:rPr lang="da-DK" dirty="0">
                <a:highlight>
                  <a:srgbClr val="00FF00"/>
                </a:highlight>
              </a:rPr>
              <a:t>bunke</a:t>
            </a:r>
            <a:r>
              <a:rPr lang="da-DK" dirty="0"/>
              <a:t> med </a:t>
            </a:r>
            <a:r>
              <a:rPr lang="da-DK" dirty="0">
                <a:highlight>
                  <a:srgbClr val="00FF00"/>
                </a:highlight>
              </a:rPr>
              <a:t>billedsiden</a:t>
            </a:r>
            <a:r>
              <a:rPr lang="da-DK" dirty="0"/>
              <a:t> nedad. Spillerne </a:t>
            </a:r>
            <a:r>
              <a:rPr lang="da-DK" dirty="0">
                <a:highlight>
                  <a:srgbClr val="00FFFF"/>
                </a:highlight>
              </a:rPr>
              <a:t>vender</a:t>
            </a:r>
            <a:r>
              <a:rPr lang="da-DK" dirty="0"/>
              <a:t> nu begge det øverste kort. Den, der </a:t>
            </a:r>
            <a:r>
              <a:rPr lang="da-DK" dirty="0">
                <a:highlight>
                  <a:srgbClr val="00FFFF"/>
                </a:highlight>
              </a:rPr>
              <a:t>har det højeste </a:t>
            </a:r>
            <a:r>
              <a:rPr lang="da-DK" dirty="0"/>
              <a:t>kort, </a:t>
            </a:r>
            <a:r>
              <a:rPr lang="da-DK" dirty="0">
                <a:highlight>
                  <a:srgbClr val="00FFFF"/>
                </a:highlight>
              </a:rPr>
              <a:t>vinder</a:t>
            </a:r>
            <a:r>
              <a:rPr lang="da-DK" dirty="0"/>
              <a:t> modstanderens kort. </a:t>
            </a:r>
          </a:p>
          <a:p>
            <a:pPr marL="0" indent="0">
              <a:buFont typeface="Arial" panose="020B0604020202020204" pitchFamily="34" charset="0"/>
              <a:buNone/>
            </a:pPr>
            <a:endParaRPr lang="da-DK" dirty="0"/>
          </a:p>
          <a:p>
            <a:pPr marL="0" indent="0">
              <a:buFont typeface="Arial" panose="020B0604020202020204" pitchFamily="34" charset="0"/>
              <a:buNone/>
            </a:pPr>
            <a:r>
              <a:rPr lang="da-DK" dirty="0"/>
              <a:t>Når spillerne vender kort af samme </a:t>
            </a:r>
            <a:r>
              <a:rPr lang="da-DK" dirty="0">
                <a:highlight>
                  <a:srgbClr val="00FF00"/>
                </a:highlight>
              </a:rPr>
              <a:t>værdi</a:t>
            </a:r>
            <a:r>
              <a:rPr lang="da-DK" dirty="0"/>
              <a:t>, </a:t>
            </a:r>
            <a:r>
              <a:rPr lang="da-DK" dirty="0">
                <a:highlight>
                  <a:srgbClr val="00FFFF"/>
                </a:highlight>
              </a:rPr>
              <a:t>bliver der krig</a:t>
            </a:r>
            <a:r>
              <a:rPr lang="da-DK" dirty="0"/>
              <a:t>. Begge lægger nu yderligere 3 kort frem og der tredje afgør, hvem der vinder krigen. Vinderen </a:t>
            </a:r>
            <a:r>
              <a:rPr lang="da-DK" dirty="0">
                <a:highlight>
                  <a:srgbClr val="00FFFF"/>
                </a:highlight>
              </a:rPr>
              <a:t>tager alle de vendte kort fra modstanderen</a:t>
            </a:r>
            <a:r>
              <a:rPr lang="da-DK" dirty="0"/>
              <a:t>. Hvis det tredje kort ved hver spiller har samme værdi igen, fortsætter krigen og der vendes yderligere 3 kort (6 i alt pr. spiller). </a:t>
            </a:r>
          </a:p>
          <a:p>
            <a:pPr marL="0" indent="0">
              <a:buFont typeface="Arial" panose="020B0604020202020204" pitchFamily="34" charset="0"/>
              <a:buNone/>
            </a:pPr>
            <a:endParaRPr lang="da-DK" dirty="0"/>
          </a:p>
          <a:p>
            <a:pPr marL="0" indent="0">
              <a:buFont typeface="Arial" panose="020B0604020202020204" pitchFamily="34" charset="0"/>
              <a:buNone/>
            </a:pPr>
            <a:r>
              <a:rPr lang="da-DK" dirty="0"/>
              <a:t>Vundne kort placeres med bagsiden opad i bunden af vinderens </a:t>
            </a:r>
            <a:r>
              <a:rPr lang="da-DK" dirty="0">
                <a:highlight>
                  <a:srgbClr val="00FF00"/>
                </a:highlight>
              </a:rPr>
              <a:t>kortstak</a:t>
            </a:r>
            <a:r>
              <a:rPr lang="da-DK" dirty="0"/>
              <a:t>. Der fortsættes til én af spillerne har vundet alle modstanderens kort.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810453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85837"/>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44E6EFB1-AE9C-F540-9CD7-C27BF59C7EC7}"/>
              </a:ext>
            </a:extLst>
          </p:cNvPr>
          <p:cNvPicPr>
            <a:picLocks noChangeAspect="1"/>
          </p:cNvPicPr>
          <p:nvPr/>
        </p:nvPicPr>
        <p:blipFill>
          <a:blip r:embed="rId2"/>
          <a:stretch>
            <a:fillRect/>
          </a:stretch>
        </p:blipFill>
        <p:spPr>
          <a:xfrm>
            <a:off x="4884936" y="1144588"/>
            <a:ext cx="7064270" cy="2925388"/>
          </a:xfrm>
          <a:prstGeom prst="rect">
            <a:avLst/>
          </a:prstGeom>
        </p:spPr>
      </p:pic>
      <p:sp>
        <p:nvSpPr>
          <p:cNvPr id="6" name="Content Placeholder 2">
            <a:extLst>
              <a:ext uri="{FF2B5EF4-FFF2-40B4-BE49-F238E27FC236}">
                <a16:creationId xmlns:a16="http://schemas.microsoft.com/office/drawing/2014/main" id="{5EA02F30-079A-F342-BDA6-60B074149078}"/>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2689744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85836"/>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0524BF98-ACBA-684C-A7F9-6F68CDBB0D72}"/>
              </a:ext>
            </a:extLst>
          </p:cNvPr>
          <p:cNvPicPr>
            <a:picLocks noChangeAspect="1"/>
          </p:cNvPicPr>
          <p:nvPr/>
        </p:nvPicPr>
        <p:blipFill>
          <a:blip r:embed="rId2"/>
          <a:stretch>
            <a:fillRect/>
          </a:stretch>
        </p:blipFill>
        <p:spPr>
          <a:xfrm>
            <a:off x="7886184" y="1027907"/>
            <a:ext cx="3467616" cy="4274545"/>
          </a:xfrm>
          <a:prstGeom prst="rect">
            <a:avLst/>
          </a:prstGeom>
        </p:spPr>
      </p:pic>
      <p:sp>
        <p:nvSpPr>
          <p:cNvPr id="5" name="Content Placeholder 2">
            <a:extLst>
              <a:ext uri="{FF2B5EF4-FFF2-40B4-BE49-F238E27FC236}">
                <a16:creationId xmlns:a16="http://schemas.microsoft.com/office/drawing/2014/main" id="{B01182D7-293E-C244-9AE4-D31222941954}"/>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807919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32047"/>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09C753C6-8FDB-674C-B724-F13F601A93D7}"/>
              </a:ext>
            </a:extLst>
          </p:cNvPr>
          <p:cNvPicPr>
            <a:picLocks noChangeAspect="1"/>
          </p:cNvPicPr>
          <p:nvPr/>
        </p:nvPicPr>
        <p:blipFill>
          <a:blip r:embed="rId2"/>
          <a:stretch>
            <a:fillRect/>
          </a:stretch>
        </p:blipFill>
        <p:spPr>
          <a:xfrm>
            <a:off x="8081682" y="1027908"/>
            <a:ext cx="3272118" cy="4006247"/>
          </a:xfrm>
          <a:prstGeom prst="rect">
            <a:avLst/>
          </a:prstGeom>
        </p:spPr>
      </p:pic>
      <p:sp>
        <p:nvSpPr>
          <p:cNvPr id="5" name="Content Placeholder 2">
            <a:extLst>
              <a:ext uri="{FF2B5EF4-FFF2-40B4-BE49-F238E27FC236}">
                <a16:creationId xmlns:a16="http://schemas.microsoft.com/office/drawing/2014/main" id="{3EADAAFE-C890-C947-9367-7782008BA298}"/>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3388062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32047"/>
            <a:ext cx="10515600" cy="1325563"/>
          </a:xfrm>
        </p:spPr>
        <p:txBody>
          <a:bodyPr/>
          <a:lstStyle/>
          <a:p>
            <a:r>
              <a:rPr lang="en-GB" dirty="0" err="1"/>
              <a:t>Kortspillet</a:t>
            </a:r>
            <a:r>
              <a:rPr lang="en-GB" dirty="0"/>
              <a:t> </a:t>
            </a:r>
            <a:r>
              <a:rPr lang="en-GB" dirty="0" err="1"/>
              <a:t>krig</a:t>
            </a:r>
            <a:endParaRPr lang="en-GB" dirty="0"/>
          </a:p>
        </p:txBody>
      </p:sp>
      <p:pic>
        <p:nvPicPr>
          <p:cNvPr id="5" name="Picture 4">
            <a:extLst>
              <a:ext uri="{FF2B5EF4-FFF2-40B4-BE49-F238E27FC236}">
                <a16:creationId xmlns:a16="http://schemas.microsoft.com/office/drawing/2014/main" id="{48E8F7EF-1849-1F4F-A33D-0C839C87B540}"/>
              </a:ext>
            </a:extLst>
          </p:cNvPr>
          <p:cNvPicPr>
            <a:picLocks noChangeAspect="1"/>
          </p:cNvPicPr>
          <p:nvPr/>
        </p:nvPicPr>
        <p:blipFill>
          <a:blip r:embed="rId2"/>
          <a:stretch>
            <a:fillRect/>
          </a:stretch>
        </p:blipFill>
        <p:spPr>
          <a:xfrm>
            <a:off x="8264906" y="1027907"/>
            <a:ext cx="3088894" cy="5464966"/>
          </a:xfrm>
          <a:prstGeom prst="rect">
            <a:avLst/>
          </a:prstGeom>
        </p:spPr>
      </p:pic>
      <p:sp>
        <p:nvSpPr>
          <p:cNvPr id="6" name="Content Placeholder 2">
            <a:extLst>
              <a:ext uri="{FF2B5EF4-FFF2-40B4-BE49-F238E27FC236}">
                <a16:creationId xmlns:a16="http://schemas.microsoft.com/office/drawing/2014/main" id="{D128CA42-4FA6-A54B-81FF-59201D4A54D2}"/>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783526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5506-8EDB-D847-8FE9-3643EB4D4F62}"/>
              </a:ext>
            </a:extLst>
          </p:cNvPr>
          <p:cNvSpPr>
            <a:spLocks noGrp="1"/>
          </p:cNvSpPr>
          <p:nvPr>
            <p:ph type="title"/>
          </p:nvPr>
        </p:nvSpPr>
        <p:spPr>
          <a:xfrm>
            <a:off x="394854" y="-63044"/>
            <a:ext cx="9860769" cy="905743"/>
          </a:xfrm>
        </p:spPr>
        <p:txBody>
          <a:bodyPr>
            <a:normAutofit/>
          </a:bodyPr>
          <a:lstStyle/>
          <a:p>
            <a:r>
              <a:rPr lang="da-DK" dirty="0"/>
              <a:t>UML = </a:t>
            </a:r>
            <a:r>
              <a:rPr lang="da-DK" dirty="0" err="1"/>
              <a:t>Unified</a:t>
            </a:r>
            <a:r>
              <a:rPr lang="da-DK" dirty="0"/>
              <a:t> </a:t>
            </a:r>
            <a:r>
              <a:rPr lang="da-DK" dirty="0" err="1"/>
              <a:t>Modelling</a:t>
            </a:r>
            <a:r>
              <a:rPr lang="da-DK" dirty="0"/>
              <a:t> Language</a:t>
            </a:r>
          </a:p>
        </p:txBody>
      </p:sp>
      <p:sp>
        <p:nvSpPr>
          <p:cNvPr id="5" name="Content Placeholder 4">
            <a:extLst>
              <a:ext uri="{FF2B5EF4-FFF2-40B4-BE49-F238E27FC236}">
                <a16:creationId xmlns:a16="http://schemas.microsoft.com/office/drawing/2014/main" id="{92BC9DF3-A597-4D4D-8FD3-DA5EDC4F42C0}"/>
              </a:ext>
            </a:extLst>
          </p:cNvPr>
          <p:cNvSpPr>
            <a:spLocks noGrp="1"/>
          </p:cNvSpPr>
          <p:nvPr>
            <p:ph idx="1"/>
          </p:nvPr>
        </p:nvSpPr>
        <p:spPr>
          <a:xfrm>
            <a:off x="551329" y="860815"/>
            <a:ext cx="4522694" cy="612775"/>
          </a:xfrm>
        </p:spPr>
        <p:txBody>
          <a:bodyPr/>
          <a:lstStyle/>
          <a:p>
            <a:pPr marL="0" indent="0">
              <a:buNone/>
            </a:pPr>
            <a:r>
              <a:rPr lang="en-GB" dirty="0" err="1"/>
              <a:t>Opgave</a:t>
            </a:r>
            <a:r>
              <a:rPr lang="en-GB" dirty="0"/>
              <a:t> 10g: </a:t>
            </a:r>
            <a:r>
              <a:rPr lang="en-GB" dirty="0" err="1"/>
              <a:t>Ulve</a:t>
            </a:r>
            <a:r>
              <a:rPr lang="en-GB" dirty="0"/>
              <a:t> </a:t>
            </a:r>
            <a:r>
              <a:rPr lang="en-GB" dirty="0" err="1"/>
              <a:t>og</a:t>
            </a:r>
            <a:r>
              <a:rPr lang="en-GB" dirty="0"/>
              <a:t> </a:t>
            </a:r>
            <a:r>
              <a:rPr lang="en-GB" dirty="0" err="1"/>
              <a:t>elge</a:t>
            </a:r>
            <a:endParaRPr lang="en-GB" dirty="0"/>
          </a:p>
        </p:txBody>
      </p:sp>
      <p:pic>
        <p:nvPicPr>
          <p:cNvPr id="20" name="Picture 19">
            <a:extLst>
              <a:ext uri="{FF2B5EF4-FFF2-40B4-BE49-F238E27FC236}">
                <a16:creationId xmlns:a16="http://schemas.microsoft.com/office/drawing/2014/main" id="{C2F9991E-AB85-0948-829C-00E80C4586EE}"/>
              </a:ext>
            </a:extLst>
          </p:cNvPr>
          <p:cNvPicPr>
            <a:picLocks noChangeAspect="1"/>
          </p:cNvPicPr>
          <p:nvPr/>
        </p:nvPicPr>
        <p:blipFill>
          <a:blip r:embed="rId2"/>
          <a:stretch>
            <a:fillRect/>
          </a:stretch>
        </p:blipFill>
        <p:spPr>
          <a:xfrm>
            <a:off x="0" y="1536052"/>
            <a:ext cx="5938520" cy="2489200"/>
          </a:xfrm>
          <a:prstGeom prst="rect">
            <a:avLst/>
          </a:prstGeom>
          <a:ln>
            <a:solidFill>
              <a:schemeClr val="accent1"/>
            </a:solidFill>
          </a:ln>
        </p:spPr>
      </p:pic>
      <p:pic>
        <p:nvPicPr>
          <p:cNvPr id="22" name="Picture 21">
            <a:extLst>
              <a:ext uri="{FF2B5EF4-FFF2-40B4-BE49-F238E27FC236}">
                <a16:creationId xmlns:a16="http://schemas.microsoft.com/office/drawing/2014/main" id="{B9C355E6-7222-E14A-9A8D-F3C7ACAEE66A}"/>
              </a:ext>
            </a:extLst>
          </p:cNvPr>
          <p:cNvPicPr>
            <a:picLocks noChangeAspect="1"/>
          </p:cNvPicPr>
          <p:nvPr/>
        </p:nvPicPr>
        <p:blipFill>
          <a:blip r:embed="rId3"/>
          <a:stretch>
            <a:fillRect/>
          </a:stretch>
        </p:blipFill>
        <p:spPr>
          <a:xfrm>
            <a:off x="6308986" y="1536052"/>
            <a:ext cx="5885180" cy="2435860"/>
          </a:xfrm>
          <a:prstGeom prst="rect">
            <a:avLst/>
          </a:prstGeom>
          <a:ln>
            <a:solidFill>
              <a:schemeClr val="accent1"/>
            </a:solidFill>
          </a:ln>
        </p:spPr>
      </p:pic>
      <p:pic>
        <p:nvPicPr>
          <p:cNvPr id="23" name="Picture 22">
            <a:extLst>
              <a:ext uri="{FF2B5EF4-FFF2-40B4-BE49-F238E27FC236}">
                <a16:creationId xmlns:a16="http://schemas.microsoft.com/office/drawing/2014/main" id="{00E36336-C6B9-9049-8C26-B89E5F93A8F0}"/>
              </a:ext>
            </a:extLst>
          </p:cNvPr>
          <p:cNvPicPr>
            <a:picLocks noChangeAspect="1"/>
          </p:cNvPicPr>
          <p:nvPr/>
        </p:nvPicPr>
        <p:blipFill>
          <a:blip r:embed="rId4"/>
          <a:stretch>
            <a:fillRect/>
          </a:stretch>
        </p:blipFill>
        <p:spPr>
          <a:xfrm>
            <a:off x="3206750" y="4315460"/>
            <a:ext cx="5831840" cy="2542540"/>
          </a:xfrm>
          <a:prstGeom prst="rect">
            <a:avLst/>
          </a:prstGeom>
          <a:ln>
            <a:solidFill>
              <a:schemeClr val="accent1"/>
            </a:solidFill>
          </a:ln>
        </p:spPr>
      </p:pic>
    </p:spTree>
    <p:extLst>
      <p:ext uri="{BB962C8B-B14F-4D97-AF65-F5344CB8AC3E}">
        <p14:creationId xmlns:p14="http://schemas.microsoft.com/office/powerpoint/2010/main" val="412157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85837"/>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D7D6458C-7A16-EA49-BF6E-AA18859FEBFE}"/>
              </a:ext>
            </a:extLst>
          </p:cNvPr>
          <p:cNvPicPr>
            <a:picLocks noChangeAspect="1"/>
          </p:cNvPicPr>
          <p:nvPr/>
        </p:nvPicPr>
        <p:blipFill>
          <a:blip r:embed="rId2"/>
          <a:stretch>
            <a:fillRect/>
          </a:stretch>
        </p:blipFill>
        <p:spPr>
          <a:xfrm>
            <a:off x="5827059" y="893576"/>
            <a:ext cx="6072198" cy="3624635"/>
          </a:xfrm>
          <a:prstGeom prst="rect">
            <a:avLst/>
          </a:prstGeom>
        </p:spPr>
      </p:pic>
      <p:sp>
        <p:nvSpPr>
          <p:cNvPr id="5" name="Content Placeholder 2">
            <a:extLst>
              <a:ext uri="{FF2B5EF4-FFF2-40B4-BE49-F238E27FC236}">
                <a16:creationId xmlns:a16="http://schemas.microsoft.com/office/drawing/2014/main" id="{0FC3E5E5-B759-D845-9B94-6DE05D5FD722}"/>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2295751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49978"/>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5766E83A-42F2-434B-8C5A-52AE99180DFC}"/>
              </a:ext>
            </a:extLst>
          </p:cNvPr>
          <p:cNvPicPr>
            <a:picLocks noChangeAspect="1"/>
          </p:cNvPicPr>
          <p:nvPr/>
        </p:nvPicPr>
        <p:blipFill>
          <a:blip r:embed="rId2"/>
          <a:stretch>
            <a:fillRect/>
          </a:stretch>
        </p:blipFill>
        <p:spPr>
          <a:xfrm>
            <a:off x="5323188" y="365126"/>
            <a:ext cx="6485572" cy="5022661"/>
          </a:xfrm>
          <a:prstGeom prst="rect">
            <a:avLst/>
          </a:prstGeom>
        </p:spPr>
      </p:pic>
      <p:sp>
        <p:nvSpPr>
          <p:cNvPr id="5" name="Content Placeholder 2">
            <a:extLst>
              <a:ext uri="{FF2B5EF4-FFF2-40B4-BE49-F238E27FC236}">
                <a16:creationId xmlns:a16="http://schemas.microsoft.com/office/drawing/2014/main" id="{5EF0526E-56F3-1E45-89F8-BF90FDD92341}"/>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329176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5506-8EDB-D847-8FE9-3643EB4D4F62}"/>
              </a:ext>
            </a:extLst>
          </p:cNvPr>
          <p:cNvSpPr>
            <a:spLocks noGrp="1"/>
          </p:cNvSpPr>
          <p:nvPr>
            <p:ph type="title"/>
          </p:nvPr>
        </p:nvSpPr>
        <p:spPr>
          <a:xfrm>
            <a:off x="394854" y="-63044"/>
            <a:ext cx="9860769" cy="905743"/>
          </a:xfrm>
        </p:spPr>
        <p:txBody>
          <a:bodyPr>
            <a:normAutofit/>
          </a:bodyPr>
          <a:lstStyle/>
          <a:p>
            <a:r>
              <a:rPr lang="da-DK" dirty="0"/>
              <a:t>UML i </a:t>
            </a:r>
            <a:r>
              <a:rPr lang="da-DK" dirty="0" err="1"/>
              <a:t>LaTeX</a:t>
            </a:r>
            <a:endParaRPr lang="da-DK" dirty="0"/>
          </a:p>
        </p:txBody>
      </p:sp>
      <p:pic>
        <p:nvPicPr>
          <p:cNvPr id="23" name="Picture 22">
            <a:extLst>
              <a:ext uri="{FF2B5EF4-FFF2-40B4-BE49-F238E27FC236}">
                <a16:creationId xmlns:a16="http://schemas.microsoft.com/office/drawing/2014/main" id="{00E36336-C6B9-9049-8C26-B89E5F93A8F0}"/>
              </a:ext>
            </a:extLst>
          </p:cNvPr>
          <p:cNvPicPr>
            <a:picLocks noChangeAspect="1"/>
          </p:cNvPicPr>
          <p:nvPr/>
        </p:nvPicPr>
        <p:blipFill>
          <a:blip r:embed="rId2"/>
          <a:stretch>
            <a:fillRect/>
          </a:stretch>
        </p:blipFill>
        <p:spPr>
          <a:xfrm>
            <a:off x="5898777" y="1292707"/>
            <a:ext cx="5831840" cy="2542540"/>
          </a:xfrm>
          <a:prstGeom prst="rect">
            <a:avLst/>
          </a:prstGeom>
          <a:ln>
            <a:solidFill>
              <a:schemeClr val="accent1"/>
            </a:solidFill>
          </a:ln>
        </p:spPr>
      </p:pic>
      <p:sp>
        <p:nvSpPr>
          <p:cNvPr id="3" name="TextBox 2">
            <a:extLst>
              <a:ext uri="{FF2B5EF4-FFF2-40B4-BE49-F238E27FC236}">
                <a16:creationId xmlns:a16="http://schemas.microsoft.com/office/drawing/2014/main" id="{5CA1A933-F928-BD4C-A92A-3703E5080AEF}"/>
              </a:ext>
            </a:extLst>
          </p:cNvPr>
          <p:cNvSpPr txBox="1"/>
          <p:nvPr/>
        </p:nvSpPr>
        <p:spPr>
          <a:xfrm>
            <a:off x="599939" y="1292707"/>
            <a:ext cx="4953600" cy="4801314"/>
          </a:xfrm>
          <a:prstGeom prst="rect">
            <a:avLst/>
          </a:prstGeom>
          <a:noFill/>
          <a:ln>
            <a:solidFill>
              <a:schemeClr val="accent1"/>
            </a:solidFill>
          </a:ln>
        </p:spPr>
        <p:txBody>
          <a:bodyPr wrap="none" rtlCol="0">
            <a:spAutoFit/>
          </a:bodyPr>
          <a:lstStyle/>
          <a:p>
            <a:r>
              <a:rPr lang="en-GB" dirty="0"/>
              <a:t>\</a:t>
            </a:r>
            <a:r>
              <a:rPr lang="en-GB" dirty="0" err="1"/>
              <a:t>documentclass</a:t>
            </a:r>
            <a:r>
              <a:rPr lang="en-GB" dirty="0"/>
              <a:t>{article}</a:t>
            </a:r>
          </a:p>
          <a:p>
            <a:r>
              <a:rPr lang="en-GB" dirty="0"/>
              <a:t>\</a:t>
            </a:r>
            <a:r>
              <a:rPr lang="en-GB" dirty="0" err="1"/>
              <a:t>usepackage</a:t>
            </a:r>
            <a:r>
              <a:rPr lang="en-GB" dirty="0"/>
              <a:t>[</a:t>
            </a:r>
            <a:r>
              <a:rPr lang="en-GB" dirty="0" err="1"/>
              <a:t>school,simplified</a:t>
            </a:r>
            <a:r>
              <a:rPr lang="en-GB" dirty="0"/>
              <a:t>]{</a:t>
            </a:r>
            <a:r>
              <a:rPr lang="en-GB" dirty="0" err="1"/>
              <a:t>pgf-umlcd</a:t>
            </a:r>
            <a:r>
              <a:rPr lang="en-GB" dirty="0"/>
              <a:t>}</a:t>
            </a:r>
          </a:p>
          <a:p>
            <a:endParaRPr lang="en-GB" dirty="0"/>
          </a:p>
          <a:p>
            <a:r>
              <a:rPr lang="en-GB" dirty="0"/>
              <a:t>\begin{document}</a:t>
            </a:r>
          </a:p>
          <a:p>
            <a:r>
              <a:rPr lang="en-GB" dirty="0"/>
              <a:t>\begin{</a:t>
            </a:r>
            <a:r>
              <a:rPr lang="en-GB" dirty="0" err="1"/>
              <a:t>tikzpicture</a:t>
            </a:r>
            <a:r>
              <a:rPr lang="en-GB" dirty="0"/>
              <a:t>}</a:t>
            </a:r>
          </a:p>
          <a:p>
            <a:r>
              <a:rPr lang="en-GB" dirty="0"/>
              <a:t>  \begin{class}[text width=5cm]{animal}{0,0}</a:t>
            </a:r>
          </a:p>
          <a:p>
            <a:r>
              <a:rPr lang="en-GB" dirty="0"/>
              <a:t>  \end{class}</a:t>
            </a:r>
          </a:p>
          <a:p>
            <a:r>
              <a:rPr lang="en-GB" dirty="0"/>
              <a:t>  \begin{class}[text width=5cm]{moose}{-3,-2}</a:t>
            </a:r>
          </a:p>
          <a:p>
            <a:r>
              <a:rPr lang="en-GB" dirty="0"/>
              <a:t>    \inherit{animal}</a:t>
            </a:r>
          </a:p>
          <a:p>
            <a:r>
              <a:rPr lang="en-GB" dirty="0"/>
              <a:t>  \end{class}</a:t>
            </a:r>
          </a:p>
          <a:p>
            <a:r>
              <a:rPr lang="en-GB" dirty="0"/>
              <a:t>  \begin{class}[text width=5cm]{wolf}{3,-2}</a:t>
            </a:r>
          </a:p>
          <a:p>
            <a:r>
              <a:rPr lang="en-GB" dirty="0"/>
              <a:t>    \inherit{animal}</a:t>
            </a:r>
          </a:p>
          <a:p>
            <a:r>
              <a:rPr lang="en-GB" dirty="0"/>
              <a:t>  \end{class}</a:t>
            </a:r>
          </a:p>
          <a:p>
            <a:r>
              <a:rPr lang="en-GB" dirty="0"/>
              <a:t>  \begin{class}[text width=5cm]{environment}{0,-4}</a:t>
            </a:r>
          </a:p>
          <a:p>
            <a:r>
              <a:rPr lang="en-GB" dirty="0"/>
              <a:t>  \end{class}</a:t>
            </a:r>
          </a:p>
          <a:p>
            <a:r>
              <a:rPr lang="en-GB" dirty="0"/>
              <a:t>\end{</a:t>
            </a:r>
            <a:r>
              <a:rPr lang="en-GB" dirty="0" err="1"/>
              <a:t>tikzpicture</a:t>
            </a:r>
            <a:r>
              <a:rPr lang="en-GB" dirty="0"/>
              <a:t>}</a:t>
            </a:r>
          </a:p>
          <a:p>
            <a:r>
              <a:rPr lang="en-GB" dirty="0"/>
              <a:t>\end{document}</a:t>
            </a:r>
          </a:p>
        </p:txBody>
      </p:sp>
    </p:spTree>
    <p:extLst>
      <p:ext uri="{BB962C8B-B14F-4D97-AF65-F5344CB8AC3E}">
        <p14:creationId xmlns:p14="http://schemas.microsoft.com/office/powerpoint/2010/main" val="136804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E008-6D31-5A43-B5AF-BF660B8F7E2E}"/>
              </a:ext>
            </a:extLst>
          </p:cNvPr>
          <p:cNvSpPr>
            <a:spLocks noGrp="1"/>
          </p:cNvSpPr>
          <p:nvPr>
            <p:ph type="title"/>
          </p:nvPr>
        </p:nvSpPr>
        <p:spPr/>
        <p:txBody>
          <a:bodyPr/>
          <a:lstStyle/>
          <a:p>
            <a:r>
              <a:rPr lang="en-GB" dirty="0" err="1"/>
              <a:t>Associationer</a:t>
            </a:r>
            <a:endParaRPr lang="en-GB" dirty="0"/>
          </a:p>
        </p:txBody>
      </p:sp>
      <p:sp>
        <p:nvSpPr>
          <p:cNvPr id="3" name="Content Placeholder 2">
            <a:extLst>
              <a:ext uri="{FF2B5EF4-FFF2-40B4-BE49-F238E27FC236}">
                <a16:creationId xmlns:a16="http://schemas.microsoft.com/office/drawing/2014/main" id="{878D0AC2-ED14-3D48-BE48-3F5572957793}"/>
              </a:ext>
            </a:extLst>
          </p:cNvPr>
          <p:cNvSpPr>
            <a:spLocks noGrp="1"/>
          </p:cNvSpPr>
          <p:nvPr>
            <p:ph idx="1"/>
          </p:nvPr>
        </p:nvSpPr>
        <p:spPr/>
        <p:txBody>
          <a:bodyPr>
            <a:normAutofit/>
          </a:bodyPr>
          <a:lstStyle/>
          <a:p>
            <a:r>
              <a:rPr lang="da-DK" dirty="0"/>
              <a:t>Association </a:t>
            </a:r>
            <a:br>
              <a:rPr lang="da-DK" dirty="0"/>
            </a:br>
            <a:r>
              <a:rPr lang="da-DK" dirty="0"/>
              <a:t>Host ’kender til’ gæst </a:t>
            </a:r>
          </a:p>
          <a:p>
            <a:r>
              <a:rPr lang="da-DK" dirty="0" err="1"/>
              <a:t>Aggregation</a:t>
            </a:r>
            <a:r>
              <a:rPr lang="da-DK" dirty="0"/>
              <a:t> </a:t>
            </a:r>
            <a:br>
              <a:rPr lang="da-DK" dirty="0"/>
            </a:br>
            <a:r>
              <a:rPr lang="da-DK" dirty="0"/>
              <a:t>Host ’har kopi af’ gæst </a:t>
            </a:r>
          </a:p>
          <a:p>
            <a:r>
              <a:rPr lang="da-DK" dirty="0" err="1"/>
              <a:t>Composition</a:t>
            </a:r>
            <a:r>
              <a:rPr lang="da-DK" dirty="0"/>
              <a:t> </a:t>
            </a:r>
            <a:br>
              <a:rPr lang="da-DK" dirty="0"/>
            </a:br>
            <a:r>
              <a:rPr lang="da-DK" dirty="0"/>
              <a:t>Host ’opretter afhængig og har kopi af’ gæst. </a:t>
            </a:r>
            <a:r>
              <a:rPr lang="da-DK" dirty="0" err="1"/>
              <a:t>Når</a:t>
            </a:r>
            <a:r>
              <a:rPr lang="da-DK" dirty="0"/>
              <a:t> host slettes slettes gæst </a:t>
            </a:r>
            <a:r>
              <a:rPr lang="da-DK" dirty="0" err="1"/>
              <a:t>ligesa</a:t>
            </a:r>
            <a:r>
              <a:rPr lang="da-DK" dirty="0"/>
              <a:t>̊. </a:t>
            </a:r>
          </a:p>
          <a:p>
            <a:endParaRPr lang="en-GB" dirty="0"/>
          </a:p>
        </p:txBody>
      </p:sp>
    </p:spTree>
    <p:extLst>
      <p:ext uri="{BB962C8B-B14F-4D97-AF65-F5344CB8AC3E}">
        <p14:creationId xmlns:p14="http://schemas.microsoft.com/office/powerpoint/2010/main" val="3714348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6F80-2727-3440-BFBB-EDCA6F2FCFF4}"/>
              </a:ext>
            </a:extLst>
          </p:cNvPr>
          <p:cNvSpPr>
            <a:spLocks noGrp="1"/>
          </p:cNvSpPr>
          <p:nvPr>
            <p:ph type="title"/>
          </p:nvPr>
        </p:nvSpPr>
        <p:spPr/>
        <p:txBody>
          <a:bodyPr/>
          <a:lstStyle/>
          <a:p>
            <a:r>
              <a:rPr lang="en-GB" dirty="0" err="1"/>
              <a:t>Komposition</a:t>
            </a:r>
            <a:r>
              <a:rPr lang="en-GB" dirty="0"/>
              <a:t>: ‘</a:t>
            </a:r>
            <a:r>
              <a:rPr lang="en-GB" dirty="0" err="1"/>
              <a:t>Ejer</a:t>
            </a:r>
            <a:r>
              <a:rPr lang="en-GB" dirty="0"/>
              <a:t> </a:t>
            </a:r>
            <a:r>
              <a:rPr lang="en-GB" dirty="0" err="1"/>
              <a:t>objekt</a:t>
            </a:r>
            <a:r>
              <a:rPr lang="en-GB" dirty="0"/>
              <a:t>’</a:t>
            </a:r>
          </a:p>
        </p:txBody>
      </p:sp>
      <p:pic>
        <p:nvPicPr>
          <p:cNvPr id="4" name="Picture 3">
            <a:extLst>
              <a:ext uri="{FF2B5EF4-FFF2-40B4-BE49-F238E27FC236}">
                <a16:creationId xmlns:a16="http://schemas.microsoft.com/office/drawing/2014/main" id="{175BD403-24CC-FA49-AFF6-C80C07738D02}"/>
              </a:ext>
            </a:extLst>
          </p:cNvPr>
          <p:cNvPicPr>
            <a:picLocks noChangeAspect="1"/>
          </p:cNvPicPr>
          <p:nvPr/>
        </p:nvPicPr>
        <p:blipFill>
          <a:blip r:embed="rId2"/>
          <a:stretch>
            <a:fillRect/>
          </a:stretch>
        </p:blipFill>
        <p:spPr>
          <a:xfrm>
            <a:off x="2576606" y="2429062"/>
            <a:ext cx="6362700" cy="2838450"/>
          </a:xfrm>
          <a:prstGeom prst="rect">
            <a:avLst/>
          </a:prstGeom>
        </p:spPr>
      </p:pic>
    </p:spTree>
    <p:extLst>
      <p:ext uri="{BB962C8B-B14F-4D97-AF65-F5344CB8AC3E}">
        <p14:creationId xmlns:p14="http://schemas.microsoft.com/office/powerpoint/2010/main" val="52317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6F80-2727-3440-BFBB-EDCA6F2FCFF4}"/>
              </a:ext>
            </a:extLst>
          </p:cNvPr>
          <p:cNvSpPr>
            <a:spLocks noGrp="1"/>
          </p:cNvSpPr>
          <p:nvPr>
            <p:ph type="title"/>
          </p:nvPr>
        </p:nvSpPr>
        <p:spPr>
          <a:xfrm>
            <a:off x="571500" y="101197"/>
            <a:ext cx="10515600" cy="1325563"/>
          </a:xfrm>
        </p:spPr>
        <p:txBody>
          <a:bodyPr/>
          <a:lstStyle/>
          <a:p>
            <a:r>
              <a:rPr lang="en-GB" dirty="0" err="1"/>
              <a:t>Associationer</a:t>
            </a:r>
            <a:r>
              <a:rPr lang="en-GB" dirty="0"/>
              <a:t> </a:t>
            </a:r>
            <a:r>
              <a:rPr lang="en-GB" dirty="0" err="1"/>
              <a:t>i</a:t>
            </a:r>
            <a:r>
              <a:rPr lang="en-GB" dirty="0"/>
              <a:t> </a:t>
            </a:r>
            <a:r>
              <a:rPr lang="en-GB" dirty="0" err="1"/>
              <a:t>LaTeX</a:t>
            </a:r>
            <a:endParaRPr lang="en-GB" dirty="0"/>
          </a:p>
        </p:txBody>
      </p:sp>
      <p:pic>
        <p:nvPicPr>
          <p:cNvPr id="4" name="Picture 3">
            <a:extLst>
              <a:ext uri="{FF2B5EF4-FFF2-40B4-BE49-F238E27FC236}">
                <a16:creationId xmlns:a16="http://schemas.microsoft.com/office/drawing/2014/main" id="{175BD403-24CC-FA49-AFF6-C80C07738D02}"/>
              </a:ext>
            </a:extLst>
          </p:cNvPr>
          <p:cNvPicPr>
            <a:picLocks noChangeAspect="1"/>
          </p:cNvPicPr>
          <p:nvPr/>
        </p:nvPicPr>
        <p:blipFill>
          <a:blip r:embed="rId2"/>
          <a:stretch>
            <a:fillRect/>
          </a:stretch>
        </p:blipFill>
        <p:spPr>
          <a:xfrm>
            <a:off x="5829300" y="1292707"/>
            <a:ext cx="6362700" cy="2838450"/>
          </a:xfrm>
          <a:prstGeom prst="rect">
            <a:avLst/>
          </a:prstGeom>
        </p:spPr>
      </p:pic>
      <p:sp>
        <p:nvSpPr>
          <p:cNvPr id="5" name="TextBox 4">
            <a:extLst>
              <a:ext uri="{FF2B5EF4-FFF2-40B4-BE49-F238E27FC236}">
                <a16:creationId xmlns:a16="http://schemas.microsoft.com/office/drawing/2014/main" id="{8F971644-8966-0B4E-9279-D4A822D4BE39}"/>
              </a:ext>
            </a:extLst>
          </p:cNvPr>
          <p:cNvSpPr txBox="1"/>
          <p:nvPr/>
        </p:nvSpPr>
        <p:spPr>
          <a:xfrm>
            <a:off x="599939" y="1292707"/>
            <a:ext cx="5060488" cy="5355312"/>
          </a:xfrm>
          <a:prstGeom prst="rect">
            <a:avLst/>
          </a:prstGeom>
          <a:noFill/>
          <a:ln>
            <a:solidFill>
              <a:schemeClr val="accent1"/>
            </a:solidFill>
          </a:ln>
        </p:spPr>
        <p:txBody>
          <a:bodyPr wrap="none" rtlCol="0">
            <a:spAutoFit/>
          </a:bodyPr>
          <a:lstStyle/>
          <a:p>
            <a:r>
              <a:rPr lang="en-GB" dirty="0"/>
              <a:t>\</a:t>
            </a:r>
            <a:r>
              <a:rPr lang="en-GB" dirty="0" err="1"/>
              <a:t>documentclass</a:t>
            </a:r>
            <a:r>
              <a:rPr lang="en-GB" dirty="0"/>
              <a:t>{article}</a:t>
            </a:r>
          </a:p>
          <a:p>
            <a:r>
              <a:rPr lang="en-GB" dirty="0"/>
              <a:t>\</a:t>
            </a:r>
            <a:r>
              <a:rPr lang="en-GB" dirty="0" err="1"/>
              <a:t>usepackage</a:t>
            </a:r>
            <a:r>
              <a:rPr lang="en-GB" dirty="0"/>
              <a:t>[</a:t>
            </a:r>
            <a:r>
              <a:rPr lang="en-GB" dirty="0" err="1"/>
              <a:t>school,simplified</a:t>
            </a:r>
            <a:r>
              <a:rPr lang="en-GB" dirty="0"/>
              <a:t>]{</a:t>
            </a:r>
            <a:r>
              <a:rPr lang="en-GB" dirty="0" err="1"/>
              <a:t>pgf-umlcd</a:t>
            </a:r>
            <a:r>
              <a:rPr lang="en-GB" dirty="0"/>
              <a:t>}</a:t>
            </a:r>
          </a:p>
          <a:p>
            <a:endParaRPr lang="en-GB" dirty="0"/>
          </a:p>
          <a:p>
            <a:r>
              <a:rPr lang="en-GB" dirty="0"/>
              <a:t>\begin{document}</a:t>
            </a:r>
          </a:p>
          <a:p>
            <a:r>
              <a:rPr lang="en-GB" dirty="0"/>
              <a:t>\begin{</a:t>
            </a:r>
            <a:r>
              <a:rPr lang="en-GB" dirty="0" err="1"/>
              <a:t>tikzpicture</a:t>
            </a:r>
            <a:r>
              <a:rPr lang="en-GB" dirty="0"/>
              <a:t>}</a:t>
            </a:r>
          </a:p>
          <a:p>
            <a:r>
              <a:rPr lang="en-GB" dirty="0"/>
              <a:t>  \begin{class}[text width=5cm]{animal}{0,0}</a:t>
            </a:r>
          </a:p>
          <a:p>
            <a:r>
              <a:rPr lang="en-GB" dirty="0"/>
              <a:t>  \end{class}</a:t>
            </a:r>
          </a:p>
          <a:p>
            <a:r>
              <a:rPr lang="en-GB" dirty="0"/>
              <a:t>  \begin{class}[text width=5cm]{moose}{-3,-2}</a:t>
            </a:r>
          </a:p>
          <a:p>
            <a:r>
              <a:rPr lang="en-GB" dirty="0"/>
              <a:t>    \inherit{animal}</a:t>
            </a:r>
          </a:p>
          <a:p>
            <a:r>
              <a:rPr lang="en-GB" dirty="0"/>
              <a:t>  \end{class}</a:t>
            </a:r>
          </a:p>
          <a:p>
            <a:r>
              <a:rPr lang="en-GB" dirty="0"/>
              <a:t>  \begin{class}[text width=5cm]{wolf}{3,-2}</a:t>
            </a:r>
          </a:p>
          <a:p>
            <a:r>
              <a:rPr lang="en-GB" dirty="0"/>
              <a:t>    \inherit{animal}</a:t>
            </a:r>
          </a:p>
          <a:p>
            <a:r>
              <a:rPr lang="en-GB" dirty="0"/>
              <a:t>  \end{class}</a:t>
            </a:r>
          </a:p>
          <a:p>
            <a:r>
              <a:rPr lang="en-GB" dirty="0"/>
              <a:t>  \begin{class}[text width=5cm]{environment}{0,-4}</a:t>
            </a:r>
          </a:p>
          <a:p>
            <a:r>
              <a:rPr lang="en-GB" dirty="0"/>
              <a:t>  \end{class}</a:t>
            </a:r>
          </a:p>
          <a:p>
            <a:r>
              <a:rPr lang="en-GB" dirty="0"/>
              <a:t>  \composition{environment}{}{}{moose}</a:t>
            </a:r>
          </a:p>
          <a:p>
            <a:r>
              <a:rPr lang="en-GB" dirty="0"/>
              <a:t>  \composition{environment}{}{}{wolf}</a:t>
            </a:r>
          </a:p>
          <a:p>
            <a:r>
              <a:rPr lang="en-GB" dirty="0"/>
              <a:t>\end{</a:t>
            </a:r>
            <a:r>
              <a:rPr lang="en-GB" dirty="0" err="1"/>
              <a:t>tikzpicture</a:t>
            </a:r>
            <a:r>
              <a:rPr lang="en-GB" dirty="0"/>
              <a:t>}</a:t>
            </a:r>
          </a:p>
          <a:p>
            <a:r>
              <a:rPr lang="en-GB" dirty="0"/>
              <a:t>\end{document}</a:t>
            </a:r>
          </a:p>
        </p:txBody>
      </p:sp>
    </p:spTree>
    <p:extLst>
      <p:ext uri="{BB962C8B-B14F-4D97-AF65-F5344CB8AC3E}">
        <p14:creationId xmlns:p14="http://schemas.microsoft.com/office/powerpoint/2010/main" val="1061029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59D4-A895-7645-B68C-325D8478CA88}"/>
              </a:ext>
            </a:extLst>
          </p:cNvPr>
          <p:cNvSpPr>
            <a:spLocks noGrp="1"/>
          </p:cNvSpPr>
          <p:nvPr>
            <p:ph type="title"/>
          </p:nvPr>
        </p:nvSpPr>
        <p:spPr/>
        <p:txBody>
          <a:bodyPr/>
          <a:lstStyle/>
          <a:p>
            <a:r>
              <a:rPr lang="en-GB" dirty="0" err="1"/>
              <a:t>Relationsgrafik</a:t>
            </a:r>
            <a:endParaRPr lang="en-GB" dirty="0"/>
          </a:p>
        </p:txBody>
      </p:sp>
      <p:pic>
        <p:nvPicPr>
          <p:cNvPr id="4" name="Picture 3">
            <a:extLst>
              <a:ext uri="{FF2B5EF4-FFF2-40B4-BE49-F238E27FC236}">
                <a16:creationId xmlns:a16="http://schemas.microsoft.com/office/drawing/2014/main" id="{D9D6C4E6-06B3-4C41-8F96-404F7AF65F64}"/>
              </a:ext>
            </a:extLst>
          </p:cNvPr>
          <p:cNvPicPr>
            <a:picLocks noChangeAspect="1"/>
          </p:cNvPicPr>
          <p:nvPr/>
        </p:nvPicPr>
        <p:blipFill>
          <a:blip r:embed="rId2"/>
          <a:stretch>
            <a:fillRect/>
          </a:stretch>
        </p:blipFill>
        <p:spPr>
          <a:xfrm>
            <a:off x="1334994" y="2261719"/>
            <a:ext cx="9100568" cy="3726703"/>
          </a:xfrm>
          <a:prstGeom prst="rect">
            <a:avLst/>
          </a:prstGeom>
        </p:spPr>
      </p:pic>
    </p:spTree>
    <p:extLst>
      <p:ext uri="{BB962C8B-B14F-4D97-AF65-F5344CB8AC3E}">
        <p14:creationId xmlns:p14="http://schemas.microsoft.com/office/powerpoint/2010/main" val="800765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9F05-D26E-6843-8827-D2C486952B39}"/>
              </a:ext>
            </a:extLst>
          </p:cNvPr>
          <p:cNvSpPr>
            <a:spLocks noGrp="1"/>
          </p:cNvSpPr>
          <p:nvPr>
            <p:ph type="title"/>
          </p:nvPr>
        </p:nvSpPr>
        <p:spPr/>
        <p:txBody>
          <a:bodyPr/>
          <a:lstStyle/>
          <a:p>
            <a:r>
              <a:rPr lang="en-GB" dirty="0" err="1"/>
              <a:t>Egenskaber</a:t>
            </a:r>
            <a:r>
              <a:rPr lang="en-GB" dirty="0"/>
              <a:t> </a:t>
            </a:r>
            <a:r>
              <a:rPr lang="en-GB" dirty="0" err="1"/>
              <a:t>og</a:t>
            </a:r>
            <a:r>
              <a:rPr lang="en-GB" dirty="0"/>
              <a:t> </a:t>
            </a:r>
            <a:r>
              <a:rPr lang="en-GB" dirty="0" err="1"/>
              <a:t>metoder</a:t>
            </a:r>
            <a:endParaRPr lang="en-GB" dirty="0"/>
          </a:p>
        </p:txBody>
      </p:sp>
      <p:pic>
        <p:nvPicPr>
          <p:cNvPr id="4" name="Picture 3">
            <a:extLst>
              <a:ext uri="{FF2B5EF4-FFF2-40B4-BE49-F238E27FC236}">
                <a16:creationId xmlns:a16="http://schemas.microsoft.com/office/drawing/2014/main" id="{7D57F37E-9031-6445-8EF7-8184F174E5C9}"/>
              </a:ext>
            </a:extLst>
          </p:cNvPr>
          <p:cNvPicPr>
            <a:picLocks noChangeAspect="1"/>
          </p:cNvPicPr>
          <p:nvPr/>
        </p:nvPicPr>
        <p:blipFill>
          <a:blip r:embed="rId2"/>
          <a:stretch>
            <a:fillRect/>
          </a:stretch>
        </p:blipFill>
        <p:spPr>
          <a:xfrm>
            <a:off x="1231227" y="1825625"/>
            <a:ext cx="10122573" cy="3867428"/>
          </a:xfrm>
          <a:prstGeom prst="rect">
            <a:avLst/>
          </a:prstGeom>
        </p:spPr>
      </p:pic>
    </p:spTree>
    <p:extLst>
      <p:ext uri="{BB962C8B-B14F-4D97-AF65-F5344CB8AC3E}">
        <p14:creationId xmlns:p14="http://schemas.microsoft.com/office/powerpoint/2010/main" val="392787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9F05-D26E-6843-8827-D2C486952B39}"/>
              </a:ext>
            </a:extLst>
          </p:cNvPr>
          <p:cNvSpPr>
            <a:spLocks noGrp="1"/>
          </p:cNvSpPr>
          <p:nvPr>
            <p:ph type="title"/>
          </p:nvPr>
        </p:nvSpPr>
        <p:spPr/>
        <p:txBody>
          <a:bodyPr/>
          <a:lstStyle/>
          <a:p>
            <a:r>
              <a:rPr lang="en-GB" dirty="0" err="1"/>
              <a:t>Egenskaber</a:t>
            </a:r>
            <a:r>
              <a:rPr lang="en-GB" dirty="0"/>
              <a:t> </a:t>
            </a:r>
            <a:r>
              <a:rPr lang="en-GB" dirty="0" err="1"/>
              <a:t>og</a:t>
            </a:r>
            <a:r>
              <a:rPr lang="en-GB" dirty="0"/>
              <a:t> </a:t>
            </a:r>
            <a:r>
              <a:rPr lang="en-GB" dirty="0" err="1"/>
              <a:t>metoder</a:t>
            </a:r>
            <a:r>
              <a:rPr lang="en-GB" dirty="0"/>
              <a:t> </a:t>
            </a:r>
            <a:r>
              <a:rPr lang="en-GB" dirty="0" err="1"/>
              <a:t>i</a:t>
            </a:r>
            <a:r>
              <a:rPr lang="en-GB" dirty="0"/>
              <a:t> </a:t>
            </a:r>
            <a:r>
              <a:rPr lang="en-GB" dirty="0" err="1"/>
              <a:t>LaTeX</a:t>
            </a:r>
            <a:endParaRPr lang="en-GB" dirty="0"/>
          </a:p>
        </p:txBody>
      </p:sp>
      <p:pic>
        <p:nvPicPr>
          <p:cNvPr id="4" name="Picture 3">
            <a:extLst>
              <a:ext uri="{FF2B5EF4-FFF2-40B4-BE49-F238E27FC236}">
                <a16:creationId xmlns:a16="http://schemas.microsoft.com/office/drawing/2014/main" id="{7D57F37E-9031-6445-8EF7-8184F174E5C9}"/>
              </a:ext>
            </a:extLst>
          </p:cNvPr>
          <p:cNvPicPr>
            <a:picLocks noChangeAspect="1"/>
          </p:cNvPicPr>
          <p:nvPr/>
        </p:nvPicPr>
        <p:blipFill>
          <a:blip r:embed="rId2"/>
          <a:stretch>
            <a:fillRect/>
          </a:stretch>
        </p:blipFill>
        <p:spPr>
          <a:xfrm>
            <a:off x="6954075" y="1934489"/>
            <a:ext cx="5076564" cy="1939551"/>
          </a:xfrm>
          <a:prstGeom prst="rect">
            <a:avLst/>
          </a:prstGeom>
        </p:spPr>
      </p:pic>
      <p:sp>
        <p:nvSpPr>
          <p:cNvPr id="5" name="TextBox 4">
            <a:extLst>
              <a:ext uri="{FF2B5EF4-FFF2-40B4-BE49-F238E27FC236}">
                <a16:creationId xmlns:a16="http://schemas.microsoft.com/office/drawing/2014/main" id="{E1F96693-19E4-D447-A146-1F829413CEC1}"/>
              </a:ext>
            </a:extLst>
          </p:cNvPr>
          <p:cNvSpPr txBox="1"/>
          <p:nvPr/>
        </p:nvSpPr>
        <p:spPr>
          <a:xfrm>
            <a:off x="658390" y="1934489"/>
            <a:ext cx="5618846" cy="4524315"/>
          </a:xfrm>
          <a:prstGeom prst="rect">
            <a:avLst/>
          </a:prstGeom>
          <a:noFill/>
          <a:ln>
            <a:solidFill>
              <a:schemeClr val="accent1"/>
            </a:solidFill>
          </a:ln>
        </p:spPr>
        <p:txBody>
          <a:bodyPr wrap="none" rtlCol="0">
            <a:spAutoFit/>
          </a:bodyPr>
          <a:lstStyle/>
          <a:p>
            <a:r>
              <a:rPr lang="en-GB" dirty="0"/>
              <a:t>\</a:t>
            </a:r>
            <a:r>
              <a:rPr lang="en-GB" dirty="0" err="1"/>
              <a:t>documentclass</a:t>
            </a:r>
            <a:r>
              <a:rPr lang="en-GB" dirty="0"/>
              <a:t>{article}</a:t>
            </a:r>
          </a:p>
          <a:p>
            <a:r>
              <a:rPr lang="en-GB" dirty="0"/>
              <a:t>\</a:t>
            </a:r>
            <a:r>
              <a:rPr lang="en-GB" dirty="0" err="1"/>
              <a:t>usepackage</a:t>
            </a:r>
            <a:r>
              <a:rPr lang="en-GB" dirty="0"/>
              <a:t>[</a:t>
            </a:r>
            <a:r>
              <a:rPr lang="en-GB" dirty="0" err="1"/>
              <a:t>school,simplified</a:t>
            </a:r>
            <a:r>
              <a:rPr lang="en-GB" dirty="0"/>
              <a:t>]{</a:t>
            </a:r>
            <a:r>
              <a:rPr lang="en-GB" dirty="0" err="1"/>
              <a:t>pgf-umlcd</a:t>
            </a:r>
            <a:r>
              <a:rPr lang="en-GB" dirty="0"/>
              <a:t>}</a:t>
            </a:r>
          </a:p>
          <a:p>
            <a:endParaRPr lang="en-GB" dirty="0"/>
          </a:p>
          <a:p>
            <a:r>
              <a:rPr lang="en-GB" dirty="0"/>
              <a:t>\begin{document}</a:t>
            </a:r>
          </a:p>
          <a:p>
            <a:r>
              <a:rPr lang="en-GB" dirty="0"/>
              <a:t>\begin{</a:t>
            </a:r>
            <a:r>
              <a:rPr lang="en-GB" dirty="0" err="1"/>
              <a:t>tikzpicture</a:t>
            </a:r>
            <a:r>
              <a:rPr lang="en-GB" dirty="0"/>
              <a:t>}</a:t>
            </a:r>
          </a:p>
          <a:p>
            <a:r>
              <a:rPr lang="en-GB" dirty="0"/>
              <a:t>  \begin{class}[text width=10cm]{animal}{0,0}</a:t>
            </a:r>
          </a:p>
          <a:p>
            <a:r>
              <a:rPr lang="en-GB" dirty="0"/>
              <a:t>    \attribute{symbol : symbol}</a:t>
            </a:r>
          </a:p>
          <a:p>
            <a:r>
              <a:rPr lang="en-GB" dirty="0"/>
              <a:t>    \attribute{position : position option with set}</a:t>
            </a:r>
          </a:p>
          <a:p>
            <a:r>
              <a:rPr lang="en-GB" dirty="0"/>
              <a:t>    \attribute{reproduction : </a:t>
            </a:r>
            <a:r>
              <a:rPr lang="en-GB" dirty="0" err="1"/>
              <a:t>int</a:t>
            </a:r>
            <a:r>
              <a:rPr lang="en-GB" dirty="0"/>
              <a:t>}</a:t>
            </a:r>
          </a:p>
          <a:p>
            <a:r>
              <a:rPr lang="en-GB" dirty="0"/>
              <a:t>    \operation{new (</a:t>
            </a:r>
            <a:r>
              <a:rPr lang="en-GB" dirty="0" err="1"/>
              <a:t>symb</a:t>
            </a:r>
            <a:r>
              <a:rPr lang="en-GB" dirty="0"/>
              <a:t> * </a:t>
            </a:r>
            <a:r>
              <a:rPr lang="en-GB" dirty="0" err="1"/>
              <a:t>repLen</a:t>
            </a:r>
            <a:r>
              <a:rPr lang="en-GB" dirty="0"/>
              <a:t> : symbol * </a:t>
            </a:r>
            <a:r>
              <a:rPr lang="en-GB" dirty="0" err="1"/>
              <a:t>int</a:t>
            </a:r>
            <a:r>
              <a:rPr lang="en-GB" dirty="0"/>
              <a:t>) : animal}</a:t>
            </a:r>
          </a:p>
          <a:p>
            <a:r>
              <a:rPr lang="en-GB" dirty="0"/>
              <a:t>    \operation{</a:t>
            </a:r>
            <a:r>
              <a:rPr lang="en-GB" dirty="0" err="1"/>
              <a:t>ToString</a:t>
            </a:r>
            <a:r>
              <a:rPr lang="en-GB" dirty="0"/>
              <a:t>  unit : string}</a:t>
            </a:r>
          </a:p>
          <a:p>
            <a:r>
              <a:rPr lang="en-GB" dirty="0"/>
              <a:t>    \operation{</a:t>
            </a:r>
            <a:r>
              <a:rPr lang="en-GB" dirty="0" err="1"/>
              <a:t>resetReproduction</a:t>
            </a:r>
            <a:r>
              <a:rPr lang="en-GB" dirty="0"/>
              <a:t>  unit : unit}</a:t>
            </a:r>
          </a:p>
          <a:p>
            <a:r>
              <a:rPr lang="en-GB" dirty="0"/>
              <a:t>    \operation{</a:t>
            </a:r>
            <a:r>
              <a:rPr lang="en-GB" dirty="0" err="1"/>
              <a:t>updateReproduction</a:t>
            </a:r>
            <a:r>
              <a:rPr lang="en-GB" dirty="0"/>
              <a:t>  unit : unit}</a:t>
            </a:r>
          </a:p>
          <a:p>
            <a:r>
              <a:rPr lang="en-GB" dirty="0"/>
              <a:t>  \end{class}</a:t>
            </a:r>
          </a:p>
          <a:p>
            <a:r>
              <a:rPr lang="en-GB" dirty="0"/>
              <a:t>\end{</a:t>
            </a:r>
            <a:r>
              <a:rPr lang="en-GB" dirty="0" err="1"/>
              <a:t>tikzpicture</a:t>
            </a:r>
            <a:r>
              <a:rPr lang="en-GB" dirty="0"/>
              <a:t>}</a:t>
            </a:r>
          </a:p>
          <a:p>
            <a:r>
              <a:rPr lang="en-GB" dirty="0"/>
              <a:t>\end{document}</a:t>
            </a:r>
          </a:p>
        </p:txBody>
      </p:sp>
    </p:spTree>
    <p:extLst>
      <p:ext uri="{BB962C8B-B14F-4D97-AF65-F5344CB8AC3E}">
        <p14:creationId xmlns:p14="http://schemas.microsoft.com/office/powerpoint/2010/main" val="3013114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8490</TotalTime>
  <Words>1419</Words>
  <Application>Microsoft Macintosh PowerPoint</Application>
  <PresentationFormat>Widescreen</PresentationFormat>
  <Paragraphs>187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Programmering og Problemløsning</vt:lpstr>
      <vt:lpstr>UML = Unified Modelling Language</vt:lpstr>
      <vt:lpstr>UML i LaTeX</vt:lpstr>
      <vt:lpstr>Associationer</vt:lpstr>
      <vt:lpstr>Komposition: ‘Ejer objekt’</vt:lpstr>
      <vt:lpstr>Associationer i LaTeX</vt:lpstr>
      <vt:lpstr>Relationsgrafik</vt:lpstr>
      <vt:lpstr>Egenskaber og metoder</vt:lpstr>
      <vt:lpstr>Egenskaber og metoder i LaTeX</vt:lpstr>
      <vt:lpstr>Opgave: Lav UML diagram for animalSmall</vt:lpstr>
      <vt:lpstr>PowerPoint Presentation</vt:lpstr>
      <vt:lpstr>Design efter navne- og udsagsord</vt:lpstr>
      <vt:lpstr>Design efter navne- og udsagsord</vt:lpstr>
      <vt:lpstr>Design efter navne- og udsagsord</vt:lpstr>
      <vt:lpstr>Kortspillet krig</vt:lpstr>
      <vt:lpstr>Kortspillet krig</vt:lpstr>
      <vt:lpstr>Kortspillet krig</vt:lpstr>
      <vt:lpstr>Kortspillet krig</vt:lpstr>
      <vt:lpstr>Kortspillet krig</vt:lpstr>
      <vt:lpstr>Kortspillet krig</vt:lpstr>
      <vt:lpstr>Kortspillet krig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Sporring</dc:creator>
  <cp:lastModifiedBy>Jon Sporring</cp:lastModifiedBy>
  <cp:revision>142</cp:revision>
  <cp:lastPrinted>2018-09-27T19:03:09Z</cp:lastPrinted>
  <dcterms:created xsi:type="dcterms:W3CDTF">2018-09-04T07:39:02Z</dcterms:created>
  <dcterms:modified xsi:type="dcterms:W3CDTF">2018-12-18T13:16:36Z</dcterms:modified>
</cp:coreProperties>
</file>