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7" r:id="rId3"/>
    <p:sldId id="286" r:id="rId4"/>
    <p:sldId id="282" r:id="rId5"/>
    <p:sldId id="278" r:id="rId6"/>
    <p:sldId id="279" r:id="rId7"/>
    <p:sldId id="283" r:id="rId8"/>
    <p:sldId id="284" r:id="rId9"/>
    <p:sldId id="285" r:id="rId10"/>
    <p:sldId id="288" r:id="rId11"/>
    <p:sldId id="287" r:id="rId12"/>
  </p:sldIdLst>
  <p:sldSz cx="12192000" cy="6858000"/>
  <p:notesSz cx="6858000" cy="9144000"/>
  <p:defaultTextStyle>
    <a:defPPr>
      <a:defRPr lang="da-DK"/>
    </a:defPPr>
    <a:lvl1pPr marL="0" algn="l" defTabSz="914247" rtl="0" eaLnBrk="1" latinLnBrk="0" hangingPunct="1">
      <a:defRPr sz="1800" kern="1200">
        <a:solidFill>
          <a:schemeClr val="tx1"/>
        </a:solidFill>
        <a:latin typeface="+mn-lt"/>
        <a:ea typeface="+mn-ea"/>
        <a:cs typeface="+mn-cs"/>
      </a:defRPr>
    </a:lvl1pPr>
    <a:lvl2pPr marL="457124" algn="l" defTabSz="914247" rtl="0" eaLnBrk="1" latinLnBrk="0" hangingPunct="1">
      <a:defRPr sz="1800" kern="1200">
        <a:solidFill>
          <a:schemeClr val="tx1"/>
        </a:solidFill>
        <a:latin typeface="+mn-lt"/>
        <a:ea typeface="+mn-ea"/>
        <a:cs typeface="+mn-cs"/>
      </a:defRPr>
    </a:lvl2pPr>
    <a:lvl3pPr marL="914247" algn="l" defTabSz="914247" rtl="0" eaLnBrk="1" latinLnBrk="0" hangingPunct="1">
      <a:defRPr sz="1800" kern="1200">
        <a:solidFill>
          <a:schemeClr val="tx1"/>
        </a:solidFill>
        <a:latin typeface="+mn-lt"/>
        <a:ea typeface="+mn-ea"/>
        <a:cs typeface="+mn-cs"/>
      </a:defRPr>
    </a:lvl3pPr>
    <a:lvl4pPr marL="1371370" algn="l" defTabSz="914247" rtl="0" eaLnBrk="1" latinLnBrk="0" hangingPunct="1">
      <a:defRPr sz="1800" kern="1200">
        <a:solidFill>
          <a:schemeClr val="tx1"/>
        </a:solidFill>
        <a:latin typeface="+mn-lt"/>
        <a:ea typeface="+mn-ea"/>
        <a:cs typeface="+mn-cs"/>
      </a:defRPr>
    </a:lvl4pPr>
    <a:lvl5pPr marL="1828494" algn="l" defTabSz="914247" rtl="0" eaLnBrk="1" latinLnBrk="0" hangingPunct="1">
      <a:defRPr sz="1800" kern="1200">
        <a:solidFill>
          <a:schemeClr val="tx1"/>
        </a:solidFill>
        <a:latin typeface="+mn-lt"/>
        <a:ea typeface="+mn-ea"/>
        <a:cs typeface="+mn-cs"/>
      </a:defRPr>
    </a:lvl5pPr>
    <a:lvl6pPr marL="2285618" algn="l" defTabSz="914247" rtl="0" eaLnBrk="1" latinLnBrk="0" hangingPunct="1">
      <a:defRPr sz="1800" kern="1200">
        <a:solidFill>
          <a:schemeClr val="tx1"/>
        </a:solidFill>
        <a:latin typeface="+mn-lt"/>
        <a:ea typeface="+mn-ea"/>
        <a:cs typeface="+mn-cs"/>
      </a:defRPr>
    </a:lvl6pPr>
    <a:lvl7pPr marL="2742742" algn="l" defTabSz="914247" rtl="0" eaLnBrk="1" latinLnBrk="0" hangingPunct="1">
      <a:defRPr sz="1800" kern="1200">
        <a:solidFill>
          <a:schemeClr val="tx1"/>
        </a:solidFill>
        <a:latin typeface="+mn-lt"/>
        <a:ea typeface="+mn-ea"/>
        <a:cs typeface="+mn-cs"/>
      </a:defRPr>
    </a:lvl7pPr>
    <a:lvl8pPr marL="3199865" algn="l" defTabSz="914247" rtl="0" eaLnBrk="1" latinLnBrk="0" hangingPunct="1">
      <a:defRPr sz="1800" kern="1200">
        <a:solidFill>
          <a:schemeClr val="tx1"/>
        </a:solidFill>
        <a:latin typeface="+mn-lt"/>
        <a:ea typeface="+mn-ea"/>
        <a:cs typeface="+mn-cs"/>
      </a:defRPr>
    </a:lvl8pPr>
    <a:lvl9pPr marL="3656988" algn="l" defTabSz="91424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p:restoredTop sz="91324"/>
  </p:normalViewPr>
  <p:slideViewPr>
    <p:cSldViewPr snapToGrid="0" snapToObjects="1">
      <p:cViewPr varScale="1">
        <p:scale>
          <a:sx n="85" d="100"/>
          <a:sy n="85" d="100"/>
        </p:scale>
        <p:origin x="176" y="160"/>
      </p:cViewPr>
      <p:guideLst/>
    </p:cSldViewPr>
  </p:slideViewPr>
  <p:outlineViewPr>
    <p:cViewPr>
      <p:scale>
        <a:sx n="33" d="100"/>
        <a:sy n="33" d="100"/>
      </p:scale>
      <p:origin x="0" y="-4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031C6-E4B0-0444-A4A8-9CCE96EC2C9C}" type="datetimeFigureOut">
              <a:rPr lang="en-GB" smtClean="0"/>
              <a:t>16/12/2019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431B5-AB57-3E4A-80D5-B6800CF8539B}" type="slidenum">
              <a:rPr lang="en-GB" smtClean="0"/>
              <a:t>‹#›</a:t>
            </a:fld>
            <a:endParaRPr lang="en-GB"/>
          </a:p>
        </p:txBody>
      </p:sp>
    </p:spTree>
    <p:extLst>
      <p:ext uri="{BB962C8B-B14F-4D97-AF65-F5344CB8AC3E}">
        <p14:creationId xmlns:p14="http://schemas.microsoft.com/office/powerpoint/2010/main" val="4229257374"/>
      </p:ext>
    </p:extLst>
  </p:cSld>
  <p:clrMap bg1="lt1" tx1="dk1" bg2="lt2" tx2="dk2" accent1="accent1" accent2="accent2" accent3="accent3" accent4="accent4" accent5="accent5" accent6="accent6" hlink="hlink" folHlink="folHlink"/>
  <p:notesStyle>
    <a:lvl1pPr marL="0" algn="l" defTabSz="914247" rtl="0" eaLnBrk="1" latinLnBrk="0" hangingPunct="1">
      <a:defRPr sz="1201" kern="1200">
        <a:solidFill>
          <a:schemeClr val="tx1"/>
        </a:solidFill>
        <a:latin typeface="+mn-lt"/>
        <a:ea typeface="+mn-ea"/>
        <a:cs typeface="+mn-cs"/>
      </a:defRPr>
    </a:lvl1pPr>
    <a:lvl2pPr marL="457124" algn="l" defTabSz="914247" rtl="0" eaLnBrk="1" latinLnBrk="0" hangingPunct="1">
      <a:defRPr sz="1201" kern="1200">
        <a:solidFill>
          <a:schemeClr val="tx1"/>
        </a:solidFill>
        <a:latin typeface="+mn-lt"/>
        <a:ea typeface="+mn-ea"/>
        <a:cs typeface="+mn-cs"/>
      </a:defRPr>
    </a:lvl2pPr>
    <a:lvl3pPr marL="914247" algn="l" defTabSz="914247" rtl="0" eaLnBrk="1" latinLnBrk="0" hangingPunct="1">
      <a:defRPr sz="1201" kern="1200">
        <a:solidFill>
          <a:schemeClr val="tx1"/>
        </a:solidFill>
        <a:latin typeface="+mn-lt"/>
        <a:ea typeface="+mn-ea"/>
        <a:cs typeface="+mn-cs"/>
      </a:defRPr>
    </a:lvl3pPr>
    <a:lvl4pPr marL="1371370" algn="l" defTabSz="914247" rtl="0" eaLnBrk="1" latinLnBrk="0" hangingPunct="1">
      <a:defRPr sz="1201" kern="1200">
        <a:solidFill>
          <a:schemeClr val="tx1"/>
        </a:solidFill>
        <a:latin typeface="+mn-lt"/>
        <a:ea typeface="+mn-ea"/>
        <a:cs typeface="+mn-cs"/>
      </a:defRPr>
    </a:lvl4pPr>
    <a:lvl5pPr marL="1828494" algn="l" defTabSz="914247" rtl="0" eaLnBrk="1" latinLnBrk="0" hangingPunct="1">
      <a:defRPr sz="1201" kern="1200">
        <a:solidFill>
          <a:schemeClr val="tx1"/>
        </a:solidFill>
        <a:latin typeface="+mn-lt"/>
        <a:ea typeface="+mn-ea"/>
        <a:cs typeface="+mn-cs"/>
      </a:defRPr>
    </a:lvl5pPr>
    <a:lvl6pPr marL="2285618" algn="l" defTabSz="914247" rtl="0" eaLnBrk="1" latinLnBrk="0" hangingPunct="1">
      <a:defRPr sz="1201" kern="1200">
        <a:solidFill>
          <a:schemeClr val="tx1"/>
        </a:solidFill>
        <a:latin typeface="+mn-lt"/>
        <a:ea typeface="+mn-ea"/>
        <a:cs typeface="+mn-cs"/>
      </a:defRPr>
    </a:lvl6pPr>
    <a:lvl7pPr marL="2742742" algn="l" defTabSz="914247" rtl="0" eaLnBrk="1" latinLnBrk="0" hangingPunct="1">
      <a:defRPr sz="1201" kern="1200">
        <a:solidFill>
          <a:schemeClr val="tx1"/>
        </a:solidFill>
        <a:latin typeface="+mn-lt"/>
        <a:ea typeface="+mn-ea"/>
        <a:cs typeface="+mn-cs"/>
      </a:defRPr>
    </a:lvl7pPr>
    <a:lvl8pPr marL="3199865" algn="l" defTabSz="914247" rtl="0" eaLnBrk="1" latinLnBrk="0" hangingPunct="1">
      <a:defRPr sz="1201" kern="1200">
        <a:solidFill>
          <a:schemeClr val="tx1"/>
        </a:solidFill>
        <a:latin typeface="+mn-lt"/>
        <a:ea typeface="+mn-ea"/>
        <a:cs typeface="+mn-cs"/>
      </a:defRPr>
    </a:lvl8pPr>
    <a:lvl9pPr marL="3656988" algn="l" defTabSz="91424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ED94-4591-104E-9537-9BC5CCCC4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6D2EB0F-840F-9348-B5A4-EF40AB1838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FE6355-A766-B245-AB6B-147D8BE70AD2}"/>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CDA17BD5-7391-3043-9842-63659D87F9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D7805B-40C7-FE4B-A010-E783D2AB759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84690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9ECF-F887-904F-B22E-41EC84C5441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4B9699-D8C2-144E-95E4-59A06CD1EEA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927998-48D3-F946-A6DF-3F4ED1666689}"/>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BFCF3670-D8F4-D341-AA86-D4CCED155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738B95-EF98-D649-9906-6613C58AA6A8}"/>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4251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0C002-91CA-7744-B674-6F5ADFE9BAEC}"/>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CCB194-04AA-5143-9CB1-5C1E650EBCCE}"/>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A53160-CEFC-D44F-8E33-0FA3650FE761}"/>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F3CE4D1C-C139-9748-B848-090CEE61D8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8C1B2-97C1-AC4A-AFA9-9FD6F21B4D6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5370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F771-3C77-4046-8741-B9F1985A84A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5BE75E4-788D-8B45-A914-9090B31B6C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4FDA30-5AAC-E44B-B385-D37F6D102C25}"/>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B12C8E8F-B306-6948-AAFC-2378EAB54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7F2F2-7D0F-594F-9997-E62A0E3C089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2172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4479-5842-7B40-B8C3-B9E0AFA5B4F3}"/>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1C52AD2-50C1-A544-AAE7-1B4CE8979B47}"/>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827BD2-2BEE-AF4F-93E9-FB7F2382123A}"/>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EDF1613D-697E-E849-8E33-FF88491D56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177736-18D9-F24A-A268-4A51200F8406}"/>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1050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1259-A7B7-A84A-AD03-AA09A20CE9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1AF65-B506-E943-954A-D3F35B475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BE7C88A-87B4-CA41-8887-A33D7017465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EFD251B-4415-5447-A04F-EC2E09598033}"/>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6" name="Footer Placeholder 5">
            <a:extLst>
              <a:ext uri="{FF2B5EF4-FFF2-40B4-BE49-F238E27FC236}">
                <a16:creationId xmlns:a16="http://schemas.microsoft.com/office/drawing/2014/main" id="{2B45D3E5-7DA7-DD45-9505-D19D732DE6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87A76-0F77-4446-B137-585C86222A6C}"/>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3376760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E779-F592-8C4A-85F6-8A3640D57242}"/>
              </a:ext>
            </a:extLst>
          </p:cNvPr>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D00D6D-6941-7B4C-A245-EE68A3202A89}"/>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B23E13-DEC0-BD47-8DED-CB44821EEE7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EF93B57-68A1-984E-A6BD-852108C6C4B0}"/>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1EB5D-B537-6444-8377-D5B0D10770C0}"/>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B729F0-B353-CD4F-B539-67AAEB8862FE}"/>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8" name="Footer Placeholder 7">
            <a:extLst>
              <a:ext uri="{FF2B5EF4-FFF2-40B4-BE49-F238E27FC236}">
                <a16:creationId xmlns:a16="http://schemas.microsoft.com/office/drawing/2014/main" id="{E6CF96D5-BB90-3C46-9C16-DC3CBB33E7A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77EDFB-B393-6C45-A969-5DC30C004EEB}"/>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83448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CB2D-C45E-CE46-B29E-99D271CF7B9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ADA088-7531-7A4D-A6A6-110049A56910}"/>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4" name="Footer Placeholder 3">
            <a:extLst>
              <a:ext uri="{FF2B5EF4-FFF2-40B4-BE49-F238E27FC236}">
                <a16:creationId xmlns:a16="http://schemas.microsoft.com/office/drawing/2014/main" id="{0D4BC4B6-EB88-6348-9FF4-33CD66C8AB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B0B177-D407-BB4E-8B7A-98C3A82F402A}"/>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2603882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FF83E8-4B3A-444C-A300-79B2E7BBB00F}"/>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3" name="Footer Placeholder 2">
            <a:extLst>
              <a:ext uri="{FF2B5EF4-FFF2-40B4-BE49-F238E27FC236}">
                <a16:creationId xmlns:a16="http://schemas.microsoft.com/office/drawing/2014/main" id="{02341C2D-D311-BA43-BD06-AE742C95E6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184657-6616-E54D-ACC6-AEB8F07A457F}"/>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56803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CAD8-9CF9-1C41-8D01-A8233CC80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E2ADC9-ECC8-6A44-AF77-E608DBDEA886}"/>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CF635C-A77C-C949-95A7-452A59275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2ADCA3-B99E-6E46-A1F0-162305E8863B}"/>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6" name="Footer Placeholder 5">
            <a:extLst>
              <a:ext uri="{FF2B5EF4-FFF2-40B4-BE49-F238E27FC236}">
                <a16:creationId xmlns:a16="http://schemas.microsoft.com/office/drawing/2014/main" id="{61879B80-C267-F34A-96B1-D517C6D1E0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E29DB5-554B-2041-9D82-BFFC0B199753}"/>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16114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A19B-AEF2-B54A-A0FB-8B4598DE1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AEE357-D601-1B4C-8BED-8F192774E07B}"/>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379ECAE-1D72-2942-9FB8-14819542E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7D617E-DE68-2D45-93AF-6D84F2D6E79C}"/>
              </a:ext>
            </a:extLst>
          </p:cNvPr>
          <p:cNvSpPr>
            <a:spLocks noGrp="1"/>
          </p:cNvSpPr>
          <p:nvPr>
            <p:ph type="dt" sz="half" idx="10"/>
          </p:nvPr>
        </p:nvSpPr>
        <p:spPr/>
        <p:txBody>
          <a:bodyPr/>
          <a:lstStyle/>
          <a:p>
            <a:fld id="{66665395-52C5-5E4B-BB20-CD4E0BBC9899}" type="datetimeFigureOut">
              <a:rPr lang="en-GB" smtClean="0"/>
              <a:t>16/12/2019</a:t>
            </a:fld>
            <a:endParaRPr lang="en-GB"/>
          </a:p>
        </p:txBody>
      </p:sp>
      <p:sp>
        <p:nvSpPr>
          <p:cNvPr id="6" name="Footer Placeholder 5">
            <a:extLst>
              <a:ext uri="{FF2B5EF4-FFF2-40B4-BE49-F238E27FC236}">
                <a16:creationId xmlns:a16="http://schemas.microsoft.com/office/drawing/2014/main" id="{2CD83712-1D40-9D47-85A6-A53257BD8C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EFE6A4-D118-8848-B3BE-76BCCC06CFA5}"/>
              </a:ext>
            </a:extLst>
          </p:cNvPr>
          <p:cNvSpPr>
            <a:spLocks noGrp="1"/>
          </p:cNvSpPr>
          <p:nvPr>
            <p:ph type="sldNum" sz="quarter" idx="12"/>
          </p:nvPr>
        </p:nvSpPr>
        <p:spPr/>
        <p:txBody>
          <a:bodyPr/>
          <a:lstStyle/>
          <a:p>
            <a:fld id="{93C6E996-D52A-AA4D-8890-96DD5826ED1F}" type="slidenum">
              <a:rPr lang="en-GB" smtClean="0"/>
              <a:t>‹#›</a:t>
            </a:fld>
            <a:endParaRPr lang="en-GB"/>
          </a:p>
        </p:txBody>
      </p:sp>
    </p:spTree>
    <p:extLst>
      <p:ext uri="{BB962C8B-B14F-4D97-AF65-F5344CB8AC3E}">
        <p14:creationId xmlns:p14="http://schemas.microsoft.com/office/powerpoint/2010/main" val="406265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68EA4-92D0-1D48-9494-306C21D2ECF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5936F5-A3A1-3641-A2EF-34A61B684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78B754-655E-DE49-888C-B8F8C7AEB056}"/>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65395-52C5-5E4B-BB20-CD4E0BBC9899}" type="datetimeFigureOut">
              <a:rPr lang="en-GB" smtClean="0"/>
              <a:t>16/12/2019</a:t>
            </a:fld>
            <a:endParaRPr lang="en-GB"/>
          </a:p>
        </p:txBody>
      </p:sp>
      <p:sp>
        <p:nvSpPr>
          <p:cNvPr id="5" name="Footer Placeholder 4">
            <a:extLst>
              <a:ext uri="{FF2B5EF4-FFF2-40B4-BE49-F238E27FC236}">
                <a16:creationId xmlns:a16="http://schemas.microsoft.com/office/drawing/2014/main" id="{96885844-11DF-374C-8D54-C2FF9EEDAB9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CD928A-3EA4-DC41-93DD-72CE99404751}"/>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C6E996-D52A-AA4D-8890-96DD5826ED1F}" type="slidenum">
              <a:rPr lang="en-GB" smtClean="0"/>
              <a:t>‹#›</a:t>
            </a:fld>
            <a:endParaRPr lang="en-GB"/>
          </a:p>
        </p:txBody>
      </p:sp>
    </p:spTree>
    <p:extLst>
      <p:ext uri="{BB962C8B-B14F-4D97-AF65-F5344CB8AC3E}">
        <p14:creationId xmlns:p14="http://schemas.microsoft.com/office/powerpoint/2010/main" val="409814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677-0BC7-FA4D-AA27-F2DD42162CE8}"/>
              </a:ext>
            </a:extLst>
          </p:cNvPr>
          <p:cNvSpPr>
            <a:spLocks noGrp="1"/>
          </p:cNvSpPr>
          <p:nvPr>
            <p:ph type="ctrTitle"/>
          </p:nvPr>
        </p:nvSpPr>
        <p:spPr/>
        <p:txBody>
          <a:bodyPr/>
          <a:lstStyle/>
          <a:p>
            <a:r>
              <a:rPr lang="da-DK" dirty="0"/>
              <a:t>Programmering og Problemløsning</a:t>
            </a:r>
          </a:p>
        </p:txBody>
      </p:sp>
      <p:sp>
        <p:nvSpPr>
          <p:cNvPr id="3" name="Subtitle 2">
            <a:extLst>
              <a:ext uri="{FF2B5EF4-FFF2-40B4-BE49-F238E27FC236}">
                <a16:creationId xmlns:a16="http://schemas.microsoft.com/office/drawing/2014/main" id="{912FE17A-B329-014A-81AB-963B2ED40370}"/>
              </a:ext>
            </a:extLst>
          </p:cNvPr>
          <p:cNvSpPr>
            <a:spLocks noGrp="1"/>
          </p:cNvSpPr>
          <p:nvPr>
            <p:ph type="subTitle" idx="1"/>
          </p:nvPr>
        </p:nvSpPr>
        <p:spPr>
          <a:xfrm>
            <a:off x="792480" y="3602038"/>
            <a:ext cx="10769600" cy="1655762"/>
          </a:xfrm>
        </p:spPr>
        <p:txBody>
          <a:bodyPr/>
          <a:lstStyle/>
          <a:p>
            <a:r>
              <a:rPr lang="da-DK" dirty="0"/>
              <a:t>14.1: </a:t>
            </a:r>
            <a:r>
              <a:rPr lang="da-DK" dirty="0" err="1"/>
              <a:t>Nedarvning</a:t>
            </a:r>
            <a:endParaRPr lang="da-DK" dirty="0">
              <a:effectLst/>
            </a:endParaRPr>
          </a:p>
        </p:txBody>
      </p:sp>
    </p:spTree>
    <p:extLst>
      <p:ext uri="{BB962C8B-B14F-4D97-AF65-F5344CB8AC3E}">
        <p14:creationId xmlns:p14="http://schemas.microsoft.com/office/powerpoint/2010/main" val="78027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Interface (is-a)</a:t>
            </a:r>
          </a:p>
        </p:txBody>
      </p:sp>
      <p:sp>
        <p:nvSpPr>
          <p:cNvPr id="3" name="Content Placeholder 2">
            <a:extLst>
              <a:ext uri="{FF2B5EF4-FFF2-40B4-BE49-F238E27FC236}">
                <a16:creationId xmlns:a16="http://schemas.microsoft.com/office/drawing/2014/main" id="{1436CF7F-06A9-8F4B-B026-5A7CB61B0BBF}"/>
              </a:ext>
            </a:extLst>
          </p:cNvPr>
          <p:cNvSpPr>
            <a:spLocks noGrp="1"/>
          </p:cNvSpPr>
          <p:nvPr>
            <p:ph idx="1"/>
          </p:nvPr>
        </p:nvSpPr>
        <p:spPr>
          <a:xfrm>
            <a:off x="838200" y="1570795"/>
            <a:ext cx="9896061" cy="1325563"/>
          </a:xfrm>
        </p:spPr>
        <p:txBody>
          <a:bodyPr/>
          <a:lstStyle/>
          <a:p>
            <a:pPr marL="0" indent="0">
              <a:buNone/>
            </a:pPr>
            <a:r>
              <a:rPr lang="en-GB" dirty="0"/>
              <a:t>Et </a:t>
            </a:r>
            <a:r>
              <a:rPr lang="en-GB" dirty="0" err="1"/>
              <a:t>fjernsyn</a:t>
            </a:r>
            <a:r>
              <a:rPr lang="en-GB" dirty="0"/>
              <a:t> </a:t>
            </a:r>
            <a:r>
              <a:rPr lang="en-GB" dirty="0" err="1"/>
              <a:t>og</a:t>
            </a:r>
            <a:r>
              <a:rPr lang="en-GB" dirty="0"/>
              <a:t> </a:t>
            </a:r>
            <a:r>
              <a:rPr lang="en-GB" dirty="0" err="1"/>
              <a:t>en</a:t>
            </a:r>
            <a:r>
              <a:rPr lang="en-GB" dirty="0"/>
              <a:t> </a:t>
            </a:r>
            <a:r>
              <a:rPr lang="en-GB" dirty="0" err="1"/>
              <a:t>bil</a:t>
            </a:r>
            <a:r>
              <a:rPr lang="en-GB" dirty="0"/>
              <a:t> har </a:t>
            </a:r>
            <a:r>
              <a:rPr lang="en-GB" dirty="0" err="1"/>
              <a:t>begge</a:t>
            </a:r>
            <a:r>
              <a:rPr lang="en-GB" dirty="0"/>
              <a:t> </a:t>
            </a:r>
            <a:r>
              <a:rPr lang="en-GB" dirty="0" err="1"/>
              <a:t>en</a:t>
            </a:r>
            <a:r>
              <a:rPr lang="en-GB" dirty="0"/>
              <a:t> knap. Man </a:t>
            </a:r>
            <a:r>
              <a:rPr lang="en-GB" dirty="0" err="1"/>
              <a:t>kan</a:t>
            </a:r>
            <a:r>
              <a:rPr lang="en-GB" dirty="0"/>
              <a:t> </a:t>
            </a:r>
            <a:r>
              <a:rPr lang="en-GB" dirty="0" err="1"/>
              <a:t>trykke</a:t>
            </a:r>
            <a:r>
              <a:rPr lang="en-GB" dirty="0"/>
              <a:t> </a:t>
            </a:r>
            <a:r>
              <a:rPr lang="en-GB" dirty="0" err="1"/>
              <a:t>på</a:t>
            </a:r>
            <a:r>
              <a:rPr lang="en-GB" dirty="0"/>
              <a:t> </a:t>
            </a:r>
            <a:r>
              <a:rPr lang="en-GB" dirty="0" err="1"/>
              <a:t>knappen</a:t>
            </a:r>
            <a:r>
              <a:rPr lang="en-GB" dirty="0"/>
              <a:t>, </a:t>
            </a:r>
            <a:r>
              <a:rPr lang="en-GB" dirty="0" err="1"/>
              <a:t>og</a:t>
            </a:r>
            <a:r>
              <a:rPr lang="en-GB" dirty="0"/>
              <a:t> </a:t>
            </a:r>
            <a:r>
              <a:rPr lang="en-GB" dirty="0" err="1"/>
              <a:t>resultatet</a:t>
            </a:r>
            <a:r>
              <a:rPr lang="en-GB" dirty="0"/>
              <a:t> </a:t>
            </a:r>
            <a:r>
              <a:rPr lang="en-GB" dirty="0" err="1"/>
              <a:t>er</a:t>
            </a:r>
            <a:r>
              <a:rPr lang="en-GB" dirty="0"/>
              <a:t> </a:t>
            </a:r>
            <a:r>
              <a:rPr lang="en-GB" dirty="0" err="1"/>
              <a:t>ganske</a:t>
            </a:r>
            <a:r>
              <a:rPr lang="en-GB" dirty="0"/>
              <a:t> </a:t>
            </a:r>
            <a:r>
              <a:rPr lang="en-GB" dirty="0" err="1"/>
              <a:t>forskelligt</a:t>
            </a:r>
            <a:r>
              <a:rPr lang="en-GB" dirty="0"/>
              <a:t>.</a:t>
            </a:r>
          </a:p>
        </p:txBody>
      </p:sp>
      <p:sp>
        <p:nvSpPr>
          <p:cNvPr id="8" name="TextBox 7">
            <a:extLst>
              <a:ext uri="{FF2B5EF4-FFF2-40B4-BE49-F238E27FC236}">
                <a16:creationId xmlns:a16="http://schemas.microsoft.com/office/drawing/2014/main" id="{54FC8B8D-D9C8-A648-AD33-0332C4366B5A}"/>
              </a:ext>
            </a:extLst>
          </p:cNvPr>
          <p:cNvSpPr txBox="1"/>
          <p:nvPr/>
        </p:nvSpPr>
        <p:spPr>
          <a:xfrm>
            <a:off x="7213696" y="3682304"/>
            <a:ext cx="4492320" cy="646331"/>
          </a:xfrm>
          <a:prstGeom prst="rect">
            <a:avLst/>
          </a:prstGeom>
          <a:noFill/>
        </p:spPr>
        <p:txBody>
          <a:bodyPr wrap="none" rtlCol="0">
            <a:spAutoFit/>
          </a:bodyPr>
          <a:lstStyle/>
          <a:p>
            <a:r>
              <a:rPr lang="en-GB" dirty="0" err="1"/>
              <a:t>Fordele</a:t>
            </a:r>
            <a:r>
              <a:rPr lang="en-GB" dirty="0"/>
              <a:t>: </a:t>
            </a:r>
            <a:r>
              <a:rPr lang="en-GB" dirty="0" err="1"/>
              <a:t>Angiver</a:t>
            </a:r>
            <a:r>
              <a:rPr lang="en-GB" dirty="0"/>
              <a:t> </a:t>
            </a:r>
            <a:r>
              <a:rPr lang="en-GB" dirty="0" err="1"/>
              <a:t>egenskaber</a:t>
            </a:r>
            <a:r>
              <a:rPr lang="en-GB" dirty="0"/>
              <a:t>, </a:t>
            </a:r>
            <a:r>
              <a:rPr lang="en-GB" dirty="0" err="1"/>
              <a:t>semantisk</a:t>
            </a:r>
            <a:r>
              <a:rPr lang="en-GB" dirty="0"/>
              <a:t> </a:t>
            </a:r>
            <a:r>
              <a:rPr lang="en-GB" dirty="0" err="1"/>
              <a:t>graf</a:t>
            </a:r>
            <a:endParaRPr lang="en-GB" dirty="0"/>
          </a:p>
          <a:p>
            <a:r>
              <a:rPr lang="en-GB" dirty="0" err="1"/>
              <a:t>Bagdele</a:t>
            </a:r>
            <a:r>
              <a:rPr lang="en-GB" dirty="0"/>
              <a:t>: </a:t>
            </a:r>
            <a:r>
              <a:rPr lang="en-GB" dirty="0" err="1"/>
              <a:t>Risiko</a:t>
            </a:r>
            <a:r>
              <a:rPr lang="en-GB" dirty="0"/>
              <a:t> for </a:t>
            </a:r>
            <a:r>
              <a:rPr lang="en-GB" dirty="0" err="1"/>
              <a:t>megen</a:t>
            </a:r>
            <a:r>
              <a:rPr lang="en-GB" dirty="0"/>
              <a:t> up- </a:t>
            </a:r>
            <a:r>
              <a:rPr lang="en-GB" dirty="0" err="1"/>
              <a:t>og</a:t>
            </a:r>
            <a:r>
              <a:rPr lang="en-GB" dirty="0"/>
              <a:t> downcasting</a:t>
            </a:r>
          </a:p>
        </p:txBody>
      </p:sp>
      <p:pic>
        <p:nvPicPr>
          <p:cNvPr id="6" name="Picture 5" descr="A screenshot of a cell phone&#10;&#10;Description automatically generated">
            <a:extLst>
              <a:ext uri="{FF2B5EF4-FFF2-40B4-BE49-F238E27FC236}">
                <a16:creationId xmlns:a16="http://schemas.microsoft.com/office/drawing/2014/main" id="{99D5BE68-9989-3445-AB4A-B38E15BF1880}"/>
              </a:ext>
            </a:extLst>
          </p:cNvPr>
          <p:cNvPicPr>
            <a:picLocks noChangeAspect="1"/>
          </p:cNvPicPr>
          <p:nvPr/>
        </p:nvPicPr>
        <p:blipFill>
          <a:blip r:embed="rId2"/>
          <a:stretch>
            <a:fillRect/>
          </a:stretch>
        </p:blipFill>
        <p:spPr>
          <a:xfrm>
            <a:off x="888446" y="2444095"/>
            <a:ext cx="5486400" cy="3098800"/>
          </a:xfrm>
          <a:prstGeom prst="rect">
            <a:avLst/>
          </a:prstGeom>
        </p:spPr>
      </p:pic>
      <p:pic>
        <p:nvPicPr>
          <p:cNvPr id="10" name="Picture 9" descr="A screenshot of a map&#10;&#10;Description automatically generated">
            <a:extLst>
              <a:ext uri="{FF2B5EF4-FFF2-40B4-BE49-F238E27FC236}">
                <a16:creationId xmlns:a16="http://schemas.microsoft.com/office/drawing/2014/main" id="{E0441898-713D-FD49-BFAF-B39470BA272D}"/>
              </a:ext>
            </a:extLst>
          </p:cNvPr>
          <p:cNvPicPr>
            <a:picLocks noChangeAspect="1"/>
          </p:cNvPicPr>
          <p:nvPr/>
        </p:nvPicPr>
        <p:blipFill>
          <a:blip r:embed="rId3"/>
          <a:stretch>
            <a:fillRect/>
          </a:stretch>
        </p:blipFill>
        <p:spPr>
          <a:xfrm>
            <a:off x="990046" y="5692010"/>
            <a:ext cx="5283200" cy="1028700"/>
          </a:xfrm>
          <a:prstGeom prst="rect">
            <a:avLst/>
          </a:prstGeom>
        </p:spPr>
      </p:pic>
    </p:spTree>
    <p:extLst>
      <p:ext uri="{BB962C8B-B14F-4D97-AF65-F5344CB8AC3E}">
        <p14:creationId xmlns:p14="http://schemas.microsoft.com/office/powerpoint/2010/main" val="247622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AE4D-B4A0-2D4F-B3DD-43849B3AD7ED}"/>
              </a:ext>
            </a:extLst>
          </p:cNvPr>
          <p:cNvSpPr>
            <a:spLocks noGrp="1"/>
          </p:cNvSpPr>
          <p:nvPr>
            <p:ph type="title"/>
          </p:nvPr>
        </p:nvSpPr>
        <p:spPr/>
        <p:txBody>
          <a:bodyPr/>
          <a:lstStyle/>
          <a:p>
            <a:r>
              <a:rPr lang="en-GB" dirty="0" err="1"/>
              <a:t>Opsummering</a:t>
            </a:r>
            <a:endParaRPr lang="en-GB" dirty="0"/>
          </a:p>
        </p:txBody>
      </p:sp>
      <p:sp>
        <p:nvSpPr>
          <p:cNvPr id="3" name="Content Placeholder 2">
            <a:extLst>
              <a:ext uri="{FF2B5EF4-FFF2-40B4-BE49-F238E27FC236}">
                <a16:creationId xmlns:a16="http://schemas.microsoft.com/office/drawing/2014/main" id="{0EDAF21A-0361-1244-B418-2D590DCAC766}"/>
              </a:ext>
            </a:extLst>
          </p:cNvPr>
          <p:cNvSpPr>
            <a:spLocks noGrp="1"/>
          </p:cNvSpPr>
          <p:nvPr>
            <p:ph idx="1"/>
          </p:nvPr>
        </p:nvSpPr>
        <p:spPr>
          <a:xfrm>
            <a:off x="838200" y="1825625"/>
            <a:ext cx="10515600" cy="4844998"/>
          </a:xfrm>
        </p:spPr>
        <p:txBody>
          <a:bodyPr>
            <a:normAutofit/>
          </a:bodyPr>
          <a:lstStyle/>
          <a:p>
            <a:r>
              <a:rPr lang="en-GB" dirty="0"/>
              <a:t>Med overloading </a:t>
            </a:r>
            <a:r>
              <a:rPr lang="en-GB" dirty="0" err="1"/>
              <a:t>kan</a:t>
            </a:r>
            <a:r>
              <a:rPr lang="en-GB" dirty="0"/>
              <a:t> vi </a:t>
            </a:r>
            <a:r>
              <a:rPr lang="en-GB" dirty="0" err="1"/>
              <a:t>genbruge</a:t>
            </a:r>
            <a:r>
              <a:rPr lang="en-GB" dirty="0"/>
              <a:t> </a:t>
            </a:r>
            <a:r>
              <a:rPr lang="en-GB" dirty="0" err="1"/>
              <a:t>navne</a:t>
            </a:r>
            <a:r>
              <a:rPr lang="en-GB" dirty="0"/>
              <a:t> </a:t>
            </a:r>
            <a:r>
              <a:rPr lang="en-GB" dirty="0" err="1"/>
              <a:t>til</a:t>
            </a:r>
            <a:r>
              <a:rPr lang="en-GB" dirty="0"/>
              <a:t> </a:t>
            </a:r>
            <a:r>
              <a:rPr lang="en-GB" dirty="0" err="1"/>
              <a:t>små</a:t>
            </a:r>
            <a:r>
              <a:rPr lang="en-GB" dirty="0"/>
              <a:t> </a:t>
            </a:r>
            <a:r>
              <a:rPr lang="en-GB" dirty="0" err="1"/>
              <a:t>variationer</a:t>
            </a:r>
            <a:r>
              <a:rPr lang="en-GB" dirty="0"/>
              <a:t> </a:t>
            </a:r>
            <a:r>
              <a:rPr lang="en-GB" dirty="0" err="1"/>
              <a:t>i</a:t>
            </a:r>
            <a:r>
              <a:rPr lang="en-GB" dirty="0"/>
              <a:t> </a:t>
            </a:r>
            <a:r>
              <a:rPr lang="en-GB" dirty="0" err="1"/>
              <a:t>inputparametre</a:t>
            </a:r>
            <a:endParaRPr lang="en-GB" dirty="0"/>
          </a:p>
          <a:p>
            <a:r>
              <a:rPr lang="en-GB" dirty="0"/>
              <a:t>Association: “</a:t>
            </a:r>
            <a:r>
              <a:rPr lang="en-GB" dirty="0" err="1"/>
              <a:t>kender-til</a:t>
            </a:r>
            <a:r>
              <a:rPr lang="en-GB" dirty="0"/>
              <a:t>” - </a:t>
            </a:r>
            <a:r>
              <a:rPr lang="en-GB" dirty="0" err="1"/>
              <a:t>besked</a:t>
            </a:r>
            <a:r>
              <a:rPr lang="en-GB" dirty="0"/>
              <a:t> relation</a:t>
            </a:r>
          </a:p>
          <a:p>
            <a:r>
              <a:rPr lang="en-GB" dirty="0"/>
              <a:t>Aggregation: “har-</a:t>
            </a:r>
            <a:r>
              <a:rPr lang="en-GB" dirty="0" err="1"/>
              <a:t>en</a:t>
            </a:r>
            <a:r>
              <a:rPr lang="en-GB" dirty="0"/>
              <a:t>/</a:t>
            </a:r>
            <a:r>
              <a:rPr lang="en-GB" dirty="0" err="1"/>
              <a:t>flere</a:t>
            </a:r>
            <a:r>
              <a:rPr lang="en-GB" dirty="0"/>
              <a:t>” – </a:t>
            </a:r>
            <a:r>
              <a:rPr lang="en-GB" dirty="0" err="1"/>
              <a:t>udveksling</a:t>
            </a:r>
            <a:r>
              <a:rPr lang="en-GB" dirty="0"/>
              <a:t> </a:t>
            </a:r>
            <a:r>
              <a:rPr lang="en-GB" dirty="0" err="1"/>
              <a:t>af</a:t>
            </a:r>
            <a:r>
              <a:rPr lang="en-GB" dirty="0"/>
              <a:t> </a:t>
            </a:r>
            <a:r>
              <a:rPr lang="en-GB" dirty="0" err="1"/>
              <a:t>ejeskab</a:t>
            </a:r>
            <a:endParaRPr lang="en-GB" dirty="0"/>
          </a:p>
          <a:p>
            <a:r>
              <a:rPr lang="en-GB" dirty="0"/>
              <a:t>Composition: “har-</a:t>
            </a:r>
            <a:r>
              <a:rPr lang="en-GB" dirty="0" err="1"/>
              <a:t>en</a:t>
            </a:r>
            <a:r>
              <a:rPr lang="en-GB" dirty="0"/>
              <a:t>/</a:t>
            </a:r>
            <a:r>
              <a:rPr lang="en-GB" dirty="0" err="1"/>
              <a:t>flere</a:t>
            </a:r>
            <a:r>
              <a:rPr lang="en-GB" dirty="0"/>
              <a:t>” – </a:t>
            </a:r>
            <a:r>
              <a:rPr lang="en-GB" dirty="0" err="1"/>
              <a:t>een</a:t>
            </a:r>
            <a:r>
              <a:rPr lang="en-GB" dirty="0"/>
              <a:t> </a:t>
            </a:r>
            <a:r>
              <a:rPr lang="en-GB" dirty="0" err="1"/>
              <a:t>ejer</a:t>
            </a:r>
            <a:endParaRPr lang="en-GB" dirty="0"/>
          </a:p>
          <a:p>
            <a:r>
              <a:rPr lang="en-GB" dirty="0" err="1"/>
              <a:t>Overshaddow</a:t>
            </a:r>
            <a:r>
              <a:rPr lang="en-GB" dirty="0"/>
              <a:t>: </a:t>
            </a:r>
            <a:r>
              <a:rPr lang="en-GB" dirty="0" err="1"/>
              <a:t>Navnesammenfald</a:t>
            </a:r>
            <a:r>
              <a:rPr lang="en-GB" dirty="0"/>
              <a:t> </a:t>
            </a:r>
            <a:r>
              <a:rPr lang="en-GB" dirty="0" err="1"/>
              <a:t>i</a:t>
            </a:r>
            <a:r>
              <a:rPr lang="en-GB" dirty="0"/>
              <a:t> </a:t>
            </a:r>
            <a:r>
              <a:rPr lang="en-GB" dirty="0" err="1"/>
              <a:t>nedarvning</a:t>
            </a:r>
            <a:r>
              <a:rPr lang="en-GB" dirty="0"/>
              <a:t> </a:t>
            </a:r>
            <a:r>
              <a:rPr lang="en-GB" dirty="0" err="1"/>
              <a:t>skygger</a:t>
            </a:r>
            <a:r>
              <a:rPr lang="en-GB" dirty="0"/>
              <a:t> </a:t>
            </a:r>
            <a:r>
              <a:rPr lang="en-GB" dirty="0" err="1"/>
              <a:t>i</a:t>
            </a:r>
            <a:r>
              <a:rPr lang="en-GB" dirty="0"/>
              <a:t> </a:t>
            </a:r>
            <a:r>
              <a:rPr lang="en-GB" dirty="0" err="1"/>
              <a:t>underklassen</a:t>
            </a:r>
            <a:endParaRPr lang="en-GB" dirty="0"/>
          </a:p>
          <a:p>
            <a:r>
              <a:rPr lang="en-GB" dirty="0" err="1"/>
              <a:t>Abstrakte</a:t>
            </a:r>
            <a:r>
              <a:rPr lang="en-GB" dirty="0"/>
              <a:t> </a:t>
            </a:r>
            <a:r>
              <a:rPr lang="en-GB" dirty="0" err="1"/>
              <a:t>klasser</a:t>
            </a:r>
            <a:r>
              <a:rPr lang="en-GB" dirty="0"/>
              <a:t> </a:t>
            </a:r>
            <a:r>
              <a:rPr lang="en-GB" dirty="0" err="1"/>
              <a:t>og</a:t>
            </a:r>
            <a:r>
              <a:rPr lang="en-GB" dirty="0"/>
              <a:t> override: </a:t>
            </a:r>
            <a:r>
              <a:rPr lang="en-GB" dirty="0" err="1"/>
              <a:t>Abstrakte</a:t>
            </a:r>
            <a:r>
              <a:rPr lang="en-GB" dirty="0"/>
              <a:t> </a:t>
            </a:r>
            <a:r>
              <a:rPr lang="en-GB" dirty="0" err="1"/>
              <a:t>klasser</a:t>
            </a:r>
            <a:r>
              <a:rPr lang="en-GB" dirty="0"/>
              <a:t> </a:t>
            </a:r>
            <a:r>
              <a:rPr lang="en-GB" dirty="0" err="1"/>
              <a:t>kan</a:t>
            </a:r>
            <a:r>
              <a:rPr lang="en-GB" dirty="0"/>
              <a:t> </a:t>
            </a:r>
            <a:r>
              <a:rPr lang="en-GB" dirty="0" err="1"/>
              <a:t>kræve</a:t>
            </a:r>
            <a:r>
              <a:rPr lang="en-GB" dirty="0"/>
              <a:t> </a:t>
            </a:r>
            <a:r>
              <a:rPr lang="en-GB" dirty="0" err="1"/>
              <a:t>nedarvning</a:t>
            </a:r>
            <a:r>
              <a:rPr lang="en-GB" dirty="0"/>
              <a:t> </a:t>
            </a:r>
            <a:r>
              <a:rPr lang="en-GB" dirty="0" err="1"/>
              <a:t>og</a:t>
            </a:r>
            <a:r>
              <a:rPr lang="en-GB" dirty="0"/>
              <a:t> </a:t>
            </a:r>
            <a:r>
              <a:rPr lang="en-GB" dirty="0" err="1"/>
              <a:t>metodedefinitioner</a:t>
            </a:r>
            <a:r>
              <a:rPr lang="en-GB" dirty="0"/>
              <a:t>.</a:t>
            </a:r>
          </a:p>
          <a:p>
            <a:r>
              <a:rPr lang="en-GB" dirty="0"/>
              <a:t>Interfaces: Interfaces giver </a:t>
            </a:r>
            <a:r>
              <a:rPr lang="en-GB" dirty="0" err="1"/>
              <a:t>klasser</a:t>
            </a:r>
            <a:r>
              <a:rPr lang="en-GB" dirty="0"/>
              <a:t> </a:t>
            </a:r>
            <a:r>
              <a:rPr lang="en-GB" dirty="0" err="1"/>
              <a:t>egenskaber</a:t>
            </a:r>
            <a:r>
              <a:rPr lang="en-GB" dirty="0"/>
              <a:t>, </a:t>
            </a:r>
            <a:r>
              <a:rPr lang="en-GB" dirty="0" err="1"/>
              <a:t>som</a:t>
            </a:r>
            <a:r>
              <a:rPr lang="en-GB" dirty="0"/>
              <a:t> </a:t>
            </a:r>
            <a:r>
              <a:rPr lang="en-GB" dirty="0" err="1"/>
              <a:t>kan</a:t>
            </a:r>
            <a:r>
              <a:rPr lang="en-GB" dirty="0"/>
              <a:t> </a:t>
            </a:r>
            <a:r>
              <a:rPr lang="en-GB" dirty="0" err="1"/>
              <a:t>bruges</a:t>
            </a:r>
            <a:r>
              <a:rPr lang="en-GB" dirty="0"/>
              <a:t> </a:t>
            </a:r>
            <a:r>
              <a:rPr lang="en-GB" dirty="0" err="1"/>
              <a:t>på</a:t>
            </a:r>
            <a:r>
              <a:rPr lang="en-GB" dirty="0"/>
              <a:t> </a:t>
            </a:r>
            <a:r>
              <a:rPr lang="en-GB" dirty="0" err="1"/>
              <a:t>tværs</a:t>
            </a:r>
            <a:r>
              <a:rPr lang="en-GB" dirty="0"/>
              <a:t> </a:t>
            </a:r>
            <a:r>
              <a:rPr lang="en-GB" dirty="0" err="1"/>
              <a:t>af</a:t>
            </a:r>
            <a:r>
              <a:rPr lang="en-GB" dirty="0"/>
              <a:t> det </a:t>
            </a:r>
            <a:r>
              <a:rPr lang="en-GB" dirty="0" err="1"/>
              <a:t>semantiske</a:t>
            </a:r>
            <a:r>
              <a:rPr lang="en-GB" dirty="0"/>
              <a:t> design.</a:t>
            </a:r>
          </a:p>
        </p:txBody>
      </p:sp>
    </p:spTree>
    <p:extLst>
      <p:ext uri="{BB962C8B-B14F-4D97-AF65-F5344CB8AC3E}">
        <p14:creationId xmlns:p14="http://schemas.microsoft.com/office/powerpoint/2010/main" val="56718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8F69-A5F5-A440-B6C3-31CD08D9894F}"/>
              </a:ext>
            </a:extLst>
          </p:cNvPr>
          <p:cNvSpPr>
            <a:spLocks noGrp="1"/>
          </p:cNvSpPr>
          <p:nvPr>
            <p:ph type="title"/>
          </p:nvPr>
        </p:nvSpPr>
        <p:spPr>
          <a:xfrm>
            <a:off x="502024" y="-86999"/>
            <a:ext cx="10515600" cy="1325563"/>
          </a:xfrm>
        </p:spPr>
        <p:txBody>
          <a:bodyPr/>
          <a:lstStyle/>
          <a:p>
            <a:r>
              <a:rPr lang="en-GB" dirty="0"/>
              <a:t>Design </a:t>
            </a:r>
            <a:r>
              <a:rPr lang="en-GB" dirty="0" err="1"/>
              <a:t>efter</a:t>
            </a:r>
            <a:r>
              <a:rPr lang="en-GB" dirty="0"/>
              <a:t> </a:t>
            </a:r>
            <a:r>
              <a:rPr lang="en-GB" dirty="0" err="1"/>
              <a:t>navne</a:t>
            </a:r>
            <a:r>
              <a:rPr lang="en-GB" dirty="0"/>
              <a:t>- </a:t>
            </a:r>
            <a:r>
              <a:rPr lang="en-GB" dirty="0" err="1"/>
              <a:t>og</a:t>
            </a:r>
            <a:r>
              <a:rPr lang="en-GB" dirty="0"/>
              <a:t> </a:t>
            </a:r>
            <a:r>
              <a:rPr lang="en-GB" dirty="0" err="1"/>
              <a:t>udsagnsord</a:t>
            </a:r>
            <a:endParaRPr lang="en-GB" dirty="0"/>
          </a:p>
        </p:txBody>
      </p:sp>
      <p:sp>
        <p:nvSpPr>
          <p:cNvPr id="3" name="Content Placeholder 2">
            <a:extLst>
              <a:ext uri="{FF2B5EF4-FFF2-40B4-BE49-F238E27FC236}">
                <a16:creationId xmlns:a16="http://schemas.microsoft.com/office/drawing/2014/main" id="{59E1CE74-0F34-5645-B910-493A3C4203A0}"/>
              </a:ext>
            </a:extLst>
          </p:cNvPr>
          <p:cNvSpPr>
            <a:spLocks noGrp="1"/>
          </p:cNvSpPr>
          <p:nvPr>
            <p:ph idx="1"/>
          </p:nvPr>
        </p:nvSpPr>
        <p:spPr>
          <a:xfrm>
            <a:off x="502024" y="1072896"/>
            <a:ext cx="6813176" cy="5640455"/>
          </a:xfrm>
        </p:spPr>
        <p:txBody>
          <a:bodyPr>
            <a:normAutofit fontScale="92500" lnSpcReduction="10000"/>
          </a:bodyPr>
          <a:lstStyle/>
          <a:p>
            <a:pPr marL="0" indent="0">
              <a:buNone/>
            </a:pPr>
            <a:r>
              <a:rPr lang="da-DK" sz="2600" dirty="0" err="1"/>
              <a:t>Use</a:t>
            </a:r>
            <a:r>
              <a:rPr lang="da-DK" sz="2600" dirty="0"/>
              <a:t>-case: Sænke slagskibe</a:t>
            </a:r>
          </a:p>
          <a:p>
            <a:pPr marL="0" indent="0">
              <a:buNone/>
            </a:pPr>
            <a:r>
              <a:rPr lang="da-DK" sz="2600" dirty="0"/>
              <a:t> </a:t>
            </a:r>
          </a:p>
          <a:p>
            <a:pPr marL="0" indent="0">
              <a:buNone/>
            </a:pPr>
            <a:r>
              <a:rPr lang="da-DK" sz="2600" dirty="0"/>
              <a:t>Dette er et spil for to personer, der kan spilles med papir og blyant. Der spilles på fire plader, to for hver spiller, og hver plade er inddelt i 10x10 felter. Hvert felt identificeres vha. dets række- og søjlenummer.</a:t>
            </a:r>
          </a:p>
          <a:p>
            <a:pPr marL="0" indent="0">
              <a:buNone/>
            </a:pPr>
            <a:r>
              <a:rPr lang="da-DK" sz="2600" dirty="0"/>
              <a:t>Hver spiller får tildelt et antal skibe, som placeres på spillerens ene plade og markerer, hvor modstanderen har forsøgt at skyde. På den anden plade markerer spilleren tilsvarende, hvor han/hun har forsøgt at ramme modstanderen.</a:t>
            </a:r>
          </a:p>
          <a:p>
            <a:pPr marL="0" indent="0">
              <a:buNone/>
            </a:pPr>
            <a:r>
              <a:rPr lang="da-DK" sz="2600" dirty="0"/>
              <a:t>Når skibene er placeret skiftes spillerne til at skyde på modstanderens felt, og modstanderen annoncerer ramt eller plask, alt efter om et skib blev ramt eller ej. Vinderen er den, der først får sænket alle modstanderes skibe.</a:t>
            </a:r>
            <a:endParaRPr lang="da-DK" sz="2600" dirty="0">
              <a:solidFill>
                <a:srgbClr val="FF0000"/>
              </a:solidFill>
            </a:endParaRPr>
          </a:p>
        </p:txBody>
      </p:sp>
      <p:pic>
        <p:nvPicPr>
          <p:cNvPr id="4" name="Picture 3">
            <a:extLst>
              <a:ext uri="{FF2B5EF4-FFF2-40B4-BE49-F238E27FC236}">
                <a16:creationId xmlns:a16="http://schemas.microsoft.com/office/drawing/2014/main" id="{524C428D-3F98-0B4D-8357-9CA7AC3354BF}"/>
              </a:ext>
            </a:extLst>
          </p:cNvPr>
          <p:cNvPicPr>
            <a:picLocks noChangeAspect="1"/>
          </p:cNvPicPr>
          <p:nvPr/>
        </p:nvPicPr>
        <p:blipFill>
          <a:blip r:embed="rId2"/>
          <a:stretch>
            <a:fillRect/>
          </a:stretch>
        </p:blipFill>
        <p:spPr>
          <a:xfrm>
            <a:off x="7721926" y="1784350"/>
            <a:ext cx="4165600" cy="3289300"/>
          </a:xfrm>
          <a:prstGeom prst="rect">
            <a:avLst/>
          </a:prstGeom>
        </p:spPr>
      </p:pic>
      <p:sp>
        <p:nvSpPr>
          <p:cNvPr id="5" name="Rectangle 4">
            <a:extLst>
              <a:ext uri="{FF2B5EF4-FFF2-40B4-BE49-F238E27FC236}">
                <a16:creationId xmlns:a16="http://schemas.microsoft.com/office/drawing/2014/main" id="{E0A7B2AA-0782-D24C-9B32-E6E86F67C9A1}"/>
              </a:ext>
            </a:extLst>
          </p:cNvPr>
          <p:cNvSpPr/>
          <p:nvPr/>
        </p:nvSpPr>
        <p:spPr>
          <a:xfrm>
            <a:off x="8887548" y="5942226"/>
            <a:ext cx="2137124" cy="369332"/>
          </a:xfrm>
          <a:prstGeom prst="rect">
            <a:avLst/>
          </a:prstGeom>
        </p:spPr>
        <p:txBody>
          <a:bodyPr wrap="none">
            <a:spAutoFit/>
          </a:bodyPr>
          <a:lstStyle/>
          <a:p>
            <a:r>
              <a:rPr lang="en-GB" dirty="0" err="1">
                <a:latin typeface="Lucida Sans Typewriter" panose="020B0509030504030204" pitchFamily="49" charset="77"/>
              </a:rPr>
              <a:t>battleship.fsx</a:t>
            </a:r>
            <a:endParaRPr lang="en-GB" dirty="0">
              <a:latin typeface="Lucida Sans Typewriter" panose="020B0509030504030204" pitchFamily="49" charset="77"/>
            </a:endParaRPr>
          </a:p>
        </p:txBody>
      </p:sp>
    </p:spTree>
    <p:extLst>
      <p:ext uri="{BB962C8B-B14F-4D97-AF65-F5344CB8AC3E}">
        <p14:creationId xmlns:p14="http://schemas.microsoft.com/office/powerpoint/2010/main" val="320275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Overload</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Navne</a:t>
            </a:r>
            <a:r>
              <a:rPr lang="en-GB" dirty="0"/>
              <a:t> </a:t>
            </a:r>
            <a:r>
              <a:rPr lang="en-GB" dirty="0" err="1"/>
              <a:t>kan</a:t>
            </a:r>
            <a:r>
              <a:rPr lang="en-GB" dirty="0"/>
              <a:t> </a:t>
            </a:r>
            <a:r>
              <a:rPr lang="en-GB" dirty="0" err="1"/>
              <a:t>genbruges</a:t>
            </a:r>
            <a:r>
              <a:rPr lang="en-GB" dirty="0"/>
              <a:t>, blot </a:t>
            </a:r>
            <a:r>
              <a:rPr lang="en-GB" dirty="0" err="1"/>
              <a:t>skal</a:t>
            </a:r>
            <a:r>
              <a:rPr lang="en-GB" dirty="0"/>
              <a:t> parameter </a:t>
            </a:r>
            <a:r>
              <a:rPr lang="en-GB" dirty="0" err="1"/>
              <a:t>antallet</a:t>
            </a:r>
            <a:r>
              <a:rPr lang="en-GB" dirty="0"/>
              <a:t> </a:t>
            </a:r>
            <a:r>
              <a:rPr lang="en-GB" dirty="0" err="1"/>
              <a:t>være</a:t>
            </a:r>
            <a:r>
              <a:rPr lang="en-GB" dirty="0"/>
              <a:t> </a:t>
            </a:r>
            <a:r>
              <a:rPr lang="en-GB" dirty="0" err="1"/>
              <a:t>forskelligt</a:t>
            </a:r>
            <a:r>
              <a:rPr lang="en-GB" dirty="0"/>
              <a:t>.</a:t>
            </a:r>
          </a:p>
        </p:txBody>
      </p:sp>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369332"/>
          </a:xfrm>
          <a:prstGeom prst="rect">
            <a:avLst/>
          </a:prstGeom>
          <a:noFill/>
        </p:spPr>
        <p:txBody>
          <a:bodyPr wrap="square" rtlCol="0">
            <a:spAutoFit/>
          </a:bodyPr>
          <a:lstStyle/>
          <a:p>
            <a:r>
              <a:rPr lang="en-GB" dirty="0" err="1"/>
              <a:t>Fordele</a:t>
            </a:r>
            <a:r>
              <a:rPr lang="en-GB" dirty="0"/>
              <a:t>: </a:t>
            </a:r>
            <a:r>
              <a:rPr lang="en-GB" dirty="0" err="1"/>
              <a:t>Metodenavne</a:t>
            </a:r>
            <a:r>
              <a:rPr lang="en-GB" dirty="0"/>
              <a:t> </a:t>
            </a:r>
            <a:r>
              <a:rPr lang="en-GB" dirty="0" err="1"/>
              <a:t>kan</a:t>
            </a:r>
            <a:r>
              <a:rPr lang="en-GB" dirty="0"/>
              <a:t> </a:t>
            </a:r>
            <a:r>
              <a:rPr lang="en-GB" dirty="0" err="1"/>
              <a:t>være</a:t>
            </a:r>
            <a:r>
              <a:rPr lang="en-GB" dirty="0"/>
              <a:t> mere </a:t>
            </a:r>
            <a:r>
              <a:rPr lang="en-GB" dirty="0" err="1"/>
              <a:t>generelle</a:t>
            </a:r>
            <a:endParaRPr lang="en-GB" dirty="0"/>
          </a:p>
        </p:txBody>
      </p:sp>
      <p:pic>
        <p:nvPicPr>
          <p:cNvPr id="5" name="Picture 4" descr="A screenshot of a cell phone&#10;&#10;Description automatically generated">
            <a:extLst>
              <a:ext uri="{FF2B5EF4-FFF2-40B4-BE49-F238E27FC236}">
                <a16:creationId xmlns:a16="http://schemas.microsoft.com/office/drawing/2014/main" id="{8CEA72EF-878A-0546-9EA7-BD1DE293A5E7}"/>
              </a:ext>
            </a:extLst>
          </p:cNvPr>
          <p:cNvPicPr>
            <a:picLocks noChangeAspect="1"/>
          </p:cNvPicPr>
          <p:nvPr/>
        </p:nvPicPr>
        <p:blipFill>
          <a:blip r:embed="rId2"/>
          <a:stretch>
            <a:fillRect/>
          </a:stretch>
        </p:blipFill>
        <p:spPr>
          <a:xfrm>
            <a:off x="838200" y="2330632"/>
            <a:ext cx="4038600" cy="1828800"/>
          </a:xfrm>
          <a:prstGeom prst="rect">
            <a:avLst/>
          </a:prstGeom>
        </p:spPr>
      </p:pic>
      <p:pic>
        <p:nvPicPr>
          <p:cNvPr id="8" name="Picture 7" descr="A picture containing knife&#10;&#10;Description automatically generated">
            <a:extLst>
              <a:ext uri="{FF2B5EF4-FFF2-40B4-BE49-F238E27FC236}">
                <a16:creationId xmlns:a16="http://schemas.microsoft.com/office/drawing/2014/main" id="{1045ED35-1A84-854A-975D-DB35ACFB0B6D}"/>
              </a:ext>
            </a:extLst>
          </p:cNvPr>
          <p:cNvPicPr>
            <a:picLocks noChangeAspect="1"/>
          </p:cNvPicPr>
          <p:nvPr/>
        </p:nvPicPr>
        <p:blipFill rotWithShape="1">
          <a:blip r:embed="rId3"/>
          <a:srcRect t="-5154" b="5154"/>
          <a:stretch/>
        </p:blipFill>
        <p:spPr>
          <a:xfrm>
            <a:off x="838200" y="4909320"/>
            <a:ext cx="4686300" cy="698500"/>
          </a:xfrm>
          <a:prstGeom prst="rect">
            <a:avLst/>
          </a:prstGeom>
        </p:spPr>
      </p:pic>
    </p:spTree>
    <p:extLst>
      <p:ext uri="{BB962C8B-B14F-4D97-AF65-F5344CB8AC3E}">
        <p14:creationId xmlns:p14="http://schemas.microsoft.com/office/powerpoint/2010/main" val="214851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pic>
        <p:nvPicPr>
          <p:cNvPr id="8" name="Picture 7" descr="A screenshot of a cell phone&#10;&#10;Description automatically generated">
            <a:extLst>
              <a:ext uri="{FF2B5EF4-FFF2-40B4-BE49-F238E27FC236}">
                <a16:creationId xmlns:a16="http://schemas.microsoft.com/office/drawing/2014/main" id="{73F16D2B-25D4-DA42-9043-D7B0E58F5EFD}"/>
              </a:ext>
            </a:extLst>
          </p:cNvPr>
          <p:cNvPicPr>
            <a:picLocks noChangeAspect="1"/>
          </p:cNvPicPr>
          <p:nvPr/>
        </p:nvPicPr>
        <p:blipFill>
          <a:blip r:embed="rId3"/>
          <a:stretch>
            <a:fillRect/>
          </a:stretch>
        </p:blipFill>
        <p:spPr>
          <a:xfrm>
            <a:off x="5522977" y="2078710"/>
            <a:ext cx="5461000" cy="1689100"/>
          </a:xfrm>
          <a:prstGeom prst="rect">
            <a:avLst/>
          </a:prstGeom>
        </p:spPr>
      </p:pic>
      <p:pic>
        <p:nvPicPr>
          <p:cNvPr id="10" name="Picture 9">
            <a:extLst>
              <a:ext uri="{FF2B5EF4-FFF2-40B4-BE49-F238E27FC236}">
                <a16:creationId xmlns:a16="http://schemas.microsoft.com/office/drawing/2014/main" id="{D7540A2F-1D5D-6A41-8E23-40C84317A170}"/>
              </a:ext>
            </a:extLst>
          </p:cNvPr>
          <p:cNvPicPr>
            <a:picLocks noChangeAspect="1"/>
          </p:cNvPicPr>
          <p:nvPr/>
        </p:nvPicPr>
        <p:blipFill>
          <a:blip r:embed="rId4"/>
          <a:stretch>
            <a:fillRect/>
          </a:stretch>
        </p:blipFill>
        <p:spPr>
          <a:xfrm>
            <a:off x="5618227" y="4126013"/>
            <a:ext cx="5270500" cy="330200"/>
          </a:xfrm>
          <a:prstGeom prst="rect">
            <a:avLst/>
          </a:prstGeom>
        </p:spPr>
      </p:pic>
    </p:spTree>
    <p:extLst>
      <p:ext uri="{BB962C8B-B14F-4D97-AF65-F5344CB8AC3E}">
        <p14:creationId xmlns:p14="http://schemas.microsoft.com/office/powerpoint/2010/main" val="201595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D65997-6DE9-D444-B076-15B9E2F88A57}"/>
              </a:ext>
            </a:extLst>
          </p:cNvPr>
          <p:cNvSpPr txBox="1"/>
          <p:nvPr/>
        </p:nvSpPr>
        <p:spPr>
          <a:xfrm>
            <a:off x="5072469" y="2134200"/>
            <a:ext cx="7119531" cy="369332"/>
          </a:xfrm>
          <a:prstGeom prst="rect">
            <a:avLst/>
          </a:prstGeom>
          <a:noFill/>
        </p:spPr>
        <p:txBody>
          <a:bodyPr wrap="square" rtlCol="0">
            <a:spAutoFit/>
          </a:bodyPr>
          <a:lstStyle/>
          <a:p>
            <a:r>
              <a:rPr lang="en-GB" dirty="0"/>
              <a:t>Aggregation: </a:t>
            </a:r>
            <a:r>
              <a:rPr lang="en-GB" dirty="0" err="1"/>
              <a:t>En</a:t>
            </a:r>
            <a:r>
              <a:rPr lang="en-GB" dirty="0"/>
              <a:t> </a:t>
            </a:r>
            <a:r>
              <a:rPr lang="en-GB" dirty="0" err="1"/>
              <a:t>forfatter</a:t>
            </a:r>
            <a:r>
              <a:rPr lang="en-GB" dirty="0"/>
              <a:t> </a:t>
            </a:r>
            <a:r>
              <a:rPr lang="en-GB" dirty="0" err="1"/>
              <a:t>skriver</a:t>
            </a:r>
            <a:r>
              <a:rPr lang="en-GB" dirty="0"/>
              <a:t> </a:t>
            </a:r>
            <a:r>
              <a:rPr lang="en-GB" dirty="0" err="1"/>
              <a:t>og</a:t>
            </a:r>
            <a:r>
              <a:rPr lang="en-GB" dirty="0"/>
              <a:t> </a:t>
            </a:r>
            <a:r>
              <a:rPr lang="en-GB" dirty="0" err="1"/>
              <a:t>udgiver</a:t>
            </a:r>
            <a:r>
              <a:rPr lang="en-GB" dirty="0"/>
              <a:t> </a:t>
            </a:r>
            <a:r>
              <a:rPr lang="en-GB" dirty="0" err="1"/>
              <a:t>en</a:t>
            </a:r>
            <a:r>
              <a:rPr lang="en-GB" dirty="0"/>
              <a:t> bog, </a:t>
            </a:r>
            <a:r>
              <a:rPr lang="en-GB" dirty="0" err="1"/>
              <a:t>en</a:t>
            </a:r>
            <a:r>
              <a:rPr lang="en-GB" dirty="0"/>
              <a:t> </a:t>
            </a:r>
            <a:r>
              <a:rPr lang="en-GB" dirty="0" err="1"/>
              <a:t>læser</a:t>
            </a:r>
            <a:r>
              <a:rPr lang="en-GB" dirty="0"/>
              <a:t> </a:t>
            </a:r>
            <a:r>
              <a:rPr lang="en-GB" dirty="0" err="1"/>
              <a:t>køber</a:t>
            </a:r>
            <a:r>
              <a:rPr lang="en-GB" dirty="0"/>
              <a:t> </a:t>
            </a:r>
            <a:r>
              <a:rPr lang="en-GB" dirty="0" err="1"/>
              <a:t>bogen</a:t>
            </a:r>
            <a:endParaRPr lang="en-GB" dirty="0"/>
          </a:p>
        </p:txBody>
      </p:sp>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pic>
        <p:nvPicPr>
          <p:cNvPr id="11" name="Picture 10" descr="A screenshot of a cell phone&#10;&#10;Description automatically generated">
            <a:extLst>
              <a:ext uri="{FF2B5EF4-FFF2-40B4-BE49-F238E27FC236}">
                <a16:creationId xmlns:a16="http://schemas.microsoft.com/office/drawing/2014/main" id="{29652E5B-3A38-124D-B96F-A027D58726CB}"/>
              </a:ext>
            </a:extLst>
          </p:cNvPr>
          <p:cNvPicPr>
            <a:picLocks noChangeAspect="1"/>
          </p:cNvPicPr>
          <p:nvPr/>
        </p:nvPicPr>
        <p:blipFill>
          <a:blip r:embed="rId3"/>
          <a:stretch>
            <a:fillRect/>
          </a:stretch>
        </p:blipFill>
        <p:spPr>
          <a:xfrm>
            <a:off x="5522977" y="2610545"/>
            <a:ext cx="5473700" cy="2755900"/>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45D1F738-C896-A44D-85F2-70FAF52EF460}"/>
              </a:ext>
            </a:extLst>
          </p:cNvPr>
          <p:cNvPicPr>
            <a:picLocks noChangeAspect="1"/>
          </p:cNvPicPr>
          <p:nvPr/>
        </p:nvPicPr>
        <p:blipFill>
          <a:blip r:embed="rId4"/>
          <a:stretch>
            <a:fillRect/>
          </a:stretch>
        </p:blipFill>
        <p:spPr>
          <a:xfrm>
            <a:off x="5637277" y="5473458"/>
            <a:ext cx="5245100" cy="1028700"/>
          </a:xfrm>
          <a:prstGeom prst="rect">
            <a:avLst/>
          </a:prstGeom>
        </p:spPr>
      </p:pic>
    </p:spTree>
    <p:extLst>
      <p:ext uri="{BB962C8B-B14F-4D97-AF65-F5344CB8AC3E}">
        <p14:creationId xmlns:p14="http://schemas.microsoft.com/office/powerpoint/2010/main" val="352185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7329-E0FE-A54F-99A9-A49D2F785F1E}"/>
              </a:ext>
            </a:extLst>
          </p:cNvPr>
          <p:cNvSpPr>
            <a:spLocks noGrp="1"/>
          </p:cNvSpPr>
          <p:nvPr>
            <p:ph type="title"/>
          </p:nvPr>
        </p:nvSpPr>
        <p:spPr/>
        <p:txBody>
          <a:bodyPr/>
          <a:lstStyle/>
          <a:p>
            <a:r>
              <a:rPr lang="en-GB" dirty="0" err="1"/>
              <a:t>Relationer</a:t>
            </a:r>
            <a:r>
              <a:rPr lang="en-GB" dirty="0"/>
              <a:t> </a:t>
            </a:r>
            <a:r>
              <a:rPr lang="en-GB" dirty="0" err="1"/>
              <a:t>mellem</a:t>
            </a:r>
            <a:r>
              <a:rPr lang="en-GB" dirty="0"/>
              <a:t> </a:t>
            </a:r>
            <a:r>
              <a:rPr lang="en-GB" dirty="0" err="1"/>
              <a:t>objekter</a:t>
            </a:r>
            <a:r>
              <a:rPr lang="en-GB" dirty="0"/>
              <a:t> (has-a)</a:t>
            </a:r>
          </a:p>
        </p:txBody>
      </p:sp>
      <p:pic>
        <p:nvPicPr>
          <p:cNvPr id="5" name="Picture 4">
            <a:extLst>
              <a:ext uri="{FF2B5EF4-FFF2-40B4-BE49-F238E27FC236}">
                <a16:creationId xmlns:a16="http://schemas.microsoft.com/office/drawing/2014/main" id="{A1CB0256-C0F0-4943-885F-97DF843C709B}"/>
              </a:ext>
            </a:extLst>
          </p:cNvPr>
          <p:cNvPicPr>
            <a:picLocks noChangeAspect="1"/>
          </p:cNvPicPr>
          <p:nvPr/>
        </p:nvPicPr>
        <p:blipFill>
          <a:blip r:embed="rId2"/>
          <a:stretch>
            <a:fillRect/>
          </a:stretch>
        </p:blipFill>
        <p:spPr>
          <a:xfrm>
            <a:off x="669428" y="1871579"/>
            <a:ext cx="4356100" cy="4318000"/>
          </a:xfrm>
          <a:prstGeom prst="rect">
            <a:avLst/>
          </a:prstGeom>
        </p:spPr>
      </p:pic>
      <p:sp>
        <p:nvSpPr>
          <p:cNvPr id="6" name="TextBox 5">
            <a:extLst>
              <a:ext uri="{FF2B5EF4-FFF2-40B4-BE49-F238E27FC236}">
                <a16:creationId xmlns:a16="http://schemas.microsoft.com/office/drawing/2014/main" id="{F1A9EBEF-DCB0-364F-B484-BDEE108B2AFF}"/>
              </a:ext>
            </a:extLst>
          </p:cNvPr>
          <p:cNvSpPr txBox="1"/>
          <p:nvPr/>
        </p:nvSpPr>
        <p:spPr>
          <a:xfrm>
            <a:off x="5072470" y="1597697"/>
            <a:ext cx="4165287" cy="369332"/>
          </a:xfrm>
          <a:prstGeom prst="rect">
            <a:avLst/>
          </a:prstGeom>
          <a:noFill/>
        </p:spPr>
        <p:txBody>
          <a:bodyPr wrap="square" rtlCol="0">
            <a:spAutoFit/>
          </a:bodyPr>
          <a:lstStyle/>
          <a:p>
            <a:r>
              <a:rPr lang="en-GB" dirty="0"/>
              <a:t>Composition: </a:t>
            </a:r>
            <a:r>
              <a:rPr lang="en-GB" dirty="0" err="1"/>
              <a:t>En</a:t>
            </a:r>
            <a:r>
              <a:rPr lang="en-GB" dirty="0"/>
              <a:t> </a:t>
            </a:r>
            <a:r>
              <a:rPr lang="en-GB" dirty="0" err="1"/>
              <a:t>hund</a:t>
            </a:r>
            <a:r>
              <a:rPr lang="en-GB" dirty="0"/>
              <a:t> har 4 ben </a:t>
            </a:r>
          </a:p>
        </p:txBody>
      </p:sp>
      <p:sp>
        <p:nvSpPr>
          <p:cNvPr id="9" name="TextBox 8">
            <a:extLst>
              <a:ext uri="{FF2B5EF4-FFF2-40B4-BE49-F238E27FC236}">
                <a16:creationId xmlns:a16="http://schemas.microsoft.com/office/drawing/2014/main" id="{88D65997-6DE9-D444-B076-15B9E2F88A57}"/>
              </a:ext>
            </a:extLst>
          </p:cNvPr>
          <p:cNvSpPr txBox="1"/>
          <p:nvPr/>
        </p:nvSpPr>
        <p:spPr>
          <a:xfrm>
            <a:off x="5072469" y="2134200"/>
            <a:ext cx="7119531" cy="369332"/>
          </a:xfrm>
          <a:prstGeom prst="rect">
            <a:avLst/>
          </a:prstGeom>
          <a:noFill/>
        </p:spPr>
        <p:txBody>
          <a:bodyPr wrap="square" rtlCol="0">
            <a:spAutoFit/>
          </a:bodyPr>
          <a:lstStyle/>
          <a:p>
            <a:r>
              <a:rPr lang="en-GB" dirty="0"/>
              <a:t>Aggregation: </a:t>
            </a:r>
            <a:r>
              <a:rPr lang="en-GB" dirty="0" err="1"/>
              <a:t>En</a:t>
            </a:r>
            <a:r>
              <a:rPr lang="en-GB" dirty="0"/>
              <a:t> </a:t>
            </a:r>
            <a:r>
              <a:rPr lang="en-GB" dirty="0" err="1"/>
              <a:t>forfatter</a:t>
            </a:r>
            <a:r>
              <a:rPr lang="en-GB" dirty="0"/>
              <a:t> </a:t>
            </a:r>
            <a:r>
              <a:rPr lang="en-GB" dirty="0" err="1"/>
              <a:t>skriver</a:t>
            </a:r>
            <a:r>
              <a:rPr lang="en-GB" dirty="0"/>
              <a:t> </a:t>
            </a:r>
            <a:r>
              <a:rPr lang="en-GB" dirty="0" err="1"/>
              <a:t>og</a:t>
            </a:r>
            <a:r>
              <a:rPr lang="en-GB" dirty="0"/>
              <a:t> </a:t>
            </a:r>
            <a:r>
              <a:rPr lang="en-GB" dirty="0" err="1"/>
              <a:t>udgiver</a:t>
            </a:r>
            <a:r>
              <a:rPr lang="en-GB" dirty="0"/>
              <a:t> </a:t>
            </a:r>
            <a:r>
              <a:rPr lang="en-GB" dirty="0" err="1"/>
              <a:t>en</a:t>
            </a:r>
            <a:r>
              <a:rPr lang="en-GB" dirty="0"/>
              <a:t> bog, </a:t>
            </a:r>
            <a:r>
              <a:rPr lang="en-GB" dirty="0" err="1"/>
              <a:t>en</a:t>
            </a:r>
            <a:r>
              <a:rPr lang="en-GB" dirty="0"/>
              <a:t> </a:t>
            </a:r>
            <a:r>
              <a:rPr lang="en-GB" dirty="0" err="1"/>
              <a:t>læser</a:t>
            </a:r>
            <a:r>
              <a:rPr lang="en-GB" dirty="0"/>
              <a:t> </a:t>
            </a:r>
            <a:r>
              <a:rPr lang="en-GB" dirty="0" err="1"/>
              <a:t>køber</a:t>
            </a:r>
            <a:r>
              <a:rPr lang="en-GB" dirty="0"/>
              <a:t> </a:t>
            </a:r>
            <a:r>
              <a:rPr lang="en-GB" dirty="0" err="1"/>
              <a:t>bogen</a:t>
            </a:r>
            <a:endParaRPr lang="en-GB" dirty="0"/>
          </a:p>
        </p:txBody>
      </p:sp>
      <p:sp>
        <p:nvSpPr>
          <p:cNvPr id="12" name="TextBox 11">
            <a:extLst>
              <a:ext uri="{FF2B5EF4-FFF2-40B4-BE49-F238E27FC236}">
                <a16:creationId xmlns:a16="http://schemas.microsoft.com/office/drawing/2014/main" id="{2369DB92-7365-BD46-BEA0-EDE85DFBA212}"/>
              </a:ext>
            </a:extLst>
          </p:cNvPr>
          <p:cNvSpPr txBox="1"/>
          <p:nvPr/>
        </p:nvSpPr>
        <p:spPr>
          <a:xfrm>
            <a:off x="5072469" y="2654007"/>
            <a:ext cx="8573014" cy="369332"/>
          </a:xfrm>
          <a:prstGeom prst="rect">
            <a:avLst/>
          </a:prstGeom>
          <a:noFill/>
        </p:spPr>
        <p:txBody>
          <a:bodyPr wrap="square" rtlCol="0">
            <a:spAutoFit/>
          </a:bodyPr>
          <a:lstStyle/>
          <a:p>
            <a:r>
              <a:rPr lang="en-GB" dirty="0"/>
              <a:t>Association: </a:t>
            </a:r>
            <a:r>
              <a:rPr lang="en-GB" dirty="0" err="1"/>
              <a:t>En</a:t>
            </a:r>
            <a:r>
              <a:rPr lang="en-GB" dirty="0"/>
              <a:t> </a:t>
            </a:r>
            <a:r>
              <a:rPr lang="en-GB" dirty="0" err="1"/>
              <a:t>studerende</a:t>
            </a:r>
            <a:r>
              <a:rPr lang="en-GB" dirty="0"/>
              <a:t> </a:t>
            </a:r>
            <a:r>
              <a:rPr lang="en-GB" dirty="0" err="1"/>
              <a:t>kan</a:t>
            </a:r>
            <a:r>
              <a:rPr lang="en-GB" dirty="0"/>
              <a:t> </a:t>
            </a:r>
            <a:r>
              <a:rPr lang="en-GB" dirty="0" err="1"/>
              <a:t>stille</a:t>
            </a:r>
            <a:r>
              <a:rPr lang="en-GB" dirty="0"/>
              <a:t> </a:t>
            </a:r>
            <a:r>
              <a:rPr lang="en-GB" dirty="0" err="1"/>
              <a:t>en</a:t>
            </a:r>
            <a:r>
              <a:rPr lang="en-GB" dirty="0"/>
              <a:t> </a:t>
            </a:r>
            <a:r>
              <a:rPr lang="en-GB" dirty="0" err="1"/>
              <a:t>lærer</a:t>
            </a:r>
            <a:r>
              <a:rPr lang="en-GB" dirty="0"/>
              <a:t> et </a:t>
            </a:r>
            <a:r>
              <a:rPr lang="en-GB" dirty="0" err="1"/>
              <a:t>spørgsmål</a:t>
            </a:r>
            <a:endParaRPr lang="en-GB" dirty="0"/>
          </a:p>
        </p:txBody>
      </p:sp>
      <p:pic>
        <p:nvPicPr>
          <p:cNvPr id="15" name="Picture 14" descr="A screenshot of a cell phone&#10;&#10;Description automatically generated">
            <a:extLst>
              <a:ext uri="{FF2B5EF4-FFF2-40B4-BE49-F238E27FC236}">
                <a16:creationId xmlns:a16="http://schemas.microsoft.com/office/drawing/2014/main" id="{7D76B4B8-35F7-4A43-AA1B-677ECBCEEFBE}"/>
              </a:ext>
            </a:extLst>
          </p:cNvPr>
          <p:cNvPicPr>
            <a:picLocks noChangeAspect="1"/>
          </p:cNvPicPr>
          <p:nvPr/>
        </p:nvPicPr>
        <p:blipFill>
          <a:blip r:embed="rId3"/>
          <a:stretch>
            <a:fillRect/>
          </a:stretch>
        </p:blipFill>
        <p:spPr>
          <a:xfrm>
            <a:off x="5522977" y="3130352"/>
            <a:ext cx="5486400" cy="1968500"/>
          </a:xfrm>
          <a:prstGeom prst="rect">
            <a:avLst/>
          </a:prstGeom>
        </p:spPr>
      </p:pic>
      <p:pic>
        <p:nvPicPr>
          <p:cNvPr id="4" name="Picture 3">
            <a:extLst>
              <a:ext uri="{FF2B5EF4-FFF2-40B4-BE49-F238E27FC236}">
                <a16:creationId xmlns:a16="http://schemas.microsoft.com/office/drawing/2014/main" id="{0A9DA133-5F42-D246-8A18-4F321C41BDD7}"/>
              </a:ext>
            </a:extLst>
          </p:cNvPr>
          <p:cNvPicPr>
            <a:picLocks noChangeAspect="1"/>
          </p:cNvPicPr>
          <p:nvPr/>
        </p:nvPicPr>
        <p:blipFill>
          <a:blip r:embed="rId4"/>
          <a:stretch>
            <a:fillRect/>
          </a:stretch>
        </p:blipFill>
        <p:spPr>
          <a:xfrm>
            <a:off x="5656327" y="5668341"/>
            <a:ext cx="5219700" cy="292100"/>
          </a:xfrm>
          <a:prstGeom prst="rect">
            <a:avLst/>
          </a:prstGeom>
        </p:spPr>
      </p:pic>
    </p:spTree>
    <p:extLst>
      <p:ext uri="{BB962C8B-B14F-4D97-AF65-F5344CB8AC3E}">
        <p14:creationId xmlns:p14="http://schemas.microsoft.com/office/powerpoint/2010/main" val="313190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err="1"/>
              <a:t>Nedarvning</a:t>
            </a:r>
            <a:r>
              <a:rPr lang="en-GB" dirty="0"/>
              <a:t> (is-a)</a:t>
            </a:r>
          </a:p>
        </p:txBody>
      </p:sp>
      <p:sp>
        <p:nvSpPr>
          <p:cNvPr id="3" name="Content Placeholder 2">
            <a:extLst>
              <a:ext uri="{FF2B5EF4-FFF2-40B4-BE49-F238E27FC236}">
                <a16:creationId xmlns:a16="http://schemas.microsoft.com/office/drawing/2014/main" id="{1436CF7F-06A9-8F4B-B026-5A7CB61B0BBF}"/>
              </a:ext>
            </a:extLst>
          </p:cNvPr>
          <p:cNvSpPr>
            <a:spLocks noGrp="1"/>
          </p:cNvSpPr>
          <p:nvPr>
            <p:ph idx="1"/>
          </p:nvPr>
        </p:nvSpPr>
        <p:spPr>
          <a:xfrm>
            <a:off x="838200" y="1825625"/>
            <a:ext cx="9896061" cy="1325563"/>
          </a:xfrm>
        </p:spPr>
        <p:txBody>
          <a:bodyPr/>
          <a:lstStyle/>
          <a:p>
            <a:pPr marL="0" indent="0">
              <a:buNone/>
            </a:pPr>
            <a:r>
              <a:rPr lang="en-GB" dirty="0" err="1"/>
              <a:t>En</a:t>
            </a:r>
            <a:r>
              <a:rPr lang="en-GB" dirty="0"/>
              <a:t> </a:t>
            </a:r>
            <a:r>
              <a:rPr lang="en-GB" dirty="0" err="1"/>
              <a:t>studerende</a:t>
            </a:r>
            <a:r>
              <a:rPr lang="en-GB" dirty="0"/>
              <a:t> </a:t>
            </a:r>
            <a:r>
              <a:rPr lang="en-GB" dirty="0" err="1"/>
              <a:t>og</a:t>
            </a:r>
            <a:r>
              <a:rPr lang="en-GB" dirty="0"/>
              <a:t> </a:t>
            </a:r>
            <a:r>
              <a:rPr lang="en-GB" dirty="0" err="1"/>
              <a:t>en</a:t>
            </a:r>
            <a:r>
              <a:rPr lang="en-GB" dirty="0"/>
              <a:t> </a:t>
            </a:r>
            <a:r>
              <a:rPr lang="en-GB" dirty="0" err="1"/>
              <a:t>lærer</a:t>
            </a:r>
            <a:r>
              <a:rPr lang="en-GB" dirty="0"/>
              <a:t> har </a:t>
            </a:r>
            <a:r>
              <a:rPr lang="en-GB" dirty="0" err="1"/>
              <a:t>begge</a:t>
            </a:r>
            <a:r>
              <a:rPr lang="en-GB" dirty="0"/>
              <a:t> et </a:t>
            </a:r>
            <a:r>
              <a:rPr lang="en-GB" dirty="0" err="1"/>
              <a:t>navn</a:t>
            </a:r>
            <a:r>
              <a:rPr lang="en-GB" dirty="0"/>
              <a:t>. </a:t>
            </a:r>
            <a:r>
              <a:rPr lang="en-GB" dirty="0" err="1"/>
              <a:t>En</a:t>
            </a:r>
            <a:r>
              <a:rPr lang="en-GB" dirty="0"/>
              <a:t> </a:t>
            </a:r>
            <a:r>
              <a:rPr lang="en-GB" dirty="0" err="1"/>
              <a:t>studerende</a:t>
            </a:r>
            <a:r>
              <a:rPr lang="en-GB" dirty="0"/>
              <a:t> har </a:t>
            </a:r>
            <a:r>
              <a:rPr lang="en-GB" dirty="0" err="1"/>
              <a:t>en</a:t>
            </a:r>
            <a:r>
              <a:rPr lang="en-GB" dirty="0"/>
              <a:t> bog, </a:t>
            </a:r>
            <a:r>
              <a:rPr lang="en-GB" dirty="0" err="1"/>
              <a:t>og</a:t>
            </a:r>
            <a:r>
              <a:rPr lang="en-GB" dirty="0"/>
              <a:t> </a:t>
            </a:r>
            <a:r>
              <a:rPr lang="en-GB" dirty="0" err="1"/>
              <a:t>en</a:t>
            </a:r>
            <a:r>
              <a:rPr lang="en-GB" dirty="0"/>
              <a:t> </a:t>
            </a:r>
            <a:r>
              <a:rPr lang="en-GB" dirty="0" err="1"/>
              <a:t>lærer</a:t>
            </a:r>
            <a:r>
              <a:rPr lang="en-GB" dirty="0"/>
              <a:t> har et </a:t>
            </a:r>
            <a:r>
              <a:rPr lang="en-GB" dirty="0" err="1"/>
              <a:t>sæt</a:t>
            </a:r>
            <a:r>
              <a:rPr lang="en-GB" dirty="0"/>
              <a:t> </a:t>
            </a:r>
            <a:r>
              <a:rPr lang="en-GB" dirty="0" err="1"/>
              <a:t>af</a:t>
            </a:r>
            <a:r>
              <a:rPr lang="en-GB" dirty="0"/>
              <a:t> </a:t>
            </a:r>
            <a:r>
              <a:rPr lang="en-GB" dirty="0" err="1"/>
              <a:t>powerpoint</a:t>
            </a:r>
            <a:r>
              <a:rPr lang="en-GB" dirty="0"/>
              <a:t> slides.</a:t>
            </a:r>
          </a:p>
        </p:txBody>
      </p:sp>
      <p:pic>
        <p:nvPicPr>
          <p:cNvPr id="5" name="Picture 4" descr="A screenshot of a cell phone&#10;&#10;Description automatically generated">
            <a:extLst>
              <a:ext uri="{FF2B5EF4-FFF2-40B4-BE49-F238E27FC236}">
                <a16:creationId xmlns:a16="http://schemas.microsoft.com/office/drawing/2014/main" id="{4A4E4DCE-BE21-634F-B2F4-B6DFDAE92A99}"/>
              </a:ext>
            </a:extLst>
          </p:cNvPr>
          <p:cNvPicPr>
            <a:picLocks noChangeAspect="1"/>
          </p:cNvPicPr>
          <p:nvPr/>
        </p:nvPicPr>
        <p:blipFill>
          <a:blip r:embed="rId2"/>
          <a:stretch>
            <a:fillRect/>
          </a:stretch>
        </p:blipFill>
        <p:spPr>
          <a:xfrm>
            <a:off x="1015446" y="2767220"/>
            <a:ext cx="5486400" cy="24765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A008679-B90A-804F-9E2A-95B4825C4DBD}"/>
              </a:ext>
            </a:extLst>
          </p:cNvPr>
          <p:cNvPicPr>
            <a:picLocks noChangeAspect="1"/>
          </p:cNvPicPr>
          <p:nvPr/>
        </p:nvPicPr>
        <p:blipFill>
          <a:blip r:embed="rId3"/>
          <a:stretch>
            <a:fillRect/>
          </a:stretch>
        </p:blipFill>
        <p:spPr>
          <a:xfrm>
            <a:off x="1142446" y="5547655"/>
            <a:ext cx="5232400" cy="1003300"/>
          </a:xfrm>
          <a:prstGeom prst="rect">
            <a:avLst/>
          </a:prstGeom>
        </p:spPr>
      </p:pic>
      <p:sp>
        <p:nvSpPr>
          <p:cNvPr id="8" name="TextBox 7">
            <a:extLst>
              <a:ext uri="{FF2B5EF4-FFF2-40B4-BE49-F238E27FC236}">
                <a16:creationId xmlns:a16="http://schemas.microsoft.com/office/drawing/2014/main" id="{54FC8B8D-D9C8-A648-AD33-0332C4366B5A}"/>
              </a:ext>
            </a:extLst>
          </p:cNvPr>
          <p:cNvSpPr txBox="1"/>
          <p:nvPr/>
        </p:nvSpPr>
        <p:spPr>
          <a:xfrm>
            <a:off x="7213696" y="3682304"/>
            <a:ext cx="4219617" cy="646331"/>
          </a:xfrm>
          <a:prstGeom prst="rect">
            <a:avLst/>
          </a:prstGeom>
          <a:noFill/>
        </p:spPr>
        <p:txBody>
          <a:bodyPr wrap="none" rtlCol="0">
            <a:spAutoFit/>
          </a:bodyPr>
          <a:lstStyle/>
          <a:p>
            <a:r>
              <a:rPr lang="en-GB" dirty="0" err="1"/>
              <a:t>Fordele</a:t>
            </a:r>
            <a:r>
              <a:rPr lang="en-GB" dirty="0"/>
              <a:t>: </a:t>
            </a:r>
            <a:r>
              <a:rPr lang="en-GB" dirty="0" err="1"/>
              <a:t>Kodegenbrug</a:t>
            </a:r>
            <a:r>
              <a:rPr lang="en-GB" dirty="0"/>
              <a:t>, </a:t>
            </a:r>
            <a:r>
              <a:rPr lang="en-GB" dirty="0" err="1"/>
              <a:t>semantisk</a:t>
            </a:r>
            <a:r>
              <a:rPr lang="en-GB" dirty="0"/>
              <a:t> </a:t>
            </a:r>
            <a:r>
              <a:rPr lang="en-GB" dirty="0" err="1"/>
              <a:t>hierarki</a:t>
            </a:r>
            <a:endParaRPr lang="en-GB" dirty="0"/>
          </a:p>
          <a:p>
            <a:r>
              <a:rPr lang="en-GB" dirty="0" err="1"/>
              <a:t>Bagdele</a:t>
            </a:r>
            <a:r>
              <a:rPr lang="en-GB" dirty="0"/>
              <a:t>: </a:t>
            </a:r>
            <a:r>
              <a:rPr lang="en-GB" dirty="0" err="1"/>
              <a:t>Risiko</a:t>
            </a:r>
            <a:r>
              <a:rPr lang="en-GB" dirty="0"/>
              <a:t> for </a:t>
            </a:r>
            <a:r>
              <a:rPr lang="en-GB" dirty="0" err="1"/>
              <a:t>spaghettikode</a:t>
            </a:r>
            <a:endParaRPr lang="en-GB" dirty="0"/>
          </a:p>
        </p:txBody>
      </p:sp>
    </p:spTree>
    <p:extLst>
      <p:ext uri="{BB962C8B-B14F-4D97-AF65-F5344CB8AC3E}">
        <p14:creationId xmlns:p14="http://schemas.microsoft.com/office/powerpoint/2010/main" val="262093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err="1"/>
              <a:t>Overshaddow</a:t>
            </a:r>
            <a:r>
              <a:rPr lang="en-GB" dirty="0"/>
              <a:t>, upcasting </a:t>
            </a:r>
            <a:r>
              <a:rPr lang="en-GB" dirty="0" err="1"/>
              <a:t>og</a:t>
            </a:r>
            <a:r>
              <a:rPr lang="en-GB" dirty="0"/>
              <a:t> downcasting</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Genbrug</a:t>
            </a:r>
            <a:r>
              <a:rPr lang="en-GB" dirty="0"/>
              <a:t> </a:t>
            </a:r>
            <a:r>
              <a:rPr lang="en-GB" dirty="0" err="1"/>
              <a:t>af</a:t>
            </a:r>
            <a:r>
              <a:rPr lang="en-GB" dirty="0"/>
              <a:t> </a:t>
            </a:r>
            <a:r>
              <a:rPr lang="en-GB" dirty="0" err="1"/>
              <a:t>navne</a:t>
            </a:r>
            <a:r>
              <a:rPr lang="en-GB" dirty="0"/>
              <a:t> </a:t>
            </a:r>
            <a:r>
              <a:rPr lang="en-GB" dirty="0" err="1"/>
              <a:t>i</a:t>
            </a:r>
            <a:r>
              <a:rPr lang="en-GB" dirty="0"/>
              <a:t> </a:t>
            </a:r>
            <a:r>
              <a:rPr lang="en-GB" dirty="0" err="1"/>
              <a:t>underklasser</a:t>
            </a:r>
            <a:r>
              <a:rPr lang="en-GB" dirty="0"/>
              <a:t> </a:t>
            </a:r>
            <a:r>
              <a:rPr lang="en-GB" dirty="0" err="1"/>
              <a:t>overskygger</a:t>
            </a:r>
            <a:r>
              <a:rPr lang="en-GB" dirty="0"/>
              <a:t> </a:t>
            </a:r>
            <a:r>
              <a:rPr lang="en-GB" dirty="0" err="1"/>
              <a:t>baseklassens</a:t>
            </a:r>
            <a:r>
              <a:rPr lang="en-GB" dirty="0"/>
              <a:t> </a:t>
            </a:r>
            <a:r>
              <a:rPr lang="en-GB" dirty="0" err="1"/>
              <a:t>navne</a:t>
            </a:r>
            <a:r>
              <a:rPr lang="en-GB" dirty="0"/>
              <a:t>. Downcasting </a:t>
            </a:r>
            <a:r>
              <a:rPr lang="en-GB" dirty="0" err="1"/>
              <a:t>og</a:t>
            </a:r>
            <a:r>
              <a:rPr lang="en-GB" dirty="0"/>
              <a:t> upcasting </a:t>
            </a:r>
            <a:r>
              <a:rPr lang="en-GB" dirty="0" err="1"/>
              <a:t>navigerer</a:t>
            </a:r>
            <a:r>
              <a:rPr lang="en-GB" dirty="0"/>
              <a:t> </a:t>
            </a:r>
            <a:r>
              <a:rPr lang="en-GB" dirty="0" err="1"/>
              <a:t>hiearkiet</a:t>
            </a:r>
            <a:r>
              <a:rPr lang="en-GB" dirty="0"/>
              <a:t>.</a:t>
            </a:r>
          </a:p>
        </p:txBody>
      </p:sp>
      <p:pic>
        <p:nvPicPr>
          <p:cNvPr id="19" name="Picture 18" descr="A picture containing knife&#10;&#10;Description automatically generated">
            <a:extLst>
              <a:ext uri="{FF2B5EF4-FFF2-40B4-BE49-F238E27FC236}">
                <a16:creationId xmlns:a16="http://schemas.microsoft.com/office/drawing/2014/main" id="{B7B6635A-F4ED-4548-B303-40CDCBCE54B1}"/>
              </a:ext>
            </a:extLst>
          </p:cNvPr>
          <p:cNvPicPr>
            <a:picLocks noChangeAspect="1"/>
          </p:cNvPicPr>
          <p:nvPr/>
        </p:nvPicPr>
        <p:blipFill>
          <a:blip r:embed="rId2"/>
          <a:stretch>
            <a:fillRect/>
          </a:stretch>
        </p:blipFill>
        <p:spPr>
          <a:xfrm>
            <a:off x="838200" y="5538038"/>
            <a:ext cx="4749800" cy="1130300"/>
          </a:xfrm>
          <a:prstGeom prst="rect">
            <a:avLst/>
          </a:prstGeom>
        </p:spPr>
      </p:pic>
      <p:pic>
        <p:nvPicPr>
          <p:cNvPr id="21" name="Picture 20" descr="A screenshot of a cell phone&#10;&#10;Description automatically generated">
            <a:extLst>
              <a:ext uri="{FF2B5EF4-FFF2-40B4-BE49-F238E27FC236}">
                <a16:creationId xmlns:a16="http://schemas.microsoft.com/office/drawing/2014/main" id="{AD331558-4A3D-8147-9EE2-85954D0E1C51}"/>
              </a:ext>
            </a:extLst>
          </p:cNvPr>
          <p:cNvPicPr>
            <a:picLocks noChangeAspect="1"/>
          </p:cNvPicPr>
          <p:nvPr/>
        </p:nvPicPr>
        <p:blipFill>
          <a:blip r:embed="rId3"/>
          <a:stretch>
            <a:fillRect/>
          </a:stretch>
        </p:blipFill>
        <p:spPr>
          <a:xfrm>
            <a:off x="838200" y="2182697"/>
            <a:ext cx="4495800" cy="3048000"/>
          </a:xfrm>
          <a:prstGeom prst="rect">
            <a:avLst/>
          </a:prstGeom>
        </p:spPr>
      </p:pic>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923330"/>
          </a:xfrm>
          <a:prstGeom prst="rect">
            <a:avLst/>
          </a:prstGeom>
          <a:noFill/>
        </p:spPr>
        <p:txBody>
          <a:bodyPr wrap="square" rtlCol="0">
            <a:spAutoFit/>
          </a:bodyPr>
          <a:lstStyle/>
          <a:p>
            <a:r>
              <a:rPr lang="en-GB" dirty="0" err="1"/>
              <a:t>Fordele</a:t>
            </a:r>
            <a:r>
              <a:rPr lang="en-GB" dirty="0"/>
              <a:t>: ‘reparation’, </a:t>
            </a:r>
            <a:r>
              <a:rPr lang="en-GB" dirty="0" err="1"/>
              <a:t>hierarkiske</a:t>
            </a:r>
            <a:r>
              <a:rPr lang="en-GB" dirty="0"/>
              <a:t> </a:t>
            </a:r>
            <a:r>
              <a:rPr lang="en-GB" dirty="0" err="1"/>
              <a:t>definitioner</a:t>
            </a:r>
            <a:r>
              <a:rPr lang="en-GB" dirty="0"/>
              <a:t>, </a:t>
            </a:r>
            <a:r>
              <a:rPr lang="en-GB" dirty="0" err="1"/>
              <a:t>underklasser</a:t>
            </a:r>
            <a:r>
              <a:rPr lang="en-GB" dirty="0"/>
              <a:t> </a:t>
            </a:r>
            <a:r>
              <a:rPr lang="en-GB" dirty="0" err="1"/>
              <a:t>i</a:t>
            </a:r>
            <a:r>
              <a:rPr lang="en-GB" dirty="0"/>
              <a:t> </a:t>
            </a:r>
            <a:r>
              <a:rPr lang="en-GB" dirty="0" err="1"/>
              <a:t>samme</a:t>
            </a:r>
            <a:r>
              <a:rPr lang="en-GB" dirty="0"/>
              <a:t> </a:t>
            </a:r>
            <a:r>
              <a:rPr lang="en-GB" dirty="0" err="1"/>
              <a:t>liste</a:t>
            </a:r>
            <a:endParaRPr lang="en-GB" dirty="0"/>
          </a:p>
          <a:p>
            <a:r>
              <a:rPr lang="en-GB" dirty="0" err="1"/>
              <a:t>Bagdele</a:t>
            </a:r>
            <a:r>
              <a:rPr lang="en-GB" dirty="0"/>
              <a:t>: downcasting </a:t>
            </a:r>
            <a:r>
              <a:rPr lang="en-GB" dirty="0" err="1"/>
              <a:t>kan</a:t>
            </a:r>
            <a:r>
              <a:rPr lang="en-GB" dirty="0"/>
              <a:t> give run-time </a:t>
            </a:r>
            <a:r>
              <a:rPr lang="en-GB" dirty="0" err="1"/>
              <a:t>fejl</a:t>
            </a:r>
            <a:endParaRPr lang="en-GB" dirty="0"/>
          </a:p>
        </p:txBody>
      </p:sp>
    </p:spTree>
    <p:extLst>
      <p:ext uri="{BB962C8B-B14F-4D97-AF65-F5344CB8AC3E}">
        <p14:creationId xmlns:p14="http://schemas.microsoft.com/office/powerpoint/2010/main" val="14386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4C0E-4303-0B4D-9D9E-D20D6D703293}"/>
              </a:ext>
            </a:extLst>
          </p:cNvPr>
          <p:cNvSpPr>
            <a:spLocks noGrp="1"/>
          </p:cNvSpPr>
          <p:nvPr>
            <p:ph type="title"/>
          </p:nvPr>
        </p:nvSpPr>
        <p:spPr/>
        <p:txBody>
          <a:bodyPr/>
          <a:lstStyle/>
          <a:p>
            <a:r>
              <a:rPr lang="en-GB" dirty="0"/>
              <a:t>Override, upcasting </a:t>
            </a:r>
            <a:r>
              <a:rPr lang="en-GB" dirty="0" err="1"/>
              <a:t>og</a:t>
            </a:r>
            <a:r>
              <a:rPr lang="en-GB" dirty="0"/>
              <a:t> downcasting</a:t>
            </a:r>
          </a:p>
        </p:txBody>
      </p:sp>
      <p:sp>
        <p:nvSpPr>
          <p:cNvPr id="13" name="TextBox 12">
            <a:extLst>
              <a:ext uri="{FF2B5EF4-FFF2-40B4-BE49-F238E27FC236}">
                <a16:creationId xmlns:a16="http://schemas.microsoft.com/office/drawing/2014/main" id="{F3166B65-3886-564F-8BA8-9EC37BF8975D}"/>
              </a:ext>
            </a:extLst>
          </p:cNvPr>
          <p:cNvSpPr txBox="1"/>
          <p:nvPr/>
        </p:nvSpPr>
        <p:spPr>
          <a:xfrm>
            <a:off x="838200" y="1506024"/>
            <a:ext cx="10957559" cy="369332"/>
          </a:xfrm>
          <a:prstGeom prst="rect">
            <a:avLst/>
          </a:prstGeom>
          <a:noFill/>
        </p:spPr>
        <p:txBody>
          <a:bodyPr wrap="square" rtlCol="0">
            <a:spAutoFit/>
          </a:bodyPr>
          <a:lstStyle/>
          <a:p>
            <a:r>
              <a:rPr lang="en-GB" dirty="0" err="1"/>
              <a:t>Genbrug</a:t>
            </a:r>
            <a:r>
              <a:rPr lang="en-GB" dirty="0"/>
              <a:t> </a:t>
            </a:r>
            <a:r>
              <a:rPr lang="en-GB" dirty="0" err="1"/>
              <a:t>af</a:t>
            </a:r>
            <a:r>
              <a:rPr lang="en-GB" dirty="0"/>
              <a:t> </a:t>
            </a:r>
            <a:r>
              <a:rPr lang="en-GB" dirty="0" err="1"/>
              <a:t>navne</a:t>
            </a:r>
            <a:r>
              <a:rPr lang="en-GB" dirty="0"/>
              <a:t> </a:t>
            </a:r>
            <a:r>
              <a:rPr lang="en-GB" dirty="0" err="1"/>
              <a:t>i</a:t>
            </a:r>
            <a:r>
              <a:rPr lang="en-GB" dirty="0"/>
              <a:t> </a:t>
            </a:r>
            <a:r>
              <a:rPr lang="en-GB" dirty="0" err="1"/>
              <a:t>underklasser</a:t>
            </a:r>
            <a:r>
              <a:rPr lang="en-GB" dirty="0"/>
              <a:t> </a:t>
            </a:r>
            <a:r>
              <a:rPr lang="en-GB" dirty="0" err="1"/>
              <a:t>overskygger</a:t>
            </a:r>
            <a:r>
              <a:rPr lang="en-GB" dirty="0"/>
              <a:t> </a:t>
            </a:r>
            <a:r>
              <a:rPr lang="en-GB" dirty="0" err="1"/>
              <a:t>baseklassens</a:t>
            </a:r>
            <a:r>
              <a:rPr lang="en-GB" dirty="0"/>
              <a:t> </a:t>
            </a:r>
            <a:r>
              <a:rPr lang="en-GB" dirty="0" err="1"/>
              <a:t>navne</a:t>
            </a:r>
            <a:r>
              <a:rPr lang="en-GB" dirty="0"/>
              <a:t>. Downcasting </a:t>
            </a:r>
            <a:r>
              <a:rPr lang="en-GB" dirty="0" err="1"/>
              <a:t>og</a:t>
            </a:r>
            <a:r>
              <a:rPr lang="en-GB" dirty="0"/>
              <a:t> upcasting </a:t>
            </a:r>
            <a:r>
              <a:rPr lang="en-GB" dirty="0" err="1"/>
              <a:t>navigerer</a:t>
            </a:r>
            <a:r>
              <a:rPr lang="en-GB" dirty="0"/>
              <a:t> </a:t>
            </a:r>
            <a:r>
              <a:rPr lang="en-GB" dirty="0" err="1"/>
              <a:t>hiearkiet</a:t>
            </a:r>
            <a:r>
              <a:rPr lang="en-GB" dirty="0"/>
              <a:t>.</a:t>
            </a:r>
          </a:p>
        </p:txBody>
      </p:sp>
      <p:sp>
        <p:nvSpPr>
          <p:cNvPr id="22" name="TextBox 21">
            <a:extLst>
              <a:ext uri="{FF2B5EF4-FFF2-40B4-BE49-F238E27FC236}">
                <a16:creationId xmlns:a16="http://schemas.microsoft.com/office/drawing/2014/main" id="{1CFF8EDE-C230-6649-995B-0121A41AF04F}"/>
              </a:ext>
            </a:extLst>
          </p:cNvPr>
          <p:cNvSpPr txBox="1"/>
          <p:nvPr/>
        </p:nvSpPr>
        <p:spPr>
          <a:xfrm>
            <a:off x="6711351" y="2598701"/>
            <a:ext cx="5480649" cy="646331"/>
          </a:xfrm>
          <a:prstGeom prst="rect">
            <a:avLst/>
          </a:prstGeom>
          <a:noFill/>
        </p:spPr>
        <p:txBody>
          <a:bodyPr wrap="square" rtlCol="0">
            <a:spAutoFit/>
          </a:bodyPr>
          <a:lstStyle/>
          <a:p>
            <a:r>
              <a:rPr lang="en-GB" dirty="0" err="1"/>
              <a:t>Fordele</a:t>
            </a:r>
            <a:r>
              <a:rPr lang="en-GB" dirty="0"/>
              <a:t>: </a:t>
            </a:r>
            <a:r>
              <a:rPr lang="en-GB" dirty="0" err="1"/>
              <a:t>kan</a:t>
            </a:r>
            <a:r>
              <a:rPr lang="en-GB" dirty="0"/>
              <a:t> </a:t>
            </a:r>
            <a:r>
              <a:rPr lang="en-GB" dirty="0" err="1"/>
              <a:t>stille</a:t>
            </a:r>
            <a:r>
              <a:rPr lang="en-GB" dirty="0"/>
              <a:t> </a:t>
            </a:r>
            <a:r>
              <a:rPr lang="en-GB" dirty="0" err="1"/>
              <a:t>krav</a:t>
            </a:r>
            <a:r>
              <a:rPr lang="en-GB" dirty="0"/>
              <a:t> </a:t>
            </a:r>
            <a:r>
              <a:rPr lang="en-GB" dirty="0" err="1"/>
              <a:t>til</a:t>
            </a:r>
            <a:r>
              <a:rPr lang="en-GB" dirty="0"/>
              <a:t> </a:t>
            </a:r>
            <a:r>
              <a:rPr lang="en-GB" dirty="0" err="1"/>
              <a:t>underklasser</a:t>
            </a:r>
            <a:endParaRPr lang="en-GB" dirty="0"/>
          </a:p>
          <a:p>
            <a:r>
              <a:rPr lang="en-GB" dirty="0" err="1"/>
              <a:t>Bagdele</a:t>
            </a:r>
            <a:r>
              <a:rPr lang="en-GB" dirty="0"/>
              <a:t>: </a:t>
            </a:r>
            <a:r>
              <a:rPr lang="en-GB" dirty="0" err="1"/>
              <a:t>baseklassen</a:t>
            </a:r>
            <a:r>
              <a:rPr lang="en-GB" dirty="0"/>
              <a:t> </a:t>
            </a:r>
            <a:r>
              <a:rPr lang="en-GB" dirty="0" err="1"/>
              <a:t>kan</a:t>
            </a:r>
            <a:r>
              <a:rPr lang="en-GB" dirty="0"/>
              <a:t> </a:t>
            </a:r>
            <a:r>
              <a:rPr lang="en-GB" dirty="0" err="1"/>
              <a:t>ikke</a:t>
            </a:r>
            <a:r>
              <a:rPr lang="en-GB" dirty="0"/>
              <a:t> </a:t>
            </a:r>
            <a:r>
              <a:rPr lang="en-GB" dirty="0" err="1"/>
              <a:t>instantieres</a:t>
            </a:r>
            <a:endParaRPr lang="en-GB" dirty="0"/>
          </a:p>
        </p:txBody>
      </p:sp>
      <p:pic>
        <p:nvPicPr>
          <p:cNvPr id="4" name="Picture 3" descr="A screenshot of a cell phone&#10;&#10;Description automatically generated">
            <a:extLst>
              <a:ext uri="{FF2B5EF4-FFF2-40B4-BE49-F238E27FC236}">
                <a16:creationId xmlns:a16="http://schemas.microsoft.com/office/drawing/2014/main" id="{5B9623FB-3D49-BB43-A048-2ED53B596ACB}"/>
              </a:ext>
            </a:extLst>
          </p:cNvPr>
          <p:cNvPicPr>
            <a:picLocks noChangeAspect="1"/>
          </p:cNvPicPr>
          <p:nvPr/>
        </p:nvPicPr>
        <p:blipFill rotWithShape="1">
          <a:blip r:embed="rId2"/>
          <a:srcRect t="1249" b="-1249"/>
          <a:stretch/>
        </p:blipFill>
        <p:spPr>
          <a:xfrm>
            <a:off x="838200" y="2080581"/>
            <a:ext cx="4559300" cy="2882900"/>
          </a:xfrm>
          <a:prstGeom prst="rect">
            <a:avLst/>
          </a:prstGeom>
        </p:spPr>
      </p:pic>
      <p:pic>
        <p:nvPicPr>
          <p:cNvPr id="6" name="Picture 5" descr="A picture containing knife&#10;&#10;Description automatically generated">
            <a:extLst>
              <a:ext uri="{FF2B5EF4-FFF2-40B4-BE49-F238E27FC236}">
                <a16:creationId xmlns:a16="http://schemas.microsoft.com/office/drawing/2014/main" id="{69B38991-3A89-B640-A485-4EB0DF1FF8A6}"/>
              </a:ext>
            </a:extLst>
          </p:cNvPr>
          <p:cNvPicPr>
            <a:picLocks noChangeAspect="1"/>
          </p:cNvPicPr>
          <p:nvPr/>
        </p:nvPicPr>
        <p:blipFill>
          <a:blip r:embed="rId3"/>
          <a:stretch>
            <a:fillRect/>
          </a:stretch>
        </p:blipFill>
        <p:spPr>
          <a:xfrm>
            <a:off x="838200" y="5412361"/>
            <a:ext cx="4610100" cy="838200"/>
          </a:xfrm>
          <a:prstGeom prst="rect">
            <a:avLst/>
          </a:prstGeom>
        </p:spPr>
      </p:pic>
    </p:spTree>
    <p:extLst>
      <p:ext uri="{BB962C8B-B14F-4D97-AF65-F5344CB8AC3E}">
        <p14:creationId xmlns:p14="http://schemas.microsoft.com/office/powerpoint/2010/main" val="37634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9987</TotalTime>
  <Words>478</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Sans Typewriter</vt:lpstr>
      <vt:lpstr>Office Theme</vt:lpstr>
      <vt:lpstr>Programmering og Problemløsning</vt:lpstr>
      <vt:lpstr>Design efter navne- og udsagnsord</vt:lpstr>
      <vt:lpstr>Overload</vt:lpstr>
      <vt:lpstr>Relationer mellem objekter (has-a)</vt:lpstr>
      <vt:lpstr>Relationer mellem objekter (has-a)</vt:lpstr>
      <vt:lpstr>Relationer mellem objekter (has-a)</vt:lpstr>
      <vt:lpstr>Nedarvning (is-a)</vt:lpstr>
      <vt:lpstr>Overshaddow, upcasting og downcasting</vt:lpstr>
      <vt:lpstr>Override, upcasting og downcasting</vt:lpstr>
      <vt:lpstr>Interface (is-a)</vt:lpstr>
      <vt:lpstr>Opsummering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Sporring</dc:creator>
  <cp:lastModifiedBy>Jon Sporring</cp:lastModifiedBy>
  <cp:revision>171</cp:revision>
  <cp:lastPrinted>2018-09-27T19:03:09Z</cp:lastPrinted>
  <dcterms:created xsi:type="dcterms:W3CDTF">2018-09-04T07:39:02Z</dcterms:created>
  <dcterms:modified xsi:type="dcterms:W3CDTF">2019-12-16T23:05:39Z</dcterms:modified>
</cp:coreProperties>
</file>