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04" r:id="rId3"/>
    <p:sldId id="309" r:id="rId4"/>
    <p:sldId id="310" r:id="rId5"/>
    <p:sldId id="311" r:id="rId6"/>
    <p:sldId id="318" r:id="rId7"/>
    <p:sldId id="319" r:id="rId8"/>
    <p:sldId id="312" r:id="rId9"/>
    <p:sldId id="307" r:id="rId10"/>
    <p:sldId id="316" r:id="rId11"/>
    <p:sldId id="315" r:id="rId12"/>
    <p:sldId id="314" r:id="rId13"/>
    <p:sldId id="313" r:id="rId14"/>
    <p:sldId id="317" r:id="rId15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9"/>
    <p:restoredTop sz="91324"/>
  </p:normalViewPr>
  <p:slideViewPr>
    <p:cSldViewPr snapToGrid="0" snapToObjects="1">
      <p:cViewPr varScale="1">
        <p:scale>
          <a:sx n="71" d="100"/>
          <a:sy n="71" d="100"/>
        </p:scale>
        <p:origin x="632" y="176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 dirty="0"/>
              <a:t>4.1: </a:t>
            </a:r>
            <a:r>
              <a:rPr lang="da-DK" dirty="0" err="1"/>
              <a:t>Tupler</a:t>
            </a:r>
            <a:r>
              <a:rPr lang="da-DK" dirty="0"/>
              <a:t>, Moduler og afprøvning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Black-box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DF01-C315-0549-8EEE-28D53ED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3" y="1032694"/>
            <a:ext cx="11640797" cy="9753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 err="1"/>
              <a:t>Beslut</a:t>
            </a:r>
            <a:r>
              <a:rPr lang="en-GB" sz="2000" dirty="0"/>
              <a:t> et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Find </a:t>
            </a:r>
            <a:r>
              <a:rPr lang="en-GB" sz="2000" dirty="0" err="1"/>
              <a:t>grænsetilfælde</a:t>
            </a:r>
            <a:endParaRPr lang="en-GB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20055" y="2812147"/>
            <a:ext cx="4079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 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7569"/>
              </p:ext>
            </p:extLst>
          </p:nvPr>
        </p:nvGraphicFramePr>
        <p:xfrm>
          <a:off x="3490175" y="2812147"/>
          <a:ext cx="8281116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79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28887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28887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negative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grænsetilfælde</a:t>
                      </a: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lige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 min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ikke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ulige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og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4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89645"/>
            <a:ext cx="4466103" cy="1325563"/>
          </a:xfrm>
        </p:spPr>
        <p:txBody>
          <a:bodyPr/>
          <a:lstStyle/>
          <a:p>
            <a:r>
              <a:rPr lang="en-GB" dirty="0"/>
              <a:t>Black-box (unit)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141186" y="3928562"/>
            <a:ext cx="60262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convert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"Black-box testing of dec2bin.fsx"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%5b: n &lt; 0" (dec2bin -1 = "Illegal value")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%5b: n = 0" (dec2bin 0 = "0b0")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%5b: n = 1" (dec2bin 1 = "0b1")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%5b: n = 2" (dec2bin 2 = "0b10")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%5b: n = 10" (dec2bin 10 = "0b1010")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%5b: n = 11" (dec2bin 11 = "0b1011")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6735C-B1EC-AC44-AC2D-49CFBC80FFAF}"/>
              </a:ext>
            </a:extLst>
          </p:cNvPr>
          <p:cNvSpPr/>
          <p:nvPr/>
        </p:nvSpPr>
        <p:spPr>
          <a:xfrm>
            <a:off x="6167389" y="3928562"/>
            <a:ext cx="55239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da-DK" dirty="0"/>
              <a:t>fsharpc -a dec2bin.fs</a:t>
            </a:r>
          </a:p>
          <a:p>
            <a:r>
              <a:rPr lang="da-DK" dirty="0"/>
              <a:t>$ fsharpc -r dec2bin.dll dec2binBlackTest.fsx</a:t>
            </a:r>
          </a:p>
          <a:p>
            <a:r>
              <a:rPr lang="da-DK" dirty="0"/>
              <a:t>$ mono dec2binBlackTest.exe </a:t>
            </a:r>
          </a:p>
          <a:p>
            <a:r>
              <a:rPr lang="da-DK" dirty="0"/>
              <a:t>Black-</a:t>
            </a:r>
            <a:r>
              <a:rPr lang="da-DK" dirty="0" err="1"/>
              <a:t>box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 of dec2bin.fsx</a:t>
            </a:r>
          </a:p>
          <a:p>
            <a:r>
              <a:rPr lang="da-DK" dirty="0"/>
              <a:t>   true: n &lt; 0</a:t>
            </a:r>
          </a:p>
          <a:p>
            <a:r>
              <a:rPr lang="da-DK" dirty="0"/>
              <a:t>   true: n = 0</a:t>
            </a:r>
          </a:p>
          <a:p>
            <a:r>
              <a:rPr lang="da-DK" dirty="0"/>
              <a:t>   true: n = 1</a:t>
            </a:r>
          </a:p>
          <a:p>
            <a:r>
              <a:rPr lang="da-DK" dirty="0"/>
              <a:t>   true: n = 2</a:t>
            </a:r>
          </a:p>
          <a:p>
            <a:r>
              <a:rPr lang="da-DK" dirty="0"/>
              <a:t>   true: n = 10</a:t>
            </a:r>
          </a:p>
          <a:p>
            <a:r>
              <a:rPr lang="da-DK" dirty="0"/>
              <a:t>   true: n = 11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7B8AF-C58C-2848-AB32-2980467C7F59}"/>
              </a:ext>
            </a:extLst>
          </p:cNvPr>
          <p:cNvCxnSpPr>
            <a:cxnSpLocks/>
          </p:cNvCxnSpPr>
          <p:nvPr/>
        </p:nvCxnSpPr>
        <p:spPr>
          <a:xfrm>
            <a:off x="141186" y="3737111"/>
            <a:ext cx="118061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52AB-1193-7A4E-934B-99D78A8F1CCB}"/>
              </a:ext>
            </a:extLst>
          </p:cNvPr>
          <p:cNvCxnSpPr>
            <a:cxnSpLocks/>
          </p:cNvCxnSpPr>
          <p:nvPr/>
        </p:nvCxnSpPr>
        <p:spPr>
          <a:xfrm>
            <a:off x="6044243" y="3809884"/>
            <a:ext cx="0" cy="287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6B80B6-5304-6548-BAC9-B95E27C48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138"/>
              </p:ext>
            </p:extLst>
          </p:nvPr>
        </p:nvGraphicFramePr>
        <p:xfrm>
          <a:off x="4733387" y="119223"/>
          <a:ext cx="7364168" cy="339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042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841042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841042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841042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548294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328976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-1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negative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328976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grænsetilfælde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328976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328976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767611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lige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 min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ikke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767611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ulige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og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9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DF01-C315-0549-8EEE-28D53ED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3" y="1032693"/>
            <a:ext cx="11640797" cy="1705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sz="2000" dirty="0"/>
              <a:t>Beslut hvilke units, der skal afprøves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Identificer forgreningspunkter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Lav inputeksempler for alle units, som afprøver hver forgreningsvej, og notér det forventede output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Skriv et program, som kører koden med alle inputeksempler, og sammenlign resultatet med det forventede 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168537" y="2812146"/>
            <a:ext cx="47261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convert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Convert a non-negative integer into its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binary form. E.g., dec2bin 3 =  "0b11"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           (* WB: 1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         (* WB: 2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str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        (* WB: 3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str &lt;- (string (v % 2)) + str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str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86958"/>
              </p:ext>
            </p:extLst>
          </p:nvPr>
        </p:nvGraphicFramePr>
        <p:xfrm>
          <a:off x="4697505" y="2812146"/>
          <a:ext cx="7494498" cy="404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083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249083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249083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249083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249083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249083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8368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BE022B-B612-164A-938A-977209B08139}"/>
              </a:ext>
            </a:extLst>
          </p:cNvPr>
          <p:cNvCxnSpPr>
            <a:cxnSpLocks/>
          </p:cNvCxnSpPr>
          <p:nvPr/>
        </p:nvCxnSpPr>
        <p:spPr>
          <a:xfrm>
            <a:off x="168537" y="2702197"/>
            <a:ext cx="118061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179293"/>
            <a:ext cx="4107515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60279" y="4352209"/>
            <a:ext cx="60262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convert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"White-box testing of dec2bin.fsx"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Unit: dec2bin"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1a" (dec2bin -1 = "Illegal value")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2a" (dec2bin 0 = "0b0")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3a" (dec2bin 1 = "0b1")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00411"/>
              </p:ext>
            </p:extLst>
          </p:nvPr>
        </p:nvGraphicFramePr>
        <p:xfrm>
          <a:off x="4536141" y="179294"/>
          <a:ext cx="7411159" cy="368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353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358034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235193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235193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235193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235193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4821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3299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32990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32990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348608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259794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32990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5979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25979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59794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656735C-B1EC-AC44-AC2D-49CFBC80FFAF}"/>
              </a:ext>
            </a:extLst>
          </p:cNvPr>
          <p:cNvSpPr/>
          <p:nvPr/>
        </p:nvSpPr>
        <p:spPr>
          <a:xfrm>
            <a:off x="6668073" y="4349816"/>
            <a:ext cx="55239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$ fsharpc -a dec2binWhite.fs</a:t>
            </a:r>
          </a:p>
          <a:p>
            <a:r>
              <a:rPr lang="da-DK" dirty="0"/>
              <a:t>$ fsharpc -r dec2binWhite.dll dec2binWhiteTest.fsx</a:t>
            </a:r>
          </a:p>
          <a:p>
            <a:r>
              <a:rPr lang="da-DK" dirty="0"/>
              <a:t>$ mono dec2binWhiteTest.exe </a:t>
            </a:r>
          </a:p>
          <a:p>
            <a:r>
              <a:rPr lang="da-DK" dirty="0"/>
              <a:t>White-</a:t>
            </a:r>
            <a:r>
              <a:rPr lang="da-DK" dirty="0" err="1"/>
              <a:t>box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 of dec2bin.fsx</a:t>
            </a:r>
          </a:p>
          <a:p>
            <a:r>
              <a:rPr lang="da-DK" dirty="0"/>
              <a:t>  Unit: dec2bin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1a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2a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3a</a:t>
            </a:r>
          </a:p>
          <a:p>
            <a:endParaRPr lang="da-DK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7B8AF-C58C-2848-AB32-2980467C7F59}"/>
              </a:ext>
            </a:extLst>
          </p:cNvPr>
          <p:cNvCxnSpPr>
            <a:cxnSpLocks/>
          </p:cNvCxnSpPr>
          <p:nvPr/>
        </p:nvCxnSpPr>
        <p:spPr>
          <a:xfrm>
            <a:off x="260279" y="4246498"/>
            <a:ext cx="116870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52AB-1193-7A4E-934B-99D78A8F1CCB}"/>
              </a:ext>
            </a:extLst>
          </p:cNvPr>
          <p:cNvCxnSpPr>
            <a:cxnSpLocks/>
          </p:cNvCxnSpPr>
          <p:nvPr/>
        </p:nvCxnSpPr>
        <p:spPr>
          <a:xfrm>
            <a:off x="6413679" y="4407860"/>
            <a:ext cx="0" cy="213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D0D0C-1AFF-1240-80D0-F231F545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9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9428-8DC7-4244-9D65-5FDF381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Tupler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9FA8B-C694-4244-A06C-91BD15DB9C4E}"/>
              </a:ext>
            </a:extLst>
          </p:cNvPr>
          <p:cNvSpPr txBox="1">
            <a:spLocks/>
          </p:cNvSpPr>
          <p:nvPr/>
        </p:nvSpPr>
        <p:spPr>
          <a:xfrm>
            <a:off x="1186069" y="2724210"/>
            <a:ext cx="4381500" cy="162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 %A"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7F20-6F60-1946-B755-1077061549EA}"/>
              </a:ext>
            </a:extLst>
          </p:cNvPr>
          <p:cNvCxnSpPr>
            <a:cxnSpLocks/>
          </p:cNvCxnSpPr>
          <p:nvPr/>
        </p:nvCxnSpPr>
        <p:spPr>
          <a:xfrm>
            <a:off x="6053418" y="139864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4A57D3-1BC0-B048-BF76-1B66D17F04D8}"/>
              </a:ext>
            </a:extLst>
          </p:cNvPr>
          <p:cNvSpPr txBox="1">
            <a:spLocks/>
          </p:cNvSpPr>
          <p:nvPr/>
        </p:nvSpPr>
        <p:spPr>
          <a:xfrm>
            <a:off x="6972300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(b1, b2, b3) = b;;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b3 : char = '1'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b2 : string =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b1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D5CACB-F956-8E44-B9C4-64D0D7F8DB41}"/>
              </a:ext>
            </a:extLst>
          </p:cNvPr>
          <p:cNvSpPr txBox="1">
            <a:spLocks/>
          </p:cNvSpPr>
          <p:nvPr/>
        </p:nvSpPr>
        <p:spPr>
          <a:xfrm>
            <a:off x="1186069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(1, 1.0);;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float = (1, 1.0)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FD4D67-6EFA-E64B-B9B6-5A461B696DF7}"/>
              </a:ext>
            </a:extLst>
          </p:cNvPr>
          <p:cNvSpPr txBox="1">
            <a:spLocks/>
          </p:cNvSpPr>
          <p:nvPr/>
        </p:nvSpPr>
        <p:spPr>
          <a:xfrm>
            <a:off x="1186069" y="4512363"/>
            <a:ext cx="4381500" cy="1013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b = 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'\049'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string * char = (1,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'1’)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3664CF-F03D-514D-A2F1-7D8404E856EA}"/>
              </a:ext>
            </a:extLst>
          </p:cNvPr>
          <p:cNvSpPr txBox="1">
            <a:spLocks/>
          </p:cNvSpPr>
          <p:nvPr/>
        </p:nvSpPr>
        <p:spPr>
          <a:xfrm>
            <a:off x="6972300" y="3120736"/>
            <a:ext cx="4381500" cy="2346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mutable c = (1,2)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c &lt;- (2,3)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c;;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mutable c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466FA-B249-8944-AD53-6E3A712F14C7}"/>
              </a:ext>
            </a:extLst>
          </p:cNvPr>
          <p:cNvSpPr txBox="1"/>
          <p:nvPr/>
        </p:nvSpPr>
        <p:spPr>
          <a:xfrm>
            <a:off x="4279535" y="1752994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Produkttype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ECA91-78DF-4D4F-84DD-1FBE21BE2FBC}"/>
              </a:ext>
            </a:extLst>
          </p:cNvPr>
          <p:cNvSpPr txBox="1"/>
          <p:nvPr/>
        </p:nvSpPr>
        <p:spPr>
          <a:xfrm>
            <a:off x="3807728" y="3786520"/>
            <a:ext cx="238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Parentes</a:t>
            </a:r>
            <a:r>
              <a:rPr lang="en-GB" dirty="0"/>
              <a:t> </a:t>
            </a:r>
            <a:r>
              <a:rPr lang="en-GB" dirty="0" err="1"/>
              <a:t>unødvendig</a:t>
            </a:r>
            <a:r>
              <a:rPr lang="en-GB" dirty="0"/>
              <a:t> men </a:t>
            </a:r>
            <a:r>
              <a:rPr lang="en-GB" dirty="0" err="1"/>
              <a:t>anbefalelses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E0578-932F-3F4C-AFDD-5C478D815808}"/>
              </a:ext>
            </a:extLst>
          </p:cNvPr>
          <p:cNvSpPr txBox="1"/>
          <p:nvPr/>
        </p:nvSpPr>
        <p:spPr>
          <a:xfrm>
            <a:off x="4299650" y="2308091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indicerer</a:t>
            </a:r>
            <a:r>
              <a:rPr lang="en-GB" dirty="0"/>
              <a:t> i par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59B0F-6146-7D4F-9515-0B23BAAFC03F}"/>
              </a:ext>
            </a:extLst>
          </p:cNvPr>
          <p:cNvSpPr txBox="1"/>
          <p:nvPr/>
        </p:nvSpPr>
        <p:spPr>
          <a:xfrm>
            <a:off x="9343463" y="251800"/>
            <a:ext cx="2848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Venstre</a:t>
            </a:r>
            <a:r>
              <a:rPr lang="en-GB" dirty="0"/>
              <a:t> side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binding </a:t>
            </a:r>
            <a:r>
              <a:rPr lang="en-GB" dirty="0" err="1"/>
              <a:t>kan</a:t>
            </a:r>
            <a:r>
              <a:rPr lang="en-GB" dirty="0"/>
              <a:t> have </a:t>
            </a:r>
            <a:r>
              <a:rPr lang="en-GB" dirty="0" err="1"/>
              <a:t>navngivne</a:t>
            </a:r>
            <a:r>
              <a:rPr lang="en-GB" dirty="0"/>
              <a:t> tuple-</a:t>
            </a:r>
            <a:r>
              <a:rPr lang="en-GB" dirty="0" err="1"/>
              <a:t>elementer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27B64-92ED-C449-BD3D-8866CB2DDEC2}"/>
              </a:ext>
            </a:extLst>
          </p:cNvPr>
          <p:cNvSpPr txBox="1"/>
          <p:nvPr/>
        </p:nvSpPr>
        <p:spPr>
          <a:xfrm>
            <a:off x="9819862" y="2262544"/>
            <a:ext cx="2629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Hele </a:t>
            </a:r>
            <a:r>
              <a:rPr lang="en-GB" dirty="0" err="1"/>
              <a:t>typen</a:t>
            </a:r>
            <a:r>
              <a:rPr lang="en-GB" dirty="0"/>
              <a:t> -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enkelt</a:t>
            </a:r>
            <a:r>
              <a:rPr lang="en-GB" dirty="0"/>
              <a:t> - </a:t>
            </a:r>
            <a:r>
              <a:rPr lang="en-GB" dirty="0" err="1"/>
              <a:t>elementer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mutérbare</a:t>
            </a:r>
            <a:endParaRPr lang="en-GB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7059E8C-50FC-434A-9B88-95A82A8F042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2944369" y="1937660"/>
            <a:ext cx="1335167" cy="585128"/>
          </a:xfrm>
          <a:prstGeom prst="curvedConnector3">
            <a:avLst>
              <a:gd name="adj1" fmla="val 69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C840471-C974-344A-A9A4-560EF9DFB016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059936" y="2631257"/>
            <a:ext cx="239714" cy="480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78DA9E2-4100-EB47-A664-A311F71A18B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225308" y="4109685"/>
            <a:ext cx="582421" cy="323165"/>
          </a:xfrm>
          <a:prstGeom prst="curvedConnector3">
            <a:avLst>
              <a:gd name="adj1" fmla="val 100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F44BC78-B4F2-DB40-A259-D53C6823DA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8380981" y="713465"/>
            <a:ext cx="962483" cy="620688"/>
          </a:xfrm>
          <a:prstGeom prst="curvedConnector3">
            <a:avLst>
              <a:gd name="adj1" fmla="val 95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35A175E-3DF0-E843-B86A-4631BDC60B5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8299108" y="2724208"/>
            <a:ext cx="1520754" cy="387067"/>
          </a:xfrm>
          <a:prstGeom prst="curvedConnector3">
            <a:avLst>
              <a:gd name="adj1" fmla="val 99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2AD-D903-0B42-95BA-C3172476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43" y="-161807"/>
            <a:ext cx="10515600" cy="1325563"/>
          </a:xfrm>
        </p:spPr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486AE1-C11A-F041-B70F-3D7964CB9D40}"/>
              </a:ext>
            </a:extLst>
          </p:cNvPr>
          <p:cNvSpPr txBox="1">
            <a:spLocks/>
          </p:cNvSpPr>
          <p:nvPr/>
        </p:nvSpPr>
        <p:spPr>
          <a:xfrm>
            <a:off x="856443" y="1367612"/>
            <a:ext cx="2340548" cy="315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285D7F-8264-344E-B55D-077954F3D85B}"/>
              </a:ext>
            </a:extLst>
          </p:cNvPr>
          <p:cNvSpPr txBox="1">
            <a:spLocks/>
          </p:cNvSpPr>
          <p:nvPr/>
        </p:nvSpPr>
        <p:spPr>
          <a:xfrm>
            <a:off x="4258656" y="1402062"/>
            <a:ext cx="2541071" cy="374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&lt;=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F2FB7-DBE6-7C42-92C6-1A9CC320B8E2}"/>
              </a:ext>
            </a:extLst>
          </p:cNvPr>
          <p:cNvSpPr txBox="1">
            <a:spLocks/>
          </p:cNvSpPr>
          <p:nvPr/>
        </p:nvSpPr>
        <p:spPr>
          <a:xfrm>
            <a:off x="7329036" y="1362171"/>
            <a:ext cx="4381500" cy="1933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32F52-5E6F-B74D-A022-A4DD1702E282}"/>
              </a:ext>
            </a:extLst>
          </p:cNvPr>
          <p:cNvCxnSpPr>
            <a:cxnSpLocks/>
          </p:cNvCxnSpPr>
          <p:nvPr/>
        </p:nvCxnSpPr>
        <p:spPr>
          <a:xfrm>
            <a:off x="3654281" y="65225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0F45B4-293C-BF4B-9814-34DD5FC96661}"/>
              </a:ext>
            </a:extLst>
          </p:cNvPr>
          <p:cNvCxnSpPr>
            <a:cxnSpLocks/>
          </p:cNvCxnSpPr>
          <p:nvPr/>
        </p:nvCxnSpPr>
        <p:spPr>
          <a:xfrm>
            <a:off x="6946121" y="65225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059D69-FC0C-4A4C-B700-61C7A7F9C652}"/>
              </a:ext>
            </a:extLst>
          </p:cNvPr>
          <p:cNvSpPr txBox="1"/>
          <p:nvPr/>
        </p:nvSpPr>
        <p:spPr>
          <a:xfrm>
            <a:off x="675112" y="784668"/>
            <a:ext cx="133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03259-5C4C-8E44-A831-4770C2163C50}"/>
              </a:ext>
            </a:extLst>
          </p:cNvPr>
          <p:cNvSpPr txBox="1"/>
          <p:nvPr/>
        </p:nvSpPr>
        <p:spPr>
          <a:xfrm>
            <a:off x="3971796" y="764722"/>
            <a:ext cx="1667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While-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53C81-45C1-274D-A0A0-DCBB36504672}"/>
              </a:ext>
            </a:extLst>
          </p:cNvPr>
          <p:cNvSpPr txBox="1"/>
          <p:nvPr/>
        </p:nvSpPr>
        <p:spPr>
          <a:xfrm>
            <a:off x="7101816" y="764722"/>
            <a:ext cx="241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Tupple</a:t>
            </a:r>
            <a:r>
              <a:rPr lang="en-GB" sz="2400" dirty="0"/>
              <a:t> + 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AEBE47-9CFE-7B4D-A64E-98045B2FFE5D}"/>
              </a:ext>
            </a:extLst>
          </p:cNvPr>
          <p:cNvSpPr txBox="1">
            <a:spLocks/>
          </p:cNvSpPr>
          <p:nvPr/>
        </p:nvSpPr>
        <p:spPr>
          <a:xfrm>
            <a:off x="7329036" y="3383945"/>
            <a:ext cx="4381500" cy="3311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3 then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739BB5-0A88-EB41-A21F-9ED147B0D754}"/>
              </a:ext>
            </a:extLst>
          </p:cNvPr>
          <p:cNvCxnSpPr>
            <a:cxnSpLocks/>
          </p:cNvCxnSpPr>
          <p:nvPr/>
        </p:nvCxnSpPr>
        <p:spPr>
          <a:xfrm>
            <a:off x="7329036" y="3295259"/>
            <a:ext cx="3987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25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38" y="-50081"/>
            <a:ext cx="5767414" cy="1325563"/>
          </a:xfrm>
        </p:spPr>
        <p:txBody>
          <a:bodyPr/>
          <a:lstStyle/>
          <a:p>
            <a:r>
              <a:rPr lang="en-GB" dirty="0" err="1"/>
              <a:t>Moduler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biblioteker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5260947" y="1068095"/>
            <a:ext cx="0" cy="561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86891A-5583-5C46-9344-76EFB5C68A9A}"/>
              </a:ext>
            </a:extLst>
          </p:cNvPr>
          <p:cNvSpPr txBox="1"/>
          <p:nvPr/>
        </p:nvSpPr>
        <p:spPr>
          <a:xfrm>
            <a:off x="950332" y="1050165"/>
            <a:ext cx="354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233A0-7176-CA4F-B0CA-AE8BDFB999CA}"/>
              </a:ext>
            </a:extLst>
          </p:cNvPr>
          <p:cNvSpPr/>
          <p:nvPr/>
        </p:nvSpPr>
        <p:spPr>
          <a:xfrm>
            <a:off x="5563374" y="1549657"/>
            <a:ext cx="72007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Library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Calculate the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n'th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Fibonacci number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fib : int -&gt; 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2BE6A-9840-3947-8B45-7D2B7C695041}"/>
              </a:ext>
            </a:extLst>
          </p:cNvPr>
          <p:cNvSpPr txBox="1"/>
          <p:nvPr/>
        </p:nvSpPr>
        <p:spPr>
          <a:xfrm>
            <a:off x="5320510" y="1068095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Signatur</a:t>
            </a:r>
            <a:r>
              <a:rPr lang="en-GB" sz="2400" dirty="0"/>
              <a:t> (.</a:t>
            </a:r>
            <a:r>
              <a:rPr lang="en-GB" sz="2400" dirty="0" err="1"/>
              <a:t>fsi</a:t>
            </a:r>
            <a:r>
              <a:rPr lang="en-GB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FB3C1-01BE-AC40-B98D-2C7DA26442DC}"/>
              </a:ext>
            </a:extLst>
          </p:cNvPr>
          <p:cNvSpPr txBox="1"/>
          <p:nvPr/>
        </p:nvSpPr>
        <p:spPr>
          <a:xfrm>
            <a:off x="5354086" y="3720504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Implementation (.fs)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5D62E-B4E4-3549-9B1E-5A1BB63EC83F}"/>
              </a:ext>
            </a:extLst>
          </p:cNvPr>
          <p:cNvSpPr/>
          <p:nvPr/>
        </p:nvSpPr>
        <p:spPr>
          <a:xfrm>
            <a:off x="5577531" y="4199080"/>
            <a:ext cx="348106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Library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3 then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pair = (1,1)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for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pair &lt;-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EC49-9264-BB4D-9FEF-FDE5DECFE589}"/>
              </a:ext>
            </a:extLst>
          </p:cNvPr>
          <p:cNvSpPr txBox="1"/>
          <p:nvPr/>
        </p:nvSpPr>
        <p:spPr>
          <a:xfrm>
            <a:off x="5320510" y="2637819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Application (.</a:t>
            </a:r>
            <a:r>
              <a:rPr lang="en-GB" sz="2400" dirty="0" err="1"/>
              <a:t>fsx</a:t>
            </a:r>
            <a:r>
              <a:rPr lang="en-GB" sz="2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7F8A5-D7B0-4547-A663-A9CC19EB822D}"/>
              </a:ext>
            </a:extLst>
          </p:cNvPr>
          <p:cNvSpPr/>
          <p:nvPr/>
        </p:nvSpPr>
        <p:spPr>
          <a:xfrm>
            <a:off x="5439399" y="3116395"/>
            <a:ext cx="4920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Library.fib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4633ED-0A3D-C24D-A3DA-D4464CF41C18}"/>
              </a:ext>
            </a:extLst>
          </p:cNvPr>
          <p:cNvCxnSpPr>
            <a:cxnSpLocks/>
          </p:cNvCxnSpPr>
          <p:nvPr/>
        </p:nvCxnSpPr>
        <p:spPr>
          <a:xfrm flipV="1">
            <a:off x="5354086" y="3747972"/>
            <a:ext cx="3747012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5183D1-3AFA-4A4E-9E30-FD2347982204}"/>
              </a:ext>
            </a:extLst>
          </p:cNvPr>
          <p:cNvCxnSpPr>
            <a:cxnSpLocks/>
          </p:cNvCxnSpPr>
          <p:nvPr/>
        </p:nvCxnSpPr>
        <p:spPr>
          <a:xfrm flipH="1">
            <a:off x="5359894" y="2608882"/>
            <a:ext cx="374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CFA4D7-1FE3-CE40-A85B-9E630B619224}"/>
              </a:ext>
            </a:extLst>
          </p:cNvPr>
          <p:cNvSpPr txBox="1"/>
          <p:nvPr/>
        </p:nvSpPr>
        <p:spPr>
          <a:xfrm>
            <a:off x="9838770" y="971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E6ABE0-8C9C-1842-982F-BECB104E8270}"/>
              </a:ext>
            </a:extLst>
          </p:cNvPr>
          <p:cNvSpPr/>
          <p:nvPr/>
        </p:nvSpPr>
        <p:spPr>
          <a:xfrm>
            <a:off x="7916333" y="550291"/>
            <a:ext cx="437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-a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library.fs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76C16F-C720-264F-B741-8FBFA874419E}"/>
              </a:ext>
            </a:extLst>
          </p:cNvPr>
          <p:cNvCxnSpPr>
            <a:cxnSpLocks/>
          </p:cNvCxnSpPr>
          <p:nvPr/>
        </p:nvCxnSpPr>
        <p:spPr>
          <a:xfrm flipV="1">
            <a:off x="7705666" y="315852"/>
            <a:ext cx="0" cy="102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92882C8-AE87-5C4E-BA3A-727A68D7F950}"/>
              </a:ext>
            </a:extLst>
          </p:cNvPr>
          <p:cNvCxnSpPr>
            <a:cxnSpLocks/>
          </p:cNvCxnSpPr>
          <p:nvPr/>
        </p:nvCxnSpPr>
        <p:spPr>
          <a:xfrm flipV="1">
            <a:off x="7705666" y="1323634"/>
            <a:ext cx="3847503" cy="1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E86A914-024D-4749-8DCF-1673A2906685}"/>
              </a:ext>
            </a:extLst>
          </p:cNvPr>
          <p:cNvSpPr txBox="1">
            <a:spLocks/>
          </p:cNvSpPr>
          <p:nvPr/>
        </p:nvSpPr>
        <p:spPr>
          <a:xfrm>
            <a:off x="976540" y="1773339"/>
            <a:ext cx="4381500" cy="3829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3 then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for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pair &lt;-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12A1C7-2410-B441-A247-A7F9E95CDE6C}"/>
              </a:ext>
            </a:extLst>
          </p:cNvPr>
          <p:cNvCxnSpPr>
            <a:cxnSpLocks/>
          </p:cNvCxnSpPr>
          <p:nvPr/>
        </p:nvCxnSpPr>
        <p:spPr>
          <a:xfrm>
            <a:off x="1022048" y="4320992"/>
            <a:ext cx="3999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2" grpId="0"/>
      <p:bldP spid="23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AB82-90DC-C34B-BBF8-05C74C51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61" y="221695"/>
            <a:ext cx="10515600" cy="1325563"/>
          </a:xfrm>
        </p:spPr>
        <p:txBody>
          <a:bodyPr/>
          <a:lstStyle/>
          <a:p>
            <a:r>
              <a:rPr lang="en-GB" dirty="0" err="1"/>
              <a:t>Biblioteksvarianter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79592-B729-0F4D-9EFD-967607B72D88}"/>
              </a:ext>
            </a:extLst>
          </p:cNvPr>
          <p:cNvSpPr txBox="1"/>
          <p:nvPr/>
        </p:nvSpPr>
        <p:spPr>
          <a:xfrm>
            <a:off x="7893990" y="1288125"/>
            <a:ext cx="31165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scriptfil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fsscript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scriptfil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.fs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implementationsfil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signaturfil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bibliotek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.exe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og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linket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44597-B20C-BD40-B643-31221BDCEDCC}"/>
              </a:ext>
            </a:extLst>
          </p:cNvPr>
          <p:cNvSpPr txBox="1"/>
          <p:nvPr/>
        </p:nvSpPr>
        <p:spPr>
          <a:xfrm>
            <a:off x="605118" y="1381289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Åbning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B29FE-2B8F-CC49-9929-6DC94A7E8F32}"/>
              </a:ext>
            </a:extLst>
          </p:cNvPr>
          <p:cNvSpPr/>
          <p:nvPr/>
        </p:nvSpPr>
        <p:spPr>
          <a:xfrm>
            <a:off x="616434" y="1859865"/>
            <a:ext cx="4359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Library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7D41A-F7D2-3748-9402-EBC3B65BFCFA}"/>
              </a:ext>
            </a:extLst>
          </p:cNvPr>
          <p:cNvSpPr txBox="1"/>
          <p:nvPr/>
        </p:nvSpPr>
        <p:spPr>
          <a:xfrm>
            <a:off x="7873412" y="794798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Filsuffikser</a:t>
            </a:r>
            <a:endParaRPr lang="en-GB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E79B9A-56A9-AF48-9342-CC0BCB727B02}"/>
              </a:ext>
            </a:extLst>
          </p:cNvPr>
          <p:cNvCxnSpPr>
            <a:cxnSpLocks/>
          </p:cNvCxnSpPr>
          <p:nvPr/>
        </p:nvCxnSpPr>
        <p:spPr>
          <a:xfrm flipH="1">
            <a:off x="1968644" y="1591836"/>
            <a:ext cx="1623871" cy="41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02A039-4029-E245-8A5A-E61F853CC628}"/>
              </a:ext>
            </a:extLst>
          </p:cNvPr>
          <p:cNvSpPr txBox="1"/>
          <p:nvPr/>
        </p:nvSpPr>
        <p:spPr>
          <a:xfrm>
            <a:off x="3664324" y="1268670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 </a:t>
            </a:r>
            <a:r>
              <a:rPr lang="en-GB" dirty="0" err="1"/>
              <a:t>på</a:t>
            </a:r>
            <a:r>
              <a:rPr lang="en-GB" dirty="0"/>
              <a:t> namespace </a:t>
            </a:r>
            <a:r>
              <a:rPr lang="en-GB" dirty="0" err="1"/>
              <a:t>polution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DFCD2-A9CD-1C46-B70F-2C5300A74AC5}"/>
              </a:ext>
            </a:extLst>
          </p:cNvPr>
          <p:cNvSpPr txBox="1"/>
          <p:nvPr/>
        </p:nvSpPr>
        <p:spPr>
          <a:xfrm>
            <a:off x="5972172" y="395763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5A95E-EFEF-EF49-B188-976CAE043BAA}"/>
              </a:ext>
            </a:extLst>
          </p:cNvPr>
          <p:cNvSpPr txBox="1"/>
          <p:nvPr/>
        </p:nvSpPr>
        <p:spPr>
          <a:xfrm>
            <a:off x="4988498" y="3200045"/>
            <a:ext cx="580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Implementationsfil</a:t>
            </a:r>
            <a:r>
              <a:rPr lang="en-GB" sz="2400" dirty="0"/>
              <a:t> giver </a:t>
            </a:r>
            <a:r>
              <a:rPr lang="en-GB" sz="2400" dirty="0" err="1"/>
              <a:t>adgangskontrol</a:t>
            </a:r>
            <a:endParaRPr lang="en-GB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939EB8-F5FE-844E-99F1-CA8C52CD9EB5}"/>
              </a:ext>
            </a:extLst>
          </p:cNvPr>
          <p:cNvSpPr/>
          <p:nvPr/>
        </p:nvSpPr>
        <p:spPr>
          <a:xfrm>
            <a:off x="5053793" y="5134114"/>
            <a:ext cx="69230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-a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empty.fsi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library.fs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-r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library.dll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</a:t>
            </a:r>
          </a:p>
          <a:p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…/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applicationOpen.fsx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(4,21):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error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FS0039: The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value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or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constructor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fib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' is not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defined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</a:p>
          <a:p>
            <a:endParaRPr lang="da-DK" sz="1400" dirty="0">
              <a:solidFill>
                <a:srgbClr val="FF0000"/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33B76-B029-3F4F-B9FD-C15DD476D90F}"/>
              </a:ext>
            </a:extLst>
          </p:cNvPr>
          <p:cNvSpPr txBox="1"/>
          <p:nvPr/>
        </p:nvSpPr>
        <p:spPr>
          <a:xfrm>
            <a:off x="5003998" y="4714598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Oversættelse</a:t>
            </a:r>
            <a:r>
              <a:rPr lang="en-GB" sz="2400" dirty="0"/>
              <a:t>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C24ADC-86FC-5943-8252-93810FC3B31E}"/>
              </a:ext>
            </a:extLst>
          </p:cNvPr>
          <p:cNvCxnSpPr>
            <a:cxnSpLocks/>
          </p:cNvCxnSpPr>
          <p:nvPr/>
        </p:nvCxnSpPr>
        <p:spPr>
          <a:xfrm flipV="1">
            <a:off x="569261" y="2968557"/>
            <a:ext cx="11275077" cy="1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E4282C-2D17-8746-ACF8-EBC16341100D}"/>
              </a:ext>
            </a:extLst>
          </p:cNvPr>
          <p:cNvCxnSpPr>
            <a:cxnSpLocks/>
          </p:cNvCxnSpPr>
          <p:nvPr/>
        </p:nvCxnSpPr>
        <p:spPr>
          <a:xfrm flipH="1">
            <a:off x="4781553" y="2981132"/>
            <a:ext cx="2" cy="362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51C3AD-F55A-CC4D-A21F-8D04453C570F}"/>
              </a:ext>
            </a:extLst>
          </p:cNvPr>
          <p:cNvCxnSpPr>
            <a:cxnSpLocks/>
          </p:cNvCxnSpPr>
          <p:nvPr/>
        </p:nvCxnSpPr>
        <p:spPr>
          <a:xfrm flipH="1">
            <a:off x="7556376" y="300038"/>
            <a:ext cx="1" cy="268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744E941-4862-0C45-A8C0-4849E3E00CE6}"/>
              </a:ext>
            </a:extLst>
          </p:cNvPr>
          <p:cNvSpPr/>
          <p:nvPr/>
        </p:nvSpPr>
        <p:spPr>
          <a:xfrm>
            <a:off x="710784" y="4810548"/>
            <a:ext cx="437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-a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library.fs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8619D-4C92-9045-B01D-0C89C93E8A94}"/>
              </a:ext>
            </a:extLst>
          </p:cNvPr>
          <p:cNvSpPr txBox="1"/>
          <p:nvPr/>
        </p:nvSpPr>
        <p:spPr>
          <a:xfrm>
            <a:off x="640563" y="3200045"/>
            <a:ext cx="3810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Uden</a:t>
            </a:r>
            <a:r>
              <a:rPr lang="en-GB" sz="2400" dirty="0"/>
              <a:t> </a:t>
            </a:r>
            <a:r>
              <a:rPr lang="en-GB" sz="2400" dirty="0" err="1"/>
              <a:t>implementationsfil</a:t>
            </a:r>
            <a:endParaRPr lang="en-GB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1B4A4-2C28-FD42-98FE-221289971950}"/>
              </a:ext>
            </a:extLst>
          </p:cNvPr>
          <p:cNvCxnSpPr>
            <a:cxnSpLocks/>
          </p:cNvCxnSpPr>
          <p:nvPr/>
        </p:nvCxnSpPr>
        <p:spPr>
          <a:xfrm flipH="1">
            <a:off x="2312894" y="4326967"/>
            <a:ext cx="332794" cy="48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3B43A4-BD51-D742-B848-720B943B187D}"/>
              </a:ext>
            </a:extLst>
          </p:cNvPr>
          <p:cNvSpPr txBox="1"/>
          <p:nvPr/>
        </p:nvSpPr>
        <p:spPr>
          <a:xfrm>
            <a:off x="2670633" y="3725869"/>
            <a:ext cx="2085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Sammenblanding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signatur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implementation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667C1A-9AEA-354A-872C-A0DFE068BF65}"/>
              </a:ext>
            </a:extLst>
          </p:cNvPr>
          <p:cNvSpPr/>
          <p:nvPr/>
        </p:nvSpPr>
        <p:spPr>
          <a:xfrm>
            <a:off x="5067574" y="4054585"/>
            <a:ext cx="4883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Library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 This file is intentionally empty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665306-0499-3941-A7B8-16379402443F}"/>
              </a:ext>
            </a:extLst>
          </p:cNvPr>
          <p:cNvSpPr txBox="1"/>
          <p:nvPr/>
        </p:nvSpPr>
        <p:spPr>
          <a:xfrm>
            <a:off x="4986071" y="3573023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empty.fsi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204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  <p:bldP spid="17" grpId="0"/>
      <p:bldP spid="18" grpId="0"/>
      <p:bldP spid="23" grpId="0"/>
      <p:bldP spid="24" grpId="0"/>
      <p:bldP spid="21" grpId="0"/>
      <p:bldP spid="22" grpId="0"/>
      <p:bldP spid="28" grpId="0"/>
      <p:bldP spid="3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82" y="-121797"/>
            <a:ext cx="5767414" cy="1325563"/>
          </a:xfrm>
        </p:spPr>
        <p:txBody>
          <a:bodyPr/>
          <a:lstStyle/>
          <a:p>
            <a:r>
              <a:rPr lang="en-GB" dirty="0" err="1"/>
              <a:t>Moduler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biblioteker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4794777" y="1050166"/>
            <a:ext cx="0" cy="561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40896-8D54-7F41-86C7-A055BE060F71}"/>
              </a:ext>
            </a:extLst>
          </p:cNvPr>
          <p:cNvSpPr/>
          <p:nvPr/>
        </p:nvSpPr>
        <p:spPr>
          <a:xfrm>
            <a:off x="322825" y="1573551"/>
            <a:ext cx="32544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Estimate the integral of f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from a to b with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stepsize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integrate f a b d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sum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x = 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while x &lt; b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sum &lt;- sum + d * (f 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x &lt;- x +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AF224B-002D-7747-A7B7-CEEA225530BE}"/>
              </a:ext>
            </a:extLst>
          </p:cNvPr>
          <p:cNvSpPr/>
          <p:nvPr/>
        </p:nvSpPr>
        <p:spPr>
          <a:xfrm>
            <a:off x="322825" y="5190385"/>
            <a:ext cx="51921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integrate (fun x -&gt;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(x))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9363D-918C-5B4F-9B96-595C3CF9BC1C}"/>
              </a:ext>
            </a:extLst>
          </p:cNvPr>
          <p:cNvSpPr txBox="1"/>
          <p:nvPr/>
        </p:nvSpPr>
        <p:spPr>
          <a:xfrm>
            <a:off x="89743" y="1050169"/>
            <a:ext cx="38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Bibliotek</a:t>
            </a:r>
            <a:r>
              <a:rPr lang="en-GB" sz="2400" dirty="0"/>
              <a:t> (library)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6891A-5583-5C46-9344-76EFB5C68A9A}"/>
              </a:ext>
            </a:extLst>
          </p:cNvPr>
          <p:cNvSpPr txBox="1"/>
          <p:nvPr/>
        </p:nvSpPr>
        <p:spPr>
          <a:xfrm>
            <a:off x="89742" y="4703183"/>
            <a:ext cx="354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Applikation</a:t>
            </a:r>
            <a:r>
              <a:rPr lang="en-GB" sz="2400" dirty="0"/>
              <a:t>/program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233A0-7176-CA4F-B0CA-AE8BDFB999CA}"/>
              </a:ext>
            </a:extLst>
          </p:cNvPr>
          <p:cNvSpPr/>
          <p:nvPr/>
        </p:nvSpPr>
        <p:spPr>
          <a:xfrm>
            <a:off x="5097204" y="1531728"/>
            <a:ext cx="72007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Estimate the integral of f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from a to b with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stepsize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integrate : (float -&gt; float) -&gt; float -&gt; float -&gt; float -&gt; float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2BE6A-9840-3947-8B45-7D2B7C695041}"/>
              </a:ext>
            </a:extLst>
          </p:cNvPr>
          <p:cNvSpPr txBox="1"/>
          <p:nvPr/>
        </p:nvSpPr>
        <p:spPr>
          <a:xfrm>
            <a:off x="4854340" y="1050166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Signatur</a:t>
            </a:r>
            <a:r>
              <a:rPr lang="en-GB" sz="2400" dirty="0"/>
              <a:t> (.</a:t>
            </a:r>
            <a:r>
              <a:rPr lang="en-GB" sz="2400" dirty="0" err="1"/>
              <a:t>fsi</a:t>
            </a:r>
            <a:r>
              <a:rPr lang="en-GB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FB3C1-01BE-AC40-B98D-2C7DA26442DC}"/>
              </a:ext>
            </a:extLst>
          </p:cNvPr>
          <p:cNvSpPr txBox="1"/>
          <p:nvPr/>
        </p:nvSpPr>
        <p:spPr>
          <a:xfrm>
            <a:off x="4887916" y="3057123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Implementation (.fs)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5D62E-B4E4-3549-9B1E-5A1BB63EC83F}"/>
              </a:ext>
            </a:extLst>
          </p:cNvPr>
          <p:cNvSpPr/>
          <p:nvPr/>
        </p:nvSpPr>
        <p:spPr>
          <a:xfrm>
            <a:off x="5111361" y="3535699"/>
            <a:ext cx="34810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integrate f a b d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sum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x = 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while x &lt; b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sum &lt;- sum + d * (f 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x &lt;- x +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sum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CAA76-9174-5242-B4BF-FA47B64326C1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577232" y="2116504"/>
            <a:ext cx="1519972" cy="47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238A01-4F3C-7C4A-9B34-6EEABD8D2A04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577232" y="2589214"/>
            <a:ext cx="1534129" cy="19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0EC49-9264-BB4D-9FEF-FDE5DECFE589}"/>
              </a:ext>
            </a:extLst>
          </p:cNvPr>
          <p:cNvSpPr txBox="1"/>
          <p:nvPr/>
        </p:nvSpPr>
        <p:spPr>
          <a:xfrm>
            <a:off x="7978483" y="3106185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Application (.</a:t>
            </a:r>
            <a:r>
              <a:rPr lang="en-GB" sz="2400" dirty="0" err="1"/>
              <a:t>fsx</a:t>
            </a:r>
            <a:r>
              <a:rPr lang="en-GB" sz="2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7F8A5-D7B0-4547-A663-A9CC19EB822D}"/>
              </a:ext>
            </a:extLst>
          </p:cNvPr>
          <p:cNvSpPr/>
          <p:nvPr/>
        </p:nvSpPr>
        <p:spPr>
          <a:xfrm>
            <a:off x="8097372" y="3584761"/>
            <a:ext cx="49204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 x =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metaFunctions.integrate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4633ED-0A3D-C24D-A3DA-D4464CF41C18}"/>
              </a:ext>
            </a:extLst>
          </p:cNvPr>
          <p:cNvCxnSpPr>
            <a:cxnSpLocks/>
          </p:cNvCxnSpPr>
          <p:nvPr/>
        </p:nvCxnSpPr>
        <p:spPr>
          <a:xfrm>
            <a:off x="7771144" y="3071772"/>
            <a:ext cx="42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5183D1-3AFA-4A4E-9E30-FD2347982204}"/>
              </a:ext>
            </a:extLst>
          </p:cNvPr>
          <p:cNvCxnSpPr>
            <a:cxnSpLocks/>
          </p:cNvCxnSpPr>
          <p:nvPr/>
        </p:nvCxnSpPr>
        <p:spPr>
          <a:xfrm flipV="1">
            <a:off x="7869259" y="3235528"/>
            <a:ext cx="29744" cy="3251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1D8878-7119-DB4B-88F6-7E176C00FC58}"/>
              </a:ext>
            </a:extLst>
          </p:cNvPr>
          <p:cNvCxnSpPr>
            <a:cxnSpLocks/>
          </p:cNvCxnSpPr>
          <p:nvPr/>
        </p:nvCxnSpPr>
        <p:spPr>
          <a:xfrm flipV="1">
            <a:off x="4681977" y="5602786"/>
            <a:ext cx="3445246" cy="93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0E59EF-FAA9-1C42-B1F1-A6E5024B6D7E}"/>
              </a:ext>
            </a:extLst>
          </p:cNvPr>
          <p:cNvCxnSpPr>
            <a:cxnSpLocks/>
          </p:cNvCxnSpPr>
          <p:nvPr/>
        </p:nvCxnSpPr>
        <p:spPr>
          <a:xfrm flipV="1">
            <a:off x="109493" y="4602599"/>
            <a:ext cx="4087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070BF4-7D73-AC48-9DB8-7F29B3321CBB}"/>
              </a:ext>
            </a:extLst>
          </p:cNvPr>
          <p:cNvCxnSpPr>
            <a:cxnSpLocks/>
          </p:cNvCxnSpPr>
          <p:nvPr/>
        </p:nvCxnSpPr>
        <p:spPr>
          <a:xfrm>
            <a:off x="5051436" y="3071771"/>
            <a:ext cx="2719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CFA4D7-1FE3-CE40-A85B-9E630B619224}"/>
              </a:ext>
            </a:extLst>
          </p:cNvPr>
          <p:cNvSpPr txBox="1"/>
          <p:nvPr/>
        </p:nvSpPr>
        <p:spPr>
          <a:xfrm>
            <a:off x="9372600" y="971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E6ABE0-8C9C-1842-982F-BECB104E8270}"/>
              </a:ext>
            </a:extLst>
          </p:cNvPr>
          <p:cNvSpPr/>
          <p:nvPr/>
        </p:nvSpPr>
        <p:spPr>
          <a:xfrm>
            <a:off x="8149410" y="550291"/>
            <a:ext cx="437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-a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76C16F-C720-264F-B741-8FBFA874419E}"/>
              </a:ext>
            </a:extLst>
          </p:cNvPr>
          <p:cNvCxnSpPr>
            <a:cxnSpLocks/>
          </p:cNvCxnSpPr>
          <p:nvPr/>
        </p:nvCxnSpPr>
        <p:spPr>
          <a:xfrm flipV="1">
            <a:off x="7938743" y="315852"/>
            <a:ext cx="0" cy="102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92882C8-AE87-5C4E-BA3A-727A68D7F950}"/>
              </a:ext>
            </a:extLst>
          </p:cNvPr>
          <p:cNvCxnSpPr>
            <a:cxnSpLocks/>
          </p:cNvCxnSpPr>
          <p:nvPr/>
        </p:nvCxnSpPr>
        <p:spPr>
          <a:xfrm flipV="1">
            <a:off x="7938743" y="1323634"/>
            <a:ext cx="3847503" cy="1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0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2" grpId="0"/>
      <p:bldP spid="23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AB82-90DC-C34B-BBF8-05C74C51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Biblioteksvarianter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79592-B729-0F4D-9EFD-967607B72D88}"/>
              </a:ext>
            </a:extLst>
          </p:cNvPr>
          <p:cNvSpPr txBox="1"/>
          <p:nvPr/>
        </p:nvSpPr>
        <p:spPr>
          <a:xfrm>
            <a:off x="8467725" y="856372"/>
            <a:ext cx="31165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script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fsscript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script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.fs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implementaitons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signatur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bibliotek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.exe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og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linket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44597-B20C-BD40-B643-31221BDCEDCC}"/>
              </a:ext>
            </a:extLst>
          </p:cNvPr>
          <p:cNvSpPr txBox="1"/>
          <p:nvPr/>
        </p:nvSpPr>
        <p:spPr>
          <a:xfrm>
            <a:off x="838200" y="2026743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Åbning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B29FE-2B8F-CC49-9929-6DC94A7E8F32}"/>
              </a:ext>
            </a:extLst>
          </p:cNvPr>
          <p:cNvSpPr/>
          <p:nvPr/>
        </p:nvSpPr>
        <p:spPr>
          <a:xfrm>
            <a:off x="957090" y="2505319"/>
            <a:ext cx="4359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 x =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integrate f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7D41A-F7D2-3748-9402-EBC3B65BFCFA}"/>
              </a:ext>
            </a:extLst>
          </p:cNvPr>
          <p:cNvSpPr txBox="1"/>
          <p:nvPr/>
        </p:nvSpPr>
        <p:spPr>
          <a:xfrm>
            <a:off x="8303714" y="363045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Filsuffikser</a:t>
            </a:r>
            <a:endParaRPr lang="en-GB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E79B9A-56A9-AF48-9342-CC0BCB727B0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143250" y="2237291"/>
            <a:ext cx="1643686" cy="37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02A039-4029-E245-8A5A-E61F853CC628}"/>
              </a:ext>
            </a:extLst>
          </p:cNvPr>
          <p:cNvSpPr txBox="1"/>
          <p:nvPr/>
        </p:nvSpPr>
        <p:spPr>
          <a:xfrm>
            <a:off x="4786936" y="1914125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 </a:t>
            </a:r>
            <a:r>
              <a:rPr lang="en-GB" dirty="0" err="1"/>
              <a:t>på</a:t>
            </a:r>
            <a:r>
              <a:rPr lang="en-GB" dirty="0"/>
              <a:t> namespace </a:t>
            </a:r>
            <a:r>
              <a:rPr lang="en-GB" dirty="0" err="1"/>
              <a:t>polution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DFCD2-A9CD-1C46-B70F-2C5300A74AC5}"/>
              </a:ext>
            </a:extLst>
          </p:cNvPr>
          <p:cNvSpPr txBox="1"/>
          <p:nvPr/>
        </p:nvSpPr>
        <p:spPr>
          <a:xfrm>
            <a:off x="5972172" y="395763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5A95E-EFEF-EF49-B188-976CAE043BAA}"/>
              </a:ext>
            </a:extLst>
          </p:cNvPr>
          <p:cNvSpPr txBox="1"/>
          <p:nvPr/>
        </p:nvSpPr>
        <p:spPr>
          <a:xfrm>
            <a:off x="5616017" y="3200045"/>
            <a:ext cx="580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Adgangskontrol</a:t>
            </a:r>
            <a:endParaRPr lang="en-GB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8199D1-A995-454C-A307-7BC5D538111F}"/>
              </a:ext>
            </a:extLst>
          </p:cNvPr>
          <p:cNvSpPr/>
          <p:nvPr/>
        </p:nvSpPr>
        <p:spPr>
          <a:xfrm>
            <a:off x="6219189" y="4069811"/>
            <a:ext cx="4359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CCB4A6-75B3-0F4B-915A-9B637E3982D9}"/>
              </a:ext>
            </a:extLst>
          </p:cNvPr>
          <p:cNvSpPr txBox="1"/>
          <p:nvPr/>
        </p:nvSpPr>
        <p:spPr>
          <a:xfrm>
            <a:off x="5972172" y="3583054"/>
            <a:ext cx="385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Signatur</a:t>
            </a:r>
            <a:r>
              <a:rPr lang="en-GB" sz="2400" dirty="0"/>
              <a:t> variant (.</a:t>
            </a:r>
            <a:r>
              <a:rPr lang="en-GB" sz="2400" dirty="0" err="1"/>
              <a:t>fsi</a:t>
            </a:r>
            <a:r>
              <a:rPr lang="en-GB" sz="2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939EB8-F5FE-844E-99F1-CA8C52CD9EB5}"/>
              </a:ext>
            </a:extLst>
          </p:cNvPr>
          <p:cNvSpPr/>
          <p:nvPr/>
        </p:nvSpPr>
        <p:spPr>
          <a:xfrm>
            <a:off x="6219189" y="4847244"/>
            <a:ext cx="57442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--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nologo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-a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integrateVar.fsi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--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nologo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-r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integrate.dll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</a:t>
            </a:r>
          </a:p>
          <a:p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…/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(5,28):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error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FS0039: The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value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constructor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namespace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or type '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' is not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defined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33B76-B029-3F4F-B9FD-C15DD476D90F}"/>
              </a:ext>
            </a:extLst>
          </p:cNvPr>
          <p:cNvSpPr txBox="1"/>
          <p:nvPr/>
        </p:nvSpPr>
        <p:spPr>
          <a:xfrm>
            <a:off x="5972171" y="4427728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Oversættelse</a:t>
            </a:r>
            <a:r>
              <a:rPr lang="en-GB" sz="2400" dirty="0"/>
              <a:t>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C24ADC-86FC-5943-8252-93810FC3B31E}"/>
              </a:ext>
            </a:extLst>
          </p:cNvPr>
          <p:cNvCxnSpPr>
            <a:cxnSpLocks/>
          </p:cNvCxnSpPr>
          <p:nvPr/>
        </p:nvCxnSpPr>
        <p:spPr>
          <a:xfrm flipV="1">
            <a:off x="5196165" y="2968557"/>
            <a:ext cx="6648173" cy="25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E4282C-2D17-8746-ACF8-EBC16341100D}"/>
              </a:ext>
            </a:extLst>
          </p:cNvPr>
          <p:cNvCxnSpPr>
            <a:cxnSpLocks/>
          </p:cNvCxnSpPr>
          <p:nvPr/>
        </p:nvCxnSpPr>
        <p:spPr>
          <a:xfrm flipH="1">
            <a:off x="5211852" y="2981132"/>
            <a:ext cx="1" cy="362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51C3AD-F55A-CC4D-A21F-8D04453C570F}"/>
              </a:ext>
            </a:extLst>
          </p:cNvPr>
          <p:cNvCxnSpPr>
            <a:cxnSpLocks/>
          </p:cNvCxnSpPr>
          <p:nvPr/>
        </p:nvCxnSpPr>
        <p:spPr>
          <a:xfrm flipH="1">
            <a:off x="8004608" y="300038"/>
            <a:ext cx="1" cy="268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3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7" grpId="0"/>
      <p:bldP spid="18" grpId="0"/>
      <p:bldP spid="19" grpId="0"/>
      <p:bldP spid="20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F6F0-36A4-6540-A2F1-DDEFBF31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Krav </a:t>
            </a:r>
            <a:r>
              <a:rPr lang="en-GB" dirty="0" err="1"/>
              <a:t>til</a:t>
            </a:r>
            <a:r>
              <a:rPr lang="en-GB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DDC2-B858-DC4F-A28D-B58CA55E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/>
          <a:lstStyle/>
          <a:p>
            <a:r>
              <a:rPr lang="da-DK" dirty="0"/>
              <a:t>Funktionalitet: Kompilerer det, løser det opgaven?</a:t>
            </a:r>
          </a:p>
          <a:p>
            <a:r>
              <a:rPr lang="da-DK" dirty="0"/>
              <a:t>Pålideligt: Hvad vis internettet falder ud?</a:t>
            </a:r>
          </a:p>
          <a:p>
            <a:r>
              <a:rPr lang="da-DK" dirty="0"/>
              <a:t>Brugsvenligt: Er det nemt at bruge?</a:t>
            </a:r>
          </a:p>
          <a:p>
            <a:r>
              <a:rPr lang="da-DK" dirty="0"/>
              <a:t>Effektivitet: Tager det lang tid at bruge, er det langsomt?</a:t>
            </a:r>
          </a:p>
          <a:p>
            <a:r>
              <a:rPr lang="da-DK" dirty="0"/>
              <a:t>Vedligeholdelse: Er det net at rette bugs, at tilføje ny funktionalitet?</a:t>
            </a:r>
          </a:p>
          <a:p>
            <a:r>
              <a:rPr lang="da-DK" dirty="0" err="1"/>
              <a:t>Portérbart</a:t>
            </a:r>
            <a:r>
              <a:rPr lang="da-DK" dirty="0"/>
              <a:t>: Kan det nemt flyttes til en ny computer, telefon, etc.?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937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8F81-E87B-1C49-99CE-586F396D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1" y="-47245"/>
            <a:ext cx="10515600" cy="1325563"/>
          </a:xfrm>
        </p:spPr>
        <p:txBody>
          <a:bodyPr/>
          <a:lstStyle/>
          <a:p>
            <a:r>
              <a:rPr lang="en-GB" dirty="0"/>
              <a:t>Decimal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Binær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A66DC-8DB8-A244-834B-AA0A61388EAB}"/>
              </a:ext>
            </a:extLst>
          </p:cNvPr>
          <p:cNvSpPr/>
          <p:nvPr/>
        </p:nvSpPr>
        <p:spPr>
          <a:xfrm>
            <a:off x="838201" y="1480282"/>
            <a:ext cx="416410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Convert a non-negative integer into its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binary form. E.g., dec2bin 3 =  "0b11"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str = ""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str &lt;- (string (v % 2)) + str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str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116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"%d_10 = %s_2" N (dec2bin N)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6C0CCD-EDC5-174F-B791-C3061F200386}"/>
              </a:ext>
            </a:extLst>
          </p:cNvPr>
          <p:cNvCxnSpPr>
            <a:cxnSpLocks/>
          </p:cNvCxnSpPr>
          <p:nvPr/>
        </p:nvCxnSpPr>
        <p:spPr>
          <a:xfrm>
            <a:off x="5260947" y="924657"/>
            <a:ext cx="0" cy="561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9B4A53-8FD5-AD45-B615-6279DFC8B0E8}"/>
              </a:ext>
            </a:extLst>
          </p:cNvPr>
          <p:cNvSpPr txBox="1"/>
          <p:nvPr/>
        </p:nvSpPr>
        <p:spPr>
          <a:xfrm>
            <a:off x="5354086" y="977307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Implementation (.fs)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5BAEA-08D1-6945-A65E-8BD14D87F630}"/>
              </a:ext>
            </a:extLst>
          </p:cNvPr>
          <p:cNvSpPr txBox="1"/>
          <p:nvPr/>
        </p:nvSpPr>
        <p:spPr>
          <a:xfrm>
            <a:off x="5320510" y="5147929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Application (.</a:t>
            </a:r>
            <a:r>
              <a:rPr lang="en-GB" sz="2400" dirty="0" err="1"/>
              <a:t>fsx</a:t>
            </a:r>
            <a:r>
              <a:rPr lang="en-GB" sz="2400" dirty="0"/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50A42-B226-D343-9628-0B17BB75E4F8}"/>
              </a:ext>
            </a:extLst>
          </p:cNvPr>
          <p:cNvCxnSpPr>
            <a:cxnSpLocks/>
          </p:cNvCxnSpPr>
          <p:nvPr/>
        </p:nvCxnSpPr>
        <p:spPr>
          <a:xfrm flipV="1">
            <a:off x="5354086" y="5092673"/>
            <a:ext cx="3747012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A74D2E7-4433-B14A-AD5E-D973DB770B9B}"/>
              </a:ext>
            </a:extLst>
          </p:cNvPr>
          <p:cNvSpPr/>
          <p:nvPr/>
        </p:nvSpPr>
        <p:spPr>
          <a:xfrm>
            <a:off x="5354086" y="5710395"/>
            <a:ext cx="4164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convert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116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"%d_10 = %s_2" N (dec2bin 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ACA71C-90E8-014B-906A-EBB6FB191334}"/>
              </a:ext>
            </a:extLst>
          </p:cNvPr>
          <p:cNvSpPr/>
          <p:nvPr/>
        </p:nvSpPr>
        <p:spPr>
          <a:xfrm>
            <a:off x="5354086" y="1456229"/>
            <a:ext cx="41641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convert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Convert a non-negative integer into its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binary form. E.g., dec2bin 3 =  "0b11"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      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     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str = ""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    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str &lt;- (string (v % 2)) + str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str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129D6-D086-4E4A-8B24-43EE2A8C34BB}"/>
              </a:ext>
            </a:extLst>
          </p:cNvPr>
          <p:cNvSpPr txBox="1"/>
          <p:nvPr/>
        </p:nvSpPr>
        <p:spPr>
          <a:xfrm>
            <a:off x="838200" y="974388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Program (.</a:t>
            </a:r>
            <a:r>
              <a:rPr lang="en-GB" sz="2400" dirty="0" err="1"/>
              <a:t>fsx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20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8292</TotalTime>
  <Words>2053</Words>
  <Application>Microsoft Macintosh PowerPoint</Application>
  <PresentationFormat>Widescreen</PresentationFormat>
  <Paragraphs>416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Tupler</vt:lpstr>
      <vt:lpstr>Fibonacci</vt:lpstr>
      <vt:lpstr>Moduler og biblioteker</vt:lpstr>
      <vt:lpstr>Biblioteksvarianter</vt:lpstr>
      <vt:lpstr>Moduler og biblioteker</vt:lpstr>
      <vt:lpstr>Biblioteksvarianter</vt:lpstr>
      <vt:lpstr>Krav til Software</vt:lpstr>
      <vt:lpstr>Decimal til Binær</vt:lpstr>
      <vt:lpstr>Black-box testing</vt:lpstr>
      <vt:lpstr>Black-box (unit) testing</vt:lpstr>
      <vt:lpstr>White-box (unit) testing</vt:lpstr>
      <vt:lpstr>White-box (unit)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136</cp:revision>
  <cp:lastPrinted>2018-09-25T09:41:58Z</cp:lastPrinted>
  <dcterms:created xsi:type="dcterms:W3CDTF">2018-09-04T07:39:02Z</dcterms:created>
  <dcterms:modified xsi:type="dcterms:W3CDTF">2019-09-23T19:32:55Z</dcterms:modified>
</cp:coreProperties>
</file>