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90"/>
    <a:srgbClr val="F0B7B5"/>
    <a:srgbClr val="9DD4FD"/>
    <a:srgbClr val="ACD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4"/>
    <p:restoredTop sz="94726"/>
  </p:normalViewPr>
  <p:slideViewPr>
    <p:cSldViewPr snapToGrid="0">
      <p:cViewPr varScale="1">
        <p:scale>
          <a:sx n="49" d="100"/>
          <a:sy n="49" d="100"/>
        </p:scale>
        <p:origin x="20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800-D57E-08F2-9EF5-C7EAE3F8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C7F8-B7BA-D248-1046-4B267588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AB80-8B55-955C-F98B-8EE81F71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8E-12DC-44DE-6CB0-87D2C650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7A4E-3633-657B-1D0A-C8929A70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661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0798-87C2-1588-75A0-38F572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B8458-64B8-F186-4F11-7F466487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E97C-1BC7-585B-E6F0-E08BDD4B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7078-35BA-7C4E-CBDD-29BB0BD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CCE0-127A-12FB-D5E9-7CED5A7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3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A0491-CC06-DA2C-59BA-1DC59DC11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A85F1-D50B-BFDB-C876-B6A52E9B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86E0-6A20-4A00-C520-E764BCAA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846B-BE12-30AB-4049-669602B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5560-6A27-3B1E-9DCC-C6A58B28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48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901-34FA-7B7E-A748-848FFD1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BFD8-7B4C-8C33-982C-1644EA8E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7F3C-C3AC-5DDC-612C-A16B04B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BE7A-8DB1-0B1C-F741-2ABF22A6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6B72-D4EE-A9DE-216A-332BA150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16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A687-A7CC-974B-93D1-DF7FF86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580C-11A5-29DE-E265-1C22ADF2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B5F8-C2C4-9B56-D94F-6326B0B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B7AD-3C35-688A-4F74-6B2D473C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4C5A-7640-03E7-7F91-D2B157E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63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433-34D0-8CE9-1AF4-1810878C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FCCC-AD74-18AE-C934-C6E17A2F9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562A-7D5F-38E0-04DC-A5637864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FF01-EFEC-6E12-4D81-6E5B646C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40D9-522B-4F8C-B047-5EA78915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D753-5DF9-6455-367B-9A1FBABD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9251-2299-091F-E2D3-33F2FB7F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4D46-608B-1C01-27D6-6A51A60E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E96D-5681-B591-4BE5-12BD37FA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8279-4D4F-80C6-EFE8-F25219BCF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69FB5-1866-4AAB-02EE-7A0569252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55904-C57F-AC46-2FF3-1846D3D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6AE26-874C-D130-D826-A2B4D456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2979F-9147-D29A-513E-E423A1B6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5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A80-8B2C-393F-301D-F255886C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997A-11CE-CEA6-1285-C2D38AEB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1922B-4520-ABDD-9315-F4CA93EE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326-AB24-F6A8-B113-DB90F9EB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5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E66DD-79CF-EFD7-2D79-357894BD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2FDAA-E25E-B9FD-DF77-7044D8C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A442-F5F4-D245-4542-34D5A23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28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9229-3865-FB63-A7BD-EA8A94F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4D82-B242-62BC-6FB3-86C6474A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FC94A-42D3-D694-3925-21254E00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9B71-D6CA-125D-4490-393DD8B6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D47A-A727-35CE-E1A5-632D9513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5717-FA54-5850-8E7D-48AB44A9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740-1316-30B0-7A7D-76D9D5D3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73AFF-EA28-EDF5-AAC2-3ADB4AF07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4DCDA-316E-0299-FD37-408CD0E4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B161-7EB6-B41F-1D42-98E8C3F3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EE24-0856-324B-85EB-AEC44C9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8CA13-1B4D-BA45-CBD0-F24AB2F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941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EAD8-B53B-A5C0-22C3-AF491288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31F1-A5EC-022E-397E-930395AA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ABE0-94B1-C048-4349-8B4D95691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DC31E-0F74-AA4D-B132-6FF8B3E5DF9C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D066-2BEF-B8EA-6228-DF690050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7A7E-0115-0970-B41A-50732B37F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64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2823-0089-5C8F-58FF-8BAD1B1BF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a Crew of Analytical Agents: Leveraging PM and LLMs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C71F-7193-99F1-DF15-0C19B44F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This tutorial will introduce participants to the integration of Process Mining (PM) with Large Language Models (LLMs) through an innovative multi-agent framework. Attendees will learn how to design and implement agents that enhance the analytical capabilities of business process management. Hands-on examples and exercises will illustrate how these agents can be effectively utilized, addressing the limitations of LLMs and demonstrating their potential in real-life process mining tasks.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4698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Agentic Concepts: Memory, State, and Guardrails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Enhancing accuracy in agent outputs with memory and state management</a:t>
            </a:r>
          </a:p>
          <a:p>
            <a:r>
              <a:rPr lang="en-GB" dirty="0"/>
              <a:t>Guardrails for ensuring data quality and preventing errors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361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LLMs in Process Mining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Limitations of current LLMs in process mining</a:t>
            </a:r>
          </a:p>
          <a:p>
            <a:r>
              <a:rPr lang="en-GB" dirty="0"/>
              <a:t>How multi-agent frameworks address these challenges</a:t>
            </a:r>
            <a:br>
              <a:rPr lang="en-GB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8844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Research and Opportunities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 advancements in agentic frameworks</a:t>
            </a:r>
          </a:p>
          <a:p>
            <a:r>
              <a:rPr lang="en-GB" dirty="0"/>
              <a:t>Open challenges in applying LLMs to business process management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6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Feedback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Participant feedback: Potential impact of LLMs and agentic workflows on process management roles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7952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2532"/>
          </a:xfrm>
        </p:spPr>
        <p:txBody>
          <a:bodyPr>
            <a:normAutofit/>
          </a:bodyPr>
          <a:lstStyle/>
          <a:p>
            <a:r>
              <a:rPr lang="en-GB" b="1" dirty="0"/>
              <a:t>Interactive Session Components</a:t>
            </a:r>
            <a:br>
              <a:rPr lang="en-GB" b="1" dirty="0"/>
            </a:br>
            <a:r>
              <a:rPr lang="en-GB" dirty="0"/>
              <a:t>Live demonstrations with </a:t>
            </a:r>
            <a:r>
              <a:rPr lang="en-GB" dirty="0" err="1"/>
              <a:t>Jupyter</a:t>
            </a:r>
            <a:r>
              <a:rPr lang="en-GB" dirty="0"/>
              <a:t> notebooks</a:t>
            </a:r>
            <a:br>
              <a:rPr lang="en-GB" dirty="0"/>
            </a:br>
            <a:r>
              <a:rPr lang="en-GB" dirty="0"/>
              <a:t>Group exercises where participants create their own agent-based workflow</a:t>
            </a:r>
            <a:br>
              <a:rPr lang="en-GB" dirty="0"/>
            </a:br>
            <a:r>
              <a:rPr lang="en-GB" dirty="0"/>
              <a:t>Q&amp;A session on practical applications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27024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C834-A2D8-31CC-53ED-429C5BE4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and Key Concepts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3E62-5D24-2E46-ED0D-5FF83B2A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Process Mining (PM)</a:t>
            </a:r>
          </a:p>
          <a:p>
            <a:r>
              <a:rPr lang="en-GB" dirty="0"/>
              <a:t>Introduction to Large Language Models (LLMs) in Process Mining</a:t>
            </a:r>
          </a:p>
          <a:p>
            <a:r>
              <a:rPr lang="en-GB" dirty="0"/>
              <a:t>Why combine PM and LLMs?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162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 Agents and Their Roles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Analytical Agents?</a:t>
            </a:r>
          </a:p>
          <a:p>
            <a:r>
              <a:rPr lang="en-GB" dirty="0"/>
              <a:t>Multi-agent systems in process analysis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66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Workflow Paradigms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different agentic workflows</a:t>
            </a:r>
          </a:p>
          <a:p>
            <a:r>
              <a:rPr lang="en-GB" dirty="0"/>
              <a:t>Use case: Fully automated Process Analysts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40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0E1CC-3314-155B-7ABA-BDB27181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2" y="491094"/>
            <a:ext cx="3691923" cy="503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C3181-5C38-B5AE-E24D-3B6AF388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13" y="491094"/>
            <a:ext cx="4210887" cy="503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33573-F531-87DC-6F0E-0EFF7498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886" y="491094"/>
            <a:ext cx="3880022" cy="5060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22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Multi-Prompt Strategies for Effective Process Mining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Decomposing complex queries with least-to-most prompting</a:t>
            </a:r>
          </a:p>
          <a:p>
            <a:r>
              <a:rPr lang="en-GB" dirty="0"/>
              <a:t>Self-reflection strategies to mitigate hallucinations and non-determinism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95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Implementation with </a:t>
            </a:r>
            <a:r>
              <a:rPr lang="en-GB" dirty="0" err="1"/>
              <a:t>CrewAI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implementation of </a:t>
            </a:r>
            <a:r>
              <a:rPr lang="en-GB" dirty="0" err="1"/>
              <a:t>CrewAI</a:t>
            </a:r>
            <a:r>
              <a:rPr lang="en-GB" dirty="0"/>
              <a:t> Python framework</a:t>
            </a:r>
          </a:p>
          <a:p>
            <a:r>
              <a:rPr lang="en-GB" dirty="0"/>
              <a:t>Demonstration: Agents executing tasks in a process mining project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54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99E-55BB-18EA-4624-24D2F3F9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Exercise: Designing Agentic Workflows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4A6-12CC-3EB4-17F2-B4AA41B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Exercise: Break down a process mining project into roles, tools, and steps</a:t>
            </a:r>
          </a:p>
          <a:p>
            <a:r>
              <a:rPr lang="en-GB" dirty="0"/>
              <a:t>Participants design their own crew of agents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64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7F3-A6FE-AC2E-5225-FE83766B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47CB-9D8A-DEAA-86A3-A442B02D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325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Creating a Crew of Analytical Agents: Leveraging PM and LLMs</vt:lpstr>
      <vt:lpstr>Introduction and Key Concepts</vt:lpstr>
      <vt:lpstr>Analytical Agents and Their Roles</vt:lpstr>
      <vt:lpstr>Agentic Workflow Paradigms</vt:lpstr>
      <vt:lpstr>PowerPoint Presentation</vt:lpstr>
      <vt:lpstr>Multi-Prompt Strategies for Effective Process Mining</vt:lpstr>
      <vt:lpstr>Hands-On Implementation with CrewAI</vt:lpstr>
      <vt:lpstr>Workshop Exercise: Designing Agentic Workflows</vt:lpstr>
      <vt:lpstr>Thank you</vt:lpstr>
      <vt:lpstr>Advanced Agentic Concepts: Memory, State, and Guardrails</vt:lpstr>
      <vt:lpstr>Evaluation of LLMs in Process Mining</vt:lpstr>
      <vt:lpstr>Future Research and Opportunities</vt:lpstr>
      <vt:lpstr>Conclusion and Feedback</vt:lpstr>
      <vt:lpstr>Interactive Session Components Live demonstrations with Jupyter notebooks Group exercises where participants create their own agent-based workflow Q&amp;A session on practical applications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Jessen, Urszula</dc:creator>
  <cp:lastModifiedBy>Jessen, Urszula</cp:lastModifiedBy>
  <cp:revision>2</cp:revision>
  <dcterms:created xsi:type="dcterms:W3CDTF">2024-06-25T12:48:20Z</dcterms:created>
  <dcterms:modified xsi:type="dcterms:W3CDTF">2024-08-22T09:02:13Z</dcterms:modified>
</cp:coreProperties>
</file>