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43" roundtripDataSignature="AMtx7mjOhY5Dshre94Aa+KkYXruoKQ1H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4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4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4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7"/>
          <p:cNvSpPr/>
          <p:nvPr>
            <p:ph idx="2" type="pic"/>
          </p:nvPr>
        </p:nvSpPr>
        <p:spPr>
          <a:xfrm>
            <a:off x="5183188" y="987425"/>
            <a:ext cx="6172200" cy="4873625"/>
          </a:xfrm>
          <a:prstGeom prst="rect">
            <a:avLst/>
          </a:prstGeom>
          <a:noFill/>
          <a:ln>
            <a:noFill/>
          </a:ln>
        </p:spPr>
      </p:sp>
      <p:sp>
        <p:nvSpPr>
          <p:cNvPr id="64" name="Google Shape;64;p4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2.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Logistic Regression</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Le Hoang Nam</a:t>
            </a:r>
            <a:endParaRPr/>
          </a:p>
          <a:p>
            <a:pPr indent="0" lvl="0" marL="0" rtl="0" algn="ctr">
              <a:lnSpc>
                <a:spcPct val="90000"/>
              </a:lnSpc>
              <a:spcBef>
                <a:spcPts val="1000"/>
              </a:spcBef>
              <a:spcAft>
                <a:spcPts val="0"/>
              </a:spcAft>
              <a:buClr>
                <a:schemeClr val="dk1"/>
              </a:buClr>
              <a:buSzPts val="2400"/>
              <a:buNone/>
            </a:pPr>
            <a:r>
              <a:rPr lang="en-US"/>
              <a:t>namlh@hanu.edu.vn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44" name="Google Shape;144;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Logically, we need to find the dividing line between the lending and rejection points. Then decide whether to apply for a new loan or not from that line.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50" name="Google Shape;150;p11"/>
          <p:cNvSpPr txBox="1"/>
          <p:nvPr>
            <p:ph idx="1" type="body"/>
          </p:nvPr>
        </p:nvSpPr>
        <p:spPr>
          <a:xfrm>
            <a:off x="838200" y="5292969"/>
            <a:ext cx="10515600" cy="127488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For example, the green line is the dividing line. Predictions for the profile of someone with a salary of 6 million and 1 year of experience is not lending.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51" name="Google Shape;151;p11"/>
          <p:cNvPicPr preferRelativeResize="0"/>
          <p:nvPr/>
        </p:nvPicPr>
        <p:blipFill rotWithShape="1">
          <a:blip r:embed="rId3">
            <a:alphaModFix/>
          </a:blip>
          <a:srcRect b="0" l="0" r="0" t="0"/>
          <a:stretch/>
        </p:blipFill>
        <p:spPr>
          <a:xfrm>
            <a:off x="3028950" y="365125"/>
            <a:ext cx="6134100" cy="4533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57" name="Google Shape;15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However, because the bank is in a difficult period, the lending is tightened, only those documents with more than 80% certainty can get a loan. </a:t>
            </a:r>
            <a:endParaRPr/>
          </a:p>
          <a:p>
            <a:pPr indent="-228600" lvl="0" marL="228600" rtl="0" algn="l">
              <a:lnSpc>
                <a:spcPct val="90000"/>
              </a:lnSpc>
              <a:spcBef>
                <a:spcPts val="1000"/>
              </a:spcBef>
              <a:spcAft>
                <a:spcPts val="0"/>
              </a:spcAft>
              <a:buClr>
                <a:schemeClr val="dk1"/>
              </a:buClr>
              <a:buSzPts val="2800"/>
              <a:buChar char="•"/>
            </a:pPr>
            <a:r>
              <a:rPr lang="en-US"/>
              <a:t>So now you are not only looking for a loan or not, but you need to find out how much you should lend to that profile. </a:t>
            </a:r>
            <a:endParaRPr/>
          </a:p>
          <a:p>
            <a:pPr indent="0" lvl="0" marL="0" rtl="0" algn="l">
              <a:lnSpc>
                <a:spcPct val="90000"/>
              </a:lnSpc>
              <a:spcBef>
                <a:spcPts val="1000"/>
              </a:spcBef>
              <a:spcAft>
                <a:spcPts val="0"/>
              </a:spcAft>
              <a:buClr>
                <a:schemeClr val="dk1"/>
              </a:buClr>
              <a:buSzPts val="2800"/>
              <a:buNone/>
            </a:pPr>
            <a:r>
              <a:rPr lang="en-US"/>
              <a:t>=&gt; </a:t>
            </a:r>
            <a:r>
              <a:rPr lang="en-US">
                <a:solidFill>
                  <a:srgbClr val="FF0000"/>
                </a:solidFill>
              </a:rPr>
              <a:t>Probability</a:t>
            </a:r>
            <a:endParaRPr>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Probability</a:t>
            </a:r>
            <a:endParaRPr/>
          </a:p>
        </p:txBody>
      </p:sp>
      <p:sp>
        <p:nvSpPr>
          <p:cNvPr id="163" name="Google Shape;163;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is Probability??? </a:t>
            </a:r>
            <a:endParaRPr/>
          </a:p>
          <a:p>
            <a:pPr indent="-228600" lvl="0" marL="228600" rtl="0" algn="l">
              <a:lnSpc>
                <a:spcPct val="90000"/>
              </a:lnSpc>
              <a:spcBef>
                <a:spcPts val="1000"/>
              </a:spcBef>
              <a:spcAft>
                <a:spcPts val="0"/>
              </a:spcAft>
              <a:buClr>
                <a:schemeClr val="dk1"/>
              </a:buClr>
              <a:buSzPts val="2800"/>
              <a:buChar char="•"/>
            </a:pPr>
            <a:r>
              <a:rPr lang="en-US"/>
              <a:t>According to the wiki, "Mathematicians consider probabilities to be numbers in the range [0,1], assigned to an event for which the probability of occurring or not occurring is random". </a:t>
            </a:r>
            <a:endParaRPr/>
          </a:p>
          <a:p>
            <a:pPr indent="-228600" lvl="0" marL="228600" rtl="0" algn="l">
              <a:lnSpc>
                <a:spcPct val="90000"/>
              </a:lnSpc>
              <a:spcBef>
                <a:spcPts val="1000"/>
              </a:spcBef>
              <a:spcAft>
                <a:spcPts val="0"/>
              </a:spcAft>
              <a:buClr>
                <a:schemeClr val="dk1"/>
              </a:buClr>
              <a:buSzPts val="2800"/>
              <a:buChar char="•"/>
            </a:pPr>
            <a:r>
              <a:rPr lang="en-US"/>
              <a:t>For example, if you toss a coin with 2 faces, then the probability of you tossing heads is 50% (= 50/100 = 0.5).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Probability</a:t>
            </a:r>
            <a:endParaRPr/>
          </a:p>
        </p:txBody>
      </p:sp>
      <p:sp>
        <p:nvSpPr>
          <p:cNvPr id="169" name="Google Shape;169;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Probability of an event in the interval [0,1] </a:t>
            </a:r>
            <a:endParaRPr/>
          </a:p>
          <a:p>
            <a:pPr indent="-228600" lvl="0" marL="228600" rtl="0" algn="l">
              <a:lnSpc>
                <a:spcPct val="90000"/>
              </a:lnSpc>
              <a:spcBef>
                <a:spcPts val="1000"/>
              </a:spcBef>
              <a:spcAft>
                <a:spcPts val="0"/>
              </a:spcAft>
              <a:buClr>
                <a:schemeClr val="dk1"/>
              </a:buClr>
              <a:buSzPts val="2800"/>
              <a:buChar char="•"/>
            </a:pPr>
            <a:r>
              <a:rPr lang="en-US"/>
              <a:t>The more likely the event you are to happen, the higher the probability. </a:t>
            </a:r>
            <a:endParaRPr/>
          </a:p>
          <a:p>
            <a:pPr indent="-228600" lvl="0" marL="228600" rtl="0" algn="l">
              <a:lnSpc>
                <a:spcPct val="90000"/>
              </a:lnSpc>
              <a:spcBef>
                <a:spcPts val="1000"/>
              </a:spcBef>
              <a:spcAft>
                <a:spcPts val="0"/>
              </a:spcAft>
              <a:buClr>
                <a:schemeClr val="dk1"/>
              </a:buClr>
              <a:buSzPts val="2800"/>
              <a:buChar char="•"/>
            </a:pPr>
            <a:r>
              <a:rPr lang="en-US"/>
              <a:t>The sum of the probabilities of event A and the negative event of A is 100% (or 1). </a:t>
            </a:r>
            <a:endParaRPr/>
          </a:p>
          <a:p>
            <a:pPr indent="-228600" lvl="1" marL="685800" rtl="0" algn="l">
              <a:lnSpc>
                <a:spcPct val="90000"/>
              </a:lnSpc>
              <a:spcBef>
                <a:spcPts val="500"/>
              </a:spcBef>
              <a:spcAft>
                <a:spcPts val="0"/>
              </a:spcAft>
              <a:buClr>
                <a:schemeClr val="dk1"/>
              </a:buClr>
              <a:buSzPts val="2400"/>
              <a:buChar char="•"/>
            </a:pPr>
            <a:r>
              <a:rPr lang="en-US"/>
              <a:t>Example event A: toss a coin heads, probability 50%; negative event A: toss a coin heads, probability 50% =&gt; total 100%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75" name="Google Shape;175;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You will find the probability is more important than just 0 or 1, for example before each difficult operation, the doctor cannot be sure whether it will fail or succeed but can only say what the probability of success is (eg. 80%).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Sigmoid function</a:t>
            </a:r>
            <a:endParaRPr/>
          </a:p>
        </p:txBody>
      </p:sp>
      <p:sp>
        <p:nvSpPr>
          <p:cNvPr id="181" name="Google Shape;18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Now I need to find the confirmation of the new application to lend. Or the value of the function needs to be in the range [0,1]. </a:t>
            </a:r>
            <a:endParaRPr/>
          </a:p>
          <a:p>
            <a:pPr indent="-228600" lvl="0" marL="228600" rtl="0" algn="l">
              <a:lnSpc>
                <a:spcPct val="90000"/>
              </a:lnSpc>
              <a:spcBef>
                <a:spcPts val="1000"/>
              </a:spcBef>
              <a:spcAft>
                <a:spcPts val="0"/>
              </a:spcAft>
              <a:buClr>
                <a:schemeClr val="dk1"/>
              </a:buClr>
              <a:buSzPts val="2800"/>
              <a:buChar char="•"/>
            </a:pPr>
            <a:r>
              <a:rPr lang="en-US"/>
              <a:t>Obviously, the value of a straight-line equation like the previous one can go outside the range [0,1], so we need a new function that always has a value in the range [0,1]. </a:t>
            </a:r>
            <a:endParaRPr/>
          </a:p>
          <a:p>
            <a:pPr indent="-228600" lvl="1" marL="685800" rtl="0" algn="l">
              <a:lnSpc>
                <a:spcPct val="90000"/>
              </a:lnSpc>
              <a:spcBef>
                <a:spcPts val="500"/>
              </a:spcBef>
              <a:spcAft>
                <a:spcPts val="0"/>
              </a:spcAft>
              <a:buClr>
                <a:schemeClr val="dk1"/>
              </a:buClr>
              <a:buSzPts val="2400"/>
              <a:buChar char="•"/>
            </a:pPr>
            <a:r>
              <a:rPr lang="en-US"/>
              <a:t>That is the </a:t>
            </a:r>
            <a:r>
              <a:rPr lang="en-US">
                <a:solidFill>
                  <a:srgbClr val="FF0000"/>
                </a:solidFill>
              </a:rPr>
              <a:t>sigmoid function.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87" name="Google Shape;18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88" name="Google Shape;188;p17"/>
          <p:cNvPicPr preferRelativeResize="0"/>
          <p:nvPr/>
        </p:nvPicPr>
        <p:blipFill rotWithShape="1">
          <a:blip r:embed="rId3">
            <a:alphaModFix/>
          </a:blip>
          <a:srcRect b="0" l="0" r="0" t="0"/>
          <a:stretch/>
        </p:blipFill>
        <p:spPr>
          <a:xfrm>
            <a:off x="4004896" y="2189285"/>
            <a:ext cx="4182208" cy="28162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94" name="Google Shape;194;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95" name="Google Shape;195;p18"/>
          <p:cNvPicPr preferRelativeResize="0"/>
          <p:nvPr/>
        </p:nvPicPr>
        <p:blipFill rotWithShape="1">
          <a:blip r:embed="rId3">
            <a:alphaModFix/>
          </a:blip>
          <a:srcRect b="0" l="0" r="0" t="0"/>
          <a:stretch/>
        </p:blipFill>
        <p:spPr>
          <a:xfrm>
            <a:off x="3976165" y="2268416"/>
            <a:ext cx="4239669" cy="28162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01" name="Google Shape;20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02" name="Google Shape;202;p19"/>
          <p:cNvPicPr preferRelativeResize="0"/>
          <p:nvPr/>
        </p:nvPicPr>
        <p:blipFill rotWithShape="1">
          <a:blip r:embed="rId3">
            <a:alphaModFix/>
          </a:blip>
          <a:srcRect b="0" l="0" r="0" t="0"/>
          <a:stretch/>
        </p:blipFill>
        <p:spPr>
          <a:xfrm>
            <a:off x="3826523" y="1825625"/>
            <a:ext cx="4538953" cy="36519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is logistic regression?</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Logistic regression</a:t>
            </a:r>
            <a:r>
              <a:rPr lang="en-US"/>
              <a:t> is a process of modeling the probability of a discrete outcome given an input variable.</a:t>
            </a:r>
            <a:endParaRPr/>
          </a:p>
          <a:p>
            <a:pPr indent="-228600" lvl="0" marL="228600" rtl="0" algn="l">
              <a:lnSpc>
                <a:spcPct val="90000"/>
              </a:lnSpc>
              <a:spcBef>
                <a:spcPts val="1000"/>
              </a:spcBef>
              <a:spcAft>
                <a:spcPts val="0"/>
              </a:spcAft>
              <a:buClr>
                <a:schemeClr val="dk1"/>
              </a:buClr>
              <a:buSzPts val="2800"/>
              <a:buChar char="•"/>
            </a:pPr>
            <a:r>
              <a:rPr lang="en-US"/>
              <a:t>The most common logistic regression models a </a:t>
            </a:r>
            <a:r>
              <a:rPr lang="en-US">
                <a:solidFill>
                  <a:srgbClr val="FF0000"/>
                </a:solidFill>
              </a:rPr>
              <a:t>binary outcome</a:t>
            </a:r>
            <a:r>
              <a:rPr lang="en-US"/>
              <a:t>; something that can take two values such as true/false, yes/no, and so on. </a:t>
            </a:r>
            <a:endParaRPr/>
          </a:p>
          <a:p>
            <a:pPr indent="-228600" lvl="0" marL="228600" rtl="0" algn="l">
              <a:lnSpc>
                <a:spcPct val="90000"/>
              </a:lnSpc>
              <a:spcBef>
                <a:spcPts val="1000"/>
              </a:spcBef>
              <a:spcAft>
                <a:spcPts val="0"/>
              </a:spcAft>
              <a:buClr>
                <a:schemeClr val="dk1"/>
              </a:buClr>
              <a:buSzPts val="2800"/>
              <a:buChar char="•"/>
            </a:pPr>
            <a:r>
              <a:rPr lang="en-US"/>
              <a:t>Multinomial logistic regression can model scenarios where there are more than two possible discrete outcomes.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Sigmoid function</a:t>
            </a:r>
            <a:endParaRPr/>
          </a:p>
        </p:txBody>
      </p:sp>
      <p:sp>
        <p:nvSpPr>
          <p:cNvPr id="208" name="Google Shape;208;p20"/>
          <p:cNvSpPr txBox="1"/>
          <p:nvPr>
            <p:ph idx="1" type="body"/>
          </p:nvPr>
        </p:nvSpPr>
        <p:spPr>
          <a:xfrm>
            <a:off x="838200" y="4466491"/>
            <a:ext cx="10515600" cy="171047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Continuous function, taking real values in the interval (0,1). </a:t>
            </a:r>
            <a:endParaRPr/>
          </a:p>
          <a:p>
            <a:pPr indent="-228600" lvl="0" marL="228600" rtl="0" algn="l">
              <a:lnSpc>
                <a:spcPct val="90000"/>
              </a:lnSpc>
              <a:spcBef>
                <a:spcPts val="1000"/>
              </a:spcBef>
              <a:spcAft>
                <a:spcPts val="0"/>
              </a:spcAft>
              <a:buClr>
                <a:schemeClr val="dk1"/>
              </a:buClr>
              <a:buSzPts val="2800"/>
              <a:buChar char="•"/>
            </a:pPr>
            <a:r>
              <a:rPr lang="en-US"/>
              <a:t>Function with derivative at every point (to apply gradient descent) </a:t>
            </a:r>
            <a:endParaRPr/>
          </a:p>
        </p:txBody>
      </p:sp>
      <p:pic>
        <p:nvPicPr>
          <p:cNvPr id="209" name="Google Shape;209;p20"/>
          <p:cNvPicPr preferRelativeResize="0"/>
          <p:nvPr/>
        </p:nvPicPr>
        <p:blipFill rotWithShape="1">
          <a:blip r:embed="rId3">
            <a:alphaModFix/>
          </a:blip>
          <a:srcRect b="0" l="0" r="0" t="0"/>
          <a:stretch/>
        </p:blipFill>
        <p:spPr>
          <a:xfrm>
            <a:off x="5698882" y="934916"/>
            <a:ext cx="4610100" cy="2895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15" name="Google Shape;215;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21" name="Google Shape;22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22" name="Google Shape;222;p22"/>
          <p:cNvPicPr preferRelativeResize="0"/>
          <p:nvPr/>
        </p:nvPicPr>
        <p:blipFill rotWithShape="1">
          <a:blip r:embed="rId3">
            <a:alphaModFix/>
          </a:blip>
          <a:srcRect b="0" l="0" r="0" t="0"/>
          <a:stretch/>
        </p:blipFill>
        <p:spPr>
          <a:xfrm>
            <a:off x="3137205" y="1592316"/>
            <a:ext cx="5917590" cy="408201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Decision Boundary</a:t>
            </a:r>
            <a:endParaRPr/>
          </a:p>
        </p:txBody>
      </p:sp>
      <p:sp>
        <p:nvSpPr>
          <p:cNvPr id="228" name="Google Shape;228;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lang="en-US"/>
              <a:t>We expect our classifier to give us a set of outputs or classes based on probability when we pass the inputs through a prediction function and returns a probability score between 0 and 1.</a:t>
            </a:r>
            <a:endParaRPr/>
          </a:p>
          <a:p>
            <a:pPr indent="0" lvl="0" marL="0" rtl="0" algn="just">
              <a:lnSpc>
                <a:spcPct val="90000"/>
              </a:lnSpc>
              <a:spcBef>
                <a:spcPts val="1000"/>
              </a:spcBef>
              <a:spcAft>
                <a:spcPts val="0"/>
              </a:spcAft>
              <a:buClr>
                <a:schemeClr val="dk1"/>
              </a:buClr>
              <a:buSzPct val="100000"/>
              <a:buNone/>
            </a:pPr>
            <a:r>
              <a:t/>
            </a:r>
            <a:endParaRPr/>
          </a:p>
          <a:p>
            <a:pPr indent="0" lvl="0" marL="0" rtl="0" algn="just">
              <a:lnSpc>
                <a:spcPct val="90000"/>
              </a:lnSpc>
              <a:spcBef>
                <a:spcPts val="1000"/>
              </a:spcBef>
              <a:spcAft>
                <a:spcPts val="0"/>
              </a:spcAft>
              <a:buClr>
                <a:schemeClr val="dk1"/>
              </a:buClr>
              <a:buSzPct val="100000"/>
              <a:buNone/>
            </a:pPr>
            <a:r>
              <a:rPr lang="en-US"/>
              <a:t>For Example, We have 2 classes, let’s take them like cats and dogs (1 - dog , 0 - cats). </a:t>
            </a:r>
            <a:endParaRPr/>
          </a:p>
          <a:p>
            <a:pPr indent="0" lvl="0" marL="0" rtl="0" algn="just">
              <a:lnSpc>
                <a:spcPct val="90000"/>
              </a:lnSpc>
              <a:spcBef>
                <a:spcPts val="1000"/>
              </a:spcBef>
              <a:spcAft>
                <a:spcPts val="0"/>
              </a:spcAft>
              <a:buClr>
                <a:schemeClr val="dk1"/>
              </a:buClr>
              <a:buSzPct val="100000"/>
              <a:buNone/>
            </a:pPr>
            <a:r>
              <a:rPr lang="en-US"/>
              <a:t>We basically decide with a threshold value above which we classify values into Class 1 and of the value goes below the threshold then we classify it in Class 2.</a:t>
            </a:r>
            <a:endParaRPr/>
          </a:p>
          <a:p>
            <a:pPr indent="0" lvl="0" marL="0" rtl="0" algn="just">
              <a:lnSpc>
                <a:spcPct val="90000"/>
              </a:lnSpc>
              <a:spcBef>
                <a:spcPts val="1000"/>
              </a:spcBef>
              <a:spcAft>
                <a:spcPts val="0"/>
              </a:spcAft>
              <a:buClr>
                <a:schemeClr val="dk1"/>
              </a:buClr>
              <a:buSzPct val="100000"/>
              <a:buNone/>
            </a:pPr>
            <a:br>
              <a:rPr lang="en-US"/>
            </a:b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34" name="Google Shape;234;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As shown in the above graph we have chosen the threshold as 0.5, if the prediction function returned a value of 0.7 then we would classify this observation as Class 1(DOG). If our prediction returned a value of 0.2 then we would classify the observation as Class 2(CAT).</a:t>
            </a:r>
            <a:endParaRPr/>
          </a:p>
        </p:txBody>
      </p:sp>
      <p:pic>
        <p:nvPicPr>
          <p:cNvPr descr="https://miro.medium.com/max/619/1*2Vsum532aNQX9TgR7_rAzQ.png" id="235" name="Google Shape;235;p24"/>
          <p:cNvPicPr preferRelativeResize="0"/>
          <p:nvPr/>
        </p:nvPicPr>
        <p:blipFill rotWithShape="1">
          <a:blip r:embed="rId3">
            <a:alphaModFix/>
          </a:blip>
          <a:srcRect b="0" l="0" r="0" t="0"/>
          <a:stretch/>
        </p:blipFill>
        <p:spPr>
          <a:xfrm>
            <a:off x="3309835" y="518821"/>
            <a:ext cx="5409836" cy="375956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Solving problem process:</a:t>
            </a:r>
            <a:endParaRPr/>
          </a:p>
        </p:txBody>
      </p:sp>
      <p:sp>
        <p:nvSpPr>
          <p:cNvPr id="241" name="Google Shape;241;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Model setting</a:t>
            </a:r>
            <a:endParaRPr/>
          </a:p>
          <a:p>
            <a:pPr indent="-228600" lvl="0" marL="228600" rtl="0" algn="l">
              <a:lnSpc>
                <a:spcPct val="90000"/>
              </a:lnSpc>
              <a:spcBef>
                <a:spcPts val="1000"/>
              </a:spcBef>
              <a:spcAft>
                <a:spcPts val="0"/>
              </a:spcAft>
              <a:buClr>
                <a:schemeClr val="dk1"/>
              </a:buClr>
              <a:buSzPts val="2800"/>
              <a:buChar char="•"/>
            </a:pPr>
            <a:r>
              <a:rPr lang="en-US"/>
              <a:t>Set up loss function</a:t>
            </a:r>
            <a:endParaRPr/>
          </a:p>
          <a:p>
            <a:pPr indent="-228600" lvl="0" marL="228600" rtl="0" algn="l">
              <a:lnSpc>
                <a:spcPct val="90000"/>
              </a:lnSpc>
              <a:spcBef>
                <a:spcPts val="1000"/>
              </a:spcBef>
              <a:spcAft>
                <a:spcPts val="0"/>
              </a:spcAft>
              <a:buClr>
                <a:schemeClr val="dk1"/>
              </a:buClr>
              <a:buSzPts val="2800"/>
              <a:buChar char="•"/>
            </a:pPr>
            <a:r>
              <a:rPr lang="en-US"/>
              <a:t>Find the parameter by optimizing the loss function</a:t>
            </a:r>
            <a:endParaRPr/>
          </a:p>
          <a:p>
            <a:pPr indent="-228600" lvl="0" marL="228600" rtl="0" algn="l">
              <a:lnSpc>
                <a:spcPct val="90000"/>
              </a:lnSpc>
              <a:spcBef>
                <a:spcPts val="1000"/>
              </a:spcBef>
              <a:spcAft>
                <a:spcPts val="0"/>
              </a:spcAft>
              <a:buClr>
                <a:schemeClr val="dk1"/>
              </a:buClr>
              <a:buSzPts val="2800"/>
              <a:buChar char="•"/>
            </a:pPr>
            <a:r>
              <a:rPr lang="en-US"/>
              <a:t>Predict new data using the model you just found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Model:</a:t>
            </a:r>
            <a:endParaRPr/>
          </a:p>
        </p:txBody>
      </p:sp>
      <p:sp>
        <p:nvSpPr>
          <p:cNvPr id="247" name="Google Shape;247;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48" name="Google Shape;248;p26"/>
          <p:cNvPicPr preferRelativeResize="0"/>
          <p:nvPr/>
        </p:nvPicPr>
        <p:blipFill rotWithShape="1">
          <a:blip r:embed="rId3">
            <a:alphaModFix/>
          </a:blip>
          <a:srcRect b="0" l="0" r="0" t="0"/>
          <a:stretch/>
        </p:blipFill>
        <p:spPr>
          <a:xfrm>
            <a:off x="3194905" y="604470"/>
            <a:ext cx="7958749" cy="581391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Loss function</a:t>
            </a:r>
            <a:endParaRPr/>
          </a:p>
        </p:txBody>
      </p:sp>
      <p:pic>
        <p:nvPicPr>
          <p:cNvPr id="254" name="Google Shape;254;p27"/>
          <p:cNvPicPr preferRelativeResize="0"/>
          <p:nvPr>
            <p:ph idx="1" type="body"/>
          </p:nvPr>
        </p:nvPicPr>
        <p:blipFill rotWithShape="1">
          <a:blip r:embed="rId3">
            <a:alphaModFix/>
          </a:blip>
          <a:srcRect b="0" l="0" r="0" t="0"/>
          <a:stretch/>
        </p:blipFill>
        <p:spPr>
          <a:xfrm>
            <a:off x="1076691" y="2504708"/>
            <a:ext cx="7147049" cy="1021007"/>
          </a:xfrm>
          <a:prstGeom prst="rect">
            <a:avLst/>
          </a:prstGeom>
          <a:noFill/>
          <a:ln>
            <a:noFill/>
          </a:ln>
        </p:spPr>
      </p:pic>
      <p:pic>
        <p:nvPicPr>
          <p:cNvPr id="255" name="Google Shape;255;p27"/>
          <p:cNvPicPr preferRelativeResize="0"/>
          <p:nvPr/>
        </p:nvPicPr>
        <p:blipFill rotWithShape="1">
          <a:blip r:embed="rId4">
            <a:alphaModFix/>
          </a:blip>
          <a:srcRect b="0" l="0" r="0" t="0"/>
          <a:stretch/>
        </p:blipFill>
        <p:spPr>
          <a:xfrm>
            <a:off x="1076690" y="3804504"/>
            <a:ext cx="4826023" cy="132141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61" name="Google Shape;261;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62" name="Google Shape;262;p28"/>
          <p:cNvPicPr preferRelativeResize="0"/>
          <p:nvPr/>
        </p:nvPicPr>
        <p:blipFill rotWithShape="1">
          <a:blip r:embed="rId3">
            <a:alphaModFix/>
          </a:blip>
          <a:srcRect b="0" l="0" r="0" t="0"/>
          <a:stretch/>
        </p:blipFill>
        <p:spPr>
          <a:xfrm>
            <a:off x="2933700" y="3026019"/>
            <a:ext cx="6324600" cy="1562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68" name="Google Shape;268;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69" name="Google Shape;269;p29"/>
          <p:cNvPicPr preferRelativeResize="0"/>
          <p:nvPr/>
        </p:nvPicPr>
        <p:blipFill rotWithShape="1">
          <a:blip r:embed="rId3">
            <a:alphaModFix/>
          </a:blip>
          <a:srcRect b="0" l="0" r="0" t="0"/>
          <a:stretch/>
        </p:blipFill>
        <p:spPr>
          <a:xfrm>
            <a:off x="1516673" y="2317505"/>
            <a:ext cx="9226416" cy="27292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98" name="Google Shape;98;p3"/>
          <p:cNvPicPr preferRelativeResize="0"/>
          <p:nvPr/>
        </p:nvPicPr>
        <p:blipFill rotWithShape="1">
          <a:blip r:embed="rId3">
            <a:alphaModFix/>
          </a:blip>
          <a:srcRect b="0" l="0" r="0" t="0"/>
          <a:stretch/>
        </p:blipFill>
        <p:spPr>
          <a:xfrm>
            <a:off x="572989" y="1690688"/>
            <a:ext cx="11268919" cy="400672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75" name="Google Shape;275;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76" name="Google Shape;276;p30"/>
          <p:cNvPicPr preferRelativeResize="0"/>
          <p:nvPr/>
        </p:nvPicPr>
        <p:blipFill rotWithShape="1">
          <a:blip r:embed="rId3">
            <a:alphaModFix/>
          </a:blip>
          <a:srcRect b="0" l="0" r="0" t="0"/>
          <a:stretch/>
        </p:blipFill>
        <p:spPr>
          <a:xfrm>
            <a:off x="2238375" y="476250"/>
            <a:ext cx="7715250" cy="5905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Logistic regression uses the following assumptions:</a:t>
            </a:r>
            <a:endParaRPr/>
          </a:p>
        </p:txBody>
      </p:sp>
      <p:sp>
        <p:nvSpPr>
          <p:cNvPr id="282" name="Google Shape;282;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t>1. The response variable is binary.</a:t>
            </a:r>
            <a:endParaRPr/>
          </a:p>
          <a:p>
            <a:pPr indent="0" lvl="0" marL="0" rtl="0" algn="just">
              <a:lnSpc>
                <a:spcPct val="90000"/>
              </a:lnSpc>
              <a:spcBef>
                <a:spcPts val="1000"/>
              </a:spcBef>
              <a:spcAft>
                <a:spcPts val="0"/>
              </a:spcAft>
              <a:buClr>
                <a:schemeClr val="dk1"/>
              </a:buClr>
              <a:buSzPts val="2800"/>
              <a:buNone/>
            </a:pPr>
            <a:r>
              <a:rPr lang="en-US"/>
              <a:t>It is assumed that the response variable can only take on two possible outcomes.</a:t>
            </a:r>
            <a:endParaRPr/>
          </a:p>
          <a:p>
            <a:pPr indent="-228600" lvl="0" marL="228600" rtl="0" algn="just">
              <a:lnSpc>
                <a:spcPct val="90000"/>
              </a:lnSpc>
              <a:spcBef>
                <a:spcPts val="1000"/>
              </a:spcBef>
              <a:spcAft>
                <a:spcPts val="0"/>
              </a:spcAft>
              <a:buClr>
                <a:schemeClr val="dk1"/>
              </a:buClr>
              <a:buSzPts val="2800"/>
              <a:buChar char="•"/>
            </a:pPr>
            <a:r>
              <a:rPr b="1" lang="en-US"/>
              <a:t>2. The observations are independent.</a:t>
            </a:r>
            <a:r>
              <a:rPr lang="en-US"/>
              <a:t> </a:t>
            </a:r>
            <a:endParaRPr/>
          </a:p>
          <a:p>
            <a:pPr indent="0" lvl="0" marL="0" rtl="0" algn="just">
              <a:lnSpc>
                <a:spcPct val="90000"/>
              </a:lnSpc>
              <a:spcBef>
                <a:spcPts val="1000"/>
              </a:spcBef>
              <a:spcAft>
                <a:spcPts val="0"/>
              </a:spcAft>
              <a:buClr>
                <a:schemeClr val="dk1"/>
              </a:buClr>
              <a:buSzPts val="2800"/>
              <a:buNone/>
            </a:pPr>
            <a:r>
              <a:rPr lang="en-US"/>
              <a:t>It is assumed that the observations in the dataset are independent of each other. That is, the observations should not come from repeated measurements of the same individual or be related to each other in any way.</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88" name="Google Shape;288;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t>3. There is no severe multicollinearity among predictor variables</a:t>
            </a:r>
            <a:r>
              <a:rPr lang="en-US"/>
              <a:t>.</a:t>
            </a:r>
            <a:endParaRPr/>
          </a:p>
          <a:p>
            <a:pPr indent="0" lvl="0" marL="0" rtl="0" algn="just">
              <a:lnSpc>
                <a:spcPct val="90000"/>
              </a:lnSpc>
              <a:spcBef>
                <a:spcPts val="1000"/>
              </a:spcBef>
              <a:spcAft>
                <a:spcPts val="0"/>
              </a:spcAft>
              <a:buClr>
                <a:schemeClr val="dk1"/>
              </a:buClr>
              <a:buSzPts val="2800"/>
              <a:buNone/>
            </a:pPr>
            <a:r>
              <a:rPr lang="en-US"/>
              <a:t>It is assumed that none of the predictor variables are highly correlated with each other.</a:t>
            </a:r>
            <a:endParaRPr/>
          </a:p>
          <a:p>
            <a:pPr indent="-228600" lvl="0" marL="228600" rtl="0" algn="just">
              <a:lnSpc>
                <a:spcPct val="90000"/>
              </a:lnSpc>
              <a:spcBef>
                <a:spcPts val="1000"/>
              </a:spcBef>
              <a:spcAft>
                <a:spcPts val="0"/>
              </a:spcAft>
              <a:buClr>
                <a:schemeClr val="dk1"/>
              </a:buClr>
              <a:buSzPts val="2800"/>
              <a:buChar char="•"/>
            </a:pPr>
            <a:r>
              <a:rPr b="1" lang="en-US"/>
              <a:t>4. There are no extreme outliers.</a:t>
            </a:r>
            <a:endParaRPr/>
          </a:p>
          <a:p>
            <a:pPr indent="0" lvl="0" marL="0" rtl="0" algn="just">
              <a:lnSpc>
                <a:spcPct val="90000"/>
              </a:lnSpc>
              <a:spcBef>
                <a:spcPts val="1000"/>
              </a:spcBef>
              <a:spcAft>
                <a:spcPts val="0"/>
              </a:spcAft>
              <a:buClr>
                <a:schemeClr val="dk1"/>
              </a:buClr>
              <a:buSzPts val="2800"/>
              <a:buNone/>
            </a:pPr>
            <a:r>
              <a:rPr lang="en-US"/>
              <a:t>It is assumed that there are no extreme outliers or influential observations in the dataset.</a:t>
            </a:r>
            <a:endParaRPr/>
          </a:p>
          <a:p>
            <a:pPr indent="-228600" lvl="0" marL="228600" rtl="0" algn="just">
              <a:lnSpc>
                <a:spcPct val="90000"/>
              </a:lnSpc>
              <a:spcBef>
                <a:spcPts val="1000"/>
              </a:spcBef>
              <a:spcAft>
                <a:spcPts val="0"/>
              </a:spcAft>
              <a:buClr>
                <a:schemeClr val="dk1"/>
              </a:buClr>
              <a:buSzPts val="2800"/>
              <a:buChar char="•"/>
            </a:pPr>
            <a:r>
              <a:rPr b="1" lang="en-US"/>
              <a:t>5. There is a linear relationship between the predictor variables and the logit of the response variable</a:t>
            </a:r>
            <a:endParaRPr/>
          </a:p>
          <a:p>
            <a:pPr indent="0" lvl="0" marL="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94" name="Google Shape;294;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t>6. The sample size is sufficiently large.</a:t>
            </a:r>
            <a:endParaRPr/>
          </a:p>
          <a:p>
            <a:pPr indent="0" lvl="0" marL="0" rtl="0" algn="just">
              <a:lnSpc>
                <a:spcPct val="90000"/>
              </a:lnSpc>
              <a:spcBef>
                <a:spcPts val="1000"/>
              </a:spcBef>
              <a:spcAft>
                <a:spcPts val="0"/>
              </a:spcAft>
              <a:buClr>
                <a:schemeClr val="dk1"/>
              </a:buClr>
              <a:buSzPts val="2800"/>
              <a:buNone/>
            </a:pPr>
            <a:r>
              <a:rPr lang="en-US"/>
              <a:t>As a rule of thumb, you should have a minimum of 10 cases with the least frequent outcome for each explanatory variable. For example, if you have 3 explanatory variables and the expected probability of the least frequent outcome is 0.20, then you should have a sample size of at least (10*3) / 0.20 = 150.</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Brief code to find w[0], w[1], w[2]</a:t>
            </a:r>
            <a:endParaRPr/>
          </a:p>
        </p:txBody>
      </p:sp>
      <p:sp>
        <p:nvSpPr>
          <p:cNvPr id="300" name="Google Shape;300;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01" name="Google Shape;301;p34"/>
          <p:cNvPicPr preferRelativeResize="0"/>
          <p:nvPr/>
        </p:nvPicPr>
        <p:blipFill rotWithShape="1">
          <a:blip r:embed="rId3">
            <a:alphaModFix/>
          </a:blip>
          <a:srcRect b="0" l="0" r="0" t="0"/>
          <a:stretch/>
        </p:blipFill>
        <p:spPr>
          <a:xfrm>
            <a:off x="628650" y="2521194"/>
            <a:ext cx="10934700" cy="3486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Using sklearn library</a:t>
            </a:r>
            <a:endParaRPr/>
          </a:p>
        </p:txBody>
      </p:sp>
      <p:sp>
        <p:nvSpPr>
          <p:cNvPr id="307" name="Google Shape;307;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08" name="Google Shape;308;p35"/>
          <p:cNvPicPr preferRelativeResize="0"/>
          <p:nvPr/>
        </p:nvPicPr>
        <p:blipFill rotWithShape="1">
          <a:blip r:embed="rId3">
            <a:alphaModFix/>
          </a:blip>
          <a:srcRect b="0" l="0" r="0" t="0"/>
          <a:stretch/>
        </p:blipFill>
        <p:spPr>
          <a:xfrm>
            <a:off x="847638" y="4467270"/>
            <a:ext cx="3238500" cy="1228725"/>
          </a:xfrm>
          <a:prstGeom prst="rect">
            <a:avLst/>
          </a:prstGeom>
          <a:noFill/>
          <a:ln>
            <a:noFill/>
          </a:ln>
        </p:spPr>
      </p:pic>
      <p:pic>
        <p:nvPicPr>
          <p:cNvPr id="309" name="Google Shape;309;p35"/>
          <p:cNvPicPr preferRelativeResize="0"/>
          <p:nvPr/>
        </p:nvPicPr>
        <p:blipFill rotWithShape="1">
          <a:blip r:embed="rId4">
            <a:alphaModFix/>
          </a:blip>
          <a:srcRect b="0" l="0" r="0" t="0"/>
          <a:stretch/>
        </p:blipFill>
        <p:spPr>
          <a:xfrm>
            <a:off x="847638" y="1946378"/>
            <a:ext cx="5715000" cy="21431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15" name="Google Shape;315;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https://miro.medium.com/max/875/1*PQ8tdohapfm-YHlrRIRuOA.gif" id="316" name="Google Shape;316;p36"/>
          <p:cNvPicPr preferRelativeResize="0"/>
          <p:nvPr/>
        </p:nvPicPr>
        <p:blipFill rotWithShape="1">
          <a:blip r:embed="rId3">
            <a:alphaModFix/>
          </a:blip>
          <a:srcRect b="0" l="0" r="0" t="0"/>
          <a:stretch/>
        </p:blipFill>
        <p:spPr>
          <a:xfrm>
            <a:off x="2252822" y="458249"/>
            <a:ext cx="7620000" cy="57150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Some application of logistic regression</a:t>
            </a:r>
            <a:endParaRPr/>
          </a:p>
        </p:txBody>
      </p:sp>
      <p:sp>
        <p:nvSpPr>
          <p:cNvPr id="322" name="Google Shape;322;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Spam detection: Predict whether the mail sent to your mailbox is spam or not. </a:t>
            </a:r>
            <a:endParaRPr/>
          </a:p>
          <a:p>
            <a:pPr indent="-228600" lvl="0" marL="228600" rtl="0" algn="l">
              <a:lnSpc>
                <a:spcPct val="90000"/>
              </a:lnSpc>
              <a:spcBef>
                <a:spcPts val="1000"/>
              </a:spcBef>
              <a:spcAft>
                <a:spcPts val="0"/>
              </a:spcAft>
              <a:buClr>
                <a:schemeClr val="dk1"/>
              </a:buClr>
              <a:buSzPts val="2800"/>
              <a:buChar char="•"/>
            </a:pPr>
            <a:r>
              <a:rPr lang="en-US"/>
              <a:t>Credit card fraud: Predict whether a bank transaction is fraudulent.</a:t>
            </a:r>
            <a:endParaRPr/>
          </a:p>
          <a:p>
            <a:pPr indent="-228600" lvl="0" marL="228600" rtl="0" algn="l">
              <a:lnSpc>
                <a:spcPct val="90000"/>
              </a:lnSpc>
              <a:spcBef>
                <a:spcPts val="1000"/>
              </a:spcBef>
              <a:spcAft>
                <a:spcPts val="0"/>
              </a:spcAft>
              <a:buClr>
                <a:schemeClr val="dk1"/>
              </a:buClr>
              <a:buSzPts val="2800"/>
              <a:buChar char="•"/>
            </a:pPr>
            <a:r>
              <a:rPr lang="en-US"/>
              <a:t>Health: Predict whether a tumor is negative or positive. </a:t>
            </a:r>
            <a:endParaRPr/>
          </a:p>
          <a:p>
            <a:pPr indent="-228600" lvl="0" marL="228600" rtl="0" algn="l">
              <a:lnSpc>
                <a:spcPct val="90000"/>
              </a:lnSpc>
              <a:spcBef>
                <a:spcPts val="1000"/>
              </a:spcBef>
              <a:spcAft>
                <a:spcPts val="0"/>
              </a:spcAft>
              <a:buClr>
                <a:schemeClr val="dk1"/>
              </a:buClr>
              <a:buSzPts val="2800"/>
              <a:buChar char="•"/>
            </a:pPr>
            <a:r>
              <a:rPr lang="en-US"/>
              <a:t>Banking: Predict whether the loan will be repaid or not. </a:t>
            </a:r>
            <a:endParaRPr/>
          </a:p>
          <a:p>
            <a:pPr indent="-228600" lvl="0" marL="228600" rtl="0" algn="l">
              <a:lnSpc>
                <a:spcPct val="90000"/>
              </a:lnSpc>
              <a:spcBef>
                <a:spcPts val="1000"/>
              </a:spcBef>
              <a:spcAft>
                <a:spcPts val="0"/>
              </a:spcAft>
              <a:buClr>
                <a:schemeClr val="dk1"/>
              </a:buClr>
              <a:buSzPts val="2800"/>
              <a:buChar char="•"/>
            </a:pPr>
            <a:r>
              <a:rPr lang="en-US"/>
              <a:t>Investment: Predict whether an investment in a start-up will be profitable or not.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Examples</a:t>
            </a:r>
            <a:endParaRPr/>
          </a:p>
        </p:txBody>
      </p:sp>
      <p:sp>
        <p:nvSpPr>
          <p:cNvPr id="104" name="Google Shape;104;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Email sent to your mailbox is spam or not?</a:t>
            </a:r>
            <a:endParaRPr/>
          </a:p>
          <a:p>
            <a:pPr indent="-228600" lvl="0" marL="228600" rtl="0" algn="l">
              <a:lnSpc>
                <a:spcPct val="90000"/>
              </a:lnSpc>
              <a:spcBef>
                <a:spcPts val="1000"/>
              </a:spcBef>
              <a:spcAft>
                <a:spcPts val="0"/>
              </a:spcAft>
              <a:buClr>
                <a:schemeClr val="dk1"/>
              </a:buClr>
              <a:buSzPts val="2800"/>
              <a:buChar char="•"/>
            </a:pPr>
            <a:r>
              <a:rPr lang="en-US"/>
              <a:t>A patient is positive or negative to cancer?</a:t>
            </a:r>
            <a:endParaRPr/>
          </a:p>
          <a:p>
            <a:pPr indent="-228600" lvl="0" marL="228600" rtl="0" algn="l">
              <a:lnSpc>
                <a:spcPct val="90000"/>
              </a:lnSpc>
              <a:spcBef>
                <a:spcPts val="1000"/>
              </a:spcBef>
              <a:spcAft>
                <a:spcPts val="0"/>
              </a:spcAft>
              <a:buClr>
                <a:schemeClr val="dk1"/>
              </a:buClr>
              <a:buSzPts val="2800"/>
              <a:buChar char="•"/>
            </a:pPr>
            <a:r>
              <a:rPr lang="en-US"/>
              <a:t>Should I invest in this company or not?</a:t>
            </a:r>
            <a:endParaRPr/>
          </a:p>
          <a:p>
            <a:pPr indent="-228600" lvl="0" marL="228600" rtl="0" algn="l">
              <a:lnSpc>
                <a:spcPct val="90000"/>
              </a:lnSpc>
              <a:spcBef>
                <a:spcPts val="1000"/>
              </a:spcBef>
              <a:spcAft>
                <a:spcPts val="0"/>
              </a:spcAft>
              <a:buClr>
                <a:schemeClr val="dk1"/>
              </a:buClr>
              <a:buSzPts val="2800"/>
              <a:buChar char="•"/>
            </a:pPr>
            <a:r>
              <a:rPr lang="en-US"/>
              <a:t>This is a dog or a cat?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10" name="Google Shape;11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medicine, for example, a common goal is to find out which variables have an impact on disease.</a:t>
            </a:r>
            <a:endParaRPr/>
          </a:p>
          <a:p>
            <a:pPr indent="-228600" lvl="0" marL="228600" rtl="0" algn="l">
              <a:lnSpc>
                <a:spcPct val="90000"/>
              </a:lnSpc>
              <a:spcBef>
                <a:spcPts val="1000"/>
              </a:spcBef>
              <a:spcAft>
                <a:spcPts val="0"/>
              </a:spcAft>
              <a:buClr>
                <a:schemeClr val="dk1"/>
              </a:buClr>
              <a:buSzPts val="2800"/>
              <a:buChar char="•"/>
            </a:pPr>
            <a:r>
              <a:rPr lang="en-US"/>
              <a:t>In this case, 0 stand for “not diseased” and 1 stand for “diseased”</a:t>
            </a:r>
            <a:endParaRPr/>
          </a:p>
          <a:p>
            <a:pPr indent="-228600" lvl="0" marL="228600" rtl="0" algn="l">
              <a:lnSpc>
                <a:spcPct val="90000"/>
              </a:lnSpc>
              <a:spcBef>
                <a:spcPts val="1000"/>
              </a:spcBef>
              <a:spcAft>
                <a:spcPts val="0"/>
              </a:spcAft>
              <a:buClr>
                <a:schemeClr val="dk1"/>
              </a:buClr>
              <a:buSzPts val="2800"/>
              <a:buChar char="•"/>
            </a:pPr>
            <a:r>
              <a:rPr lang="en-US"/>
              <a:t>And the influence of age, gender, smoking status on this particular disease is examined.</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11" name="Google Shape;111;p5"/>
          <p:cNvPicPr preferRelativeResize="0"/>
          <p:nvPr/>
        </p:nvPicPr>
        <p:blipFill rotWithShape="1">
          <a:blip r:embed="rId3">
            <a:alphaModFix/>
          </a:blip>
          <a:srcRect b="0" l="0" r="0" t="0"/>
          <a:stretch/>
        </p:blipFill>
        <p:spPr>
          <a:xfrm>
            <a:off x="3930160" y="4524041"/>
            <a:ext cx="4296141" cy="18507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17" name="Google Shape;11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18" name="Google Shape;118;p6"/>
          <p:cNvPicPr preferRelativeResize="0"/>
          <p:nvPr/>
        </p:nvPicPr>
        <p:blipFill rotWithShape="1">
          <a:blip r:embed="rId3">
            <a:alphaModFix/>
          </a:blip>
          <a:srcRect b="0" l="0" r="0" t="0"/>
          <a:stretch/>
        </p:blipFill>
        <p:spPr>
          <a:xfrm>
            <a:off x="616843" y="1393484"/>
            <a:ext cx="10650781" cy="426215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a:t>
            </a:r>
            <a:endParaRPr/>
          </a:p>
        </p:txBody>
      </p:sp>
      <p:sp>
        <p:nvSpPr>
          <p:cNvPr id="124" name="Google Shape;124;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bank has a loan program for apartment buyers. </a:t>
            </a:r>
            <a:endParaRPr/>
          </a:p>
          <a:p>
            <a:pPr indent="-228600" lvl="0" marL="228600" rtl="0" algn="l">
              <a:lnSpc>
                <a:spcPct val="90000"/>
              </a:lnSpc>
              <a:spcBef>
                <a:spcPts val="1000"/>
              </a:spcBef>
              <a:spcAft>
                <a:spcPts val="0"/>
              </a:spcAft>
              <a:buClr>
                <a:schemeClr val="dk1"/>
              </a:buClr>
              <a:buSzPts val="2800"/>
              <a:buChar char="•"/>
            </a:pPr>
            <a:r>
              <a:rPr lang="en-US"/>
              <a:t>Normally you can go through 10-20 applications a day to decide, but lately you are receiving 1000-2000 applications per day.</a:t>
            </a:r>
            <a:endParaRPr/>
          </a:p>
          <a:p>
            <a:pPr indent="-228600" lvl="0" marL="228600" rtl="0" algn="l">
              <a:lnSpc>
                <a:spcPct val="90000"/>
              </a:lnSpc>
              <a:spcBef>
                <a:spcPts val="1000"/>
              </a:spcBef>
              <a:spcAft>
                <a:spcPts val="0"/>
              </a:spcAft>
              <a:buClr>
                <a:schemeClr val="dk1"/>
              </a:buClr>
              <a:buSzPts val="2800"/>
              <a:buChar char="•"/>
            </a:pPr>
            <a:r>
              <a:rPr lang="en-US"/>
              <a:t>You can't process all the applications and you need a solution to predict the new application as to whether to lend or not.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30" name="Google Shape;130;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After analyzing, you find that the two main factors that determine whether to get a loan are </a:t>
            </a:r>
            <a:r>
              <a:rPr lang="en-US">
                <a:solidFill>
                  <a:srgbClr val="FF0000"/>
                </a:solidFill>
              </a:rPr>
              <a:t>salary</a:t>
            </a:r>
            <a:r>
              <a:rPr lang="en-US"/>
              <a:t> and </a:t>
            </a:r>
            <a:r>
              <a:rPr lang="en-US">
                <a:solidFill>
                  <a:srgbClr val="FF0000"/>
                </a:solidFill>
              </a:rPr>
              <a:t>working time</a:t>
            </a:r>
            <a:r>
              <a:rPr lang="en-US"/>
              <a:t>. Here is the data you have so far: </a:t>
            </a:r>
            <a:endParaRPr/>
          </a:p>
        </p:txBody>
      </p:sp>
      <p:pic>
        <p:nvPicPr>
          <p:cNvPr id="131" name="Google Shape;131;p8"/>
          <p:cNvPicPr preferRelativeResize="0"/>
          <p:nvPr/>
        </p:nvPicPr>
        <p:blipFill rotWithShape="1">
          <a:blip r:embed="rId3">
            <a:alphaModFix/>
          </a:blip>
          <a:srcRect b="0" l="0" r="0" t="0"/>
          <a:stretch/>
        </p:blipFill>
        <p:spPr>
          <a:xfrm>
            <a:off x="3922102" y="3173535"/>
            <a:ext cx="4338285" cy="30034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37" name="Google Shape;13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38" name="Google Shape;138;p9"/>
          <p:cNvPicPr preferRelativeResize="0"/>
          <p:nvPr/>
        </p:nvPicPr>
        <p:blipFill rotWithShape="1">
          <a:blip r:embed="rId3">
            <a:alphaModFix/>
          </a:blip>
          <a:srcRect b="0" l="0" r="0" t="0"/>
          <a:stretch/>
        </p:blipFill>
        <p:spPr>
          <a:xfrm>
            <a:off x="2176462" y="628650"/>
            <a:ext cx="7839075" cy="5600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2021-08-27T11:48:32Z</dcterms:created>
  <dc:creator>HLC_2021</dc:creator>
</cp:coreProperties>
</file>