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3" r:id="rId3"/>
    <p:sldId id="375" r:id="rId4"/>
    <p:sldId id="376" r:id="rId5"/>
    <p:sldId id="377" r:id="rId6"/>
    <p:sldId id="421" r:id="rId7"/>
    <p:sldId id="286" r:id="rId8"/>
    <p:sldId id="348" r:id="rId9"/>
    <p:sldId id="379" r:id="rId10"/>
    <p:sldId id="422" r:id="rId11"/>
    <p:sldId id="382" r:id="rId12"/>
    <p:sldId id="383" r:id="rId13"/>
    <p:sldId id="385" r:id="rId14"/>
    <p:sldId id="352" r:id="rId15"/>
    <p:sldId id="424" r:id="rId16"/>
    <p:sldId id="423" r:id="rId17"/>
    <p:sldId id="425" r:id="rId18"/>
    <p:sldId id="426" r:id="rId19"/>
    <p:sldId id="427" r:id="rId20"/>
    <p:sldId id="428" r:id="rId21"/>
    <p:sldId id="389" r:id="rId22"/>
    <p:sldId id="390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09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11" r:id="rId43"/>
    <p:sldId id="438" r:id="rId44"/>
    <p:sldId id="420" r:id="rId45"/>
    <p:sldId id="285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EC14A4"/>
    <a:srgbClr val="003399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 autoAdjust="0"/>
    <p:restoredTop sz="92317" autoAdjust="0"/>
  </p:normalViewPr>
  <p:slideViewPr>
    <p:cSldViewPr>
      <p:cViewPr varScale="1">
        <p:scale>
          <a:sx n="101" d="100"/>
          <a:sy n="101" d="100"/>
        </p:scale>
        <p:origin x="9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24/10/2021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14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19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8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26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0E1262-4FD9-4638-BBCC-36C9CE05C643}" type="slidenum">
              <a:rPr lang="en-GB" smtClean="0"/>
              <a:pPr eaLnBrk="1" hangingPunct="1"/>
              <a:t>38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ea typeface="DejaVu LGC Sans"/>
              <a:cs typeface="DejaVu LGC Sans"/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Fall,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2021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685800"/>
            <a:chOff x="914400" y="4927312"/>
            <a:chExt cx="6019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03: Topic in Differentiation</a:t>
              </a:r>
              <a:endParaRPr lang="en-US" sz="3200" b="1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Implicit differentiation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Consider </a:t>
            </a:r>
            <a:r>
              <a:rPr lang="en-US" sz="2800" dirty="0"/>
              <a:t>the </a:t>
            </a:r>
            <a:r>
              <a:rPr lang="en-US" sz="2800" dirty="0" smtClean="0"/>
              <a:t>equation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 smtClean="0"/>
              <a:t>To </a:t>
            </a:r>
            <a:r>
              <a:rPr lang="en-US" sz="2800" dirty="0">
                <a:solidFill>
                  <a:srgbClr val="0000CC"/>
                </a:solidFill>
              </a:rPr>
              <a:t>find </a:t>
            </a:r>
            <a:r>
              <a:rPr lang="en-US" sz="2800" dirty="0" err="1">
                <a:solidFill>
                  <a:srgbClr val="0000CC"/>
                </a:solidFill>
              </a:rPr>
              <a:t>dy</a:t>
            </a:r>
            <a:r>
              <a:rPr lang="en-US" sz="2800" dirty="0">
                <a:solidFill>
                  <a:srgbClr val="0000CC"/>
                </a:solidFill>
              </a:rPr>
              <a:t>/dx</a:t>
            </a:r>
            <a:r>
              <a:rPr lang="en-US" sz="2800" dirty="0"/>
              <a:t>, we </a:t>
            </a:r>
            <a:r>
              <a:rPr lang="en-US" sz="2800" dirty="0">
                <a:solidFill>
                  <a:srgbClr val="0000CC"/>
                </a:solidFill>
              </a:rPr>
              <a:t>differentiate both sides</a:t>
            </a:r>
            <a:r>
              <a:rPr lang="en-US" sz="2800" dirty="0"/>
              <a:t> of the equation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Since </a:t>
            </a:r>
            <a:r>
              <a:rPr lang="en-US" sz="2800" i="1" dirty="0" smtClean="0">
                <a:solidFill>
                  <a:srgbClr val="0000CC"/>
                </a:solidFill>
              </a:rPr>
              <a:t>y</a:t>
            </a:r>
            <a:r>
              <a:rPr lang="en-US" sz="2800" dirty="0" smtClean="0"/>
              <a:t> is a function of </a:t>
            </a: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/>
              <a:t>, we can rewrite </a:t>
            </a:r>
            <a:r>
              <a:rPr lang="en-US" sz="2800" i="1" dirty="0" smtClean="0">
                <a:solidFill>
                  <a:srgbClr val="0000CC"/>
                </a:solidFill>
              </a:rPr>
              <a:t>y</a:t>
            </a:r>
            <a:r>
              <a:rPr lang="en-US" sz="2800" dirty="0" smtClean="0">
                <a:solidFill>
                  <a:srgbClr val="0000CC"/>
                </a:solidFill>
              </a:rPr>
              <a:t> = </a:t>
            </a:r>
            <a:r>
              <a:rPr lang="en-US" sz="2800" i="1" dirty="0" smtClean="0">
                <a:solidFill>
                  <a:srgbClr val="0000CC"/>
                </a:solidFill>
              </a:rPr>
              <a:t>f</a:t>
            </a:r>
            <a:r>
              <a:rPr lang="en-US" sz="2800" dirty="0" smtClean="0">
                <a:solidFill>
                  <a:srgbClr val="0000CC"/>
                </a:solidFill>
              </a:rPr>
              <a:t>(</a:t>
            </a: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>
                <a:solidFill>
                  <a:srgbClr val="0000CC"/>
                </a:solidFill>
              </a:rPr>
              <a:t>)</a:t>
            </a:r>
            <a:r>
              <a:rPr lang="en-US" sz="2800" dirty="0" smtClean="0"/>
              <a:t> and find: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Now, we have:</a:t>
            </a:r>
            <a:endParaRPr lang="en-US" sz="28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19748" y="1143000"/>
                <a:ext cx="1014252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8" y="1143000"/>
                <a:ext cx="1014252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2599683"/>
                <a:ext cx="2148152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99683"/>
                <a:ext cx="2148152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4465" y="4352283"/>
                <a:ext cx="5175135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65" y="4352283"/>
                <a:ext cx="5175135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4200" y="5571483"/>
                <a:ext cx="2783647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71483"/>
                <a:ext cx="2783647" cy="7296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9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3505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To find </a:t>
            </a:r>
            <a:r>
              <a:rPr lang="en-US" sz="2400" dirty="0" smtClean="0"/>
              <a:t>         by implicit </a:t>
            </a:r>
            <a:r>
              <a:rPr lang="en-US" sz="2400" dirty="0"/>
              <a:t>differentiation: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952500" lvl="1" indent="-438150">
              <a:buFont typeface="Arial Unicode MS" pitchFamily="34" charset="-128"/>
              <a:buAutoNum type="arabicPeriod"/>
              <a:tabLst>
                <a:tab pos="5883275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Differentiate both sides</a:t>
            </a:r>
            <a:r>
              <a:rPr lang="en-US" sz="2400" dirty="0"/>
              <a:t> of the equation with </a:t>
            </a:r>
            <a:r>
              <a:rPr lang="en-US" sz="2400" dirty="0">
                <a:solidFill>
                  <a:srgbClr val="0000CC"/>
                </a:solidFill>
              </a:rPr>
              <a:t>respect to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 (</a:t>
            </a:r>
            <a:r>
              <a:rPr lang="en-US" sz="2400" dirty="0"/>
              <a:t>Make sure that the derivative of any term involving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includes the </a:t>
            </a:r>
            <a:r>
              <a:rPr lang="en-US" sz="2400" dirty="0" smtClean="0"/>
              <a:t>factor      )</a:t>
            </a:r>
            <a:br>
              <a:rPr lang="en-US" sz="2400" dirty="0" smtClean="0"/>
            </a:br>
            <a:endParaRPr lang="en-US" sz="2400" dirty="0" smtClean="0"/>
          </a:p>
          <a:p>
            <a:pPr marL="971550" lvl="1" indent="-457200">
              <a:buFont typeface="+mj-lt"/>
              <a:buAutoNum type="arabicPeriod" startAt="2"/>
              <a:tabLst>
                <a:tab pos="5883275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Solve</a:t>
            </a:r>
            <a:r>
              <a:rPr lang="en-US" sz="2400" dirty="0"/>
              <a:t> the resulting equation </a:t>
            </a:r>
            <a:r>
              <a:rPr lang="en-US" sz="2400" dirty="0">
                <a:solidFill>
                  <a:srgbClr val="0000CC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smtClean="0"/>
              <a:t>      in </a:t>
            </a:r>
            <a:r>
              <a:rPr lang="en-US" sz="2400" dirty="0"/>
              <a:t>terms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</a:t>
            </a:r>
            <a:r>
              <a:rPr lang="en-US" dirty="0" smtClean="0"/>
              <a:t>differentiation: The steps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11430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43000"/>
                <a:ext cx="1219200" cy="697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2709532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09532"/>
                <a:ext cx="12192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34290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1219200" cy="697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676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differentiation: </a:t>
            </a:r>
            <a:r>
              <a:rPr lang="en-US" dirty="0" smtClean="0"/>
              <a:t>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</a:t>
            </a:r>
            <a:r>
              <a:rPr lang="en-US" sz="2400" dirty="0" smtClean="0"/>
              <a:t>      for </a:t>
            </a:r>
            <a:r>
              <a:rPr lang="en-US" sz="2400" dirty="0"/>
              <a:t>the </a:t>
            </a:r>
            <a:r>
              <a:rPr lang="en-US" sz="2400" dirty="0" smtClean="0"/>
              <a:t>equation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0000CC"/>
                </a:solidFill>
              </a:rPr>
              <a:t>Differentiating both sides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solving</a:t>
            </a:r>
            <a:r>
              <a:rPr lang="en-US" sz="2400" dirty="0"/>
              <a:t> for </a:t>
            </a:r>
            <a:r>
              <a:rPr lang="en-US" sz="2400" dirty="0" smtClean="0"/>
              <a:t>       we </a:t>
            </a:r>
            <a:r>
              <a:rPr lang="en-US" sz="2400" dirty="0"/>
              <a:t>get</a:t>
            </a:r>
          </a:p>
          <a:p>
            <a:pPr eaLnBrk="1" hangingPunct="1"/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2438400"/>
                <a:ext cx="6179512" cy="307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vi-VN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38400"/>
                <a:ext cx="6179512" cy="30771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0650" y="6096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50" y="609600"/>
                <a:ext cx="12192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721425"/>
                <a:ext cx="324845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721425"/>
                <a:ext cx="3248453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1200" y="1828800"/>
                <a:ext cx="1219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28800"/>
                <a:ext cx="1219200" cy="69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DERIVATIVE OF logarithmic </a:t>
            </a: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&amp; exponential </a:t>
            </a: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function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Derivative </a:t>
            </a: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Logarithmic </a:t>
            </a: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8703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9: Derivative of logarithmic functions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0000CC"/>
                </a:solidFill>
              </a:rPr>
              <a:t>u</a:t>
            </a:r>
            <a:r>
              <a:rPr lang="en-US" sz="2400" dirty="0" smtClean="0"/>
              <a:t> is a differentiable function of x 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u=f(x)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, then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800" y="1512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12750"/>
                <a:ext cx="22098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494853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See textbook for the proof of this theorem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1524000"/>
                <a:ext cx="3124200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524000"/>
                <a:ext cx="3124200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3036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36750"/>
                <a:ext cx="2209800" cy="697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3056883"/>
                <a:ext cx="31242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56883"/>
                <a:ext cx="3124200" cy="697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Logarithmic Function: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the derivative of: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1574101"/>
                <a:ext cx="227889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74101"/>
                <a:ext cx="2278894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7816" y="2438400"/>
                <a:ext cx="2248308" cy="775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16" y="2438400"/>
                <a:ext cx="2248308" cy="7753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Logarithmic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676400"/>
                <a:ext cx="7543800" cy="100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𝒘𝒊𝒕𝒉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𝒉𝒂𝒗𝒆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676400"/>
                <a:ext cx="7543800" cy="10098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9872" y="4538022"/>
                <a:ext cx="5299528" cy="1405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𝒔𝒊𝒏𝒙</m:t>
                                  </m:r>
                                </m:e>
                              </m: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72" y="4538022"/>
                <a:ext cx="5299528" cy="14055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1269301"/>
                <a:ext cx="2278894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269301"/>
                <a:ext cx="2278894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2806060"/>
                <a:ext cx="5737020" cy="1378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000" b="1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ra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06060"/>
                <a:ext cx="5737020" cy="13780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1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Logarithmic differentiation techniques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We now consider a technique </a:t>
            </a:r>
            <a:r>
              <a:rPr lang="en-US" sz="2400" dirty="0" smtClean="0"/>
              <a:t>called </a:t>
            </a:r>
            <a:r>
              <a:rPr lang="en-US" sz="2400" dirty="0" smtClean="0">
                <a:solidFill>
                  <a:srgbClr val="0000CC"/>
                </a:solidFill>
              </a:rPr>
              <a:t>logarithmic differentiation</a:t>
            </a:r>
            <a:r>
              <a:rPr lang="en-US" sz="2400" dirty="0" smtClean="0"/>
              <a:t> that </a:t>
            </a:r>
            <a:r>
              <a:rPr lang="en-US" sz="2400" dirty="0"/>
              <a:t>is useful for differentiating functions that are composed of products, quotients, and </a:t>
            </a:r>
            <a:r>
              <a:rPr lang="en-US" sz="2400" dirty="0" smtClean="0"/>
              <a:t>power.</a:t>
            </a:r>
          </a:p>
          <a:p>
            <a:r>
              <a:rPr lang="en-US" sz="2400" dirty="0" smtClean="0"/>
              <a:t>Consider function </a:t>
            </a:r>
            <a:r>
              <a:rPr lang="en-US" sz="2400" i="1" dirty="0" smtClean="0">
                <a:solidFill>
                  <a:srgbClr val="0000CC"/>
                </a:solidFill>
              </a:rPr>
              <a:t>f(x)</a:t>
            </a:r>
            <a:r>
              <a:rPr lang="en-US" sz="2400" dirty="0" smtClean="0"/>
              <a:t>:</a:t>
            </a:r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Directly calculating </a:t>
            </a: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f’(x)</a:t>
            </a:r>
            <a:r>
              <a:rPr lang="en-US" sz="2400" dirty="0" smtClean="0">
                <a:cs typeface="Times New Roman" pitchFamily="18" charset="0"/>
              </a:rPr>
              <a:t> is really complex and messy.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However, if we first take the nature logarithm of both sides, then we have: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>
              <a:cs typeface="Times New Roman" pitchFamily="18" charset="0"/>
            </a:endParaRPr>
          </a:p>
          <a:p>
            <a:r>
              <a:rPr lang="en-US" sz="2400" dirty="0"/>
              <a:t>Differentiating both sides with respect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0000CC"/>
                </a:solidFill>
              </a:rPr>
              <a:t>x</a:t>
            </a:r>
            <a:endParaRPr lang="vi-VN" sz="2400" dirty="0" smtClean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7645" y="2209800"/>
                <a:ext cx="2965555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g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45" y="2209800"/>
                <a:ext cx="2965555" cy="785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4472585"/>
                <a:ext cx="7239098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472585"/>
                <a:ext cx="7239098" cy="7852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6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Logarithmic differentiation techniques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Differentiating </a:t>
            </a:r>
            <a:r>
              <a:rPr lang="en-US" sz="2400" dirty="0"/>
              <a:t>both sides with respect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0000CC"/>
                </a:solidFill>
              </a:rPr>
              <a:t>x</a:t>
            </a:r>
            <a:endParaRPr lang="vi-VN" sz="2400" dirty="0" smtClean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762000"/>
                <a:ext cx="7239098" cy="785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𝟏𝟒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62000"/>
                <a:ext cx="7239098" cy="785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186585"/>
                <a:ext cx="6800708" cy="2544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𝟏𝟒</m:t>
                              </m:r>
                            </m:e>
                          </m: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vi-VN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𝟏𝟒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ad>
                                <m:ra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𝟕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𝟏𝟒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𝟏𝟒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𝟖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86585"/>
                <a:ext cx="6800708" cy="2544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78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Derivative </a:t>
            </a: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Exponential </a:t>
            </a: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4131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Rule 10: Derivative of exponential functions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0000CC"/>
                </a:solidFill>
              </a:rPr>
              <a:t>u</a:t>
            </a:r>
            <a:r>
              <a:rPr lang="en-US" sz="2400" dirty="0" smtClean="0"/>
              <a:t> is a differentiable function of x 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u=f(x)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, then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1512750"/>
                <a:ext cx="2209800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12750"/>
                <a:ext cx="2209800" cy="697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4724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See textbook for the proof of this theorem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4600" y="3133083"/>
                <a:ext cx="3572669" cy="67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33083"/>
                <a:ext cx="3572669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3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4699006" cy="523875"/>
            <a:chOff x="240" y="1632"/>
            <a:chExt cx="2960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26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Higher-Order Derivatives</a:t>
              </a:r>
              <a:endParaRPr lang="en-US" sz="2800" dirty="0"/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4149731" cy="523875"/>
            <a:chOff x="240" y="2304"/>
            <a:chExt cx="2614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2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Implicit Differentiation</a:t>
              </a:r>
              <a:endParaRPr lang="en-US" sz="2800" dirty="0"/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8294699" cy="523875"/>
            <a:chOff x="240" y="2304"/>
            <a:chExt cx="5225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48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Derivative of logarithmic &amp; exponential function </a:t>
              </a:r>
              <a:endParaRPr lang="en-US" sz="2800" dirty="0"/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2678115" cy="523875"/>
            <a:chOff x="240" y="2304"/>
            <a:chExt cx="1687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Related rate</a:t>
              </a:r>
              <a:endParaRPr lang="en-US" sz="2800" dirty="0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7251709" cy="523875"/>
            <a:chOff x="240" y="2304"/>
            <a:chExt cx="4568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4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Differentials &amp; Local linear approximation</a:t>
              </a:r>
              <a:endParaRPr lang="en-US" sz="2800" dirty="0"/>
            </a:p>
          </p:txBody>
        </p:sp>
      </p:grp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609600" y="4953000"/>
            <a:ext cx="3052765" cy="523875"/>
            <a:chOff x="240" y="2304"/>
            <a:chExt cx="1923" cy="330"/>
          </a:xfrm>
        </p:grpSpPr>
        <p:sp>
          <p:nvSpPr>
            <p:cNvPr id="13322" name="Oval 19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5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err="1" smtClean="0"/>
                <a:t>L’Hôpital’s</a:t>
              </a:r>
              <a:r>
                <a:rPr lang="en-US" sz="2800" dirty="0" smtClean="0"/>
                <a:t> rule</a:t>
              </a:r>
              <a:endParaRPr lang="en-US" sz="28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Derivative of Exponential </a:t>
            </a:r>
            <a:r>
              <a:rPr lang="en-US" dirty="0" smtClean="0"/>
              <a:t>Function: </a:t>
            </a:r>
            <a:r>
              <a:rPr lang="en-US" dirty="0"/>
              <a:t>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the derivative of: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</a:p>
          <a:p>
            <a:pPr eaLnBrk="1" hangingPunct="1"/>
            <a:r>
              <a:rPr lang="en-US" sz="2800" dirty="0" smtClean="0"/>
              <a:t>Let, 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8191" y="1241178"/>
                <a:ext cx="1891543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91" y="1241178"/>
                <a:ext cx="1891543" cy="410112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2180688"/>
                <a:ext cx="12691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80688"/>
                <a:ext cx="126919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2667000"/>
                <a:ext cx="725288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𝒅𝒖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func>
                        <m:func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7252883" cy="6769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81400"/>
                <a:ext cx="3222934" cy="40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000" b="1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81400"/>
                <a:ext cx="3222934" cy="407997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Related rates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Related rates problem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dirty="0">
                <a:solidFill>
                  <a:srgbClr val="0000CC"/>
                </a:solidFill>
              </a:rPr>
              <a:t>related-rates problem</a:t>
            </a:r>
            <a:r>
              <a:rPr lang="en-US" sz="2400" dirty="0"/>
              <a:t>, the idea is </a:t>
            </a:r>
            <a:r>
              <a:rPr lang="en-US" sz="2400" dirty="0" smtClean="0"/>
              <a:t>to </a:t>
            </a:r>
            <a:r>
              <a:rPr lang="en-US" sz="2400" dirty="0">
                <a:solidFill>
                  <a:srgbClr val="0000CC"/>
                </a:solidFill>
              </a:rPr>
              <a:t>compute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rate of change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one quantity</a:t>
            </a:r>
            <a:r>
              <a:rPr lang="en-US" sz="2400" dirty="0"/>
              <a:t> in terms of the rate of change of </a:t>
            </a:r>
            <a:r>
              <a:rPr lang="en-US" sz="2400" dirty="0">
                <a:solidFill>
                  <a:srgbClr val="0000CC"/>
                </a:solidFill>
              </a:rPr>
              <a:t>another quantity</a:t>
            </a:r>
            <a:r>
              <a:rPr lang="en-US" sz="2400" dirty="0"/>
              <a:t>—which may be more easily measured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Consider the following examples: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dirty="0"/>
              <a:t>ladder 10 </a:t>
            </a:r>
            <a:r>
              <a:rPr lang="en-US" sz="2400" dirty="0" err="1"/>
              <a:t>ft</a:t>
            </a:r>
            <a:r>
              <a:rPr lang="en-US" sz="2400" dirty="0"/>
              <a:t> long rests against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/>
              <a:t>vertical </a:t>
            </a:r>
            <a:r>
              <a:rPr lang="en-US" sz="2400" dirty="0" smtClean="0"/>
              <a:t>wall. If </a:t>
            </a:r>
            <a:r>
              <a:rPr lang="en-US" sz="2400" dirty="0"/>
              <a:t>the bottom of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ladder slides </a:t>
            </a:r>
            <a:r>
              <a:rPr lang="en-US" sz="2400" dirty="0"/>
              <a:t>away </a:t>
            </a:r>
            <a:r>
              <a:rPr lang="en-US" sz="2400" dirty="0" smtClean="0"/>
              <a:t>from </a:t>
            </a:r>
            <a:r>
              <a:rPr lang="en-US" sz="2400" dirty="0"/>
              <a:t>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wall </a:t>
            </a:r>
            <a:r>
              <a:rPr lang="en-US" sz="2400" dirty="0"/>
              <a:t>at a rate of 1 </a:t>
            </a:r>
            <a:r>
              <a:rPr lang="en-US" sz="2400" dirty="0" err="1"/>
              <a:t>ft</a:t>
            </a:r>
            <a:r>
              <a:rPr lang="en-US" sz="2400" dirty="0"/>
              <a:t>/s, how fast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 the </a:t>
            </a:r>
            <a:r>
              <a:rPr lang="en-US" sz="2400" dirty="0"/>
              <a:t>top of the ladder sliding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down </a:t>
            </a:r>
            <a:r>
              <a:rPr lang="en-US" sz="2400" dirty="0"/>
              <a:t>the wall when </a:t>
            </a:r>
            <a:r>
              <a:rPr lang="en-US" sz="2400" dirty="0" smtClean="0"/>
              <a:t>the bottom 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the ladder is 6 </a:t>
            </a:r>
            <a:r>
              <a:rPr lang="en-US" sz="2400" dirty="0" err="1"/>
              <a:t>ft</a:t>
            </a:r>
            <a:r>
              <a:rPr lang="en-US" sz="2400" dirty="0"/>
              <a:t> from </a:t>
            </a:r>
            <a:r>
              <a:rPr lang="en-US" sz="2400" dirty="0" smtClean="0"/>
              <a:t>the </a:t>
            </a:r>
            <a:r>
              <a:rPr lang="en-US" sz="2400" dirty="0"/>
              <a:t>wall?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667000"/>
            <a:ext cx="3430588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13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Related rates problem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Let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feet be the distance from the bottom of the ladder to the wall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feet the distance from the top of the ladder to the ground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Note that </a:t>
            </a:r>
            <a:r>
              <a:rPr lang="en-US" sz="2400" dirty="0">
                <a:solidFill>
                  <a:srgbClr val="0000CC"/>
                </a:solidFill>
              </a:rPr>
              <a:t>x and y are </a:t>
            </a:r>
            <a:r>
              <a:rPr lang="en-US" sz="2400" dirty="0" smtClean="0">
                <a:solidFill>
                  <a:srgbClr val="0000CC"/>
                </a:solidFill>
              </a:rPr>
              <a:t>both </a:t>
            </a:r>
            <a:r>
              <a:rPr lang="en-US" sz="2400" dirty="0">
                <a:solidFill>
                  <a:srgbClr val="0000CC"/>
                </a:solidFill>
              </a:rPr>
              <a:t>functions of 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(time, measured </a:t>
            </a:r>
            <a:r>
              <a:rPr lang="en-US" sz="2400" dirty="0" smtClean="0"/>
              <a:t>in seconds).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We are </a:t>
            </a:r>
            <a:r>
              <a:rPr lang="en-US" sz="2400" dirty="0">
                <a:solidFill>
                  <a:srgbClr val="0000CC"/>
                </a:solidFill>
              </a:rPr>
              <a:t>given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CC"/>
                </a:solidFill>
              </a:rPr>
              <a:t>dx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 </a:t>
            </a:r>
            <a:r>
              <a:rPr lang="en-US" sz="2400" dirty="0" err="1"/>
              <a:t>ft</a:t>
            </a:r>
            <a:r>
              <a:rPr lang="en-US" sz="2400" dirty="0"/>
              <a:t>/s </a:t>
            </a:r>
            <a:br>
              <a:rPr lang="en-US" sz="2400" dirty="0"/>
            </a:br>
            <a:r>
              <a:rPr lang="en-US" sz="2400" dirty="0"/>
              <a:t>and we are asked to find </a:t>
            </a:r>
            <a:r>
              <a:rPr lang="en-US" sz="2400" dirty="0" err="1">
                <a:solidFill>
                  <a:srgbClr val="0000CC"/>
                </a:solidFill>
              </a:rPr>
              <a:t>dy</a:t>
            </a:r>
            <a:r>
              <a:rPr lang="en-US" sz="2400" dirty="0">
                <a:solidFill>
                  <a:srgbClr val="0000CC"/>
                </a:solidFill>
              </a:rPr>
              <a:t>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rgbClr val="0000CC"/>
                </a:solidFill>
              </a:rPr>
              <a:t>when x = 6 ft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35275"/>
            <a:ext cx="354012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30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Related rates problem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A water tank has the shape of an inverted circular cone with base radius </a:t>
            </a:r>
            <a:r>
              <a:rPr lang="en-US" sz="2400" dirty="0" smtClean="0"/>
              <a:t>2m </a:t>
            </a:r>
            <a:r>
              <a:rPr lang="en-US" sz="2400" dirty="0"/>
              <a:t>and </a:t>
            </a:r>
            <a:r>
              <a:rPr lang="en-US" sz="2400" dirty="0" smtClean="0"/>
              <a:t>height </a:t>
            </a:r>
            <a:r>
              <a:rPr lang="en-US" sz="2400" dirty="0"/>
              <a:t>4 m. </a:t>
            </a:r>
          </a:p>
          <a:p>
            <a:pPr eaLnBrk="1" hangingPunct="1"/>
            <a:r>
              <a:rPr lang="en-US" sz="2400" dirty="0"/>
              <a:t>If water is being pumped into the tank at </a:t>
            </a:r>
            <a:r>
              <a:rPr lang="en-US" sz="2400" dirty="0" smtClean="0"/>
              <a:t>a </a:t>
            </a:r>
            <a:r>
              <a:rPr lang="en-US" sz="2400" dirty="0"/>
              <a:t>rate of </a:t>
            </a:r>
            <a:r>
              <a:rPr lang="en-US" sz="2400" dirty="0" smtClean="0"/>
              <a:t>2m</a:t>
            </a:r>
            <a:r>
              <a:rPr lang="en-US" sz="2400" b="1" baseline="30000" dirty="0" smtClean="0"/>
              <a:t>3</a:t>
            </a:r>
            <a:r>
              <a:rPr lang="en-US" sz="2400" dirty="0" smtClean="0"/>
              <a:t>/min</a:t>
            </a:r>
            <a:r>
              <a:rPr lang="en-US" sz="2400" dirty="0"/>
              <a:t>, find the rate at which </a:t>
            </a:r>
            <a:r>
              <a:rPr lang="en-US" sz="2400" dirty="0" smtClean="0"/>
              <a:t>the </a:t>
            </a:r>
            <a:r>
              <a:rPr lang="en-US" sz="2400" dirty="0"/>
              <a:t>water level is rising when the water is </a:t>
            </a:r>
            <a:r>
              <a:rPr lang="en-US" sz="2400" dirty="0" smtClean="0"/>
              <a:t>3m </a:t>
            </a:r>
            <a:r>
              <a:rPr lang="en-US" sz="2400" dirty="0"/>
              <a:t>deep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We </a:t>
            </a:r>
            <a:r>
              <a:rPr lang="en-US" sz="2400" dirty="0" smtClean="0"/>
              <a:t>can </a:t>
            </a:r>
            <a:r>
              <a:rPr lang="en-US" sz="2400" dirty="0"/>
              <a:t>sketch the cone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label </a:t>
            </a:r>
            <a:r>
              <a:rPr lang="en-US" sz="2400" dirty="0"/>
              <a:t>it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eaLnBrk="1" hangingPunct="1"/>
            <a:r>
              <a:rPr lang="en-US" sz="2200" dirty="0"/>
              <a:t>V is the volume of the water.</a:t>
            </a:r>
          </a:p>
          <a:p>
            <a:pPr lvl="1" eaLnBrk="1" hangingPunct="1"/>
            <a:r>
              <a:rPr lang="en-US" sz="2200" dirty="0"/>
              <a:t>r is the radius of the surface.</a:t>
            </a:r>
          </a:p>
          <a:p>
            <a:pPr lvl="1" eaLnBrk="1" hangingPunct="1"/>
            <a:r>
              <a:rPr lang="en-US" sz="2200" dirty="0"/>
              <a:t>h is the height of </a:t>
            </a:r>
            <a:r>
              <a:rPr lang="en-US" sz="2200" dirty="0" smtClean="0"/>
              <a:t>the </a:t>
            </a:r>
            <a:r>
              <a:rPr lang="en-US" sz="2200" dirty="0"/>
              <a:t>water at time t, </a:t>
            </a:r>
            <a:br>
              <a:rPr lang="en-US" sz="2200" dirty="0"/>
            </a:br>
            <a:r>
              <a:rPr lang="en-US" sz="2200" dirty="0"/>
              <a:t>where t is measured </a:t>
            </a:r>
            <a:r>
              <a:rPr lang="en-US" sz="2200" dirty="0" smtClean="0"/>
              <a:t>in </a:t>
            </a:r>
            <a:r>
              <a:rPr lang="en-US" sz="2200" dirty="0"/>
              <a:t>minutes.</a:t>
            </a:r>
            <a:endParaRPr lang="vi-VN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675063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54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Related rates problem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800" dirty="0"/>
              <a:t>We are </a:t>
            </a:r>
            <a:r>
              <a:rPr lang="en-US" sz="2800" dirty="0">
                <a:solidFill>
                  <a:srgbClr val="0000CC"/>
                </a:solidFill>
              </a:rPr>
              <a:t>given</a:t>
            </a:r>
            <a:r>
              <a:rPr lang="en-US" sz="2800" dirty="0"/>
              <a:t> that </a:t>
            </a:r>
            <a:r>
              <a:rPr lang="en-US" sz="2800" i="1" dirty="0" err="1">
                <a:solidFill>
                  <a:srgbClr val="0000CC"/>
                </a:solidFill>
              </a:rPr>
              <a:t>dV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/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i="1" dirty="0" err="1">
                <a:solidFill>
                  <a:srgbClr val="0000CC"/>
                </a:solidFill>
              </a:rPr>
              <a:t>dt</a:t>
            </a:r>
            <a:r>
              <a:rPr lang="en-US" sz="2800" i="1" dirty="0">
                <a:solidFill>
                  <a:srgbClr val="0000CC"/>
                </a:solidFill>
              </a:rPr>
              <a:t> = </a:t>
            </a:r>
            <a:r>
              <a:rPr lang="en-US" sz="2800" dirty="0" smtClean="0">
                <a:solidFill>
                  <a:srgbClr val="0000CC"/>
                </a:solidFill>
              </a:rPr>
              <a:t>2m</a:t>
            </a:r>
            <a:r>
              <a:rPr lang="en-US" sz="2800" baseline="30000" dirty="0" smtClean="0">
                <a:solidFill>
                  <a:srgbClr val="0000CC"/>
                </a:solidFill>
              </a:rPr>
              <a:t>3</a:t>
            </a:r>
            <a:r>
              <a:rPr lang="en-US" sz="2800" dirty="0" smtClean="0">
                <a:solidFill>
                  <a:srgbClr val="0000CC"/>
                </a:solidFill>
              </a:rPr>
              <a:t>/min</a:t>
            </a:r>
            <a:r>
              <a:rPr lang="en-US" sz="2800" dirty="0" smtClean="0"/>
              <a:t> and </a:t>
            </a:r>
            <a:r>
              <a:rPr lang="en-US" sz="2800" dirty="0"/>
              <a:t>we are </a:t>
            </a:r>
            <a:r>
              <a:rPr lang="en-US" sz="2800" dirty="0">
                <a:solidFill>
                  <a:srgbClr val="0000CC"/>
                </a:solidFill>
              </a:rPr>
              <a:t>asked to find </a:t>
            </a:r>
            <a:r>
              <a:rPr lang="en-US" sz="2800" i="1" dirty="0">
                <a:solidFill>
                  <a:srgbClr val="0000CC"/>
                </a:solidFill>
              </a:rPr>
              <a:t>dh </a:t>
            </a:r>
            <a:r>
              <a:rPr lang="en-US" sz="2800" dirty="0">
                <a:solidFill>
                  <a:srgbClr val="0000CC"/>
                </a:solidFill>
              </a:rPr>
              <a:t>/</a:t>
            </a:r>
            <a:r>
              <a:rPr lang="en-US" sz="2800" i="1" dirty="0">
                <a:solidFill>
                  <a:srgbClr val="0000CC"/>
                </a:solidFill>
              </a:rPr>
              <a:t> </a:t>
            </a:r>
            <a:r>
              <a:rPr lang="en-US" sz="2800" i="1" dirty="0" err="1">
                <a:solidFill>
                  <a:srgbClr val="0000CC"/>
                </a:solidFill>
              </a:rPr>
              <a:t>dt</a:t>
            </a:r>
            <a:r>
              <a:rPr lang="en-US" sz="2800" i="1" dirty="0"/>
              <a:t> </a:t>
            </a:r>
            <a:r>
              <a:rPr lang="en-US" sz="2800" dirty="0"/>
              <a:t>when </a:t>
            </a:r>
            <a:r>
              <a:rPr lang="en-US" sz="2800" i="1" dirty="0" smtClean="0">
                <a:solidFill>
                  <a:srgbClr val="0000CC"/>
                </a:solidFill>
              </a:rPr>
              <a:t>h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is 3</a:t>
            </a:r>
            <a:r>
              <a:rPr lang="en-US" sz="2800" dirty="0"/>
              <a:t> m.</a:t>
            </a:r>
          </a:p>
          <a:p>
            <a:pPr eaLnBrk="1" hangingPunct="1"/>
            <a:endParaRPr lang="vi-VN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3675063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79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Guidelines </a:t>
            </a: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solve related-rate problems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50133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Assign a </a:t>
            </a:r>
            <a:r>
              <a:rPr lang="en-US" sz="2400" dirty="0">
                <a:solidFill>
                  <a:srgbClr val="0000CC"/>
                </a:solidFill>
              </a:rPr>
              <a:t>variable</a:t>
            </a:r>
            <a:r>
              <a:rPr lang="en-US" sz="2400" dirty="0"/>
              <a:t> to each quantity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Write the given </a:t>
            </a:r>
            <a:r>
              <a:rPr lang="en-US" sz="2400" dirty="0">
                <a:solidFill>
                  <a:srgbClr val="0000CC"/>
                </a:solidFill>
              </a:rPr>
              <a:t>values</a:t>
            </a:r>
            <a:r>
              <a:rPr lang="en-US" sz="2400" dirty="0"/>
              <a:t> of the variables and their </a:t>
            </a:r>
            <a:r>
              <a:rPr lang="en-US" sz="2400" dirty="0" smtClean="0">
                <a:solidFill>
                  <a:srgbClr val="0000CC"/>
                </a:solidFill>
              </a:rPr>
              <a:t>rate of </a:t>
            </a:r>
            <a:r>
              <a:rPr lang="en-US" sz="2400" dirty="0">
                <a:solidFill>
                  <a:srgbClr val="0000CC"/>
                </a:solidFill>
              </a:rPr>
              <a:t>change</a:t>
            </a:r>
            <a:r>
              <a:rPr lang="en-US" sz="2400" dirty="0"/>
              <a:t> with respect to </a:t>
            </a:r>
            <a:r>
              <a:rPr lang="en-US" sz="2400" i="1" dirty="0" smtClean="0">
                <a:solidFill>
                  <a:srgbClr val="0000CC"/>
                </a:solidFill>
              </a:rPr>
              <a:t>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Find an </a:t>
            </a:r>
            <a:r>
              <a:rPr lang="en-US" sz="2400" dirty="0">
                <a:solidFill>
                  <a:srgbClr val="0000CC"/>
                </a:solidFill>
              </a:rPr>
              <a:t>equation</a:t>
            </a:r>
            <a:r>
              <a:rPr lang="en-US" sz="2400" dirty="0"/>
              <a:t> giving the </a:t>
            </a:r>
            <a:r>
              <a:rPr lang="en-US" sz="2400" dirty="0">
                <a:solidFill>
                  <a:srgbClr val="0000CC"/>
                </a:solidFill>
              </a:rPr>
              <a:t>relationship</a:t>
            </a:r>
            <a:r>
              <a:rPr lang="en-US" sz="2400" dirty="0"/>
              <a:t> between the variables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Differentiate</a:t>
            </a:r>
            <a:r>
              <a:rPr lang="en-US" sz="2400" dirty="0"/>
              <a:t> both sides of the equation </a:t>
            </a:r>
            <a:r>
              <a:rPr lang="en-US" sz="2400" dirty="0">
                <a:solidFill>
                  <a:srgbClr val="0000CC"/>
                </a:solidFill>
              </a:rPr>
              <a:t>implicitly</a:t>
            </a:r>
            <a:r>
              <a:rPr lang="en-US" sz="2400" dirty="0"/>
              <a:t> with respect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Replace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variables</a:t>
            </a:r>
            <a:r>
              <a:rPr lang="en-US" sz="2400" dirty="0"/>
              <a:t> and their </a:t>
            </a:r>
            <a:r>
              <a:rPr lang="en-US" sz="2400" dirty="0">
                <a:solidFill>
                  <a:srgbClr val="0000CC"/>
                </a:solidFill>
              </a:rPr>
              <a:t>derivatives</a:t>
            </a:r>
            <a:r>
              <a:rPr lang="en-US" sz="2400" dirty="0"/>
              <a:t> by the numerical data found in </a:t>
            </a: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 and solve the equation          for the required rate of change.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9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related rates problem: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Consider the </a:t>
            </a:r>
            <a:r>
              <a:rPr lang="en-US" sz="2400" dirty="0" smtClean="0">
                <a:solidFill>
                  <a:srgbClr val="0000CC"/>
                </a:solidFill>
              </a:rPr>
              <a:t>ladder problem</a:t>
            </a:r>
            <a:r>
              <a:rPr lang="en-US" sz="2400" dirty="0" smtClean="0"/>
              <a:t> before.</a:t>
            </a:r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1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>Let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feet be the distance from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bottom of the ladder to the </a:t>
            </a:r>
            <a:r>
              <a:rPr lang="en-US" sz="2400" dirty="0" smtClean="0"/>
              <a:t>wall</a:t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feet the distance from </a:t>
            </a:r>
            <a:r>
              <a:rPr lang="en-US" sz="2400" dirty="0" smtClean="0"/>
              <a:t>the</a:t>
            </a:r>
            <a:br>
              <a:rPr lang="en-US" sz="2400" dirty="0" smtClean="0"/>
            </a:br>
            <a:r>
              <a:rPr lang="en-US" sz="2400" dirty="0" smtClean="0"/>
              <a:t>top </a:t>
            </a:r>
            <a:r>
              <a:rPr lang="en-US" sz="2400" dirty="0"/>
              <a:t>of the ladder to the ground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We are </a:t>
            </a:r>
            <a:r>
              <a:rPr lang="en-US" sz="2400" dirty="0">
                <a:solidFill>
                  <a:srgbClr val="0000CC"/>
                </a:solidFill>
              </a:rPr>
              <a:t>given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0000CC"/>
                </a:solidFill>
              </a:rPr>
              <a:t>dx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 </a:t>
            </a:r>
            <a:r>
              <a:rPr lang="en-US" sz="2400" dirty="0" err="1"/>
              <a:t>ft</a:t>
            </a:r>
            <a:r>
              <a:rPr lang="en-US" sz="2400" dirty="0"/>
              <a:t>/s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we are asked to find </a:t>
            </a:r>
            <a:br>
              <a:rPr lang="en-US" sz="2400" dirty="0"/>
            </a:br>
            <a:r>
              <a:rPr lang="en-US" sz="2400" dirty="0" err="1">
                <a:solidFill>
                  <a:srgbClr val="0000CC"/>
                </a:solidFill>
              </a:rPr>
              <a:t>dy</a:t>
            </a:r>
            <a:r>
              <a:rPr lang="en-US" sz="2400" dirty="0">
                <a:solidFill>
                  <a:srgbClr val="0000CC"/>
                </a:solidFill>
              </a:rPr>
              <a:t> / 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when x = 6 ft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 smtClean="0"/>
              <a:t>The </a:t>
            </a:r>
            <a:r>
              <a:rPr lang="en-US" sz="2400" dirty="0"/>
              <a:t>relationship between </a:t>
            </a:r>
            <a:br>
              <a:rPr lang="en-US" sz="2400" dirty="0"/>
            </a:br>
            <a:r>
              <a:rPr lang="en-US" sz="2400" dirty="0"/>
              <a:t>x and y is given by the Pythagorean </a:t>
            </a:r>
            <a:r>
              <a:rPr lang="en-US" sz="2400" dirty="0" smtClean="0"/>
              <a:t>theorem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y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= 100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1768475"/>
            <a:ext cx="3540125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87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related rates problem: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4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>Differentiating each </a:t>
            </a:r>
            <a:r>
              <a:rPr lang="en-US" sz="2400" dirty="0" smtClean="0"/>
              <a:t>side of the equation </a:t>
            </a:r>
            <a:r>
              <a:rPr lang="en-US" sz="2400" dirty="0"/>
              <a:t>with respect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using the </a:t>
            </a:r>
            <a:r>
              <a:rPr lang="en-US" sz="2400" dirty="0" smtClean="0">
                <a:solidFill>
                  <a:srgbClr val="0000CC"/>
                </a:solidFill>
              </a:rPr>
              <a:t>chain rule</a:t>
            </a:r>
            <a:r>
              <a:rPr lang="en-US" sz="2400" dirty="0"/>
              <a:t>, we </a:t>
            </a:r>
            <a:r>
              <a:rPr lang="en-US" sz="2400" dirty="0" smtClean="0"/>
              <a:t>have:</a:t>
            </a:r>
            <a:br>
              <a:rPr lang="en-US" sz="2400" dirty="0" smtClean="0"/>
            </a:br>
            <a:endParaRPr lang="en-US" sz="2400" dirty="0"/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5: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Solving this equation for the </a:t>
            </a:r>
            <a:r>
              <a:rPr lang="en-US" sz="2400" dirty="0" smtClean="0"/>
              <a:t>required </a:t>
            </a:r>
            <a:r>
              <a:rPr lang="en-US" sz="2400" dirty="0"/>
              <a:t>rate, </a:t>
            </a:r>
            <a:r>
              <a:rPr lang="en-US" sz="2400" dirty="0" smtClean="0"/>
              <a:t>we </a:t>
            </a:r>
            <a:r>
              <a:rPr lang="en-US" sz="2400" dirty="0"/>
              <a:t>obtain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When x = </a:t>
            </a:r>
            <a:r>
              <a:rPr lang="en-US" sz="2400" dirty="0" smtClean="0"/>
              <a:t>6, </a:t>
            </a:r>
            <a:r>
              <a:rPr lang="en-US" sz="2400" dirty="0"/>
              <a:t>the Pythagorean </a:t>
            </a:r>
            <a:r>
              <a:rPr lang="en-US" sz="2400" dirty="0" smtClean="0"/>
              <a:t>theorem </a:t>
            </a:r>
            <a:r>
              <a:rPr lang="en-US" sz="2400" dirty="0"/>
              <a:t>gives y = 8 and so, substituting these values and </a:t>
            </a:r>
            <a:r>
              <a:rPr lang="en-US" sz="2400" i="1" dirty="0" smtClean="0">
                <a:solidFill>
                  <a:srgbClr val="0000CC"/>
                </a:solidFill>
              </a:rPr>
              <a:t>dx </a:t>
            </a:r>
            <a:r>
              <a:rPr lang="en-US" sz="2400" i="1" dirty="0">
                <a:solidFill>
                  <a:srgbClr val="0000CC"/>
                </a:solidFill>
              </a:rPr>
              <a:t>/ </a:t>
            </a:r>
            <a:r>
              <a:rPr lang="en-US" sz="2400" i="1" dirty="0" err="1">
                <a:solidFill>
                  <a:srgbClr val="0000CC"/>
                </a:solidFill>
              </a:rPr>
              <a:t>dt</a:t>
            </a:r>
            <a:r>
              <a:rPr lang="en-US" sz="2400" i="1" dirty="0">
                <a:solidFill>
                  <a:srgbClr val="0000CC"/>
                </a:solidFill>
              </a:rPr>
              <a:t> = 1</a:t>
            </a:r>
            <a:r>
              <a:rPr lang="en-US" sz="2400" dirty="0"/>
              <a:t>, we have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000" i="1" dirty="0" err="1" smtClean="0">
                <a:solidFill>
                  <a:srgbClr val="0000CC"/>
                </a:solidFill>
              </a:rPr>
              <a:t>dy</a:t>
            </a:r>
            <a:r>
              <a:rPr lang="en-US" sz="2000" i="1" dirty="0" smtClean="0">
                <a:solidFill>
                  <a:srgbClr val="0000CC"/>
                </a:solidFill>
              </a:rPr>
              <a:t> </a:t>
            </a:r>
            <a:r>
              <a:rPr lang="en-US" sz="2000" i="1" dirty="0">
                <a:solidFill>
                  <a:srgbClr val="0000CC"/>
                </a:solidFill>
              </a:rPr>
              <a:t>/ </a:t>
            </a:r>
            <a:r>
              <a:rPr lang="en-US" sz="2000" i="1" dirty="0" err="1">
                <a:solidFill>
                  <a:srgbClr val="0000CC"/>
                </a:solidFill>
              </a:rPr>
              <a:t>dt</a:t>
            </a:r>
            <a:r>
              <a:rPr lang="en-US" sz="2000" dirty="0"/>
              <a:t> is negative means that </a:t>
            </a:r>
            <a:r>
              <a:rPr lang="en-US" sz="2000" dirty="0" smtClean="0"/>
              <a:t>the </a:t>
            </a:r>
            <a:r>
              <a:rPr lang="en-US" sz="2000" dirty="0"/>
              <a:t>distance from the top of the ladder to </a:t>
            </a:r>
            <a:r>
              <a:rPr lang="en-US" sz="2000" dirty="0" smtClean="0"/>
              <a:t>the </a:t>
            </a:r>
            <a:r>
              <a:rPr lang="en-US" sz="2000" dirty="0"/>
              <a:t>ground is </a:t>
            </a:r>
            <a:r>
              <a:rPr lang="en-US" sz="2000" dirty="0" smtClean="0"/>
              <a:t>decreasing (</a:t>
            </a:r>
            <a:r>
              <a:rPr lang="en-US" sz="2000" dirty="0" smtClean="0">
                <a:solidFill>
                  <a:srgbClr val="0000CC"/>
                </a:solidFill>
              </a:rPr>
              <a:t>the top is going down</a:t>
            </a:r>
            <a:r>
              <a:rPr lang="en-US" sz="2000" dirty="0" smtClean="0"/>
              <a:t>) </a:t>
            </a:r>
            <a:r>
              <a:rPr lang="en-US" sz="2000" dirty="0"/>
              <a:t>at a rate of ¾ </a:t>
            </a:r>
            <a:r>
              <a:rPr lang="en-US" sz="2000" dirty="0" err="1"/>
              <a:t>ft</a:t>
            </a:r>
            <a:r>
              <a:rPr lang="en-US" sz="2000" dirty="0"/>
              <a:t>/s.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7766" y="2209800"/>
                <a:ext cx="4528034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𝟏𝟎𝟎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6" y="2209800"/>
                <a:ext cx="4528034" cy="676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385177"/>
                <a:ext cx="1749069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85177"/>
                <a:ext cx="1749069" cy="729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953000"/>
                <a:ext cx="3074816" cy="677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53000"/>
                <a:ext cx="3074816" cy="6770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related rates problem: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dirty="0"/>
              <a:t>study conducted by the National Association of Bank and Apartment Building estimates that the number of apartments in Ha </a:t>
            </a:r>
            <a:r>
              <a:rPr lang="en-US" sz="2400" dirty="0" err="1"/>
              <a:t>Noi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N(t)</a:t>
            </a:r>
            <a:r>
              <a:rPr lang="en-US" sz="2400" dirty="0"/>
              <a:t> (in millions), over the next 5 years is related to the interest rate </a:t>
            </a:r>
            <a:r>
              <a:rPr lang="en-US" sz="2400" i="1" dirty="0">
                <a:solidFill>
                  <a:srgbClr val="0000CC"/>
                </a:solidFill>
              </a:rPr>
              <a:t>r(t)</a:t>
            </a:r>
            <a:r>
              <a:rPr lang="en-US" sz="2400" dirty="0"/>
              <a:t> (percent per year) by the equation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What is the </a:t>
            </a:r>
            <a:r>
              <a:rPr lang="en-US" sz="2400" dirty="0">
                <a:solidFill>
                  <a:srgbClr val="0000CC"/>
                </a:solidFill>
              </a:rPr>
              <a:t>rate of change</a:t>
            </a:r>
            <a:r>
              <a:rPr lang="en-US" sz="2400" dirty="0"/>
              <a:t> of the number of </a:t>
            </a:r>
            <a:r>
              <a:rPr lang="en-US" sz="2400" dirty="0" smtClean="0">
                <a:solidFill>
                  <a:srgbClr val="0000CC"/>
                </a:solidFill>
              </a:rPr>
              <a:t>apartments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dirty="0"/>
              <a:t>respect to time when the </a:t>
            </a:r>
            <a:r>
              <a:rPr lang="en-US" sz="2400" dirty="0">
                <a:solidFill>
                  <a:srgbClr val="0000CC"/>
                </a:solidFill>
              </a:rPr>
              <a:t>interest rate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11%</a:t>
            </a:r>
            <a:r>
              <a:rPr lang="en-US" sz="2400" dirty="0"/>
              <a:t> per year and is </a:t>
            </a:r>
            <a:r>
              <a:rPr lang="en-US" sz="2400" dirty="0">
                <a:solidFill>
                  <a:srgbClr val="0000CC"/>
                </a:solidFill>
              </a:rPr>
              <a:t>increasing</a:t>
            </a:r>
            <a:r>
              <a:rPr lang="en-US" sz="2400" dirty="0"/>
              <a:t> at the rate of </a:t>
            </a:r>
            <a:r>
              <a:rPr lang="en-US" sz="2400" dirty="0">
                <a:solidFill>
                  <a:srgbClr val="0000CC"/>
                </a:solidFill>
              </a:rPr>
              <a:t>1.5%</a:t>
            </a:r>
            <a:r>
              <a:rPr lang="en-US" sz="2400" dirty="0"/>
              <a:t> per year?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2412301"/>
                <a:ext cx="178548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412301"/>
                <a:ext cx="1785489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HIGHER-ORDER DERIVATIVES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related rates problem: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1&amp;2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Let N(t) is the number of apartments, r(t) is </a:t>
            </a:r>
            <a:r>
              <a:rPr lang="en-US" sz="2400" dirty="0"/>
              <a:t>the interest rate. We are given that  </a:t>
            </a:r>
            <a:r>
              <a:rPr lang="en-US" sz="2400" dirty="0">
                <a:solidFill>
                  <a:srgbClr val="0000CC"/>
                </a:solidFill>
              </a:rPr>
              <a:t>r = 11%</a:t>
            </a:r>
            <a:r>
              <a:rPr lang="en-US" sz="2400" dirty="0"/>
              <a:t>  and  </a:t>
            </a:r>
            <a:r>
              <a:rPr lang="en-US" sz="2400" dirty="0" err="1">
                <a:solidFill>
                  <a:srgbClr val="0000CC"/>
                </a:solidFill>
              </a:rPr>
              <a:t>dr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  at a certain instant in time, and we are required to find </a:t>
            </a:r>
            <a:r>
              <a:rPr lang="en-US" sz="2400" dirty="0" err="1">
                <a:solidFill>
                  <a:srgbClr val="0000CC"/>
                </a:solidFill>
              </a:rPr>
              <a:t>dN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 err="1" smtClean="0"/>
              <a:t>.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3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The relationship between N(t) and r(t) is: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4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Differentiating each side of the equation with respect to t using the chain rule, we have: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3505200"/>
                <a:ext cx="181434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14343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5065" y="5181600"/>
                <a:ext cx="7105535" cy="677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⟺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65" y="5181600"/>
                <a:ext cx="7105535" cy="6770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7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Solve related rates problem: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Step 5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When r=11, we have: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Substitute </a:t>
            </a:r>
            <a:r>
              <a:rPr lang="en-US" sz="2400" dirty="0">
                <a:solidFill>
                  <a:srgbClr val="0000CC"/>
                </a:solidFill>
              </a:rPr>
              <a:t>N = 5/3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dr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 into this equation and solve for </a:t>
            </a:r>
            <a:r>
              <a:rPr lang="en-US" sz="2400" dirty="0" err="1">
                <a:solidFill>
                  <a:srgbClr val="0000CC"/>
                </a:solidFill>
              </a:rPr>
              <a:t>dN</a:t>
            </a:r>
            <a:r>
              <a:rPr lang="en-US" sz="2400" dirty="0">
                <a:solidFill>
                  <a:srgbClr val="0000CC"/>
                </a:solidFill>
              </a:rPr>
              <a:t>/</a:t>
            </a:r>
            <a:r>
              <a:rPr lang="en-US" sz="2400" dirty="0" err="1">
                <a:solidFill>
                  <a:srgbClr val="0000CC"/>
                </a:solidFill>
              </a:rPr>
              <a:t>dt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Thus, at the time under consideration, the number of </a:t>
            </a:r>
            <a:r>
              <a:rPr lang="en-US" sz="2400" dirty="0" smtClean="0"/>
              <a:t>apartments in Ha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decreasing</a:t>
            </a:r>
            <a:r>
              <a:rPr lang="en-US" sz="2400" dirty="0"/>
              <a:t> at </a:t>
            </a:r>
            <a:r>
              <a:rPr lang="en-US" sz="2400" dirty="0">
                <a:solidFill>
                  <a:srgbClr val="0000CC"/>
                </a:solidFill>
              </a:rPr>
              <a:t>rate of 50,000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units per year.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3810000"/>
                <a:ext cx="3582456" cy="931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𝒅𝑵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3582456" cy="931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2057400"/>
                <a:ext cx="4714432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⟺ 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57400"/>
                <a:ext cx="4714432" cy="6971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30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Differentials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15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Increments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denote a variable quantity and suppose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changes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This change in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CC"/>
                </a:solidFill>
              </a:rPr>
              <a:t>increment</a:t>
            </a:r>
            <a:r>
              <a:rPr lang="en-US" sz="2400" dirty="0"/>
              <a:t> in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is denoted by the symbol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(read “</a:t>
            </a:r>
            <a:r>
              <a:rPr lang="en-US" sz="2400" dirty="0">
                <a:solidFill>
                  <a:srgbClr val="0000CC"/>
                </a:solidFill>
              </a:rPr>
              <a:t>delta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”).</a:t>
            </a:r>
          </a:p>
          <a:p>
            <a:r>
              <a:rPr lang="en-US" sz="2400" dirty="0"/>
              <a:t>Thus, </a:t>
            </a: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0000CC"/>
                </a:solidFill>
              </a:rPr>
              <a:t> = 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baseline="-25000" dirty="0" smtClean="0">
                <a:solidFill>
                  <a:srgbClr val="0000CC"/>
                </a:solidFill>
              </a:rPr>
              <a:t>1</a:t>
            </a:r>
            <a:br>
              <a:rPr lang="en-US" sz="2400" baseline="-25000" dirty="0" smtClean="0">
                <a:solidFill>
                  <a:srgbClr val="0000CC"/>
                </a:solidFill>
              </a:rPr>
            </a:br>
            <a:endParaRPr lang="en-US" sz="2400" baseline="-250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 smtClean="0"/>
              <a:t>Note that </a:t>
            </a:r>
            <a:r>
              <a:rPr lang="en-US" sz="2400" dirty="0" err="1" smtClean="0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 smtClean="0">
                <a:solidFill>
                  <a:srgbClr val="0000CC"/>
                </a:solidFill>
              </a:rPr>
              <a:t>x</a:t>
            </a:r>
            <a:r>
              <a:rPr lang="en-US" sz="2400" i="1" dirty="0" smtClean="0">
                <a:solidFill>
                  <a:srgbClr val="0000CC"/>
                </a:solidFill>
              </a:rPr>
              <a:t> can be either positive or negative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7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Increments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Now, suppose </a:t>
            </a:r>
            <a:r>
              <a:rPr lang="en-US" sz="2400" dirty="0">
                <a:solidFill>
                  <a:srgbClr val="0000CC"/>
                </a:solidFill>
              </a:rPr>
              <a:t>two quantities</a:t>
            </a:r>
            <a:r>
              <a:rPr lang="en-US" sz="2400" dirty="0"/>
              <a:t>,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are related</a:t>
            </a:r>
            <a:r>
              <a:rPr lang="en-US" sz="2400" dirty="0"/>
              <a:t> by an equation </a:t>
            </a:r>
            <a:r>
              <a:rPr lang="en-US" sz="2400" i="1" dirty="0">
                <a:solidFill>
                  <a:srgbClr val="0000CC"/>
                </a:solidFill>
              </a:rPr>
              <a:t>y =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 function.</a:t>
            </a:r>
          </a:p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changes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 +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, then the corresponding </a:t>
            </a:r>
            <a:r>
              <a:rPr lang="en-US" sz="2400" dirty="0">
                <a:solidFill>
                  <a:srgbClr val="0000CC"/>
                </a:solidFill>
              </a:rPr>
              <a:t>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CC"/>
                </a:solidFill>
              </a:rPr>
              <a:t>increment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</a:p>
          <a:p>
            <a:r>
              <a:rPr lang="en-US" sz="2400" dirty="0"/>
              <a:t>It is denoted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is defined </a:t>
            </a:r>
            <a:r>
              <a:rPr lang="en-US" sz="2400" dirty="0" smtClean="0"/>
              <a:t>by:</a:t>
            </a:r>
            <a:endParaRPr lang="en-US" sz="24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i="1" dirty="0">
                <a:solidFill>
                  <a:srgbClr val="0000CC"/>
                </a:solidFill>
              </a:rPr>
              <a:t> =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 +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–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endParaRPr lang="vi-VN" sz="2400" dirty="0" smtClean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35275" y="4275138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35275" y="5075238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500313" y="5713413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2830513" y="3684588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33738" y="3914775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459538" y="5511800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849563" y="3505200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87875" y="5654675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481638" y="5661025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749425" y="4078288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x + </a:t>
            </a:r>
            <a:r>
              <a:rPr lang="en-US" b="1" dirty="0" err="1">
                <a:latin typeface="Symbol" pitchFamily="18" charset="2"/>
              </a:rPr>
              <a:t>D</a:t>
            </a:r>
            <a:r>
              <a:rPr lang="en-US" b="1" i="1" dirty="0" err="1"/>
              <a:t>x</a:t>
            </a:r>
            <a:r>
              <a:rPr lang="en-US" b="1" dirty="0"/>
              <a:t>)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752600" y="4862513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67400" y="4275138"/>
            <a:ext cx="960438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800600" y="5078413"/>
            <a:ext cx="2006600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765675" y="5038725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824538" y="4238625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624638" y="4300538"/>
            <a:ext cx="0" cy="223837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629400" y="481330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375400" y="4448175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latin typeface="Symbol" pitchFamily="18" charset="2"/>
              </a:rPr>
              <a:t>D</a:t>
            </a:r>
            <a:r>
              <a:rPr lang="en-US" b="1" i="1" dirty="0" err="1"/>
              <a:t>y</a:t>
            </a:r>
            <a:endParaRPr lang="en-US" b="1" i="1" dirty="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556250" y="6165850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814888" y="6159500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091113" y="5962650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795838" y="5986463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857875" y="5986463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Increments: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. </a:t>
            </a:r>
          </a:p>
          <a:p>
            <a:pPr marL="396875" indent="-396875" defTabSz="741363"/>
            <a:r>
              <a:rPr lang="en-US" sz="2400" dirty="0"/>
              <a:t>Find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 when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changes </a:t>
            </a:r>
          </a:p>
          <a:p>
            <a:pPr marL="911225" lvl="1" indent="-396875" defTabSz="741363">
              <a:lnSpc>
                <a:spcPct val="80000"/>
              </a:lnSpc>
              <a:buFont typeface="Arial Unicode MS" pitchFamily="34" charset="-128"/>
              <a:buAutoNum type="alphaLcPeriod"/>
            </a:pPr>
            <a:r>
              <a:rPr lang="en-US" sz="2400" dirty="0"/>
              <a:t>from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2.01</a:t>
            </a:r>
            <a:r>
              <a:rPr lang="en-US" sz="2400" dirty="0"/>
              <a:t>, and </a:t>
            </a:r>
          </a:p>
          <a:p>
            <a:pPr marL="911225" lvl="1" indent="-396875" defTabSz="741363">
              <a:lnSpc>
                <a:spcPct val="80000"/>
              </a:lnSpc>
              <a:buFont typeface="Arial Unicode MS" pitchFamily="34" charset="-128"/>
              <a:buAutoNum type="alphaLcPeriod"/>
            </a:pPr>
            <a:r>
              <a:rPr lang="en-US" sz="2400" dirty="0"/>
              <a:t>from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1.98</a:t>
            </a:r>
            <a:r>
              <a:rPr lang="en-US" sz="2400" dirty="0"/>
              <a:t>.</a:t>
            </a:r>
          </a:p>
          <a:p>
            <a:pPr marL="396875" indent="-396875" defTabSz="741363">
              <a:buFont typeface="Wingdings" pitchFamily="2" charset="2"/>
              <a:buNone/>
            </a:pP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>Solution</a:t>
            </a:r>
            <a:endParaRPr lang="en-US" sz="2400" u="sng" dirty="0"/>
          </a:p>
          <a:p>
            <a:pPr marL="396875" indent="-396875" defTabSz="741363">
              <a:buSzTx/>
              <a:buFont typeface="Wingdings" pitchFamily="2" charset="2"/>
              <a:buAutoNum type="alphaLcPeriod"/>
            </a:pPr>
            <a:r>
              <a:rPr lang="en-US" sz="2400" dirty="0"/>
              <a:t>Here,</a:t>
            </a:r>
            <a:r>
              <a:rPr lang="en-US" sz="2400" dirty="0">
                <a:latin typeface="Symbol" pitchFamily="18" charset="2"/>
              </a:rPr>
              <a:t> 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2.01 – 2 = 0.01</a:t>
            </a:r>
          </a:p>
          <a:p>
            <a:pPr marL="396875" indent="-396875" defTabSz="741363"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/>
              <a:t>	Next,</a:t>
            </a:r>
          </a:p>
          <a:p>
            <a:pPr marL="396875" indent="-396875" defTabSz="741363">
              <a:lnSpc>
                <a:spcPct val="180000"/>
              </a:lnSpc>
              <a:buFont typeface="Wingdings" pitchFamily="2" charset="2"/>
              <a:buNone/>
            </a:pPr>
            <a:endParaRPr lang="en-US" sz="2400" dirty="0"/>
          </a:p>
          <a:p>
            <a:pPr marL="396875" indent="-396875" defTabSz="741363">
              <a:buSzTx/>
              <a:buFont typeface="Wingdings" pitchFamily="2" charset="2"/>
              <a:buAutoNum type="alphaLcPeriod" startAt="2"/>
            </a:pPr>
            <a:r>
              <a:rPr lang="en-US" sz="2400" dirty="0"/>
              <a:t>Here,</a:t>
            </a:r>
            <a:r>
              <a:rPr lang="en-US" sz="2400" dirty="0">
                <a:latin typeface="Symbol" pitchFamily="18" charset="2"/>
              </a:rPr>
              <a:t> 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1.98 – 2 = – 0.02</a:t>
            </a:r>
          </a:p>
          <a:p>
            <a:pPr marL="396875" indent="-396875" defTabSz="741363">
              <a:lnSpc>
                <a:spcPct val="140000"/>
              </a:lnSpc>
              <a:buFont typeface="Wingdings" pitchFamily="2" charset="2"/>
              <a:buNone/>
            </a:pPr>
            <a:r>
              <a:rPr lang="en-US" sz="2400" dirty="0"/>
              <a:t>	Next,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349" y="3669475"/>
                <a:ext cx="4878451" cy="102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𝟎𝟏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𝟏𝟐𝟎𝟔𝟎𝟏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𝟏𝟐𝟎𝟔𝟎𝟏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49" y="3669475"/>
                <a:ext cx="4878451" cy="10226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3475" y="5454348"/>
                <a:ext cx="4878451" cy="102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𝟕𝟔𝟐𝟑𝟗𝟐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𝟐𝟑𝟕𝟔𝟎𝟖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454348"/>
                <a:ext cx="4878451" cy="10226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817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We can obtain a relatively </a:t>
            </a:r>
            <a:r>
              <a:rPr lang="en-US" sz="2400" dirty="0">
                <a:solidFill>
                  <a:srgbClr val="0000CC"/>
                </a:solidFill>
              </a:rPr>
              <a:t>quick and simple way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</a:rPr>
              <a:t>approximating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, the 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due to small change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r>
              <a:rPr lang="en-US" sz="2400" dirty="0"/>
              <a:t>Observe below that </a:t>
            </a:r>
            <a:r>
              <a:rPr lang="en-US" sz="2400" dirty="0">
                <a:solidFill>
                  <a:srgbClr val="0000CC"/>
                </a:solidFill>
              </a:rPr>
              <a:t>near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point of tangency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00CC"/>
                </a:solidFill>
              </a:rPr>
              <a:t>tangent line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close</a:t>
            </a:r>
            <a:r>
              <a:rPr lang="en-US" sz="2400" dirty="0"/>
              <a:t> to the graph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r>
              <a:rPr lang="en-US" sz="2400" dirty="0"/>
              <a:t>Thus, if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small</a:t>
            </a:r>
            <a:r>
              <a:rPr lang="en-US" sz="2400" dirty="0"/>
              <a:t>, then </a:t>
            </a:r>
            <a:r>
              <a:rPr lang="en-US" sz="2400" i="1" dirty="0" err="1">
                <a:solidFill>
                  <a:srgbClr val="0000CC"/>
                </a:solidFill>
              </a:rPr>
              <a:t>dy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good approximation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530475" y="3943350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30475" y="4743450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2195513" y="5381625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 flipV="1">
            <a:off x="2525713" y="3352800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9"/>
          <p:cNvSpPr>
            <a:spLocks/>
          </p:cNvSpPr>
          <p:nvPr/>
        </p:nvSpPr>
        <p:spPr bwMode="auto">
          <a:xfrm>
            <a:off x="2928938" y="3582987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6154738" y="51800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544763" y="31734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283075" y="5322887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176838" y="5329237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444625" y="3746500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1447800" y="4530725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562600" y="3943350"/>
            <a:ext cx="17922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4495800" y="4746625"/>
            <a:ext cx="2925763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8"/>
          <p:cNvSpPr>
            <a:spLocks noChangeArrowheads="1"/>
          </p:cNvSpPr>
          <p:nvPr/>
        </p:nvSpPr>
        <p:spPr bwMode="auto">
          <a:xfrm>
            <a:off x="5519738" y="39068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V="1">
            <a:off x="7173913" y="3963987"/>
            <a:ext cx="0" cy="22383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7178675" y="450215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6924675" y="4122737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y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5251450" y="5834062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 flipH="1">
            <a:off x="4510088" y="5827712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786313" y="56308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4491038" y="56546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5553075" y="56546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 flipV="1">
            <a:off x="3173413" y="3675062"/>
            <a:ext cx="3983037" cy="15795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460875" y="47069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 flipV="1">
            <a:off x="5549900" y="4313237"/>
            <a:ext cx="4333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 flipH="1" flipV="1">
            <a:off x="5883275" y="4329112"/>
            <a:ext cx="0" cy="40798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5873750" y="4321175"/>
            <a:ext cx="45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dy</a:t>
            </a: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5519738" y="4283075"/>
            <a:ext cx="63500" cy="63500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271963" y="4397375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P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7040563" y="348456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163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Differentials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Notice that the slope of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given by </a:t>
            </a:r>
            <a:r>
              <a:rPr lang="en-US" sz="2400" i="1" dirty="0" err="1" smtClean="0">
                <a:solidFill>
                  <a:srgbClr val="0000CC"/>
                </a:solidFill>
              </a:rPr>
              <a:t>dy</a:t>
            </a:r>
            <a:r>
              <a:rPr lang="en-US" sz="2400" i="1" dirty="0" smtClean="0">
                <a:solidFill>
                  <a:srgbClr val="0000CC"/>
                </a:solidFill>
              </a:rPr>
              <a:t>/</a:t>
            </a:r>
            <a:r>
              <a:rPr lang="en-US" sz="2400" dirty="0" err="1" smtClean="0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But the slope of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is given by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so we have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/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  or  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Thus, we have the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approximation: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≈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endParaRPr lang="en-US" sz="2400" dirty="0">
              <a:solidFill>
                <a:srgbClr val="0000CC"/>
              </a:solidFill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itchFamily="18" charset="0"/>
              </a:rPr>
              <a:t>The quantity 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dirty="0">
                <a:cs typeface="Times New Roman" pitchFamily="18" charset="0"/>
              </a:rPr>
              <a:t>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differential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y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530475" y="4248150"/>
            <a:ext cx="3021013" cy="14366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30475" y="5048250"/>
            <a:ext cx="1962150" cy="636587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2195513" y="5686425"/>
            <a:ext cx="399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 flipH="1" flipV="1">
            <a:off x="2525713" y="3657600"/>
            <a:ext cx="4762" cy="224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9"/>
          <p:cNvSpPr>
            <a:spLocks/>
          </p:cNvSpPr>
          <p:nvPr/>
        </p:nvSpPr>
        <p:spPr bwMode="auto">
          <a:xfrm>
            <a:off x="2928938" y="3887787"/>
            <a:ext cx="2925762" cy="1482725"/>
          </a:xfrm>
          <a:custGeom>
            <a:avLst/>
            <a:gdLst>
              <a:gd name="T0" fmla="*/ 0 w 1843"/>
              <a:gd name="T1" fmla="*/ 934 h 934"/>
              <a:gd name="T2" fmla="*/ 1120 w 1843"/>
              <a:gd name="T3" fmla="*/ 665 h 934"/>
              <a:gd name="T4" fmla="*/ 1843 w 1843"/>
              <a:gd name="T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934">
                <a:moveTo>
                  <a:pt x="0" y="934"/>
                </a:moveTo>
                <a:cubicBezTo>
                  <a:pt x="406" y="877"/>
                  <a:pt x="813" y="821"/>
                  <a:pt x="1120" y="665"/>
                </a:cubicBezTo>
                <a:cubicBezTo>
                  <a:pt x="1427" y="509"/>
                  <a:pt x="1635" y="254"/>
                  <a:pt x="1843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6154738" y="54848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544763" y="347821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y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283075" y="5627687"/>
            <a:ext cx="419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176838" y="5634037"/>
            <a:ext cx="116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1444625" y="4051300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 +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1447800" y="4835525"/>
            <a:ext cx="1096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/>
              <a:t>f</a:t>
            </a:r>
            <a:r>
              <a:rPr lang="en-US" b="1"/>
              <a:t>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562600" y="4248150"/>
            <a:ext cx="17922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>
            <a:off x="4495800" y="5051425"/>
            <a:ext cx="2925763" cy="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8"/>
          <p:cNvSpPr>
            <a:spLocks noChangeArrowheads="1"/>
          </p:cNvSpPr>
          <p:nvPr/>
        </p:nvSpPr>
        <p:spPr bwMode="auto">
          <a:xfrm>
            <a:off x="5519738" y="42116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V="1">
            <a:off x="7173913" y="4268787"/>
            <a:ext cx="0" cy="22383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7178675" y="4806950"/>
            <a:ext cx="0" cy="2381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6924675" y="4427537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y</a:t>
            </a:r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>
            <a:off x="5251450" y="6138862"/>
            <a:ext cx="271463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3"/>
          <p:cNvSpPr>
            <a:spLocks noChangeShapeType="1"/>
          </p:cNvSpPr>
          <p:nvPr/>
        </p:nvSpPr>
        <p:spPr bwMode="auto">
          <a:xfrm flipH="1">
            <a:off x="4510088" y="6132512"/>
            <a:ext cx="279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786313" y="59356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Symbol" pitchFamily="18" charset="2"/>
              </a:rPr>
              <a:t>D</a:t>
            </a:r>
            <a:r>
              <a:rPr lang="en-US" b="1" i="1"/>
              <a:t>x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4491038" y="59594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5553075" y="5959475"/>
            <a:ext cx="0" cy="365125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 flipV="1">
            <a:off x="3173413" y="3979862"/>
            <a:ext cx="3983037" cy="15795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4460875" y="5011737"/>
            <a:ext cx="63500" cy="63500"/>
          </a:xfrm>
          <a:prstGeom prst="flowChartConnector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9"/>
          <p:cNvSpPr>
            <a:spLocks noChangeShapeType="1"/>
          </p:cNvSpPr>
          <p:nvPr/>
        </p:nvSpPr>
        <p:spPr bwMode="auto">
          <a:xfrm flipV="1">
            <a:off x="5549900" y="4618037"/>
            <a:ext cx="433388" cy="0"/>
          </a:xfrm>
          <a:prstGeom prst="line">
            <a:avLst/>
          </a:prstGeom>
          <a:noFill/>
          <a:ln w="22225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 flipH="1" flipV="1">
            <a:off x="5883275" y="4633912"/>
            <a:ext cx="0" cy="407988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5873750" y="4625975"/>
            <a:ext cx="458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dy</a:t>
            </a: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5519738" y="4587875"/>
            <a:ext cx="63500" cy="63500"/>
          </a:xfrm>
          <a:prstGeom prst="flowChartConnector">
            <a:avLst/>
          </a:prstGeom>
          <a:solidFill>
            <a:srgbClr val="C0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271963" y="4702175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P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7040563" y="3789362"/>
            <a:ext cx="40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4410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Differentials</a:t>
            </a:r>
            <a:endParaRPr lang="vi-VN" sz="28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39738" y="854075"/>
            <a:ext cx="8399462" cy="3641725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222250"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300" i="1" dirty="0">
                <a:solidFill>
                  <a:srgbClr val="0000CC"/>
                </a:solidFill>
              </a:rPr>
              <a:t>y </a:t>
            </a:r>
            <a:r>
              <a:rPr lang="en-US" sz="2300" dirty="0">
                <a:solidFill>
                  <a:srgbClr val="0000CC"/>
                </a:solidFill>
              </a:rPr>
              <a:t>=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</a:t>
            </a:r>
            <a:r>
              <a:rPr lang="en-US" sz="2300" i="1" dirty="0">
                <a:solidFill>
                  <a:srgbClr val="0000CC"/>
                </a:solidFill>
              </a:rPr>
              <a:t>x</a:t>
            </a:r>
            <a:r>
              <a:rPr lang="en-US" sz="23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define a differentiable function </a:t>
            </a:r>
            <a:r>
              <a:rPr lang="en-US" sz="23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 Then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differential dx</a:t>
            </a:r>
            <a:r>
              <a:rPr lang="en-US" sz="2400" dirty="0"/>
              <a:t> of the independent variable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 smtClean="0"/>
              <a:t>is: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</a:t>
            </a:r>
            <a:r>
              <a:rPr lang="en-US" sz="2400" i="1" dirty="0" smtClean="0">
                <a:solidFill>
                  <a:srgbClr val="0000CC"/>
                </a:solidFill>
              </a:rPr>
              <a:t>dx </a:t>
            </a:r>
            <a:r>
              <a:rPr lang="en-US" sz="2400" i="1" dirty="0">
                <a:solidFill>
                  <a:srgbClr val="0000CC"/>
                </a:solidFill>
              </a:rPr>
              <a:t>=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571500" indent="-349250">
              <a:lnSpc>
                <a:spcPct val="90000"/>
              </a:lnSpc>
              <a:buFont typeface="Arial Unicode MS" pitchFamily="34" charset="-128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differential </a:t>
            </a:r>
            <a:r>
              <a:rPr lang="en-US" sz="2400" i="1" dirty="0" err="1">
                <a:solidFill>
                  <a:srgbClr val="0000CC"/>
                </a:solidFill>
              </a:rPr>
              <a:t>dy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dependent</a:t>
            </a:r>
            <a:r>
              <a:rPr lang="en-US" sz="2400" dirty="0"/>
              <a:t> variable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</a:t>
            </a:r>
            <a:r>
              <a:rPr lang="en-US" sz="2400" i="1" dirty="0" err="1" smtClean="0">
                <a:solidFill>
                  <a:srgbClr val="0000CC"/>
                </a:solidFill>
                <a:cs typeface="Times New Roman" pitchFamily="18" charset="0"/>
              </a:rPr>
              <a:t>dy</a:t>
            </a: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=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dx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222250">
              <a:lnSpc>
                <a:spcPct val="90000"/>
              </a:lnSpc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53400" y="6512625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 sz="1400" smtClean="0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0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Differentials: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Approximate the value </a:t>
            </a:r>
            <a:r>
              <a:rPr lang="en-US" sz="2400" dirty="0" smtClean="0"/>
              <a:t>of            using </a:t>
            </a:r>
            <a:r>
              <a:rPr lang="en-US" sz="2400" dirty="0" smtClean="0">
                <a:solidFill>
                  <a:srgbClr val="0000CC"/>
                </a:solidFill>
              </a:rPr>
              <a:t>differentials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96875" indent="-396875" defTabSz="741363"/>
            <a:r>
              <a:rPr lang="en-US" sz="2400" u="sng" dirty="0" smtClean="0"/>
              <a:t>Solution</a:t>
            </a:r>
            <a:endParaRPr lang="en-US" sz="2400" u="sng" dirty="0"/>
          </a:p>
          <a:p>
            <a:pPr>
              <a:spcBef>
                <a:spcPct val="10000"/>
              </a:spcBef>
              <a:tabLst>
                <a:tab pos="4683125" algn="l"/>
              </a:tabLst>
            </a:pPr>
            <a:r>
              <a:rPr lang="en-US" sz="2400" dirty="0"/>
              <a:t>Let’s consider the function </a:t>
            </a:r>
            <a:endParaRPr lang="en-US" sz="2400" dirty="0" smtClean="0"/>
          </a:p>
          <a:p>
            <a:pPr>
              <a:spcBef>
                <a:spcPct val="10000"/>
              </a:spcBef>
              <a:tabLst>
                <a:tab pos="4683125" algn="l"/>
              </a:tabLst>
            </a:pPr>
            <a:r>
              <a:rPr lang="en-US" sz="2400" dirty="0" smtClean="0"/>
              <a:t>Since </a:t>
            </a:r>
            <a:r>
              <a:rPr lang="en-US" sz="2400" dirty="0">
                <a:solidFill>
                  <a:srgbClr val="0000CC"/>
                </a:solidFill>
              </a:rPr>
              <a:t>25</a:t>
            </a:r>
            <a:r>
              <a:rPr lang="en-US" sz="2400" dirty="0"/>
              <a:t> is the number nearest </a:t>
            </a:r>
            <a:r>
              <a:rPr lang="en-US" sz="2400" dirty="0">
                <a:solidFill>
                  <a:srgbClr val="0000CC"/>
                </a:solidFill>
              </a:rPr>
              <a:t>26.5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whose square root is readily recognized, let’s take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25</a:t>
            </a:r>
            <a:r>
              <a:rPr lang="en-US" sz="2400" dirty="0"/>
              <a:t>.</a:t>
            </a:r>
          </a:p>
          <a:p>
            <a:pPr>
              <a:spcBef>
                <a:spcPct val="15000"/>
              </a:spcBef>
              <a:tabLst>
                <a:tab pos="4683125" algn="l"/>
              </a:tabLst>
            </a:pPr>
            <a:r>
              <a:rPr lang="en-US" sz="2400" dirty="0"/>
              <a:t>We want to know the change in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y</a:t>
            </a:r>
            <a:r>
              <a:rPr lang="en-US" sz="2400" dirty="0"/>
              <a:t>,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changes from          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25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26.5</a:t>
            </a:r>
            <a:r>
              <a:rPr lang="en-US" sz="2400" dirty="0"/>
              <a:t>, an increase of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1.5</a:t>
            </a:r>
            <a:r>
              <a:rPr lang="en-US" sz="2400" dirty="0"/>
              <a:t>.</a:t>
            </a:r>
          </a:p>
          <a:p>
            <a:pPr>
              <a:tabLst>
                <a:tab pos="4683125" algn="l"/>
              </a:tabLst>
            </a:pPr>
            <a:r>
              <a:rPr lang="en-US" sz="2400" dirty="0"/>
              <a:t>So we </a:t>
            </a:r>
            <a:r>
              <a:rPr lang="en-US" sz="2400" dirty="0" smtClean="0"/>
              <a:t>find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4683125" algn="l"/>
              </a:tabLst>
            </a:pPr>
            <a:r>
              <a:rPr lang="en-US" sz="2400" dirty="0" smtClean="0"/>
              <a:t>Therefore</a:t>
            </a:r>
            <a:r>
              <a:rPr lang="en-US" sz="2400" dirty="0"/>
              <a:t>,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3475" y="4267200"/>
                <a:ext cx="7135543" cy="822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𝟐𝟓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4267200"/>
                <a:ext cx="7135543" cy="82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48227" y="685800"/>
                <a:ext cx="980973" cy="44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27" y="685800"/>
                <a:ext cx="980973" cy="442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2502" y="1903933"/>
                <a:ext cx="1899302" cy="405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502" y="1903933"/>
                <a:ext cx="1899302" cy="405817"/>
              </a:xfrm>
              <a:prstGeom prst="rect">
                <a:avLst/>
              </a:prstGeom>
              <a:blipFill rotWithShape="1"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5729515"/>
                <a:ext cx="6709337" cy="44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729515"/>
                <a:ext cx="6709337" cy="442685"/>
              </a:xfrm>
              <a:prstGeom prst="rect">
                <a:avLst/>
              </a:prstGeom>
              <a:blipFill rotWithShape="1"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8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Higher Order derivatives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The derivative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of a function </a:t>
            </a:r>
            <a:r>
              <a:rPr lang="en-US" sz="2400" i="1" dirty="0"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is also a function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As such,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 may also be differentiated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Thus, the function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has a derivative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cs typeface="Times New Roman" pitchFamily="18" charset="0"/>
              </a:rPr>
              <a:t> at a point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in the domain of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if the limit of the quotient</a:t>
            </a:r>
          </a:p>
          <a:p>
            <a:pPr>
              <a:lnSpc>
                <a:spcPct val="240000"/>
              </a:lnSpc>
            </a:pP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exists as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h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approaches zero</a:t>
            </a:r>
            <a:r>
              <a:rPr lang="en-US" sz="2400" dirty="0" smtClean="0">
                <a:cs typeface="Times New Roman" pitchFamily="18" charset="0"/>
              </a:rPr>
              <a:t>.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The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″</a:t>
            </a:r>
            <a:r>
              <a:rPr lang="en-US" sz="2400" dirty="0">
                <a:cs typeface="Times New Roman" pitchFamily="18" charset="0"/>
              </a:rPr>
              <a:t> obtained in this manner is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second derivative</a:t>
            </a:r>
            <a:r>
              <a:rPr lang="en-US" sz="2400" dirty="0">
                <a:cs typeface="Times New Roman" pitchFamily="18" charset="0"/>
              </a:rPr>
              <a:t> of the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, just as the derivative </a:t>
            </a:r>
            <a:r>
              <a:rPr lang="en-US" sz="2400" i="1" dirty="0">
                <a:solidFill>
                  <a:srgbClr val="0000CC"/>
                </a:solidFill>
              </a:rPr>
              <a:t>f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is often called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first derivative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>
                <a:cs typeface="Times New Roman" pitchFamily="18" charset="0"/>
              </a:rPr>
              <a:t>By the same token, you may consider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third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fourth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fifth</a:t>
            </a:r>
            <a:r>
              <a:rPr lang="en-US" sz="2400" dirty="0">
                <a:cs typeface="Times New Roman" pitchFamily="18" charset="0"/>
              </a:rPr>
              <a:t>, etc.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derivatives of a function</a:t>
            </a:r>
            <a:r>
              <a:rPr lang="en-US" sz="2400" dirty="0">
                <a:solidFill>
                  <a:srgbClr val="00FF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6600" y="2510788"/>
                <a:ext cx="2624436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10788"/>
                <a:ext cx="2624436" cy="689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71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Differentials: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Effect of Speed on Vehicular Operating</a:t>
            </a:r>
            <a:r>
              <a:rPr lang="en-US" sz="2400" dirty="0" smtClean="0"/>
              <a:t>.</a:t>
            </a:r>
          </a:p>
          <a:p>
            <a:pPr marL="396875" indent="-396875" defTabSz="741363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total cost</a:t>
            </a:r>
            <a:r>
              <a:rPr lang="en-US" sz="2400" dirty="0"/>
              <a:t> incurred in </a:t>
            </a:r>
            <a:r>
              <a:rPr lang="en-US" sz="2400" dirty="0">
                <a:solidFill>
                  <a:srgbClr val="0000CC"/>
                </a:solidFill>
              </a:rPr>
              <a:t>operating a certain type of truck</a:t>
            </a:r>
            <a:r>
              <a:rPr lang="en-US" sz="2400" dirty="0"/>
              <a:t> on a </a:t>
            </a:r>
            <a:r>
              <a:rPr lang="en-US" sz="2400" dirty="0" smtClean="0">
                <a:solidFill>
                  <a:srgbClr val="0000CC"/>
                </a:solidFill>
              </a:rPr>
              <a:t>500-km</a:t>
            </a:r>
            <a:r>
              <a:rPr lang="en-US" sz="2400" dirty="0" smtClean="0"/>
              <a:t> </a:t>
            </a:r>
            <a:r>
              <a:rPr lang="en-US" sz="2400" dirty="0"/>
              <a:t>trip, traveling at an </a:t>
            </a:r>
            <a:r>
              <a:rPr lang="en-US" sz="2400" dirty="0">
                <a:solidFill>
                  <a:srgbClr val="0000CC"/>
                </a:solidFill>
              </a:rPr>
              <a:t>average speed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dirty="0"/>
              <a:t> </a:t>
            </a:r>
            <a:r>
              <a:rPr lang="en-US" sz="2400" dirty="0" smtClean="0"/>
              <a:t>km/h, </a:t>
            </a:r>
            <a:r>
              <a:rPr lang="en-US" sz="2400" dirty="0"/>
              <a:t>is estimated to </a:t>
            </a:r>
            <a:r>
              <a:rPr lang="en-US" sz="2400" dirty="0" smtClean="0"/>
              <a:t>be: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96875" indent="-396875" defTabSz="741363"/>
            <a:r>
              <a:rPr lang="en-US" sz="2400" dirty="0"/>
              <a:t>Find the approximate </a:t>
            </a:r>
            <a:r>
              <a:rPr lang="en-US" sz="2400" dirty="0">
                <a:solidFill>
                  <a:srgbClr val="0000CC"/>
                </a:solidFill>
              </a:rPr>
              <a:t>change in the total operating cost</a:t>
            </a:r>
            <a:r>
              <a:rPr lang="en-US" sz="2400" dirty="0"/>
              <a:t> when the </a:t>
            </a:r>
            <a:r>
              <a:rPr lang="en-US" sz="2400" dirty="0">
                <a:solidFill>
                  <a:srgbClr val="0000CC"/>
                </a:solidFill>
              </a:rPr>
              <a:t>average speed is increased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CC"/>
                </a:solidFill>
              </a:rPr>
              <a:t>55</a:t>
            </a:r>
            <a:r>
              <a:rPr lang="en-US" sz="2400" dirty="0"/>
              <a:t> to </a:t>
            </a:r>
            <a:r>
              <a:rPr lang="en-US" sz="2400" dirty="0" smtClean="0">
                <a:solidFill>
                  <a:srgbClr val="0000CC"/>
                </a:solidFill>
              </a:rPr>
              <a:t>60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km/h.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2142612"/>
                <a:ext cx="4014882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𝟒𝟓𝟎𝟎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𝒅𝒐𝒍𝒍𝒂𝒓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42612"/>
                <a:ext cx="4014882" cy="6767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5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Differentials: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 defTabSz="741363"/>
            <a:r>
              <a:rPr lang="en-US" sz="2400" dirty="0"/>
              <a:t>Effect of Speed on Vehicular Operating</a:t>
            </a:r>
            <a:r>
              <a:rPr lang="en-US" sz="2400" dirty="0" smtClean="0"/>
              <a:t>.</a:t>
            </a:r>
          </a:p>
          <a:p>
            <a:pPr marL="396875" indent="-396875" defTabSz="741363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Total operating cost is given by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  </a:t>
            </a: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dirty="0">
                <a:solidFill>
                  <a:srgbClr val="0000CC"/>
                </a:solidFill>
              </a:rPr>
              <a:t> = 55</a:t>
            </a:r>
            <a:r>
              <a:rPr lang="en-US" sz="2400" dirty="0"/>
              <a:t> an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v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dv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dirty="0" smtClean="0">
                <a:solidFill>
                  <a:srgbClr val="0000CC"/>
                </a:solidFill>
              </a:rPr>
              <a:t>5</a:t>
            </a:r>
            <a:r>
              <a:rPr lang="en-US" sz="2400" dirty="0" smtClean="0"/>
              <a:t>, </a:t>
            </a:r>
            <a:r>
              <a:rPr lang="en-US" sz="2400" dirty="0"/>
              <a:t>we </a:t>
            </a:r>
            <a:r>
              <a:rPr lang="en-US" sz="2400" dirty="0" smtClean="0"/>
              <a:t>find: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total operating cost</a:t>
            </a:r>
            <a:r>
              <a:rPr lang="en-US" sz="2400" dirty="0"/>
              <a:t> is found to </a:t>
            </a:r>
            <a:r>
              <a:rPr lang="en-US" sz="2400" dirty="0">
                <a:solidFill>
                  <a:srgbClr val="0000CC"/>
                </a:solidFill>
              </a:rPr>
              <a:t>decrease</a:t>
            </a:r>
            <a:r>
              <a:rPr lang="en-US" sz="2400" dirty="0"/>
              <a:t> by </a:t>
            </a:r>
            <a:r>
              <a:rPr lang="en-US" sz="2400" dirty="0" smtClean="0">
                <a:solidFill>
                  <a:srgbClr val="0000CC"/>
                </a:solidFill>
              </a:rPr>
              <a:t>$2.43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This might explain why so many independent truckers often exceed the </a:t>
            </a:r>
            <a:r>
              <a:rPr lang="en-US" sz="2400" dirty="0" smtClean="0">
                <a:solidFill>
                  <a:srgbClr val="0000CC"/>
                </a:solidFill>
              </a:rPr>
              <a:t>55 km/h</a:t>
            </a:r>
            <a:r>
              <a:rPr lang="en-US" sz="2400" dirty="0" smtClean="0"/>
              <a:t> </a:t>
            </a:r>
            <a:r>
              <a:rPr lang="en-US" sz="2400" dirty="0"/>
              <a:t>speed limit.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2057400"/>
                <a:ext cx="4014882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𝟏𝟐𝟓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𝟒𝟓𝟎𝟎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𝒅𝒐𝒍𝒍𝒂𝒓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057400"/>
                <a:ext cx="4014882" cy="6767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915" y="3517981"/>
                <a:ext cx="8556445" cy="825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𝟒𝟓𝟎𝟎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𝟒𝟓𝟎𝟎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𝟑𝟎𝟐𝟓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5" y="3517981"/>
                <a:ext cx="8556445" cy="8254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33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L’Hôpital’s</a:t>
            </a: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 rule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5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Learning</a:t>
            </a:r>
            <a:endParaRPr lang="vi-VN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textbook Chapter 3, Section 3.6 – </a:t>
            </a:r>
            <a:r>
              <a:rPr lang="en-US" dirty="0" err="1"/>
              <a:t>L’Hôpital’s</a:t>
            </a:r>
            <a:r>
              <a:rPr lang="en-US" dirty="0"/>
              <a:t> rule </a:t>
            </a:r>
            <a:r>
              <a:rPr lang="en-US" dirty="0" smtClean="0"/>
              <a:t>(page 219-225).</a:t>
            </a:r>
            <a:endParaRPr lang="vi-VN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91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Describe </a:t>
            </a:r>
            <a:r>
              <a:rPr lang="en-US" sz="2400" dirty="0" smtClean="0">
                <a:solidFill>
                  <a:srgbClr val="0000CC"/>
                </a:solidFill>
              </a:rPr>
              <a:t>higher-order derivative</a:t>
            </a:r>
            <a:r>
              <a:rPr lang="en-US" sz="2400" dirty="0" smtClean="0"/>
              <a:t> of a function and it’s applications. 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/>
              <a:t>Introduce to </a:t>
            </a:r>
            <a:r>
              <a:rPr lang="en-US" sz="2400" dirty="0" smtClean="0"/>
              <a:t>function </a:t>
            </a:r>
            <a:r>
              <a:rPr lang="en-US" sz="2400" dirty="0"/>
              <a:t>defined </a:t>
            </a:r>
            <a:r>
              <a:rPr lang="en-US" sz="2400" dirty="0" smtClean="0"/>
              <a:t>implicitly and </a:t>
            </a:r>
            <a:r>
              <a:rPr lang="en-US" sz="2400" dirty="0">
                <a:solidFill>
                  <a:srgbClr val="0000CC"/>
                </a:solidFill>
              </a:rPr>
              <a:t>implicit </a:t>
            </a:r>
            <a:r>
              <a:rPr lang="en-US" sz="2400" dirty="0" smtClean="0">
                <a:solidFill>
                  <a:srgbClr val="0000CC"/>
                </a:solidFill>
              </a:rPr>
              <a:t>differentiation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Derivatives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0000CC"/>
                </a:solidFill>
              </a:rPr>
              <a:t>logarithmic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0000CC"/>
                </a:solidFill>
              </a:rPr>
              <a:t>exponential</a:t>
            </a:r>
            <a:r>
              <a:rPr lang="en-US" sz="2400" dirty="0"/>
              <a:t> </a:t>
            </a:r>
            <a:r>
              <a:rPr lang="en-US" sz="2400" dirty="0" smtClean="0"/>
              <a:t>functions.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Introduce to </a:t>
            </a:r>
            <a:r>
              <a:rPr lang="en-US" sz="2400" dirty="0" smtClean="0">
                <a:solidFill>
                  <a:srgbClr val="0000CC"/>
                </a:solidFill>
              </a:rPr>
              <a:t>related rate</a:t>
            </a:r>
            <a:r>
              <a:rPr lang="en-US" sz="2400" dirty="0" smtClean="0"/>
              <a:t>, the steps to </a:t>
            </a:r>
            <a:r>
              <a:rPr lang="en-US" sz="2400" dirty="0" smtClean="0">
                <a:solidFill>
                  <a:srgbClr val="0000CC"/>
                </a:solidFill>
              </a:rPr>
              <a:t>find related rate</a:t>
            </a:r>
            <a:r>
              <a:rPr lang="en-US" sz="2400" dirty="0" smtClean="0"/>
              <a:t>. Practical and applied examples are also described.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Differential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CC"/>
                </a:solidFill>
              </a:rPr>
              <a:t>approximate </a:t>
            </a:r>
            <a:r>
              <a:rPr lang="en-US" sz="2400" dirty="0">
                <a:solidFill>
                  <a:srgbClr val="0000CC"/>
                </a:solidFill>
              </a:rPr>
              <a:t>functions</a:t>
            </a:r>
            <a:r>
              <a:rPr lang="en-US" sz="2400" dirty="0"/>
              <a:t> using </a:t>
            </a:r>
            <a:r>
              <a:rPr lang="en-US" sz="2400" dirty="0" smtClean="0"/>
              <a:t>differentials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vi-VN" sz="2400" dirty="0"/>
              <a:t>L’Hôpital’s </a:t>
            </a:r>
            <a:r>
              <a:rPr lang="vi-VN" sz="2400" dirty="0" smtClean="0"/>
              <a:t>rule</a:t>
            </a:r>
            <a:r>
              <a:rPr lang="en-US" sz="2400" dirty="0" smtClean="0"/>
              <a:t>.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Set:</a:t>
            </a:r>
          </a:p>
          <a:p>
            <a:pPr lvl="1" eaLnBrk="1" hangingPunct="1"/>
            <a:r>
              <a:rPr lang="en-US" dirty="0" smtClean="0"/>
              <a:t>Read sections 3.1 - 3.6 in Chapter 3.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4.</a:t>
            </a:r>
          </a:p>
          <a:p>
            <a:pPr lvl="1" eaLnBrk="1" hangingPunct="1"/>
            <a:r>
              <a:rPr lang="en-US" dirty="0" smtClean="0"/>
              <a:t>Exercise 1 to 36, 45, 49, 52, 55 -&gt; 58, 60, 62 in textbook page 228-230 (chapter 3 review exercise</a:t>
            </a:r>
            <a:r>
              <a:rPr lang="en-US" dirty="0"/>
              <a:t>) – except the CAS exercises.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Higher Order </a:t>
            </a:r>
            <a:r>
              <a:rPr lang="en-US" dirty="0" smtClean="0"/>
              <a:t>derivatives: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second derivative</a:t>
            </a:r>
            <a:r>
              <a:rPr lang="en-US" sz="2400" dirty="0"/>
              <a:t> of the function</a:t>
            </a:r>
            <a:r>
              <a:rPr lang="en-US" sz="2800" dirty="0"/>
              <a:t> </a:t>
            </a:r>
            <a:endParaRPr lang="en-US" sz="2800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Firstly, we find the </a:t>
            </a:r>
            <a:r>
              <a:rPr lang="en-US" sz="2400" dirty="0" smtClean="0">
                <a:solidFill>
                  <a:srgbClr val="0000CC"/>
                </a:solidFill>
              </a:rPr>
              <a:t>first derivative:</a:t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sz="2400" dirty="0" smtClean="0"/>
              <a:t>Then, we find the </a:t>
            </a:r>
            <a:r>
              <a:rPr lang="en-US" sz="2400" dirty="0" smtClean="0">
                <a:solidFill>
                  <a:srgbClr val="0000CC"/>
                </a:solidFill>
              </a:rPr>
              <a:t>second derivative</a:t>
            </a:r>
            <a:r>
              <a:rPr lang="en-US" sz="2400" dirty="0" smtClean="0"/>
              <a:t>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0800" y="577332"/>
                <a:ext cx="2332433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7332"/>
                <a:ext cx="2332433" cy="618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7400" y="2124901"/>
                <a:ext cx="4995278" cy="846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24901"/>
                <a:ext cx="4995278" cy="8468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6823" y="3871292"/>
                <a:ext cx="5778377" cy="1462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ra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23" y="3871292"/>
                <a:ext cx="5778377" cy="14627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8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Higher Order </a:t>
            </a:r>
            <a:r>
              <a:rPr lang="en-US" dirty="0" smtClean="0"/>
              <a:t>derivatives: Applied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distance </a:t>
            </a:r>
            <a:r>
              <a:rPr lang="en-US" sz="2400" i="1" dirty="0">
                <a:solidFill>
                  <a:srgbClr val="0000CC"/>
                </a:solidFill>
              </a:rPr>
              <a:t>s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(in </a:t>
            </a:r>
            <a:r>
              <a:rPr lang="en-US" sz="2400" dirty="0">
                <a:solidFill>
                  <a:srgbClr val="0000CC"/>
                </a:solidFill>
              </a:rPr>
              <a:t>feet</a:t>
            </a:r>
            <a:r>
              <a:rPr lang="en-US" sz="2400" dirty="0"/>
              <a:t>) covered by a </a:t>
            </a:r>
            <a:r>
              <a:rPr lang="en-US" sz="2400" dirty="0" smtClean="0"/>
              <a:t>prototype train </a:t>
            </a:r>
            <a:r>
              <a:rPr lang="en-US" sz="2400" dirty="0"/>
              <a:t>moving along a straight track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seconds</a:t>
            </a:r>
            <a:r>
              <a:rPr lang="en-US" sz="2400" dirty="0"/>
              <a:t> after starting from rest is given by the </a:t>
            </a:r>
            <a:r>
              <a:rPr lang="en-US" sz="2400" dirty="0" smtClean="0"/>
              <a:t>function: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cs typeface="Times New Roman" pitchFamily="18" charset="0"/>
              </a:rPr>
              <a:t>What </a:t>
            </a:r>
            <a:r>
              <a:rPr lang="en-US" sz="2400" dirty="0">
                <a:cs typeface="Times New Roman" pitchFamily="18" charset="0"/>
              </a:rPr>
              <a:t>is the </a:t>
            </a:r>
            <a:r>
              <a:rPr lang="en-US" sz="2400" dirty="0" smtClean="0">
                <a:cs typeface="Times New Roman" pitchFamily="18" charset="0"/>
              </a:rPr>
              <a:t>train’s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acceleration</a:t>
            </a:r>
            <a:r>
              <a:rPr lang="en-US" sz="2400" dirty="0">
                <a:cs typeface="Times New Roman" pitchFamily="18" charset="0"/>
              </a:rPr>
              <a:t> after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30</a:t>
            </a:r>
            <a:r>
              <a:rPr lang="en-US" sz="2400" dirty="0">
                <a:cs typeface="Times New Roman" pitchFamily="18" charset="0"/>
              </a:rPr>
              <a:t> seconds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/>
            <a:r>
              <a:rPr lang="en-US" sz="2400" u="sng" dirty="0" smtClean="0">
                <a:cs typeface="Times New Roman" pitchFamily="18" charset="0"/>
              </a:rPr>
              <a:t>Solution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velocity</a:t>
            </a:r>
            <a:r>
              <a:rPr lang="en-US" sz="2400" dirty="0">
                <a:cs typeface="Times New Roman" pitchFamily="18" charset="0"/>
              </a:rPr>
              <a:t> of the </a:t>
            </a:r>
            <a:r>
              <a:rPr lang="en-US" sz="2400" dirty="0" smtClean="0">
                <a:cs typeface="Times New Roman" pitchFamily="18" charset="0"/>
              </a:rPr>
              <a:t>train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 seconds from rest is given </a:t>
            </a:r>
            <a:r>
              <a:rPr lang="en-US" sz="2400" dirty="0" smtClean="0">
                <a:cs typeface="Times New Roman" pitchFamily="18" charset="0"/>
              </a:rPr>
              <a:t>by: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acceleration</a:t>
            </a:r>
            <a:r>
              <a:rPr lang="en-US" sz="2400" dirty="0">
                <a:cs typeface="Times New Roman" pitchFamily="18" charset="0"/>
              </a:rPr>
              <a:t> of the </a:t>
            </a:r>
            <a:r>
              <a:rPr lang="en-US" sz="2400" dirty="0" smtClean="0">
                <a:cs typeface="Times New Roman" pitchFamily="18" charset="0"/>
              </a:rPr>
              <a:t>train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 seconds from rest is given by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rate of change</a:t>
            </a:r>
            <a:r>
              <a:rPr lang="en-US" sz="2400" dirty="0">
                <a:cs typeface="Times New Roman" pitchFamily="18" charset="0"/>
              </a:rPr>
              <a:t> of 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velocity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, given </a:t>
            </a:r>
            <a:r>
              <a:rPr lang="en-US" sz="2400" dirty="0" smtClean="0">
                <a:cs typeface="Times New Roman" pitchFamily="18" charset="0"/>
              </a:rPr>
              <a:t>by:</a:t>
            </a: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47427" y="1828800"/>
                <a:ext cx="146277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27" y="1828800"/>
                <a:ext cx="1462773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800" y="3581400"/>
                <a:ext cx="2898101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𝒅𝒔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81400"/>
                <a:ext cx="2898101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181600"/>
                <a:ext cx="391850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𝒅𝒗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𝒅𝒔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3918509" cy="783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9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Implicit differentiation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defined explicitly and implicitly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Up to now we have dealt with functions in the form 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/>
              <a:t>That is, the </a:t>
            </a:r>
            <a:r>
              <a:rPr lang="en-US" sz="2400" dirty="0">
                <a:solidFill>
                  <a:srgbClr val="0000CC"/>
                </a:solidFill>
              </a:rPr>
              <a:t>dependent variable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has been expressed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explicitly</a:t>
            </a:r>
            <a:r>
              <a:rPr lang="en-US" sz="2400" dirty="0"/>
              <a:t> in terms of the </a:t>
            </a:r>
            <a:r>
              <a:rPr lang="en-US" sz="2400" dirty="0">
                <a:solidFill>
                  <a:srgbClr val="0000CC"/>
                </a:solidFill>
              </a:rPr>
              <a:t>independent variable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However, </a:t>
            </a:r>
            <a:r>
              <a:rPr lang="en-US" sz="2400" dirty="0">
                <a:solidFill>
                  <a:srgbClr val="0000CC"/>
                </a:solidFill>
              </a:rPr>
              <a:t>not all functions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are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/>
              <a:t>expressed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explicitly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consider</a:t>
            </a:r>
          </a:p>
          <a:p>
            <a:pPr algn="ctr">
              <a:buFont typeface="Wingdings" pitchFamily="2" charset="2"/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This equation expresses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implicitly</a:t>
            </a:r>
            <a:r>
              <a:rPr lang="en-US" sz="2400" dirty="0"/>
              <a:t> as a function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Solving for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 in terms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we get</a:t>
            </a:r>
          </a:p>
          <a:p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which expresses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explicitly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8471" y="4763445"/>
                <a:ext cx="4826129" cy="722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71" y="4763445"/>
                <a:ext cx="4826129" cy="722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0" y="3124200"/>
                <a:ext cx="2665345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124200"/>
                <a:ext cx="2665345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defined explicitly and implicitly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Now, consider the </a:t>
            </a:r>
            <a:r>
              <a:rPr lang="en-US" sz="2800" dirty="0" smtClean="0"/>
              <a:t>equation</a:t>
            </a:r>
            <a:br>
              <a:rPr lang="en-US" sz="2800" dirty="0" smtClean="0"/>
            </a:br>
            <a:endParaRPr lang="en-US" sz="2800" dirty="0"/>
          </a:p>
          <a:p>
            <a:pPr algn="ctr">
              <a:buFont typeface="Wingdings" pitchFamily="2" charset="2"/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With certain restrictions placed on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/>
              <a:t>, this equation </a:t>
            </a:r>
            <a:r>
              <a:rPr lang="en-US" sz="2800" dirty="0">
                <a:solidFill>
                  <a:srgbClr val="0000CC"/>
                </a:solidFill>
              </a:rPr>
              <a:t>defines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>
                <a:solidFill>
                  <a:srgbClr val="0000CC"/>
                </a:solidFill>
              </a:rPr>
              <a:t> as a function of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/>
              <a:t>.</a:t>
            </a:r>
          </a:p>
          <a:p>
            <a:r>
              <a:rPr lang="en-US" sz="2800" dirty="0"/>
              <a:t>But in this case it is </a:t>
            </a:r>
            <a:r>
              <a:rPr lang="en-US" sz="2800" i="1" dirty="0">
                <a:solidFill>
                  <a:srgbClr val="0000CC"/>
                </a:solidFill>
              </a:rPr>
              <a:t>difficult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00CC"/>
                </a:solidFill>
              </a:rPr>
              <a:t>solve for </a:t>
            </a:r>
            <a:r>
              <a:rPr lang="en-US" sz="2800" i="1" dirty="0">
                <a:solidFill>
                  <a:srgbClr val="0000CC"/>
                </a:solidFill>
              </a:rPr>
              <a:t>y</a:t>
            </a:r>
            <a:r>
              <a:rPr lang="en-US" sz="2800" dirty="0"/>
              <a:t> in order to </a:t>
            </a:r>
            <a:r>
              <a:rPr lang="en-US" sz="2800" dirty="0">
                <a:solidFill>
                  <a:srgbClr val="0000CC"/>
                </a:solidFill>
              </a:rPr>
              <a:t>express</a:t>
            </a:r>
            <a:r>
              <a:rPr lang="en-US" sz="2800" dirty="0"/>
              <a:t> the function </a:t>
            </a:r>
            <a:r>
              <a:rPr lang="en-US" sz="2800" dirty="0">
                <a:solidFill>
                  <a:srgbClr val="0000CC"/>
                </a:solidFill>
              </a:rPr>
              <a:t>explicitly</a:t>
            </a:r>
            <a:r>
              <a:rPr lang="en-US" sz="2800" dirty="0"/>
              <a:t>.</a:t>
            </a:r>
          </a:p>
          <a:p>
            <a:r>
              <a:rPr lang="en-US" sz="2800" dirty="0"/>
              <a:t>How do we compute </a:t>
            </a:r>
            <a:r>
              <a:rPr lang="en-US" sz="2800" i="1" dirty="0" err="1">
                <a:solidFill>
                  <a:srgbClr val="0000CC"/>
                </a:solidFill>
              </a:rPr>
              <a:t>dy</a:t>
            </a:r>
            <a:r>
              <a:rPr lang="en-US" sz="2800" i="1" dirty="0">
                <a:solidFill>
                  <a:srgbClr val="0000CC"/>
                </a:solidFill>
              </a:rPr>
              <a:t>/dx</a:t>
            </a:r>
            <a:r>
              <a:rPr lang="en-US" sz="2800" i="1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in this case?</a:t>
            </a:r>
          </a:p>
          <a:p>
            <a:r>
              <a:rPr lang="en-US" sz="2800" dirty="0"/>
              <a:t>The </a:t>
            </a:r>
            <a:r>
              <a:rPr lang="en-US" sz="2800" i="1" dirty="0">
                <a:solidFill>
                  <a:srgbClr val="0000CC"/>
                </a:solidFill>
              </a:rPr>
              <a:t>chain rule</a:t>
            </a:r>
            <a:r>
              <a:rPr lang="en-US" sz="2800" dirty="0"/>
              <a:t> gives us a way to do this.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1497901"/>
                <a:ext cx="3248453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97901"/>
                <a:ext cx="3248453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83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16614</TotalTime>
  <Words>1377</Words>
  <Application>Microsoft Office PowerPoint</Application>
  <PresentationFormat>On-screen Show (4:3)</PresentationFormat>
  <Paragraphs>382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 Unicode MS</vt:lpstr>
      <vt:lpstr>Arial</vt:lpstr>
      <vt:lpstr>Cambria Math</vt:lpstr>
      <vt:lpstr>DejaVu LGC Sans</vt:lpstr>
      <vt:lpstr>Symbol</vt:lpstr>
      <vt:lpstr>Times New Roman</vt:lpstr>
      <vt:lpstr>Wingdings</vt:lpstr>
      <vt:lpstr>Custom Design</vt:lpstr>
      <vt:lpstr>PowerPoint Presentation</vt:lpstr>
      <vt:lpstr>Contents</vt:lpstr>
      <vt:lpstr>PowerPoint Presentation</vt:lpstr>
      <vt:lpstr>Higher Order derivatives</vt:lpstr>
      <vt:lpstr>Higher Order derivatives: Example</vt:lpstr>
      <vt:lpstr>Higher Order derivatives: Applied example</vt:lpstr>
      <vt:lpstr>PowerPoint Presentation</vt:lpstr>
      <vt:lpstr>Function defined explicitly and implicitly</vt:lpstr>
      <vt:lpstr>Function defined explicitly and implicitly</vt:lpstr>
      <vt:lpstr>Implicit differentiation</vt:lpstr>
      <vt:lpstr>Implicit differentiation: The steps</vt:lpstr>
      <vt:lpstr>Implicit differentiation: Example</vt:lpstr>
      <vt:lpstr>PowerPoint Presentation</vt:lpstr>
      <vt:lpstr>PowerPoint Presentation</vt:lpstr>
      <vt:lpstr>Derivative of Logarithmic Function: Example</vt:lpstr>
      <vt:lpstr>Derivative of Logarithmic Function: Example</vt:lpstr>
      <vt:lpstr>Logarithmic differentiation techniques</vt:lpstr>
      <vt:lpstr>Logarithmic differentiation techniques</vt:lpstr>
      <vt:lpstr>PowerPoint Presentation</vt:lpstr>
      <vt:lpstr>Derivative of Exponential Function: Example</vt:lpstr>
      <vt:lpstr>PowerPoint Presentation</vt:lpstr>
      <vt:lpstr>Related rates problem</vt:lpstr>
      <vt:lpstr>Related rates problem</vt:lpstr>
      <vt:lpstr>Related rates problem</vt:lpstr>
      <vt:lpstr>Related rates problem</vt:lpstr>
      <vt:lpstr>PowerPoint Presentation</vt:lpstr>
      <vt:lpstr>Solve related rates problem: Example</vt:lpstr>
      <vt:lpstr>Solve related rates problem: Example</vt:lpstr>
      <vt:lpstr>Solve related rates problem: Applied Example</vt:lpstr>
      <vt:lpstr>Solve related rates problem: Applied Example</vt:lpstr>
      <vt:lpstr>Solve related rates problem: Applied Example</vt:lpstr>
      <vt:lpstr>PowerPoint Presentation</vt:lpstr>
      <vt:lpstr>Increments</vt:lpstr>
      <vt:lpstr>Increments</vt:lpstr>
      <vt:lpstr>Increments: Example</vt:lpstr>
      <vt:lpstr>Differentials</vt:lpstr>
      <vt:lpstr>Differentials</vt:lpstr>
      <vt:lpstr>PowerPoint Presentation</vt:lpstr>
      <vt:lpstr>Differentials: Example</vt:lpstr>
      <vt:lpstr>Differentials: Applied Example</vt:lpstr>
      <vt:lpstr>Differentials: Applied Example</vt:lpstr>
      <vt:lpstr>PowerPoint Presentation</vt:lpstr>
      <vt:lpstr>Self Learning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account</cp:lastModifiedBy>
  <cp:revision>2914</cp:revision>
  <dcterms:created xsi:type="dcterms:W3CDTF">2007-03-29T01:06:11Z</dcterms:created>
  <dcterms:modified xsi:type="dcterms:W3CDTF">2021-10-24T13:25:44Z</dcterms:modified>
</cp:coreProperties>
</file>