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3" r:id="rId3"/>
    <p:sldId id="375" r:id="rId4"/>
    <p:sldId id="448" r:id="rId5"/>
    <p:sldId id="449" r:id="rId6"/>
    <p:sldId id="450" r:id="rId7"/>
    <p:sldId id="376" r:id="rId8"/>
    <p:sldId id="451" r:id="rId9"/>
    <p:sldId id="377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286" r:id="rId21"/>
    <p:sldId id="348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385" r:id="rId33"/>
    <p:sldId id="472" r:id="rId34"/>
    <p:sldId id="424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389" r:id="rId46"/>
    <p:sldId id="390" r:id="rId47"/>
    <p:sldId id="483" r:id="rId48"/>
    <p:sldId id="429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20" r:id="rId60"/>
    <p:sldId id="285" r:id="rId61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EC14A4"/>
    <a:srgbClr val="003399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 autoAdjust="0"/>
    <p:restoredTop sz="92317" autoAdjust="0"/>
  </p:normalViewPr>
  <p:slideViewPr>
    <p:cSldViewPr>
      <p:cViewPr varScale="1">
        <p:scale>
          <a:sx n="95" d="100"/>
          <a:sy n="95" d="100"/>
        </p:scale>
        <p:origin x="1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21/10/2019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5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Fall,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2019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1127731"/>
            <a:chOff x="914400" y="4927312"/>
            <a:chExt cx="6019800" cy="1127731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04: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Application of derivatives</a:t>
              </a:r>
              <a:endParaRPr lang="en-US" sz="3200" b="1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</a:t>
            </a:r>
            <a:r>
              <a:rPr lang="en-US" dirty="0" smtClean="0"/>
              <a:t>functions: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intervals</a:t>
            </a:r>
            <a:r>
              <a:rPr lang="en-US" sz="2400" dirty="0"/>
              <a:t> where the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and where it 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.</a:t>
            </a:r>
            <a:endParaRPr lang="en-US" sz="2400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>
                <a:sym typeface="Symbol" pitchFamily="18" charset="2"/>
              </a:rPr>
              <a:t>Lets consider the values </a:t>
            </a:r>
            <a:r>
              <a:rPr lang="en-US" sz="2400" dirty="0">
                <a:solidFill>
                  <a:srgbClr val="0000CC"/>
                </a:solidFill>
              </a:rPr>
              <a:t>–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and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5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/>
              <a:t>Thus, we conclude that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on the </a:t>
            </a:r>
            <a:r>
              <a:rPr lang="en-US" sz="2400" dirty="0">
                <a:solidFill>
                  <a:srgbClr val="0000CC"/>
                </a:solidFill>
              </a:rPr>
              <a:t>intervals            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4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, </a:t>
            </a:r>
            <a:r>
              <a:rPr lang="en-US" sz="2400" dirty="0">
                <a:solidFill>
                  <a:srgbClr val="0000CC"/>
                </a:solidFill>
              </a:rPr>
              <a:t>–2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)</a:t>
            </a:r>
            <a:r>
              <a:rPr lang="en-US" sz="2400" dirty="0">
                <a:sym typeface="Symbol" pitchFamily="18" charset="2"/>
              </a:rPr>
              <a:t>, and is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decreasing</a:t>
            </a:r>
            <a:r>
              <a:rPr lang="en-US" sz="2400" dirty="0">
                <a:sym typeface="Symbol" pitchFamily="18" charset="2"/>
              </a:rPr>
              <a:t> on the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interval (–</a:t>
            </a:r>
            <a:r>
              <a:rPr lang="en-US" sz="24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2, </a:t>
            </a:r>
            <a:r>
              <a:rPr lang="en-US" sz="2400" dirty="0">
                <a:solidFill>
                  <a:srgbClr val="0000CC"/>
                </a:solidFill>
              </a:rPr>
              <a:t>4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7956" y="3124200"/>
                <a:ext cx="497084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56" y="3124200"/>
                <a:ext cx="4970848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8450" y="3598225"/>
                <a:ext cx="458612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50" y="3598225"/>
                <a:ext cx="4586127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8073" y="4076826"/>
                <a:ext cx="439376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73" y="4076826"/>
                <a:ext cx="4393767" cy="407099"/>
              </a:xfrm>
              <a:prstGeom prst="rect">
                <a:avLst/>
              </a:prstGeom>
              <a:blipFill rotWithShape="1"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73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uiExpand="1"/>
      <p:bldP spid="12" grpId="0" uiExpand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Concavity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A curve is said to be </a:t>
            </a:r>
            <a:r>
              <a:rPr lang="en-US" sz="2400" dirty="0">
                <a:solidFill>
                  <a:srgbClr val="0000CC"/>
                </a:solidFill>
              </a:rPr>
              <a:t>concave upwards</a:t>
            </a:r>
            <a:r>
              <a:rPr lang="en-US" sz="2400" dirty="0"/>
              <a:t> when the </a:t>
            </a:r>
            <a:r>
              <a:rPr lang="en-US" sz="2400" dirty="0">
                <a:solidFill>
                  <a:srgbClr val="0000CC"/>
                </a:solidFill>
              </a:rPr>
              <a:t>slope of tangent line</a:t>
            </a:r>
            <a:r>
              <a:rPr lang="en-US" sz="2400" dirty="0"/>
              <a:t> to the curve 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/>
              <a:t>Thus, 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differentiable on an interval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dirty="0" smtClean="0"/>
              <a:t>then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concave upwards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763713" y="4583113"/>
            <a:ext cx="4541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252663" y="1930400"/>
            <a:ext cx="0" cy="298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414588" y="2135188"/>
            <a:ext cx="3392488" cy="1992312"/>
          </a:xfrm>
          <a:custGeom>
            <a:avLst/>
            <a:gdLst>
              <a:gd name="T0" fmla="*/ 0 w 2137"/>
              <a:gd name="T1" fmla="*/ 999 h 1038"/>
              <a:gd name="T2" fmla="*/ 934 w 2137"/>
              <a:gd name="T3" fmla="*/ 980 h 1038"/>
              <a:gd name="T4" fmla="*/ 1664 w 2137"/>
              <a:gd name="T5" fmla="*/ 653 h 1038"/>
              <a:gd name="T6" fmla="*/ 2137 w 2137"/>
              <a:gd name="T7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7" h="1038">
                <a:moveTo>
                  <a:pt x="0" y="999"/>
                </a:moveTo>
                <a:cubicBezTo>
                  <a:pt x="328" y="1018"/>
                  <a:pt x="657" y="1038"/>
                  <a:pt x="934" y="980"/>
                </a:cubicBezTo>
                <a:cubicBezTo>
                  <a:pt x="1211" y="922"/>
                  <a:pt x="1464" y="816"/>
                  <a:pt x="1664" y="653"/>
                </a:cubicBezTo>
                <a:cubicBezTo>
                  <a:pt x="1864" y="490"/>
                  <a:pt x="2000" y="245"/>
                  <a:pt x="2137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237288" y="43307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347913" y="17526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2452688" y="4011613"/>
            <a:ext cx="2108200" cy="1428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421063" y="404495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3779838" y="3422650"/>
            <a:ext cx="1397000" cy="7635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524376" y="37338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4894263" y="2444750"/>
            <a:ext cx="866775" cy="12287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5297488" y="300831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Concavity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A curve is said to be </a:t>
            </a:r>
            <a:r>
              <a:rPr lang="en-US" sz="2400" dirty="0">
                <a:solidFill>
                  <a:srgbClr val="0000CC"/>
                </a:solidFill>
              </a:rPr>
              <a:t>concave downwards</a:t>
            </a:r>
            <a:r>
              <a:rPr lang="en-US" sz="2400" dirty="0"/>
              <a:t> when the </a:t>
            </a:r>
            <a:r>
              <a:rPr lang="en-US" sz="2400" dirty="0">
                <a:solidFill>
                  <a:srgbClr val="0000CC"/>
                </a:solidFill>
              </a:rPr>
              <a:t>slope of tangent line</a:t>
            </a:r>
            <a:r>
              <a:rPr lang="en-US" sz="2400" dirty="0"/>
              <a:t> to the curve 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: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/>
              <a:t>Thus, 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differentiable on an interval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dirty="0" smtClean="0"/>
              <a:t>then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concave </a:t>
            </a:r>
            <a:r>
              <a:rPr lang="en-US" sz="2400" dirty="0" smtClean="0">
                <a:solidFill>
                  <a:srgbClr val="0000CC"/>
                </a:solidFill>
              </a:rPr>
              <a:t>downward</a:t>
            </a:r>
            <a:r>
              <a:rPr lang="en-US" sz="2400" dirty="0" smtClean="0"/>
              <a:t>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/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decreasing</a:t>
            </a:r>
            <a:r>
              <a:rPr lang="en-US" sz="2400" dirty="0" smtClean="0"/>
              <a:t>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1763713" y="4541838"/>
            <a:ext cx="4541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2252663" y="1889125"/>
            <a:ext cx="0" cy="298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flipH="1" flipV="1">
            <a:off x="2936876" y="2306638"/>
            <a:ext cx="3146425" cy="1992312"/>
          </a:xfrm>
          <a:custGeom>
            <a:avLst/>
            <a:gdLst>
              <a:gd name="T0" fmla="*/ 0 w 2137"/>
              <a:gd name="T1" fmla="*/ 999 h 1038"/>
              <a:gd name="T2" fmla="*/ 934 w 2137"/>
              <a:gd name="T3" fmla="*/ 980 h 1038"/>
              <a:gd name="T4" fmla="*/ 1664 w 2137"/>
              <a:gd name="T5" fmla="*/ 653 h 1038"/>
              <a:gd name="T6" fmla="*/ 2137 w 2137"/>
              <a:gd name="T7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7" h="1038">
                <a:moveTo>
                  <a:pt x="0" y="999"/>
                </a:moveTo>
                <a:cubicBezTo>
                  <a:pt x="328" y="1018"/>
                  <a:pt x="657" y="1038"/>
                  <a:pt x="934" y="980"/>
                </a:cubicBezTo>
                <a:cubicBezTo>
                  <a:pt x="1211" y="922"/>
                  <a:pt x="1464" y="816"/>
                  <a:pt x="1664" y="653"/>
                </a:cubicBezTo>
                <a:cubicBezTo>
                  <a:pt x="1864" y="490"/>
                  <a:pt x="2000" y="245"/>
                  <a:pt x="2137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237288" y="428942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347913" y="171132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2925763" y="2757488"/>
            <a:ext cx="766763" cy="1466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236913" y="354171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3509963" y="2232025"/>
            <a:ext cx="1397000" cy="7635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4149726" y="25908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4130676" y="2235200"/>
            <a:ext cx="1506537" cy="2841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4865688" y="2338388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2895600"/>
            <a:ext cx="8399462" cy="3200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Theorem 2: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>
                <a:solidFill>
                  <a:srgbClr val="0000CC"/>
                </a:solidFill>
              </a:rPr>
              <a:t>f ″(x) &gt; 0</a:t>
            </a:r>
            <a:r>
              <a:rPr lang="en-US" sz="2400" dirty="0"/>
              <a:t> for each value of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concave upward on (a, b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00CC"/>
                </a:solidFill>
              </a:rPr>
              <a:t>f ″(x) &lt; 0</a:t>
            </a:r>
            <a:r>
              <a:rPr lang="en-US" sz="2400" dirty="0"/>
              <a:t> for each value of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concave downward on (a, b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Concavity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738" y="91440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Recall that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measures the </a:t>
            </a:r>
            <a:r>
              <a:rPr lang="en-US" sz="2400" dirty="0">
                <a:solidFill>
                  <a:srgbClr val="0000CC"/>
                </a:solidFill>
              </a:rPr>
              <a:t>rate of change of the </a:t>
            </a:r>
            <a:r>
              <a:rPr lang="en-US" sz="2400" dirty="0" smtClean="0">
                <a:solidFill>
                  <a:srgbClr val="0000CC"/>
                </a:solidFill>
              </a:rPr>
              <a:t>slope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i="1" dirty="0" smtClean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of the tangent line to the graph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at the point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))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Thus, we can use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to determine the </a:t>
            </a:r>
            <a:r>
              <a:rPr lang="en-US" sz="2400" dirty="0">
                <a:solidFill>
                  <a:srgbClr val="0000CC"/>
                </a:solidFill>
              </a:rPr>
              <a:t>concavity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853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990600"/>
            <a:ext cx="8399462" cy="4953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Steps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CC"/>
                </a:solidFill>
              </a:rPr>
              <a:t>determining the concavity </a:t>
            </a:r>
            <a:r>
              <a:rPr lang="en-US" sz="2400" dirty="0" smtClean="0"/>
              <a:t>of a function f.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values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for which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zero</a:t>
            </a:r>
            <a:r>
              <a:rPr lang="en-US" sz="2400" dirty="0"/>
              <a:t> or where      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not defined</a:t>
            </a:r>
            <a:r>
              <a:rPr lang="en-US" sz="2400" dirty="0"/>
              <a:t>, and identify the open intervals determined by these numbers.</a:t>
            </a: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sign of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cs typeface="Times New Roman" pitchFamily="18" charset="0"/>
              </a:rPr>
              <a:t>in each interval found in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step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. To </a:t>
            </a:r>
            <a:r>
              <a:rPr lang="en-US" sz="2400" dirty="0">
                <a:cs typeface="Times New Roman" pitchFamily="18" charset="0"/>
              </a:rPr>
              <a:t>do this compute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cs typeface="Times New Roman" pitchFamily="18" charset="0"/>
              </a:rPr>
              <a:t>, where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is any conveniently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chosen test number</a:t>
            </a:r>
            <a:r>
              <a:rPr lang="en-US" sz="2400" dirty="0">
                <a:cs typeface="Times New Roman" pitchFamily="18" charset="0"/>
              </a:rPr>
              <a:t> in the interval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lvl="2" indent="-403225">
              <a:buFont typeface="Wingdings" pitchFamily="2" charset="2"/>
              <a:buAutoNum type="alphaLcPeriod"/>
            </a:pPr>
            <a:r>
              <a:rPr lang="en-US" sz="2400" dirty="0">
                <a:cs typeface="Times New Roman" pitchFamily="18" charset="0"/>
              </a:rPr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 &gt; 0</a:t>
            </a:r>
            <a:r>
              <a:rPr lang="en-US" sz="2400" dirty="0">
                <a:cs typeface="Times New Roman" pitchFamily="18" charset="0"/>
              </a:rPr>
              <a:t>,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FFFF00"/>
                </a:solidFill>
                <a:cs typeface="Times New Roman" pitchFamily="18" charset="0"/>
              </a:rPr>
              <a:t>  </a:t>
            </a:r>
            <a:r>
              <a:rPr lang="en-US" sz="2400" dirty="0"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concave upward</a:t>
            </a:r>
            <a:r>
              <a:rPr lang="en-US" sz="2400" dirty="0">
                <a:cs typeface="Times New Roman" pitchFamily="18" charset="0"/>
              </a:rPr>
              <a:t> on that interval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lvl="2" indent="-403225">
              <a:buFont typeface="Wingdings" pitchFamily="2" charset="2"/>
              <a:buAutoNum type="alphaLcPeriod"/>
            </a:pPr>
            <a:r>
              <a:rPr lang="en-US" sz="2400" dirty="0">
                <a:cs typeface="Times New Roman" pitchFamily="18" charset="0"/>
              </a:rPr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 &lt; 0</a:t>
            </a:r>
            <a:r>
              <a:rPr lang="en-US" sz="2400" dirty="0">
                <a:cs typeface="Times New Roman" pitchFamily="18" charset="0"/>
              </a:rPr>
              <a:t>,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concave downward</a:t>
            </a:r>
            <a:r>
              <a:rPr lang="en-US" sz="2400" dirty="0">
                <a:cs typeface="Times New Roman" pitchFamily="18" charset="0"/>
              </a:rPr>
              <a:t> on that interval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 smtClean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Concavity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323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Concavity: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intervals</a:t>
            </a:r>
            <a:r>
              <a:rPr lang="en-US" sz="2400" dirty="0"/>
              <a:t> where the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concave upward</a:t>
            </a:r>
            <a:r>
              <a:rPr lang="en-US" sz="2400" dirty="0" smtClean="0"/>
              <a:t> </a:t>
            </a:r>
            <a:r>
              <a:rPr lang="en-US" sz="2400" dirty="0"/>
              <a:t>and where it is </a:t>
            </a:r>
            <a:r>
              <a:rPr lang="en-US" sz="2400" dirty="0" smtClean="0">
                <a:solidFill>
                  <a:srgbClr val="0000CC"/>
                </a:solidFill>
              </a:rPr>
              <a:t>concave downward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Here,                                         and,</a:t>
            </a: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 smtClean="0"/>
              <a:t>Setting </a:t>
            </a:r>
            <a:br>
              <a:rPr lang="en-US" sz="2400" dirty="0" smtClean="0"/>
            </a:br>
            <a:r>
              <a:rPr lang="en-US" sz="2400" dirty="0" smtClean="0"/>
              <a:t>which gives </a:t>
            </a:r>
            <a:r>
              <a:rPr lang="en-US" sz="2400" i="1" dirty="0" smtClean="0">
                <a:solidFill>
                  <a:srgbClr val="0000CC"/>
                </a:solidFill>
              </a:rPr>
              <a:t>x=1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4114800" algn="l"/>
              </a:tabLst>
            </a:pPr>
            <a:r>
              <a:rPr lang="en-US" sz="2400" dirty="0">
                <a:cs typeface="Times New Roman" pitchFamily="18" charset="0"/>
              </a:rPr>
              <a:t>So we consider the intervals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4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, 1)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(1, 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  <a:tabLst>
                <a:tab pos="4114800" algn="l"/>
              </a:tabLst>
            </a:pPr>
            <a:r>
              <a:rPr lang="en-US" sz="2200" i="1" dirty="0" smtClean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x</a:t>
            </a:r>
            <a:r>
              <a:rPr lang="en-US" sz="2200" dirty="0">
                <a:solidFill>
                  <a:srgbClr val="0000CC"/>
                </a:solidFill>
              </a:rPr>
              <a:t>) &lt; 0</a:t>
            </a:r>
            <a:r>
              <a:rPr lang="en-US" sz="2200" dirty="0">
                <a:cs typeface="Times New Roman" pitchFamily="18" charset="0"/>
              </a:rPr>
              <a:t> when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 &lt; 1</a:t>
            </a:r>
            <a:r>
              <a:rPr lang="en-US" sz="2200" dirty="0">
                <a:cs typeface="Times New Roman" pitchFamily="18" charset="0"/>
              </a:rPr>
              <a:t>, so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>
                <a:cs typeface="Times New Roman" pitchFamily="18" charset="0"/>
              </a:rPr>
              <a:t> is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concave downward</a:t>
            </a:r>
            <a:r>
              <a:rPr lang="en-US" sz="2200" dirty="0">
                <a:cs typeface="Times New Roman" pitchFamily="18" charset="0"/>
              </a:rPr>
              <a:t> on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2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, 1)</a:t>
            </a:r>
            <a:r>
              <a:rPr lang="en-US" sz="2200" dirty="0">
                <a:sym typeface="Symbol" pitchFamily="18" charset="2"/>
              </a:rPr>
              <a:t>.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  <a:tabLst>
                <a:tab pos="4114800" algn="l"/>
              </a:tabLst>
            </a:pPr>
            <a:r>
              <a:rPr lang="en-US" sz="2200" i="1" dirty="0" smtClean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x</a:t>
            </a:r>
            <a:r>
              <a:rPr lang="en-US" sz="2200" dirty="0">
                <a:solidFill>
                  <a:srgbClr val="0000CC"/>
                </a:solidFill>
              </a:rPr>
              <a:t>) &gt; 0</a:t>
            </a:r>
            <a:r>
              <a:rPr lang="en-US" sz="2200" dirty="0">
                <a:cs typeface="Times New Roman" pitchFamily="18" charset="0"/>
              </a:rPr>
              <a:t> when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 &gt; 1</a:t>
            </a:r>
            <a:r>
              <a:rPr lang="en-US" sz="2200" dirty="0">
                <a:cs typeface="Times New Roman" pitchFamily="18" charset="0"/>
              </a:rPr>
              <a:t>, so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>
                <a:cs typeface="Times New Roman" pitchFamily="18" charset="0"/>
              </a:rPr>
              <a:t> is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concave upward</a:t>
            </a:r>
            <a:r>
              <a:rPr lang="en-US" sz="2200" dirty="0">
                <a:cs typeface="Times New Roman" pitchFamily="18" charset="0"/>
              </a:rPr>
              <a:t> on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(1, )</a:t>
            </a:r>
            <a:r>
              <a:rPr lang="en-US" sz="2200" dirty="0">
                <a:sym typeface="Symbol" pitchFamily="18" charset="2"/>
              </a:rPr>
              <a:t>.</a:t>
            </a:r>
            <a:r>
              <a:rPr lang="en-US" sz="2200" dirty="0">
                <a:cs typeface="Times New Roman" pitchFamily="18" charset="0"/>
              </a:rPr>
              <a:t> </a:t>
            </a:r>
            <a:endParaRPr lang="vi-VN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2600" y="2693351"/>
                <a:ext cx="2818720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93351"/>
                <a:ext cx="2818720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2724090"/>
                <a:ext cx="2001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24090"/>
                <a:ext cx="200157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56026" y="3124200"/>
                <a:ext cx="4961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26" y="3124200"/>
                <a:ext cx="4961423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33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uiExpand="1"/>
      <p:bldP spid="12" grpId="0" uiExpand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Concavity: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intervals</a:t>
            </a:r>
            <a:r>
              <a:rPr lang="en-US" sz="2400" dirty="0"/>
              <a:t> where the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concave upward</a:t>
            </a:r>
            <a:r>
              <a:rPr lang="en-US" sz="2400" dirty="0" smtClean="0"/>
              <a:t> </a:t>
            </a:r>
            <a:r>
              <a:rPr lang="en-US" sz="2400" dirty="0"/>
              <a:t>and where it is </a:t>
            </a:r>
            <a:r>
              <a:rPr lang="en-US" sz="2400" dirty="0" smtClean="0">
                <a:solidFill>
                  <a:srgbClr val="0000CC"/>
                </a:solidFill>
              </a:rPr>
              <a:t>concave downward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tabLst>
                <a:tab pos="4114800" algn="l"/>
              </a:tabLst>
            </a:pPr>
            <a:r>
              <a:rPr lang="en-US" sz="2400" dirty="0"/>
              <a:t>The graph confirms that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concave downward</a:t>
            </a:r>
            <a:r>
              <a:rPr lang="en-US" sz="2400" dirty="0">
                <a:cs typeface="Times New Roman" pitchFamily="18" charset="0"/>
              </a:rPr>
              <a:t> on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4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, 1)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4114800" algn="l"/>
              </a:tabLst>
            </a:pPr>
            <a:r>
              <a:rPr lang="en-US" sz="2400" dirty="0">
                <a:sym typeface="Symbol" pitchFamily="18" charset="2"/>
              </a:rPr>
              <a:t>	and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concave upward</a:t>
            </a:r>
            <a:r>
              <a:rPr lang="en-US" sz="2400" dirty="0">
                <a:cs typeface="Times New Roman" pitchFamily="18" charset="0"/>
              </a:rPr>
              <a:t> on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(1, )</a:t>
            </a:r>
            <a:r>
              <a:rPr lang="en-US" sz="2400" dirty="0">
                <a:sym typeface="Symbol" pitchFamily="18" charset="2"/>
              </a:rPr>
              <a:t>: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594600" y="46863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184525" y="4926013"/>
            <a:ext cx="440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5367338" y="3352800"/>
            <a:ext cx="0" cy="3046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400675" y="316547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870325" y="3514725"/>
            <a:ext cx="3424238" cy="2790825"/>
          </a:xfrm>
          <a:custGeom>
            <a:avLst/>
            <a:gdLst>
              <a:gd name="T0" fmla="*/ 0 w 2157"/>
              <a:gd name="T1" fmla="*/ 1758 h 1758"/>
              <a:gd name="T2" fmla="*/ 432 w 2157"/>
              <a:gd name="T3" fmla="*/ 27 h 1758"/>
              <a:gd name="T4" fmla="*/ 1731 w 2157"/>
              <a:gd name="T5" fmla="*/ 1595 h 1758"/>
              <a:gd name="T6" fmla="*/ 2157 w 2157"/>
              <a:gd name="T7" fmla="*/ 27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7" h="1758">
                <a:moveTo>
                  <a:pt x="0" y="1758"/>
                </a:moveTo>
                <a:cubicBezTo>
                  <a:pt x="72" y="906"/>
                  <a:pt x="144" y="54"/>
                  <a:pt x="432" y="27"/>
                </a:cubicBezTo>
                <a:cubicBezTo>
                  <a:pt x="720" y="0"/>
                  <a:pt x="1444" y="1595"/>
                  <a:pt x="1731" y="1595"/>
                </a:cubicBezTo>
                <a:cubicBezTo>
                  <a:pt x="2018" y="1595"/>
                  <a:pt x="2087" y="811"/>
                  <a:pt x="2157" y="2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315200" y="3406775"/>
            <a:ext cx="663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200" b="1" i="1">
                <a:solidFill>
                  <a:srgbClr val="0000CC"/>
                </a:solidFill>
              </a:rPr>
              <a:t>f</a:t>
            </a:r>
            <a:r>
              <a:rPr lang="en-US" sz="2200" b="1">
                <a:solidFill>
                  <a:srgbClr val="0000CC"/>
                </a:solidFill>
              </a:rPr>
              <a:t>(</a:t>
            </a:r>
            <a:r>
              <a:rPr lang="en-US" sz="2200" b="1" i="1">
                <a:solidFill>
                  <a:srgbClr val="0000CC"/>
                </a:solidFill>
              </a:rPr>
              <a:t>x</a:t>
            </a:r>
            <a:r>
              <a:rPr lang="en-US" sz="2200" b="1">
                <a:solidFill>
                  <a:srgbClr val="0000CC"/>
                </a:solidFill>
              </a:rPr>
              <a:t>)</a:t>
            </a:r>
            <a:endParaRPr lang="en-US" sz="2200" b="1" baseline="30000">
              <a:solidFill>
                <a:srgbClr val="0000CC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4165600" y="3625850"/>
            <a:ext cx="955675" cy="965200"/>
          </a:xfrm>
          <a:custGeom>
            <a:avLst/>
            <a:gdLst>
              <a:gd name="T0" fmla="*/ 0 w 602"/>
              <a:gd name="T1" fmla="*/ 608 h 608"/>
              <a:gd name="T2" fmla="*/ 234 w 602"/>
              <a:gd name="T3" fmla="*/ 29 h 608"/>
              <a:gd name="T4" fmla="*/ 602 w 602"/>
              <a:gd name="T5" fmla="*/ 432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2" h="608">
                <a:moveTo>
                  <a:pt x="0" y="608"/>
                </a:moveTo>
                <a:cubicBezTo>
                  <a:pt x="67" y="333"/>
                  <a:pt x="134" y="58"/>
                  <a:pt x="234" y="29"/>
                </a:cubicBezTo>
                <a:cubicBezTo>
                  <a:pt x="334" y="0"/>
                  <a:pt x="468" y="216"/>
                  <a:pt x="602" y="432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89638" y="5262563"/>
            <a:ext cx="981075" cy="695325"/>
          </a:xfrm>
          <a:custGeom>
            <a:avLst/>
            <a:gdLst>
              <a:gd name="T0" fmla="*/ 0 w 618"/>
              <a:gd name="T1" fmla="*/ 0 h 438"/>
              <a:gd name="T2" fmla="*/ 394 w 618"/>
              <a:gd name="T3" fmla="*/ 432 h 438"/>
              <a:gd name="T4" fmla="*/ 618 w 618"/>
              <a:gd name="T5" fmla="*/ 35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8" h="438">
                <a:moveTo>
                  <a:pt x="0" y="0"/>
                </a:moveTo>
                <a:cubicBezTo>
                  <a:pt x="145" y="213"/>
                  <a:pt x="291" y="426"/>
                  <a:pt x="394" y="432"/>
                </a:cubicBezTo>
                <a:cubicBezTo>
                  <a:pt x="497" y="438"/>
                  <a:pt x="557" y="236"/>
                  <a:pt x="618" y="35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Inflection Point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CC"/>
                </a:solidFill>
              </a:rPr>
              <a:t>point</a:t>
            </a:r>
            <a:r>
              <a:rPr lang="en-US" sz="2400" dirty="0"/>
              <a:t> on the graph of a continuous function where the tangent line exists and where the </a:t>
            </a:r>
            <a:r>
              <a:rPr lang="en-US" sz="2400" dirty="0">
                <a:solidFill>
                  <a:srgbClr val="0000CC"/>
                </a:solidFill>
              </a:rPr>
              <a:t>concavity changes</a:t>
            </a:r>
            <a:r>
              <a:rPr lang="en-US" sz="2400" dirty="0"/>
              <a:t> is called an </a:t>
            </a:r>
            <a:r>
              <a:rPr lang="en-US" sz="2400" dirty="0">
                <a:solidFill>
                  <a:srgbClr val="0000CC"/>
                </a:solidFill>
              </a:rPr>
              <a:t>inflection point</a:t>
            </a:r>
            <a:r>
              <a:rPr lang="en-US" sz="2400" dirty="0"/>
              <a:t>.</a:t>
            </a:r>
          </a:p>
          <a:p>
            <a:r>
              <a:rPr lang="en-US" sz="2400" i="1" dirty="0"/>
              <a:t>Examples: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14600" y="5380037"/>
            <a:ext cx="412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2930525" y="2746375"/>
            <a:ext cx="0" cy="305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632575" y="51498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x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944813" y="2590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819400" y="2916237"/>
            <a:ext cx="3533775" cy="1968500"/>
          </a:xfrm>
          <a:custGeom>
            <a:avLst/>
            <a:gdLst>
              <a:gd name="T0" fmla="*/ 0 w 2636"/>
              <a:gd name="T1" fmla="*/ 521 h 1240"/>
              <a:gd name="T2" fmla="*/ 736 w 2636"/>
              <a:gd name="T3" fmla="*/ 1161 h 1240"/>
              <a:gd name="T4" fmla="*/ 1824 w 2636"/>
              <a:gd name="T5" fmla="*/ 47 h 1240"/>
              <a:gd name="T6" fmla="*/ 2636 w 2636"/>
              <a:gd name="T7" fmla="*/ 87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36" h="1240">
                <a:moveTo>
                  <a:pt x="0" y="521"/>
                </a:moveTo>
                <a:cubicBezTo>
                  <a:pt x="216" y="880"/>
                  <a:pt x="432" y="1240"/>
                  <a:pt x="736" y="1161"/>
                </a:cubicBezTo>
                <a:cubicBezTo>
                  <a:pt x="1040" y="1082"/>
                  <a:pt x="1508" y="94"/>
                  <a:pt x="1824" y="47"/>
                </a:cubicBezTo>
                <a:cubicBezTo>
                  <a:pt x="2140" y="0"/>
                  <a:pt x="2388" y="439"/>
                  <a:pt x="2636" y="879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329113" y="3879850"/>
            <a:ext cx="14128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Inflection Point</a:t>
            </a: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4491038" y="38115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116263" y="3879850"/>
            <a:ext cx="1255712" cy="788987"/>
          </a:xfrm>
          <a:custGeom>
            <a:avLst/>
            <a:gdLst>
              <a:gd name="T0" fmla="*/ 0 w 791"/>
              <a:gd name="T1" fmla="*/ 86 h 497"/>
              <a:gd name="T2" fmla="*/ 371 w 791"/>
              <a:gd name="T3" fmla="*/ 483 h 497"/>
              <a:gd name="T4" fmla="*/ 791 w 791"/>
              <a:gd name="T5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1" h="497">
                <a:moveTo>
                  <a:pt x="0" y="86"/>
                </a:moveTo>
                <a:cubicBezTo>
                  <a:pt x="119" y="291"/>
                  <a:pt x="239" y="497"/>
                  <a:pt x="371" y="483"/>
                </a:cubicBezTo>
                <a:cubicBezTo>
                  <a:pt x="503" y="469"/>
                  <a:pt x="647" y="234"/>
                  <a:pt x="791" y="0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692650" y="3071812"/>
            <a:ext cx="1374775" cy="901700"/>
          </a:xfrm>
          <a:custGeom>
            <a:avLst/>
            <a:gdLst>
              <a:gd name="T0" fmla="*/ 0 w 758"/>
              <a:gd name="T1" fmla="*/ 414 h 500"/>
              <a:gd name="T2" fmla="*/ 371 w 758"/>
              <a:gd name="T3" fmla="*/ 14 h 500"/>
              <a:gd name="T4" fmla="*/ 758 w 758"/>
              <a:gd name="T5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8" h="500">
                <a:moveTo>
                  <a:pt x="0" y="414"/>
                </a:moveTo>
                <a:cubicBezTo>
                  <a:pt x="122" y="207"/>
                  <a:pt x="245" y="0"/>
                  <a:pt x="371" y="14"/>
                </a:cubicBezTo>
                <a:cubicBezTo>
                  <a:pt x="497" y="28"/>
                  <a:pt x="694" y="419"/>
                  <a:pt x="758" y="500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Inflection Point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CC"/>
                </a:solidFill>
              </a:rPr>
              <a:t>point</a:t>
            </a:r>
            <a:r>
              <a:rPr lang="en-US" sz="2400" dirty="0"/>
              <a:t> on the graph of a continuous function where the tangent line exists and where the </a:t>
            </a:r>
            <a:r>
              <a:rPr lang="en-US" sz="2400" dirty="0">
                <a:solidFill>
                  <a:srgbClr val="0000CC"/>
                </a:solidFill>
              </a:rPr>
              <a:t>concavity changes</a:t>
            </a:r>
            <a:r>
              <a:rPr lang="en-US" sz="2400" dirty="0"/>
              <a:t> is called an </a:t>
            </a:r>
            <a:r>
              <a:rPr lang="en-US" sz="2400" dirty="0">
                <a:solidFill>
                  <a:srgbClr val="0000CC"/>
                </a:solidFill>
              </a:rPr>
              <a:t>inflection point</a:t>
            </a:r>
            <a:r>
              <a:rPr lang="en-US" sz="2400" dirty="0"/>
              <a:t>.</a:t>
            </a:r>
          </a:p>
          <a:p>
            <a:r>
              <a:rPr lang="en-US" sz="2400" i="1" dirty="0"/>
              <a:t>Examples: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2714625" y="5380037"/>
            <a:ext cx="412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130550" y="2746375"/>
            <a:ext cx="0" cy="305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832600" y="51498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44838" y="2590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chemeClr val="tx1"/>
                </a:solidFill>
              </a:rPr>
              <a:t>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705225" y="3965575"/>
            <a:ext cx="14128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Inflection Point</a:t>
            </a: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576638" y="2817812"/>
            <a:ext cx="2816225" cy="2366963"/>
          </a:xfrm>
          <a:custGeom>
            <a:avLst/>
            <a:gdLst>
              <a:gd name="T0" fmla="*/ 0 w 2042"/>
              <a:gd name="T1" fmla="*/ 0 h 1709"/>
              <a:gd name="T2" fmla="*/ 422 w 2042"/>
              <a:gd name="T3" fmla="*/ 736 h 1709"/>
              <a:gd name="T4" fmla="*/ 1530 w 2042"/>
              <a:gd name="T5" fmla="*/ 903 h 1709"/>
              <a:gd name="T6" fmla="*/ 2042 w 2042"/>
              <a:gd name="T7" fmla="*/ 1709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2" h="1709">
                <a:moveTo>
                  <a:pt x="0" y="0"/>
                </a:moveTo>
                <a:cubicBezTo>
                  <a:pt x="83" y="293"/>
                  <a:pt x="167" y="586"/>
                  <a:pt x="422" y="736"/>
                </a:cubicBezTo>
                <a:cubicBezTo>
                  <a:pt x="677" y="886"/>
                  <a:pt x="1260" y="741"/>
                  <a:pt x="1530" y="903"/>
                </a:cubicBezTo>
                <a:cubicBezTo>
                  <a:pt x="1800" y="1065"/>
                  <a:pt x="1921" y="1387"/>
                  <a:pt x="2042" y="1709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4843463" y="39131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729038" y="3027362"/>
            <a:ext cx="1011237" cy="828675"/>
          </a:xfrm>
          <a:custGeom>
            <a:avLst/>
            <a:gdLst>
              <a:gd name="T0" fmla="*/ 0 w 637"/>
              <a:gd name="T1" fmla="*/ 0 h 522"/>
              <a:gd name="T2" fmla="*/ 247 w 637"/>
              <a:gd name="T3" fmla="*/ 426 h 522"/>
              <a:gd name="T4" fmla="*/ 637 w 637"/>
              <a:gd name="T5" fmla="*/ 52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7" h="522">
                <a:moveTo>
                  <a:pt x="0" y="0"/>
                </a:moveTo>
                <a:cubicBezTo>
                  <a:pt x="70" y="169"/>
                  <a:pt x="141" y="339"/>
                  <a:pt x="247" y="426"/>
                </a:cubicBezTo>
                <a:cubicBezTo>
                  <a:pt x="353" y="513"/>
                  <a:pt x="495" y="517"/>
                  <a:pt x="637" y="522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978400" y="4038600"/>
            <a:ext cx="1166813" cy="871537"/>
          </a:xfrm>
          <a:custGeom>
            <a:avLst/>
            <a:gdLst>
              <a:gd name="T0" fmla="*/ 0 w 729"/>
              <a:gd name="T1" fmla="*/ 0 h 576"/>
              <a:gd name="T2" fmla="*/ 464 w 729"/>
              <a:gd name="T3" fmla="*/ 102 h 576"/>
              <a:gd name="T4" fmla="*/ 729 w 729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9" h="576">
                <a:moveTo>
                  <a:pt x="0" y="0"/>
                </a:moveTo>
                <a:cubicBezTo>
                  <a:pt x="171" y="3"/>
                  <a:pt x="343" y="6"/>
                  <a:pt x="464" y="102"/>
                </a:cubicBezTo>
                <a:cubicBezTo>
                  <a:pt x="585" y="198"/>
                  <a:pt x="657" y="387"/>
                  <a:pt x="729" y="576"/>
                </a:cubicBez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1066800"/>
            <a:ext cx="8399462" cy="4572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Steps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CC"/>
                </a:solidFill>
              </a:rPr>
              <a:t>finding the inflection points </a:t>
            </a:r>
            <a:r>
              <a:rPr lang="en-US" sz="2400" dirty="0" smtClean="0"/>
              <a:t>of a function f.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sz="2400" dirty="0"/>
              <a:t>Compute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numbers in the domain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for which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does not exist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sign of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to the left and right of each number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found in </a:t>
            </a: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buSzTx/>
              <a:buFont typeface="Wingdings" pitchFamily="2" charset="2"/>
              <a:buNone/>
            </a:pPr>
            <a:r>
              <a:rPr lang="en-US" sz="2400" dirty="0"/>
              <a:t>	If there is </a:t>
            </a:r>
            <a:r>
              <a:rPr lang="en-US" sz="2400" dirty="0">
                <a:solidFill>
                  <a:srgbClr val="0000CC"/>
                </a:solidFill>
              </a:rPr>
              <a:t>a change</a:t>
            </a:r>
            <a:r>
              <a:rPr lang="en-US" sz="2400" dirty="0"/>
              <a:t> in the </a:t>
            </a:r>
            <a:r>
              <a:rPr lang="en-US" sz="2400" dirty="0">
                <a:solidFill>
                  <a:srgbClr val="0000CC"/>
                </a:solidFill>
              </a:rPr>
              <a:t>sign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as we move across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))</a:t>
            </a:r>
            <a:r>
              <a:rPr lang="en-US" sz="2400" dirty="0"/>
              <a:t> is an inflection point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.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Inflection Point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150" y="58629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See textbook for practical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513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3994157" cy="523875"/>
            <a:chOff x="240" y="1632"/>
            <a:chExt cx="2516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21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Analysis of functions</a:t>
              </a:r>
              <a:endParaRPr lang="en-US" sz="2800" dirty="0"/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3756030" cy="523875"/>
            <a:chOff x="240" y="2304"/>
            <a:chExt cx="2366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0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Relative </a:t>
              </a:r>
              <a:r>
                <a:rPr lang="en-US" sz="2800" dirty="0" err="1" smtClean="0"/>
                <a:t>Extremum</a:t>
              </a:r>
              <a:endParaRPr lang="en-US" sz="2800" dirty="0"/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3297242" cy="523875"/>
            <a:chOff x="240" y="2304"/>
            <a:chExt cx="2077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7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Curve sketching</a:t>
              </a:r>
              <a:endParaRPr lang="en-US" sz="2800" dirty="0"/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3854455" cy="523875"/>
            <a:chOff x="240" y="2304"/>
            <a:chExt cx="2428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0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Absolute </a:t>
              </a:r>
              <a:r>
                <a:rPr lang="en-US" sz="2800" dirty="0" err="1" smtClean="0"/>
                <a:t>Extremum</a:t>
              </a:r>
              <a:endParaRPr lang="en-US" sz="2800" dirty="0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4297368" cy="523875"/>
            <a:chOff x="240" y="2304"/>
            <a:chExt cx="2707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3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Optimization problems</a:t>
              </a:r>
              <a:endParaRPr lang="en-US" sz="28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Relative </a:t>
            </a:r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Extrema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</a:t>
            </a:r>
            <a:r>
              <a:rPr lang="en-US" dirty="0" err="1" smtClean="0"/>
              <a:t>Extrema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graph of function f below, there are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high points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low points</a:t>
            </a:r>
            <a:r>
              <a:rPr lang="en-US" sz="2400" dirty="0"/>
              <a:t> on the graph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</a:rPr>
              <a:t>High points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0000CC"/>
                </a:solidFill>
              </a:rPr>
              <a:t>relative maxima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</a:rPr>
              <a:t>Low points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0000CC"/>
                </a:solidFill>
              </a:rPr>
              <a:t>relative minima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</a:rPr>
              <a:t>Both high and low points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0000CC"/>
                </a:solidFill>
              </a:rPr>
              <a:t>relative </a:t>
            </a:r>
            <a:r>
              <a:rPr lang="en-US" sz="2400" dirty="0" err="1">
                <a:solidFill>
                  <a:srgbClr val="0000CC"/>
                </a:solidFill>
              </a:rPr>
              <a:t>extrema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821656" y="3341687"/>
            <a:ext cx="4865688" cy="1879600"/>
          </a:xfrm>
          <a:custGeom>
            <a:avLst/>
            <a:gdLst>
              <a:gd name="T0" fmla="*/ 0 w 3065"/>
              <a:gd name="T1" fmla="*/ 1184 h 1184"/>
              <a:gd name="T2" fmla="*/ 505 w 3065"/>
              <a:gd name="T3" fmla="*/ 570 h 1184"/>
              <a:gd name="T4" fmla="*/ 1049 w 3065"/>
              <a:gd name="T5" fmla="*/ 1018 h 1184"/>
              <a:gd name="T6" fmla="*/ 1900 w 3065"/>
              <a:gd name="T7" fmla="*/ 64 h 1184"/>
              <a:gd name="T8" fmla="*/ 2534 w 3065"/>
              <a:gd name="T9" fmla="*/ 634 h 1184"/>
              <a:gd name="T10" fmla="*/ 3065 w 3065"/>
              <a:gd name="T11" fmla="*/ 7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5" h="1184">
                <a:moveTo>
                  <a:pt x="0" y="1184"/>
                </a:moveTo>
                <a:cubicBezTo>
                  <a:pt x="165" y="891"/>
                  <a:pt x="330" y="598"/>
                  <a:pt x="505" y="570"/>
                </a:cubicBezTo>
                <a:cubicBezTo>
                  <a:pt x="680" y="542"/>
                  <a:pt x="816" y="1102"/>
                  <a:pt x="1049" y="1018"/>
                </a:cubicBezTo>
                <a:cubicBezTo>
                  <a:pt x="1282" y="934"/>
                  <a:pt x="1653" y="128"/>
                  <a:pt x="1900" y="64"/>
                </a:cubicBezTo>
                <a:cubicBezTo>
                  <a:pt x="2147" y="0"/>
                  <a:pt x="2340" y="632"/>
                  <a:pt x="2534" y="634"/>
                </a:cubicBezTo>
                <a:cubicBezTo>
                  <a:pt x="2728" y="636"/>
                  <a:pt x="2896" y="356"/>
                  <a:pt x="3065" y="7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50894" y="5281612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832644" y="5516562"/>
            <a:ext cx="6319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1396206" y="3305175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434306" y="3116262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597944" y="4214812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378994" y="4932362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4861719" y="339883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5831681" y="43068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6490494" y="3703637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r>
              <a:rPr lang="en-US" sz="2000" b="1">
                <a:solidFill>
                  <a:srgbClr val="0000CC"/>
                </a:solidFill>
              </a:rPr>
              <a:t> = </a:t>
            </a:r>
            <a:r>
              <a:rPr lang="en-US" sz="2000" b="1" i="1">
                <a:solidFill>
                  <a:srgbClr val="0000CC"/>
                </a:solidFill>
              </a:rPr>
              <a:t>f</a:t>
            </a:r>
            <a:r>
              <a:rPr lang="en-US" sz="2000" b="1">
                <a:solidFill>
                  <a:srgbClr val="0000CC"/>
                </a:solidFill>
              </a:rPr>
              <a:t>(</a:t>
            </a:r>
            <a:r>
              <a:rPr lang="en-US" sz="2000" b="1" i="1">
                <a:solidFill>
                  <a:srgbClr val="0000CC"/>
                </a:solidFill>
              </a:rPr>
              <a:t>x</a:t>
            </a:r>
            <a:r>
              <a:rPr lang="en-US" sz="2000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826544" y="3048000"/>
            <a:ext cx="141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Maxima</a:t>
            </a: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4067969" y="3395662"/>
            <a:ext cx="711200" cy="301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H="1">
            <a:off x="2696369" y="3605212"/>
            <a:ext cx="385762" cy="550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 flipV="1">
            <a:off x="5358606" y="4429125"/>
            <a:ext cx="395288" cy="48736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 flipH="1" flipV="1">
            <a:off x="3518694" y="5019675"/>
            <a:ext cx="690562" cy="698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4096544" y="4795837"/>
            <a:ext cx="141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Minima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905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A function </a:t>
            </a: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a </a:t>
            </a:r>
            <a:r>
              <a:rPr lang="en-US" sz="2400" dirty="0">
                <a:solidFill>
                  <a:srgbClr val="0000CC"/>
                </a:solidFill>
              </a:rPr>
              <a:t>relative maximum</a:t>
            </a:r>
            <a:r>
              <a:rPr lang="en-US" sz="2400" dirty="0"/>
              <a:t> at </a:t>
            </a:r>
            <a:r>
              <a:rPr lang="en-US" sz="2400" i="1" dirty="0">
                <a:solidFill>
                  <a:srgbClr val="0000CC"/>
                </a:solidFill>
              </a:rPr>
              <a:t>x = c</a:t>
            </a:r>
            <a:r>
              <a:rPr lang="en-US" sz="2400" dirty="0"/>
              <a:t> if there exists an open interval </a:t>
            </a:r>
            <a:r>
              <a:rPr lang="en-US" sz="2400" i="1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 containing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such that </a:t>
            </a:r>
            <a:r>
              <a:rPr lang="en-US" sz="2400" i="1" dirty="0">
                <a:solidFill>
                  <a:srgbClr val="0000CC"/>
                </a:solidFill>
              </a:rPr>
              <a:t>f(x)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f(c)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CC"/>
                </a:solidFill>
              </a:rPr>
              <a:t>all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in </a:t>
            </a:r>
            <a:r>
              <a:rPr lang="en-US" sz="2400" i="1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</a:t>
            </a:r>
            <a:r>
              <a:rPr lang="en-US" dirty="0" smtClean="0"/>
              <a:t>Maxima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 flipV="1">
            <a:off x="2703512" y="4568825"/>
            <a:ext cx="0" cy="124460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 flipH="1" flipV="1">
            <a:off x="4965700" y="3743325"/>
            <a:ext cx="0" cy="206692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889125" y="3641725"/>
            <a:ext cx="4865687" cy="1879600"/>
          </a:xfrm>
          <a:custGeom>
            <a:avLst/>
            <a:gdLst>
              <a:gd name="T0" fmla="*/ 0 w 3065"/>
              <a:gd name="T1" fmla="*/ 1184 h 1184"/>
              <a:gd name="T2" fmla="*/ 505 w 3065"/>
              <a:gd name="T3" fmla="*/ 570 h 1184"/>
              <a:gd name="T4" fmla="*/ 1049 w 3065"/>
              <a:gd name="T5" fmla="*/ 1018 h 1184"/>
              <a:gd name="T6" fmla="*/ 1900 w 3065"/>
              <a:gd name="T7" fmla="*/ 64 h 1184"/>
              <a:gd name="T8" fmla="*/ 2534 w 3065"/>
              <a:gd name="T9" fmla="*/ 634 h 1184"/>
              <a:gd name="T10" fmla="*/ 3065 w 3065"/>
              <a:gd name="T11" fmla="*/ 7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5" h="1184">
                <a:moveTo>
                  <a:pt x="0" y="1184"/>
                </a:moveTo>
                <a:cubicBezTo>
                  <a:pt x="165" y="891"/>
                  <a:pt x="330" y="598"/>
                  <a:pt x="505" y="570"/>
                </a:cubicBezTo>
                <a:cubicBezTo>
                  <a:pt x="680" y="542"/>
                  <a:pt x="816" y="1102"/>
                  <a:pt x="1049" y="1018"/>
                </a:cubicBezTo>
                <a:cubicBezTo>
                  <a:pt x="1282" y="934"/>
                  <a:pt x="1653" y="128"/>
                  <a:pt x="1900" y="64"/>
                </a:cubicBezTo>
                <a:cubicBezTo>
                  <a:pt x="2147" y="0"/>
                  <a:pt x="2340" y="632"/>
                  <a:pt x="2534" y="634"/>
                </a:cubicBezTo>
                <a:cubicBezTo>
                  <a:pt x="2728" y="636"/>
                  <a:pt x="2896" y="356"/>
                  <a:pt x="3065" y="7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900112" y="5816600"/>
            <a:ext cx="6319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 flipV="1">
            <a:off x="1463675" y="3605212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481262" y="5840412"/>
            <a:ext cx="436563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b="1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2665412" y="451485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4929187" y="36988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754562" y="5849937"/>
            <a:ext cx="436563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7213600" y="5586412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497012" y="3421062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553200" y="4008437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r>
              <a:rPr lang="en-US" sz="2000" b="1">
                <a:solidFill>
                  <a:srgbClr val="0000CC"/>
                </a:solidFill>
              </a:rPr>
              <a:t> = </a:t>
            </a:r>
            <a:r>
              <a:rPr lang="en-US" sz="2000" b="1" i="1">
                <a:solidFill>
                  <a:srgbClr val="0000CC"/>
                </a:solidFill>
              </a:rPr>
              <a:t>f</a:t>
            </a:r>
            <a:r>
              <a:rPr lang="en-US" sz="2000" b="1">
                <a:solidFill>
                  <a:srgbClr val="0000CC"/>
                </a:solidFill>
              </a:rPr>
              <a:t>(</a:t>
            </a:r>
            <a:r>
              <a:rPr lang="en-US" sz="2000" b="1" i="1">
                <a:solidFill>
                  <a:srgbClr val="0000CC"/>
                </a:solidFill>
              </a:rPr>
              <a:t>x</a:t>
            </a:r>
            <a:r>
              <a:rPr lang="en-US" sz="2000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89250" y="3352800"/>
            <a:ext cx="141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Maxima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4130675" y="3700462"/>
            <a:ext cx="711200" cy="301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2759075" y="3910012"/>
            <a:ext cx="385762" cy="550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905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A function </a:t>
            </a: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a </a:t>
            </a:r>
            <a:r>
              <a:rPr lang="en-US" sz="2400" dirty="0">
                <a:solidFill>
                  <a:srgbClr val="0000CC"/>
                </a:solidFill>
              </a:rPr>
              <a:t>relative </a:t>
            </a:r>
            <a:r>
              <a:rPr lang="en-US" sz="2400" dirty="0" smtClean="0">
                <a:solidFill>
                  <a:srgbClr val="0000CC"/>
                </a:solidFill>
              </a:rPr>
              <a:t>minimum</a:t>
            </a:r>
            <a:r>
              <a:rPr lang="en-US" sz="2400" dirty="0" smtClean="0"/>
              <a:t> </a:t>
            </a:r>
            <a:r>
              <a:rPr lang="en-US" sz="2400" dirty="0"/>
              <a:t>at </a:t>
            </a:r>
            <a:r>
              <a:rPr lang="en-US" sz="2400" i="1" dirty="0">
                <a:solidFill>
                  <a:srgbClr val="0000CC"/>
                </a:solidFill>
              </a:rPr>
              <a:t>x = c</a:t>
            </a:r>
            <a:r>
              <a:rPr lang="en-US" sz="2400" dirty="0"/>
              <a:t> if there exists an open interval </a:t>
            </a:r>
            <a:r>
              <a:rPr lang="en-US" sz="2400" i="1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 containing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such that </a:t>
            </a:r>
            <a:r>
              <a:rPr lang="en-US" sz="2400" i="1" dirty="0">
                <a:solidFill>
                  <a:srgbClr val="0000CC"/>
                </a:solidFill>
              </a:rPr>
              <a:t>f(x)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f(c)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CC"/>
                </a:solidFill>
              </a:rPr>
              <a:t>all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in </a:t>
            </a:r>
            <a:r>
              <a:rPr lang="en-US" sz="2400" i="1" dirty="0">
                <a:solidFill>
                  <a:srgbClr val="0000CC"/>
                </a:solidFill>
              </a:rPr>
              <a:t>(a, b)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</a:t>
            </a:r>
            <a:r>
              <a:rPr lang="en-US" dirty="0" smtClean="0"/>
              <a:t>Minima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3789362" y="5224463"/>
            <a:ext cx="0" cy="5238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6242050" y="4594225"/>
            <a:ext cx="0" cy="116840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93925" y="3573463"/>
            <a:ext cx="4865687" cy="1879600"/>
          </a:xfrm>
          <a:custGeom>
            <a:avLst/>
            <a:gdLst>
              <a:gd name="T0" fmla="*/ 0 w 3065"/>
              <a:gd name="T1" fmla="*/ 1184 h 1184"/>
              <a:gd name="T2" fmla="*/ 505 w 3065"/>
              <a:gd name="T3" fmla="*/ 570 h 1184"/>
              <a:gd name="T4" fmla="*/ 1049 w 3065"/>
              <a:gd name="T5" fmla="*/ 1018 h 1184"/>
              <a:gd name="T6" fmla="*/ 1900 w 3065"/>
              <a:gd name="T7" fmla="*/ 64 h 1184"/>
              <a:gd name="T8" fmla="*/ 2534 w 3065"/>
              <a:gd name="T9" fmla="*/ 634 h 1184"/>
              <a:gd name="T10" fmla="*/ 3065 w 3065"/>
              <a:gd name="T11" fmla="*/ 7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5" h="1184">
                <a:moveTo>
                  <a:pt x="0" y="1184"/>
                </a:moveTo>
                <a:cubicBezTo>
                  <a:pt x="165" y="891"/>
                  <a:pt x="330" y="598"/>
                  <a:pt x="505" y="570"/>
                </a:cubicBezTo>
                <a:cubicBezTo>
                  <a:pt x="680" y="542"/>
                  <a:pt x="816" y="1102"/>
                  <a:pt x="1049" y="1018"/>
                </a:cubicBezTo>
                <a:cubicBezTo>
                  <a:pt x="1282" y="934"/>
                  <a:pt x="1653" y="128"/>
                  <a:pt x="1900" y="64"/>
                </a:cubicBezTo>
                <a:cubicBezTo>
                  <a:pt x="2147" y="0"/>
                  <a:pt x="2340" y="632"/>
                  <a:pt x="2534" y="634"/>
                </a:cubicBezTo>
                <a:cubicBezTo>
                  <a:pt x="2728" y="636"/>
                  <a:pt x="2896" y="356"/>
                  <a:pt x="3065" y="7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204912" y="5748338"/>
            <a:ext cx="6319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 flipV="1">
            <a:off x="1768475" y="3536950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3751262" y="5164138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203950" y="453866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568700" y="5772150"/>
            <a:ext cx="436562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6045200" y="5781675"/>
            <a:ext cx="401637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7518400" y="55181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801812" y="33528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6858000" y="3940175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r>
              <a:rPr lang="en-US" sz="2000" b="1">
                <a:solidFill>
                  <a:srgbClr val="0000CC"/>
                </a:solidFill>
              </a:rPr>
              <a:t> = </a:t>
            </a:r>
            <a:r>
              <a:rPr lang="en-US" sz="2000" b="1" i="1">
                <a:solidFill>
                  <a:srgbClr val="0000CC"/>
                </a:solidFill>
              </a:rPr>
              <a:t>f</a:t>
            </a:r>
            <a:r>
              <a:rPr lang="en-US" sz="2000" b="1">
                <a:solidFill>
                  <a:srgbClr val="0000CC"/>
                </a:solidFill>
              </a:rPr>
              <a:t>(</a:t>
            </a:r>
            <a:r>
              <a:rPr lang="en-US" sz="2000" b="1" i="1">
                <a:solidFill>
                  <a:srgbClr val="0000CC"/>
                </a:solidFill>
              </a:rPr>
              <a:t>x</a:t>
            </a:r>
            <a:r>
              <a:rPr lang="en-US" sz="2000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V="1">
            <a:off x="5726112" y="4665663"/>
            <a:ext cx="395288" cy="48736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H="1" flipV="1">
            <a:off x="3886200" y="5256213"/>
            <a:ext cx="690562" cy="698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464050" y="5032375"/>
            <a:ext cx="141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Minima</a:t>
            </a:r>
          </a:p>
        </p:txBody>
      </p:sp>
    </p:spTree>
    <p:extLst>
      <p:ext uri="{BB962C8B-B14F-4D97-AF65-F5344CB8AC3E}">
        <p14:creationId xmlns:p14="http://schemas.microsoft.com/office/powerpoint/2010/main" val="137329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2209800"/>
            <a:ext cx="8399462" cy="2209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Critical number</a:t>
            </a:r>
            <a:r>
              <a:rPr lang="en-US" sz="2400" dirty="0"/>
              <a:t> of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critical number of 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any </a:t>
            </a:r>
            <a:r>
              <a:rPr lang="en-US" sz="2400" dirty="0" smtClean="0"/>
              <a:t>number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sz="2400" dirty="0"/>
              <a:t>in the domain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such that </a:t>
            </a:r>
            <a:r>
              <a:rPr lang="en-US" sz="2400" i="1" dirty="0">
                <a:solidFill>
                  <a:srgbClr val="0000CC"/>
                </a:solidFill>
              </a:rPr>
              <a:t>f ′(x) = 0</a:t>
            </a:r>
            <a:r>
              <a:rPr lang="en-US" sz="2400" dirty="0"/>
              <a:t> or </a:t>
            </a:r>
            <a:r>
              <a:rPr lang="en-US" sz="2400" i="1" dirty="0">
                <a:solidFill>
                  <a:srgbClr val="0000CC"/>
                </a:solidFill>
              </a:rPr>
              <a:t>f ′(</a:t>
            </a:r>
            <a:r>
              <a:rPr lang="en-US" sz="2400" i="1" dirty="0" smtClean="0">
                <a:solidFill>
                  <a:srgbClr val="0000CC"/>
                </a:solidFill>
              </a:rPr>
              <a:t>x)</a:t>
            </a:r>
            <a:r>
              <a:rPr lang="en-US" sz="2400" dirty="0" smtClean="0"/>
              <a:t> does </a:t>
            </a:r>
            <a:r>
              <a:rPr lang="en-US" sz="2400" dirty="0"/>
              <a:t>not exist.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Numbers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738" y="914400"/>
            <a:ext cx="839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refer to a number in the domain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that </a:t>
            </a:r>
            <a:r>
              <a:rPr lang="en-US" sz="2400" i="1" dirty="0">
                <a:solidFill>
                  <a:srgbClr val="0000CC"/>
                </a:solidFill>
              </a:rPr>
              <a:t>may</a:t>
            </a:r>
            <a:r>
              <a:rPr lang="en-US" sz="2400" dirty="0"/>
              <a:t> give rise to a </a:t>
            </a:r>
            <a:r>
              <a:rPr lang="en-US" sz="2400" dirty="0">
                <a:solidFill>
                  <a:srgbClr val="0000CC"/>
                </a:solidFill>
              </a:rPr>
              <a:t>relative </a:t>
            </a:r>
            <a:r>
              <a:rPr lang="en-US" sz="2400" dirty="0" err="1">
                <a:solidFill>
                  <a:srgbClr val="0000CC"/>
                </a:solidFill>
              </a:rPr>
              <a:t>extremum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0000CC"/>
                </a:solidFill>
              </a:rPr>
              <a:t>critical number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28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</a:t>
            </a:r>
            <a:r>
              <a:rPr lang="en-US" dirty="0" err="1" smtClean="0"/>
              <a:t>Extrema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graph below</a:t>
            </a:r>
            <a:r>
              <a:rPr lang="en-US" sz="2400" dirty="0"/>
              <a:t> shows us </a:t>
            </a:r>
            <a:r>
              <a:rPr lang="en-US" sz="2400" dirty="0">
                <a:solidFill>
                  <a:srgbClr val="0000CC"/>
                </a:solidFill>
              </a:rPr>
              <a:t>several critical numbers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At points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, and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0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There is a </a:t>
            </a:r>
            <a:r>
              <a:rPr lang="en-US" sz="2400" dirty="0">
                <a:solidFill>
                  <a:srgbClr val="0000CC"/>
                </a:solidFill>
              </a:rPr>
              <a:t>corner</a:t>
            </a:r>
            <a:r>
              <a:rPr lang="en-US" sz="2400" dirty="0"/>
              <a:t> at point </a:t>
            </a:r>
            <a:r>
              <a:rPr lang="en-US" sz="2400" i="1" dirty="0">
                <a:solidFill>
                  <a:srgbClr val="0000CC"/>
                </a:solidFill>
              </a:rPr>
              <a:t>d</a:t>
            </a:r>
            <a:r>
              <a:rPr lang="en-US" sz="2400" dirty="0"/>
              <a:t>, so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does not exist</a:t>
            </a:r>
            <a:r>
              <a:rPr lang="en-US" sz="2400" dirty="0"/>
              <a:t> there.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 tangent to the curve at point </a:t>
            </a:r>
            <a:r>
              <a:rPr lang="en-US" sz="2400" i="1" dirty="0">
                <a:solidFill>
                  <a:srgbClr val="0000CC"/>
                </a:solidFill>
              </a:rPr>
              <a:t>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vertical</a:t>
            </a:r>
            <a:r>
              <a:rPr lang="en-US" sz="2400" dirty="0"/>
              <a:t>, so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does not exist</a:t>
            </a:r>
            <a:r>
              <a:rPr lang="en-US" sz="2400" dirty="0"/>
              <a:t> there either.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Note that points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, and </a:t>
            </a:r>
            <a:r>
              <a:rPr lang="en-US" sz="2400" i="1" dirty="0">
                <a:solidFill>
                  <a:srgbClr val="0000CC"/>
                </a:solidFill>
              </a:rPr>
              <a:t>d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CC"/>
                </a:solidFill>
              </a:rPr>
              <a:t>relative </a:t>
            </a:r>
            <a:r>
              <a:rPr lang="en-US" sz="2400" dirty="0" err="1">
                <a:solidFill>
                  <a:srgbClr val="0000CC"/>
                </a:solidFill>
              </a:rPr>
              <a:t>extrema</a:t>
            </a:r>
            <a:r>
              <a:rPr lang="en-US" sz="2400" dirty="0"/>
              <a:t>, while points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e</a:t>
            </a:r>
            <a:r>
              <a:rPr lang="en-US" sz="2400" dirty="0">
                <a:solidFill>
                  <a:srgbClr val="0000CC"/>
                </a:solidFill>
              </a:rPr>
              <a:t> are not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6019007" y="3944937"/>
            <a:ext cx="4762" cy="191452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552157" y="4656137"/>
            <a:ext cx="0" cy="121285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683794" y="5386387"/>
            <a:ext cx="0" cy="48260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1418432" y="3868737"/>
            <a:ext cx="3890962" cy="1609725"/>
          </a:xfrm>
          <a:custGeom>
            <a:avLst/>
            <a:gdLst>
              <a:gd name="T0" fmla="*/ 0 w 2112"/>
              <a:gd name="T1" fmla="*/ 1004 h 1014"/>
              <a:gd name="T2" fmla="*/ 486 w 2112"/>
              <a:gd name="T3" fmla="*/ 172 h 1014"/>
              <a:gd name="T4" fmla="*/ 1190 w 2112"/>
              <a:gd name="T5" fmla="*/ 953 h 1014"/>
              <a:gd name="T6" fmla="*/ 1568 w 2112"/>
              <a:gd name="T7" fmla="*/ 537 h 1014"/>
              <a:gd name="T8" fmla="*/ 1836 w 2112"/>
              <a:gd name="T9" fmla="*/ 454 h 1014"/>
              <a:gd name="T10" fmla="*/ 2112 w 2112"/>
              <a:gd name="T11" fmla="*/ 0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2" h="1014">
                <a:moveTo>
                  <a:pt x="0" y="1004"/>
                </a:moveTo>
                <a:cubicBezTo>
                  <a:pt x="144" y="592"/>
                  <a:pt x="288" y="180"/>
                  <a:pt x="486" y="172"/>
                </a:cubicBezTo>
                <a:cubicBezTo>
                  <a:pt x="684" y="164"/>
                  <a:pt x="1010" y="892"/>
                  <a:pt x="1190" y="953"/>
                </a:cubicBezTo>
                <a:cubicBezTo>
                  <a:pt x="1370" y="1014"/>
                  <a:pt x="1460" y="620"/>
                  <a:pt x="1568" y="537"/>
                </a:cubicBezTo>
                <a:cubicBezTo>
                  <a:pt x="1676" y="454"/>
                  <a:pt x="1745" y="543"/>
                  <a:pt x="1836" y="454"/>
                </a:cubicBezTo>
                <a:cubicBezTo>
                  <a:pt x="1927" y="365"/>
                  <a:pt x="2066" y="77"/>
                  <a:pt x="211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5309394" y="3848100"/>
            <a:ext cx="1928813" cy="1727200"/>
          </a:xfrm>
          <a:custGeom>
            <a:avLst/>
            <a:gdLst>
              <a:gd name="T0" fmla="*/ 0 w 1158"/>
              <a:gd name="T1" fmla="*/ 0 h 1088"/>
              <a:gd name="T2" fmla="*/ 121 w 1158"/>
              <a:gd name="T3" fmla="*/ 294 h 1088"/>
              <a:gd name="T4" fmla="*/ 403 w 1158"/>
              <a:gd name="T5" fmla="*/ 537 h 1088"/>
              <a:gd name="T6" fmla="*/ 461 w 1158"/>
              <a:gd name="T7" fmla="*/ 813 h 1088"/>
              <a:gd name="T8" fmla="*/ 800 w 1158"/>
              <a:gd name="T9" fmla="*/ 1005 h 1088"/>
              <a:gd name="T10" fmla="*/ 1158 w 1158"/>
              <a:gd name="T11" fmla="*/ 1088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088">
                <a:moveTo>
                  <a:pt x="0" y="0"/>
                </a:moveTo>
                <a:cubicBezTo>
                  <a:pt x="27" y="102"/>
                  <a:pt x="54" y="205"/>
                  <a:pt x="121" y="294"/>
                </a:cubicBezTo>
                <a:cubicBezTo>
                  <a:pt x="188" y="383"/>
                  <a:pt x="346" y="451"/>
                  <a:pt x="403" y="537"/>
                </a:cubicBezTo>
                <a:cubicBezTo>
                  <a:pt x="460" y="623"/>
                  <a:pt x="395" y="735"/>
                  <a:pt x="461" y="813"/>
                </a:cubicBezTo>
                <a:cubicBezTo>
                  <a:pt x="527" y="891"/>
                  <a:pt x="684" y="959"/>
                  <a:pt x="800" y="1005"/>
                </a:cubicBezTo>
                <a:cubicBezTo>
                  <a:pt x="916" y="1051"/>
                  <a:pt x="1101" y="1076"/>
                  <a:pt x="1158" y="108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H="1" flipV="1">
            <a:off x="1289844" y="3586162"/>
            <a:ext cx="0" cy="281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7282657" y="5659437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02544" y="3387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631032" y="5868987"/>
            <a:ext cx="671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2299494" y="4143375"/>
            <a:ext cx="15875" cy="1722437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2104232" y="5900737"/>
            <a:ext cx="3810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endParaRPr lang="en-US" b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 flipV="1">
            <a:off x="5314157" y="3868737"/>
            <a:ext cx="0" cy="19970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3529807" y="5903912"/>
            <a:ext cx="3048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  <a:endParaRPr lang="en-US" b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3023394" y="3521075"/>
            <a:ext cx="1412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Relative </a:t>
            </a:r>
            <a:r>
              <a:rPr lang="en-US" b="1" i="1" dirty="0" err="1">
                <a:solidFill>
                  <a:srgbClr val="0000CC"/>
                </a:solidFill>
              </a:rPr>
              <a:t>Extrema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2542382" y="3879850"/>
            <a:ext cx="671512" cy="19843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 flipH="1">
            <a:off x="3680619" y="4208462"/>
            <a:ext cx="39688" cy="10382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68019" y="5214937"/>
            <a:ext cx="15557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 u="sng">
                <a:solidFill>
                  <a:srgbClr val="0000CC"/>
                </a:solidFill>
              </a:rPr>
              <a:t>Not</a:t>
            </a:r>
            <a:r>
              <a:rPr lang="en-US" b="1" i="1">
                <a:solidFill>
                  <a:srgbClr val="0000CC"/>
                </a:solidFill>
              </a:rPr>
              <a:t> Relative Extrema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398169" y="5903912"/>
            <a:ext cx="3048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endParaRPr lang="en-US" b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5160169" y="5903912"/>
            <a:ext cx="3048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d</a:t>
            </a:r>
            <a:endParaRPr lang="en-US" b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871369" y="5903912"/>
            <a:ext cx="3048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e</a:t>
            </a:r>
            <a:endParaRPr lang="en-US" b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>
            <a:off x="1807369" y="4137025"/>
            <a:ext cx="10001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3174207" y="5391150"/>
            <a:ext cx="10001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4010819" y="4656137"/>
            <a:ext cx="10001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AutoShape 17"/>
          <p:cNvSpPr>
            <a:spLocks noChangeArrowheads="1"/>
          </p:cNvSpPr>
          <p:nvPr/>
        </p:nvSpPr>
        <p:spPr bwMode="auto">
          <a:xfrm>
            <a:off x="2277269" y="41021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AutoShape 33"/>
          <p:cNvSpPr>
            <a:spLocks noChangeArrowheads="1"/>
          </p:cNvSpPr>
          <p:nvPr/>
        </p:nvSpPr>
        <p:spPr bwMode="auto">
          <a:xfrm>
            <a:off x="5985669" y="487362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AutoShape 34"/>
          <p:cNvSpPr>
            <a:spLocks noChangeArrowheads="1"/>
          </p:cNvSpPr>
          <p:nvPr/>
        </p:nvSpPr>
        <p:spPr bwMode="auto">
          <a:xfrm>
            <a:off x="5274469" y="3827462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AutoShape 35"/>
          <p:cNvSpPr>
            <a:spLocks noChangeArrowheads="1"/>
          </p:cNvSpPr>
          <p:nvPr/>
        </p:nvSpPr>
        <p:spPr bwMode="auto">
          <a:xfrm>
            <a:off x="4512469" y="46259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3644107" y="535622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4302919" y="3836987"/>
            <a:ext cx="831850" cy="714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 flipV="1">
            <a:off x="4668044" y="4783137"/>
            <a:ext cx="284163" cy="406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39"/>
          <p:cNvSpPr>
            <a:spLocks noChangeShapeType="1"/>
          </p:cNvSpPr>
          <p:nvPr/>
        </p:nvSpPr>
        <p:spPr bwMode="auto">
          <a:xfrm flipV="1">
            <a:off x="5612607" y="4954587"/>
            <a:ext cx="334962" cy="244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25" grpId="0" animBg="1"/>
      <p:bldP spid="26" grpId="0" animBg="1"/>
      <p:bldP spid="27" grpId="0" animBg="1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685800"/>
            <a:ext cx="8399462" cy="5791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Procedure for </a:t>
            </a: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inding relative </a:t>
            </a:r>
            <a:r>
              <a:rPr lang="en-US" sz="2400" dirty="0" err="1" smtClean="0">
                <a:solidFill>
                  <a:srgbClr val="0000CC"/>
                </a:solidFill>
              </a:rPr>
              <a:t>extrema</a:t>
            </a:r>
            <a:r>
              <a:rPr lang="en-US" sz="2400" dirty="0" smtClean="0"/>
              <a:t> </a:t>
            </a:r>
            <a:r>
              <a:rPr lang="en-US" sz="2400" dirty="0"/>
              <a:t>of a </a:t>
            </a:r>
            <a:r>
              <a:rPr lang="en-US" sz="2400" dirty="0" smtClean="0"/>
              <a:t>continuous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critical numbers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sign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0000CC"/>
                </a:solidFill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right</a:t>
            </a:r>
            <a:r>
              <a:rPr lang="en-US" sz="2400" dirty="0"/>
              <a:t> of each critical point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949325" lvl="1" indent="-43815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200" dirty="0"/>
              <a:t>If </a:t>
            </a:r>
            <a:r>
              <a:rPr lang="en-US" sz="2200" i="1" dirty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x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changes sign from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positive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/>
              <a:t>to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negative</a:t>
            </a:r>
            <a:r>
              <a:rPr lang="en-US" sz="2200" dirty="0"/>
              <a:t> as we move across a critical number 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/>
              <a:t>, then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0000CC"/>
                </a:solidFill>
              </a:rPr>
              <a:t>relative maximum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/>
          </a:p>
          <a:p>
            <a:pPr marL="949325" lvl="1" indent="-43815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200" dirty="0"/>
              <a:t>If </a:t>
            </a:r>
            <a:r>
              <a:rPr lang="en-US" sz="2200" i="1" dirty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x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changes sign from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negative</a:t>
            </a:r>
            <a:r>
              <a:rPr lang="en-US" sz="2200" dirty="0"/>
              <a:t> to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positive</a:t>
            </a:r>
            <a:r>
              <a:rPr lang="en-US" sz="2200" dirty="0">
                <a:solidFill>
                  <a:srgbClr val="FF9900"/>
                </a:solidFill>
              </a:rPr>
              <a:t> </a:t>
            </a:r>
            <a:r>
              <a:rPr lang="en-US" sz="2200" dirty="0"/>
              <a:t>as we move across a critical number 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/>
              <a:t>, then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0000CC"/>
                </a:solidFill>
              </a:rPr>
              <a:t>relative minimum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/>
          </a:p>
          <a:p>
            <a:pPr marL="949325" lvl="1" indent="-438150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200" dirty="0"/>
              <a:t>If </a:t>
            </a:r>
            <a:r>
              <a:rPr lang="en-US" sz="2200" i="1" dirty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x</a:t>
            </a:r>
            <a:r>
              <a:rPr lang="en-US" sz="2200" dirty="0">
                <a:solidFill>
                  <a:srgbClr val="0000CC"/>
                </a:solidFill>
              </a:rPr>
              <a:t>) does </a:t>
            </a:r>
            <a:r>
              <a:rPr lang="en-US" sz="2200" u="sng" dirty="0">
                <a:solidFill>
                  <a:srgbClr val="0000CC"/>
                </a:solidFill>
              </a:rPr>
              <a:t>not</a:t>
            </a:r>
            <a:r>
              <a:rPr lang="en-US" sz="2200" dirty="0">
                <a:solidFill>
                  <a:srgbClr val="0000CC"/>
                </a:solidFill>
              </a:rPr>
              <a:t> change sign</a:t>
            </a:r>
            <a:r>
              <a:rPr lang="en-US" sz="2200" dirty="0"/>
              <a:t> as we move across a critical number 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/>
              <a:t>, then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c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  <a:r>
              <a:rPr lang="en-US" sz="2200" dirty="0"/>
              <a:t> is </a:t>
            </a:r>
            <a:r>
              <a:rPr lang="en-US" sz="2200" u="sng" dirty="0">
                <a:solidFill>
                  <a:srgbClr val="0000CC"/>
                </a:solidFill>
              </a:rPr>
              <a:t>not</a:t>
            </a:r>
            <a:r>
              <a:rPr lang="en-US" sz="2200" dirty="0">
                <a:solidFill>
                  <a:srgbClr val="0000CC"/>
                </a:solidFill>
              </a:rPr>
              <a:t> a </a:t>
            </a:r>
            <a:r>
              <a:rPr lang="en-US" sz="2200" dirty="0" smtClean="0">
                <a:solidFill>
                  <a:srgbClr val="0000CC"/>
                </a:solidFill>
              </a:rPr>
              <a:t>relative </a:t>
            </a:r>
            <a:r>
              <a:rPr lang="en-US" sz="2200" smtClean="0">
                <a:solidFill>
                  <a:srgbClr val="0000CC"/>
                </a:solidFill>
              </a:rPr>
              <a:t>extrema</a:t>
            </a:r>
            <a:r>
              <a:rPr lang="en-US" sz="2200" smtClean="0"/>
              <a:t>.</a:t>
            </a:r>
            <a:r>
              <a:rPr lang="en-US" sz="2400" smtClean="0"/>
              <a:t> 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First Derivative Test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0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First Derivative </a:t>
            </a:r>
            <a:r>
              <a:rPr lang="en-US" dirty="0" smtClean="0"/>
              <a:t>Test: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Find the relative maxima and minima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:.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 derivative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and equate to zero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 zeros of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are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–2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4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defined everywhere</a:t>
            </a:r>
            <a:r>
              <a:rPr lang="en-US" sz="2400" dirty="0"/>
              <a:t>, so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–2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4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are the only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critical </a:t>
            </a:r>
            <a:r>
              <a:rPr lang="en-US" sz="2400" dirty="0">
                <a:solidFill>
                  <a:srgbClr val="0000CC"/>
                </a:solidFill>
              </a:rPr>
              <a:t>numbers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&gt; 0</a:t>
            </a:r>
            <a:r>
              <a:rPr lang="en-US" sz="2400" dirty="0"/>
              <a:t>   if 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&lt; –2</a:t>
            </a:r>
            <a:r>
              <a:rPr lang="en-US" sz="2400" dirty="0">
                <a:solidFill>
                  <a:srgbClr val="FFFF00"/>
                </a:solidFill>
              </a:rPr>
              <a:t>  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&lt; 0</a:t>
            </a:r>
            <a:r>
              <a:rPr lang="en-US" sz="2400" dirty="0"/>
              <a:t>   if   </a:t>
            </a:r>
            <a:r>
              <a:rPr lang="en-US" sz="2400" dirty="0" smtClean="0">
                <a:solidFill>
                  <a:srgbClr val="0000CC"/>
                </a:solidFill>
              </a:rPr>
              <a:t>-2 </a:t>
            </a:r>
            <a:r>
              <a:rPr lang="en-US" sz="2400" dirty="0">
                <a:solidFill>
                  <a:srgbClr val="0000CC"/>
                </a:solidFill>
              </a:rPr>
              <a:t>&lt;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&lt; </a:t>
            </a:r>
            <a:r>
              <a:rPr lang="en-US" sz="2400" dirty="0" smtClean="0">
                <a:solidFill>
                  <a:srgbClr val="0000CC"/>
                </a:solidFill>
              </a:rPr>
              <a:t>4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see that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changes sign from </a:t>
            </a:r>
            <a:r>
              <a:rPr lang="en-US" sz="2400" dirty="0">
                <a:solidFill>
                  <a:srgbClr val="0000CC"/>
                </a:solidFill>
              </a:rPr>
              <a:t>positive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negative</a:t>
            </a:r>
            <a:r>
              <a:rPr lang="en-US" sz="2400" dirty="0"/>
              <a:t> as we move across </a:t>
            </a:r>
            <a:r>
              <a:rPr lang="en-US" sz="2400" dirty="0">
                <a:solidFill>
                  <a:srgbClr val="0000CC"/>
                </a:solidFill>
              </a:rPr>
              <a:t>–2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Thus,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(–2) = 60</a:t>
            </a:r>
            <a:r>
              <a:rPr lang="en-US" sz="2400" dirty="0"/>
              <a:t> is a </a:t>
            </a:r>
            <a:r>
              <a:rPr lang="en-US" sz="2400" dirty="0" smtClean="0">
                <a:solidFill>
                  <a:srgbClr val="0000CC"/>
                </a:solidFill>
              </a:rPr>
              <a:t>relative </a:t>
            </a:r>
            <a:r>
              <a:rPr lang="en-US" sz="2400" dirty="0">
                <a:solidFill>
                  <a:srgbClr val="0000CC"/>
                </a:solidFill>
              </a:rPr>
              <a:t>maximum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48000" y="11169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1169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52600" y="2286000"/>
                <a:ext cx="603671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86000"/>
                <a:ext cx="6036717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8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First Derivative </a:t>
            </a:r>
            <a:r>
              <a:rPr lang="en-US" dirty="0" smtClean="0"/>
              <a:t>Test: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Find the relative maxima and minima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&lt; 0</a:t>
            </a:r>
            <a:r>
              <a:rPr lang="en-US" sz="2400" dirty="0"/>
              <a:t>   if   </a:t>
            </a:r>
            <a:r>
              <a:rPr lang="en-US" sz="2400" dirty="0" smtClean="0">
                <a:solidFill>
                  <a:srgbClr val="0000CC"/>
                </a:solidFill>
              </a:rPr>
              <a:t>-2 </a:t>
            </a:r>
            <a:r>
              <a:rPr lang="en-US" sz="2400" dirty="0">
                <a:solidFill>
                  <a:srgbClr val="0000CC"/>
                </a:solidFill>
              </a:rPr>
              <a:t>&lt;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&lt; 4</a:t>
            </a:r>
            <a:r>
              <a:rPr lang="en-US" sz="2400" dirty="0"/>
              <a:t>   and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&gt; 0</a:t>
            </a:r>
            <a:r>
              <a:rPr lang="en-US" sz="2400" dirty="0"/>
              <a:t>   if,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&gt; 4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we </a:t>
            </a:r>
            <a:r>
              <a:rPr lang="en-US" sz="2400" dirty="0"/>
              <a:t>see that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changes sign from </a:t>
            </a:r>
            <a:r>
              <a:rPr lang="en-US" sz="2400" dirty="0">
                <a:solidFill>
                  <a:srgbClr val="0000CC"/>
                </a:solidFill>
              </a:rPr>
              <a:t>negative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positive</a:t>
            </a:r>
            <a:r>
              <a:rPr lang="en-US" sz="2400" dirty="0"/>
              <a:t> as we move across </a:t>
            </a:r>
            <a:r>
              <a:rPr lang="en-US" sz="2400" dirty="0">
                <a:solidFill>
                  <a:srgbClr val="0000CC"/>
                </a:solidFill>
              </a:rPr>
              <a:t>4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Thus,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(4) = –</a:t>
            </a:r>
            <a:r>
              <a:rPr lang="en-US" sz="2400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48</a:t>
            </a:r>
            <a:r>
              <a:rPr lang="en-US" sz="2400" dirty="0"/>
              <a:t> is 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CC"/>
                </a:solidFill>
              </a:rPr>
              <a:t>relative </a:t>
            </a:r>
            <a:r>
              <a:rPr lang="en-US" sz="2400" dirty="0">
                <a:solidFill>
                  <a:srgbClr val="0000CC"/>
                </a:solidFill>
              </a:rPr>
              <a:t>minimum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48000" y="11169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1169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946650" y="3103563"/>
            <a:ext cx="715962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60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40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20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–20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–40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60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886700" y="44450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3476625" y="4684713"/>
            <a:ext cx="440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5659437" y="3111500"/>
            <a:ext cx="0" cy="3046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692775" y="2924175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162425" y="3273425"/>
            <a:ext cx="3424237" cy="2790825"/>
          </a:xfrm>
          <a:custGeom>
            <a:avLst/>
            <a:gdLst>
              <a:gd name="T0" fmla="*/ 0 w 2157"/>
              <a:gd name="T1" fmla="*/ 1758 h 1758"/>
              <a:gd name="T2" fmla="*/ 432 w 2157"/>
              <a:gd name="T3" fmla="*/ 27 h 1758"/>
              <a:gd name="T4" fmla="*/ 1731 w 2157"/>
              <a:gd name="T5" fmla="*/ 1595 h 1758"/>
              <a:gd name="T6" fmla="*/ 2157 w 2157"/>
              <a:gd name="T7" fmla="*/ 27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7" h="1758">
                <a:moveTo>
                  <a:pt x="0" y="1758"/>
                </a:moveTo>
                <a:cubicBezTo>
                  <a:pt x="72" y="906"/>
                  <a:pt x="144" y="54"/>
                  <a:pt x="432" y="27"/>
                </a:cubicBezTo>
                <a:cubicBezTo>
                  <a:pt x="720" y="0"/>
                  <a:pt x="1444" y="1595"/>
                  <a:pt x="1731" y="1595"/>
                </a:cubicBezTo>
                <a:cubicBezTo>
                  <a:pt x="2018" y="1595"/>
                  <a:pt x="2087" y="811"/>
                  <a:pt x="2157" y="2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7246937" y="5145088"/>
            <a:ext cx="261938" cy="641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6249987" y="5297488"/>
            <a:ext cx="373063" cy="4889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607300" y="3165475"/>
            <a:ext cx="663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200" b="1" i="1">
                <a:solidFill>
                  <a:srgbClr val="0000CC"/>
                </a:solidFill>
              </a:rPr>
              <a:t>f</a:t>
            </a:r>
            <a:r>
              <a:rPr lang="en-US" sz="2200" b="1">
                <a:solidFill>
                  <a:srgbClr val="0000CC"/>
                </a:solidFill>
              </a:rPr>
              <a:t>(</a:t>
            </a:r>
            <a:r>
              <a:rPr lang="en-US" sz="2200" b="1" i="1">
                <a:solidFill>
                  <a:srgbClr val="0000CC"/>
                </a:solidFill>
              </a:rPr>
              <a:t>x</a:t>
            </a:r>
            <a:r>
              <a:rPr lang="en-US" sz="2200" b="1">
                <a:solidFill>
                  <a:srgbClr val="0000CC"/>
                </a:solidFill>
              </a:rPr>
              <a:t>)</a:t>
            </a:r>
            <a:endParaRPr lang="en-US" sz="2200" b="1" baseline="30000">
              <a:solidFill>
                <a:srgbClr val="0000CC"/>
              </a:solidFill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6199187" y="5870575"/>
            <a:ext cx="14128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Minimum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6892925" y="5773738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116387" y="2741613"/>
            <a:ext cx="14128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Maximum</a:t>
            </a:r>
          </a:p>
        </p:txBody>
      </p:sp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4821237" y="327342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4267200" y="3397250"/>
            <a:ext cx="211137" cy="641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948237" y="3478213"/>
            <a:ext cx="373063" cy="4889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6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2438400"/>
            <a:ext cx="8399462" cy="3962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200" dirty="0" smtClean="0"/>
              <a:t>Steps of the second derivative test </a:t>
            </a:r>
            <a:r>
              <a:rPr lang="en-US" sz="2200" dirty="0"/>
              <a:t>for </a:t>
            </a:r>
            <a:r>
              <a:rPr lang="en-US" sz="2200" dirty="0">
                <a:solidFill>
                  <a:srgbClr val="0000CC"/>
                </a:solidFill>
              </a:rPr>
              <a:t>f</a:t>
            </a:r>
            <a:r>
              <a:rPr lang="en-US" sz="2200" dirty="0" smtClean="0">
                <a:solidFill>
                  <a:srgbClr val="0000CC"/>
                </a:solidFill>
              </a:rPr>
              <a:t>inding relative </a:t>
            </a:r>
            <a:r>
              <a:rPr lang="en-US" sz="2200" dirty="0" err="1" smtClean="0">
                <a:solidFill>
                  <a:srgbClr val="0000CC"/>
                </a:solidFill>
              </a:rPr>
              <a:t>extrema</a:t>
            </a:r>
            <a:r>
              <a:rPr lang="en-US" sz="2200" dirty="0" smtClean="0"/>
              <a:t> </a:t>
            </a:r>
            <a:r>
              <a:rPr lang="en-US" sz="2200" dirty="0"/>
              <a:t>of a </a:t>
            </a:r>
            <a:r>
              <a:rPr lang="en-US" sz="2200" dirty="0" smtClean="0"/>
              <a:t>continuous function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endParaRPr lang="en-US" sz="2200" dirty="0" smtClean="0"/>
          </a:p>
          <a:p>
            <a:pPr marL="1090613" lvl="1" indent="-438150">
              <a:buFont typeface="Wingdings" pitchFamily="2" charset="2"/>
              <a:buAutoNum type="arabicPeriod"/>
            </a:pPr>
            <a:r>
              <a:rPr lang="en-US" sz="2200" dirty="0" smtClean="0"/>
              <a:t>Compute </a:t>
            </a:r>
            <a:r>
              <a:rPr lang="en-US" sz="2200" i="1" dirty="0" smtClean="0">
                <a:solidFill>
                  <a:srgbClr val="0000CC"/>
                </a:solidFill>
              </a:rPr>
              <a:t>f </a:t>
            </a:r>
            <a:r>
              <a:rPr lang="en-US" sz="2200" dirty="0" smtClean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200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200" dirty="0" smtClean="0">
                <a:cs typeface="Times New Roman" pitchFamily="18" charset="0"/>
              </a:rPr>
              <a:t> and </a:t>
            </a:r>
            <a:r>
              <a:rPr lang="en-US" sz="2200" i="1" dirty="0" smtClean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200" dirty="0" smtClean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 smtClean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200" dirty="0" smtClean="0">
                <a:cs typeface="Times New Roman" pitchFamily="18" charset="0"/>
              </a:rPr>
              <a:t>.</a:t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  <a:p>
            <a:pPr marL="1090613" lvl="1" indent="-438150">
              <a:buFont typeface="Wingdings" pitchFamily="2" charset="2"/>
              <a:buAutoNum type="arabicPeriod"/>
            </a:pPr>
            <a:r>
              <a:rPr lang="en-US" sz="2200" dirty="0" smtClean="0">
                <a:cs typeface="Times New Roman" pitchFamily="18" charset="0"/>
              </a:rPr>
              <a:t>Find </a:t>
            </a:r>
            <a:r>
              <a:rPr lang="en-US" sz="2200" dirty="0">
                <a:cs typeface="Times New Roman" pitchFamily="18" charset="0"/>
              </a:rPr>
              <a:t>all the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critical numbers</a:t>
            </a:r>
            <a:r>
              <a:rPr lang="en-US" sz="2200" dirty="0">
                <a:cs typeface="Times New Roman" pitchFamily="18" charset="0"/>
              </a:rPr>
              <a:t> of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200" dirty="0">
                <a:cs typeface="Times New Roman" pitchFamily="18" charset="0"/>
              </a:rPr>
              <a:t> at which </a:t>
            </a:r>
            <a:r>
              <a:rPr lang="en-US" sz="2200" i="1" dirty="0">
                <a:solidFill>
                  <a:srgbClr val="0000CC"/>
                </a:solidFill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) = 0</a:t>
            </a:r>
            <a:r>
              <a:rPr lang="en-US" sz="2200" dirty="0" smtClean="0">
                <a:cs typeface="Times New Roman" pitchFamily="18" charset="0"/>
              </a:rPr>
              <a:t>.</a:t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>
              <a:cs typeface="Times New Roman" pitchFamily="18" charset="0"/>
            </a:endParaRPr>
          </a:p>
          <a:p>
            <a:pPr marL="1090613" lvl="1" indent="-438150">
              <a:buFont typeface="Wingdings" pitchFamily="2" charset="2"/>
              <a:buAutoNum type="arabicPeriod"/>
            </a:pPr>
            <a:r>
              <a:rPr lang="en-US" sz="2200" dirty="0">
                <a:cs typeface="Times New Roman" pitchFamily="18" charset="0"/>
              </a:rPr>
              <a:t>Compute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200" dirty="0">
                <a:cs typeface="Times New Roman" pitchFamily="18" charset="0"/>
              </a:rPr>
              <a:t>, if it exists, for each critical number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cs typeface="Times New Roman" pitchFamily="18" charset="0"/>
              </a:rPr>
              <a:t>.</a:t>
            </a:r>
          </a:p>
          <a:p>
            <a:pPr marL="1624013" lvl="2" indent="-419100">
              <a:buFont typeface="Wingdings" pitchFamily="2" charset="2"/>
              <a:buAutoNum type="alphaLcPeriod"/>
            </a:pPr>
            <a:r>
              <a:rPr lang="en-US" sz="2200" dirty="0">
                <a:cs typeface="Times New Roman" pitchFamily="18" charset="0"/>
              </a:rPr>
              <a:t>If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) &lt; 0</a:t>
            </a:r>
            <a:r>
              <a:rPr lang="en-US" sz="2200" dirty="0">
                <a:cs typeface="Times New Roman" pitchFamily="18" charset="0"/>
              </a:rPr>
              <a:t>, then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200" dirty="0">
                <a:cs typeface="Times New Roman" pitchFamily="18" charset="0"/>
              </a:rPr>
              <a:t> has a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relative maximum</a:t>
            </a:r>
            <a:r>
              <a:rPr lang="en-US" sz="2200" dirty="0">
                <a:cs typeface="Times New Roman" pitchFamily="18" charset="0"/>
              </a:rPr>
              <a:t> at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cs typeface="Times New Roman" pitchFamily="18" charset="0"/>
              </a:rPr>
              <a:t>.</a:t>
            </a:r>
          </a:p>
          <a:p>
            <a:pPr marL="1624013" lvl="2" indent="-419100">
              <a:buFont typeface="Wingdings" pitchFamily="2" charset="2"/>
              <a:buAutoNum type="alphaLcPeriod"/>
            </a:pPr>
            <a:r>
              <a:rPr lang="en-US" sz="2200" dirty="0">
                <a:cs typeface="Times New Roman" pitchFamily="18" charset="0"/>
              </a:rPr>
              <a:t>If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) &gt; 0</a:t>
            </a:r>
            <a:r>
              <a:rPr lang="en-US" sz="2200" dirty="0">
                <a:cs typeface="Times New Roman" pitchFamily="18" charset="0"/>
              </a:rPr>
              <a:t>, then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200" dirty="0">
                <a:cs typeface="Times New Roman" pitchFamily="18" charset="0"/>
              </a:rPr>
              <a:t> has a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relative minimum</a:t>
            </a:r>
            <a:r>
              <a:rPr lang="en-US" sz="2200" dirty="0">
                <a:cs typeface="Times New Roman" pitchFamily="18" charset="0"/>
              </a:rPr>
              <a:t> at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cs typeface="Times New Roman" pitchFamily="18" charset="0"/>
              </a:rPr>
              <a:t>.</a:t>
            </a:r>
          </a:p>
          <a:p>
            <a:pPr marL="1624013" lvl="2" indent="-419100">
              <a:buFont typeface="Wingdings" pitchFamily="2" charset="2"/>
              <a:buAutoNum type="alphaLcPeriod"/>
            </a:pPr>
            <a:r>
              <a:rPr lang="en-US" sz="2200" dirty="0">
                <a:cs typeface="Times New Roman" pitchFamily="18" charset="0"/>
              </a:rPr>
              <a:t>If 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2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) = 0</a:t>
            </a:r>
            <a:r>
              <a:rPr lang="en-US" sz="2200" dirty="0">
                <a:cs typeface="Times New Roman" pitchFamily="18" charset="0"/>
              </a:rPr>
              <a:t>, then the test fails (it is </a:t>
            </a:r>
            <a:r>
              <a:rPr lang="en-US" sz="2200" dirty="0">
                <a:solidFill>
                  <a:srgbClr val="0000CC"/>
                </a:solidFill>
                <a:cs typeface="Times New Roman" pitchFamily="18" charset="0"/>
              </a:rPr>
              <a:t>inconclusive</a:t>
            </a:r>
            <a:r>
              <a:rPr lang="en-US" sz="2200" dirty="0">
                <a:cs typeface="Times New Roman" pitchFamily="18" charset="0"/>
              </a:rPr>
              <a:t>).</a:t>
            </a:r>
          </a:p>
          <a:p>
            <a:pPr marL="511175" lvl="1">
              <a:lnSpc>
                <a:spcPct val="90000"/>
              </a:lnSpc>
            </a:pPr>
            <a:r>
              <a:rPr lang="en-US" sz="2400" dirty="0" smtClean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dirty="0"/>
              <a:t>Derivative Test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738" y="914400"/>
            <a:ext cx="8399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Maxima</a:t>
            </a:r>
            <a:r>
              <a:rPr lang="en-US" sz="2200" dirty="0"/>
              <a:t> occur when a curve is </a:t>
            </a:r>
            <a:r>
              <a:rPr lang="en-US" sz="2200" dirty="0">
                <a:solidFill>
                  <a:srgbClr val="0000CC"/>
                </a:solidFill>
              </a:rPr>
              <a:t>concave downwards</a:t>
            </a:r>
            <a:r>
              <a:rPr lang="en-US" sz="2200" dirty="0"/>
              <a:t>, while </a:t>
            </a:r>
            <a:r>
              <a:rPr lang="en-US" sz="2200" dirty="0">
                <a:solidFill>
                  <a:srgbClr val="0000CC"/>
                </a:solidFill>
              </a:rPr>
              <a:t>minima</a:t>
            </a:r>
            <a:r>
              <a:rPr lang="en-US" sz="2200" dirty="0"/>
              <a:t> occur when a curve is </a:t>
            </a:r>
            <a:r>
              <a:rPr lang="en-US" sz="2200" dirty="0">
                <a:solidFill>
                  <a:srgbClr val="0000CC"/>
                </a:solidFill>
              </a:rPr>
              <a:t>concave upwards</a:t>
            </a:r>
            <a:r>
              <a:rPr lang="en-US" sz="2200" dirty="0"/>
              <a:t>.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/>
              <a:t>This is the basis of the </a:t>
            </a:r>
            <a:r>
              <a:rPr lang="en-US" sz="2200" dirty="0">
                <a:solidFill>
                  <a:srgbClr val="0000CC"/>
                </a:solidFill>
              </a:rPr>
              <a:t>second derivative test</a:t>
            </a:r>
            <a:r>
              <a:rPr lang="en-US" sz="2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9829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Analysis of functions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Curve sketching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7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Learning</a:t>
            </a:r>
            <a:endParaRPr lang="vi-VN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textbook Chapter 4, Section 4.3 – (page 254-263).</a:t>
            </a:r>
            <a:endParaRPr lang="vi-VN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72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Absolute </a:t>
            </a:r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extrema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914400"/>
            <a:ext cx="8399462" cy="3048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The absolute </a:t>
            </a:r>
            <a:r>
              <a:rPr lang="en-US" sz="2400" dirty="0" err="1" smtClean="0">
                <a:solidFill>
                  <a:srgbClr val="0000CC"/>
                </a:solidFill>
              </a:rPr>
              <a:t>extrema</a:t>
            </a:r>
            <a:r>
              <a:rPr lang="en-US" sz="2400" dirty="0" smtClean="0"/>
              <a:t> of a function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9144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for all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the domain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absolute maximum</a:t>
            </a:r>
            <a:r>
              <a:rPr lang="en-US" sz="2400" dirty="0">
                <a:cs typeface="Times New Roman" pitchFamily="18" charset="0"/>
              </a:rPr>
              <a:t>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9144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for all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the domain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absolute minimum</a:t>
            </a:r>
            <a:r>
              <a:rPr lang="en-US" sz="2400" dirty="0">
                <a:cs typeface="Times New Roman" pitchFamily="18" charset="0"/>
              </a:rPr>
              <a:t>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Absolute </a:t>
            </a:r>
            <a:r>
              <a:rPr lang="en-US" dirty="0" err="1" smtClean="0"/>
              <a:t>extrema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570038" y="5411787"/>
            <a:ext cx="531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–2	–1 		1	2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has an </a:t>
            </a:r>
            <a:r>
              <a:rPr lang="en-US" sz="2800" dirty="0">
                <a:solidFill>
                  <a:srgbClr val="0000CC"/>
                </a:solidFill>
              </a:rPr>
              <a:t>absolute minimum</a:t>
            </a:r>
            <a:r>
              <a:rPr lang="en-US" sz="2800" dirty="0"/>
              <a:t> at </a:t>
            </a:r>
            <a:r>
              <a:rPr lang="en-US" sz="2800" dirty="0">
                <a:solidFill>
                  <a:srgbClr val="0000CC"/>
                </a:solidFill>
              </a:rPr>
              <a:t>(0, 0)</a:t>
            </a:r>
            <a:r>
              <a:rPr lang="en-US" sz="2800" dirty="0"/>
              <a:t>: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835400" y="5840412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Absolute minimum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694113" y="2214562"/>
            <a:ext cx="476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4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2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351713" y="5232400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222750" y="1524000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1314450" y="5437187"/>
            <a:ext cx="606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183063" y="1708150"/>
            <a:ext cx="0" cy="427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4240213" y="5505450"/>
            <a:ext cx="265112" cy="352425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1982788" y="1947862"/>
            <a:ext cx="4437062" cy="3497263"/>
          </a:xfrm>
          <a:custGeom>
            <a:avLst/>
            <a:gdLst>
              <a:gd name="T0" fmla="*/ 0 w 3930"/>
              <a:gd name="T1" fmla="*/ 7 h 2203"/>
              <a:gd name="T2" fmla="*/ 1965 w 3930"/>
              <a:gd name="T3" fmla="*/ 2202 h 2203"/>
              <a:gd name="T4" fmla="*/ 3930 w 3930"/>
              <a:gd name="T5" fmla="*/ 0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0" h="2203">
                <a:moveTo>
                  <a:pt x="0" y="7"/>
                </a:moveTo>
                <a:cubicBezTo>
                  <a:pt x="655" y="1105"/>
                  <a:pt x="1310" y="2203"/>
                  <a:pt x="1965" y="2202"/>
                </a:cubicBezTo>
                <a:cubicBezTo>
                  <a:pt x="2620" y="2201"/>
                  <a:pt x="3275" y="1100"/>
                  <a:pt x="3930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4129088" y="5387975"/>
            <a:ext cx="109537" cy="112712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19850" y="2011012"/>
                <a:ext cx="136498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0" y="2011012"/>
                <a:ext cx="1364989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has an </a:t>
            </a:r>
            <a:r>
              <a:rPr lang="en-US" sz="2800" dirty="0">
                <a:solidFill>
                  <a:srgbClr val="0000CC"/>
                </a:solidFill>
              </a:rPr>
              <a:t>absolute </a:t>
            </a:r>
            <a:r>
              <a:rPr lang="en-US" sz="2800" dirty="0" smtClean="0">
                <a:solidFill>
                  <a:srgbClr val="0000CC"/>
                </a:solidFill>
              </a:rPr>
              <a:t>maximum</a:t>
            </a:r>
            <a:r>
              <a:rPr lang="en-US" sz="2800" dirty="0" smtClean="0"/>
              <a:t> </a:t>
            </a:r>
            <a:r>
              <a:rPr lang="en-US" sz="2800" dirty="0"/>
              <a:t>at </a:t>
            </a:r>
            <a:r>
              <a:rPr lang="en-US" sz="2800" dirty="0">
                <a:solidFill>
                  <a:srgbClr val="0000CC"/>
                </a:solidFill>
              </a:rPr>
              <a:t>(0, </a:t>
            </a:r>
            <a:r>
              <a:rPr lang="en-US" sz="2800" dirty="0" smtClean="0">
                <a:solidFill>
                  <a:srgbClr val="0000CC"/>
                </a:solidFill>
              </a:rPr>
              <a:t>4)</a:t>
            </a:r>
            <a:r>
              <a:rPr lang="en-US" sz="2800" dirty="0" smtClean="0"/>
              <a:t>: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536281" y="1622425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Absolute maximum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32994" y="2020887"/>
            <a:ext cx="476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290594" y="5038725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161631" y="1330325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1253331" y="5243512"/>
            <a:ext cx="606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 flipV="1">
            <a:off x="4121944" y="1514475"/>
            <a:ext cx="0" cy="427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>
            <a:off x="4179094" y="1927225"/>
            <a:ext cx="396875" cy="24606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 rot="10800000">
            <a:off x="1899444" y="2214562"/>
            <a:ext cx="4467225" cy="3497263"/>
          </a:xfrm>
          <a:custGeom>
            <a:avLst/>
            <a:gdLst>
              <a:gd name="T0" fmla="*/ 0 w 3930"/>
              <a:gd name="T1" fmla="*/ 7 h 2203"/>
              <a:gd name="T2" fmla="*/ 1965 w 3930"/>
              <a:gd name="T3" fmla="*/ 2202 h 2203"/>
              <a:gd name="T4" fmla="*/ 3930 w 3930"/>
              <a:gd name="T5" fmla="*/ 0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0" h="2203">
                <a:moveTo>
                  <a:pt x="0" y="7"/>
                </a:moveTo>
                <a:cubicBezTo>
                  <a:pt x="655" y="1105"/>
                  <a:pt x="1310" y="2203"/>
                  <a:pt x="1965" y="2202"/>
                </a:cubicBezTo>
                <a:cubicBezTo>
                  <a:pt x="2620" y="2201"/>
                  <a:pt x="3275" y="1100"/>
                  <a:pt x="3930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4067969" y="2166937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508919" y="5218112"/>
            <a:ext cx="531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–2	–1 		1	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10200" y="3098101"/>
                <a:ext cx="182524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098101"/>
                <a:ext cx="1825243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24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has an </a:t>
            </a:r>
            <a:r>
              <a:rPr lang="en-US" sz="2800" dirty="0">
                <a:solidFill>
                  <a:srgbClr val="0000CC"/>
                </a:solidFill>
              </a:rPr>
              <a:t>absolute minimum</a:t>
            </a:r>
            <a:r>
              <a:rPr lang="en-US" sz="2800" dirty="0"/>
              <a:t> </a:t>
            </a:r>
            <a:r>
              <a:rPr lang="en-US" sz="2800" dirty="0" smtClean="0"/>
              <a:t>at</a:t>
            </a:r>
            <a:br>
              <a:rPr lang="en-US" sz="2800" dirty="0" smtClean="0"/>
            </a:b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and an </a:t>
            </a:r>
            <a:r>
              <a:rPr lang="en-US" sz="2800" dirty="0">
                <a:solidFill>
                  <a:srgbClr val="0000CC"/>
                </a:solidFill>
              </a:rPr>
              <a:t>absolute maximum</a:t>
            </a:r>
            <a:r>
              <a:rPr lang="en-US" sz="2800" dirty="0"/>
              <a:t> at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587731"/>
                <a:ext cx="1634422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7731"/>
                <a:ext cx="1634422" cy="783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7800" y="1502131"/>
                <a:ext cx="1164165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502131"/>
                <a:ext cx="1164165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492500" y="2197100"/>
            <a:ext cx="741362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1/2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 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–1/2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–1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283450" y="4159250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295775" y="2044700"/>
            <a:ext cx="3444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504950" y="4376737"/>
            <a:ext cx="545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–1 		1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246187" y="4373562"/>
            <a:ext cx="606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 flipV="1">
            <a:off x="4287837" y="2211387"/>
            <a:ext cx="0" cy="427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22500" y="3240087"/>
            <a:ext cx="4256087" cy="2271713"/>
          </a:xfrm>
          <a:custGeom>
            <a:avLst/>
            <a:gdLst>
              <a:gd name="T0" fmla="*/ 0 w 2662"/>
              <a:gd name="T1" fmla="*/ 730 h 1469"/>
              <a:gd name="T2" fmla="*/ 416 w 2662"/>
              <a:gd name="T3" fmla="*/ 1364 h 1469"/>
              <a:gd name="T4" fmla="*/ 2188 w 2662"/>
              <a:gd name="T5" fmla="*/ 103 h 1469"/>
              <a:gd name="T6" fmla="*/ 2662 w 2662"/>
              <a:gd name="T7" fmla="*/ 74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469">
                <a:moveTo>
                  <a:pt x="0" y="730"/>
                </a:moveTo>
                <a:cubicBezTo>
                  <a:pt x="25" y="1099"/>
                  <a:pt x="51" y="1469"/>
                  <a:pt x="416" y="1364"/>
                </a:cubicBezTo>
                <a:cubicBezTo>
                  <a:pt x="781" y="1259"/>
                  <a:pt x="1814" y="206"/>
                  <a:pt x="2188" y="103"/>
                </a:cubicBezTo>
                <a:cubicBezTo>
                  <a:pt x="2562" y="0"/>
                  <a:pt x="2583" y="637"/>
                  <a:pt x="2662" y="743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38200" y="5710237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Absolute minimum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2320925" y="5427662"/>
            <a:ext cx="325437" cy="293688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2616200" y="5319712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627687" y="2701925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Absolute maximum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5889625" y="3048000"/>
            <a:ext cx="325437" cy="28575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5799137" y="3327400"/>
            <a:ext cx="109538" cy="112712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3558469"/>
                <a:ext cx="2163220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58469"/>
                <a:ext cx="2163220" cy="4801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80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has </a:t>
            </a:r>
            <a:r>
              <a:rPr lang="en-US" sz="2800" dirty="0" smtClean="0"/>
              <a:t>no </a:t>
            </a:r>
            <a:r>
              <a:rPr lang="en-US" sz="2800" dirty="0">
                <a:solidFill>
                  <a:srgbClr val="0000CC"/>
                </a:solidFill>
              </a:rPr>
              <a:t>absolute </a:t>
            </a:r>
            <a:r>
              <a:rPr lang="en-US" sz="2800" dirty="0" err="1" smtClean="0">
                <a:solidFill>
                  <a:srgbClr val="0000CC"/>
                </a:solidFill>
              </a:rPr>
              <a:t>extrema</a:t>
            </a:r>
            <a:r>
              <a:rPr lang="en-US" sz="2800" dirty="0" smtClean="0"/>
              <a:t>: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943225" y="1962150"/>
            <a:ext cx="2484437" cy="3505200"/>
          </a:xfrm>
          <a:custGeom>
            <a:avLst/>
            <a:gdLst>
              <a:gd name="T0" fmla="*/ 0 w 1565"/>
              <a:gd name="T1" fmla="*/ 2208 h 2208"/>
              <a:gd name="T2" fmla="*/ 452 w 1565"/>
              <a:gd name="T3" fmla="*/ 235 h 2208"/>
              <a:gd name="T4" fmla="*/ 1191 w 1565"/>
              <a:gd name="T5" fmla="*/ 1339 h 2208"/>
              <a:gd name="T6" fmla="*/ 1565 w 1565"/>
              <a:gd name="T7" fmla="*/ 0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5" h="2208">
                <a:moveTo>
                  <a:pt x="0" y="2208"/>
                </a:moveTo>
                <a:cubicBezTo>
                  <a:pt x="127" y="1294"/>
                  <a:pt x="254" y="380"/>
                  <a:pt x="452" y="235"/>
                </a:cubicBezTo>
                <a:cubicBezTo>
                  <a:pt x="650" y="90"/>
                  <a:pt x="1006" y="1378"/>
                  <a:pt x="1191" y="1339"/>
                </a:cubicBezTo>
                <a:cubicBezTo>
                  <a:pt x="1376" y="1300"/>
                  <a:pt x="1470" y="650"/>
                  <a:pt x="1565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38425" y="1684338"/>
            <a:ext cx="436562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7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6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5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4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3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2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005637" y="4773613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155950" y="1390650"/>
            <a:ext cx="3444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514600" y="4975225"/>
            <a:ext cx="4502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3146425" y="1520825"/>
            <a:ext cx="0" cy="3983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10200" y="2209800"/>
                <a:ext cx="316355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09800"/>
                <a:ext cx="3163558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42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1066800"/>
            <a:ext cx="8399462" cy="2514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Theorem: Absolute </a:t>
            </a:r>
            <a:r>
              <a:rPr lang="en-US" sz="2400" dirty="0" err="1">
                <a:solidFill>
                  <a:srgbClr val="0000CC"/>
                </a:solidFill>
              </a:rPr>
              <a:t>Extrema</a:t>
            </a:r>
            <a:r>
              <a:rPr lang="en-US" sz="2400" dirty="0">
                <a:solidFill>
                  <a:srgbClr val="0000CC"/>
                </a:solidFill>
              </a:rPr>
              <a:t> in a Closed </a:t>
            </a:r>
            <a:r>
              <a:rPr lang="en-US" sz="2400" dirty="0" smtClean="0">
                <a:solidFill>
                  <a:srgbClr val="0000CC"/>
                </a:solidFill>
              </a:rPr>
              <a:t>Interval</a:t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r>
              <a:rPr lang="en-US" sz="2400" dirty="0"/>
              <a:t>If 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continuous</a:t>
            </a:r>
            <a:r>
              <a:rPr lang="en-US" sz="2400" dirty="0"/>
              <a:t> on a </a:t>
            </a:r>
            <a:r>
              <a:rPr lang="en-US" sz="2400" dirty="0">
                <a:solidFill>
                  <a:srgbClr val="0000CC"/>
                </a:solidFill>
              </a:rPr>
              <a:t>closed interval  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, then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both an </a:t>
            </a:r>
            <a:r>
              <a:rPr lang="en-US" sz="2400" dirty="0">
                <a:solidFill>
                  <a:srgbClr val="0000CC"/>
                </a:solidFill>
              </a:rPr>
              <a:t>absolute </a:t>
            </a:r>
            <a:r>
              <a:rPr lang="en-US" sz="2400" dirty="0" smtClean="0">
                <a:solidFill>
                  <a:srgbClr val="0000CC"/>
                </a:solidFill>
              </a:rPr>
              <a:t>maximum</a:t>
            </a:r>
            <a:r>
              <a:rPr lang="en-US" sz="2400" dirty="0" smtClean="0"/>
              <a:t> value </a:t>
            </a:r>
            <a:r>
              <a:rPr lang="en-US" sz="2400" dirty="0"/>
              <a:t>and an </a:t>
            </a:r>
            <a:r>
              <a:rPr lang="en-US" sz="2400" dirty="0">
                <a:solidFill>
                  <a:srgbClr val="0000CC"/>
                </a:solidFill>
              </a:rPr>
              <a:t>absolute minimum</a:t>
            </a:r>
            <a:r>
              <a:rPr lang="en-US" sz="2400" dirty="0"/>
              <a:t> value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.</a:t>
            </a:r>
          </a:p>
          <a:p>
            <a:pPr lvl="1">
              <a:spcBef>
                <a:spcPct val="40000"/>
              </a:spcBef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in a closed interval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53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/>
              <a:t>extrema</a:t>
            </a:r>
            <a:r>
              <a:rPr lang="en-US" dirty="0"/>
              <a:t> in a closed </a:t>
            </a:r>
            <a:r>
              <a:rPr lang="en-US" dirty="0" smtClean="0"/>
              <a:t>interval: </a:t>
            </a:r>
            <a:r>
              <a:rPr lang="en-US" dirty="0"/>
              <a:t>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relative minimum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 is also the </a:t>
            </a:r>
            <a:r>
              <a:rPr lang="en-US" sz="2400" dirty="0">
                <a:solidFill>
                  <a:srgbClr val="0000CC"/>
                </a:solidFill>
              </a:rPr>
              <a:t>absolute minimum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right endpoint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of the interval </a:t>
            </a:r>
            <a:r>
              <a:rPr lang="en-US" sz="2400" dirty="0">
                <a:solidFill>
                  <a:srgbClr val="0000CC"/>
                </a:solidFill>
              </a:rPr>
              <a:t>[a, b]</a:t>
            </a:r>
            <a:r>
              <a:rPr lang="en-US" sz="2400" dirty="0"/>
              <a:t> gives rise to the </a:t>
            </a:r>
            <a:r>
              <a:rPr lang="en-US" sz="2400" dirty="0">
                <a:solidFill>
                  <a:srgbClr val="0000CC"/>
                </a:solidFill>
              </a:rPr>
              <a:t>absolute maximum</a:t>
            </a:r>
            <a:r>
              <a:rPr lang="en-US" sz="2400" dirty="0"/>
              <a:t> value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6967538" y="2881313"/>
            <a:ext cx="0" cy="2957512"/>
          </a:xfrm>
          <a:prstGeom prst="line">
            <a:avLst/>
          </a:prstGeom>
          <a:noFill/>
          <a:ln w="22352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5173663" y="5414963"/>
            <a:ext cx="0" cy="438150"/>
          </a:xfrm>
          <a:prstGeom prst="line">
            <a:avLst/>
          </a:prstGeom>
          <a:noFill/>
          <a:ln w="22352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751263" y="4191000"/>
            <a:ext cx="0" cy="1647825"/>
          </a:xfrm>
          <a:prstGeom prst="line">
            <a:avLst/>
          </a:prstGeom>
          <a:noFill/>
          <a:ln w="22352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000375" y="4976813"/>
            <a:ext cx="0" cy="874712"/>
          </a:xfrm>
          <a:prstGeom prst="line">
            <a:avLst/>
          </a:prstGeom>
          <a:noFill/>
          <a:ln w="22352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95463" y="4094163"/>
            <a:ext cx="0" cy="1743075"/>
          </a:xfrm>
          <a:prstGeom prst="line">
            <a:avLst/>
          </a:prstGeom>
          <a:noFill/>
          <a:ln w="22352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596900" y="5837238"/>
            <a:ext cx="7650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1003300" y="2584450"/>
            <a:ext cx="0" cy="3587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8215313" y="5613400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011238" y="2413000"/>
            <a:ext cx="38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1797050" y="4078288"/>
            <a:ext cx="1960563" cy="900112"/>
          </a:xfrm>
          <a:custGeom>
            <a:avLst/>
            <a:gdLst>
              <a:gd name="T0" fmla="*/ 0 w 1235"/>
              <a:gd name="T1" fmla="*/ 0 h 586"/>
              <a:gd name="T2" fmla="*/ 742 w 1235"/>
              <a:gd name="T3" fmla="*/ 576 h 586"/>
              <a:gd name="T4" fmla="*/ 1235 w 1235"/>
              <a:gd name="T5" fmla="*/ 5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5" h="586">
                <a:moveTo>
                  <a:pt x="0" y="0"/>
                </a:moveTo>
                <a:cubicBezTo>
                  <a:pt x="268" y="283"/>
                  <a:pt x="536" y="566"/>
                  <a:pt x="742" y="576"/>
                </a:cubicBezTo>
                <a:cubicBezTo>
                  <a:pt x="948" y="586"/>
                  <a:pt x="1091" y="322"/>
                  <a:pt x="1235" y="5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746500" y="2870200"/>
            <a:ext cx="3209925" cy="2657475"/>
          </a:xfrm>
          <a:custGeom>
            <a:avLst/>
            <a:gdLst>
              <a:gd name="T0" fmla="*/ 0 w 2022"/>
              <a:gd name="T1" fmla="*/ 973 h 1988"/>
              <a:gd name="T2" fmla="*/ 960 w 2022"/>
              <a:gd name="T3" fmla="*/ 1895 h 1988"/>
              <a:gd name="T4" fmla="*/ 1664 w 2022"/>
              <a:gd name="T5" fmla="*/ 416 h 1988"/>
              <a:gd name="T6" fmla="*/ 2022 w 2022"/>
              <a:gd name="T7" fmla="*/ 0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2" h="1988">
                <a:moveTo>
                  <a:pt x="0" y="973"/>
                </a:moveTo>
                <a:cubicBezTo>
                  <a:pt x="341" y="1480"/>
                  <a:pt x="683" y="1988"/>
                  <a:pt x="960" y="1895"/>
                </a:cubicBezTo>
                <a:cubicBezTo>
                  <a:pt x="1237" y="1802"/>
                  <a:pt x="1487" y="732"/>
                  <a:pt x="1664" y="416"/>
                </a:cubicBezTo>
                <a:cubicBezTo>
                  <a:pt x="1841" y="100"/>
                  <a:pt x="1931" y="50"/>
                  <a:pt x="202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779588" y="5224463"/>
            <a:ext cx="12493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Relative minimum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2690813" y="5030788"/>
            <a:ext cx="249237" cy="22701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2941638" y="4918075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AutoShape 13"/>
          <p:cNvSpPr>
            <a:spLocks noChangeArrowheads="1"/>
          </p:cNvSpPr>
          <p:nvPr/>
        </p:nvSpPr>
        <p:spPr bwMode="auto">
          <a:xfrm>
            <a:off x="1738313" y="4038600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562600" y="4874669"/>
            <a:ext cx="12731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Relative </a:t>
            </a:r>
            <a:r>
              <a:rPr lang="en-US" b="1" i="1" dirty="0" smtClean="0">
                <a:solidFill>
                  <a:srgbClr val="0000CC"/>
                </a:solidFill>
              </a:rPr>
              <a:t>minimum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5325135" y="5427755"/>
            <a:ext cx="409575" cy="35447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3694113" y="4121150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4513263" y="4414838"/>
            <a:ext cx="12493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Absolute minimum</a:t>
            </a:r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>
            <a:off x="5170488" y="4975225"/>
            <a:ext cx="0" cy="338138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5116513" y="5365750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6886575" y="3165475"/>
            <a:ext cx="13335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Absolute  maximum</a:t>
            </a:r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 flipH="1" flipV="1">
            <a:off x="7037388" y="2922588"/>
            <a:ext cx="288925" cy="231775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6910388" y="2816225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1577975" y="5816600"/>
            <a:ext cx="436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2787650" y="5816600"/>
            <a:ext cx="436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 b="1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3543300" y="5816600"/>
            <a:ext cx="436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 b="1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965700" y="5816600"/>
            <a:ext cx="436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 b="1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6750050" y="5816600"/>
            <a:ext cx="4365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121025" y="3190875"/>
            <a:ext cx="12731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Relative maximum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3748088" y="3708400"/>
            <a:ext cx="14287" cy="327025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819650" y="5737225"/>
            <a:ext cx="517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x</a:t>
            </a:r>
            <a:r>
              <a:rPr lang="en-US" b="1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905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on an </a:t>
            </a:r>
            <a:r>
              <a:rPr lang="en-US" sz="2400" dirty="0">
                <a:solidFill>
                  <a:srgbClr val="0000CC"/>
                </a:solidFill>
              </a:rPr>
              <a:t>interval 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if for any two numbers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FFFF00"/>
                </a:solidFill>
              </a:rPr>
              <a:t>	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) &lt;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  wherever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 &lt;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functions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62288" y="4333875"/>
            <a:ext cx="1990725" cy="1401763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62288" y="5070475"/>
            <a:ext cx="1533525" cy="665163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641975" y="3740150"/>
            <a:ext cx="0" cy="1992313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230688" y="5375275"/>
            <a:ext cx="0" cy="371475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736850" y="5735638"/>
            <a:ext cx="3565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3062288" y="3257550"/>
            <a:ext cx="0" cy="275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270625" y="5553075"/>
            <a:ext cx="4968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079750" y="3124200"/>
            <a:ext cx="4873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489325" y="3625850"/>
            <a:ext cx="2813050" cy="1816100"/>
          </a:xfrm>
          <a:custGeom>
            <a:avLst/>
            <a:gdLst>
              <a:gd name="T0" fmla="*/ 0 w 1484"/>
              <a:gd name="T1" fmla="*/ 356 h 1144"/>
              <a:gd name="T2" fmla="*/ 416 w 1484"/>
              <a:gd name="T3" fmla="*/ 1099 h 1144"/>
              <a:gd name="T4" fmla="*/ 1068 w 1484"/>
              <a:gd name="T5" fmla="*/ 88 h 1144"/>
              <a:gd name="T6" fmla="*/ 1484 w 1484"/>
              <a:gd name="T7" fmla="*/ 568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1144">
                <a:moveTo>
                  <a:pt x="0" y="356"/>
                </a:moveTo>
                <a:cubicBezTo>
                  <a:pt x="119" y="750"/>
                  <a:pt x="238" y="1144"/>
                  <a:pt x="416" y="1099"/>
                </a:cubicBezTo>
                <a:cubicBezTo>
                  <a:pt x="594" y="1054"/>
                  <a:pt x="890" y="176"/>
                  <a:pt x="1068" y="88"/>
                </a:cubicBezTo>
                <a:cubicBezTo>
                  <a:pt x="1246" y="0"/>
                  <a:pt x="1365" y="284"/>
                  <a:pt x="1484" y="56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981450" y="5737225"/>
            <a:ext cx="473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a	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376488" y="4132263"/>
            <a:ext cx="715962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x</a:t>
            </a:r>
            <a:r>
              <a:rPr lang="en-US" b="1" baseline="-25000" dirty="0">
                <a:solidFill>
                  <a:srgbClr val="0000CC"/>
                </a:solidFill>
              </a:rPr>
              <a:t>2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x</a:t>
            </a:r>
            <a:r>
              <a:rPr lang="en-US" b="1" baseline="-25000" dirty="0">
                <a:solidFill>
                  <a:srgbClr val="0000CC"/>
                </a:solidFill>
              </a:rPr>
              <a:t>1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  <a:p>
            <a:pPr algn="r"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591050" y="5986200"/>
            <a:ext cx="52705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2451100" y="4389438"/>
            <a:ext cx="0" cy="64928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394325" y="5737225"/>
            <a:ext cx="5286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b	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333875" y="5737225"/>
            <a:ext cx="5032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b="1" i="1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578350" y="4429125"/>
            <a:ext cx="325438" cy="5191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1066800"/>
            <a:ext cx="8399462" cy="4800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Steps to </a:t>
            </a:r>
            <a:r>
              <a:rPr lang="en-US" sz="2400" dirty="0">
                <a:solidFill>
                  <a:srgbClr val="0000CC"/>
                </a:solidFill>
              </a:rPr>
              <a:t>find the absolute </a:t>
            </a:r>
            <a:r>
              <a:rPr lang="en-US" sz="2400" dirty="0" err="1">
                <a:solidFill>
                  <a:srgbClr val="0000CC"/>
                </a:solidFill>
              </a:rPr>
              <a:t>extrema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on a closed interval </a:t>
            </a:r>
            <a:r>
              <a:rPr lang="en-US" sz="2400" dirty="0">
                <a:solidFill>
                  <a:srgbClr val="0000CC"/>
                </a:solidFill>
              </a:rPr>
              <a:t>[a, b</a:t>
            </a:r>
            <a:r>
              <a:rPr lang="en-US" sz="2400" dirty="0" smtClean="0">
                <a:solidFill>
                  <a:srgbClr val="0000CC"/>
                </a:solidFill>
              </a:rPr>
              <a:t>]</a:t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critical numbers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that lie on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CC"/>
                </a:solidFill>
              </a:rPr>
              <a:t>value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at each </a:t>
            </a:r>
            <a:r>
              <a:rPr lang="en-US" sz="2400" dirty="0">
                <a:solidFill>
                  <a:srgbClr val="0000CC"/>
                </a:solidFill>
              </a:rPr>
              <a:t>critical number</a:t>
            </a:r>
            <a:r>
              <a:rPr lang="en-US" sz="2400" dirty="0"/>
              <a:t> found in </a:t>
            </a:r>
            <a:r>
              <a:rPr lang="en-US" sz="2400" dirty="0">
                <a:solidFill>
                  <a:srgbClr val="0000CC"/>
                </a:solidFill>
              </a:rPr>
              <a:t>step 1</a:t>
            </a:r>
            <a:r>
              <a:rPr lang="en-US" sz="2400" dirty="0"/>
              <a:t> and compute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absolute maximum</a:t>
            </a:r>
            <a:r>
              <a:rPr lang="en-US" sz="2400" dirty="0"/>
              <a:t> value and </a:t>
            </a:r>
            <a:r>
              <a:rPr lang="en-US" sz="2400" dirty="0">
                <a:solidFill>
                  <a:srgbClr val="0000CC"/>
                </a:solidFill>
              </a:rPr>
              <a:t>absolute minimum</a:t>
            </a:r>
            <a:r>
              <a:rPr lang="en-US" sz="2400" dirty="0"/>
              <a:t> value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will correspond to the </a:t>
            </a:r>
            <a:r>
              <a:rPr lang="en-US" sz="2400" dirty="0">
                <a:solidFill>
                  <a:srgbClr val="0000CC"/>
                </a:solidFill>
              </a:rPr>
              <a:t>largest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smallest</a:t>
            </a:r>
            <a:r>
              <a:rPr lang="en-US" sz="2400" dirty="0"/>
              <a:t> numbers, respectively, found in </a:t>
            </a: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Absolute </a:t>
            </a:r>
            <a:r>
              <a:rPr lang="en-US" dirty="0" err="1" smtClean="0"/>
              <a:t>extrema</a:t>
            </a:r>
            <a:r>
              <a:rPr lang="en-US" dirty="0" smtClean="0"/>
              <a:t> in a closed interval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83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/>
              <a:t>extrema</a:t>
            </a:r>
            <a:r>
              <a:rPr lang="en-US" dirty="0"/>
              <a:t> in a closed </a:t>
            </a:r>
            <a:r>
              <a:rPr lang="en-US" dirty="0" smtClean="0"/>
              <a:t>interval: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absolute maximum </a:t>
            </a:r>
            <a:r>
              <a:rPr lang="en-US" sz="2400" dirty="0">
                <a:solidFill>
                  <a:srgbClr val="0000CC"/>
                </a:solidFill>
              </a:rPr>
              <a:t>and </a:t>
            </a:r>
            <a:r>
              <a:rPr lang="en-US" sz="2400" dirty="0" smtClean="0">
                <a:solidFill>
                  <a:srgbClr val="0000CC"/>
                </a:solidFill>
              </a:rPr>
              <a:t>minimum</a:t>
            </a:r>
            <a:r>
              <a:rPr lang="en-US" sz="2400" dirty="0" smtClean="0"/>
              <a:t> of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defined on the interval </a:t>
            </a:r>
            <a:r>
              <a:rPr lang="en-US" sz="2400" dirty="0" smtClean="0">
                <a:solidFill>
                  <a:srgbClr val="0000CC"/>
                </a:solidFill>
              </a:rPr>
              <a:t>[0,3]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derivative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and equate to zero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The zeros of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are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–</a:t>
            </a:r>
            <a:r>
              <a:rPr lang="en-US" sz="2400" dirty="0" smtClean="0">
                <a:solidFill>
                  <a:srgbClr val="0000CC"/>
                </a:solidFill>
              </a:rPr>
              <a:t>2/3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</a:t>
            </a:r>
            <a:r>
              <a:rPr lang="en-US" sz="24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defined everywhere</a:t>
            </a:r>
            <a:r>
              <a:rPr lang="en-US" sz="2400" dirty="0"/>
              <a:t>, so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–</a:t>
            </a:r>
            <a:r>
              <a:rPr lang="en-US" sz="2400" dirty="0" smtClean="0">
                <a:solidFill>
                  <a:srgbClr val="0000CC"/>
                </a:solidFill>
              </a:rPr>
              <a:t>2/3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</a:t>
            </a:r>
            <a:r>
              <a:rPr lang="en-US" sz="24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/>
              <a:t>are the only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critical </a:t>
            </a:r>
            <a:r>
              <a:rPr lang="en-US" sz="2400" dirty="0">
                <a:solidFill>
                  <a:srgbClr val="0000CC"/>
                </a:solidFill>
              </a:rPr>
              <a:t>numbers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We drop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–</a:t>
            </a:r>
            <a:r>
              <a:rPr lang="en-US" sz="2400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2/3</a:t>
            </a:r>
            <a:r>
              <a:rPr lang="en-US" sz="2400" dirty="0"/>
              <a:t> since it </a:t>
            </a:r>
            <a:r>
              <a:rPr lang="en-US" sz="2400" dirty="0">
                <a:solidFill>
                  <a:srgbClr val="0000CC"/>
                </a:solidFill>
              </a:rPr>
              <a:t>lies outside the interval [0, 3</a:t>
            </a:r>
            <a:r>
              <a:rPr lang="en-US" sz="2400" dirty="0" smtClean="0">
                <a:solidFill>
                  <a:srgbClr val="0000CC"/>
                </a:solidFill>
              </a:rPr>
              <a:t>]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 smtClean="0"/>
              <a:t>So we calculate,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(0) = 4</a:t>
            </a:r>
            <a:r>
              <a:rPr lang="en-US" sz="2400" dirty="0"/>
              <a:t>, 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(2) = –</a:t>
            </a:r>
            <a:r>
              <a:rPr lang="en-US" sz="2400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4</a:t>
            </a:r>
            <a:r>
              <a:rPr lang="en-US" sz="2400" dirty="0"/>
              <a:t>,  and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(3) = 1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It follows that </a:t>
            </a:r>
            <a:r>
              <a:rPr lang="en-US" sz="2400" dirty="0">
                <a:solidFill>
                  <a:srgbClr val="0000CC"/>
                </a:solidFill>
              </a:rPr>
              <a:t>–</a:t>
            </a:r>
            <a:r>
              <a:rPr lang="en-US" sz="2400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4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00CC"/>
                </a:solidFill>
              </a:rPr>
              <a:t>absolute minimum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CC"/>
                </a:solidFill>
              </a:rPr>
              <a:t>4</a:t>
            </a:r>
            <a:r>
              <a:rPr lang="en-US" sz="2400" dirty="0"/>
              <a:t> is   the </a:t>
            </a:r>
            <a:r>
              <a:rPr lang="en-US" sz="2400" dirty="0">
                <a:solidFill>
                  <a:srgbClr val="0000CC"/>
                </a:solidFill>
              </a:rPr>
              <a:t>absolute maximum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48000" y="1116901"/>
                <a:ext cx="316355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116901"/>
                <a:ext cx="3163558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1600" y="3250501"/>
                <a:ext cx="588282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50501"/>
                <a:ext cx="5882829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906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6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Absolute </a:t>
            </a:r>
            <a:r>
              <a:rPr lang="en-US" dirty="0" err="1"/>
              <a:t>extrema</a:t>
            </a:r>
            <a:r>
              <a:rPr lang="en-US" dirty="0"/>
              <a:t> in a closed </a:t>
            </a:r>
            <a:r>
              <a:rPr lang="en-US" dirty="0" smtClean="0"/>
              <a:t>interval: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Find the </a:t>
            </a:r>
            <a:r>
              <a:rPr lang="en-US" sz="2400" dirty="0" smtClean="0">
                <a:solidFill>
                  <a:srgbClr val="0000CC"/>
                </a:solidFill>
              </a:rPr>
              <a:t>absolute maximum </a:t>
            </a:r>
            <a:r>
              <a:rPr lang="en-US" sz="2400" dirty="0">
                <a:solidFill>
                  <a:srgbClr val="0000CC"/>
                </a:solidFill>
              </a:rPr>
              <a:t>and </a:t>
            </a:r>
            <a:r>
              <a:rPr lang="en-US" sz="2400" dirty="0" smtClean="0">
                <a:solidFill>
                  <a:srgbClr val="0000CC"/>
                </a:solidFill>
              </a:rPr>
              <a:t>minimum</a:t>
            </a:r>
            <a:r>
              <a:rPr lang="en-US" sz="2400" dirty="0" smtClean="0"/>
              <a:t> of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defined on the interval </a:t>
            </a:r>
            <a:r>
              <a:rPr lang="en-US" sz="2400" dirty="0" smtClean="0">
                <a:solidFill>
                  <a:srgbClr val="0000CC"/>
                </a:solidFill>
              </a:rPr>
              <a:t>[0,3]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48000" y="1116901"/>
                <a:ext cx="316355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116901"/>
                <a:ext cx="3163558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76400" y="4435475"/>
            <a:ext cx="531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	–2 		2	4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57875" y="5724525"/>
            <a:ext cx="13414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chemeClr val="tx1"/>
                </a:solidFill>
              </a:rPr>
              <a:t>Absolute minimum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06825" y="2736850"/>
            <a:ext cx="476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–2 </a:t>
            </a:r>
          </a:p>
          <a:p>
            <a:pPr algn="r">
              <a:lnSpc>
                <a:spcPct val="23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76987" y="4210050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14825" y="2514600"/>
            <a:ext cx="3444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228850" y="4414838"/>
            <a:ext cx="4157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286250" y="2647950"/>
            <a:ext cx="9525" cy="3646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5491162" y="5976938"/>
            <a:ext cx="465138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337300" y="3721100"/>
            <a:ext cx="13414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chemeClr val="tx1"/>
                </a:solidFill>
              </a:rPr>
              <a:t>Absolute maximum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 flipV="1">
            <a:off x="5976937" y="4000500"/>
            <a:ext cx="4445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43312" y="2559050"/>
            <a:ext cx="2346325" cy="3429000"/>
          </a:xfrm>
          <a:custGeom>
            <a:avLst/>
            <a:gdLst>
              <a:gd name="T0" fmla="*/ 0 w 1638"/>
              <a:gd name="T1" fmla="*/ 2139 h 2160"/>
              <a:gd name="T2" fmla="*/ 288 w 1638"/>
              <a:gd name="T3" fmla="*/ 1 h 2160"/>
              <a:gd name="T4" fmla="*/ 1197 w 1638"/>
              <a:gd name="T5" fmla="*/ 2145 h 2160"/>
              <a:gd name="T6" fmla="*/ 1638 w 1638"/>
              <a:gd name="T7" fmla="*/ 91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8" h="2160">
                <a:moveTo>
                  <a:pt x="0" y="2139"/>
                </a:moveTo>
                <a:cubicBezTo>
                  <a:pt x="44" y="1069"/>
                  <a:pt x="89" y="0"/>
                  <a:pt x="288" y="1"/>
                </a:cubicBezTo>
                <a:cubicBezTo>
                  <a:pt x="487" y="2"/>
                  <a:pt x="972" y="2130"/>
                  <a:pt x="1197" y="2145"/>
                </a:cubicBezTo>
                <a:cubicBezTo>
                  <a:pt x="1422" y="2160"/>
                  <a:pt x="1530" y="1125"/>
                  <a:pt x="1638" y="91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4221162" y="2890838"/>
            <a:ext cx="109538" cy="112712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807075" y="3951288"/>
            <a:ext cx="109537" cy="112712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5330825" y="5908675"/>
            <a:ext cx="109537" cy="112713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04242" y="2717101"/>
                <a:ext cx="316355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42" y="2717101"/>
                <a:ext cx="3163558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09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 err="1" smtClean="0"/>
              <a:t>Tien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is a speaker manufacturer in Ho </a:t>
            </a:r>
            <a:r>
              <a:rPr lang="en-US" sz="2400" dirty="0"/>
              <a:t>Chi Minh </a:t>
            </a:r>
            <a:r>
              <a:rPr lang="en-US" sz="2400" dirty="0" smtClean="0"/>
              <a:t>city. The company </a:t>
            </a:r>
            <a:r>
              <a:rPr lang="en-US" sz="2400" dirty="0">
                <a:solidFill>
                  <a:srgbClr val="0000CC"/>
                </a:solidFill>
              </a:rPr>
              <a:t>total profit</a:t>
            </a:r>
            <a:r>
              <a:rPr lang="en-US" sz="2400" dirty="0"/>
              <a:t> (in dollars) from manufacturing and selling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units of their model F speakers is given </a:t>
            </a:r>
            <a:r>
              <a:rPr lang="en-US" sz="2400" dirty="0" smtClean="0"/>
              <a:t>by: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>
                <a:solidFill>
                  <a:srgbClr val="0000CC"/>
                </a:solidFill>
              </a:rPr>
              <a:t>How many units</a:t>
            </a:r>
            <a:r>
              <a:rPr lang="en-US" sz="2400" dirty="0"/>
              <a:t> of the </a:t>
            </a:r>
            <a:r>
              <a:rPr lang="en-US" sz="2400" dirty="0" smtClean="0"/>
              <a:t>speaker </a:t>
            </a:r>
            <a:r>
              <a:rPr lang="en-US" sz="2400" dirty="0"/>
              <a:t>must </a:t>
            </a:r>
            <a:r>
              <a:rPr lang="en-US" sz="2400" dirty="0" err="1" smtClean="0"/>
              <a:t>Tien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/>
              <a:t>produce to </a:t>
            </a:r>
            <a:r>
              <a:rPr lang="en-US" sz="2400" dirty="0">
                <a:solidFill>
                  <a:srgbClr val="0000CC"/>
                </a:solidFill>
              </a:rPr>
              <a:t>maximize profits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To find the </a:t>
            </a:r>
            <a:r>
              <a:rPr lang="en-US" sz="2400" dirty="0">
                <a:solidFill>
                  <a:srgbClr val="0000CC"/>
                </a:solidFill>
              </a:rPr>
              <a:t>absolute maximum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[0, 20,000]</a:t>
            </a:r>
            <a:r>
              <a:rPr lang="en-US" sz="2400" dirty="0"/>
              <a:t>, first find the </a:t>
            </a:r>
            <a:r>
              <a:rPr lang="en-US" sz="2400" dirty="0" smtClean="0">
                <a:solidFill>
                  <a:srgbClr val="0000CC"/>
                </a:solidFill>
              </a:rPr>
              <a:t>critical </a:t>
            </a:r>
            <a:r>
              <a:rPr lang="en-US" sz="2400" dirty="0">
                <a:solidFill>
                  <a:srgbClr val="0000CC"/>
                </a:solidFill>
              </a:rPr>
              <a:t>points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 on the interval </a:t>
            </a:r>
            <a:r>
              <a:rPr lang="en-US" sz="2400" dirty="0">
                <a:solidFill>
                  <a:srgbClr val="0000CC"/>
                </a:solidFill>
              </a:rPr>
              <a:t>(0, 20,000)</a:t>
            </a:r>
            <a:r>
              <a:rPr lang="en-US" sz="2400" dirty="0"/>
              <a:t>.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Setting </a:t>
            </a:r>
            <a:r>
              <a:rPr lang="en-US" sz="2400" i="1" dirty="0" smtClean="0">
                <a:solidFill>
                  <a:srgbClr val="0000CC"/>
                </a:solidFill>
              </a:rPr>
              <a:t>P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 = 0</a:t>
            </a:r>
            <a:r>
              <a:rPr lang="en-US" sz="2400" dirty="0"/>
              <a:t>, we get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>
              <a:spcBef>
                <a:spcPct val="10000"/>
              </a:spcBef>
            </a:pPr>
            <a:r>
              <a:rPr lang="en-US" sz="2400" i="1" dirty="0">
                <a:solidFill>
                  <a:srgbClr val="0000CC"/>
                </a:solidFill>
              </a:rPr>
              <a:t>P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 </a:t>
            </a:r>
            <a:r>
              <a:rPr lang="en-US" sz="2400" dirty="0" smtClean="0"/>
              <a:t>is defined everywhere, we have </a:t>
            </a:r>
            <a:r>
              <a:rPr lang="en-US" sz="2400" dirty="0">
                <a:solidFill>
                  <a:srgbClr val="0000CC"/>
                </a:solidFill>
              </a:rPr>
              <a:t>only one </a:t>
            </a:r>
            <a:r>
              <a:rPr lang="en-US" sz="2400" dirty="0" smtClean="0">
                <a:solidFill>
                  <a:srgbClr val="0000CC"/>
                </a:solidFill>
              </a:rPr>
              <a:t>critical </a:t>
            </a:r>
            <a:r>
              <a:rPr lang="en-US" sz="2400" dirty="0">
                <a:solidFill>
                  <a:srgbClr val="0000CC"/>
                </a:solidFill>
              </a:rPr>
              <a:t>point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7500</a:t>
            </a:r>
            <a:r>
              <a:rPr lang="en-US" sz="2400" dirty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76400" y="1828800"/>
                <a:ext cx="6392070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6392070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9881" y="5010090"/>
                <a:ext cx="4901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𝟕𝟓𝟎𝟎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81" y="5010090"/>
                <a:ext cx="490191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91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 err="1" smtClean="0"/>
              <a:t>Tien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is a speaker manufacturer in Ho </a:t>
            </a:r>
            <a:r>
              <a:rPr lang="en-US" sz="2400" dirty="0"/>
              <a:t>Chi Minh </a:t>
            </a:r>
            <a:r>
              <a:rPr lang="en-US" sz="2400" dirty="0" smtClean="0"/>
              <a:t>city. The company </a:t>
            </a:r>
            <a:r>
              <a:rPr lang="en-US" sz="2400" dirty="0">
                <a:solidFill>
                  <a:srgbClr val="0000CC"/>
                </a:solidFill>
              </a:rPr>
              <a:t>total profit</a:t>
            </a:r>
            <a:r>
              <a:rPr lang="en-US" sz="2400" dirty="0"/>
              <a:t> (in dollars) from manufacturing and selling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units of their model F speakers is given </a:t>
            </a:r>
            <a:r>
              <a:rPr lang="en-US" sz="2400" dirty="0" smtClean="0"/>
              <a:t>by: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>
                <a:solidFill>
                  <a:srgbClr val="0000CC"/>
                </a:solidFill>
              </a:rPr>
              <a:t>How many units</a:t>
            </a:r>
            <a:r>
              <a:rPr lang="en-US" sz="2400" dirty="0"/>
              <a:t> of the </a:t>
            </a:r>
            <a:r>
              <a:rPr lang="en-US" sz="2400" dirty="0" smtClean="0"/>
              <a:t>speaker </a:t>
            </a:r>
            <a:r>
              <a:rPr lang="en-US" sz="2400" dirty="0"/>
              <a:t>must </a:t>
            </a:r>
            <a:r>
              <a:rPr lang="en-US" sz="2400" dirty="0" err="1" smtClean="0"/>
              <a:t>Tien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/>
              <a:t>produce to </a:t>
            </a:r>
            <a:r>
              <a:rPr lang="en-US" sz="2400" dirty="0">
                <a:solidFill>
                  <a:srgbClr val="0000CC"/>
                </a:solidFill>
              </a:rPr>
              <a:t>maximize profits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Evaluating </a:t>
            </a:r>
            <a:r>
              <a:rPr lang="en-US" sz="2400" i="1" dirty="0" smtClean="0">
                <a:solidFill>
                  <a:srgbClr val="0000CC"/>
                </a:solidFill>
              </a:rPr>
              <a:t>P(x)</a:t>
            </a:r>
            <a:r>
              <a:rPr lang="en-US" sz="2400" dirty="0" smtClean="0"/>
              <a:t> at </a:t>
            </a:r>
            <a:r>
              <a:rPr lang="en-US" sz="2400" i="1" dirty="0" smtClean="0">
                <a:solidFill>
                  <a:srgbClr val="0000CC"/>
                </a:solidFill>
              </a:rPr>
              <a:t>x=0; x=7500; and x=20,000</a:t>
            </a:r>
            <a:r>
              <a:rPr lang="en-US" sz="2400" dirty="0" smtClean="0"/>
              <a:t> we have: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P(0)=-200,000;             P(7500)=925,000;  </a:t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>P(20,000)=-2,200,000</a:t>
            </a:r>
            <a:br>
              <a:rPr lang="en-US" sz="2400" i="1" dirty="0" smtClean="0">
                <a:solidFill>
                  <a:srgbClr val="0000CC"/>
                </a:solidFill>
              </a:rPr>
            </a:br>
            <a:endParaRPr lang="en-US" sz="2400" i="1" dirty="0" smtClean="0">
              <a:solidFill>
                <a:srgbClr val="0000CC"/>
              </a:solidFill>
            </a:endParaRPr>
          </a:p>
          <a:p>
            <a:r>
              <a:rPr lang="en-US" sz="2400" dirty="0" smtClean="0"/>
              <a:t>Thus</a:t>
            </a:r>
            <a:r>
              <a:rPr lang="en-US" sz="2400" dirty="0"/>
              <a:t>, </a:t>
            </a:r>
            <a:r>
              <a:rPr lang="en-US" sz="2400" dirty="0" err="1" smtClean="0"/>
              <a:t>Tien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/>
              <a:t>will realize the </a:t>
            </a:r>
            <a:r>
              <a:rPr lang="en-US" sz="2400" dirty="0">
                <a:solidFill>
                  <a:srgbClr val="0000CC"/>
                </a:solidFill>
              </a:rPr>
              <a:t>maximum profit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$925,000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CC"/>
                </a:solidFill>
              </a:rPr>
              <a:t>producing 7500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speakers.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76400" y="1828800"/>
                <a:ext cx="6392070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6392070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6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OPTIMIZATION PROBLEMS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Optimization problem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Problems involve </a:t>
            </a:r>
            <a:r>
              <a:rPr lang="en-US" sz="2400" dirty="0">
                <a:solidFill>
                  <a:srgbClr val="0000CC"/>
                </a:solidFill>
              </a:rPr>
              <a:t>maximization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minimization</a:t>
            </a:r>
            <a:r>
              <a:rPr lang="en-US" sz="2400" dirty="0"/>
              <a:t> of </a:t>
            </a:r>
            <a:r>
              <a:rPr lang="en-US" sz="2400" dirty="0" smtClean="0">
                <a:solidFill>
                  <a:srgbClr val="0000CC"/>
                </a:solidFill>
              </a:rPr>
              <a:t>factors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/>
              <a:t>Maximizing areas, volumes, and </a:t>
            </a:r>
            <a:r>
              <a:rPr lang="en-US" sz="2200" dirty="0" smtClean="0"/>
              <a:t>profits</a:t>
            </a:r>
          </a:p>
          <a:p>
            <a:pPr lvl="1"/>
            <a:r>
              <a:rPr lang="en-US" sz="2200" dirty="0" smtClean="0"/>
              <a:t>Minimizing </a:t>
            </a:r>
            <a:r>
              <a:rPr lang="en-US" sz="2200" dirty="0"/>
              <a:t>distances, times, and </a:t>
            </a:r>
            <a:r>
              <a:rPr lang="en-US" sz="2200" dirty="0" smtClean="0"/>
              <a:t>costs</a:t>
            </a:r>
            <a:br>
              <a:rPr lang="en-US" sz="2200" dirty="0" smtClean="0"/>
            </a:br>
            <a:endParaRPr lang="en-US" sz="2000" dirty="0" smtClean="0"/>
          </a:p>
          <a:p>
            <a:pPr eaLnBrk="1" hangingPunct="1"/>
            <a:r>
              <a:rPr lang="en-US" sz="2400" dirty="0"/>
              <a:t>The applied optimization problems that we will consider in this section fall into the </a:t>
            </a:r>
            <a:r>
              <a:rPr lang="en-US" sz="2400" dirty="0" smtClean="0"/>
              <a:t>following two </a:t>
            </a:r>
            <a:r>
              <a:rPr lang="en-US" sz="2400" dirty="0"/>
              <a:t>categories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lvl="1" eaLnBrk="1" hangingPunct="1"/>
            <a:r>
              <a:rPr lang="en-US" sz="2200" dirty="0" smtClean="0"/>
              <a:t>Problems </a:t>
            </a:r>
            <a:r>
              <a:rPr lang="en-US" sz="2200" dirty="0"/>
              <a:t>that reduce to maximizing or minimizing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00CC"/>
                </a:solidFill>
              </a:rPr>
              <a:t>continuous </a:t>
            </a:r>
            <a:r>
              <a:rPr lang="en-US" sz="2200" dirty="0">
                <a:solidFill>
                  <a:srgbClr val="0000CC"/>
                </a:solidFill>
              </a:rPr>
              <a:t>function</a:t>
            </a:r>
            <a:r>
              <a:rPr lang="en-US" sz="2200" dirty="0"/>
              <a:t> over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00CC"/>
                </a:solidFill>
              </a:rPr>
              <a:t>finite closed interval </a:t>
            </a:r>
            <a:r>
              <a:rPr lang="en-US" sz="2200" dirty="0" smtClean="0"/>
              <a:t>(</a:t>
            </a:r>
            <a:r>
              <a:rPr lang="en-US" sz="2200" dirty="0" err="1" smtClean="0"/>
              <a:t>Tien</a:t>
            </a:r>
            <a:r>
              <a:rPr lang="en-US" sz="2200" dirty="0" smtClean="0"/>
              <a:t> </a:t>
            </a:r>
            <a:r>
              <a:rPr lang="en-US" sz="2200" dirty="0" err="1" smtClean="0"/>
              <a:t>Dat</a:t>
            </a:r>
            <a:r>
              <a:rPr lang="en-US" sz="2200" dirty="0" smtClean="0"/>
              <a:t> example).</a:t>
            </a:r>
            <a:br>
              <a:rPr lang="en-US" sz="2200" dirty="0" smtClean="0"/>
            </a:br>
            <a:endParaRPr lang="en-US" sz="2200" dirty="0"/>
          </a:p>
          <a:p>
            <a:pPr lvl="1" eaLnBrk="1" hangingPunct="1"/>
            <a:r>
              <a:rPr lang="en-US" sz="2200" dirty="0" smtClean="0"/>
              <a:t>Problems </a:t>
            </a:r>
            <a:r>
              <a:rPr lang="en-US" sz="2200" dirty="0"/>
              <a:t>that reduce to maximizing or minimizing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00CC"/>
                </a:solidFill>
              </a:rPr>
              <a:t>continuous </a:t>
            </a:r>
            <a:r>
              <a:rPr lang="en-US" sz="2200" dirty="0">
                <a:solidFill>
                  <a:srgbClr val="0000CC"/>
                </a:solidFill>
              </a:rPr>
              <a:t>function</a:t>
            </a:r>
            <a:r>
              <a:rPr lang="en-US" sz="2200" dirty="0"/>
              <a:t> over </a:t>
            </a:r>
            <a:r>
              <a:rPr lang="en-US" sz="2200" dirty="0" smtClean="0"/>
              <a:t>an </a:t>
            </a:r>
            <a:r>
              <a:rPr lang="en-US" sz="2200" dirty="0" smtClean="0">
                <a:solidFill>
                  <a:srgbClr val="0000CC"/>
                </a:solidFill>
              </a:rPr>
              <a:t>infinite </a:t>
            </a:r>
            <a:r>
              <a:rPr lang="en-US" sz="2200" dirty="0">
                <a:solidFill>
                  <a:srgbClr val="0000CC"/>
                </a:solidFill>
              </a:rPr>
              <a:t>interval</a:t>
            </a:r>
            <a:r>
              <a:rPr lang="en-US" sz="2200" dirty="0"/>
              <a:t> or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00CC"/>
                </a:solidFill>
              </a:rPr>
              <a:t>finite </a:t>
            </a:r>
            <a:r>
              <a:rPr lang="en-US" sz="2200" dirty="0">
                <a:solidFill>
                  <a:srgbClr val="0000CC"/>
                </a:solidFill>
              </a:rPr>
              <a:t>interval that is not closed</a:t>
            </a:r>
            <a:r>
              <a:rPr lang="en-US" sz="2200" dirty="0"/>
              <a:t>.</a:t>
            </a:r>
            <a:endParaRPr lang="vi-VN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413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838200"/>
            <a:ext cx="8399462" cy="5334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Guidelines for Solving Optimization Problems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Assign a </a:t>
            </a:r>
            <a:r>
              <a:rPr lang="en-US" sz="2400" dirty="0">
                <a:solidFill>
                  <a:srgbClr val="0000CC"/>
                </a:solidFill>
              </a:rPr>
              <a:t>letter</a:t>
            </a:r>
            <a:r>
              <a:rPr lang="en-US" sz="2400" dirty="0"/>
              <a:t> to each </a:t>
            </a:r>
            <a:r>
              <a:rPr lang="en-US" sz="2400" dirty="0">
                <a:solidFill>
                  <a:srgbClr val="0000CC"/>
                </a:solidFill>
              </a:rPr>
              <a:t>variable</a:t>
            </a:r>
            <a:r>
              <a:rPr lang="en-US" sz="2400" dirty="0"/>
              <a:t> mentioned in the </a:t>
            </a:r>
            <a:r>
              <a:rPr lang="en-US" sz="2400" dirty="0" smtClean="0"/>
              <a:t>problem.</a:t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/>
              <a:t>appropriate, </a:t>
            </a:r>
            <a:r>
              <a:rPr lang="en-US" sz="2400" dirty="0">
                <a:solidFill>
                  <a:srgbClr val="0000CC"/>
                </a:solidFill>
              </a:rPr>
              <a:t>draw and label a figure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sz="2400" dirty="0"/>
              <a:t>Find an </a:t>
            </a:r>
            <a:r>
              <a:rPr lang="en-US" sz="2400" dirty="0">
                <a:solidFill>
                  <a:srgbClr val="0000CC"/>
                </a:solidFill>
              </a:rPr>
              <a:t>expression</a:t>
            </a:r>
            <a:r>
              <a:rPr lang="en-US" sz="2400" dirty="0"/>
              <a:t> for the quantity to be optimized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sz="2400" dirty="0"/>
              <a:t>Use the conditions given in the problem to write the quantity to be optimized </a:t>
            </a:r>
            <a:r>
              <a:rPr lang="en-US" sz="2400" dirty="0">
                <a:solidFill>
                  <a:srgbClr val="0000CC"/>
                </a:solidFill>
              </a:rPr>
              <a:t>as 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of one </a:t>
            </a:r>
            <a:r>
              <a:rPr lang="en-US" sz="2400" dirty="0" smtClean="0"/>
              <a:t>variable.</a:t>
            </a:r>
            <a:br>
              <a:rPr lang="en-US" sz="2400" dirty="0" smtClean="0"/>
            </a:br>
            <a:r>
              <a:rPr lang="en-US" sz="2400" dirty="0" smtClean="0"/>
              <a:t>Note </a:t>
            </a:r>
            <a:r>
              <a:rPr lang="en-US" sz="2400" dirty="0"/>
              <a:t>any </a:t>
            </a:r>
            <a:r>
              <a:rPr lang="en-US" sz="2400" dirty="0">
                <a:solidFill>
                  <a:srgbClr val="0000CC"/>
                </a:solidFill>
              </a:rPr>
              <a:t>restrictions</a:t>
            </a:r>
            <a:r>
              <a:rPr lang="en-US" sz="2400" dirty="0"/>
              <a:t> to be placed on the </a:t>
            </a:r>
            <a:r>
              <a:rPr lang="en-US" sz="2400" dirty="0">
                <a:solidFill>
                  <a:srgbClr val="0000CC"/>
                </a:solidFill>
              </a:rPr>
              <a:t>domain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from physical considerations of the problem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 startAt="4"/>
            </a:pPr>
            <a:r>
              <a:rPr lang="en-US" sz="2400" dirty="0" smtClean="0">
                <a:solidFill>
                  <a:srgbClr val="0000CC"/>
                </a:solidFill>
              </a:rPr>
              <a:t>Finding the maximum / minimum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smtClean="0"/>
              <a:t>of </a:t>
            </a:r>
            <a:r>
              <a:rPr lang="en-US" sz="2400" dirty="0"/>
              <a:t>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over its </a:t>
            </a:r>
            <a:r>
              <a:rPr lang="en-US" sz="2400" dirty="0" smtClean="0"/>
              <a:t>domain.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problem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60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1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dirty="0"/>
              <a:t>By cutting away </a:t>
            </a:r>
            <a:r>
              <a:rPr lang="en-US" sz="2400" dirty="0">
                <a:solidFill>
                  <a:srgbClr val="0000CC"/>
                </a:solidFill>
              </a:rPr>
              <a:t>identical squares</a:t>
            </a:r>
            <a:r>
              <a:rPr lang="en-US" sz="2400" dirty="0"/>
              <a:t> from each </a:t>
            </a:r>
            <a:r>
              <a:rPr lang="en-US" sz="2400" dirty="0">
                <a:solidFill>
                  <a:srgbClr val="0000CC"/>
                </a:solidFill>
              </a:rPr>
              <a:t>corner</a:t>
            </a:r>
            <a:r>
              <a:rPr lang="en-US" sz="2400" dirty="0"/>
              <a:t> of a </a:t>
            </a:r>
            <a:r>
              <a:rPr lang="en-US" sz="2400" dirty="0">
                <a:solidFill>
                  <a:srgbClr val="0000CC"/>
                </a:solidFill>
              </a:rPr>
              <a:t>rectangular</a:t>
            </a:r>
            <a:r>
              <a:rPr lang="en-US" sz="2400" dirty="0"/>
              <a:t> piece of cardboard and folding up the resulting flaps, the cardboard may be turned into an </a:t>
            </a:r>
            <a:r>
              <a:rPr lang="en-US" sz="2400" dirty="0">
                <a:solidFill>
                  <a:srgbClr val="0000CC"/>
                </a:solidFill>
              </a:rPr>
              <a:t>open box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5000"/>
              </a:lnSpc>
            </a:pPr>
            <a:r>
              <a:rPr lang="en-US" sz="2400" dirty="0"/>
              <a:t>If the cardboard is </a:t>
            </a:r>
            <a:r>
              <a:rPr lang="en-US" sz="2400" dirty="0">
                <a:solidFill>
                  <a:srgbClr val="0000CC"/>
                </a:solidFill>
              </a:rPr>
              <a:t>16</a:t>
            </a:r>
            <a:r>
              <a:rPr lang="en-US" sz="2400" dirty="0"/>
              <a:t> inches long and </a:t>
            </a:r>
            <a:r>
              <a:rPr lang="en-US" sz="2400" dirty="0">
                <a:solidFill>
                  <a:srgbClr val="0000CC"/>
                </a:solidFill>
              </a:rPr>
              <a:t>10</a:t>
            </a:r>
            <a:r>
              <a:rPr lang="en-US" sz="2400" dirty="0"/>
              <a:t> inches wide, find the </a:t>
            </a:r>
            <a:r>
              <a:rPr lang="en-US" sz="2400" dirty="0">
                <a:solidFill>
                  <a:srgbClr val="0000CC"/>
                </a:solidFill>
              </a:rPr>
              <a:t>dimensions</a:t>
            </a:r>
            <a:r>
              <a:rPr lang="en-US" sz="2400" dirty="0"/>
              <a:t> of the box that will yield the </a:t>
            </a:r>
            <a:r>
              <a:rPr lang="en-US" sz="2400" dirty="0">
                <a:solidFill>
                  <a:srgbClr val="0000CC"/>
                </a:solidFill>
              </a:rPr>
              <a:t>maximum </a:t>
            </a:r>
            <a:r>
              <a:rPr lang="en-US" sz="2400" dirty="0" smtClean="0">
                <a:solidFill>
                  <a:srgbClr val="0000CC"/>
                </a:solidFill>
              </a:rPr>
              <a:t>volume?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39331" y="3352800"/>
            <a:ext cx="4414838" cy="2359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0519" y="3354387"/>
            <a:ext cx="31242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lumMod val="40000"/>
                <a:lumOff val="6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40919" y="3887787"/>
            <a:ext cx="4419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lumMod val="40000"/>
                <a:lumOff val="6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H="1">
            <a:off x="2245519" y="5716587"/>
            <a:ext cx="1220787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H="1">
            <a:off x="2245519" y="3354387"/>
            <a:ext cx="1220787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2895600" y="4649787"/>
            <a:ext cx="0" cy="1066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flipV="1">
            <a:off x="2895600" y="3354387"/>
            <a:ext cx="0" cy="9906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 flipH="1" flipV="1">
            <a:off x="35409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H="1" flipV="1">
            <a:off x="79605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49"/>
          <p:cNvSpPr>
            <a:spLocks noChangeShapeType="1"/>
          </p:cNvSpPr>
          <p:nvPr/>
        </p:nvSpPr>
        <p:spPr bwMode="auto">
          <a:xfrm flipH="1">
            <a:off x="3540919" y="6220650"/>
            <a:ext cx="1828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7" name="Line 51"/>
          <p:cNvSpPr>
            <a:spLocks noChangeShapeType="1"/>
          </p:cNvSpPr>
          <p:nvPr/>
        </p:nvSpPr>
        <p:spPr bwMode="auto">
          <a:xfrm>
            <a:off x="5903119" y="6220650"/>
            <a:ext cx="2057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5064919" y="59920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16</a:t>
            </a:r>
            <a:endParaRPr lang="en-US" sz="2000" b="1" i="1">
              <a:solidFill>
                <a:srgbClr val="0000CC"/>
              </a:solidFill>
            </a:endParaRP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2667000" y="426878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10</a:t>
            </a:r>
            <a:endParaRPr lang="en-US" sz="2000" b="1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" grpId="0" animBg="1"/>
      <p:bldP spid="13" grpId="0" animBg="1"/>
      <p:bldP spid="16" grpId="0" animBg="1"/>
      <p:bldP spid="17" grpId="0" animBg="1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1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denote the </a:t>
            </a:r>
            <a:r>
              <a:rPr lang="en-US" sz="2400" dirty="0">
                <a:solidFill>
                  <a:srgbClr val="0000CC"/>
                </a:solidFill>
              </a:rPr>
              <a:t>length</a:t>
            </a:r>
            <a:r>
              <a:rPr lang="en-US" sz="2400" dirty="0"/>
              <a:t> in inches of </a:t>
            </a:r>
            <a:r>
              <a:rPr lang="en-US" sz="2400" dirty="0">
                <a:solidFill>
                  <a:srgbClr val="0000CC"/>
                </a:solidFill>
              </a:rPr>
              <a:t>one side</a:t>
            </a:r>
            <a:r>
              <a:rPr lang="en-US" sz="2400" dirty="0"/>
              <a:t> of each of the </a:t>
            </a:r>
            <a:r>
              <a:rPr lang="en-US" sz="2400" dirty="0">
                <a:solidFill>
                  <a:srgbClr val="0000CC"/>
                </a:solidFill>
              </a:rPr>
              <a:t>identical squares</a:t>
            </a:r>
            <a:r>
              <a:rPr lang="en-US" sz="2400" dirty="0"/>
              <a:t> to be cut out of the </a:t>
            </a:r>
            <a:r>
              <a:rPr lang="en-US" sz="2400" dirty="0" smtClean="0"/>
              <a:t>cardboard.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CC"/>
                </a:solidFill>
              </a:rPr>
              <a:t>dimensions</a:t>
            </a:r>
            <a:r>
              <a:rPr lang="en-US" sz="2400" dirty="0"/>
              <a:t> of the box are </a:t>
            </a:r>
            <a:r>
              <a:rPr lang="en-US" sz="2400" dirty="0">
                <a:solidFill>
                  <a:srgbClr val="0000CC"/>
                </a:solidFill>
              </a:rPr>
              <a:t>(16 –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CC"/>
                </a:solidFill>
              </a:rPr>
              <a:t>(10 –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by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in.</a:t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 flipH="1" flipV="1">
            <a:off x="35409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H="1" flipV="1">
            <a:off x="79605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286000" y="28194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572000" y="5105400"/>
            <a:ext cx="117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16 – 2</a:t>
            </a:r>
            <a:r>
              <a:rPr lang="en-US" sz="2000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H="1">
            <a:off x="3657600" y="5334000"/>
            <a:ext cx="9906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2565400" y="4038600"/>
            <a:ext cx="0" cy="533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676400" y="365760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10</a:t>
            </a:r>
            <a:endParaRPr lang="en-US" sz="2000" b="1" i="1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46412" y="2741613"/>
            <a:ext cx="4414838" cy="2359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57600" y="2743200"/>
            <a:ext cx="31242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lumMod val="40000"/>
                <a:lumOff val="6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048000" y="3276600"/>
            <a:ext cx="4419600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lumMod val="40000"/>
                <a:lumOff val="6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752600" y="5105400"/>
            <a:ext cx="1220787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 flipH="1">
            <a:off x="2286000" y="32766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 flipH="1">
            <a:off x="2286000" y="457200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1752600" y="2743200"/>
            <a:ext cx="1220787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2565400" y="3276600"/>
            <a:ext cx="0" cy="4572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1905000" y="4038600"/>
            <a:ext cx="0" cy="1066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V="1">
            <a:off x="1905000" y="2743200"/>
            <a:ext cx="0" cy="9906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 flipH="1" flipV="1">
            <a:off x="3048000" y="5181600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 flipH="1" flipV="1">
            <a:off x="7467600" y="5181600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 flipH="1" flipV="1">
            <a:off x="3657600" y="5181600"/>
            <a:ext cx="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6781800" y="5181600"/>
            <a:ext cx="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49"/>
          <p:cNvSpPr>
            <a:spLocks noChangeShapeType="1"/>
          </p:cNvSpPr>
          <p:nvPr/>
        </p:nvSpPr>
        <p:spPr bwMode="auto">
          <a:xfrm flipH="1">
            <a:off x="3048000" y="5943600"/>
            <a:ext cx="1828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>
            <a:off x="5715000" y="5334000"/>
            <a:ext cx="1066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51"/>
          <p:cNvSpPr>
            <a:spLocks noChangeShapeType="1"/>
          </p:cNvSpPr>
          <p:nvPr/>
        </p:nvSpPr>
        <p:spPr bwMode="auto">
          <a:xfrm>
            <a:off x="5410200" y="5943600"/>
            <a:ext cx="2057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4572000" y="5715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16</a:t>
            </a:r>
            <a:endParaRPr lang="en-US" sz="2000" b="1" i="1">
              <a:solidFill>
                <a:srgbClr val="0000CC"/>
              </a:solidFill>
            </a:endParaRP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2362200" y="4648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30480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68580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2092325" y="3657600"/>
            <a:ext cx="1062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</a:rPr>
              <a:t>10 – 2</a:t>
            </a:r>
            <a:r>
              <a:rPr lang="en-US" sz="2000" b="1" i="1">
                <a:solidFill>
                  <a:srgbClr val="0000CC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913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819650" y="5813425"/>
            <a:ext cx="517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x</a:t>
            </a:r>
            <a:r>
              <a:rPr lang="en-US" b="1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905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decreasing</a:t>
            </a:r>
            <a:r>
              <a:rPr lang="en-US" sz="2400" dirty="0" smtClean="0"/>
              <a:t> </a:t>
            </a:r>
            <a:r>
              <a:rPr lang="en-US" sz="2400" dirty="0"/>
              <a:t>on an </a:t>
            </a:r>
            <a:r>
              <a:rPr lang="en-US" sz="2400" dirty="0">
                <a:solidFill>
                  <a:srgbClr val="0000CC"/>
                </a:solidFill>
              </a:rPr>
              <a:t>interval 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if for any two numbers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FFFF00"/>
                </a:solidFill>
              </a:rPr>
              <a:t>	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dirty="0" smtClean="0">
                <a:solidFill>
                  <a:srgbClr val="0000CC"/>
                </a:solidFill>
              </a:rPr>
              <a:t>&gt;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  wherever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 &lt;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functions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062288" y="4867275"/>
            <a:ext cx="1990725" cy="944563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062288" y="4140200"/>
            <a:ext cx="1533525" cy="1671638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 flipH="1">
            <a:off x="4229100" y="3857625"/>
            <a:ext cx="0" cy="1992313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5637213" y="5441950"/>
            <a:ext cx="0" cy="371475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736850" y="5811838"/>
            <a:ext cx="3565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V="1">
            <a:off x="3062288" y="3333750"/>
            <a:ext cx="0" cy="275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270625" y="5629275"/>
            <a:ext cx="4968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079750" y="3200400"/>
            <a:ext cx="4873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 flipV="1">
            <a:off x="3489325" y="3778250"/>
            <a:ext cx="2813050" cy="1758950"/>
          </a:xfrm>
          <a:custGeom>
            <a:avLst/>
            <a:gdLst>
              <a:gd name="T0" fmla="*/ 0 w 1484"/>
              <a:gd name="T1" fmla="*/ 356 h 1144"/>
              <a:gd name="T2" fmla="*/ 416 w 1484"/>
              <a:gd name="T3" fmla="*/ 1099 h 1144"/>
              <a:gd name="T4" fmla="*/ 1068 w 1484"/>
              <a:gd name="T5" fmla="*/ 88 h 1144"/>
              <a:gd name="T6" fmla="*/ 1484 w 1484"/>
              <a:gd name="T7" fmla="*/ 568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4" h="1144">
                <a:moveTo>
                  <a:pt x="0" y="356"/>
                </a:moveTo>
                <a:cubicBezTo>
                  <a:pt x="119" y="750"/>
                  <a:pt x="238" y="1144"/>
                  <a:pt x="416" y="1099"/>
                </a:cubicBezTo>
                <a:cubicBezTo>
                  <a:pt x="594" y="1054"/>
                  <a:pt x="890" y="176"/>
                  <a:pt x="1068" y="88"/>
                </a:cubicBezTo>
                <a:cubicBezTo>
                  <a:pt x="1246" y="0"/>
                  <a:pt x="1365" y="284"/>
                  <a:pt x="1484" y="56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981450" y="5813425"/>
            <a:ext cx="473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a	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2376488" y="3963988"/>
            <a:ext cx="715962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f</a:t>
            </a:r>
            <a:r>
              <a:rPr lang="en-US" b="1">
                <a:solidFill>
                  <a:srgbClr val="0000CC"/>
                </a:solidFill>
              </a:rPr>
              <a:t>(</a:t>
            </a:r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 b="1" baseline="-25000">
                <a:solidFill>
                  <a:srgbClr val="0000CC"/>
                </a:solidFill>
              </a:rPr>
              <a:t>1</a:t>
            </a:r>
            <a:r>
              <a:rPr lang="en-US" b="1">
                <a:solidFill>
                  <a:srgbClr val="0000CC"/>
                </a:solidFill>
              </a:rPr>
              <a:t>)</a:t>
            </a:r>
          </a:p>
          <a:p>
            <a:pPr algn="r">
              <a:lnSpc>
                <a:spcPct val="60000"/>
              </a:lnSpc>
              <a:spcBef>
                <a:spcPct val="50000"/>
              </a:spcBef>
            </a:pPr>
            <a:endParaRPr lang="en-US" b="1">
              <a:solidFill>
                <a:srgbClr val="0000CC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f</a:t>
            </a:r>
            <a:r>
              <a:rPr lang="en-US" b="1">
                <a:solidFill>
                  <a:srgbClr val="0000CC"/>
                </a:solidFill>
              </a:rPr>
              <a:t>(</a:t>
            </a:r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 b="1" baseline="-25000">
                <a:solidFill>
                  <a:srgbClr val="0000CC"/>
                </a:solidFill>
              </a:rPr>
              <a:t>2</a:t>
            </a:r>
            <a:r>
              <a:rPr lang="en-US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4591050" y="6019800"/>
            <a:ext cx="52705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2451100" y="4214813"/>
            <a:ext cx="0" cy="5651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394325" y="5813425"/>
            <a:ext cx="5286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	b	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4333875" y="5813425"/>
            <a:ext cx="5032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x</a:t>
            </a:r>
            <a:r>
              <a:rPr lang="en-US" b="1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4725988" y="4152900"/>
            <a:ext cx="400050" cy="600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1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 startAt="2"/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dirty="0"/>
              <a:t> denote the </a:t>
            </a:r>
            <a:r>
              <a:rPr lang="en-US" sz="2400" dirty="0">
                <a:solidFill>
                  <a:srgbClr val="0000CC"/>
                </a:solidFill>
              </a:rPr>
              <a:t>volume</a:t>
            </a:r>
            <a:r>
              <a:rPr lang="en-US" sz="2400" dirty="0"/>
              <a:t> (in cubic inches) of the resulting box. The volume, </a:t>
            </a:r>
            <a:endParaRPr lang="en-US" sz="2400" i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None/>
            </a:pPr>
            <a:endParaRPr lang="en-US" sz="2400" i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None/>
            </a:pPr>
            <a:endParaRPr lang="en-US" sz="2400" i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30000"/>
              </a:lnSpc>
              <a:buSzTx/>
              <a:buFont typeface="Wingdings" pitchFamily="2" charset="2"/>
              <a:buNone/>
            </a:pPr>
            <a:endParaRPr lang="en-US" sz="2400" i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sz="2400" dirty="0"/>
              <a:t>	is the quantity to be </a:t>
            </a:r>
            <a:r>
              <a:rPr lang="en-US" sz="2400" dirty="0">
                <a:solidFill>
                  <a:srgbClr val="0000CC"/>
                </a:solidFill>
              </a:rPr>
              <a:t>maximized</a:t>
            </a:r>
            <a:r>
              <a:rPr lang="en-US" sz="2400" dirty="0"/>
              <a:t>.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 flipH="1" flipV="1">
            <a:off x="35409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H="1" flipV="1">
            <a:off x="7960519" y="5470525"/>
            <a:ext cx="0" cy="9906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52600" y="2107501"/>
                <a:ext cx="613809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07501"/>
                <a:ext cx="6138091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705600" y="4603729"/>
            <a:ext cx="838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i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715000" y="5518129"/>
            <a:ext cx="1143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 dirty="0">
                <a:solidFill>
                  <a:srgbClr val="0000CC"/>
                </a:solidFill>
              </a:rPr>
              <a:t>16 – 2</a:t>
            </a:r>
            <a:r>
              <a:rPr lang="en-US" sz="2100" b="1" i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19844604">
            <a:off x="4038600" y="4146529"/>
            <a:ext cx="2438400" cy="1676400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scene3d>
            <a:camera prst="legacyObliqueTopRight">
              <a:rot lat="1800000" lon="0" rev="0"/>
            </a:camera>
            <a:lightRig rig="legacyFlat3" dir="b"/>
          </a:scene3d>
          <a:sp3d extrusionH="735000" contourW="127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 flipH="1">
            <a:off x="6858000" y="4451329"/>
            <a:ext cx="228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 flipH="1">
            <a:off x="4876800" y="5213329"/>
            <a:ext cx="1905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657600" y="4984729"/>
            <a:ext cx="1066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3200400" y="5365729"/>
            <a:ext cx="1143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100" b="1">
                <a:solidFill>
                  <a:srgbClr val="0000CC"/>
                </a:solidFill>
              </a:rPr>
              <a:t>10 – 2</a:t>
            </a:r>
            <a:r>
              <a:rPr lang="en-US" sz="2100" b="1" i="1">
                <a:solidFill>
                  <a:srgbClr val="0000CC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847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1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 startAt="3"/>
            </a:pPr>
            <a:r>
              <a:rPr lang="en-US" sz="2400" dirty="0" smtClean="0"/>
              <a:t>Each </a:t>
            </a:r>
            <a:r>
              <a:rPr lang="en-US" sz="2400" dirty="0"/>
              <a:t>side of the box must be </a:t>
            </a:r>
            <a:r>
              <a:rPr lang="en-US" sz="2400" dirty="0">
                <a:solidFill>
                  <a:srgbClr val="0000CC"/>
                </a:solidFill>
              </a:rPr>
              <a:t>nonnegative</a:t>
            </a:r>
            <a:r>
              <a:rPr lang="en-US" sz="2400" dirty="0"/>
              <a:t>, so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must satisfy the inequalities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 0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16 –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  0</a:t>
            </a:r>
            <a:r>
              <a:rPr lang="en-US" sz="2400" dirty="0">
                <a:sym typeface="Symbol" pitchFamily="18" charset="2"/>
              </a:rPr>
              <a:t>, and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10 –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 </a:t>
            </a:r>
            <a:r>
              <a:rPr lang="en-US" sz="2400" dirty="0">
                <a:solidFill>
                  <a:srgbClr val="0000CC"/>
                </a:solidFill>
              </a:rPr>
              <a:t> 0</a:t>
            </a:r>
            <a:r>
              <a:rPr lang="en-US" sz="2400" dirty="0"/>
              <a:t>.</a:t>
            </a:r>
          </a:p>
          <a:p>
            <a:pPr marL="854075" lvl="1" indent="-342900">
              <a:lnSpc>
                <a:spcPct val="90000"/>
              </a:lnSpc>
              <a:buSzPct val="85000"/>
            </a:pPr>
            <a:r>
              <a:rPr lang="en-US" sz="2400" dirty="0"/>
              <a:t>All these inequalities are satisfied if </a:t>
            </a:r>
            <a:r>
              <a:rPr lang="en-US" sz="2400" dirty="0">
                <a:solidFill>
                  <a:srgbClr val="0000CC"/>
                </a:solidFill>
              </a:rPr>
              <a:t>0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5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854075" lvl="1" indent="-342900">
              <a:lnSpc>
                <a:spcPct val="90000"/>
              </a:lnSpc>
              <a:buSzPct val="85000"/>
            </a:pPr>
            <a:r>
              <a:rPr lang="en-US" sz="2400" dirty="0">
                <a:cs typeface="Times New Roman" pitchFamily="18" charset="0"/>
              </a:rPr>
              <a:t>Therefore, the problem at hand is equivalent to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finding</a:t>
            </a:r>
            <a:r>
              <a:rPr lang="en-US" sz="2400" dirty="0">
                <a:cs typeface="Times New Roman" pitchFamily="18" charset="0"/>
              </a:rPr>
              <a:t>        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absolute maximum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of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marL="854075" lvl="1" indent="-342900">
              <a:lnSpc>
                <a:spcPct val="140000"/>
              </a:lnSpc>
              <a:buSzPct val="85000"/>
            </a:pPr>
            <a:endParaRPr lang="en-US" sz="2400" dirty="0">
              <a:cs typeface="Times New Roman" pitchFamily="18" charset="0"/>
            </a:endParaRPr>
          </a:p>
          <a:p>
            <a:pPr marL="854075" lvl="1" indent="-342900">
              <a:lnSpc>
                <a:spcPct val="90000"/>
              </a:lnSpc>
              <a:buSzPct val="85000"/>
              <a:buFont typeface="Arial Unicode MS" pitchFamily="34" charset="-128"/>
              <a:buNone/>
            </a:pPr>
            <a:r>
              <a:rPr lang="en-US" sz="2400" dirty="0">
                <a:cs typeface="Times New Roman" pitchFamily="18" charset="0"/>
              </a:rPr>
              <a:t>	on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closed interval [0, 5]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200400" y="3581400"/>
                <a:ext cx="339900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81400"/>
                <a:ext cx="3399007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57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1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 startAt="4"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/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continuous on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[0, 5]</a:t>
            </a:r>
            <a:r>
              <a:rPr lang="en-US" sz="2400" dirty="0">
                <a:cs typeface="Times New Roman" pitchFamily="18" charset="0"/>
              </a:rPr>
              <a:t>. Setting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0</a:t>
            </a:r>
            <a:r>
              <a:rPr lang="en-US" sz="2400" dirty="0">
                <a:cs typeface="Times New Roman" pitchFamily="18" charset="0"/>
              </a:rPr>
              <a:t> we get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>
                <a:cs typeface="Times New Roman" pitchFamily="18" charset="0"/>
              </a:rPr>
              <a:t>	which yields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critical numbers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= 20/3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We </a:t>
            </a:r>
            <a:r>
              <a:rPr lang="en-US" sz="2400" dirty="0">
                <a:cs typeface="Times New Roman" pitchFamily="18" charset="0"/>
              </a:rPr>
              <a:t>discard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= 20/3</a:t>
            </a:r>
            <a:r>
              <a:rPr lang="en-US" sz="2400" dirty="0">
                <a:cs typeface="Times New Roman" pitchFamily="18" charset="0"/>
              </a:rPr>
              <a:t> for being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outside the interval [0, 5]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We </a:t>
            </a:r>
            <a:r>
              <a:rPr lang="en-US" sz="2400" dirty="0">
                <a:cs typeface="Times New Roman" pitchFamily="18" charset="0"/>
              </a:rPr>
              <a:t>evaluate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at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critical point</a:t>
            </a:r>
            <a:r>
              <a:rPr lang="en-US" sz="2400" dirty="0">
                <a:cs typeface="Times New Roman" pitchFamily="18" charset="0"/>
              </a:rPr>
              <a:t> and at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endpoints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		f(0) = 0	 f(2) = 144 	f(5) = 0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>
                <a:solidFill>
                  <a:srgbClr val="FFFF00"/>
                </a:solidFill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Thus</a:t>
            </a:r>
            <a:r>
              <a:rPr lang="en-US" sz="2400" dirty="0">
                <a:cs typeface="Times New Roman" pitchFamily="18" charset="0"/>
              </a:rPr>
              <a:t>,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volume</a:t>
            </a:r>
            <a:r>
              <a:rPr lang="en-US" sz="2400" dirty="0">
                <a:cs typeface="Times New Roman" pitchFamily="18" charset="0"/>
              </a:rPr>
              <a:t> of the box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maximized</a:t>
            </a:r>
            <a:r>
              <a:rPr lang="en-US" sz="2400" dirty="0">
                <a:cs typeface="Times New Roman" pitchFamily="18" charset="0"/>
              </a:rPr>
              <a:t> by taking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= 2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>
                <a:cs typeface="Times New Roman" pitchFamily="18" charset="0"/>
              </a:rPr>
              <a:t>	The resulting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dimensions of the box</a:t>
            </a:r>
            <a:r>
              <a:rPr lang="en-US" sz="2400" dirty="0">
                <a:cs typeface="Times New Roman" pitchFamily="18" charset="0"/>
              </a:rPr>
              <a:t> are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12</a:t>
            </a:r>
            <a:r>
              <a:rPr lang="en-US" sz="2400" dirty="0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″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6</a:t>
            </a:r>
            <a:r>
              <a:rPr lang="en-US" sz="2400" dirty="0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″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☓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2</a:t>
            </a:r>
            <a:r>
              <a:rPr lang="en-US" sz="2400" dirty="0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″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446902" y="1998664"/>
                <a:ext cx="579209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2" y="1998664"/>
                <a:ext cx="5792098" cy="439736"/>
              </a:xfrm>
              <a:prstGeom prst="rect">
                <a:avLst/>
              </a:prstGeom>
              <a:blipFill rotWithShape="1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3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A cylindrical can is to be made to </a:t>
            </a:r>
            <a:r>
              <a:rPr lang="en-US" sz="2400" dirty="0" smtClean="0"/>
              <a:t>hold 1L </a:t>
            </a:r>
            <a:r>
              <a:rPr lang="en-US" sz="2400" dirty="0"/>
              <a:t>of oil. </a:t>
            </a:r>
            <a:endParaRPr lang="en-US" sz="2400" dirty="0" smtClean="0"/>
          </a:p>
          <a:p>
            <a:pPr lvl="1"/>
            <a:r>
              <a:rPr lang="en-US" sz="2200" dirty="0"/>
              <a:t>in </a:t>
            </a:r>
            <a:r>
              <a:rPr lang="en-US" sz="2200" dirty="0" smtClean="0"/>
              <a:t>the figure </a:t>
            </a:r>
            <a:r>
              <a:rPr lang="en-US" sz="2200" i="1" dirty="0" smtClean="0">
                <a:solidFill>
                  <a:srgbClr val="0000CC"/>
                </a:solidFill>
              </a:rPr>
              <a:t>r</a:t>
            </a:r>
            <a:r>
              <a:rPr lang="en-US" sz="2200" i="1" dirty="0" smtClean="0"/>
              <a:t> </a:t>
            </a:r>
            <a:r>
              <a:rPr lang="en-US" sz="2200" dirty="0"/>
              <a:t>is the radius and </a:t>
            </a:r>
            <a:r>
              <a:rPr lang="en-US" sz="2200" i="1" dirty="0">
                <a:solidFill>
                  <a:srgbClr val="0000CC"/>
                </a:solidFill>
              </a:rPr>
              <a:t>h</a:t>
            </a:r>
            <a:r>
              <a:rPr lang="en-US" sz="2200" i="1" dirty="0"/>
              <a:t> </a:t>
            </a:r>
            <a:r>
              <a:rPr lang="en-US" sz="2200" dirty="0"/>
              <a:t>the height (both in centimeters).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>
              <a:lnSpc>
                <a:spcPct val="95000"/>
              </a:lnSpc>
            </a:pPr>
            <a:r>
              <a:rPr lang="en-US" sz="2400" dirty="0">
                <a:solidFill>
                  <a:srgbClr val="0000CC"/>
                </a:solidFill>
              </a:rPr>
              <a:t>Find the dimensions</a:t>
            </a:r>
            <a:r>
              <a:rPr lang="en-US" sz="2400" dirty="0"/>
              <a:t> that will </a:t>
            </a:r>
            <a:r>
              <a:rPr lang="en-US" sz="2400" dirty="0" smtClean="0">
                <a:solidFill>
                  <a:srgbClr val="0000CC"/>
                </a:solidFill>
              </a:rPr>
              <a:t>minimize the </a:t>
            </a:r>
            <a:r>
              <a:rPr lang="en-US" sz="2400" dirty="0">
                <a:solidFill>
                  <a:srgbClr val="0000CC"/>
                </a:solidFill>
              </a:rPr>
              <a:t>cost of the metal</a:t>
            </a:r>
            <a:r>
              <a:rPr lang="en-US" sz="2400" dirty="0"/>
              <a:t> to manufacture the can.</a:t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265144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1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Let </a:t>
            </a:r>
            <a:r>
              <a:rPr lang="en-US" sz="2400" i="1" dirty="0" smtClean="0">
                <a:solidFill>
                  <a:srgbClr val="0000CC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denote the </a:t>
            </a:r>
            <a:r>
              <a:rPr lang="en-US" sz="2400" dirty="0" smtClean="0">
                <a:solidFill>
                  <a:srgbClr val="0000CC"/>
                </a:solidFill>
              </a:rPr>
              <a:t>radius,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CC"/>
                </a:solidFill>
              </a:rPr>
              <a:t>h</a:t>
            </a:r>
            <a:r>
              <a:rPr lang="en-US" sz="2400" dirty="0" smtClean="0"/>
              <a:t> denote the height of the can (both in centimeters).</a:t>
            </a:r>
            <a:endParaRPr lang="en-US" sz="2400" dirty="0"/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The given volume of the can is 1L (equivalent to 1000cm</a:t>
            </a:r>
            <a:r>
              <a:rPr lang="en-US" sz="2400" b="1" baseline="30000" dirty="0" smtClean="0"/>
              <a:t>3</a:t>
            </a:r>
            <a:r>
              <a:rPr lang="en-US" sz="2400" dirty="0" smtClean="0"/>
              <a:t>), so we have: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2590800"/>
                <a:ext cx="3863814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90800"/>
                <a:ext cx="3863814" cy="670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85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457200" indent="-457200">
              <a:lnSpc>
                <a:spcPct val="90000"/>
              </a:lnSpc>
              <a:buSzTx/>
              <a:buFont typeface="+mj-lt"/>
              <a:buAutoNum type="arabicPeriod" startAt="2"/>
            </a:pPr>
            <a:r>
              <a:rPr lang="en-US" sz="2400" dirty="0" smtClean="0"/>
              <a:t>The </a:t>
            </a:r>
            <a:r>
              <a:rPr lang="en-US" sz="2400" dirty="0"/>
              <a:t>total surface area of the </a:t>
            </a:r>
            <a:r>
              <a:rPr lang="en-US" sz="2400" dirty="0" smtClean="0"/>
              <a:t>cylinder includes top</a:t>
            </a:r>
            <a:r>
              <a:rPr lang="en-US" sz="2400" dirty="0"/>
              <a:t>, bottom, and </a:t>
            </a:r>
            <a:r>
              <a:rPr lang="en-US" sz="2400" dirty="0" smtClean="0"/>
              <a:t>sides. Let </a:t>
            </a:r>
            <a:r>
              <a:rPr lang="en-US" sz="2400" i="1" dirty="0" smtClean="0">
                <a:solidFill>
                  <a:srgbClr val="0000CC"/>
                </a:solidFill>
              </a:rPr>
              <a:t>S</a:t>
            </a:r>
            <a:r>
              <a:rPr lang="en-US" sz="2400" dirty="0" smtClean="0"/>
              <a:t> denote the total surface area, 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area </a:t>
            </a:r>
            <a:r>
              <a:rPr lang="en-US" sz="2400" i="1" dirty="0">
                <a:solidFill>
                  <a:srgbClr val="0000CC"/>
                </a:solidFill>
              </a:rPr>
              <a:t>S(r)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the quantity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be </a:t>
            </a:r>
            <a:r>
              <a:rPr lang="en-US" sz="2400" dirty="0" smtClean="0"/>
              <a:t>minimized.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2082450"/>
                <a:ext cx="2884508" cy="2290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𝒓𝒉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𝟏𝟎𝟎𝟎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𝟐𝟎𝟎𝟎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82450"/>
                <a:ext cx="2884508" cy="22903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286000"/>
            <a:ext cx="3752850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99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457200" indent="-457200">
              <a:lnSpc>
                <a:spcPct val="90000"/>
              </a:lnSpc>
              <a:buSzTx/>
              <a:buFont typeface="+mj-lt"/>
              <a:buAutoNum type="arabicPeriod" startAt="3"/>
            </a:pPr>
            <a:r>
              <a:rPr lang="en-US" sz="2400" dirty="0" smtClean="0"/>
              <a:t>The radius r must be positive, so we have </a:t>
            </a:r>
            <a:r>
              <a:rPr lang="en-US" sz="2400" i="1" dirty="0" smtClean="0">
                <a:solidFill>
                  <a:srgbClr val="0000CC"/>
                </a:solidFill>
              </a:rPr>
              <a:t>r&gt;0</a:t>
            </a:r>
            <a:r>
              <a:rPr lang="en-US" sz="2400" i="1" dirty="0">
                <a:solidFill>
                  <a:srgbClr val="0000CC"/>
                </a:solidFill>
              </a:rPr>
              <a:t>. </a:t>
            </a: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dirty="0" smtClean="0"/>
              <a:t>Therefore</a:t>
            </a:r>
            <a:r>
              <a:rPr lang="en-US" sz="2400" dirty="0"/>
              <a:t>, the problem at hand is equivalent to </a:t>
            </a:r>
            <a:r>
              <a:rPr lang="en-US" sz="2400" dirty="0" smtClean="0"/>
              <a:t>find 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CC"/>
                </a:solidFill>
              </a:rPr>
              <a:t>absolute </a:t>
            </a:r>
            <a:r>
              <a:rPr lang="en-US" sz="2400" dirty="0" smtClean="0">
                <a:solidFill>
                  <a:srgbClr val="0000CC"/>
                </a:solidFill>
              </a:rPr>
              <a:t>minimum</a:t>
            </a:r>
            <a:r>
              <a:rPr lang="en-US" sz="2400" dirty="0" smtClean="0"/>
              <a:t> of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infinite interval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843" y="2760484"/>
                <a:ext cx="2606226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𝟐𝟎𝟎𝟎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43" y="2760484"/>
                <a:ext cx="2606226" cy="6685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3755265"/>
                <a:ext cx="9356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55265"/>
                <a:ext cx="93564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2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 startAt="4"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/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continuous </a:t>
            </a:r>
            <a:r>
              <a:rPr lang="en-US" sz="2400" dirty="0" smtClean="0"/>
              <a:t>on         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>
                <a:cs typeface="Times New Roman" pitchFamily="18" charset="0"/>
              </a:rPr>
              <a:t>Setting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0</a:t>
            </a:r>
            <a:r>
              <a:rPr lang="en-US" sz="2400" dirty="0">
                <a:cs typeface="Times New Roman" pitchFamily="18" charset="0"/>
              </a:rPr>
              <a:t> we get</a:t>
            </a: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which </a:t>
            </a:r>
            <a:r>
              <a:rPr lang="en-US" sz="2400" dirty="0">
                <a:cs typeface="Times New Roman" pitchFamily="18" charset="0"/>
              </a:rPr>
              <a:t>yields the </a:t>
            </a:r>
            <a:r>
              <a:rPr lang="en-US" sz="2400" dirty="0" smtClean="0">
                <a:cs typeface="Times New Roman" pitchFamily="18" charset="0"/>
              </a:rPr>
              <a:t>only one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critical number </a:t>
            </a: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We can observe that </a:t>
            </a: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f’(x)&lt;0</a:t>
            </a:r>
            <a:r>
              <a:rPr lang="en-US" sz="2400" dirty="0" smtClean="0">
                <a:cs typeface="Times New Roman" pitchFamily="18" charset="0"/>
              </a:rPr>
              <a:t> for all x to the left of the critical number, and </a:t>
            </a: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f’(x)&gt;0</a:t>
            </a:r>
            <a:r>
              <a:rPr lang="en-US" sz="2400" dirty="0" smtClean="0">
                <a:cs typeface="Times New Roman" pitchFamily="18" charset="0"/>
              </a:rPr>
              <a:t> for all x to the right.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So </a:t>
            </a: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f(x)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decreasing for all x to the left</a:t>
            </a:r>
            <a:r>
              <a:rPr lang="en-US" sz="2400" dirty="0" smtClean="0">
                <a:cs typeface="Times New Roman" pitchFamily="18" charset="0"/>
              </a:rPr>
              <a:t> of the critical number, and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increasing for all x to the right</a:t>
            </a:r>
            <a:r>
              <a:rPr lang="en-US" sz="2400" dirty="0" smtClean="0">
                <a:cs typeface="Times New Roman" pitchFamily="18" charset="0"/>
              </a:rPr>
              <a:t>. 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Thus, f(x) must be absolute minimum at 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89895" y="2057400"/>
                <a:ext cx="4506105" cy="727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𝟐𝟎𝟎𝟎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95" y="2057400"/>
                <a:ext cx="4506105" cy="7275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6759" y="1447800"/>
                <a:ext cx="9356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59" y="1447800"/>
                <a:ext cx="93564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49190" y="2655125"/>
                <a:ext cx="142321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90" y="2655125"/>
                <a:ext cx="1423210" cy="10016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0" y="5281550"/>
                <a:ext cx="142321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81550"/>
                <a:ext cx="1423210" cy="10016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47" grpId="0"/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</a:t>
            </a:r>
            <a:r>
              <a:rPr lang="en-US" dirty="0" smtClean="0"/>
              <a:t>problem type 2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 smtClean="0"/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AutoNum type="arabicPeriod" startAt="4"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 smtClean="0"/>
              <a:t>With                    , the corresponding value of </a:t>
            </a:r>
            <a:r>
              <a:rPr lang="en-US" sz="2400" i="1" dirty="0" smtClean="0">
                <a:solidFill>
                  <a:srgbClr val="0000CC"/>
                </a:solidFill>
              </a:rPr>
              <a:t>h</a:t>
            </a:r>
            <a:r>
              <a:rPr lang="en-US" sz="2400" dirty="0" smtClean="0"/>
              <a:t> is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can conclude that the cost of the metal needed to manufacture the can is minimum when:</a:t>
            </a:r>
            <a:br>
              <a:rPr lang="en-US" sz="2400" dirty="0" smtClean="0"/>
            </a:br>
            <a:endParaRPr lang="en-US" sz="2400" dirty="0" smtClean="0"/>
          </a:p>
          <a:p>
            <a:pPr marL="796925" lvl="1" indent="-396875">
              <a:lnSpc>
                <a:spcPct val="90000"/>
              </a:lnSpc>
              <a:buFont typeface="Arial" pitchFamily="34" charset="0"/>
              <a:buChar char="•"/>
              <a:tabLst>
                <a:tab pos="1087438" algn="l"/>
                <a:tab pos="3260725" algn="l"/>
                <a:tab pos="5883275" algn="l"/>
              </a:tabLst>
            </a:pPr>
            <a:r>
              <a:rPr lang="en-US" sz="2200" dirty="0" smtClean="0">
                <a:cs typeface="Times New Roman" pitchFamily="18" charset="0"/>
              </a:rPr>
              <a:t>The radius should be: </a:t>
            </a:r>
            <a:br>
              <a:rPr lang="en-US" sz="2200" dirty="0" smtClean="0">
                <a:cs typeface="Times New Roman" pitchFamily="18" charset="0"/>
              </a:rPr>
            </a:br>
            <a:r>
              <a:rPr lang="en-US" sz="2200" dirty="0" smtClean="0">
                <a:cs typeface="Times New Roman" pitchFamily="18" charset="0"/>
              </a:rPr>
              <a:t/>
            </a:r>
            <a:br>
              <a:rPr lang="en-US" sz="2200" dirty="0" smtClean="0">
                <a:cs typeface="Times New Roman" pitchFamily="18" charset="0"/>
              </a:rPr>
            </a:br>
            <a:endParaRPr lang="en-US" sz="2200" dirty="0" smtClean="0">
              <a:cs typeface="Times New Roman" pitchFamily="18" charset="0"/>
            </a:endParaRPr>
          </a:p>
          <a:p>
            <a:pPr marL="796925" lvl="1" indent="-396875">
              <a:lnSpc>
                <a:spcPct val="90000"/>
              </a:lnSpc>
              <a:buFont typeface="Arial" pitchFamily="34" charset="0"/>
              <a:buChar char="•"/>
              <a:tabLst>
                <a:tab pos="1087438" algn="l"/>
                <a:tab pos="3260725" algn="l"/>
                <a:tab pos="5883275" algn="l"/>
              </a:tabLst>
            </a:pPr>
            <a:r>
              <a:rPr lang="en-US" sz="2200" dirty="0">
                <a:cs typeface="Times New Roman" pitchFamily="18" charset="0"/>
              </a:rPr>
              <a:t>The height should be equal to twice the radius—namely, the </a:t>
            </a:r>
            <a:r>
              <a:rPr lang="en-US" sz="2200" dirty="0" smtClean="0">
                <a:cs typeface="Times New Roman" pitchFamily="18" charset="0"/>
              </a:rPr>
              <a:t>diameter.</a:t>
            </a:r>
            <a:endParaRPr lang="en-US" sz="22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endParaRPr lang="en-US" sz="2400" dirty="0">
              <a:cs typeface="Times New Roman" pitchFamily="18" charset="0"/>
            </a:endParaRPr>
          </a:p>
          <a:p>
            <a:pPr marL="396875" indent="-396875">
              <a:lnSpc>
                <a:spcPct val="90000"/>
              </a:lnSpc>
              <a:buSzTx/>
              <a:buFont typeface="Wingdings" pitchFamily="2" charset="2"/>
              <a:buNone/>
              <a:tabLst>
                <a:tab pos="1087438" algn="l"/>
                <a:tab pos="3260725" algn="l"/>
                <a:tab pos="5883275" algn="l"/>
              </a:tabLst>
            </a:pP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22704" y="1981200"/>
                <a:ext cx="3168496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ad>
                        <m:ra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den>
                          </m:f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04" y="1981200"/>
                <a:ext cx="3168496" cy="10016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9990" y="1131916"/>
                <a:ext cx="142321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90" y="1131916"/>
                <a:ext cx="1423210" cy="10016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2400" y="3798916"/>
                <a:ext cx="1423210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98916"/>
                <a:ext cx="1423210" cy="10016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9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47" grpId="0"/>
      <p:bldP spid="9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Derivative</a:t>
            </a:r>
            <a:r>
              <a:rPr lang="en-US" sz="2400" dirty="0" smtClean="0"/>
              <a:t> is introduced as a </a:t>
            </a:r>
            <a:r>
              <a:rPr lang="en-US" sz="2400" dirty="0" smtClean="0">
                <a:solidFill>
                  <a:srgbClr val="0000CC"/>
                </a:solidFill>
              </a:rPr>
              <a:t>tool to assist</a:t>
            </a:r>
            <a:r>
              <a:rPr lang="en-US" sz="2400" dirty="0" smtClean="0"/>
              <a:t> in:</a:t>
            </a:r>
          </a:p>
          <a:p>
            <a:pPr lvl="1" eaLnBrk="1" hangingPunct="1"/>
            <a:r>
              <a:rPr lang="en-US" sz="2400" dirty="0" smtClean="0">
                <a:solidFill>
                  <a:srgbClr val="0000CC"/>
                </a:solidFill>
              </a:rPr>
              <a:t>Analyzing function</a:t>
            </a:r>
            <a:r>
              <a:rPr lang="en-US" sz="2400" dirty="0" smtClean="0"/>
              <a:t>: increasing, decreasing, concavity, critical points, inflection points, relative </a:t>
            </a:r>
            <a:r>
              <a:rPr lang="en-US" sz="2400" dirty="0" err="1" smtClean="0"/>
              <a:t>extrema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rgbClr val="0000CC"/>
                </a:solidFill>
              </a:rPr>
              <a:t>Sketching curve of a function</a:t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rgbClr val="0000CC"/>
                </a:solidFill>
              </a:rPr>
              <a:t>Solving optimization problem</a:t>
            </a:r>
            <a:r>
              <a:rPr lang="en-US" sz="2400" dirty="0" smtClean="0"/>
              <a:t>: absolute </a:t>
            </a:r>
            <a:r>
              <a:rPr lang="en-US" sz="2400" dirty="0" err="1" smtClean="0"/>
              <a:t>extrema</a:t>
            </a:r>
            <a:r>
              <a:rPr lang="en-US" sz="2400" dirty="0" smtClean="0"/>
              <a:t>, finding maximizing / minimizing value of a function.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59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3581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Theorem 1:</a:t>
            </a:r>
          </a:p>
          <a:p>
            <a:r>
              <a:rPr lang="en-US" sz="2400" dirty="0" smtClean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&gt; 0</a:t>
            </a:r>
            <a:r>
              <a:rPr lang="en-US" sz="2400" dirty="0">
                <a:cs typeface="Times New Roman" pitchFamily="18" charset="0"/>
              </a:rPr>
              <a:t> for each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an interval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increasing</a:t>
            </a:r>
            <a:r>
              <a:rPr lang="en-US" sz="2400" dirty="0">
                <a:cs typeface="Times New Roman" pitchFamily="18" charset="0"/>
              </a:rPr>
              <a:t> on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&lt; 0</a:t>
            </a:r>
            <a:r>
              <a:rPr lang="en-US" sz="2400" dirty="0">
                <a:cs typeface="Times New Roman" pitchFamily="18" charset="0"/>
              </a:rPr>
              <a:t> for each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an interval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decreasing</a:t>
            </a:r>
            <a:r>
              <a:rPr lang="en-US" sz="2400" dirty="0">
                <a:cs typeface="Times New Roman" pitchFamily="18" charset="0"/>
              </a:rPr>
              <a:t> on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0</a:t>
            </a:r>
            <a:r>
              <a:rPr lang="en-US" sz="2400" dirty="0">
                <a:cs typeface="Times New Roman" pitchFamily="18" charset="0"/>
              </a:rPr>
              <a:t> for each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an interval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then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on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functions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68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Read sections 4.1 - 4.5 in Chapter 4.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5.</a:t>
            </a:r>
          </a:p>
          <a:p>
            <a:pPr lvl="1" eaLnBrk="1" hangingPunct="1"/>
            <a:r>
              <a:rPr lang="en-US" dirty="0" smtClean="0"/>
              <a:t>All exercises in textbook page 310-314 (chapter 4 review exercise</a:t>
            </a:r>
            <a:r>
              <a:rPr lang="en-US" dirty="0"/>
              <a:t>) – except the CAS exercises.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60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Increasing and Decreasing functions: Example 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interval</a:t>
            </a:r>
            <a:r>
              <a:rPr lang="en-US" sz="2400" dirty="0"/>
              <a:t> where 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0000CC"/>
                </a:solidFill>
              </a:rPr>
              <a:t>interval</a:t>
            </a:r>
            <a:r>
              <a:rPr lang="en-US" sz="2400" dirty="0"/>
              <a:t> where it 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>
                <a:cs typeface="Times New Roman" pitchFamily="18" charset="0"/>
              </a:rPr>
              <a:t>Solution</a:t>
            </a:r>
            <a:r>
              <a:rPr lang="en-US" sz="2400" dirty="0" smtClean="0">
                <a:cs typeface="Times New Roman" pitchFamily="18" charset="0"/>
              </a:rPr>
              <a:t>: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/>
              <a:t>The derivative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&gt; 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  if 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&gt; </a:t>
            </a:r>
            <a:r>
              <a:rPr lang="en-US" sz="2400" dirty="0" smtClean="0">
                <a:solidFill>
                  <a:srgbClr val="0000CC"/>
                </a:solidFill>
              </a:rPr>
              <a:t>0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&lt; 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  if 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&lt; 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Thus,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on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CC"/>
                </a:solidFill>
              </a:rPr>
              <a:t>interval </a:t>
            </a:r>
            <a:r>
              <a:rPr lang="en-US" sz="2400" dirty="0">
                <a:solidFill>
                  <a:srgbClr val="0000CC"/>
                </a:solidFill>
              </a:rPr>
              <a:t>(0,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)</a:t>
            </a:r>
            <a:r>
              <a:rPr lang="en-US" sz="2400" dirty="0">
                <a:sym typeface="Symbol" pitchFamily="18" charset="2"/>
              </a:rPr>
              <a:t> and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decreasing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on </a:t>
            </a:r>
            <a:r>
              <a:rPr lang="en-US" sz="2400" dirty="0">
                <a:sym typeface="Symbol" pitchFamily="18" charset="2"/>
              </a:rPr>
              <a:t>the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interval (–</a:t>
            </a:r>
            <a:r>
              <a:rPr lang="en-US" sz="2400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, 0)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222500"/>
            <a:ext cx="31718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72338" y="2514600"/>
            <a:ext cx="11464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00CC"/>
                </a:solidFill>
              </a:rPr>
              <a:t>f</a:t>
            </a:r>
            <a:r>
              <a:rPr lang="en-US" sz="2200" b="1" dirty="0">
                <a:solidFill>
                  <a:srgbClr val="0000CC"/>
                </a:solidFill>
              </a:rPr>
              <a:t>(</a:t>
            </a:r>
            <a:r>
              <a:rPr lang="en-US" sz="2200" b="1" i="1" dirty="0">
                <a:solidFill>
                  <a:srgbClr val="0000CC"/>
                </a:solidFill>
              </a:rPr>
              <a:t>x</a:t>
            </a:r>
            <a:r>
              <a:rPr lang="en-US" sz="2200" b="1" dirty="0">
                <a:solidFill>
                  <a:srgbClr val="0000CC"/>
                </a:solidFill>
              </a:rPr>
              <a:t>) = </a:t>
            </a:r>
            <a:r>
              <a:rPr lang="en-US" sz="2200" b="1" i="1" dirty="0">
                <a:solidFill>
                  <a:srgbClr val="0000CC"/>
                </a:solidFill>
              </a:rPr>
              <a:t>x</a:t>
            </a:r>
            <a:r>
              <a:rPr lang="en-US" sz="2200" b="1" baseline="30000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7885113" y="3781425"/>
            <a:ext cx="352425" cy="10683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954713" y="3762375"/>
            <a:ext cx="352425" cy="10366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4953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Steps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CC"/>
                </a:solidFill>
              </a:rPr>
              <a:t>determining the interval</a:t>
            </a:r>
            <a:r>
              <a:rPr lang="en-US" sz="2400" dirty="0" smtClean="0"/>
              <a:t> where a function is </a:t>
            </a:r>
            <a:r>
              <a:rPr lang="en-US" sz="2400" dirty="0" smtClean="0">
                <a:solidFill>
                  <a:srgbClr val="0000CC"/>
                </a:solidFill>
              </a:rPr>
              <a:t>increasing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CC"/>
                </a:solidFill>
              </a:rPr>
              <a:t>decreasing</a:t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/>
              <a:t>Find </a:t>
            </a:r>
            <a:r>
              <a:rPr lang="en-US" sz="2400" dirty="0">
                <a:solidFill>
                  <a:srgbClr val="0000CC"/>
                </a:solidFill>
              </a:rPr>
              <a:t>all the values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for which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0</a:t>
            </a:r>
            <a:r>
              <a:rPr lang="en-US" sz="2400" dirty="0"/>
              <a:t> or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discontinuous</a:t>
            </a:r>
            <a:r>
              <a:rPr lang="en-US" sz="2400" dirty="0">
                <a:cs typeface="Times New Roman" pitchFamily="18" charset="0"/>
              </a:rPr>
              <a:t> and identify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the open intervals</a:t>
            </a:r>
            <a:r>
              <a:rPr lang="en-US" sz="2400" dirty="0">
                <a:cs typeface="Times New Roman" pitchFamily="18" charset="0"/>
              </a:rPr>
              <a:t> determined by these numbers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marL="396875" indent="-396875">
              <a:buSzTx/>
              <a:buFont typeface="Wingdings" pitchFamily="2" charset="2"/>
              <a:buAutoNum type="arabicPeriod"/>
            </a:pPr>
            <a:r>
              <a:rPr lang="en-US" sz="2400" dirty="0">
                <a:cs typeface="Times New Roman" pitchFamily="18" charset="0"/>
              </a:rPr>
              <a:t>Select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test number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in each interval found in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step 1</a:t>
            </a:r>
            <a:r>
              <a:rPr lang="en-US" sz="2400" dirty="0">
                <a:cs typeface="Times New Roman" pitchFamily="18" charset="0"/>
              </a:rPr>
              <a:t> and determine the sign of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 that interval. </a:t>
            </a:r>
          </a:p>
          <a:p>
            <a:pPr lvl="2" indent="-403225">
              <a:buFont typeface="Wingdings" pitchFamily="2" charset="2"/>
              <a:buAutoNum type="alphaLcPeriod"/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 &gt; 0</a:t>
            </a:r>
            <a:r>
              <a:rPr lang="en-US" sz="2400" dirty="0"/>
              <a:t>,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baseline="30000" dirty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on that interval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lvl="2" indent="-403225">
              <a:buFont typeface="Wingdings" pitchFamily="2" charset="2"/>
              <a:buAutoNum type="alphaLcPeriod"/>
            </a:pPr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 &lt; 0</a:t>
            </a:r>
            <a:r>
              <a:rPr lang="en-US" sz="2400" dirty="0"/>
              <a:t>,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baseline="30000" dirty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 on that interval. 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functions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56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Increasing and Decreasing </a:t>
            </a:r>
            <a:r>
              <a:rPr lang="en-US" dirty="0" smtClean="0"/>
              <a:t>functions: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Determine the </a:t>
            </a:r>
            <a:r>
              <a:rPr lang="en-US" sz="2400" dirty="0">
                <a:solidFill>
                  <a:srgbClr val="0000CC"/>
                </a:solidFill>
              </a:rPr>
              <a:t>intervals</a:t>
            </a:r>
            <a:r>
              <a:rPr lang="en-US" sz="2400" dirty="0"/>
              <a:t> where the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and where it 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.</a:t>
            </a:r>
            <a:endParaRPr lang="en-US" sz="2400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Firstly, we find the </a:t>
            </a:r>
            <a:r>
              <a:rPr lang="en-US" sz="2400" dirty="0" smtClean="0">
                <a:solidFill>
                  <a:srgbClr val="0000CC"/>
                </a:solidFill>
              </a:rPr>
              <a:t>first derivative </a:t>
            </a:r>
            <a:r>
              <a:rPr lang="en-US" sz="2400" i="1" dirty="0" smtClean="0">
                <a:solidFill>
                  <a:srgbClr val="0000CC"/>
                </a:solidFill>
              </a:rPr>
              <a:t>f’(x)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0000CC"/>
                </a:solidFill>
              </a:rPr>
              <a:t> solve for </a:t>
            </a:r>
            <a:r>
              <a:rPr lang="en-US" sz="2400" i="1" dirty="0" smtClean="0">
                <a:solidFill>
                  <a:srgbClr val="0000CC"/>
                </a:solidFill>
              </a:rPr>
              <a:t>f’(x)=0</a:t>
            </a:r>
            <a:r>
              <a:rPr lang="en-US" sz="2400" dirty="0" smtClean="0">
                <a:solidFill>
                  <a:srgbClr val="0000CC"/>
                </a:solidFill>
              </a:rPr>
              <a:t>:</a:t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 smtClean="0"/>
              <a:t>The numbers divide the real line into the </a:t>
            </a:r>
            <a:r>
              <a:rPr lang="en-US" sz="2400" dirty="0" smtClean="0">
                <a:solidFill>
                  <a:srgbClr val="0000CC"/>
                </a:solidFill>
              </a:rPr>
              <a:t>intervals 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400" b="1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, </a:t>
            </a:r>
            <a:r>
              <a:rPr lang="en-US" sz="2400" b="1" dirty="0">
                <a:solidFill>
                  <a:srgbClr val="0000CC"/>
                </a:solidFill>
              </a:rPr>
              <a:t>–2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(–</a:t>
            </a:r>
            <a:r>
              <a:rPr lang="en-US" sz="2400" b="1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2, </a:t>
            </a:r>
            <a:r>
              <a:rPr lang="en-US" sz="2400" b="1" dirty="0">
                <a:solidFill>
                  <a:srgbClr val="0000CC"/>
                </a:solidFill>
              </a:rPr>
              <a:t>4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00CC"/>
                </a:solidFill>
              </a:rPr>
              <a:t>(4, </a:t>
            </a:r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)</a:t>
            </a:r>
            <a:r>
              <a:rPr lang="en-US" sz="2400" dirty="0">
                <a:sym typeface="Symbol" pitchFamily="18" charset="2"/>
              </a:rPr>
              <a:t>.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>
                <a:sym typeface="Symbol" pitchFamily="18" charset="2"/>
              </a:rPr>
              <a:t>We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select</a:t>
            </a:r>
            <a:r>
              <a:rPr lang="en-US" sz="2400" dirty="0" smtClean="0">
                <a:sym typeface="Symbol" pitchFamily="18" charset="2"/>
              </a:rPr>
              <a:t> a </a:t>
            </a:r>
            <a:r>
              <a:rPr lang="en-US" sz="2400" dirty="0">
                <a:sym typeface="Symbol" pitchFamily="18" charset="2"/>
              </a:rPr>
              <a:t>convenient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test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point 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in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each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interval</a:t>
            </a:r>
            <a:r>
              <a:rPr lang="en-US" sz="2400" dirty="0" smtClean="0">
                <a:sym typeface="Symbol" pitchFamily="18" charset="2"/>
              </a:rPr>
              <a:t> and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compute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69301"/>
                <a:ext cx="3471335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7956" y="3124200"/>
                <a:ext cx="4948662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56" y="3124200"/>
                <a:ext cx="4948662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657600"/>
                <a:ext cx="40231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𝒐𝒓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402315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8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1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17624</TotalTime>
  <Words>1721</Words>
  <Application>Microsoft Macintosh PowerPoint</Application>
  <PresentationFormat>On-screen Show (4:3)</PresentationFormat>
  <Paragraphs>533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Times New Roman</vt:lpstr>
      <vt:lpstr>Cambria Math</vt:lpstr>
      <vt:lpstr>Arial Unicode MS</vt:lpstr>
      <vt:lpstr>Symbol</vt:lpstr>
      <vt:lpstr>Wingdings</vt:lpstr>
      <vt:lpstr>Arial</vt:lpstr>
      <vt:lpstr>Custom Design</vt:lpstr>
      <vt:lpstr>PowerPoint Presentation</vt:lpstr>
      <vt:lpstr>Contents</vt:lpstr>
      <vt:lpstr>PowerPoint Presentation</vt:lpstr>
      <vt:lpstr>Increasing and Decreasing functions</vt:lpstr>
      <vt:lpstr>Increasing and Decreasing functions</vt:lpstr>
      <vt:lpstr>Increasing and Decreasing functions</vt:lpstr>
      <vt:lpstr>Increasing and Decreasing functions: Example </vt:lpstr>
      <vt:lpstr>Increasing and Decreasing functions</vt:lpstr>
      <vt:lpstr>Increasing and Decreasing functions: Example</vt:lpstr>
      <vt:lpstr>Increasing and Decreasing functions: Example</vt:lpstr>
      <vt:lpstr>Concavity</vt:lpstr>
      <vt:lpstr>Concavity</vt:lpstr>
      <vt:lpstr>Concavity</vt:lpstr>
      <vt:lpstr>Concavity</vt:lpstr>
      <vt:lpstr>Concavity: Example</vt:lpstr>
      <vt:lpstr>Concavity: Example</vt:lpstr>
      <vt:lpstr>Inflection Point</vt:lpstr>
      <vt:lpstr>Inflection Point</vt:lpstr>
      <vt:lpstr>Inflection Point</vt:lpstr>
      <vt:lpstr>PowerPoint Presentation</vt:lpstr>
      <vt:lpstr>Relative Extrema</vt:lpstr>
      <vt:lpstr>Relative Maxima</vt:lpstr>
      <vt:lpstr>Relative Minima</vt:lpstr>
      <vt:lpstr>Critical Numbers</vt:lpstr>
      <vt:lpstr>Relative Extrema</vt:lpstr>
      <vt:lpstr>The First Derivative Test</vt:lpstr>
      <vt:lpstr>The First Derivative Test: Example</vt:lpstr>
      <vt:lpstr>The First Derivative Test: Example</vt:lpstr>
      <vt:lpstr>The Second Derivative Test</vt:lpstr>
      <vt:lpstr>PowerPoint Presentation</vt:lpstr>
      <vt:lpstr>Self Learning</vt:lpstr>
      <vt:lpstr>PowerPoint Presentation</vt:lpstr>
      <vt:lpstr>Absolute extrema</vt:lpstr>
      <vt:lpstr>Absolute extrema : Example</vt:lpstr>
      <vt:lpstr>Absolute extrema : Example</vt:lpstr>
      <vt:lpstr>Absolute extrema : Example</vt:lpstr>
      <vt:lpstr>Absolute extrema : Example</vt:lpstr>
      <vt:lpstr>Absolute extrema in a closed interval</vt:lpstr>
      <vt:lpstr>Absolute extrema in a closed interval: Example</vt:lpstr>
      <vt:lpstr>Absolute extrema in a closed interval</vt:lpstr>
      <vt:lpstr>Absolute extrema in a closed interval: Example</vt:lpstr>
      <vt:lpstr>Absolute extrema in a closed interval: Example</vt:lpstr>
      <vt:lpstr>Applied Example</vt:lpstr>
      <vt:lpstr>Applied Example</vt:lpstr>
      <vt:lpstr>PowerPoint Presentation</vt:lpstr>
      <vt:lpstr>Optimization problem</vt:lpstr>
      <vt:lpstr>Optimization problem</vt:lpstr>
      <vt:lpstr>Optimization problem type 1</vt:lpstr>
      <vt:lpstr>Optimization problem type 1</vt:lpstr>
      <vt:lpstr>Optimization problem type 1</vt:lpstr>
      <vt:lpstr>Optimization problem type 1</vt:lpstr>
      <vt:lpstr>Optimization problem type 1</vt:lpstr>
      <vt:lpstr>Optimization problem type 2</vt:lpstr>
      <vt:lpstr>Optimization problem type 2</vt:lpstr>
      <vt:lpstr>Optimization problem type 2</vt:lpstr>
      <vt:lpstr>Optimization problem type 2</vt:lpstr>
      <vt:lpstr>Optimization problem type 2</vt:lpstr>
      <vt:lpstr>Optimization problem type 2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Office User</cp:lastModifiedBy>
  <cp:revision>2993</cp:revision>
  <dcterms:created xsi:type="dcterms:W3CDTF">2007-03-29T01:06:11Z</dcterms:created>
  <dcterms:modified xsi:type="dcterms:W3CDTF">2019-10-21T02:19:36Z</dcterms:modified>
</cp:coreProperties>
</file>