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3" r:id="rId3"/>
    <p:sldId id="494" r:id="rId4"/>
    <p:sldId id="495" r:id="rId5"/>
    <p:sldId id="496" r:id="rId6"/>
    <p:sldId id="497" r:id="rId7"/>
    <p:sldId id="375" r:id="rId8"/>
    <p:sldId id="498" r:id="rId9"/>
    <p:sldId id="499" r:id="rId10"/>
    <p:sldId id="500" r:id="rId11"/>
    <p:sldId id="501" r:id="rId12"/>
    <p:sldId id="451" r:id="rId13"/>
    <p:sldId id="502" r:id="rId14"/>
    <p:sldId id="503" r:id="rId15"/>
    <p:sldId id="452" r:id="rId16"/>
    <p:sldId id="504" r:id="rId17"/>
    <p:sldId id="505" r:id="rId18"/>
    <p:sldId id="286" r:id="rId19"/>
    <p:sldId id="506" r:id="rId20"/>
    <p:sldId id="507" r:id="rId21"/>
    <p:sldId id="508" r:id="rId22"/>
    <p:sldId id="466" r:id="rId23"/>
    <p:sldId id="509" r:id="rId24"/>
    <p:sldId id="510" r:id="rId25"/>
    <p:sldId id="511" r:id="rId26"/>
    <p:sldId id="470" r:id="rId27"/>
    <p:sldId id="512" r:id="rId28"/>
    <p:sldId id="514" r:id="rId29"/>
    <p:sldId id="515" r:id="rId30"/>
    <p:sldId id="516" r:id="rId31"/>
    <p:sldId id="517" r:id="rId32"/>
    <p:sldId id="518" r:id="rId33"/>
    <p:sldId id="385" r:id="rId34"/>
    <p:sldId id="472" r:id="rId35"/>
    <p:sldId id="520" r:id="rId36"/>
    <p:sldId id="519" r:id="rId37"/>
    <p:sldId id="389" r:id="rId38"/>
    <p:sldId id="521" r:id="rId39"/>
    <p:sldId id="522" r:id="rId40"/>
    <p:sldId id="523" r:id="rId41"/>
    <p:sldId id="483" r:id="rId42"/>
    <p:sldId id="524" r:id="rId43"/>
    <p:sldId id="525" r:id="rId44"/>
    <p:sldId id="526" r:id="rId45"/>
    <p:sldId id="527" r:id="rId46"/>
    <p:sldId id="513" r:id="rId47"/>
    <p:sldId id="420" r:id="rId48"/>
    <p:sldId id="28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  <a:srgbClr val="FF3300"/>
    <a:srgbClr val="EC14A4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2" autoAdjust="0"/>
    <p:restoredTop sz="92317" autoAdjust="0"/>
  </p:normalViewPr>
  <p:slideViewPr>
    <p:cSldViewPr>
      <p:cViewPr varScale="1">
        <p:scale>
          <a:sx n="95" d="100"/>
          <a:sy n="95" d="100"/>
        </p:scale>
        <p:origin x="1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21/10/2019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+mn-cs"/>
              </a:rPr>
              <a:t>6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1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Fall,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2019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685800"/>
            <a:chOff x="914400" y="4927312"/>
            <a:chExt cx="6019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05: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Integration</a:t>
              </a:r>
              <a:endParaRPr lang="en-US" sz="3200" b="1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Anti-derivative: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Prove</a:t>
            </a:r>
            <a:r>
              <a:rPr lang="en-US" sz="2400" dirty="0"/>
              <a:t> that the function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is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r>
              <a:rPr lang="en-US" sz="2400" dirty="0"/>
              <a:t>Write a general expression for the </a:t>
            </a:r>
            <a:r>
              <a:rPr lang="en-US" sz="2400" dirty="0" err="1"/>
              <a:t>antiderivatives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2400" u="sng" dirty="0" smtClean="0"/>
          </a:p>
          <a:p>
            <a:pPr>
              <a:buFont typeface="Wingdings" pitchFamily="2" charset="2"/>
              <a:buNone/>
            </a:pPr>
            <a:r>
              <a:rPr lang="en-US" sz="2400" u="sng" dirty="0" smtClean="0"/>
              <a:t>Solution</a:t>
            </a:r>
            <a:endParaRPr lang="en-US" sz="2400" u="sng" dirty="0"/>
          </a:p>
          <a:p>
            <a:r>
              <a:rPr lang="en-US" sz="2400" dirty="0"/>
              <a:t>Since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we have shown that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is an </a:t>
            </a:r>
            <a:r>
              <a:rPr lang="en-US" sz="2400" dirty="0" err="1"/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By </a:t>
            </a:r>
            <a:r>
              <a:rPr lang="en-US" sz="2400" dirty="0">
                <a:solidFill>
                  <a:srgbClr val="0000CC"/>
                </a:solidFill>
              </a:rPr>
              <a:t>Theorem 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every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the function            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has the form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constant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90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Indefinite Integral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The process of finding all the </a:t>
            </a:r>
            <a:r>
              <a:rPr lang="en-US" sz="2400" dirty="0" err="1"/>
              <a:t>antiderivatives</a:t>
            </a:r>
            <a:r>
              <a:rPr lang="en-US" sz="2400" dirty="0"/>
              <a:t> of a function is called </a:t>
            </a:r>
            <a:r>
              <a:rPr lang="en-US" sz="2400" dirty="0" err="1">
                <a:solidFill>
                  <a:srgbClr val="0000CC"/>
                </a:solidFill>
              </a:rPr>
              <a:t>antidifferentiation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CC"/>
                </a:solidFill>
              </a:rPr>
              <a:t>integration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use the symbol </a:t>
            </a:r>
            <a:r>
              <a:rPr lang="en-US" sz="2400" b="1" i="1" dirty="0">
                <a:solidFill>
                  <a:srgbClr val="0000CC"/>
                </a:solidFill>
                <a:cs typeface="Times New Roman" pitchFamily="18" charset="0"/>
              </a:rPr>
              <a:t>∫</a:t>
            </a:r>
            <a:r>
              <a:rPr lang="en-US" sz="2400" dirty="0"/>
              <a:t>, called an </a:t>
            </a:r>
            <a:r>
              <a:rPr lang="en-US" sz="2400" dirty="0">
                <a:solidFill>
                  <a:srgbClr val="0000CC"/>
                </a:solidFill>
              </a:rPr>
              <a:t>integral sign</a:t>
            </a:r>
            <a:r>
              <a:rPr lang="en-US" sz="2400" dirty="0"/>
              <a:t>, to indicate that the operation of integration is to be performed on some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 </a:t>
            </a:r>
          </a:p>
          <a:p>
            <a:r>
              <a:rPr lang="en-US" sz="2400" dirty="0"/>
              <a:t>Thus,</a:t>
            </a:r>
          </a:p>
          <a:p>
            <a:pPr>
              <a:lnSpc>
                <a:spcPct val="210000"/>
              </a:lnSpc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K</a:t>
            </a:r>
            <a:r>
              <a:rPr lang="en-US" sz="2400" dirty="0"/>
              <a:t> are arbitrary constants.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3824" y="3352800"/>
                <a:ext cx="465037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𝒂𝒏𝒅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24" y="3352800"/>
                <a:ext cx="4650376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752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1: </a:t>
            </a:r>
            <a:r>
              <a:rPr lang="en-US" sz="2400" dirty="0"/>
              <a:t>The Indefinite Integral of a Constant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 smtClean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rules and formulas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0967" y="1843530"/>
                <a:ext cx="427995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𝒌𝒅𝒙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67" y="1843530"/>
                <a:ext cx="4279954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3276600"/>
            <a:ext cx="8399462" cy="2971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</a:t>
            </a:r>
            <a:r>
              <a:rPr lang="en-US" sz="2400" dirty="0" smtClean="0">
                <a:solidFill>
                  <a:srgbClr val="0000CC"/>
                </a:solidFill>
              </a:rPr>
              <a:t>2: </a:t>
            </a:r>
            <a:r>
              <a:rPr lang="en-US" sz="2400" dirty="0"/>
              <a:t>The </a:t>
            </a:r>
            <a:r>
              <a:rPr lang="en-US" sz="2400" dirty="0" smtClean="0"/>
              <a:t>Power rule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962400"/>
                <a:ext cx="432477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962400"/>
                <a:ext cx="4324774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4967730"/>
                <a:ext cx="335316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67730"/>
                <a:ext cx="3353161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6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838200"/>
            <a:ext cx="8399462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</a:t>
            </a:r>
            <a:r>
              <a:rPr lang="en-US" sz="2400" dirty="0" smtClean="0">
                <a:solidFill>
                  <a:srgbClr val="0000CC"/>
                </a:solidFill>
              </a:rPr>
              <a:t>3: </a:t>
            </a:r>
            <a:r>
              <a:rPr lang="en-US" sz="2400" dirty="0"/>
              <a:t>The Indefinite Integral of a Constant Multiple of a Function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 smtClean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rules and formulas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843530"/>
                <a:ext cx="532030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𝒌𝒇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43530"/>
                <a:ext cx="532030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33450" y="3505200"/>
            <a:ext cx="8399462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</a:t>
            </a:r>
            <a:r>
              <a:rPr lang="en-US" sz="2400" dirty="0" smtClean="0">
                <a:solidFill>
                  <a:srgbClr val="0000CC"/>
                </a:solidFill>
              </a:rPr>
              <a:t>4: </a:t>
            </a:r>
            <a:r>
              <a:rPr lang="en-US" sz="2400" dirty="0"/>
              <a:t>The </a:t>
            </a:r>
            <a:r>
              <a:rPr lang="en-US" sz="2400" dirty="0" smtClean="0"/>
              <a:t>Sum rule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1725" y="4358130"/>
                <a:ext cx="519757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)±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±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25" y="4358130"/>
                <a:ext cx="5197577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97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838200"/>
            <a:ext cx="8399462" cy="2895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</a:t>
            </a:r>
            <a:r>
              <a:rPr lang="en-US" sz="2400" dirty="0" smtClean="0">
                <a:solidFill>
                  <a:srgbClr val="0000CC"/>
                </a:solidFill>
              </a:rPr>
              <a:t>5: </a:t>
            </a:r>
            <a:r>
              <a:rPr lang="en-US" sz="2400" dirty="0"/>
              <a:t>The Indefinite Integral of the Exponential Function</a:t>
            </a: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 smtClean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rules and formulas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538730"/>
                <a:ext cx="213718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38730"/>
                <a:ext cx="213718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2659929"/>
                <a:ext cx="2302361" cy="92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59929"/>
                <a:ext cx="2302361" cy="921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2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Find the indefinite integral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a)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b)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0200" y="1447800"/>
                <a:ext cx="302679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447800"/>
                <a:ext cx="302679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47800" y="2757930"/>
                <a:ext cx="329397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57930"/>
                <a:ext cx="3293979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73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a)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07210" y="852930"/>
                <a:ext cx="302679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210" y="852930"/>
                <a:ext cx="302679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1981200"/>
                <a:ext cx="7365093" cy="278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81200"/>
                <a:ext cx="7365093" cy="27849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3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b)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9621" y="852930"/>
                <a:ext cx="329397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21" y="852930"/>
                <a:ext cx="3293979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4186" y="2307601"/>
                <a:ext cx="8625566" cy="150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6" y="2307601"/>
                <a:ext cx="8625566" cy="15023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6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Integration by substitution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The method of substitution is related to the </a:t>
            </a:r>
            <a:r>
              <a:rPr lang="en-US" sz="2400" dirty="0">
                <a:solidFill>
                  <a:srgbClr val="0000CC"/>
                </a:solidFill>
              </a:rPr>
              <a:t>chain rule</a:t>
            </a:r>
            <a:r>
              <a:rPr lang="en-US" sz="2400" dirty="0"/>
              <a:t> for differentiating functions.</a:t>
            </a:r>
          </a:p>
          <a:p>
            <a:r>
              <a:rPr lang="en-US" sz="2400" dirty="0"/>
              <a:t>It is a </a:t>
            </a:r>
            <a:r>
              <a:rPr lang="en-US" sz="2400" dirty="0">
                <a:solidFill>
                  <a:srgbClr val="0000CC"/>
                </a:solidFill>
              </a:rPr>
              <a:t>powerful tool</a:t>
            </a:r>
            <a:r>
              <a:rPr lang="en-US" sz="2400" dirty="0"/>
              <a:t> for integrating a large class of functions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Consider the indefinite </a:t>
            </a:r>
            <a:r>
              <a:rPr lang="en-US" sz="2400" dirty="0" smtClean="0"/>
              <a:t>integral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One way to solve this integral is to </a:t>
            </a:r>
            <a:r>
              <a:rPr lang="en-US" sz="2400" dirty="0">
                <a:solidFill>
                  <a:srgbClr val="0000CC"/>
                </a:solidFill>
              </a:rPr>
              <a:t>expand the expression</a:t>
            </a:r>
            <a:r>
              <a:rPr lang="en-US" sz="2400" dirty="0"/>
              <a:t> and integrate the resulting integrand term by term.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0000CC"/>
                </a:solidFill>
              </a:rPr>
              <a:t>alternative approach simplifies</a:t>
            </a:r>
            <a:r>
              <a:rPr lang="en-US" sz="2400" dirty="0"/>
              <a:t> the integral by making a </a:t>
            </a:r>
            <a:r>
              <a:rPr lang="en-US" sz="2400" dirty="0">
                <a:solidFill>
                  <a:srgbClr val="0000CC"/>
                </a:solidFill>
              </a:rPr>
              <a:t>change of variable</a:t>
            </a:r>
            <a:r>
              <a:rPr lang="en-US" sz="2400" dirty="0"/>
              <a:t>.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Write 	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	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 </a:t>
            </a:r>
          </a:p>
          <a:p>
            <a:pPr>
              <a:lnSpc>
                <a:spcPct val="0"/>
              </a:lnSpc>
              <a:tabLst>
                <a:tab pos="3717925" algn="r"/>
                <a:tab pos="3830638" algn="l"/>
              </a:tabLst>
            </a:pPr>
            <a:endParaRPr lang="en-US" sz="2400" dirty="0"/>
          </a:p>
          <a:p>
            <a:pPr>
              <a:buFont typeface="Wingdings" pitchFamily="2" charset="2"/>
              <a:buNone/>
              <a:tabLst>
                <a:tab pos="3717925" algn="r"/>
                <a:tab pos="3830638" algn="l"/>
              </a:tabLst>
            </a:pPr>
            <a:r>
              <a:rPr lang="en-US" sz="2400" dirty="0"/>
              <a:t>	with differential 	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	= 2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2376930"/>
                <a:ext cx="206870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76930"/>
                <a:ext cx="206870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76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6794509" cy="523875"/>
            <a:chOff x="240" y="1632"/>
            <a:chExt cx="4280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39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Anti-derivative &amp; Indefinite Integration </a:t>
              </a:r>
              <a:endParaRPr lang="en-US" sz="2800" dirty="0"/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4816482" cy="523875"/>
            <a:chOff x="240" y="2304"/>
            <a:chExt cx="3034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6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Integration by substitution</a:t>
              </a:r>
              <a:endParaRPr lang="en-US" sz="2800" dirty="0"/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4876807" cy="523875"/>
            <a:chOff x="240" y="2304"/>
            <a:chExt cx="3072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Area &amp; definite Integration</a:t>
              </a:r>
              <a:endParaRPr lang="en-US" sz="2800" dirty="0"/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6637347" cy="523875"/>
            <a:chOff x="240" y="2304"/>
            <a:chExt cx="4181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8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The fundamental theore</a:t>
              </a:r>
              <a:r>
                <a:rPr lang="en-US" sz="2800" dirty="0"/>
                <a:t>m</a:t>
              </a:r>
              <a:r>
                <a:rPr lang="en-US" sz="2800" dirty="0" smtClean="0"/>
                <a:t> of calculus</a:t>
              </a:r>
              <a:endParaRPr lang="en-US" sz="2800" dirty="0"/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5176844" cy="523875"/>
            <a:chOff x="240" y="2304"/>
            <a:chExt cx="3261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9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Evaluate definite Integration</a:t>
              </a:r>
              <a:endParaRPr lang="en-US" sz="2800" dirty="0"/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609600" y="4810125"/>
            <a:ext cx="6172208" cy="523875"/>
            <a:chOff x="240" y="2304"/>
            <a:chExt cx="3888" cy="330"/>
          </a:xfrm>
        </p:grpSpPr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6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5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 smtClean="0"/>
                <a:t>Average value and its applications</a:t>
              </a:r>
              <a:endParaRPr lang="en-US" sz="28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/>
            <a:r>
              <a:rPr lang="en-US" sz="2400" dirty="0">
                <a:solidFill>
                  <a:srgbClr val="0000CC"/>
                </a:solidFill>
              </a:rPr>
              <a:t>Substitute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/>
              <a:t> in the </a:t>
            </a:r>
            <a:r>
              <a:rPr lang="en-US" sz="2400" dirty="0">
                <a:solidFill>
                  <a:srgbClr val="0000CC"/>
                </a:solidFill>
              </a:rPr>
              <a:t>original expression</a:t>
            </a:r>
            <a:r>
              <a:rPr lang="en-US" sz="2400" dirty="0"/>
              <a:t>:</a:t>
            </a:r>
          </a:p>
          <a:p>
            <a:pPr marL="396875" indent="-396875"/>
            <a:endParaRPr lang="en-US" sz="2400" dirty="0"/>
          </a:p>
          <a:p>
            <a:pPr marL="396875" indent="-396875"/>
            <a:endParaRPr lang="en-US" sz="2400" dirty="0"/>
          </a:p>
          <a:p>
            <a:pPr marL="396875" indent="-396875"/>
            <a:r>
              <a:rPr lang="en-US" sz="2400" dirty="0"/>
              <a:t>Now it’s easy to </a:t>
            </a:r>
            <a:r>
              <a:rPr lang="en-US" sz="2400" dirty="0">
                <a:solidFill>
                  <a:srgbClr val="0000CC"/>
                </a:solidFill>
              </a:rPr>
              <a:t>integrate</a:t>
            </a:r>
            <a:r>
              <a:rPr lang="en-US" sz="2400" dirty="0"/>
              <a:t>:</a:t>
            </a:r>
          </a:p>
          <a:p>
            <a:pPr marL="396875" indent="-396875"/>
            <a:endParaRPr lang="en-US" sz="2400" dirty="0"/>
          </a:p>
          <a:p>
            <a:pPr marL="396875" indent="-396875"/>
            <a:endParaRPr lang="en-US" sz="2400" dirty="0"/>
          </a:p>
          <a:p>
            <a:pPr marL="396875" indent="-396875"/>
            <a:r>
              <a:rPr lang="en-US" sz="2400" dirty="0">
                <a:solidFill>
                  <a:srgbClr val="0000CC"/>
                </a:solidFill>
              </a:rPr>
              <a:t>Replacing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by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, we obtain: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9792" y="1219200"/>
                <a:ext cx="327140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92" y="1219200"/>
                <a:ext cx="327140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514600"/>
                <a:ext cx="249093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14600"/>
                <a:ext cx="2490938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26229" y="4038600"/>
                <a:ext cx="424597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29" y="4038600"/>
                <a:ext cx="4245971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2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/>
            <a:r>
              <a:rPr lang="en-US" sz="2400" dirty="0"/>
              <a:t>We can </a:t>
            </a:r>
            <a:r>
              <a:rPr lang="en-US" sz="2400" dirty="0">
                <a:solidFill>
                  <a:srgbClr val="0000CC"/>
                </a:solidFill>
              </a:rPr>
              <a:t>verify</a:t>
            </a:r>
            <a:r>
              <a:rPr lang="en-US" sz="2400" dirty="0"/>
              <a:t> the result by </a:t>
            </a:r>
            <a:r>
              <a:rPr lang="en-US" sz="2400" dirty="0">
                <a:solidFill>
                  <a:srgbClr val="0000CC"/>
                </a:solidFill>
              </a:rPr>
              <a:t>finding its </a:t>
            </a:r>
            <a:r>
              <a:rPr lang="en-US" sz="2400" dirty="0" smtClean="0">
                <a:solidFill>
                  <a:srgbClr val="0000CC"/>
                </a:solidFill>
              </a:rPr>
              <a:t>derivative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96875" indent="-396875"/>
            <a:r>
              <a:rPr lang="en-US" sz="2400" dirty="0"/>
              <a:t>The derivative is indeed </a:t>
            </a:r>
            <a:r>
              <a:rPr lang="en-US" sz="2400" dirty="0">
                <a:solidFill>
                  <a:srgbClr val="0000CC"/>
                </a:solidFill>
              </a:rPr>
              <a:t>the original integrand expression</a:t>
            </a:r>
            <a:r>
              <a:rPr lang="en-US" sz="2400" dirty="0"/>
              <a:t>.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507118"/>
                <a:ext cx="5039585" cy="1312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: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  <a:t/>
                </a:r>
                <a:br>
                  <a:rPr lang="en-US" sz="2000" b="1" i="1" dirty="0" smtClean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07118"/>
                <a:ext cx="5039585" cy="13122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58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685800"/>
            <a:ext cx="8399462" cy="5791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1025525" indent="-1025525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Steps of Integration </a:t>
            </a:r>
            <a:r>
              <a:rPr lang="en-US" sz="2400" dirty="0">
                <a:solidFill>
                  <a:srgbClr val="0000CC"/>
                </a:solidFill>
              </a:rPr>
              <a:t>by </a:t>
            </a:r>
            <a:r>
              <a:rPr lang="en-US" sz="2400" dirty="0" smtClean="0">
                <a:solidFill>
                  <a:srgbClr val="0000CC"/>
                </a:solidFill>
              </a:rPr>
              <a:t>substitution.</a:t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>
              <a:solidFill>
                <a:srgbClr val="0000CC"/>
              </a:solidFill>
            </a:endParaRPr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Step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	Let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</a:t>
            </a:r>
            <a:r>
              <a:rPr lang="en-US" sz="2400" i="1" dirty="0">
                <a:solidFill>
                  <a:srgbClr val="0000CC"/>
                </a:solidFill>
              </a:rPr>
              <a:t> 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is part of the </a:t>
            </a:r>
            <a:r>
              <a:rPr lang="en-US" sz="2400" dirty="0">
                <a:solidFill>
                  <a:srgbClr val="0000CC"/>
                </a:solidFill>
              </a:rPr>
              <a:t>integrand</a:t>
            </a:r>
            <a:r>
              <a:rPr lang="en-US" sz="2400" dirty="0"/>
              <a:t>, usually the “inside function” of the composite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))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	Find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>
                <a:solidFill>
                  <a:srgbClr val="FF9900"/>
                </a:solidFill>
              </a:rPr>
              <a:t>	</a:t>
            </a:r>
            <a:r>
              <a:rPr lang="en-US" sz="2400" dirty="0"/>
              <a:t>Use the </a:t>
            </a:r>
            <a:r>
              <a:rPr lang="en-US" sz="2400" dirty="0">
                <a:solidFill>
                  <a:srgbClr val="0000CC"/>
                </a:solidFill>
              </a:rPr>
              <a:t>substitution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</a:t>
            </a:r>
            <a:r>
              <a:rPr lang="en-US" sz="2400" i="1" dirty="0">
                <a:solidFill>
                  <a:srgbClr val="0000CC"/>
                </a:solidFill>
              </a:rPr>
              <a:t> 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/>
              <a:t> to convert the </a:t>
            </a:r>
            <a:r>
              <a:rPr lang="en-US" sz="2400" dirty="0">
                <a:solidFill>
                  <a:srgbClr val="0000CC"/>
                </a:solidFill>
              </a:rPr>
              <a:t>entire integral</a:t>
            </a:r>
            <a:r>
              <a:rPr lang="en-US" sz="2400" dirty="0"/>
              <a:t> into one involving </a:t>
            </a:r>
            <a:r>
              <a:rPr lang="en-US" sz="2400" dirty="0">
                <a:solidFill>
                  <a:srgbClr val="0000CC"/>
                </a:solidFill>
              </a:rPr>
              <a:t>only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4</a:t>
            </a:r>
            <a:r>
              <a:rPr lang="en-US" sz="2400" dirty="0">
                <a:solidFill>
                  <a:srgbClr val="FF9900"/>
                </a:solidFill>
              </a:rPr>
              <a:t>	</a:t>
            </a:r>
            <a:r>
              <a:rPr lang="en-US" sz="2400" dirty="0">
                <a:solidFill>
                  <a:srgbClr val="0000CC"/>
                </a:solidFill>
              </a:rPr>
              <a:t>Evaluate</a:t>
            </a:r>
            <a:r>
              <a:rPr lang="en-US" sz="2400" dirty="0"/>
              <a:t> the resulting </a:t>
            </a:r>
            <a:r>
              <a:rPr lang="en-US" sz="2400" dirty="0">
                <a:solidFill>
                  <a:srgbClr val="0000CC"/>
                </a:solidFill>
              </a:rPr>
              <a:t>integrand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5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to obtain the </a:t>
            </a:r>
            <a:r>
              <a:rPr lang="en-US" sz="2400" dirty="0">
                <a:solidFill>
                  <a:srgbClr val="0000CC"/>
                </a:solidFill>
              </a:rPr>
              <a:t>final solution</a:t>
            </a:r>
            <a:r>
              <a:rPr lang="en-US" sz="2400" dirty="0"/>
              <a:t> as a function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0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Find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>
                <a:solidFill>
                  <a:srgbClr val="0000CC"/>
                </a:solidFill>
              </a:rPr>
              <a:t>Step 1</a:t>
            </a:r>
            <a:r>
              <a:rPr lang="en-US" sz="2400" dirty="0"/>
              <a:t>: The integrand involves the </a:t>
            </a:r>
            <a:r>
              <a:rPr lang="en-US" sz="2400" dirty="0">
                <a:solidFill>
                  <a:srgbClr val="0000CC"/>
                </a:solidFill>
              </a:rPr>
              <a:t>composite </a:t>
            </a:r>
            <a:r>
              <a:rPr lang="en-US" sz="2400" dirty="0" smtClean="0">
                <a:solidFill>
                  <a:srgbClr val="0000CC"/>
                </a:solidFill>
              </a:rPr>
              <a:t>function</a:t>
            </a:r>
            <a:r>
              <a:rPr lang="en-US" sz="2400" dirty="0">
                <a:solidFill>
                  <a:srgbClr val="0000CC"/>
                </a:solidFill>
              </a:rPr>
              <a:t/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/>
              <a:t>with the “inside function”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 we choose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>
                <a:solidFill>
                  <a:srgbClr val="0000CC"/>
                </a:solidFill>
              </a:rPr>
              <a:t>Step 2</a:t>
            </a:r>
            <a:r>
              <a:rPr lang="en-US" sz="2400" dirty="0" smtClean="0"/>
              <a:t>: We evaluate </a:t>
            </a:r>
            <a:r>
              <a:rPr lang="en-US" sz="2400" i="1" dirty="0" smtClean="0">
                <a:solidFill>
                  <a:srgbClr val="0000CC"/>
                </a:solidFill>
              </a:rPr>
              <a:t>du/dx</a:t>
            </a:r>
            <a:r>
              <a:rPr lang="en-US" sz="2400" dirty="0" smtClean="0"/>
              <a:t> 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2515" y="2438400"/>
                <a:ext cx="1339085" cy="50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15" y="2438400"/>
                <a:ext cx="1339085" cy="507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3057526"/>
                <a:ext cx="18540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057526"/>
                <a:ext cx="1854097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4088701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88701"/>
                <a:ext cx="1485728" cy="4070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4800" y="5162490"/>
                <a:ext cx="2793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62490"/>
                <a:ext cx="2793072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7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Find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>
                <a:solidFill>
                  <a:srgbClr val="0000CC"/>
                </a:solidFill>
              </a:rPr>
              <a:t>Step 3</a:t>
            </a:r>
            <a:r>
              <a:rPr lang="en-US" sz="2400" dirty="0" smtClean="0"/>
              <a:t>: Substitute                   and                   to obtain   </a:t>
            </a:r>
            <a:r>
              <a:rPr lang="en-US" sz="2400" dirty="0">
                <a:solidFill>
                  <a:srgbClr val="0000CC"/>
                </a:solidFill>
              </a:rPr>
              <a:t/>
            </a: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/>
            </a:r>
            <a:br>
              <a:rPr lang="en-US" sz="2400" dirty="0" smtClean="0">
                <a:solidFill>
                  <a:srgbClr val="0000CC"/>
                </a:solidFill>
              </a:rPr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>
                <a:solidFill>
                  <a:srgbClr val="0000CC"/>
                </a:solidFill>
              </a:rPr>
              <a:t>Step 4</a:t>
            </a:r>
            <a:r>
              <a:rPr lang="en-US" sz="2400" dirty="0" smtClean="0"/>
              <a:t>: We evaluate the integral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5</a:t>
            </a:r>
            <a:r>
              <a:rPr lang="en-US" sz="2400" dirty="0"/>
              <a:t>: 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i="1" baseline="30000" dirty="0">
                <a:solidFill>
                  <a:srgbClr val="0000CC"/>
                </a:solidFill>
              </a:rPr>
              <a:t>2</a:t>
            </a:r>
            <a:r>
              <a:rPr lang="en-US" sz="2400" i="1" dirty="0">
                <a:solidFill>
                  <a:srgbClr val="0000CC"/>
                </a:solidFill>
              </a:rPr>
              <a:t> + 3</a:t>
            </a:r>
            <a:r>
              <a:rPr lang="en-US" sz="2400" dirty="0"/>
              <a:t> to find the solution: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31728" y="1981200"/>
                <a:ext cx="1534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8" y="1981200"/>
                <a:ext cx="153420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86272" y="1981200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72" y="1981200"/>
                <a:ext cx="1485728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3600" y="2438400"/>
                <a:ext cx="340541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3405419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3886200"/>
                <a:ext cx="240918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2409186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62200" y="5196330"/>
                <a:ext cx="436651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96330"/>
                <a:ext cx="4366516" cy="899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22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by substitution method: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Find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/>
              <a:t>Let                , so that                    , or   </a:t>
            </a:r>
            <a:r>
              <a:rPr lang="en-US" sz="2400" dirty="0">
                <a:solidFill>
                  <a:srgbClr val="0000CC"/>
                </a:solidFill>
              </a:rPr>
              <a:t/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Substitute</a:t>
            </a:r>
            <a:r>
              <a:rPr lang="en-US" sz="2400" dirty="0"/>
              <a:t> to express the integrand in terms of </a:t>
            </a:r>
            <a:r>
              <a:rPr lang="en-US" sz="2400" i="1" dirty="0" smtClean="0">
                <a:solidFill>
                  <a:srgbClr val="0000CC"/>
                </a:solidFill>
              </a:rPr>
              <a:t>u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 smtClean="0">
                <a:solidFill>
                  <a:srgbClr val="0000CC"/>
                </a:solidFill>
              </a:rPr>
              <a:t>Evaluate</a:t>
            </a:r>
            <a:r>
              <a:rPr lang="en-US" sz="2400" dirty="0" smtClean="0"/>
              <a:t> </a:t>
            </a:r>
            <a:r>
              <a:rPr lang="en-US" sz="2400" dirty="0"/>
              <a:t>the integral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CC"/>
                </a:solidFill>
              </a:rPr>
              <a:t>–3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find the </a:t>
            </a:r>
            <a:r>
              <a:rPr lang="en-US" sz="2400" dirty="0">
                <a:solidFill>
                  <a:srgbClr val="0000CC"/>
                </a:solidFill>
              </a:rPr>
              <a:t>solution</a:t>
            </a:r>
            <a:r>
              <a:rPr lang="en-US" sz="2400" dirty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717925" algn="r"/>
                <a:tab pos="3830638" algn="l"/>
              </a:tabLst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132504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1325042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1981200"/>
                <a:ext cx="1248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24886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05200" y="1981200"/>
                <a:ext cx="15790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57908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88513" y="1820282"/>
                <a:ext cx="1664623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3" y="1820282"/>
                <a:ext cx="1664623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2023" y="3124200"/>
                <a:ext cx="489903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23" y="3124200"/>
                <a:ext cx="4899033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6000" y="4343400"/>
                <a:ext cx="312579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343400"/>
                <a:ext cx="3125792" cy="899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0" y="5577330"/>
                <a:ext cx="306590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577330"/>
                <a:ext cx="3065904" cy="899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2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Area and the Definite Integral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7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graph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Consider the </a:t>
            </a:r>
            <a:r>
              <a:rPr lang="en-US" sz="2400" dirty="0" smtClean="0"/>
              <a:t>area </a:t>
            </a:r>
            <a:r>
              <a:rPr lang="en-US" sz="2400" dirty="0"/>
              <a:t>under the curve </a:t>
            </a:r>
            <a:r>
              <a:rPr lang="en-US" sz="2400" i="1" dirty="0">
                <a:solidFill>
                  <a:srgbClr val="0000CC"/>
                </a:solidFill>
              </a:rPr>
              <a:t>y = f(x)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to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</a:p>
          <a:p>
            <a:r>
              <a:rPr lang="en-US" sz="2400" dirty="0" smtClean="0"/>
              <a:t>We use the rectangle method to approximate this area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Divide the </a:t>
            </a:r>
            <a:r>
              <a:rPr lang="en-US" sz="2400" dirty="0" smtClean="0"/>
              <a:t>interval </a:t>
            </a:r>
            <a:r>
              <a:rPr lang="en-US" sz="2400" i="1" dirty="0" smtClean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a, b</a:t>
            </a:r>
            <a:r>
              <a:rPr lang="en-US" sz="2400" i="1" dirty="0" smtClean="0">
                <a:solidFill>
                  <a:srgbClr val="0000CC"/>
                </a:solidFill>
              </a:rPr>
              <a:t>]</a:t>
            </a:r>
            <a:r>
              <a:rPr lang="en-US" sz="2400" dirty="0" smtClean="0"/>
              <a:t> in to </a:t>
            </a:r>
            <a:r>
              <a:rPr lang="en-US" sz="2400" i="1" dirty="0" smtClean="0">
                <a:solidFill>
                  <a:srgbClr val="0000CC"/>
                </a:solidFill>
              </a:rPr>
              <a:t>n</a:t>
            </a:r>
            <a:r>
              <a:rPr lang="en-US" sz="2400" dirty="0" smtClean="0"/>
              <a:t> equal </a:t>
            </a:r>
            <a:r>
              <a:rPr lang="en-US" sz="2400" dirty="0"/>
              <a:t>subintervals by </a:t>
            </a:r>
            <a:r>
              <a:rPr lang="en-US" sz="2400" dirty="0" smtClean="0"/>
              <a:t>inserting </a:t>
            </a:r>
            <a:r>
              <a:rPr lang="en-US" sz="2400" i="1" dirty="0" smtClean="0">
                <a:solidFill>
                  <a:srgbClr val="0000CC"/>
                </a:solidFill>
              </a:rPr>
              <a:t>n</a:t>
            </a:r>
            <a:r>
              <a:rPr lang="en-US" sz="2400" i="1" dirty="0">
                <a:solidFill>
                  <a:srgbClr val="0000CC"/>
                </a:solidFill>
              </a:rPr>
              <a:t>−1</a:t>
            </a:r>
            <a:r>
              <a:rPr lang="en-US" sz="2400" dirty="0"/>
              <a:t> equally </a:t>
            </a:r>
            <a:r>
              <a:rPr lang="en-US" sz="2400" dirty="0" smtClean="0"/>
              <a:t>spaced points between </a:t>
            </a:r>
            <a:r>
              <a:rPr lang="en-US" sz="2400" i="1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CC"/>
                </a:solidFill>
              </a:rPr>
              <a:t>b</a:t>
            </a:r>
            <a:r>
              <a:rPr lang="en-US" sz="2400" dirty="0"/>
              <a:t>, and denote those points </a:t>
            </a:r>
            <a:r>
              <a:rPr lang="en-US" sz="2400" dirty="0" smtClean="0"/>
              <a:t>by </a:t>
            </a:r>
            <a:r>
              <a:rPr lang="en-US" sz="2400" i="1" dirty="0" smtClean="0">
                <a:solidFill>
                  <a:srgbClr val="0000CC"/>
                </a:solidFill>
              </a:rPr>
              <a:t>x1, x2,..., xn−1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Over each subinterval construct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/>
              <a:t>rectangle whose height is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value off at </a:t>
            </a:r>
            <a:r>
              <a:rPr lang="en-US" sz="2400" dirty="0" smtClean="0"/>
              <a:t>an arbitrarily </a:t>
            </a:r>
            <a:br>
              <a:rPr lang="en-US" sz="2400" dirty="0" smtClean="0"/>
            </a:br>
            <a:r>
              <a:rPr lang="en-US" sz="2400" dirty="0" smtClean="0"/>
              <a:t>selected </a:t>
            </a:r>
            <a:r>
              <a:rPr lang="en-US" sz="2400" dirty="0"/>
              <a:t>point in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subinterval:</a:t>
            </a:r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352800"/>
            <a:ext cx="4210050" cy="27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391090"/>
                <a:ext cx="196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 …,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391090"/>
                <a:ext cx="196393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0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graph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 smtClean="0"/>
              <a:t>Each </a:t>
            </a:r>
            <a:r>
              <a:rPr lang="en-US" sz="2400" dirty="0"/>
              <a:t>of these subintervals has </a:t>
            </a:r>
            <a:r>
              <a:rPr lang="en-US" sz="2400" dirty="0" smtClean="0"/>
              <a:t>width </a:t>
            </a:r>
            <a:r>
              <a:rPr lang="en-US" sz="2400" i="1" dirty="0" smtClean="0">
                <a:solidFill>
                  <a:srgbClr val="0000CC"/>
                </a:solidFill>
              </a:rPr>
              <a:t>(b−a)/n</a:t>
            </a:r>
            <a:r>
              <a:rPr lang="en-US" sz="2400" dirty="0" smtClean="0"/>
              <a:t>, </a:t>
            </a:r>
            <a:r>
              <a:rPr lang="en-US" sz="2400" dirty="0"/>
              <a:t>which is </a:t>
            </a:r>
            <a:r>
              <a:rPr lang="en-US" sz="2400" dirty="0" smtClean="0"/>
              <a:t>customarily denoted by: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area of the rectangles is denoted by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union of the rectangles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forms </a:t>
            </a:r>
            <a:r>
              <a:rPr lang="en-US" sz="2400" dirty="0"/>
              <a:t>a </a:t>
            </a:r>
            <a:r>
              <a:rPr lang="en-US" sz="2400" dirty="0" smtClean="0"/>
              <a:t>region </a:t>
            </a:r>
            <a:r>
              <a:rPr lang="en-US" sz="2400" i="1" dirty="0" err="1" smtClean="0">
                <a:solidFill>
                  <a:srgbClr val="0000CC"/>
                </a:solidFill>
              </a:rPr>
              <a:t>Sn</a:t>
            </a:r>
            <a:r>
              <a:rPr lang="en-US" sz="2400" dirty="0" smtClean="0"/>
              <a:t> </a:t>
            </a:r>
            <a:r>
              <a:rPr lang="en-US" sz="2400" dirty="0"/>
              <a:t>whose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area </a:t>
            </a:r>
            <a:r>
              <a:rPr lang="en-US" sz="2400" dirty="0"/>
              <a:t>can be regarded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 approximation </a:t>
            </a:r>
            <a:r>
              <a:rPr lang="en-US" sz="2400" dirty="0"/>
              <a:t>to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area </a:t>
            </a:r>
            <a:r>
              <a:rPr lang="en-US" sz="2400" i="1" dirty="0" smtClean="0">
                <a:solidFill>
                  <a:srgbClr val="0000CC"/>
                </a:solidFill>
              </a:rPr>
              <a:t>S</a:t>
            </a:r>
            <a:r>
              <a:rPr lang="en-US" sz="2400" dirty="0" smtClean="0"/>
              <a:t> of </a:t>
            </a:r>
            <a:r>
              <a:rPr lang="en-US" sz="2400" dirty="0"/>
              <a:t>the </a:t>
            </a:r>
            <a:r>
              <a:rPr lang="en-US" sz="2400" dirty="0" smtClean="0"/>
              <a:t>region under</a:t>
            </a:r>
            <a:br>
              <a:rPr lang="en-US" sz="2400" dirty="0" smtClean="0"/>
            </a:br>
            <a:r>
              <a:rPr lang="en-US" sz="2400" dirty="0" smtClean="0"/>
              <a:t>the graph; that is,</a:t>
            </a:r>
            <a:endParaRPr lang="en-US" sz="2400" dirty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53872"/>
                <a:ext cx="1510350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53872"/>
                <a:ext cx="1510350" cy="674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86012"/>
            <a:ext cx="42100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2286000"/>
                <a:ext cx="1797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86000"/>
                <a:ext cx="179703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334000"/>
                <a:ext cx="7261668" cy="93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).∆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0"/>
                <a:ext cx="7261668" cy="931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0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2590800"/>
            <a:ext cx="8399462" cy="3048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a nonnegative continuous function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. Then, the </a:t>
            </a:r>
            <a:r>
              <a:rPr lang="en-US" sz="2400" dirty="0">
                <a:solidFill>
                  <a:srgbClr val="0000CC"/>
                </a:solidFill>
              </a:rPr>
              <a:t>area of the region under the graph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</a:t>
            </a:r>
          </a:p>
          <a:p>
            <a:pPr>
              <a:lnSpc>
                <a:spcPct val="24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, … , 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baseline="-25000" dirty="0" err="1">
                <a:solidFill>
                  <a:srgbClr val="0000CC"/>
                </a:solidFill>
              </a:rPr>
              <a:t>n</a:t>
            </a:r>
            <a:r>
              <a:rPr lang="en-US" sz="2400" dirty="0"/>
              <a:t> are arbitrary points in the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 subintervals of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of equal width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)/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under the graph of a function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738" y="76200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</a:rPr>
              <a:t>Repeat</a:t>
            </a:r>
            <a:r>
              <a:rPr lang="en-US" sz="2400" dirty="0"/>
              <a:t> the process </a:t>
            </a:r>
            <a:r>
              <a:rPr lang="en-US" sz="2400" dirty="0" smtClean="0"/>
              <a:t>above using </a:t>
            </a:r>
            <a:r>
              <a:rPr lang="en-US" sz="2400" dirty="0">
                <a:solidFill>
                  <a:srgbClr val="0000CC"/>
                </a:solidFill>
              </a:rPr>
              <a:t>more and more subdivisions</a:t>
            </a:r>
            <a:r>
              <a:rPr lang="en-US" sz="2400" dirty="0"/>
              <a:t>, and define the </a:t>
            </a:r>
            <a:r>
              <a:rPr lang="en-US" sz="2400" dirty="0">
                <a:solidFill>
                  <a:srgbClr val="0000CC"/>
                </a:solidFill>
              </a:rPr>
              <a:t>area </a:t>
            </a:r>
            <a:r>
              <a:rPr lang="en-US" sz="2400" dirty="0" smtClean="0">
                <a:solidFill>
                  <a:srgbClr val="0000CC"/>
                </a:solidFill>
              </a:rPr>
              <a:t>S</a:t>
            </a:r>
            <a:r>
              <a:rPr lang="en-US" sz="2400" dirty="0" smtClean="0"/>
              <a:t> to be the </a:t>
            </a:r>
            <a:r>
              <a:rPr lang="en-US" sz="2400" dirty="0" smtClean="0">
                <a:solidFill>
                  <a:srgbClr val="0000CC"/>
                </a:solidFill>
              </a:rPr>
              <a:t>“limit” of </a:t>
            </a:r>
            <a:r>
              <a:rPr lang="en-US" sz="2400" dirty="0">
                <a:solidFill>
                  <a:srgbClr val="0000CC"/>
                </a:solidFill>
              </a:rPr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sum </a:t>
            </a:r>
            <a:r>
              <a:rPr lang="en-US" sz="2400" dirty="0" err="1" smtClean="0">
                <a:solidFill>
                  <a:srgbClr val="0000CC"/>
                </a:solidFill>
              </a:rPr>
              <a:t>Sn</a:t>
            </a:r>
            <a:r>
              <a:rPr lang="en-US" sz="2400" dirty="0" smtClean="0"/>
              <a:t> as </a:t>
            </a:r>
            <a:r>
              <a:rPr lang="en-US" sz="2400" dirty="0" smtClean="0">
                <a:solidFill>
                  <a:srgbClr val="0000CC"/>
                </a:solidFill>
              </a:rPr>
              <a:t>n increases without bound</a:t>
            </a:r>
            <a:r>
              <a:rPr lang="en-US" sz="2400" dirty="0"/>
              <a:t>. That is, we define the </a:t>
            </a:r>
            <a:r>
              <a:rPr lang="en-US" sz="2400" dirty="0" smtClean="0"/>
              <a:t>area S as: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109" y="3505200"/>
                <a:ext cx="7778091" cy="93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9" y="3505200"/>
                <a:ext cx="7778091" cy="9312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6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TWO HISTORICAL PROBLEMS OF CALCULUS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82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914400"/>
            <a:ext cx="8399462" cy="535485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a nonnegative continuous function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. </a:t>
            </a:r>
            <a:r>
              <a:rPr lang="en-US" sz="2400" dirty="0" smtClean="0"/>
              <a:t>If </a:t>
            </a:r>
            <a:endParaRPr lang="en-US" sz="2400" dirty="0"/>
          </a:p>
          <a:p>
            <a:pPr>
              <a:lnSpc>
                <a:spcPct val="240000"/>
              </a:lnSpc>
              <a:buFont typeface="Wingdings" pitchFamily="2" charset="2"/>
              <a:buNone/>
            </a:pPr>
            <a:endParaRPr 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exists for all choices of representative points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, … , 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baseline="-25000" dirty="0" err="1">
                <a:solidFill>
                  <a:srgbClr val="0000CC"/>
                </a:solidFill>
              </a:rPr>
              <a:t>n</a:t>
            </a:r>
            <a:r>
              <a:rPr lang="en-US" sz="2400" dirty="0"/>
              <a:t>  in the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 subintervals of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of equal width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)/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00CC"/>
                </a:solidFill>
              </a:rPr>
              <a:t>the limit is called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definite integral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and is denoted </a:t>
            </a:r>
            <a:r>
              <a:rPr lang="en-US" sz="2400" dirty="0" smtClean="0"/>
              <a:t>by: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Thus</a:t>
            </a:r>
            <a:r>
              <a:rPr lang="en-US" sz="2400" dirty="0">
                <a:cs typeface="Times New Roman" pitchFamily="18" charset="0"/>
              </a:rPr>
              <a:t>,</a:t>
            </a:r>
            <a:endParaRPr lang="en-US" sz="2400" baseline="60000" dirty="0">
              <a:cs typeface="Times New Roman" pitchFamily="18" charset="0"/>
            </a:endParaRPr>
          </a:p>
          <a:p>
            <a:pPr marL="0" indent="0">
              <a:lnSpc>
                <a:spcPct val="210000"/>
              </a:lnSpc>
              <a:buFont typeface="Wingdings" pitchFamily="2" charset="2"/>
              <a:buNone/>
            </a:pPr>
            <a:endParaRPr 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The number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00CC"/>
                </a:solidFill>
              </a:rPr>
              <a:t>lower limit of integration</a:t>
            </a:r>
            <a:r>
              <a:rPr lang="en-US" sz="2400" dirty="0"/>
              <a:t>, and the number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00CC"/>
                </a:solidFill>
              </a:rPr>
              <a:t>upper limit of integration</a:t>
            </a:r>
            <a:r>
              <a:rPr lang="en-US" sz="24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definite integral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1640836"/>
                <a:ext cx="5085751" cy="492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40836"/>
                <a:ext cx="5085751" cy="492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34707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3470700"/>
                <a:ext cx="1393138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1400" y="4461300"/>
                <a:ext cx="6558527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00" y="4461300"/>
                <a:ext cx="6558527" cy="79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67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685800"/>
            <a:ext cx="8399462" cy="2271712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nonnegative and </a:t>
            </a:r>
            <a:r>
              <a:rPr lang="en-US" sz="2400" dirty="0" err="1"/>
              <a:t>integrable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,</a:t>
            </a:r>
            <a:r>
              <a:rPr lang="en-US" sz="2400" dirty="0"/>
              <a:t> then </a:t>
            </a:r>
          </a:p>
          <a:p>
            <a:pPr>
              <a:lnSpc>
                <a:spcPct val="26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is </a:t>
            </a:r>
            <a:r>
              <a:rPr lang="en-US" sz="2400" dirty="0"/>
              <a:t>equal to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Geometric Interpretation of the Definite Integral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>
            <a:spLocks/>
          </p:cNvSpPr>
          <p:nvPr/>
        </p:nvSpPr>
        <p:spPr bwMode="auto">
          <a:xfrm>
            <a:off x="2728119" y="3627437"/>
            <a:ext cx="3200400" cy="2484438"/>
          </a:xfrm>
          <a:custGeom>
            <a:avLst/>
            <a:gdLst>
              <a:gd name="T0" fmla="*/ 0 w 2016"/>
              <a:gd name="T1" fmla="*/ 461 h 1565"/>
              <a:gd name="T2" fmla="*/ 90 w 2016"/>
              <a:gd name="T3" fmla="*/ 294 h 1565"/>
              <a:gd name="T4" fmla="*/ 176 w 2016"/>
              <a:gd name="T5" fmla="*/ 166 h 1565"/>
              <a:gd name="T6" fmla="*/ 263 w 2016"/>
              <a:gd name="T7" fmla="*/ 80 h 1565"/>
              <a:gd name="T8" fmla="*/ 327 w 2016"/>
              <a:gd name="T9" fmla="*/ 35 h 1565"/>
              <a:gd name="T10" fmla="*/ 391 w 2016"/>
              <a:gd name="T11" fmla="*/ 10 h 1565"/>
              <a:gd name="T12" fmla="*/ 442 w 2016"/>
              <a:gd name="T13" fmla="*/ 0 h 1565"/>
              <a:gd name="T14" fmla="*/ 496 w 2016"/>
              <a:gd name="T15" fmla="*/ 3 h 1565"/>
              <a:gd name="T16" fmla="*/ 564 w 2016"/>
              <a:gd name="T17" fmla="*/ 22 h 1565"/>
              <a:gd name="T18" fmla="*/ 628 w 2016"/>
              <a:gd name="T19" fmla="*/ 64 h 1565"/>
              <a:gd name="T20" fmla="*/ 720 w 2016"/>
              <a:gd name="T21" fmla="*/ 134 h 1565"/>
              <a:gd name="T22" fmla="*/ 845 w 2016"/>
              <a:gd name="T23" fmla="*/ 253 h 1565"/>
              <a:gd name="T24" fmla="*/ 1120 w 2016"/>
              <a:gd name="T25" fmla="*/ 550 h 1565"/>
              <a:gd name="T26" fmla="*/ 1268 w 2016"/>
              <a:gd name="T27" fmla="*/ 701 h 1565"/>
              <a:gd name="T28" fmla="*/ 1383 w 2016"/>
              <a:gd name="T29" fmla="*/ 803 h 1565"/>
              <a:gd name="T30" fmla="*/ 1498 w 2016"/>
              <a:gd name="T31" fmla="*/ 877 h 1565"/>
              <a:gd name="T32" fmla="*/ 1584 w 2016"/>
              <a:gd name="T33" fmla="*/ 896 h 1565"/>
              <a:gd name="T34" fmla="*/ 1655 w 2016"/>
              <a:gd name="T35" fmla="*/ 893 h 1565"/>
              <a:gd name="T36" fmla="*/ 1732 w 2016"/>
              <a:gd name="T37" fmla="*/ 877 h 1565"/>
              <a:gd name="T38" fmla="*/ 1821 w 2016"/>
              <a:gd name="T39" fmla="*/ 835 h 1565"/>
              <a:gd name="T40" fmla="*/ 1908 w 2016"/>
              <a:gd name="T41" fmla="*/ 768 h 1565"/>
              <a:gd name="T42" fmla="*/ 1988 w 2016"/>
              <a:gd name="T43" fmla="*/ 685 h 1565"/>
              <a:gd name="T44" fmla="*/ 2016 w 2016"/>
              <a:gd name="T45" fmla="*/ 646 h 1565"/>
              <a:gd name="T46" fmla="*/ 2016 w 2016"/>
              <a:gd name="T47" fmla="*/ 1565 h 1565"/>
              <a:gd name="T48" fmla="*/ 13 w 2016"/>
              <a:gd name="T49" fmla="*/ 1565 h 1565"/>
              <a:gd name="T50" fmla="*/ 7 w 2016"/>
              <a:gd name="T51" fmla="*/ 438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565">
                <a:moveTo>
                  <a:pt x="0" y="461"/>
                </a:moveTo>
                <a:lnTo>
                  <a:pt x="90" y="294"/>
                </a:lnTo>
                <a:lnTo>
                  <a:pt x="176" y="166"/>
                </a:lnTo>
                <a:lnTo>
                  <a:pt x="263" y="80"/>
                </a:lnTo>
                <a:lnTo>
                  <a:pt x="327" y="35"/>
                </a:lnTo>
                <a:lnTo>
                  <a:pt x="391" y="10"/>
                </a:lnTo>
                <a:lnTo>
                  <a:pt x="442" y="0"/>
                </a:lnTo>
                <a:lnTo>
                  <a:pt x="496" y="3"/>
                </a:lnTo>
                <a:lnTo>
                  <a:pt x="564" y="22"/>
                </a:lnTo>
                <a:lnTo>
                  <a:pt x="628" y="64"/>
                </a:lnTo>
                <a:lnTo>
                  <a:pt x="720" y="134"/>
                </a:lnTo>
                <a:lnTo>
                  <a:pt x="845" y="253"/>
                </a:lnTo>
                <a:lnTo>
                  <a:pt x="1120" y="550"/>
                </a:lnTo>
                <a:lnTo>
                  <a:pt x="1268" y="701"/>
                </a:lnTo>
                <a:lnTo>
                  <a:pt x="1383" y="803"/>
                </a:lnTo>
                <a:lnTo>
                  <a:pt x="1498" y="877"/>
                </a:lnTo>
                <a:lnTo>
                  <a:pt x="1584" y="896"/>
                </a:lnTo>
                <a:lnTo>
                  <a:pt x="1655" y="893"/>
                </a:lnTo>
                <a:lnTo>
                  <a:pt x="1732" y="877"/>
                </a:lnTo>
                <a:lnTo>
                  <a:pt x="1821" y="835"/>
                </a:lnTo>
                <a:lnTo>
                  <a:pt x="1908" y="768"/>
                </a:lnTo>
                <a:lnTo>
                  <a:pt x="1988" y="685"/>
                </a:lnTo>
                <a:lnTo>
                  <a:pt x="2016" y="646"/>
                </a:lnTo>
                <a:lnTo>
                  <a:pt x="2016" y="1565"/>
                </a:lnTo>
                <a:lnTo>
                  <a:pt x="13" y="1565"/>
                </a:lnTo>
                <a:lnTo>
                  <a:pt x="7" y="438"/>
                </a:lnTo>
              </a:path>
            </a:pathLst>
          </a:custGeom>
          <a:gradFill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388269" y="6116637"/>
            <a:ext cx="525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108994" y="3138487"/>
            <a:ext cx="0" cy="3414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739232" y="4398962"/>
            <a:ext cx="0" cy="17176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28519" y="4652962"/>
            <a:ext cx="0" cy="14636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353469" y="3590925"/>
            <a:ext cx="3943350" cy="1673225"/>
          </a:xfrm>
          <a:custGeom>
            <a:avLst/>
            <a:gdLst>
              <a:gd name="T0" fmla="*/ 0 w 2484"/>
              <a:gd name="T1" fmla="*/ 1054 h 1054"/>
              <a:gd name="T2" fmla="*/ 685 w 2484"/>
              <a:gd name="T3" fmla="*/ 23 h 1054"/>
              <a:gd name="T4" fmla="*/ 1786 w 2484"/>
              <a:gd name="T5" fmla="*/ 913 h 1054"/>
              <a:gd name="T6" fmla="*/ 2484 w 2484"/>
              <a:gd name="T7" fmla="*/ 337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4" h="1054">
                <a:moveTo>
                  <a:pt x="0" y="1054"/>
                </a:moveTo>
                <a:cubicBezTo>
                  <a:pt x="193" y="550"/>
                  <a:pt x="387" y="46"/>
                  <a:pt x="685" y="23"/>
                </a:cubicBezTo>
                <a:cubicBezTo>
                  <a:pt x="983" y="0"/>
                  <a:pt x="1486" y="861"/>
                  <a:pt x="1786" y="913"/>
                </a:cubicBezTo>
                <a:cubicBezTo>
                  <a:pt x="2086" y="965"/>
                  <a:pt x="2285" y="651"/>
                  <a:pt x="2484" y="33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0832" y="5892800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18519" y="2957512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86832" y="608806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a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66594" y="6086475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6550" y="5041075"/>
                <a:ext cx="1873846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50" y="5041075"/>
                <a:ext cx="1873846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81600" y="3810000"/>
                <a:ext cx="1247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10000"/>
                <a:ext cx="124726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685800"/>
            <a:ext cx="8399462" cy="2271712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nonnegative and </a:t>
            </a:r>
            <a:r>
              <a:rPr lang="en-US" sz="2400" dirty="0" err="1"/>
              <a:t>integrable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,</a:t>
            </a:r>
            <a:r>
              <a:rPr lang="en-US" sz="2400" dirty="0"/>
              <a:t> then </a:t>
            </a:r>
          </a:p>
          <a:p>
            <a:pPr>
              <a:lnSpc>
                <a:spcPct val="26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is </a:t>
            </a:r>
            <a:r>
              <a:rPr lang="en-US" sz="2400" dirty="0"/>
              <a:t>equal to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region</a:t>
            </a:r>
            <a:r>
              <a:rPr lang="en-US" sz="2400" dirty="0">
                <a:solidFill>
                  <a:srgbClr val="0000CC"/>
                </a:solidFill>
              </a:rPr>
              <a:t> above </a:t>
            </a:r>
            <a:r>
              <a:rPr lang="en-US" sz="2400" dirty="0" smtClean="0"/>
              <a:t>the x-axis </a:t>
            </a:r>
            <a:r>
              <a:rPr lang="en-US" sz="2400" dirty="0" smtClean="0">
                <a:solidFill>
                  <a:srgbClr val="0000CC"/>
                </a:solidFill>
              </a:rPr>
              <a:t>minus</a:t>
            </a:r>
            <a:r>
              <a:rPr lang="en-US" sz="2400" dirty="0" smtClean="0"/>
              <a:t> the region</a:t>
            </a:r>
            <a:r>
              <a:rPr lang="en-US" sz="2400" dirty="0" smtClean="0">
                <a:solidFill>
                  <a:srgbClr val="0000CC"/>
                </a:solidFill>
              </a:rPr>
              <a:t> below </a:t>
            </a:r>
            <a:r>
              <a:rPr lang="en-US" sz="2400" dirty="0" smtClean="0"/>
              <a:t>the axis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Geometric Interpretation of the Definite Integral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>
            <a:spLocks/>
          </p:cNvSpPr>
          <p:nvPr/>
        </p:nvSpPr>
        <p:spPr bwMode="auto">
          <a:xfrm>
            <a:off x="4962525" y="3575050"/>
            <a:ext cx="1143000" cy="1835150"/>
          </a:xfrm>
          <a:custGeom>
            <a:avLst/>
            <a:gdLst>
              <a:gd name="T0" fmla="*/ 0 w 720"/>
              <a:gd name="T1" fmla="*/ 1156 h 1156"/>
              <a:gd name="T2" fmla="*/ 720 w 720"/>
              <a:gd name="T3" fmla="*/ 1156 h 1156"/>
              <a:gd name="T4" fmla="*/ 720 w 720"/>
              <a:gd name="T5" fmla="*/ 0 h 1156"/>
              <a:gd name="T6" fmla="*/ 634 w 720"/>
              <a:gd name="T7" fmla="*/ 77 h 1156"/>
              <a:gd name="T8" fmla="*/ 573 w 720"/>
              <a:gd name="T9" fmla="*/ 144 h 1156"/>
              <a:gd name="T10" fmla="*/ 486 w 720"/>
              <a:gd name="T11" fmla="*/ 272 h 1156"/>
              <a:gd name="T12" fmla="*/ 422 w 720"/>
              <a:gd name="T13" fmla="*/ 378 h 1156"/>
              <a:gd name="T14" fmla="*/ 298 w 720"/>
              <a:gd name="T15" fmla="*/ 605 h 1156"/>
              <a:gd name="T16" fmla="*/ 186 w 720"/>
              <a:gd name="T17" fmla="*/ 816 h 1156"/>
              <a:gd name="T18" fmla="*/ 102 w 720"/>
              <a:gd name="T19" fmla="*/ 973 h 1156"/>
              <a:gd name="T20" fmla="*/ 22 w 720"/>
              <a:gd name="T21" fmla="*/ 1114 h 1156"/>
              <a:gd name="T22" fmla="*/ 0 w 720"/>
              <a:gd name="T23" fmla="*/ 115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0" h="1156">
                <a:moveTo>
                  <a:pt x="0" y="1156"/>
                </a:moveTo>
                <a:lnTo>
                  <a:pt x="720" y="1156"/>
                </a:lnTo>
                <a:lnTo>
                  <a:pt x="720" y="0"/>
                </a:lnTo>
                <a:lnTo>
                  <a:pt x="634" y="77"/>
                </a:lnTo>
                <a:lnTo>
                  <a:pt x="573" y="144"/>
                </a:lnTo>
                <a:lnTo>
                  <a:pt x="486" y="272"/>
                </a:lnTo>
                <a:lnTo>
                  <a:pt x="422" y="378"/>
                </a:lnTo>
                <a:lnTo>
                  <a:pt x="298" y="605"/>
                </a:lnTo>
                <a:lnTo>
                  <a:pt x="186" y="816"/>
                </a:lnTo>
                <a:lnTo>
                  <a:pt x="102" y="973"/>
                </a:lnTo>
                <a:lnTo>
                  <a:pt x="22" y="1114"/>
                </a:lnTo>
                <a:lnTo>
                  <a:pt x="0" y="1156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473450" y="5410200"/>
            <a:ext cx="1489075" cy="868362"/>
          </a:xfrm>
          <a:custGeom>
            <a:avLst/>
            <a:gdLst>
              <a:gd name="T0" fmla="*/ 0 w 938"/>
              <a:gd name="T1" fmla="*/ 0 h 547"/>
              <a:gd name="T2" fmla="*/ 938 w 938"/>
              <a:gd name="T3" fmla="*/ 0 h 547"/>
              <a:gd name="T4" fmla="*/ 794 w 938"/>
              <a:gd name="T5" fmla="*/ 240 h 547"/>
              <a:gd name="T6" fmla="*/ 698 w 938"/>
              <a:gd name="T7" fmla="*/ 374 h 547"/>
              <a:gd name="T8" fmla="*/ 596 w 938"/>
              <a:gd name="T9" fmla="*/ 483 h 547"/>
              <a:gd name="T10" fmla="*/ 512 w 938"/>
              <a:gd name="T11" fmla="*/ 534 h 547"/>
              <a:gd name="T12" fmla="*/ 448 w 938"/>
              <a:gd name="T13" fmla="*/ 547 h 547"/>
              <a:gd name="T14" fmla="*/ 388 w 938"/>
              <a:gd name="T15" fmla="*/ 534 h 547"/>
              <a:gd name="T16" fmla="*/ 320 w 938"/>
              <a:gd name="T17" fmla="*/ 492 h 547"/>
              <a:gd name="T18" fmla="*/ 237 w 938"/>
              <a:gd name="T19" fmla="*/ 406 h 547"/>
              <a:gd name="T20" fmla="*/ 122 w 938"/>
              <a:gd name="T21" fmla="*/ 230 h 547"/>
              <a:gd name="T22" fmla="*/ 10 w 938"/>
              <a:gd name="T23" fmla="*/ 28 h 547"/>
              <a:gd name="T24" fmla="*/ 0 w 938"/>
              <a:gd name="T2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8" h="547">
                <a:moveTo>
                  <a:pt x="0" y="0"/>
                </a:moveTo>
                <a:lnTo>
                  <a:pt x="938" y="0"/>
                </a:lnTo>
                <a:lnTo>
                  <a:pt x="794" y="240"/>
                </a:lnTo>
                <a:lnTo>
                  <a:pt x="698" y="374"/>
                </a:lnTo>
                <a:lnTo>
                  <a:pt x="596" y="483"/>
                </a:lnTo>
                <a:lnTo>
                  <a:pt x="512" y="534"/>
                </a:lnTo>
                <a:lnTo>
                  <a:pt x="448" y="547"/>
                </a:lnTo>
                <a:lnTo>
                  <a:pt x="388" y="534"/>
                </a:lnTo>
                <a:lnTo>
                  <a:pt x="320" y="492"/>
                </a:lnTo>
                <a:lnTo>
                  <a:pt x="237" y="406"/>
                </a:lnTo>
                <a:lnTo>
                  <a:pt x="122" y="230"/>
                </a:lnTo>
                <a:lnTo>
                  <a:pt x="10" y="2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2355850" y="4267200"/>
            <a:ext cx="1108075" cy="1143000"/>
          </a:xfrm>
          <a:custGeom>
            <a:avLst/>
            <a:gdLst>
              <a:gd name="T0" fmla="*/ 0 w 698"/>
              <a:gd name="T1" fmla="*/ 720 h 720"/>
              <a:gd name="T2" fmla="*/ 0 w 698"/>
              <a:gd name="T3" fmla="*/ 19 h 720"/>
              <a:gd name="T4" fmla="*/ 64 w 698"/>
              <a:gd name="T5" fmla="*/ 0 h 720"/>
              <a:gd name="T6" fmla="*/ 148 w 698"/>
              <a:gd name="T7" fmla="*/ 0 h 720"/>
              <a:gd name="T8" fmla="*/ 231 w 698"/>
              <a:gd name="T9" fmla="*/ 19 h 720"/>
              <a:gd name="T10" fmla="*/ 317 w 698"/>
              <a:gd name="T11" fmla="*/ 70 h 720"/>
              <a:gd name="T12" fmla="*/ 372 w 698"/>
              <a:gd name="T13" fmla="*/ 124 h 720"/>
              <a:gd name="T14" fmla="*/ 439 w 698"/>
              <a:gd name="T15" fmla="*/ 227 h 720"/>
              <a:gd name="T16" fmla="*/ 519 w 698"/>
              <a:gd name="T17" fmla="*/ 361 h 720"/>
              <a:gd name="T18" fmla="*/ 698 w 698"/>
              <a:gd name="T19" fmla="*/ 716 h 720"/>
              <a:gd name="T20" fmla="*/ 0 w 698"/>
              <a:gd name="T2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8" h="720">
                <a:moveTo>
                  <a:pt x="0" y="720"/>
                </a:moveTo>
                <a:lnTo>
                  <a:pt x="0" y="19"/>
                </a:lnTo>
                <a:lnTo>
                  <a:pt x="64" y="0"/>
                </a:lnTo>
                <a:lnTo>
                  <a:pt x="148" y="0"/>
                </a:lnTo>
                <a:lnTo>
                  <a:pt x="231" y="19"/>
                </a:lnTo>
                <a:lnTo>
                  <a:pt x="317" y="70"/>
                </a:lnTo>
                <a:lnTo>
                  <a:pt x="372" y="124"/>
                </a:lnTo>
                <a:lnTo>
                  <a:pt x="439" y="227"/>
                </a:lnTo>
                <a:lnTo>
                  <a:pt x="519" y="361"/>
                </a:lnTo>
                <a:lnTo>
                  <a:pt x="698" y="716"/>
                </a:lnTo>
                <a:lnTo>
                  <a:pt x="0" y="7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1187450" y="5408612"/>
            <a:ext cx="5627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V="1">
            <a:off x="1736725" y="3152775"/>
            <a:ext cx="0" cy="3414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2357437" y="4300537"/>
            <a:ext cx="0" cy="11080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6103937" y="3589337"/>
            <a:ext cx="0" cy="18192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26250" y="5184775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746250" y="2971800"/>
            <a:ext cx="366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193925" y="5380037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a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942012" y="5378450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b</a:t>
            </a: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746250" y="3292475"/>
            <a:ext cx="5029200" cy="3082925"/>
          </a:xfrm>
          <a:custGeom>
            <a:avLst/>
            <a:gdLst>
              <a:gd name="T0" fmla="*/ 0 w 3168"/>
              <a:gd name="T1" fmla="*/ 950 h 1942"/>
              <a:gd name="T2" fmla="*/ 672 w 3168"/>
              <a:gd name="T3" fmla="*/ 662 h 1942"/>
              <a:gd name="T4" fmla="*/ 1568 w 3168"/>
              <a:gd name="T5" fmla="*/ 1878 h 1942"/>
              <a:gd name="T6" fmla="*/ 2637 w 3168"/>
              <a:gd name="T7" fmla="*/ 278 h 1942"/>
              <a:gd name="T8" fmla="*/ 3168 w 3168"/>
              <a:gd name="T9" fmla="*/ 207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8" h="1942">
                <a:moveTo>
                  <a:pt x="0" y="950"/>
                </a:moveTo>
                <a:cubicBezTo>
                  <a:pt x="205" y="728"/>
                  <a:pt x="411" y="507"/>
                  <a:pt x="672" y="662"/>
                </a:cubicBezTo>
                <a:cubicBezTo>
                  <a:pt x="933" y="817"/>
                  <a:pt x="1240" y="1942"/>
                  <a:pt x="1568" y="1878"/>
                </a:cubicBezTo>
                <a:cubicBezTo>
                  <a:pt x="1896" y="1814"/>
                  <a:pt x="2370" y="556"/>
                  <a:pt x="2637" y="278"/>
                </a:cubicBezTo>
                <a:cubicBezTo>
                  <a:pt x="2904" y="0"/>
                  <a:pt x="3036" y="103"/>
                  <a:pt x="3168" y="20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595562" y="481806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  <a:effectLst/>
              </a:rPr>
              <a:t>1</a:t>
            </a:r>
            <a:endParaRPr lang="en-US" baseline="-25000" dirty="0">
              <a:solidFill>
                <a:srgbClr val="0000CC"/>
              </a:solidFill>
              <a:effectLst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992562" y="558641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  <a:effectLst/>
              </a:rPr>
              <a:t>2</a:t>
            </a:r>
            <a:endParaRPr lang="en-US" baseline="-25000" dirty="0">
              <a:solidFill>
                <a:srgbClr val="0000CC"/>
              </a:solidFill>
              <a:effectLst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491162" y="474186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 smtClean="0">
                <a:solidFill>
                  <a:srgbClr val="0000CC"/>
                </a:solidFill>
                <a:effectLst/>
              </a:rPr>
              <a:t>3</a:t>
            </a:r>
            <a:endParaRPr lang="en-US" baseline="-25000" dirty="0">
              <a:solidFill>
                <a:srgbClr val="0000CC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96535" y="3581400"/>
                <a:ext cx="1247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35" y="3581400"/>
                <a:ext cx="124726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90800" y="3470700"/>
                <a:ext cx="3249479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70700"/>
                <a:ext cx="3249479" cy="79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3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Fundamental Theorem of Calculus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7200" y="990600"/>
            <a:ext cx="8399462" cy="2286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0000CC"/>
                </a:solidFill>
              </a:rPr>
              <a:t>continuous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r>
              <a:rPr lang="en-US" sz="2400" dirty="0"/>
              <a:t> </a:t>
            </a:r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any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; that is,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Calculus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1565700"/>
                <a:ext cx="3100016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65700"/>
                <a:ext cx="3100016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</a:t>
            </a:r>
            <a:r>
              <a:rPr lang="en-US" dirty="0" smtClean="0"/>
              <a:t>Calculus: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+ 1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–1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We notice that the graph is above x-axis. </a:t>
            </a:r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792538" y="3400425"/>
            <a:ext cx="2062162" cy="2428875"/>
          </a:xfrm>
          <a:custGeom>
            <a:avLst/>
            <a:gdLst>
              <a:gd name="T0" fmla="*/ 3 w 1299"/>
              <a:gd name="T1" fmla="*/ 900 h 1530"/>
              <a:gd name="T2" fmla="*/ 89 w 1299"/>
              <a:gd name="T3" fmla="*/ 1024 h 1530"/>
              <a:gd name="T4" fmla="*/ 204 w 1299"/>
              <a:gd name="T5" fmla="*/ 1140 h 1530"/>
              <a:gd name="T6" fmla="*/ 300 w 1299"/>
              <a:gd name="T7" fmla="*/ 1200 h 1530"/>
              <a:gd name="T8" fmla="*/ 387 w 1299"/>
              <a:gd name="T9" fmla="*/ 1223 h 1530"/>
              <a:gd name="T10" fmla="*/ 454 w 1299"/>
              <a:gd name="T11" fmla="*/ 1226 h 1530"/>
              <a:gd name="T12" fmla="*/ 521 w 1299"/>
              <a:gd name="T13" fmla="*/ 1220 h 1530"/>
              <a:gd name="T14" fmla="*/ 608 w 1299"/>
              <a:gd name="T15" fmla="*/ 1191 h 1530"/>
              <a:gd name="T16" fmla="*/ 681 w 1299"/>
              <a:gd name="T17" fmla="*/ 1143 h 1530"/>
              <a:gd name="T18" fmla="*/ 748 w 1299"/>
              <a:gd name="T19" fmla="*/ 1079 h 1530"/>
              <a:gd name="T20" fmla="*/ 816 w 1299"/>
              <a:gd name="T21" fmla="*/ 999 h 1530"/>
              <a:gd name="T22" fmla="*/ 889 w 1299"/>
              <a:gd name="T23" fmla="*/ 890 h 1530"/>
              <a:gd name="T24" fmla="*/ 1030 w 1299"/>
              <a:gd name="T25" fmla="*/ 631 h 1530"/>
              <a:gd name="T26" fmla="*/ 1158 w 1299"/>
              <a:gd name="T27" fmla="*/ 349 h 1530"/>
              <a:gd name="T28" fmla="*/ 1299 w 1299"/>
              <a:gd name="T29" fmla="*/ 0 h 1530"/>
              <a:gd name="T30" fmla="*/ 1299 w 1299"/>
              <a:gd name="T31" fmla="*/ 1530 h 1530"/>
              <a:gd name="T32" fmla="*/ 0 w 1299"/>
              <a:gd name="T33" fmla="*/ 1530 h 1530"/>
              <a:gd name="T34" fmla="*/ 3 w 1299"/>
              <a:gd name="T35" fmla="*/ 90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99" h="1530">
                <a:moveTo>
                  <a:pt x="3" y="900"/>
                </a:moveTo>
                <a:lnTo>
                  <a:pt x="89" y="1024"/>
                </a:lnTo>
                <a:lnTo>
                  <a:pt x="204" y="1140"/>
                </a:lnTo>
                <a:lnTo>
                  <a:pt x="300" y="1200"/>
                </a:lnTo>
                <a:lnTo>
                  <a:pt x="387" y="1223"/>
                </a:lnTo>
                <a:lnTo>
                  <a:pt x="454" y="1226"/>
                </a:lnTo>
                <a:lnTo>
                  <a:pt x="521" y="1220"/>
                </a:lnTo>
                <a:lnTo>
                  <a:pt x="608" y="1191"/>
                </a:lnTo>
                <a:lnTo>
                  <a:pt x="681" y="1143"/>
                </a:lnTo>
                <a:lnTo>
                  <a:pt x="748" y="1079"/>
                </a:lnTo>
                <a:lnTo>
                  <a:pt x="816" y="999"/>
                </a:lnTo>
                <a:lnTo>
                  <a:pt x="889" y="890"/>
                </a:lnTo>
                <a:lnTo>
                  <a:pt x="1030" y="631"/>
                </a:lnTo>
                <a:lnTo>
                  <a:pt x="1158" y="349"/>
                </a:lnTo>
                <a:lnTo>
                  <a:pt x="1299" y="0"/>
                </a:lnTo>
                <a:lnTo>
                  <a:pt x="1299" y="1530"/>
                </a:lnTo>
                <a:lnTo>
                  <a:pt x="0" y="1530"/>
                </a:lnTo>
                <a:lnTo>
                  <a:pt x="3" y="9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 flipV="1">
            <a:off x="3797300" y="4829175"/>
            <a:ext cx="0" cy="10001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00362" y="5854700"/>
            <a:ext cx="388143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  <a:effectLst/>
                <a:latin typeface="Times New Roman" pitchFamily="18" charset="0"/>
              </a:rPr>
              <a:t>–2       –1</a:t>
            </a:r>
            <a:r>
              <a:rPr lang="en-US" dirty="0">
                <a:solidFill>
                  <a:srgbClr val="0000CC"/>
                </a:solidFill>
                <a:effectLst/>
                <a:latin typeface="Times New Roman" pitchFamily="18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effectLst/>
                <a:latin typeface="Times New Roman" pitchFamily="18" charset="0"/>
              </a:rPr>
              <a:t>                     1         2</a:t>
            </a:r>
            <a:endParaRPr lang="en-US" dirty="0">
              <a:solidFill>
                <a:srgbClr val="0000CC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879850" y="3182937"/>
            <a:ext cx="603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5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4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3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2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endParaRPr lang="en-US" dirty="0">
              <a:solidFill>
                <a:srgbClr val="0000CC"/>
              </a:solidFill>
              <a:effectLst/>
            </a:endParaRP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V="1">
            <a:off x="2514600" y="5832475"/>
            <a:ext cx="405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H="1" flipV="1">
            <a:off x="4506913" y="2876550"/>
            <a:ext cx="0" cy="3436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92888" y="5624512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529138" y="266700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45200" y="2855912"/>
            <a:ext cx="190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rgbClr val="0000CC"/>
                </a:solidFill>
                <a:effectLst/>
              </a:rPr>
              <a:t>f</a:t>
            </a:r>
            <a:r>
              <a:rPr lang="en-US" sz="2000" dirty="0">
                <a:solidFill>
                  <a:srgbClr val="0000CC"/>
                </a:solidFill>
                <a:effectLst/>
              </a:rPr>
              <a:t>(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x</a:t>
            </a:r>
            <a:r>
              <a:rPr lang="en-US" sz="2000" dirty="0">
                <a:solidFill>
                  <a:srgbClr val="0000CC"/>
                </a:solidFill>
                <a:effectLst/>
              </a:rPr>
              <a:t>) = 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x</a:t>
            </a:r>
            <a:r>
              <a:rPr lang="en-US" sz="2000" baseline="30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solidFill>
                  <a:srgbClr val="0000CC"/>
                </a:solidFill>
                <a:effectLst/>
              </a:rPr>
              <a:t>+ 1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 flipV="1">
            <a:off x="5857875" y="3411537"/>
            <a:ext cx="0" cy="241776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5059363" y="52244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 smtClean="0">
                <a:effectLst/>
              </a:rPr>
              <a:t>S</a:t>
            </a:r>
            <a:endParaRPr lang="en-US" baseline="-25000" dirty="0">
              <a:effectLst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963863" y="2968625"/>
            <a:ext cx="3068637" cy="2378075"/>
          </a:xfrm>
          <a:custGeom>
            <a:avLst/>
            <a:gdLst>
              <a:gd name="T0" fmla="*/ 0 w 1933"/>
              <a:gd name="T1" fmla="*/ 0 h 1498"/>
              <a:gd name="T2" fmla="*/ 534 w 1933"/>
              <a:gd name="T3" fmla="*/ 1181 h 1498"/>
              <a:gd name="T4" fmla="*/ 970 w 1933"/>
              <a:gd name="T5" fmla="*/ 1498 h 1498"/>
              <a:gd name="T6" fmla="*/ 1398 w 1933"/>
              <a:gd name="T7" fmla="*/ 1181 h 1498"/>
              <a:gd name="T8" fmla="*/ 1933 w 1933"/>
              <a:gd name="T9" fmla="*/ 4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498">
                <a:moveTo>
                  <a:pt x="0" y="0"/>
                </a:moveTo>
                <a:cubicBezTo>
                  <a:pt x="186" y="465"/>
                  <a:pt x="372" y="931"/>
                  <a:pt x="534" y="1181"/>
                </a:cubicBezTo>
                <a:cubicBezTo>
                  <a:pt x="696" y="1431"/>
                  <a:pt x="826" y="1498"/>
                  <a:pt x="970" y="1498"/>
                </a:cubicBezTo>
                <a:cubicBezTo>
                  <a:pt x="1114" y="1498"/>
                  <a:pt x="1238" y="1430"/>
                  <a:pt x="1398" y="1181"/>
                </a:cubicBezTo>
                <a:cubicBezTo>
                  <a:pt x="1558" y="932"/>
                  <a:pt x="1745" y="468"/>
                  <a:pt x="1933" y="4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 animBg="1"/>
      <p:bldP spid="7" grpId="0" animBg="1"/>
      <p:bldP spid="8" grpId="0"/>
      <p:bldP spid="10" grpId="0"/>
      <p:bldP spid="11" grpId="0" animBg="1"/>
      <p:bldP spid="13" grpId="0"/>
      <p:bldP spid="14" grpId="0"/>
      <p:bldP spid="15" grpId="0"/>
      <p:bldP spid="16" grpId="0" animBg="1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</a:t>
            </a:r>
            <a:r>
              <a:rPr lang="en-US" dirty="0" smtClean="0"/>
              <a:t>Calculus: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+ 1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–1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We notice that the graph is above x-axis. Using the </a:t>
            </a:r>
            <a:r>
              <a:rPr lang="en-US" sz="2400" dirty="0" smtClean="0">
                <a:solidFill>
                  <a:srgbClr val="0000CC"/>
                </a:solidFill>
              </a:rPr>
              <a:t>fundamental </a:t>
            </a:r>
            <a:r>
              <a:rPr lang="en-US" sz="2400" dirty="0">
                <a:solidFill>
                  <a:srgbClr val="0000CC"/>
                </a:solidFill>
              </a:rPr>
              <a:t>theorem of calculus</a:t>
            </a:r>
            <a:r>
              <a:rPr lang="en-US" sz="2400" dirty="0"/>
              <a:t>, we find that the </a:t>
            </a:r>
            <a:r>
              <a:rPr lang="en-US" sz="2400" dirty="0">
                <a:solidFill>
                  <a:srgbClr val="0000CC"/>
                </a:solidFill>
              </a:rPr>
              <a:t>required area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is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733800"/>
                <a:ext cx="7648953" cy="180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0"/>
                <a:ext cx="7648953" cy="18031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1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Evaluate definite Integration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7200" y="990600"/>
            <a:ext cx="8399462" cy="2209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0000CC"/>
                </a:solidFill>
              </a:rPr>
              <a:t>continuous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r>
              <a:rPr lang="en-US" sz="2400" dirty="0"/>
              <a:t> </a:t>
            </a:r>
            <a:r>
              <a:rPr lang="en-US" sz="2400" dirty="0" smtClean="0"/>
              <a:t>Then,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Relationship between Definite and Indefinite Integral</a:t>
            </a:r>
            <a:endParaRPr lang="vi-VN" sz="26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1565700"/>
                <a:ext cx="3027239" cy="1185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𝒅𝒙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65700"/>
                <a:ext cx="3027239" cy="11854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361194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evaluate a definite integral, </a:t>
            </a:r>
            <a:r>
              <a:rPr lang="en-US" sz="2400" dirty="0" smtClean="0">
                <a:solidFill>
                  <a:srgbClr val="0000CC"/>
                </a:solidFill>
              </a:rPr>
              <a:t>first we evaluate</a:t>
            </a:r>
            <a:r>
              <a:rPr lang="en-US" sz="2400" dirty="0" smtClean="0"/>
              <a:t> the corresponding </a:t>
            </a:r>
            <a:r>
              <a:rPr lang="en-US" sz="2400" dirty="0" smtClean="0">
                <a:solidFill>
                  <a:srgbClr val="0000CC"/>
                </a:solidFill>
              </a:rPr>
              <a:t>indefinite integral</a:t>
            </a:r>
            <a:r>
              <a:rPr lang="en-US" sz="2400" dirty="0" smtClean="0"/>
              <a:t> to find an </a:t>
            </a:r>
            <a:r>
              <a:rPr lang="en-US" sz="2400" dirty="0" err="1" smtClean="0">
                <a:solidFill>
                  <a:srgbClr val="0000CC"/>
                </a:solidFill>
              </a:rPr>
              <a:t>antiderivative</a:t>
            </a:r>
            <a:r>
              <a:rPr lang="en-US" sz="2400" dirty="0" smtClean="0">
                <a:solidFill>
                  <a:srgbClr val="0000CC"/>
                </a:solidFill>
              </a:rPr>
              <a:t>  function F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Then we evaluate </a:t>
            </a:r>
            <a:r>
              <a:rPr lang="en-US" sz="2400" i="1" dirty="0" smtClean="0">
                <a:solidFill>
                  <a:srgbClr val="0000CC"/>
                </a:solidFill>
              </a:rPr>
              <a:t>F(b)-F(a)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20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Evaluate 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/>
            <a:r>
              <a:rPr lang="en-US" sz="2400" dirty="0"/>
              <a:t>First, </a:t>
            </a:r>
            <a:r>
              <a:rPr lang="en-US" sz="2400" dirty="0" smtClean="0"/>
              <a:t>we find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indefinite integral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eaLnBrk="1" hangingPunct="1"/>
            <a:r>
              <a:rPr lang="en-US" sz="2400" dirty="0" smtClean="0"/>
              <a:t>Recall to </a:t>
            </a:r>
            <a:r>
              <a:rPr lang="en-US" sz="2400" dirty="0" smtClean="0">
                <a:solidFill>
                  <a:srgbClr val="0000CC"/>
                </a:solidFill>
              </a:rPr>
              <a:t>substitution method</a:t>
            </a:r>
            <a:r>
              <a:rPr lang="en-US" sz="2400" dirty="0" smtClean="0"/>
              <a:t>. Let                     so that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Then, we have: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Now, replace u by                    to obtain final result </a:t>
            </a: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2376930"/>
                <a:ext cx="233307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376930"/>
                <a:ext cx="2333075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6072" y="3124200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2" y="3124200"/>
                <a:ext cx="1485728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5672" y="3517075"/>
                <a:ext cx="1534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2" y="3517075"/>
                <a:ext cx="153420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60657" y="4053330"/>
                <a:ext cx="506414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7" y="4053330"/>
                <a:ext cx="5064143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0" y="5117275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117275"/>
                <a:ext cx="1485728" cy="4070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5577330"/>
                <a:ext cx="428226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77330"/>
                <a:ext cx="4282263" cy="899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7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Historically, the development of calculus by </a:t>
            </a:r>
            <a:r>
              <a:rPr lang="en-US" sz="2800" dirty="0" smtClean="0">
                <a:solidFill>
                  <a:srgbClr val="0000CC"/>
                </a:solidFill>
              </a:rPr>
              <a:t>Isaac Newton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CC"/>
                </a:solidFill>
              </a:rPr>
              <a:t>Gottfried W. Leibniz</a:t>
            </a:r>
            <a:r>
              <a:rPr lang="en-US" sz="2800" dirty="0" smtClean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0000CC"/>
                </a:solidFill>
              </a:rPr>
              <a:t>tangent line to a curve</a:t>
            </a:r>
            <a:r>
              <a:rPr lang="en-US" sz="2400" dirty="0" smtClean="0"/>
              <a:t> at a given point on the curve: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23075" y="571341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/>
              <a:t>t</a:t>
            </a:r>
            <a:endParaRPr lang="en-US" b="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192338" y="5932488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3178175" y="3317875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3575" y="3124200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562225" y="3448050"/>
            <a:ext cx="3890963" cy="2093913"/>
          </a:xfrm>
          <a:custGeom>
            <a:avLst/>
            <a:gdLst>
              <a:gd name="T0" fmla="*/ 0 w 2451"/>
              <a:gd name="T1" fmla="*/ 1319 h 1319"/>
              <a:gd name="T2" fmla="*/ 653 w 2451"/>
              <a:gd name="T3" fmla="*/ 813 h 1319"/>
              <a:gd name="T4" fmla="*/ 1920 w 2451"/>
              <a:gd name="T5" fmla="*/ 634 h 1319"/>
              <a:gd name="T6" fmla="*/ 2451 w 2451"/>
              <a:gd name="T7" fmla="*/ 0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1" h="1319">
                <a:moveTo>
                  <a:pt x="0" y="1319"/>
                </a:moveTo>
                <a:cubicBezTo>
                  <a:pt x="166" y="1123"/>
                  <a:pt x="333" y="927"/>
                  <a:pt x="653" y="813"/>
                </a:cubicBezTo>
                <a:cubicBezTo>
                  <a:pt x="973" y="699"/>
                  <a:pt x="1620" y="769"/>
                  <a:pt x="1920" y="634"/>
                </a:cubicBezTo>
                <a:cubicBezTo>
                  <a:pt x="2220" y="499"/>
                  <a:pt x="2335" y="249"/>
                  <a:pt x="245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1813" y="3662363"/>
            <a:ext cx="2668587" cy="1524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54838" y="3459163"/>
            <a:ext cx="43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>
                <a:solidFill>
                  <a:srgbClr val="C00000"/>
                </a:solidFill>
              </a:rPr>
              <a:t>T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734050" y="434181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Evaluate 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results</a:t>
            </a:r>
            <a:r>
              <a:rPr lang="en-US" sz="2400" dirty="0"/>
              <a:t>, we evaluate the </a:t>
            </a:r>
            <a:r>
              <a:rPr lang="en-US" sz="2400" dirty="0">
                <a:solidFill>
                  <a:srgbClr val="0000CC"/>
                </a:solidFill>
              </a:rPr>
              <a:t>definite integral</a:t>
            </a:r>
            <a:r>
              <a:rPr lang="en-US" sz="2400" dirty="0"/>
              <a:t>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2667000"/>
                <a:ext cx="7426327" cy="1471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𝟒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𝟏𝟐𝟓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7426327" cy="1471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9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838200"/>
            <a:ext cx="8399462" cy="5334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/>
              <a:t> be </a:t>
            </a:r>
            <a:r>
              <a:rPr lang="en-US" sz="2400" dirty="0" err="1">
                <a:solidFill>
                  <a:srgbClr val="0000CC"/>
                </a:solidFill>
              </a:rPr>
              <a:t>integrable</a:t>
            </a:r>
            <a:r>
              <a:rPr lang="en-US" sz="2400" dirty="0">
                <a:solidFill>
                  <a:srgbClr val="0000CC"/>
                </a:solidFill>
              </a:rPr>
              <a:t> functions</a:t>
            </a:r>
            <a:r>
              <a:rPr lang="en-US" sz="2400" dirty="0"/>
              <a:t>, then</a:t>
            </a:r>
          </a:p>
          <a:p>
            <a:pPr marL="457200" indent="-457200">
              <a:lnSpc>
                <a:spcPct val="18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2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20000"/>
              </a:lnSpc>
              <a:buSzTx/>
              <a:buFont typeface="Wingdings" pitchFamily="2" charset="2"/>
              <a:buAutoNum type="arabicPeriod"/>
            </a:pPr>
            <a:r>
              <a:rPr lang="en-US" sz="2400" dirty="0" smtClean="0"/>
              <a:t> </a:t>
            </a:r>
            <a:endParaRPr lang="en-US" sz="2400" dirty="0"/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 startAt="4"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the Definite Integral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416467"/>
                <a:ext cx="1885068" cy="75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16467"/>
                <a:ext cx="1885068" cy="7577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9350" y="2163425"/>
                <a:ext cx="3101042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50" y="2163425"/>
                <a:ext cx="3101042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779" y="2895600"/>
                <a:ext cx="4870821" cy="72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79" y="2895600"/>
                <a:ext cx="4870821" cy="7260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3642" y="3733800"/>
                <a:ext cx="4938083" cy="72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)±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2" y="3733800"/>
                <a:ext cx="4938083" cy="7260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7186" y="4531767"/>
                <a:ext cx="3937360" cy="739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6" y="4531767"/>
                <a:ext cx="3937360" cy="7392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60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Evaluate 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eaLnBrk="1" hangingPunct="1"/>
            <a:endParaRPr lang="en-US" sz="2400" u="sng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/>
            <a:r>
              <a:rPr lang="en-US" sz="2400" dirty="0" smtClean="0"/>
              <a:t>We apply </a:t>
            </a:r>
            <a:r>
              <a:rPr lang="en-US" sz="2400" dirty="0" smtClean="0">
                <a:solidFill>
                  <a:srgbClr val="0000CC"/>
                </a:solidFill>
              </a:rPr>
              <a:t>rule 5</a:t>
            </a:r>
            <a:r>
              <a:rPr lang="en-US" sz="2400" dirty="0" smtClean="0"/>
              <a:t> to evaluate the integral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Evaluate: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2388" y="4008780"/>
                <a:ext cx="6844812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88" y="4008780"/>
                <a:ext cx="6844812" cy="791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  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6800" y="5304180"/>
                <a:ext cx="6844812" cy="80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04180"/>
                <a:ext cx="6844812" cy="809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Evaluate 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Evaluate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eaLnBrk="1" hangingPunct="1"/>
            <a:endParaRPr lang="en-US" sz="2400" u="sng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/>
            <a:r>
              <a:rPr lang="en-US" sz="2400" dirty="0" smtClean="0"/>
              <a:t>Evaluate: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Thus,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3788" y="5203383"/>
                <a:ext cx="6844812" cy="89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𝟒𝟗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88" y="5203383"/>
                <a:ext cx="6844812" cy="8926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  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600" y="3886200"/>
                <a:ext cx="6844812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86200"/>
                <a:ext cx="6844812" cy="8940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7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Evaluate definite integral: Example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Find the total area between the </a:t>
            </a:r>
            <a:r>
              <a:rPr lang="en-US" sz="2400" dirty="0" smtClean="0"/>
              <a:t>curve                  and the </a:t>
            </a:r>
            <a:br>
              <a:rPr lang="en-US" sz="2400" dirty="0" smtClean="0"/>
            </a:br>
            <a:r>
              <a:rPr lang="en-US" sz="2400" dirty="0" smtClean="0"/>
              <a:t>x-axis </a:t>
            </a:r>
            <a:r>
              <a:rPr lang="en-US" sz="2400" dirty="0"/>
              <a:t>over </a:t>
            </a:r>
            <a:r>
              <a:rPr lang="en-US" sz="2400" dirty="0" smtClean="0"/>
              <a:t>the interval </a:t>
            </a:r>
            <a:r>
              <a:rPr lang="en-US" sz="2400" dirty="0" smtClean="0">
                <a:solidFill>
                  <a:srgbClr val="0000CC"/>
                </a:solidFill>
              </a:rPr>
              <a:t>[0,2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u="sng" dirty="0" smtClean="0"/>
          </a:p>
          <a:p>
            <a:pPr eaLnBrk="1" hangingPunct="1"/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/>
            <a:r>
              <a:rPr lang="en-US" sz="2400" dirty="0" smtClean="0"/>
              <a:t>The graph of                    is sketched below</a:t>
            </a:r>
          </a:p>
          <a:p>
            <a:pPr eaLnBrk="1" hangingPunct="1"/>
            <a:r>
              <a:rPr lang="en-US" sz="2400" dirty="0" smtClean="0"/>
              <a:t>Note that the value of y is </a:t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00CC"/>
                </a:solidFill>
              </a:rPr>
              <a:t>positive</a:t>
            </a:r>
            <a:r>
              <a:rPr lang="en-US" sz="2400" dirty="0" smtClean="0"/>
              <a:t>  in the interval </a:t>
            </a:r>
            <a:r>
              <a:rPr lang="en-US" sz="2400" dirty="0" smtClean="0">
                <a:solidFill>
                  <a:srgbClr val="0000CC"/>
                </a:solidFill>
              </a:rPr>
              <a:t>[0,1]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00CC"/>
                </a:solidFill>
              </a:rPr>
              <a:t>negative</a:t>
            </a:r>
            <a:r>
              <a:rPr lang="en-US" sz="2400" dirty="0" smtClean="0"/>
              <a:t> in the interval </a:t>
            </a:r>
            <a:r>
              <a:rPr lang="en-US" sz="2400" dirty="0" smtClean="0">
                <a:solidFill>
                  <a:srgbClr val="0000CC"/>
                </a:solidFill>
              </a:rPr>
              <a:t>[1,2]</a:t>
            </a:r>
          </a:p>
          <a:p>
            <a:pPr eaLnBrk="1" hangingPunct="1"/>
            <a:r>
              <a:rPr lang="en-US" sz="2400" dirty="0" smtClean="0"/>
              <a:t>The total area will be: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" y="4389780"/>
                <a:ext cx="6019800" cy="159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 smtClean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89780"/>
                <a:ext cx="6019800" cy="1593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05100" y="724026"/>
                <a:ext cx="147450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00" y="724026"/>
                <a:ext cx="1474506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2324226"/>
                <a:ext cx="147450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24226"/>
                <a:ext cx="1474506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84" y="2819400"/>
            <a:ext cx="304361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3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Average value and its applications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916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Learning</a:t>
            </a:r>
            <a:endParaRPr lang="vi-VN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 textbook Chapter 5, Section 5.8 – (page 385-388).</a:t>
            </a:r>
            <a:endParaRPr lang="vi-VN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7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Introduce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the concept of </a:t>
            </a:r>
            <a:r>
              <a:rPr lang="en-US" sz="2400" dirty="0" smtClean="0">
                <a:solidFill>
                  <a:srgbClr val="0000CC"/>
                </a:solidFill>
              </a:rPr>
              <a:t>integration</a:t>
            </a:r>
            <a:r>
              <a:rPr lang="en-US" sz="2400" dirty="0" smtClean="0"/>
              <a:t> and how to find the </a:t>
            </a:r>
            <a:r>
              <a:rPr lang="en-US" sz="2400" dirty="0" smtClean="0">
                <a:solidFill>
                  <a:srgbClr val="0000CC"/>
                </a:solidFill>
              </a:rPr>
              <a:t>area under a curve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Describe </a:t>
            </a:r>
            <a:r>
              <a:rPr lang="en-US" sz="2400" dirty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wo integration types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400" dirty="0" smtClean="0"/>
              <a:t>Indefinite integral</a:t>
            </a:r>
          </a:p>
          <a:p>
            <a:pPr lvl="1" eaLnBrk="1" hangingPunct="1"/>
            <a:r>
              <a:rPr lang="en-US" sz="2400" dirty="0" smtClean="0"/>
              <a:t>Definite integral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Different </a:t>
            </a:r>
            <a:r>
              <a:rPr lang="en-US" sz="2400" dirty="0" smtClean="0">
                <a:solidFill>
                  <a:srgbClr val="0000CC"/>
                </a:solidFill>
              </a:rPr>
              <a:t>techniques for evaluating integrals</a:t>
            </a:r>
            <a:r>
              <a:rPr lang="en-US" sz="2400" dirty="0" smtClean="0"/>
              <a:t>  are introduced</a:t>
            </a:r>
          </a:p>
          <a:p>
            <a:pPr lvl="1" eaLnBrk="1" hangingPunct="1"/>
            <a:r>
              <a:rPr lang="en-US" sz="2400" dirty="0" smtClean="0"/>
              <a:t>Basic integral rules</a:t>
            </a:r>
            <a:endParaRPr lang="en-US" sz="2400" dirty="0"/>
          </a:p>
          <a:p>
            <a:pPr lvl="1" eaLnBrk="1" hangingPunct="1"/>
            <a:r>
              <a:rPr lang="en-US" sz="2400" dirty="0" smtClean="0"/>
              <a:t>Substitution method</a:t>
            </a:r>
            <a:br>
              <a:rPr lang="en-US" sz="2400" dirty="0" smtClean="0"/>
            </a:br>
            <a:endParaRPr lang="en-US" sz="20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</a:rPr>
              <a:t>fundamental theorem of calculus</a:t>
            </a:r>
            <a:r>
              <a:rPr lang="en-US" sz="2400" dirty="0" smtClean="0"/>
              <a:t> is described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47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 6:</a:t>
            </a:r>
          </a:p>
          <a:p>
            <a:pPr lvl="1" eaLnBrk="1" hangingPunct="1"/>
            <a:r>
              <a:rPr lang="en-US" dirty="0" smtClean="0"/>
              <a:t>Read sections 5.2 - 5.6, 5.8 in Chapter 5.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6.</a:t>
            </a:r>
          </a:p>
          <a:p>
            <a:pPr lvl="1" eaLnBrk="1" hangingPunct="1"/>
            <a:r>
              <a:rPr lang="en-US" dirty="0" smtClean="0"/>
              <a:t>All exercises in textbook page 408-412 (chapter 5 review exercise</a:t>
            </a:r>
            <a:r>
              <a:rPr lang="en-US" dirty="0"/>
              <a:t>) – except the CAS exercises.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48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Historically, the development of calculus by </a:t>
            </a:r>
            <a:r>
              <a:rPr lang="en-US" sz="2800" dirty="0" smtClean="0">
                <a:solidFill>
                  <a:srgbClr val="0000CC"/>
                </a:solidFill>
              </a:rPr>
              <a:t>Isaac Newton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CC"/>
                </a:solidFill>
              </a:rPr>
              <a:t>Gottfried W. Leibniz</a:t>
            </a:r>
            <a:r>
              <a:rPr lang="en-US" sz="2800" dirty="0" smtClean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 startAt="2"/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0000CC"/>
                </a:solidFill>
              </a:rPr>
              <a:t>area of planar region</a:t>
            </a:r>
            <a:r>
              <a:rPr lang="en-US" sz="2400" dirty="0" smtClean="0"/>
              <a:t> bounded by an arbitrary curve.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94450" y="5546725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 smtClean="0"/>
              <a:t>x</a:t>
            </a:r>
            <a:endParaRPr lang="en-US" b="0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1763713" y="5765800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2749550" y="3151187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74950" y="295751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092450" y="3368675"/>
            <a:ext cx="3394075" cy="2024062"/>
          </a:xfrm>
          <a:custGeom>
            <a:avLst/>
            <a:gdLst>
              <a:gd name="T0" fmla="*/ 407 w 2138"/>
              <a:gd name="T1" fmla="*/ 816 h 1275"/>
              <a:gd name="T2" fmla="*/ 1002 w 2138"/>
              <a:gd name="T3" fmla="*/ 643 h 1275"/>
              <a:gd name="T4" fmla="*/ 1508 w 2138"/>
              <a:gd name="T5" fmla="*/ 1200 h 1275"/>
              <a:gd name="T6" fmla="*/ 2065 w 2138"/>
              <a:gd name="T7" fmla="*/ 1091 h 1275"/>
              <a:gd name="T8" fmla="*/ 1949 w 2138"/>
              <a:gd name="T9" fmla="*/ 426 h 1275"/>
              <a:gd name="T10" fmla="*/ 1085 w 2138"/>
              <a:gd name="T11" fmla="*/ 10 h 1275"/>
              <a:gd name="T12" fmla="*/ 157 w 2138"/>
              <a:gd name="T13" fmla="*/ 368 h 1275"/>
              <a:gd name="T14" fmla="*/ 145 w 2138"/>
              <a:gd name="T15" fmla="*/ 778 h 1275"/>
              <a:gd name="T16" fmla="*/ 407 w 2138"/>
              <a:gd name="T17" fmla="*/ 816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1275">
                <a:moveTo>
                  <a:pt x="407" y="816"/>
                </a:moveTo>
                <a:cubicBezTo>
                  <a:pt x="550" y="794"/>
                  <a:pt x="819" y="579"/>
                  <a:pt x="1002" y="643"/>
                </a:cubicBezTo>
                <a:cubicBezTo>
                  <a:pt x="1185" y="707"/>
                  <a:pt x="1331" y="1125"/>
                  <a:pt x="1508" y="1200"/>
                </a:cubicBezTo>
                <a:cubicBezTo>
                  <a:pt x="1685" y="1275"/>
                  <a:pt x="1992" y="1220"/>
                  <a:pt x="2065" y="1091"/>
                </a:cubicBezTo>
                <a:cubicBezTo>
                  <a:pt x="2138" y="962"/>
                  <a:pt x="2112" y="606"/>
                  <a:pt x="1949" y="426"/>
                </a:cubicBezTo>
                <a:cubicBezTo>
                  <a:pt x="1786" y="246"/>
                  <a:pt x="1384" y="20"/>
                  <a:pt x="1085" y="10"/>
                </a:cubicBezTo>
                <a:cubicBezTo>
                  <a:pt x="786" y="0"/>
                  <a:pt x="314" y="240"/>
                  <a:pt x="157" y="368"/>
                </a:cubicBezTo>
                <a:cubicBezTo>
                  <a:pt x="0" y="496"/>
                  <a:pt x="106" y="700"/>
                  <a:pt x="145" y="778"/>
                </a:cubicBezTo>
                <a:cubicBezTo>
                  <a:pt x="184" y="856"/>
                  <a:pt x="264" y="838"/>
                  <a:pt x="407" y="816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741863" y="3889375"/>
            <a:ext cx="54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4710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historical problems of calculus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 smtClean="0"/>
              <a:t>The study of the </a:t>
            </a:r>
            <a:r>
              <a:rPr lang="en-US" sz="2800" dirty="0" smtClean="0">
                <a:solidFill>
                  <a:srgbClr val="0000CC"/>
                </a:solidFill>
              </a:rPr>
              <a:t>tangent-line problem</a:t>
            </a:r>
            <a:r>
              <a:rPr lang="en-US" sz="2800" dirty="0" smtClean="0"/>
              <a:t> led to the creation of </a:t>
            </a:r>
            <a:r>
              <a:rPr lang="en-US" sz="2800" i="1" dirty="0" smtClean="0">
                <a:solidFill>
                  <a:srgbClr val="0000CC"/>
                </a:solidFill>
              </a:rPr>
              <a:t>differential calculus</a:t>
            </a:r>
            <a:r>
              <a:rPr lang="en-US" sz="2800" dirty="0" smtClean="0"/>
              <a:t>, which relies on the concept of the </a:t>
            </a:r>
            <a:r>
              <a:rPr lang="en-US" sz="2800" dirty="0" smtClean="0">
                <a:solidFill>
                  <a:srgbClr val="0000CC"/>
                </a:solidFill>
              </a:rPr>
              <a:t>derivative</a:t>
            </a:r>
            <a:r>
              <a:rPr lang="en-US" sz="2800" dirty="0" smtClean="0"/>
              <a:t> of a function.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study of the </a:t>
            </a:r>
            <a:r>
              <a:rPr lang="en-US" sz="2800" dirty="0" smtClean="0">
                <a:solidFill>
                  <a:srgbClr val="0000CC"/>
                </a:solidFill>
              </a:rPr>
              <a:t>area problem</a:t>
            </a:r>
            <a:r>
              <a:rPr lang="en-US" sz="2800" dirty="0" smtClean="0"/>
              <a:t> led to the creation of </a:t>
            </a:r>
            <a:r>
              <a:rPr lang="en-US" sz="2800" i="1" dirty="0" smtClean="0">
                <a:solidFill>
                  <a:srgbClr val="0000CC"/>
                </a:solidFill>
              </a:rPr>
              <a:t>integral calculus</a:t>
            </a:r>
            <a:r>
              <a:rPr lang="en-US" sz="2800" dirty="0" smtClean="0"/>
              <a:t>, which relies on the concept of the </a:t>
            </a:r>
            <a:r>
              <a:rPr lang="en-US" sz="2800" dirty="0" smtClean="0">
                <a:solidFill>
                  <a:srgbClr val="0000CC"/>
                </a:solidFill>
              </a:rPr>
              <a:t>anti-derivative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0000CC"/>
                </a:solidFill>
              </a:rPr>
              <a:t>integral</a:t>
            </a:r>
            <a:r>
              <a:rPr lang="en-US" sz="2800" dirty="0" smtClean="0"/>
              <a:t>, of a function.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003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Anti-derivative &amp; Indefinite Integration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Anti-derivative</a:t>
            </a:r>
            <a:endParaRPr lang="vi-VN" dirty="0" smtClean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Recall the </a:t>
            </a:r>
            <a:r>
              <a:rPr lang="en-US" sz="2400" dirty="0" smtClean="0">
                <a:solidFill>
                  <a:srgbClr val="0000CC"/>
                </a:solidFill>
              </a:rPr>
              <a:t>speeding train</a:t>
            </a:r>
            <a:r>
              <a:rPr lang="en-US" sz="2400" dirty="0" smtClean="0"/>
              <a:t> </a:t>
            </a:r>
            <a:r>
              <a:rPr lang="en-US" sz="2400" dirty="0"/>
              <a:t>problem discussed in </a:t>
            </a:r>
            <a:r>
              <a:rPr lang="en-US" sz="2400" dirty="0" smtClean="0">
                <a:solidFill>
                  <a:srgbClr val="0000CC"/>
                </a:solidFill>
              </a:rPr>
              <a:t>lecture 3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The question asked then was: </a:t>
            </a:r>
          </a:p>
          <a:p>
            <a:pPr lvl="1"/>
            <a:r>
              <a:rPr lang="en-US" sz="2400" dirty="0"/>
              <a:t>If we know 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at any </a:t>
            </a:r>
            <a:r>
              <a:rPr lang="en-US" sz="2400" dirty="0">
                <a:solidFill>
                  <a:srgbClr val="0000CC"/>
                </a:solidFill>
              </a:rPr>
              <a:t>time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, can we find its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at that time?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was described by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            by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 </a:t>
            </a:r>
          </a:p>
          <a:p>
            <a:r>
              <a:rPr lang="en-US" sz="2400" dirty="0"/>
              <a:t>Now, in </a:t>
            </a:r>
            <a:r>
              <a:rPr lang="en-US" sz="2400" dirty="0" smtClean="0">
                <a:solidFill>
                  <a:srgbClr val="0000CC"/>
                </a:solidFill>
              </a:rPr>
              <a:t>this lecture</a:t>
            </a:r>
            <a:r>
              <a:rPr lang="en-US" sz="2400" dirty="0" smtClean="0"/>
              <a:t> </a:t>
            </a:r>
            <a:r>
              <a:rPr lang="en-US" sz="2400" dirty="0"/>
              <a:t>we will consider precisely the </a:t>
            </a:r>
            <a:r>
              <a:rPr lang="en-US" sz="2400" dirty="0">
                <a:solidFill>
                  <a:srgbClr val="0000CC"/>
                </a:solidFill>
              </a:rPr>
              <a:t>opposite problem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If we know the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of the maglev at any </a:t>
            </a:r>
            <a:r>
              <a:rPr lang="en-US" sz="2400" dirty="0">
                <a:solidFill>
                  <a:srgbClr val="0000CC"/>
                </a:solidFill>
              </a:rPr>
              <a:t>time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, can we find its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at that time?</a:t>
            </a:r>
          </a:p>
          <a:p>
            <a:pPr lvl="1"/>
            <a:r>
              <a:rPr lang="en-US" sz="2400" dirty="0"/>
              <a:t>That is, knowing its </a:t>
            </a:r>
            <a:r>
              <a:rPr lang="en-US" sz="2400" dirty="0">
                <a:solidFill>
                  <a:srgbClr val="0000CC"/>
                </a:solidFill>
              </a:rPr>
              <a:t>velocity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 can we find its </a:t>
            </a:r>
            <a:r>
              <a:rPr lang="en-US" sz="2400" dirty="0">
                <a:solidFill>
                  <a:srgbClr val="0000CC"/>
                </a:solidFill>
              </a:rPr>
              <a:t>position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?</a:t>
            </a:r>
            <a:endParaRPr lang="vi-VN" sz="24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49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1905000"/>
            <a:ext cx="8399462" cy="1752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err="1" smtClean="0"/>
              <a:t>Antiderivatie</a:t>
            </a:r>
            <a:r>
              <a:rPr lang="en-US" sz="2400" dirty="0" smtClean="0"/>
              <a:t> definition: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on </a:t>
            </a:r>
            <a:r>
              <a:rPr lang="en-US" sz="2400" dirty="0" smtClean="0"/>
              <a:t>an interval </a:t>
            </a:r>
            <a:r>
              <a:rPr lang="en-US" sz="2400" i="1" dirty="0">
                <a:solidFill>
                  <a:srgbClr val="0000CC"/>
                </a:solidFill>
              </a:rPr>
              <a:t>I</a:t>
            </a:r>
            <a:r>
              <a:rPr lang="en-US" sz="2400" dirty="0"/>
              <a:t> 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) </a:t>
            </a:r>
            <a:r>
              <a:rPr lang="en-US" sz="2400" dirty="0">
                <a:solidFill>
                  <a:srgbClr val="0000CC"/>
                </a:solidFill>
              </a:rPr>
              <a:t>=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for all of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i="1" dirty="0">
                <a:solidFill>
                  <a:srgbClr val="0000CC"/>
                </a:solidFill>
              </a:rPr>
              <a:t>I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Anti-derivative</a:t>
            </a:r>
            <a:endParaRPr lang="vi-VN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738" y="914400"/>
            <a:ext cx="839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To solve this kind of problems, we need the concept of the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a function.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1000" y="3886200"/>
            <a:ext cx="8399462" cy="2438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smtClean="0"/>
              <a:t>Theorem 1: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/>
              <a:t> be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r>
              <a:rPr lang="en-US" sz="2400" dirty="0"/>
              <a:t>Then, every </a:t>
            </a:r>
            <a:r>
              <a:rPr lang="en-US" sz="2400" dirty="0" err="1"/>
              <a:t>antiderivative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must be of the form 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+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z="2400" dirty="0"/>
              <a:t>	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is a constant.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36454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18481</TotalTime>
  <Words>1453</Words>
  <Application>Microsoft Macintosh PowerPoint</Application>
  <PresentationFormat>On-screen Show (4:3)</PresentationFormat>
  <Paragraphs>388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Times New Roman</vt:lpstr>
      <vt:lpstr>Cambria Math</vt:lpstr>
      <vt:lpstr>Arial Unicode MS</vt:lpstr>
      <vt:lpstr>Symbol</vt:lpstr>
      <vt:lpstr>Wingdings</vt:lpstr>
      <vt:lpstr>Arial</vt:lpstr>
      <vt:lpstr>Custom Design</vt:lpstr>
      <vt:lpstr>PowerPoint Presentation</vt:lpstr>
      <vt:lpstr>Contents</vt:lpstr>
      <vt:lpstr>PowerPoint Presentation</vt:lpstr>
      <vt:lpstr>Two historical problems of calculus</vt:lpstr>
      <vt:lpstr>Two historical problems of calculus</vt:lpstr>
      <vt:lpstr>Two historical problems of calculus</vt:lpstr>
      <vt:lpstr>PowerPoint Presentation</vt:lpstr>
      <vt:lpstr>Anti-derivative</vt:lpstr>
      <vt:lpstr>Anti-derivative</vt:lpstr>
      <vt:lpstr>Anti-derivative: Example</vt:lpstr>
      <vt:lpstr>Indefinite Integral</vt:lpstr>
      <vt:lpstr>Integration rules and formulas</vt:lpstr>
      <vt:lpstr>Integration rules and formulas</vt:lpstr>
      <vt:lpstr>Integration rules and formulas</vt:lpstr>
      <vt:lpstr>Indefinite Integral: Example</vt:lpstr>
      <vt:lpstr>Indefinite Integral: Example</vt:lpstr>
      <vt:lpstr>Indefinite Integral: Example</vt:lpstr>
      <vt:lpstr>PowerPoint Presentation</vt:lpstr>
      <vt:lpstr>Integration by substitution method</vt:lpstr>
      <vt:lpstr>Integration by substitution method</vt:lpstr>
      <vt:lpstr>Integration by substitution method</vt:lpstr>
      <vt:lpstr>Integration by substitution method</vt:lpstr>
      <vt:lpstr>Integration by substitution method: Example</vt:lpstr>
      <vt:lpstr>Integration by substitution method: Example</vt:lpstr>
      <vt:lpstr>Integration by substitution method: Example</vt:lpstr>
      <vt:lpstr>PowerPoint Presentation</vt:lpstr>
      <vt:lpstr>The Area under the graph of a function</vt:lpstr>
      <vt:lpstr>The Area under the graph of a function</vt:lpstr>
      <vt:lpstr>The Area under the graph of a function</vt:lpstr>
      <vt:lpstr>The definite integral</vt:lpstr>
      <vt:lpstr>Geometric Interpretation of the Definite Integral</vt:lpstr>
      <vt:lpstr>Geometric Interpretation of the Definite Integral</vt:lpstr>
      <vt:lpstr>PowerPoint Presentation</vt:lpstr>
      <vt:lpstr>The Fundamental Theorem of Calculus</vt:lpstr>
      <vt:lpstr>The Fundamental Theorem of Calculus: Example</vt:lpstr>
      <vt:lpstr>The Fundamental Theorem of Calculus: Example</vt:lpstr>
      <vt:lpstr>PowerPoint Presentation</vt:lpstr>
      <vt:lpstr>Relationship between Definite and Indefinite Integral</vt:lpstr>
      <vt:lpstr>Evaluate definite integral: Example</vt:lpstr>
      <vt:lpstr>Evaluate definite integral: Example</vt:lpstr>
      <vt:lpstr>Properties of the Definite Integral</vt:lpstr>
      <vt:lpstr>Evaluate definite integral: Example</vt:lpstr>
      <vt:lpstr>Evaluate definite integral: Example</vt:lpstr>
      <vt:lpstr>Evaluate definite integral: Example</vt:lpstr>
      <vt:lpstr>PowerPoint Presentation</vt:lpstr>
      <vt:lpstr>Self Learning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Office User</cp:lastModifiedBy>
  <cp:revision>3043</cp:revision>
  <dcterms:created xsi:type="dcterms:W3CDTF">2007-03-29T01:06:11Z</dcterms:created>
  <dcterms:modified xsi:type="dcterms:W3CDTF">2019-10-21T02:23:39Z</dcterms:modified>
</cp:coreProperties>
</file>