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59"/>
  </p:notesMasterIdLst>
  <p:sldIdLst>
    <p:sldId id="257" r:id="rId3"/>
    <p:sldId id="258" r:id="rId4"/>
    <p:sldId id="259" r:id="rId5"/>
    <p:sldId id="261" r:id="rId6"/>
    <p:sldId id="262" r:id="rId7"/>
    <p:sldId id="263" r:id="rId8"/>
    <p:sldId id="265" r:id="rId9"/>
    <p:sldId id="266" r:id="rId10"/>
    <p:sldId id="267" r:id="rId11"/>
    <p:sldId id="323" r:id="rId12"/>
    <p:sldId id="268" r:id="rId13"/>
    <p:sldId id="269" r:id="rId14"/>
    <p:sldId id="270" r:id="rId15"/>
    <p:sldId id="272" r:id="rId16"/>
    <p:sldId id="273" r:id="rId17"/>
    <p:sldId id="274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324" r:id="rId27"/>
    <p:sldId id="322" r:id="rId28"/>
    <p:sldId id="287" r:id="rId29"/>
    <p:sldId id="288" r:id="rId30"/>
    <p:sldId id="290" r:id="rId31"/>
    <p:sldId id="291" r:id="rId32"/>
    <p:sldId id="292" r:id="rId33"/>
    <p:sldId id="293" r:id="rId34"/>
    <p:sldId id="294" r:id="rId35"/>
    <p:sldId id="296" r:id="rId36"/>
    <p:sldId id="298" r:id="rId37"/>
    <p:sldId id="299" r:id="rId38"/>
    <p:sldId id="300" r:id="rId39"/>
    <p:sldId id="321" r:id="rId40"/>
    <p:sldId id="301" r:id="rId41"/>
    <p:sldId id="302" r:id="rId42"/>
    <p:sldId id="303" r:id="rId43"/>
    <p:sldId id="304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314" r:id="rId53"/>
    <p:sldId id="315" r:id="rId54"/>
    <p:sldId id="316" r:id="rId55"/>
    <p:sldId id="317" r:id="rId56"/>
    <p:sldId id="320" r:id="rId57"/>
    <p:sldId id="325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85"/>
  </p:normalViewPr>
  <p:slideViewPr>
    <p:cSldViewPr snapToGrid="0">
      <p:cViewPr varScale="1">
        <p:scale>
          <a:sx n="89" d="100"/>
          <a:sy n="89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tableStyles" Target="tableStyles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notesMaster" Target="notesMasters/notesMaster1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4" Type="http://schemas.openxmlformats.org/officeDocument/2006/relationships/image" Target="../media/image29.wmf"/><Relationship Id="rId1" Type="http://schemas.openxmlformats.org/officeDocument/2006/relationships/image" Target="../media/image26.wmf"/><Relationship Id="rId2" Type="http://schemas.openxmlformats.org/officeDocument/2006/relationships/image" Target="../media/image2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Relationship Id="rId2" Type="http://schemas.openxmlformats.org/officeDocument/2006/relationships/image" Target="../media/image31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4" Type="http://schemas.openxmlformats.org/officeDocument/2006/relationships/image" Target="../media/image36.wmf"/><Relationship Id="rId1" Type="http://schemas.openxmlformats.org/officeDocument/2006/relationships/image" Target="../media/image33.wmf"/><Relationship Id="rId2" Type="http://schemas.openxmlformats.org/officeDocument/2006/relationships/image" Target="../media/image34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4" Type="http://schemas.openxmlformats.org/officeDocument/2006/relationships/image" Target="../media/image42.wmf"/><Relationship Id="rId5" Type="http://schemas.openxmlformats.org/officeDocument/2006/relationships/image" Target="../media/image43.wmf"/><Relationship Id="rId6" Type="http://schemas.openxmlformats.org/officeDocument/2006/relationships/image" Target="../media/image44.wmf"/><Relationship Id="rId7" Type="http://schemas.openxmlformats.org/officeDocument/2006/relationships/image" Target="../media/image45.wmf"/><Relationship Id="rId1" Type="http://schemas.openxmlformats.org/officeDocument/2006/relationships/image" Target="../media/image39.wmf"/><Relationship Id="rId2" Type="http://schemas.openxmlformats.org/officeDocument/2006/relationships/image" Target="../media/image40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4" Type="http://schemas.openxmlformats.org/officeDocument/2006/relationships/image" Target="../media/image49.wmf"/><Relationship Id="rId1" Type="http://schemas.openxmlformats.org/officeDocument/2006/relationships/image" Target="../media/image46.wmf"/><Relationship Id="rId2" Type="http://schemas.openxmlformats.org/officeDocument/2006/relationships/image" Target="../media/image47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Relationship Id="rId2" Type="http://schemas.openxmlformats.org/officeDocument/2006/relationships/image" Target="../media/image5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Relationship Id="rId3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Relationship Id="rId2" Type="http://schemas.openxmlformats.org/officeDocument/2006/relationships/image" Target="../media/image53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4" Type="http://schemas.openxmlformats.org/officeDocument/2006/relationships/image" Target="../media/image57.wmf"/><Relationship Id="rId5" Type="http://schemas.openxmlformats.org/officeDocument/2006/relationships/image" Target="../media/image58.wmf"/><Relationship Id="rId1" Type="http://schemas.openxmlformats.org/officeDocument/2006/relationships/image" Target="../media/image54.wmf"/><Relationship Id="rId2" Type="http://schemas.openxmlformats.org/officeDocument/2006/relationships/image" Target="../media/image55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Relationship Id="rId2" Type="http://schemas.openxmlformats.org/officeDocument/2006/relationships/image" Target="../media/image61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Relationship Id="rId2" Type="http://schemas.openxmlformats.org/officeDocument/2006/relationships/image" Target="../media/image63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Relationship Id="rId2" Type="http://schemas.openxmlformats.org/officeDocument/2006/relationships/image" Target="../media/image67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Relationship Id="rId2" Type="http://schemas.openxmlformats.org/officeDocument/2006/relationships/image" Target="../media/image69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4" Type="http://schemas.openxmlformats.org/officeDocument/2006/relationships/image" Target="../media/image75.wmf"/><Relationship Id="rId1" Type="http://schemas.openxmlformats.org/officeDocument/2006/relationships/image" Target="../media/image72.wmf"/><Relationship Id="rId2" Type="http://schemas.openxmlformats.org/officeDocument/2006/relationships/image" Target="../media/image7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wmf"/><Relationship Id="rId2" Type="http://schemas.openxmlformats.org/officeDocument/2006/relationships/image" Target="../media/image77.wmf"/><Relationship Id="rId3" Type="http://schemas.openxmlformats.org/officeDocument/2006/relationships/image" Target="../media/image78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wmf"/><Relationship Id="rId2" Type="http://schemas.openxmlformats.org/officeDocument/2006/relationships/image" Target="../media/image80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4" Type="http://schemas.openxmlformats.org/officeDocument/2006/relationships/image" Target="../media/image84.wmf"/><Relationship Id="rId5" Type="http://schemas.openxmlformats.org/officeDocument/2006/relationships/image" Target="../media/image85.wmf"/><Relationship Id="rId1" Type="http://schemas.openxmlformats.org/officeDocument/2006/relationships/image" Target="../media/image81.wmf"/><Relationship Id="rId2" Type="http://schemas.openxmlformats.org/officeDocument/2006/relationships/image" Target="../media/image82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4" Type="http://schemas.openxmlformats.org/officeDocument/2006/relationships/image" Target="../media/image89.wmf"/><Relationship Id="rId5" Type="http://schemas.openxmlformats.org/officeDocument/2006/relationships/image" Target="../media/image90.wmf"/><Relationship Id="rId1" Type="http://schemas.openxmlformats.org/officeDocument/2006/relationships/image" Target="../media/image86.wmf"/><Relationship Id="rId2" Type="http://schemas.openxmlformats.org/officeDocument/2006/relationships/image" Target="../media/image8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4" Type="http://schemas.openxmlformats.org/officeDocument/2006/relationships/image" Target="../media/image12.wmf"/><Relationship Id="rId5" Type="http://schemas.openxmlformats.org/officeDocument/2006/relationships/image" Target="../media/image13.wmf"/><Relationship Id="rId6" Type="http://schemas.openxmlformats.org/officeDocument/2006/relationships/image" Target="../media/image14.wmf"/><Relationship Id="rId7" Type="http://schemas.openxmlformats.org/officeDocument/2006/relationships/image" Target="../media/image15.wmf"/><Relationship Id="rId1" Type="http://schemas.openxmlformats.org/officeDocument/2006/relationships/image" Target="../media/image9.wmf"/><Relationship Id="rId2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4" Type="http://schemas.openxmlformats.org/officeDocument/2006/relationships/image" Target="../media/image20.wmf"/><Relationship Id="rId1" Type="http://schemas.openxmlformats.org/officeDocument/2006/relationships/image" Target="../media/image17.wmf"/><Relationship Id="rId2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"/>
              </a:defRPr>
            </a:lvl1pPr>
          </a:lstStyle>
          <a:p>
            <a:pPr lvl="0"/>
            <a:endParaRPr lang="en-GB"/>
          </a:p>
        </p:txBody>
      </p:sp>
      <p:sp>
        <p:nvSpPr>
          <p:cNvPr id="3" name="Date Placeholder 2"/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"/>
              </a:defRPr>
            </a:lvl1pPr>
          </a:lstStyle>
          <a:p>
            <a:pPr lvl="0"/>
            <a:fld id="{09851F42-2AEA-4630-9311-1D9C9219FA53}" type="datetime1">
              <a:rPr lang="en-GB"/>
              <a:pPr lvl="0"/>
              <a:t>03/09/2019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/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"/>
              </a:defRPr>
            </a:lvl1pPr>
          </a:lstStyle>
          <a:p>
            <a:pPr lvl="0"/>
            <a:endParaRPr lang="en-GB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"/>
              </a:defRPr>
            </a:lvl1pPr>
          </a:lstStyle>
          <a:p>
            <a:pPr lvl="0"/>
            <a:fld id="{CA5F447C-03F3-4B49-9D37-66A8847CAE8C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8872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Times New Roman" pitchFamily="18"/>
        <a:ea typeface=""/>
        <a:cs typeface="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Times New Roman" pitchFamily="18"/>
        <a:ea typeface=""/>
        <a:cs typeface="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Times New Roman" pitchFamily="18"/>
        <a:ea typeface=""/>
        <a:cs typeface="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Times New Roman" pitchFamily="18"/>
        <a:ea typeface=""/>
        <a:cs typeface="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Times New Roman" pitchFamily="18"/>
        <a:ea typeface=""/>
        <a:cs typeface="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FE0513C-9787-4B40-B79B-0A11CC27BF06}" type="slidenum">
              <a:t>1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022951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n-US"/>
              <a:t>Keep </a:t>
            </a:r>
            <a:r>
              <a:rPr lang="en-US" i="1"/>
              <a:t>x</a:t>
            </a:r>
            <a:r>
              <a:rPr lang="en-US" baseline="-25000"/>
              <a:t>1</a:t>
            </a:r>
            <a:r>
              <a:rPr lang="en-US"/>
              <a:t> in the first equation and eliminate it from the other equations. To do so, add 4 times equation 1 to equation 3</a:t>
            </a:r>
          </a:p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4" name="Slide Number Placeholder 3"/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2A2972E-1E99-4664-BEDE-B1E6C199CF98}" type="slidenum">
              <a:t>7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4218585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A5F447C-03F3-4B49-9D37-66A8847CAE8C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15731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n-US"/>
              <a:t>This is an example of an echelon form matrix </a:t>
            </a:r>
          </a:p>
        </p:txBody>
      </p:sp>
      <p:sp>
        <p:nvSpPr>
          <p:cNvPr id="4" name="Slide Number Placeholder 3"/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C305BD5-B617-4B6A-B126-20640129E44A}" type="slidenum">
              <a:t>14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347028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2E29D05-D9C2-46E9-8111-B35EC7AD38B9}" type="slidenum">
              <a:t>18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093907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56004AD-6203-48E4-90F0-BA5F788C643F}" type="slidenum">
              <a:t>27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11172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CF8B8A1-2E2C-4A3E-A003-8063217CF261}" type="slidenum">
              <a:t>34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2139680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n-US"/>
              <a:t>Teacher prove this theorem by hand in blackboard</a:t>
            </a:r>
            <a:endParaRPr lang="en-GB"/>
          </a:p>
        </p:txBody>
      </p:sp>
      <p:sp>
        <p:nvSpPr>
          <p:cNvPr id="4" name="Slide Number Placeholder 3"/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3618868-D4A7-45E5-B69C-F392FB3D5547}" type="slidenum">
              <a:t>45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3864674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fld id="{D9446619-10ED-46E5-86CD-D06AD67FA2DB}" type="datetime1">
              <a:rPr lang="en-US"/>
              <a:pPr lvl="0"/>
              <a:t>9/3/19</a:t>
            </a:fld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Lecture 1 : Linear Equation in Linear Algebra</a:t>
            </a: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EBCB8F1-1EDF-48EE-8BC3-FF45147E0B4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3091095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fld id="{FDB2CE3F-D39A-4397-8B9E-6A635FEDE1FB}" type="datetime1">
              <a:rPr lang="en-US"/>
              <a:pPr lvl="0"/>
              <a:t>9/3/19</a:t>
            </a:fld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Lecture 1 : Linear Equation in Linear Algebra</a:t>
            </a: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F50E05A-6966-4E0F-831C-A72179ED767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47501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fld id="{615BA8DD-71DC-4BD5-B344-760428D38329}" type="datetime1">
              <a:rPr lang="en-US"/>
              <a:pPr lvl="0"/>
              <a:t>9/3/19</a:t>
            </a:fld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Lecture 1 : Linear Equation in Linear Algebra</a:t>
            </a: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938D1EF-78C6-4B92-A33B-385C0E0076B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279465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09603" y="0"/>
            <a:ext cx="10972800" cy="106680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09603" y="1600200"/>
            <a:ext cx="5384801" cy="457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197602" y="1600200"/>
            <a:ext cx="5384801" cy="220980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 txBox="1">
            <a:spLocks noGrp="1"/>
          </p:cNvSpPr>
          <p:nvPr>
            <p:ph idx="3"/>
          </p:nvPr>
        </p:nvSpPr>
        <p:spPr>
          <a:xfrm>
            <a:off x="6197602" y="3962396"/>
            <a:ext cx="5384801" cy="220980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Slide 1.1- </a:t>
            </a:r>
            <a:fld id="{D38214CB-E00E-48D5-B343-4119DCDF4F5F}" type="slidenum"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721032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 descr="pearson_ppt_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09603" y="6292845"/>
            <a:ext cx="1727201" cy="48894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Line 12"/>
          <p:cNvSpPr/>
          <p:nvPr/>
        </p:nvSpPr>
        <p:spPr>
          <a:xfrm>
            <a:off x="0" y="2667003"/>
            <a:ext cx="6603997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12701" cap="flat">
            <a:solidFill>
              <a:srgbClr val="077C97"/>
            </a:solidFill>
            <a:prstDash val="solid"/>
            <a:round/>
          </a:ln>
        </p:spPr>
        <p:txBody>
          <a:bodyPr vert="horz" wrap="non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Bookshelf Symbol 2" pitchFamily="2"/>
              <a:ea typeface=""/>
              <a:cs typeface=""/>
            </a:endParaRPr>
          </a:p>
        </p:txBody>
      </p:sp>
      <p:sp>
        <p:nvSpPr>
          <p:cNvPr id="4" name="Text Box 14" descr="Pink tissue paper"/>
          <p:cNvSpPr txBox="1"/>
          <p:nvPr/>
        </p:nvSpPr>
        <p:spPr>
          <a:xfrm>
            <a:off x="711202" y="304796"/>
            <a:ext cx="711202" cy="7318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200" b="1" i="0" u="none" strike="noStrike" kern="1200" cap="none" spc="0" baseline="0">
                <a:solidFill>
                  <a:srgbClr val="4C7816"/>
                </a:solidFill>
                <a:uFillTx/>
                <a:latin typeface="Times New Roman" pitchFamily="18"/>
                <a:ea typeface=""/>
                <a:cs typeface=""/>
              </a:rPr>
              <a:t>1</a:t>
            </a:r>
          </a:p>
        </p:txBody>
      </p:sp>
      <p:sp>
        <p:nvSpPr>
          <p:cNvPr id="5" name="Text Box 15" descr="Pink tissue paper"/>
          <p:cNvSpPr txBox="1"/>
          <p:nvPr/>
        </p:nvSpPr>
        <p:spPr>
          <a:xfrm>
            <a:off x="406395" y="2057400"/>
            <a:ext cx="1117597" cy="57943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1" i="0" u="none" strike="noStrike" kern="1200" cap="none" spc="0" baseline="0">
                <a:solidFill>
                  <a:srgbClr val="CD8019"/>
                </a:solidFill>
                <a:uFillTx/>
                <a:latin typeface="Times New Roman" pitchFamily="18"/>
                <a:ea typeface=""/>
                <a:cs typeface=""/>
              </a:rPr>
              <a:t>1.3</a:t>
            </a:r>
          </a:p>
        </p:txBody>
      </p:sp>
      <p:sp>
        <p:nvSpPr>
          <p:cNvPr id="6" name="Line 21"/>
          <p:cNvSpPr/>
          <p:nvPr/>
        </p:nvSpPr>
        <p:spPr>
          <a:xfrm rot="5399996" flipH="1">
            <a:off x="6096007" y="-5867398"/>
            <a:ext cx="0" cy="1219199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63495" cap="flat">
            <a:solidFill>
              <a:srgbClr val="077C97"/>
            </a:solidFill>
            <a:prstDash val="solid"/>
            <a:round/>
          </a:ln>
        </p:spPr>
        <p:txBody>
          <a:bodyPr vert="horz" wrap="non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Bookshelf Symbol 2" pitchFamily="2"/>
              <a:ea typeface=""/>
              <a:cs typeface=""/>
            </a:endParaRPr>
          </a:p>
        </p:txBody>
      </p:sp>
      <p:sp>
        <p:nvSpPr>
          <p:cNvPr id="7" name="Line 23"/>
          <p:cNvSpPr/>
          <p:nvPr/>
        </p:nvSpPr>
        <p:spPr>
          <a:xfrm rot="5399996" flipH="1">
            <a:off x="1015984" y="600070"/>
            <a:ext cx="0" cy="81280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38103" cap="flat">
            <a:solidFill>
              <a:srgbClr val="B6CEAA"/>
            </a:solidFill>
            <a:prstDash val="solid"/>
            <a:round/>
          </a:ln>
        </p:spPr>
        <p:txBody>
          <a:bodyPr vert="horz" wrap="non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Bookshelf Symbol 2" pitchFamily="2"/>
              <a:ea typeface=""/>
              <a:cs typeface=""/>
            </a:endParaRPr>
          </a:p>
        </p:txBody>
      </p:sp>
      <p:sp>
        <p:nvSpPr>
          <p:cNvPr id="8" name="Line 24"/>
          <p:cNvSpPr/>
          <p:nvPr/>
        </p:nvSpPr>
        <p:spPr>
          <a:xfrm rot="16200004" flipH="1" flipV="1">
            <a:off x="139697" y="495307"/>
            <a:ext cx="990596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38103" cap="flat">
            <a:solidFill>
              <a:srgbClr val="B6CEAA"/>
            </a:solidFill>
            <a:prstDash val="solid"/>
            <a:round/>
          </a:ln>
        </p:spPr>
        <p:txBody>
          <a:bodyPr vert="horz" wrap="non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Bookshelf Symbol 2" pitchFamily="2"/>
              <a:ea typeface=""/>
              <a:cs typeface=""/>
            </a:endParaRPr>
          </a:p>
        </p:txBody>
      </p:sp>
      <p:sp>
        <p:nvSpPr>
          <p:cNvPr id="9" name="Freeform 31"/>
          <p:cNvSpPr/>
          <p:nvPr/>
        </p:nvSpPr>
        <p:spPr>
          <a:xfrm>
            <a:off x="0" y="2057400"/>
            <a:ext cx="1524003" cy="60960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96"/>
              <a:gd name="f7" fmla="val 192"/>
              <a:gd name="f8" fmla="+- 0 0 -90"/>
              <a:gd name="f9" fmla="*/ f3 1 96"/>
              <a:gd name="f10" fmla="*/ f4 1 192"/>
              <a:gd name="f11" fmla="+- f7 0 f5"/>
              <a:gd name="f12" fmla="+- f6 0 f5"/>
              <a:gd name="f13" fmla="*/ f8 f0 1"/>
              <a:gd name="f14" fmla="*/ f12 1 96"/>
              <a:gd name="f15" fmla="*/ f11 1 192"/>
              <a:gd name="f16" fmla="*/ 0 f12 1"/>
              <a:gd name="f17" fmla="*/ 0 f11 1"/>
              <a:gd name="f18" fmla="*/ 2147483646 f12 1"/>
              <a:gd name="f19" fmla="*/ 1935480000 f11 1"/>
              <a:gd name="f20" fmla="*/ f13 1 f2"/>
              <a:gd name="f21" fmla="*/ f16 1 96"/>
              <a:gd name="f22" fmla="*/ f17 1 192"/>
              <a:gd name="f23" fmla="*/ f18 1 96"/>
              <a:gd name="f24" fmla="*/ f19 1 192"/>
              <a:gd name="f25" fmla="*/ 0 1 f14"/>
              <a:gd name="f26" fmla="*/ f6 1 f14"/>
              <a:gd name="f27" fmla="*/ 0 1 f15"/>
              <a:gd name="f28" fmla="*/ f7 1 f15"/>
              <a:gd name="f29" fmla="+- f20 0 f1"/>
              <a:gd name="f30" fmla="*/ f21 1 f14"/>
              <a:gd name="f31" fmla="*/ f22 1 f15"/>
              <a:gd name="f32" fmla="*/ f23 1 f14"/>
              <a:gd name="f33" fmla="*/ f24 1 f15"/>
              <a:gd name="f34" fmla="*/ f25 f9 1"/>
              <a:gd name="f35" fmla="*/ f26 f9 1"/>
              <a:gd name="f36" fmla="*/ f28 f10 1"/>
              <a:gd name="f37" fmla="*/ f27 f10 1"/>
              <a:gd name="f38" fmla="*/ f30 f9 1"/>
              <a:gd name="f39" fmla="*/ f31 f10 1"/>
              <a:gd name="f40" fmla="*/ f32 f9 1"/>
              <a:gd name="f41" fmla="*/ f33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38" y="f39"/>
              </a:cxn>
              <a:cxn ang="f29">
                <a:pos x="f40" y="f39"/>
              </a:cxn>
              <a:cxn ang="f29">
                <a:pos x="f40" y="f41"/>
              </a:cxn>
            </a:cxnLst>
            <a:rect l="f34" t="f37" r="f35" b="f36"/>
            <a:pathLst>
              <a:path w="96" h="192">
                <a:moveTo>
                  <a:pt x="f5" y="f5"/>
                </a:moveTo>
                <a:lnTo>
                  <a:pt x="f6" y="f5"/>
                </a:lnTo>
                <a:lnTo>
                  <a:pt x="f6" y="f7"/>
                </a:lnTo>
              </a:path>
            </a:pathLst>
          </a:custGeom>
          <a:noFill/>
          <a:ln w="12701" cap="flat">
            <a:solidFill>
              <a:srgbClr val="077C97"/>
            </a:solidFill>
            <a:prstDash val="solid"/>
            <a:round/>
          </a:ln>
        </p:spPr>
        <p:txBody>
          <a:bodyPr vert="horz" wrap="non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Bookshelf Symbol 2" pitchFamily="2"/>
              <a:ea typeface=""/>
              <a:cs typeface=""/>
            </a:endParaRPr>
          </a:p>
        </p:txBody>
      </p:sp>
      <p:pic>
        <p:nvPicPr>
          <p:cNvPr id="10" name="Picture 1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264395" y="2019296"/>
            <a:ext cx="4284128" cy="405924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1" name="Rectangle 16"/>
          <p:cNvSpPr txBox="1">
            <a:spLocks noGrp="1"/>
          </p:cNvSpPr>
          <p:nvPr>
            <p:ph type="ctrTitle"/>
          </p:nvPr>
        </p:nvSpPr>
        <p:spPr>
          <a:xfrm>
            <a:off x="1625602" y="609603"/>
            <a:ext cx="7924803" cy="1295403"/>
          </a:xfrm>
        </p:spPr>
        <p:txBody>
          <a:bodyPr anchor="t"/>
          <a:lstStyle>
            <a:lvl1pPr>
              <a:defRPr sz="3600">
                <a:latin typeface="Times New Roman" pitchFamily="18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" name="Rectangle 17"/>
          <p:cNvSpPr txBox="1">
            <a:spLocks noGrp="1"/>
          </p:cNvSpPr>
          <p:nvPr>
            <p:ph type="subTitle" idx="1"/>
          </p:nvPr>
        </p:nvSpPr>
        <p:spPr>
          <a:xfrm>
            <a:off x="609603" y="2819396"/>
            <a:ext cx="5994404" cy="3352803"/>
          </a:xfrm>
        </p:spPr>
        <p:txBody>
          <a:bodyPr/>
          <a:lstStyle>
            <a:lvl1pPr marL="0" indent="0">
              <a:spcBef>
                <a:spcPts val="700"/>
              </a:spcBef>
              <a:buNone/>
              <a:defRPr sz="2800">
                <a:solidFill>
                  <a:srgbClr val="077C97"/>
                </a:solidFill>
                <a:latin typeface="Arial Narrow" pitchFamily="34"/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13" name="Footer Placeholder 9"/>
          <p:cNvSpPr txBox="1">
            <a:spLocks noGrp="1"/>
          </p:cNvSpPr>
          <p:nvPr>
            <p:ph type="ftr" sz="quarter" idx="9"/>
          </p:nvPr>
        </p:nvSpPr>
        <p:spPr>
          <a:xfrm>
            <a:off x="2336804" y="6305546"/>
            <a:ext cx="9245598" cy="476246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 © 2016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242334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Slide 1.3- </a:t>
            </a:r>
            <a:fld id="{2A81C12D-874B-41FC-85C8-5433E6C2949D}" type="slidenum"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609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Slide 1.3- </a:t>
            </a:r>
            <a:fld id="{B1DD20BE-4109-44F3-B160-C2D9980E8381}" type="slidenum">
              <a:t>‹#›</a:t>
            </a:fld>
            <a:endParaRPr lang="en-CA"/>
          </a:p>
        </p:txBody>
      </p:sp>
      <p:sp>
        <p:nvSpPr>
          <p:cNvPr id="5" name="Footer Placeholder 9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518616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09603" y="1600200"/>
            <a:ext cx="5384801" cy="457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197602" y="1600200"/>
            <a:ext cx="5384801" cy="457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Slide 1.3- </a:t>
            </a:r>
            <a:fld id="{F6409F85-9AF2-4AED-8A70-6A70FF0EDEB4}" type="slidenum"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666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09603" y="1600200"/>
            <a:ext cx="5384801" cy="457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197602" y="1600200"/>
            <a:ext cx="5384801" cy="220980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 txBox="1">
            <a:spLocks noGrp="1"/>
          </p:cNvSpPr>
          <p:nvPr>
            <p:ph idx="3"/>
          </p:nvPr>
        </p:nvSpPr>
        <p:spPr>
          <a:xfrm>
            <a:off x="6197602" y="3962396"/>
            <a:ext cx="5384801" cy="220980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Slide 1.3- </a:t>
            </a:r>
            <a:fld id="{76C9DA66-E31C-422E-A85E-CFBF3E5AC9C3}" type="slidenum">
              <a:t>‹#›</a:t>
            </a:fld>
            <a:endParaRPr lang="en-CA"/>
          </a:p>
        </p:txBody>
      </p:sp>
      <p:sp>
        <p:nvSpPr>
          <p:cNvPr id="7" name="Footer Placeholder 9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390533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fld id="{A4AC134C-CF33-4F4A-8793-23DA1BF2CE29}" type="datetime1">
              <a:rPr lang="en-US"/>
              <a:pPr lvl="0"/>
              <a:t>9/3/19</a:t>
            </a:fld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Lecture 1 : Linear Equation in Linear Algebra</a:t>
            </a: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1E9D1CB-C574-4E16-9546-467479211EF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12865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fld id="{9572D4FF-E0D1-48A7-A668-16483B61926D}" type="datetime1">
              <a:rPr lang="en-US"/>
              <a:pPr lvl="0"/>
              <a:t>9/3/19</a:t>
            </a:fld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Lecture 1 : Linear Equation in Linear Algebra</a:t>
            </a: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3E6785B-E20A-41C5-9AC8-55A3056F439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624914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fld id="{BD6657BA-3E90-4BB9-BAE1-AC96C4F80794}" type="datetime1">
              <a:rPr lang="en-US"/>
              <a:pPr lvl="0"/>
              <a:t>9/3/19</a:t>
            </a:fld>
            <a:endParaRPr lang="en-GB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Lecture 1 : Linear Equation in Linear Algebra</a:t>
            </a: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0F0ABE9-BFFE-4F35-BD62-46D7E6B1A09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9653600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fld id="{F52D6875-3561-4640-8037-389E8CA04D68}" type="datetime1">
              <a:rPr lang="en-US"/>
              <a:pPr lvl="0"/>
              <a:t>9/3/19</a:t>
            </a:fld>
            <a:endParaRPr lang="en-GB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Lecture 1 : Linear Equation in Linear Algebra</a:t>
            </a:r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F453BEB-778C-4BA2-B61B-E74654C4472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78793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fld id="{76BF179F-D346-4EA0-AEDF-C1466CC36862}" type="datetime1">
              <a:rPr lang="en-US"/>
              <a:pPr lvl="0"/>
              <a:t>9/3/19</a:t>
            </a:fld>
            <a:endParaRPr lang="en-GB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Lecture 1 : Linear Equation in Linear Algebra</a:t>
            </a: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35AED48-6D96-4F32-8534-6DD58D9BC59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8663990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fld id="{DFA187EC-F7AD-4E90-832E-3BAE4ADFA3EB}" type="datetime1">
              <a:rPr lang="en-US"/>
              <a:pPr lvl="0"/>
              <a:t>9/3/19</a:t>
            </a:fld>
            <a:endParaRPr lang="en-GB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Lecture 1 : Linear Equation in Linear Algebra</a:t>
            </a:r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09A0460-ABAA-45C5-8056-F0EA219C6783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59975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fld id="{52C169D1-0A50-4293-941B-E08A57502B32}" type="datetime1">
              <a:rPr lang="en-US"/>
              <a:pPr lvl="0"/>
              <a:t>9/3/19</a:t>
            </a:fld>
            <a:endParaRPr lang="en-GB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Lecture 1 : Linear Equation in Linear Algebra</a:t>
            </a: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FFF8171-280C-4835-90C5-6610B1FA8D92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529025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fld id="{2CA069FD-149F-4013-9FBC-18669F0E0073}" type="datetime1">
              <a:rPr lang="en-US"/>
              <a:pPr lvl="0"/>
              <a:t>9/3/19</a:t>
            </a:fld>
            <a:endParaRPr lang="en-GB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Lecture 1 : Linear Equation in Linear Algebra</a:t>
            </a: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00B053A-69CB-4709-9A69-10DC1A94D57F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3444174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defRPr>
            </a:lvl1pPr>
          </a:lstStyle>
          <a:p>
            <a:pPr lvl="0"/>
            <a:fld id="{B5E569E6-2968-4C95-930C-A27201D07E41}" type="datetime1">
              <a:rPr lang="en-GB"/>
              <a:pPr lvl="0"/>
              <a:t>03/09/2019</a:t>
            </a:fld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defRPr>
            </a:lvl1pPr>
          </a:lstStyle>
          <a:p>
            <a:pPr lvl="0"/>
            <a:r>
              <a:rPr lang="en-GB"/>
              <a:t>Lecture 1 : Linear Equation in Linear Algebra</a:t>
            </a: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defRPr>
            </a:lvl1pPr>
          </a:lstStyle>
          <a:p>
            <a:pPr lvl="0"/>
            <a:fld id="{9B62EA1C-D3CF-43B2-A347-5EB7BFCB9FB1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push dir="u"/>
  </p:transition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Times New Roman" pitchFamily="18"/>
          <a:ea typeface=""/>
          <a:cs typeface="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Times New Roman" pitchFamily="18"/>
          <a:ea typeface=""/>
          <a:cs typeface="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Times New Roman" pitchFamily="18"/>
          <a:ea typeface=""/>
          <a:cs typeface="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Times New Roman" pitchFamily="18"/>
          <a:ea typeface=""/>
          <a:cs typeface="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Times New Roman" pitchFamily="18"/>
          <a:ea typeface=""/>
          <a:cs typeface="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Times New Roman" pitchFamily="18"/>
          <a:ea typeface=""/>
          <a:cs typeface="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Grp="1"/>
          </p:cNvSpPr>
          <p:nvPr>
            <p:ph type="sldNum" sz="quarter" idx="4"/>
          </p:nvPr>
        </p:nvSpPr>
        <p:spPr>
          <a:xfrm>
            <a:off x="9042401" y="6307138"/>
            <a:ext cx="2540002" cy="47466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"/>
              </a:defRPr>
            </a:lvl1pPr>
          </a:lstStyle>
          <a:p>
            <a:pPr lvl="0"/>
            <a:r>
              <a:rPr lang="en-GB"/>
              <a:t>Slide 1.3- </a:t>
            </a:r>
            <a:fld id="{F8BAB90D-0F87-44CA-8404-A7E11216B07B}" type="slidenum">
              <a:t>‹#›</a:t>
            </a:fld>
            <a:endParaRPr lang="en-CA"/>
          </a:p>
        </p:txBody>
      </p:sp>
      <p:sp>
        <p:nvSpPr>
          <p:cNvPr id="3" name="Rectangle 5"/>
          <p:cNvSpPr txBox="1">
            <a:spLocks noGrp="1"/>
          </p:cNvSpPr>
          <p:nvPr>
            <p:ph type="title"/>
          </p:nvPr>
        </p:nvSpPr>
        <p:spPr>
          <a:xfrm>
            <a:off x="609603" y="0"/>
            <a:ext cx="10972800" cy="106680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Rectangle 6"/>
          <p:cNvSpPr txBox="1">
            <a:spLocks noGrp="1"/>
          </p:cNvSpPr>
          <p:nvPr>
            <p:ph type="body" idx="1"/>
          </p:nvPr>
        </p:nvSpPr>
        <p:spPr>
          <a:xfrm>
            <a:off x="609603" y="1600200"/>
            <a:ext cx="10972800" cy="4572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9"/>
          <p:cNvSpPr txBox="1">
            <a:spLocks noGrp="1"/>
          </p:cNvSpPr>
          <p:nvPr>
            <p:ph type="ftr" sz="quarter" idx="3"/>
          </p:nvPr>
        </p:nvSpPr>
        <p:spPr>
          <a:xfrm>
            <a:off x="609603" y="6305546"/>
            <a:ext cx="8432797" cy="47624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"/>
              </a:defRPr>
            </a:lvl1pPr>
          </a:lstStyle>
          <a:p>
            <a:pPr lvl="0"/>
            <a:r>
              <a:rPr lang="en-GB"/>
              <a:t> © 2012 Pearson Education, Inc.</a:t>
            </a:r>
          </a:p>
        </p:txBody>
      </p:sp>
      <p:sp>
        <p:nvSpPr>
          <p:cNvPr id="6" name="Line 13"/>
          <p:cNvSpPr/>
          <p:nvPr/>
        </p:nvSpPr>
        <p:spPr>
          <a:xfrm rot="5399996" flipH="1">
            <a:off x="6096007" y="-5029195"/>
            <a:ext cx="0" cy="1219199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63495" cap="flat">
            <a:solidFill>
              <a:srgbClr val="077C97"/>
            </a:solidFill>
            <a:prstDash val="solid"/>
            <a:round/>
          </a:ln>
        </p:spPr>
        <p:txBody>
          <a:bodyPr vert="horz" wrap="non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Bookshelf Symbol 2" pitchFamily="2"/>
              <a:ea typeface=""/>
              <a:cs typeface="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lvl="0" indent="0" algn="l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3200" b="0" i="0" u="none" strike="noStrike" kern="1200" cap="none" spc="0" baseline="0">
          <a:solidFill>
            <a:srgbClr val="077C97"/>
          </a:solidFill>
          <a:uFillTx/>
          <a:latin typeface="Arial Narrow"/>
          <a:ea typeface=""/>
          <a:cs typeface=""/>
        </a:defRPr>
      </a:lvl1pPr>
    </p:titleStyle>
    <p:bodyStyle>
      <a:lvl1pPr marL="342900" marR="0" lvl="0" indent="-342900" algn="l" defTabSz="914400" rtl="0" fontAlgn="auto" hangingPunct="0">
        <a:lnSpc>
          <a:spcPct val="100000"/>
        </a:lnSpc>
        <a:spcBef>
          <a:spcPts val="800"/>
        </a:spcBef>
        <a:spcAft>
          <a:spcPts val="0"/>
        </a:spcAft>
        <a:buClr>
          <a:srgbClr val="077C97"/>
        </a:buClr>
        <a:buSzPct val="100000"/>
        <a:buFont typeface="Wingdings" pitchFamily="2"/>
        <a:buChar char="§"/>
        <a:tabLst/>
        <a:defRPr lang="en-US" sz="3200" b="0" i="0" u="none" strike="noStrike" kern="1200" cap="none" spc="0" baseline="0">
          <a:solidFill>
            <a:srgbClr val="000000"/>
          </a:solidFill>
          <a:uFillTx/>
          <a:latin typeface="Times New Roman" pitchFamily="18"/>
          <a:ea typeface=""/>
          <a:cs typeface=""/>
        </a:defRPr>
      </a:lvl1pPr>
      <a:lvl2pPr marL="742950" marR="0" lvl="1" indent="-285750" algn="l" defTabSz="914400" rtl="0" fontAlgn="auto" hangingPunct="0">
        <a:lnSpc>
          <a:spcPct val="100000"/>
        </a:lnSpc>
        <a:spcBef>
          <a:spcPts val="700"/>
        </a:spcBef>
        <a:spcAft>
          <a:spcPts val="0"/>
        </a:spcAft>
        <a:buClr>
          <a:srgbClr val="077C97"/>
        </a:buClr>
        <a:buSzPct val="100000"/>
        <a:buFont typeface="Wingdings" pitchFamily="2"/>
        <a:buChar char="§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Times New Roman" pitchFamily="18"/>
          <a:ea typeface=""/>
          <a:cs typeface=""/>
        </a:defRPr>
      </a:lvl2pPr>
      <a:lvl3pPr marL="1143000" marR="0" lvl="2" indent="-228600" algn="l" defTabSz="914400" rtl="0" fontAlgn="auto" hangingPunct="0">
        <a:lnSpc>
          <a:spcPct val="100000"/>
        </a:lnSpc>
        <a:spcBef>
          <a:spcPts val="600"/>
        </a:spcBef>
        <a:spcAft>
          <a:spcPts val="0"/>
        </a:spcAft>
        <a:buClr>
          <a:srgbClr val="077C97"/>
        </a:buClr>
        <a:buSzPct val="100000"/>
        <a:buFont typeface="Wingdings" pitchFamily="2"/>
        <a:buChar char="§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Times New Roman" pitchFamily="18"/>
          <a:ea typeface=""/>
          <a:cs typeface=""/>
        </a:defRPr>
      </a:lvl3pPr>
      <a:lvl4pPr marL="1600200" marR="0" lvl="3" indent="-228600" algn="l" defTabSz="914400" rtl="0" fontAlgn="auto" hangingPunct="0">
        <a:lnSpc>
          <a:spcPct val="100000"/>
        </a:lnSpc>
        <a:spcBef>
          <a:spcPts val="500"/>
        </a:spcBef>
        <a:spcAft>
          <a:spcPts val="0"/>
        </a:spcAft>
        <a:buClr>
          <a:srgbClr val="077C97"/>
        </a:buClr>
        <a:buSzPct val="100000"/>
        <a:buFont typeface="Wingdings" pitchFamily="2"/>
        <a:buChar char="§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Times New Roman" pitchFamily="18"/>
          <a:ea typeface=""/>
          <a:cs typeface=""/>
        </a:defRPr>
      </a:lvl4pPr>
      <a:lvl5pPr marL="2057400" marR="0" lvl="4" indent="-228600" algn="l" defTabSz="914400" rtl="0" fontAlgn="auto" hangingPunct="0">
        <a:lnSpc>
          <a:spcPct val="100000"/>
        </a:lnSpc>
        <a:spcBef>
          <a:spcPts val="500"/>
        </a:spcBef>
        <a:spcAft>
          <a:spcPts val="0"/>
        </a:spcAft>
        <a:buClr>
          <a:srgbClr val="077C97"/>
        </a:buClr>
        <a:buSzPct val="100000"/>
        <a:buFont typeface="Wingdings" pitchFamily="2"/>
        <a:buChar char="§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Times New Roman" pitchFamily="18"/>
          <a:ea typeface=""/>
          <a:cs typeface="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16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7.wmf"/><Relationship Id="rId6" Type="http://schemas.openxmlformats.org/officeDocument/2006/relationships/oleObject" Target="../embeddings/oleObject15.bin"/><Relationship Id="rId7" Type="http://schemas.openxmlformats.org/officeDocument/2006/relationships/image" Target="../media/image18.wmf"/><Relationship Id="rId8" Type="http://schemas.openxmlformats.org/officeDocument/2006/relationships/oleObject" Target="../embeddings/oleObject16.bin"/><Relationship Id="rId9" Type="http://schemas.openxmlformats.org/officeDocument/2006/relationships/image" Target="../media/image19.wmf"/><Relationship Id="rId10" Type="http://schemas.openxmlformats.org/officeDocument/2006/relationships/oleObject" Target="../embeddings/oleObject17.bin"/><Relationship Id="rId11" Type="http://schemas.openxmlformats.org/officeDocument/2006/relationships/image" Target="../media/image20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4" Type="http://schemas.openxmlformats.org/officeDocument/2006/relationships/image" Target="../media/image21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4" Type="http://schemas.openxmlformats.org/officeDocument/2006/relationships/image" Target="../media/image22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4" Type="http://schemas.openxmlformats.org/officeDocument/2006/relationships/image" Target="../media/image23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24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4" Type="http://schemas.openxmlformats.org/officeDocument/2006/relationships/image" Target="../media/image25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4" Type="http://schemas.openxmlformats.org/officeDocument/2006/relationships/image" Target="../media/image26.wmf"/><Relationship Id="rId5" Type="http://schemas.openxmlformats.org/officeDocument/2006/relationships/oleObject" Target="../embeddings/oleObject24.bin"/><Relationship Id="rId6" Type="http://schemas.openxmlformats.org/officeDocument/2006/relationships/image" Target="../media/image27.wmf"/><Relationship Id="rId7" Type="http://schemas.openxmlformats.org/officeDocument/2006/relationships/oleObject" Target="../embeddings/oleObject25.bin"/><Relationship Id="rId8" Type="http://schemas.openxmlformats.org/officeDocument/2006/relationships/image" Target="../media/image28.wmf"/><Relationship Id="rId9" Type="http://schemas.openxmlformats.org/officeDocument/2006/relationships/oleObject" Target="../embeddings/oleObject26.bin"/><Relationship Id="rId10" Type="http://schemas.openxmlformats.org/officeDocument/2006/relationships/image" Target="../media/image29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4" Type="http://schemas.openxmlformats.org/officeDocument/2006/relationships/image" Target="../media/image30.wmf"/><Relationship Id="rId5" Type="http://schemas.openxmlformats.org/officeDocument/2006/relationships/oleObject" Target="../embeddings/oleObject28.bin"/><Relationship Id="rId6" Type="http://schemas.openxmlformats.org/officeDocument/2006/relationships/image" Target="../media/image31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4" Type="http://schemas.openxmlformats.org/officeDocument/2006/relationships/image" Target="../media/image32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4" Type="http://schemas.openxmlformats.org/officeDocument/2006/relationships/image" Target="../media/image33.wmf"/><Relationship Id="rId5" Type="http://schemas.openxmlformats.org/officeDocument/2006/relationships/oleObject" Target="../embeddings/oleObject31.bin"/><Relationship Id="rId6" Type="http://schemas.openxmlformats.org/officeDocument/2006/relationships/image" Target="../media/image34.wmf"/><Relationship Id="rId7" Type="http://schemas.openxmlformats.org/officeDocument/2006/relationships/oleObject" Target="../embeddings/oleObject32.bin"/><Relationship Id="rId8" Type="http://schemas.openxmlformats.org/officeDocument/2006/relationships/image" Target="../media/image35.wmf"/><Relationship Id="rId9" Type="http://schemas.openxmlformats.org/officeDocument/2006/relationships/oleObject" Target="../embeddings/oleObject33.bin"/><Relationship Id="rId10" Type="http://schemas.openxmlformats.org/officeDocument/2006/relationships/image" Target="../media/image36.w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image" Target="../media/image38.png"/><Relationship Id="rId5" Type="http://schemas.openxmlformats.org/officeDocument/2006/relationships/oleObject" Target="../embeddings/oleObject34.bin"/><Relationship Id="rId6" Type="http://schemas.openxmlformats.org/officeDocument/2006/relationships/image" Target="../media/image37.w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39.bin"/><Relationship Id="rId12" Type="http://schemas.openxmlformats.org/officeDocument/2006/relationships/image" Target="../media/image43.wmf"/><Relationship Id="rId13" Type="http://schemas.openxmlformats.org/officeDocument/2006/relationships/oleObject" Target="../embeddings/oleObject40.bin"/><Relationship Id="rId14" Type="http://schemas.openxmlformats.org/officeDocument/2006/relationships/image" Target="../media/image44.wmf"/><Relationship Id="rId15" Type="http://schemas.openxmlformats.org/officeDocument/2006/relationships/oleObject" Target="../embeddings/oleObject41.bin"/><Relationship Id="rId16" Type="http://schemas.openxmlformats.org/officeDocument/2006/relationships/image" Target="../media/image45.w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35.bin"/><Relationship Id="rId4" Type="http://schemas.openxmlformats.org/officeDocument/2006/relationships/image" Target="../media/image39.wmf"/><Relationship Id="rId5" Type="http://schemas.openxmlformats.org/officeDocument/2006/relationships/oleObject" Target="../embeddings/oleObject36.bin"/><Relationship Id="rId6" Type="http://schemas.openxmlformats.org/officeDocument/2006/relationships/image" Target="../media/image40.wmf"/><Relationship Id="rId7" Type="http://schemas.openxmlformats.org/officeDocument/2006/relationships/oleObject" Target="../embeddings/oleObject37.bin"/><Relationship Id="rId8" Type="http://schemas.openxmlformats.org/officeDocument/2006/relationships/image" Target="../media/image41.wmf"/><Relationship Id="rId9" Type="http://schemas.openxmlformats.org/officeDocument/2006/relationships/oleObject" Target="../embeddings/oleObject38.bin"/><Relationship Id="rId10" Type="http://schemas.openxmlformats.org/officeDocument/2006/relationships/image" Target="../media/image42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4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4" Type="http://schemas.openxmlformats.org/officeDocument/2006/relationships/image" Target="../media/image46.wmf"/><Relationship Id="rId5" Type="http://schemas.openxmlformats.org/officeDocument/2006/relationships/oleObject" Target="../embeddings/oleObject43.bin"/><Relationship Id="rId6" Type="http://schemas.openxmlformats.org/officeDocument/2006/relationships/image" Target="../media/image47.wmf"/><Relationship Id="rId7" Type="http://schemas.openxmlformats.org/officeDocument/2006/relationships/oleObject" Target="../embeddings/oleObject44.bin"/><Relationship Id="rId8" Type="http://schemas.openxmlformats.org/officeDocument/2006/relationships/image" Target="../media/image48.wmf"/><Relationship Id="rId9" Type="http://schemas.openxmlformats.org/officeDocument/2006/relationships/oleObject" Target="../embeddings/oleObject45.bin"/><Relationship Id="rId10" Type="http://schemas.openxmlformats.org/officeDocument/2006/relationships/image" Target="../media/image49.w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4" Type="http://schemas.openxmlformats.org/officeDocument/2006/relationships/image" Target="../media/image50.wmf"/><Relationship Id="rId5" Type="http://schemas.openxmlformats.org/officeDocument/2006/relationships/oleObject" Target="../embeddings/oleObject47.bin"/><Relationship Id="rId6" Type="http://schemas.openxmlformats.org/officeDocument/2006/relationships/image" Target="../media/image51.w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4" Type="http://schemas.openxmlformats.org/officeDocument/2006/relationships/image" Target="../media/image52.wmf"/><Relationship Id="rId5" Type="http://schemas.openxmlformats.org/officeDocument/2006/relationships/oleObject" Target="../embeddings/oleObject49.bin"/><Relationship Id="rId6" Type="http://schemas.openxmlformats.org/officeDocument/2006/relationships/image" Target="../media/image53.w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53.bin"/><Relationship Id="rId12" Type="http://schemas.openxmlformats.org/officeDocument/2006/relationships/image" Target="../media/image57.wmf"/><Relationship Id="rId13" Type="http://schemas.openxmlformats.org/officeDocument/2006/relationships/oleObject" Target="../embeddings/oleObject54.bin"/><Relationship Id="rId14" Type="http://schemas.openxmlformats.org/officeDocument/2006/relationships/image" Target="../media/image58.w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7.xml"/><Relationship Id="rId4" Type="http://schemas.openxmlformats.org/officeDocument/2006/relationships/image" Target="../media/image59.png"/><Relationship Id="rId5" Type="http://schemas.openxmlformats.org/officeDocument/2006/relationships/oleObject" Target="../embeddings/oleObject50.bin"/><Relationship Id="rId6" Type="http://schemas.openxmlformats.org/officeDocument/2006/relationships/image" Target="../media/image54.wmf"/><Relationship Id="rId7" Type="http://schemas.openxmlformats.org/officeDocument/2006/relationships/oleObject" Target="../embeddings/oleObject51.bin"/><Relationship Id="rId8" Type="http://schemas.openxmlformats.org/officeDocument/2006/relationships/image" Target="../media/image55.wmf"/><Relationship Id="rId9" Type="http://schemas.openxmlformats.org/officeDocument/2006/relationships/oleObject" Target="../embeddings/oleObject52.bin"/><Relationship Id="rId10" Type="http://schemas.openxmlformats.org/officeDocument/2006/relationships/image" Target="../media/image56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4" Type="http://schemas.openxmlformats.org/officeDocument/2006/relationships/image" Target="../media/image60.wmf"/><Relationship Id="rId5" Type="http://schemas.openxmlformats.org/officeDocument/2006/relationships/oleObject" Target="../embeddings/oleObject56.bin"/><Relationship Id="rId6" Type="http://schemas.openxmlformats.org/officeDocument/2006/relationships/image" Target="../media/image61.w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4" Type="http://schemas.openxmlformats.org/officeDocument/2006/relationships/image" Target="../media/image62.wmf"/><Relationship Id="rId5" Type="http://schemas.openxmlformats.org/officeDocument/2006/relationships/oleObject" Target="../embeddings/oleObject58.bin"/><Relationship Id="rId6" Type="http://schemas.openxmlformats.org/officeDocument/2006/relationships/image" Target="../media/image63.w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4" Type="http://schemas.openxmlformats.org/officeDocument/2006/relationships/oleObject" Target="../embeddings/oleObject59.bin"/><Relationship Id="rId5" Type="http://schemas.openxmlformats.org/officeDocument/2006/relationships/image" Target="../media/image65.wmf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4" Type="http://schemas.openxmlformats.org/officeDocument/2006/relationships/oleObject" Target="../embeddings/oleObject60.bin"/><Relationship Id="rId5" Type="http://schemas.openxmlformats.org/officeDocument/2006/relationships/image" Target="../media/image66.wmf"/><Relationship Id="rId6" Type="http://schemas.openxmlformats.org/officeDocument/2006/relationships/oleObject" Target="../embeddings/oleObject61.bin"/><Relationship Id="rId7" Type="http://schemas.openxmlformats.org/officeDocument/2006/relationships/image" Target="../media/image67.wmf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4" Type="http://schemas.openxmlformats.org/officeDocument/2006/relationships/image" Target="../media/image68.wmf"/><Relationship Id="rId5" Type="http://schemas.openxmlformats.org/officeDocument/2006/relationships/oleObject" Target="../embeddings/oleObject63.bin"/><Relationship Id="rId6" Type="http://schemas.openxmlformats.org/officeDocument/2006/relationships/image" Target="../media/image69.wmf"/><Relationship Id="rId1" Type="http://schemas.openxmlformats.org/officeDocument/2006/relationships/vmlDrawing" Target="../drawings/vmlDrawing26.vml"/><Relationship Id="rId2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4" Type="http://schemas.openxmlformats.org/officeDocument/2006/relationships/image" Target="../media/image70.wmf"/><Relationship Id="rId1" Type="http://schemas.openxmlformats.org/officeDocument/2006/relationships/vmlDrawing" Target="../drawings/vmlDrawing27.vml"/><Relationship Id="rId2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5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4" Type="http://schemas.openxmlformats.org/officeDocument/2006/relationships/image" Target="../media/image71.wmf"/><Relationship Id="rId1" Type="http://schemas.openxmlformats.org/officeDocument/2006/relationships/vmlDrawing" Target="../drawings/vmlDrawing28.vml"/><Relationship Id="rId2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4" Type="http://schemas.openxmlformats.org/officeDocument/2006/relationships/image" Target="../media/image72.wmf"/><Relationship Id="rId5" Type="http://schemas.openxmlformats.org/officeDocument/2006/relationships/oleObject" Target="../embeddings/oleObject67.bin"/><Relationship Id="rId6" Type="http://schemas.openxmlformats.org/officeDocument/2006/relationships/image" Target="../media/image73.wmf"/><Relationship Id="rId7" Type="http://schemas.openxmlformats.org/officeDocument/2006/relationships/oleObject" Target="../embeddings/oleObject68.bin"/><Relationship Id="rId8" Type="http://schemas.openxmlformats.org/officeDocument/2006/relationships/image" Target="../media/image74.wmf"/><Relationship Id="rId9" Type="http://schemas.openxmlformats.org/officeDocument/2006/relationships/oleObject" Target="../embeddings/oleObject69.bin"/><Relationship Id="rId10" Type="http://schemas.openxmlformats.org/officeDocument/2006/relationships/image" Target="../media/image75.wmf"/><Relationship Id="rId1" Type="http://schemas.openxmlformats.org/officeDocument/2006/relationships/vmlDrawing" Target="../drawings/vmlDrawing29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6.w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7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4" Type="http://schemas.openxmlformats.org/officeDocument/2006/relationships/image" Target="../media/image76.wmf"/><Relationship Id="rId5" Type="http://schemas.openxmlformats.org/officeDocument/2006/relationships/oleObject" Target="../embeddings/oleObject71.bin"/><Relationship Id="rId6" Type="http://schemas.openxmlformats.org/officeDocument/2006/relationships/image" Target="../media/image77.wmf"/><Relationship Id="rId7" Type="http://schemas.openxmlformats.org/officeDocument/2006/relationships/oleObject" Target="../embeddings/oleObject72.bin"/><Relationship Id="rId8" Type="http://schemas.openxmlformats.org/officeDocument/2006/relationships/image" Target="../media/image78.wmf"/><Relationship Id="rId1" Type="http://schemas.openxmlformats.org/officeDocument/2006/relationships/vmlDrawing" Target="../drawings/vmlDrawing30.vml"/><Relationship Id="rId2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4" Type="http://schemas.openxmlformats.org/officeDocument/2006/relationships/image" Target="../media/image79.wmf"/><Relationship Id="rId5" Type="http://schemas.openxmlformats.org/officeDocument/2006/relationships/oleObject" Target="../embeddings/oleObject74.bin"/><Relationship Id="rId6" Type="http://schemas.openxmlformats.org/officeDocument/2006/relationships/image" Target="../media/image80.wmf"/><Relationship Id="rId1" Type="http://schemas.openxmlformats.org/officeDocument/2006/relationships/vmlDrawing" Target="../drawings/vmlDrawing31.vml"/><Relationship Id="rId2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79.bin"/><Relationship Id="rId12" Type="http://schemas.openxmlformats.org/officeDocument/2006/relationships/image" Target="../media/image85.wmf"/><Relationship Id="rId1" Type="http://schemas.openxmlformats.org/officeDocument/2006/relationships/vmlDrawing" Target="../drawings/vmlDrawing32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75.bin"/><Relationship Id="rId4" Type="http://schemas.openxmlformats.org/officeDocument/2006/relationships/image" Target="../media/image81.wmf"/><Relationship Id="rId5" Type="http://schemas.openxmlformats.org/officeDocument/2006/relationships/oleObject" Target="../embeddings/oleObject76.bin"/><Relationship Id="rId6" Type="http://schemas.openxmlformats.org/officeDocument/2006/relationships/image" Target="../media/image82.wmf"/><Relationship Id="rId7" Type="http://schemas.openxmlformats.org/officeDocument/2006/relationships/oleObject" Target="../embeddings/oleObject77.bin"/><Relationship Id="rId8" Type="http://schemas.openxmlformats.org/officeDocument/2006/relationships/image" Target="../media/image83.wmf"/><Relationship Id="rId9" Type="http://schemas.openxmlformats.org/officeDocument/2006/relationships/oleObject" Target="../embeddings/oleObject78.bin"/><Relationship Id="rId10" Type="http://schemas.openxmlformats.org/officeDocument/2006/relationships/image" Target="../media/image84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4" Type="http://schemas.openxmlformats.org/officeDocument/2006/relationships/image" Target="../media/image85.wmf"/><Relationship Id="rId1" Type="http://schemas.openxmlformats.org/officeDocument/2006/relationships/vmlDrawing" Target="../drawings/vmlDrawing33.vml"/><Relationship Id="rId2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85.bin"/><Relationship Id="rId12" Type="http://schemas.openxmlformats.org/officeDocument/2006/relationships/image" Target="../media/image90.wmf"/><Relationship Id="rId1" Type="http://schemas.openxmlformats.org/officeDocument/2006/relationships/vmlDrawing" Target="../drawings/vmlDrawing34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81.bin"/><Relationship Id="rId4" Type="http://schemas.openxmlformats.org/officeDocument/2006/relationships/image" Target="../media/image86.wmf"/><Relationship Id="rId5" Type="http://schemas.openxmlformats.org/officeDocument/2006/relationships/oleObject" Target="../embeddings/oleObject82.bin"/><Relationship Id="rId6" Type="http://schemas.openxmlformats.org/officeDocument/2006/relationships/image" Target="../media/image87.wmf"/><Relationship Id="rId7" Type="http://schemas.openxmlformats.org/officeDocument/2006/relationships/oleObject" Target="../embeddings/oleObject83.bin"/><Relationship Id="rId8" Type="http://schemas.openxmlformats.org/officeDocument/2006/relationships/image" Target="../media/image88.wmf"/><Relationship Id="rId9" Type="http://schemas.openxmlformats.org/officeDocument/2006/relationships/oleObject" Target="../embeddings/oleObject84.bin"/><Relationship Id="rId10" Type="http://schemas.openxmlformats.org/officeDocument/2006/relationships/image" Target="../media/image89.w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8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wmf"/><Relationship Id="rId12" Type="http://schemas.openxmlformats.org/officeDocument/2006/relationships/oleObject" Target="../embeddings/oleObject10.bin"/><Relationship Id="rId13" Type="http://schemas.openxmlformats.org/officeDocument/2006/relationships/image" Target="../media/image13.wmf"/><Relationship Id="rId14" Type="http://schemas.openxmlformats.org/officeDocument/2006/relationships/oleObject" Target="../embeddings/oleObject11.bin"/><Relationship Id="rId15" Type="http://schemas.openxmlformats.org/officeDocument/2006/relationships/image" Target="../media/image14.wmf"/><Relationship Id="rId16" Type="http://schemas.openxmlformats.org/officeDocument/2006/relationships/oleObject" Target="../embeddings/oleObject12.bin"/><Relationship Id="rId17" Type="http://schemas.openxmlformats.org/officeDocument/2006/relationships/image" Target="../media/image15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9.w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10.wmf"/><Relationship Id="rId8" Type="http://schemas.openxmlformats.org/officeDocument/2006/relationships/oleObject" Target="../embeddings/oleObject8.bin"/><Relationship Id="rId9" Type="http://schemas.openxmlformats.org/officeDocument/2006/relationships/image" Target="../media/image11.wmf"/><Relationship Id="rId10" Type="http://schemas.openxmlformats.org/officeDocument/2006/relationships/oleObject" Target="../embeddings/oleObject9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6" cy="1336432"/>
          </a:xfrm>
          <a:solidFill>
            <a:srgbClr val="7030A0"/>
          </a:solidFill>
        </p:spPr>
        <p:txBody>
          <a:bodyPr/>
          <a:lstStyle/>
          <a:p>
            <a:pPr lvl="0"/>
            <a:r>
              <a:rPr lang="en-GB" dirty="0"/>
              <a:t>           </a:t>
            </a:r>
            <a:r>
              <a:rPr lang="en-GB" sz="4000" dirty="0">
                <a:solidFill>
                  <a:srgbClr val="FFFFFF"/>
                </a:solidFill>
              </a:rPr>
              <a:t>FACULTY OF INFORMATION TECHNOLOGY</a:t>
            </a:r>
          </a:p>
        </p:txBody>
      </p:sp>
      <p:pic>
        <p:nvPicPr>
          <p:cNvPr id="3" name="Content Placeholder 1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9857" y="0"/>
            <a:ext cx="1233745" cy="1336432"/>
          </a:xfrm>
        </p:spPr>
      </p:pic>
      <p:sp>
        <p:nvSpPr>
          <p:cNvPr id="4" name="Footer Placeholder 8"/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t>Lecture 1 - Linear equation in Linear Algebra</a:t>
            </a:r>
          </a:p>
        </p:txBody>
      </p:sp>
      <p:sp>
        <p:nvSpPr>
          <p:cNvPr id="5" name="Slide Number Placeholder 9"/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8554DA3-6C1B-4646-B032-FBFE1C076D2D}" type="slidenum">
              <a:t>1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6" name="Date Placeholder 19"/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7" name="Slide Number Placeholder 13"/>
          <p:cNvSpPr txBox="1"/>
          <p:nvPr/>
        </p:nvSpPr>
        <p:spPr>
          <a:xfrm>
            <a:off x="3578678" y="6256132"/>
            <a:ext cx="5037292" cy="565556"/>
          </a:xfrm>
          <a:prstGeom prst="rect">
            <a:avLst/>
          </a:prstGeom>
          <a:solidFill>
            <a:srgbClr val="FFFFFF"/>
          </a:solidFill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600" b="0" i="0" u="none" strike="noStrike" kern="1200" cap="none" spc="0" baseline="0">
              <a:solidFill>
                <a:srgbClr val="7030A0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8" name="TextBox 15"/>
          <p:cNvSpPr txBox="1"/>
          <p:nvPr/>
        </p:nvSpPr>
        <p:spPr>
          <a:xfrm>
            <a:off x="1097280" y="1906075"/>
            <a:ext cx="10058400" cy="3416320"/>
          </a:xfrm>
          <a:prstGeom prst="rect">
            <a:avLst/>
          </a:prstGeom>
          <a:solidFill>
            <a:srgbClr val="7030A0"/>
          </a:solidFill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"/>
                <a:cs typeface=""/>
              </a:rPr>
              <a:t>         </a:t>
            </a:r>
          </a:p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6000" dirty="0">
                <a:solidFill>
                  <a:schemeClr val="bg1"/>
                </a:solidFill>
                <a:latin typeface="Times New Roman" pitchFamily="18"/>
                <a:ea typeface=""/>
                <a:cs typeface=""/>
              </a:rPr>
              <a:t>Lecture 1 - Linear equations in Linear Algebra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60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Times New Roman" pitchFamily="18"/>
                <a:ea typeface=""/>
                <a:cs typeface=""/>
              </a:rPr>
              <a:t> </a:t>
            </a:r>
            <a:endParaRPr lang="en-GB" sz="6000" b="0" i="0" u="none" strike="noStrike" kern="1200" cap="none" spc="0" baseline="0" dirty="0" smtClean="0">
              <a:solidFill>
                <a:srgbClr val="FFFFFF"/>
              </a:solidFill>
              <a:uFillTx/>
              <a:latin typeface="Times New Roman" pitchFamily="18"/>
              <a:ea typeface=""/>
              <a:cs typeface="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 dirty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9" name="TextBox 17"/>
          <p:cNvSpPr txBox="1"/>
          <p:nvPr/>
        </p:nvSpPr>
        <p:spPr>
          <a:xfrm>
            <a:off x="1347743" y="4557561"/>
            <a:ext cx="9807936" cy="64633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 dirty="0">
                <a:solidFill>
                  <a:srgbClr val="7030A0"/>
                </a:solidFill>
                <a:uFillTx/>
                <a:latin typeface="Times New Roman" pitchFamily="18"/>
                <a:ea typeface=""/>
                <a:cs typeface=""/>
              </a:rPr>
              <a:t> 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0" cap="none" spc="0" baseline="0" dirty="0">
              <a:solidFill>
                <a:srgbClr val="7030A0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10" name="TextBox 18"/>
          <p:cNvSpPr txBox="1"/>
          <p:nvPr/>
        </p:nvSpPr>
        <p:spPr>
          <a:xfrm>
            <a:off x="10084158" y="1378247"/>
            <a:ext cx="1566202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 dirty="0">
                <a:solidFill>
                  <a:srgbClr val="7030A0"/>
                </a:solidFill>
                <a:uFillTx/>
                <a:latin typeface="Times New Roman" pitchFamily="18"/>
                <a:ea typeface=""/>
                <a:cs typeface=""/>
              </a:rPr>
              <a:t>FALL, </a:t>
            </a:r>
            <a:r>
              <a:rPr lang="en-GB" sz="1800" b="0" i="0" u="none" strike="noStrike" kern="1200" cap="none" spc="0" baseline="0" dirty="0" smtClean="0">
                <a:solidFill>
                  <a:srgbClr val="7030A0"/>
                </a:solidFill>
                <a:uFillTx/>
                <a:latin typeface="Times New Roman" pitchFamily="18"/>
                <a:ea typeface=""/>
                <a:cs typeface=""/>
              </a:rPr>
              <a:t>2019</a:t>
            </a:r>
            <a:endParaRPr lang="en-GB" sz="1800" b="0" i="0" u="none" strike="noStrike" kern="1200" cap="none" spc="0" baseline="0" dirty="0">
              <a:solidFill>
                <a:srgbClr val="7030A0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11" name="Footer Placeholder 10"/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t>Lecture 1 : Linear Equation in Linear Algebra</a:t>
            </a:r>
          </a:p>
        </p:txBody>
      </p:sp>
      <p:sp>
        <p:nvSpPr>
          <p:cNvPr id="12" name="Slide Number Placeholder 11"/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5ABB420-B19B-4AB8-85F3-1A5A478BDE8D}" type="slidenum">
              <a:t>1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13" name="Date Placeholder 12"/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3C1FEE2-BEC4-4536-8457-AD06903C4024}" type="datetime1">
              <a: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9/3/19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14" name="Date Placeholder 13"/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2907238-4CCE-4E1F-88CC-324C8630EAF7}" type="datetime1">
              <a: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9/3/19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15" name="Footer Placeholder 14"/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t>Lecture 1 : Linear Equation in Linear Algebra</a:t>
            </a:r>
          </a:p>
        </p:txBody>
      </p:sp>
      <p:sp>
        <p:nvSpPr>
          <p:cNvPr id="16" name="Slide Number Placeholder 15"/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B8FF0CE-BE02-46E1-A38F-39C239B31612}" type="slidenum">
              <a:t>1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8">
    <p:bg>
      <p:bgPr>
        <a:gradFill>
          <a:gsLst>
            <a:gs pos="0">
              <a:srgbClr val="7030A0"/>
            </a:gs>
            <a:gs pos="100000">
              <a:srgbClr val="264478"/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334127" y="2967337"/>
            <a:ext cx="9383837" cy="1754322"/>
          </a:xfrm>
          <a:prstGeom prst="rect">
            <a:avLst/>
          </a:prstGeom>
          <a:solidFill>
            <a:srgbClr val="DEEBF7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5400" b="1" i="0" u="none" strike="noStrike" kern="1200" cap="none" spc="0" baseline="0">
                <a:solidFill>
                  <a:srgbClr val="4472C4"/>
                </a:solidFill>
                <a:effectLst>
                  <a:outerShdw dist="38096" dir="2700000">
                    <a:srgbClr val="8FAADC"/>
                  </a:outerShdw>
                </a:effectLst>
                <a:uFillTx/>
                <a:latin typeface="Times New Roman" pitchFamily="18"/>
                <a:ea typeface=""/>
                <a:cs typeface="Times New Roman" pitchFamily="18"/>
              </a:rPr>
              <a:t>1.2 ROW REDUCTION AND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5400" b="1" i="0" u="none" strike="noStrike" kern="1200" cap="none" spc="0" baseline="0">
                <a:solidFill>
                  <a:srgbClr val="4472C4"/>
                </a:solidFill>
                <a:effectLst>
                  <a:outerShdw dist="38096" dir="2700000">
                    <a:srgbClr val="8FAADC"/>
                  </a:outerShdw>
                </a:effectLst>
                <a:uFillTx/>
                <a:latin typeface="Times New Roman" pitchFamily="18"/>
                <a:ea typeface=""/>
                <a:cs typeface="Times New Roman" pitchFamily="18"/>
              </a:rPr>
              <a:t> ECHELON FORM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6" cy="1069143"/>
          </a:xfrm>
          <a:solidFill>
            <a:srgbClr val="7030A0"/>
          </a:solidFill>
        </p:spPr>
        <p:txBody>
          <a:bodyPr/>
          <a:lstStyle/>
          <a:p>
            <a:pPr lvl="0"/>
            <a:r>
              <a:rPr lang="en-US">
                <a:solidFill>
                  <a:srgbClr val="FFFFFF"/>
                </a:solidFill>
              </a:rPr>
              <a:t> Row Reduction and Echelon Form 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t>Lecture 1 - Linear equation in Linear Algebra</a:t>
            </a:r>
          </a:p>
        </p:txBody>
      </p:sp>
      <p:sp>
        <p:nvSpPr>
          <p:cNvPr id="5" name="Slide Number Placeholder 4"/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5A21AC2-4605-4323-A09B-C6E609F1A7F3}" type="slidenum">
              <a:t>11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38203" y="1825627"/>
            <a:ext cx="10515600" cy="4351336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116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7030A0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609603" marR="0" lvl="0" indent="-609603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"/>
              </a:rPr>
              <a:t>A rectangular matrix is in </a:t>
            </a:r>
            <a:r>
              <a:rPr lang="en-US" sz="2800" b="1" i="0" u="none" strike="noStrike" kern="1200" cap="none" spc="0" baseline="0">
                <a:solidFill>
                  <a:srgbClr val="7030A0"/>
                </a:solidFill>
                <a:uFillTx/>
                <a:latin typeface="Times New Roman" pitchFamily="18"/>
                <a:ea typeface=""/>
                <a:cs typeface=""/>
              </a:rPr>
              <a:t>echelon form </a:t>
            </a: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"/>
              </a:rPr>
              <a:t>(or </a:t>
            </a:r>
            <a:r>
              <a:rPr lang="en-US" sz="2800" b="1" i="0" u="none" strike="noStrike" kern="1200" cap="none" spc="0" baseline="0">
                <a:solidFill>
                  <a:srgbClr val="7030A0"/>
                </a:solidFill>
                <a:uFillTx/>
                <a:latin typeface="Times New Roman" pitchFamily="18"/>
                <a:ea typeface=""/>
                <a:cs typeface=""/>
              </a:rPr>
              <a:t>row echelon form</a:t>
            </a: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"/>
              </a:rPr>
              <a:t>) if it has the following </a:t>
            </a:r>
            <a:r>
              <a:rPr lang="en-US" sz="2800" b="1" i="0" u="none" strike="noStrike" kern="1200" cap="none" spc="0" baseline="0">
                <a:solidFill>
                  <a:srgbClr val="7030A0"/>
                </a:solidFill>
                <a:uFillTx/>
                <a:latin typeface="Times New Roman" pitchFamily="18"/>
                <a:ea typeface=""/>
                <a:cs typeface=""/>
              </a:rPr>
              <a:t>three properties</a:t>
            </a: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"/>
              </a:rPr>
              <a:t>:</a:t>
            </a:r>
          </a:p>
          <a:p>
            <a:pPr marL="1371600" marR="0" lvl="2" indent="-4572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"/>
              </a:rPr>
              <a:t>All nonzero rows are above any rows of all zeros.</a:t>
            </a:r>
          </a:p>
          <a:p>
            <a:pPr marL="1371600" marR="0" lvl="2" indent="-4572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"/>
              </a:rPr>
              <a:t>Each leading entry of a row is in a column to the right of the leading entry of the row above it.</a:t>
            </a:r>
          </a:p>
          <a:p>
            <a:pPr marL="1371600" marR="0" lvl="2" indent="-4572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"/>
              </a:rPr>
              <a:t>All entries in a column below a leading entry are zeros.</a:t>
            </a:r>
          </a:p>
        </p:txBody>
      </p:sp>
      <p:sp>
        <p:nvSpPr>
          <p:cNvPr id="7" name="Footer Placeholder 6"/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t>Lecture 1 : Linear Equation in Linear Algebra</a:t>
            </a:r>
          </a:p>
        </p:txBody>
      </p:sp>
      <p:sp>
        <p:nvSpPr>
          <p:cNvPr id="8" name="Slide Number Placeholder 7"/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D37CE56-AE72-4BAD-A4E3-498F7DFEDC98}" type="slidenum">
              <a:t>11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9" name="Date Placeholder 8"/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0C3EA52-7A46-43D7-8BB0-2E3658F2AEAE}" type="datetime1">
              <a: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9/3/19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10" name="Date Placeholder 9"/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383E8C1-9CCC-464D-9608-05B2767FB9CD}" type="datetime1">
              <a: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9/3/19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11" name="Footer Placeholder 10"/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t>Lecture 1 : Linear Equation in Linear Algebra</a:t>
            </a:r>
          </a:p>
        </p:txBody>
      </p:sp>
      <p:sp>
        <p:nvSpPr>
          <p:cNvPr id="12" name="Slide Number Placeholder 11"/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2CB5525-226F-4C56-9509-F7AAC637A65C}" type="slidenum">
              <a:t>11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6" cy="928463"/>
          </a:xfrm>
          <a:solidFill>
            <a:srgbClr val="7030A0"/>
          </a:solidFill>
        </p:spPr>
        <p:txBody>
          <a:bodyPr/>
          <a:lstStyle/>
          <a:p>
            <a:pPr lvl="0"/>
            <a:r>
              <a:rPr lang="en-US">
                <a:solidFill>
                  <a:srgbClr val="FFFFFF"/>
                </a:solidFill>
              </a:rPr>
              <a:t>PIVOT POSITION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3" y="1878406"/>
            <a:ext cx="10515600" cy="4351336"/>
          </a:xfrm>
          <a:ln w="9528">
            <a:solidFill>
              <a:srgbClr val="7030A0"/>
            </a:solidFill>
            <a:prstDash val="solid"/>
          </a:ln>
        </p:spPr>
        <p:txBody>
          <a:bodyPr/>
          <a:lstStyle/>
          <a:p>
            <a:pPr lvl="0"/>
            <a:endParaRPr lang="en-US">
              <a:solidFill>
                <a:srgbClr val="7030A0"/>
              </a:solidFill>
            </a:endParaRPr>
          </a:p>
          <a:p>
            <a:pPr lvl="0"/>
            <a:endParaRPr lang="en-US">
              <a:solidFill>
                <a:srgbClr val="7030A0"/>
              </a:solidFill>
            </a:endParaRPr>
          </a:p>
          <a:p>
            <a:pPr lvl="0"/>
            <a:r>
              <a:rPr lang="en-US" sz="3600">
                <a:solidFill>
                  <a:srgbClr val="7030A0"/>
                </a:solidFill>
              </a:rPr>
              <a:t>Definition</a:t>
            </a:r>
            <a:r>
              <a:rPr lang="en-US" sz="3600"/>
              <a:t> : A pivot position in a matrix A is a location in A that corresponds to a leading 1 in the reduced echelon form of A. A pivot column is a column of A that contain a pivot position.</a:t>
            </a:r>
            <a:endParaRPr lang="en-GB" sz="3600"/>
          </a:p>
        </p:txBody>
      </p:sp>
      <p:sp>
        <p:nvSpPr>
          <p:cNvPr id="4" name="Footer Placeholder 3"/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t>Lecture 1 - Linear equation in Linear Algebra</a:t>
            </a:r>
          </a:p>
        </p:txBody>
      </p:sp>
      <p:sp>
        <p:nvSpPr>
          <p:cNvPr id="5" name="Slide Number Placeholder 4"/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56C99CE-0C64-4F4F-BDA7-20ED79208AA4}" type="slidenum">
              <a:t>12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6" name="Footer Placeholder 5"/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t>Lecture 1 : Linear Equation in Linear Algebra</a:t>
            </a:r>
          </a:p>
        </p:txBody>
      </p:sp>
      <p:sp>
        <p:nvSpPr>
          <p:cNvPr id="7" name="Slide Number Placeholder 6"/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398C733-BDB1-4D09-A8B5-233121A97917}" type="slidenum">
              <a:t>12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8" name="Date Placeholder 7"/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56AD810-945B-4BD7-B857-447F0959C260}" type="datetime1">
              <a: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9/3/19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9" name="Date Placeholder 8"/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6A62834-BE50-4C44-B569-D0356857D566}" type="datetime1">
              <a: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9/3/19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10" name="Footer Placeholder 9"/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t>Lecture 1 : Linear Equation in Linear Algebra</a:t>
            </a:r>
          </a:p>
        </p:txBody>
      </p:sp>
      <p:sp>
        <p:nvSpPr>
          <p:cNvPr id="11" name="Slide Number Placeholder 10"/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F1E58CB-B3DA-4A26-AF10-E1F08396D7DB}" type="slidenum">
              <a:t>12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6" cy="858127"/>
          </a:xfrm>
          <a:solidFill>
            <a:srgbClr val="7030A0"/>
          </a:solidFill>
        </p:spPr>
        <p:txBody>
          <a:bodyPr/>
          <a:lstStyle/>
          <a:p>
            <a:pPr lvl="0"/>
            <a:r>
              <a:rPr lang="en-US">
                <a:solidFill>
                  <a:srgbClr val="FFFFFF"/>
                </a:solidFill>
              </a:rPr>
              <a:t>PIVOT POSITION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3" y="1603720"/>
            <a:ext cx="10515600" cy="4614199"/>
          </a:xfrm>
        </p:spPr>
        <p:txBody>
          <a:bodyPr/>
          <a:lstStyle/>
          <a:p>
            <a:pPr lvl="0">
              <a:lnSpc>
                <a:spcPct val="60000"/>
              </a:lnSpc>
            </a:pPr>
            <a:r>
              <a:rPr lang="en-US" sz="2600" b="1"/>
              <a:t>Example 2:</a:t>
            </a:r>
            <a:r>
              <a:rPr lang="en-US" sz="2600"/>
              <a:t> </a:t>
            </a:r>
            <a:r>
              <a:rPr lang="en-US" sz="2600" b="1">
                <a:solidFill>
                  <a:srgbClr val="7030A0"/>
                </a:solidFill>
              </a:rPr>
              <a:t>Row reduce the matrix</a:t>
            </a:r>
            <a:r>
              <a:rPr lang="en-US" sz="2600"/>
              <a:t> </a:t>
            </a:r>
            <a:r>
              <a:rPr lang="en-US" sz="2600" i="1"/>
              <a:t>A</a:t>
            </a:r>
            <a:r>
              <a:rPr lang="en-US" sz="2600"/>
              <a:t> below to echelon form, and locate </a:t>
            </a:r>
            <a:endParaRPr lang="vi-VN" sz="2600"/>
          </a:p>
          <a:p>
            <a:pPr marL="0" lvl="0" indent="0">
              <a:lnSpc>
                <a:spcPct val="60000"/>
              </a:lnSpc>
              <a:buNone/>
            </a:pPr>
            <a:r>
              <a:rPr lang="en-US" sz="2600"/>
              <a:t>the </a:t>
            </a:r>
            <a:r>
              <a:rPr lang="vi-VN" sz="2600"/>
              <a:t> </a:t>
            </a:r>
            <a:r>
              <a:rPr lang="en-US" sz="2600" b="1">
                <a:solidFill>
                  <a:srgbClr val="7030A0"/>
                </a:solidFill>
              </a:rPr>
              <a:t>pivot columns </a:t>
            </a:r>
            <a:r>
              <a:rPr lang="en-US" sz="2600"/>
              <a:t>of </a:t>
            </a:r>
            <a:r>
              <a:rPr lang="en-US" sz="2600" i="1"/>
              <a:t>A</a:t>
            </a:r>
            <a:r>
              <a:rPr lang="en-US" sz="2600"/>
              <a:t>.</a:t>
            </a:r>
          </a:p>
          <a:p>
            <a:pPr lvl="0">
              <a:lnSpc>
                <a:spcPct val="60000"/>
              </a:lnSpc>
            </a:pPr>
            <a:endParaRPr lang="en-US" sz="600"/>
          </a:p>
          <a:p>
            <a:pPr lvl="0">
              <a:lnSpc>
                <a:spcPct val="60000"/>
              </a:lnSpc>
            </a:pPr>
            <a:endParaRPr lang="en-US" sz="600"/>
          </a:p>
          <a:p>
            <a:pPr lvl="0">
              <a:lnSpc>
                <a:spcPct val="60000"/>
              </a:lnSpc>
            </a:pPr>
            <a:endParaRPr lang="en-US" sz="600"/>
          </a:p>
          <a:p>
            <a:pPr lvl="0">
              <a:lnSpc>
                <a:spcPct val="60000"/>
              </a:lnSpc>
            </a:pPr>
            <a:endParaRPr lang="en-US" sz="600"/>
          </a:p>
          <a:p>
            <a:pPr lvl="0">
              <a:lnSpc>
                <a:spcPct val="60000"/>
              </a:lnSpc>
            </a:pPr>
            <a:endParaRPr lang="en-US" sz="600"/>
          </a:p>
          <a:p>
            <a:pPr lvl="0">
              <a:lnSpc>
                <a:spcPct val="50000"/>
              </a:lnSpc>
            </a:pPr>
            <a:endParaRPr lang="en-US" sz="600" b="1"/>
          </a:p>
          <a:p>
            <a:pPr lvl="0">
              <a:lnSpc>
                <a:spcPct val="50000"/>
              </a:lnSpc>
            </a:pPr>
            <a:endParaRPr lang="en-US" sz="600" b="1"/>
          </a:p>
          <a:p>
            <a:pPr lvl="0">
              <a:lnSpc>
                <a:spcPct val="50000"/>
              </a:lnSpc>
            </a:pPr>
            <a:endParaRPr lang="en-US" sz="600" b="1"/>
          </a:p>
          <a:p>
            <a:pPr lvl="0">
              <a:lnSpc>
                <a:spcPct val="50000"/>
              </a:lnSpc>
            </a:pPr>
            <a:endParaRPr lang="en-US" sz="800" b="1"/>
          </a:p>
          <a:p>
            <a:pPr lvl="0">
              <a:lnSpc>
                <a:spcPct val="50000"/>
              </a:lnSpc>
            </a:pPr>
            <a:endParaRPr lang="en-US" sz="800" b="1"/>
          </a:p>
          <a:p>
            <a:pPr lvl="0">
              <a:lnSpc>
                <a:spcPct val="50000"/>
              </a:lnSpc>
            </a:pPr>
            <a:endParaRPr lang="en-US" sz="1400" b="1"/>
          </a:p>
          <a:p>
            <a:pPr lvl="0">
              <a:lnSpc>
                <a:spcPct val="50000"/>
              </a:lnSpc>
            </a:pPr>
            <a:endParaRPr lang="en-US" sz="1700" b="1"/>
          </a:p>
          <a:p>
            <a:pPr lvl="0">
              <a:lnSpc>
                <a:spcPct val="50000"/>
              </a:lnSpc>
            </a:pPr>
            <a:endParaRPr lang="vi-VN" sz="2600" b="1"/>
          </a:p>
          <a:p>
            <a:pPr lvl="0">
              <a:lnSpc>
                <a:spcPct val="50000"/>
              </a:lnSpc>
            </a:pPr>
            <a:r>
              <a:rPr lang="en-US" sz="2600" b="1"/>
              <a:t>Solution:</a:t>
            </a:r>
            <a:r>
              <a:rPr lang="en-US" sz="2600"/>
              <a:t> The top of the leftmost nonzero column is the first pivot </a:t>
            </a:r>
            <a:endParaRPr lang="vi-VN" sz="2600"/>
          </a:p>
          <a:p>
            <a:pPr marL="0" lvl="0" indent="0">
              <a:lnSpc>
                <a:spcPct val="50000"/>
              </a:lnSpc>
              <a:buNone/>
            </a:pPr>
            <a:r>
              <a:rPr lang="en-US" sz="2600"/>
              <a:t>position. A nonzero entry, or </a:t>
            </a:r>
            <a:r>
              <a:rPr lang="en-US" sz="2600" i="1"/>
              <a:t>pivot</a:t>
            </a:r>
            <a:r>
              <a:rPr lang="en-US" sz="2600"/>
              <a:t>, must be placed in this position.</a:t>
            </a:r>
          </a:p>
          <a:p>
            <a:pPr lvl="0">
              <a:lnSpc>
                <a:spcPct val="50000"/>
              </a:lnSpc>
              <a:buNone/>
            </a:pPr>
            <a:r>
              <a:rPr lang="en-US" sz="2600"/>
              <a:t>	</a:t>
            </a:r>
          </a:p>
          <a:p>
            <a:pPr lvl="0">
              <a:lnSpc>
                <a:spcPct val="60000"/>
              </a:lnSpc>
            </a:pPr>
            <a:r>
              <a:rPr lang="en-US" sz="600"/>
              <a:t/>
            </a:r>
            <a:br>
              <a:rPr lang="en-US" sz="600"/>
            </a:br>
            <a:endParaRPr lang="en-US" sz="600"/>
          </a:p>
          <a:p>
            <a:pPr lvl="0">
              <a:lnSpc>
                <a:spcPct val="60000"/>
              </a:lnSpc>
            </a:pPr>
            <a:endParaRPr lang="en-US" sz="600"/>
          </a:p>
          <a:p>
            <a:pPr lvl="0">
              <a:lnSpc>
                <a:spcPct val="60000"/>
              </a:lnSpc>
            </a:pPr>
            <a:endParaRPr lang="en-US" sz="600"/>
          </a:p>
          <a:p>
            <a:pPr marL="0" lvl="0" indent="0">
              <a:lnSpc>
                <a:spcPct val="60000"/>
              </a:lnSpc>
              <a:buNone/>
            </a:pPr>
            <a:endParaRPr lang="en-US" sz="600"/>
          </a:p>
          <a:p>
            <a:pPr marL="0" lvl="0" indent="0">
              <a:lnSpc>
                <a:spcPct val="60000"/>
              </a:lnSpc>
              <a:buNone/>
            </a:pPr>
            <a:endParaRPr lang="en-GB" sz="600"/>
          </a:p>
        </p:txBody>
      </p:sp>
      <p:sp>
        <p:nvSpPr>
          <p:cNvPr id="4" name="Footer Placeholder 3"/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t>Lecture 1 - Linear equation in Linear Algebra</a:t>
            </a:r>
          </a:p>
        </p:txBody>
      </p:sp>
      <p:sp>
        <p:nvSpPr>
          <p:cNvPr id="5" name="Slide Number Placeholder 4"/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0FEE0B5-D338-46EB-8F37-63A75007AE7C}" type="slidenum">
              <a:t>13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graphicFrame>
        <p:nvGraphicFramePr>
          <p:cNvPr id="6" name="Object 4"/>
          <p:cNvGraphicFramePr/>
          <p:nvPr/>
        </p:nvGraphicFramePr>
        <p:xfrm>
          <a:off x="3304733" y="2404405"/>
          <a:ext cx="4724403" cy="23621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r:id="rId3" imgW="4724400" imgH="2362200" progId="">
                  <p:embed/>
                </p:oleObj>
              </mc:Choice>
              <mc:Fallback>
                <p:oleObj r:id="rId3" imgW="4724400" imgH="23622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04733" y="2404405"/>
                        <a:ext cx="4724403" cy="2362196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ooter Placeholder 6"/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t>Lecture 1 : Linear Equation in Linear Algebra</a:t>
            </a:r>
          </a:p>
        </p:txBody>
      </p:sp>
      <p:sp>
        <p:nvSpPr>
          <p:cNvPr id="8" name="Slide Number Placeholder 7"/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154B70F-823E-4986-A31D-5F44C9C884F9}" type="slidenum">
              <a:t>13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9" name="Date Placeholder 8"/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15CAA8B-C60E-4674-8B9B-78CF94F7E3E4}" type="datetime1">
              <a: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9/3/19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10" name="Date Placeholder 9"/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6E01E03-4F29-4EFE-8AA6-D95E3FD65602}" type="datetime1">
              <a: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9/3/19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11" name="Footer Placeholder 10"/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t>Lecture 1 : Linear Equation in Linear Algebra</a:t>
            </a:r>
          </a:p>
        </p:txBody>
      </p:sp>
      <p:sp>
        <p:nvSpPr>
          <p:cNvPr id="12" name="Slide Number Placeholder 11"/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48B2FC2-F41C-478D-B076-0E2320C68B5B}" type="slidenum">
              <a:t>13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Time new roman "/>
              <a:ea typeface=""/>
              <a:cs typeface=""/>
            </a:endParaRPr>
          </a:p>
        </p:txBody>
      </p:sp>
      <p:sp>
        <p:nvSpPr>
          <p:cNvPr id="3" name="Rectangle 2"/>
          <p:cNvSpPr txBox="1">
            <a:spLocks noGrp="1"/>
          </p:cNvSpPr>
          <p:nvPr>
            <p:ph type="title"/>
          </p:nvPr>
        </p:nvSpPr>
        <p:spPr>
          <a:xfrm>
            <a:off x="0" y="22878"/>
            <a:ext cx="12191996" cy="1048259"/>
          </a:xfrm>
          <a:solidFill>
            <a:srgbClr val="7030A0"/>
          </a:solidFill>
        </p:spPr>
        <p:txBody>
          <a:bodyPr/>
          <a:lstStyle/>
          <a:p>
            <a:pPr lvl="0"/>
            <a:r>
              <a:rPr lang="en-US"/>
              <a:t>   </a:t>
            </a:r>
            <a:r>
              <a:rPr lang="en-US">
                <a:solidFill>
                  <a:srgbClr val="FFFFFF"/>
                </a:solidFill>
              </a:rPr>
              <a:t>PIVOT POSITION</a:t>
            </a:r>
          </a:p>
        </p:txBody>
      </p:sp>
      <p:graphicFrame>
        <p:nvGraphicFramePr>
          <p:cNvPr id="4" name="Object 4"/>
          <p:cNvGraphicFramePr/>
          <p:nvPr/>
        </p:nvGraphicFramePr>
        <p:xfrm>
          <a:off x="1930398" y="1654177"/>
          <a:ext cx="3278188" cy="1911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3" r:id="rId4" imgW="4051300" imgH="2362200" progId="">
                  <p:embed/>
                </p:oleObj>
              </mc:Choice>
              <mc:Fallback>
                <p:oleObj r:id="rId4" imgW="4051300" imgH="23622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30398" y="1654177"/>
                        <a:ext cx="3278188" cy="1911352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Line 5"/>
          <p:cNvSpPr/>
          <p:nvPr/>
        </p:nvSpPr>
        <p:spPr>
          <a:xfrm flipH="1">
            <a:off x="2543632" y="1863272"/>
            <a:ext cx="304796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9528" cap="flat">
            <a:solidFill>
              <a:srgbClr val="0099FF"/>
            </a:solidFill>
            <a:prstDash val="solid"/>
            <a:round/>
            <a:tailEnd type="arrow"/>
          </a:ln>
        </p:spPr>
        <p:txBody>
          <a:bodyPr vert="horz" wrap="non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6" name="Line 6"/>
          <p:cNvSpPr/>
          <p:nvPr/>
        </p:nvSpPr>
        <p:spPr>
          <a:xfrm flipV="1">
            <a:off x="2848429" y="1482269"/>
            <a:ext cx="0" cy="38100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9528" cap="flat">
            <a:solidFill>
              <a:srgbClr val="0099FF"/>
            </a:solidFill>
            <a:prstDash val="solid"/>
            <a:round/>
          </a:ln>
        </p:spPr>
        <p:txBody>
          <a:bodyPr vert="horz" wrap="non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7" name="Line 7"/>
          <p:cNvSpPr/>
          <p:nvPr/>
        </p:nvSpPr>
        <p:spPr>
          <a:xfrm>
            <a:off x="2848429" y="1482269"/>
            <a:ext cx="457200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9528" cap="flat">
            <a:solidFill>
              <a:srgbClr val="0099FF"/>
            </a:solidFill>
            <a:prstDash val="solid"/>
            <a:round/>
          </a:ln>
        </p:spPr>
        <p:txBody>
          <a:bodyPr vert="horz" wrap="non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8" name="Text Box 8" descr="Pink tissue paper"/>
          <p:cNvSpPr txBox="1"/>
          <p:nvPr/>
        </p:nvSpPr>
        <p:spPr>
          <a:xfrm>
            <a:off x="3429000" y="1257300"/>
            <a:ext cx="990596" cy="4572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99FF"/>
                </a:solidFill>
                <a:uFillTx/>
                <a:latin typeface="Times New Roman" pitchFamily="18"/>
                <a:ea typeface=""/>
                <a:cs typeface=""/>
              </a:rPr>
              <a:t>Pivot</a:t>
            </a:r>
          </a:p>
        </p:txBody>
      </p:sp>
      <p:sp>
        <p:nvSpPr>
          <p:cNvPr id="9" name="Line 9"/>
          <p:cNvSpPr/>
          <p:nvPr/>
        </p:nvSpPr>
        <p:spPr>
          <a:xfrm flipV="1">
            <a:off x="2441512" y="3614531"/>
            <a:ext cx="0" cy="30479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9528" cap="flat">
            <a:solidFill>
              <a:srgbClr val="0099FF"/>
            </a:solidFill>
            <a:prstDash val="solid"/>
            <a:round/>
            <a:tailEnd type="arrow"/>
          </a:ln>
        </p:spPr>
        <p:txBody>
          <a:bodyPr vert="horz" wrap="non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10" name="Line 10"/>
          <p:cNvSpPr/>
          <p:nvPr/>
        </p:nvSpPr>
        <p:spPr>
          <a:xfrm>
            <a:off x="2441512" y="3919337"/>
            <a:ext cx="381003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9528" cap="flat">
            <a:solidFill>
              <a:srgbClr val="0099FF"/>
            </a:solidFill>
            <a:prstDash val="solid"/>
            <a:round/>
          </a:ln>
        </p:spPr>
        <p:txBody>
          <a:bodyPr vert="horz" wrap="non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11" name="Text Box 11" descr="Pink tissue paper"/>
          <p:cNvSpPr txBox="1"/>
          <p:nvPr/>
        </p:nvSpPr>
        <p:spPr>
          <a:xfrm>
            <a:off x="5280029" y="5173666"/>
            <a:ext cx="1730373" cy="4572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Bookshelf Symbol 2" pitchFamily="2"/>
              <a:ea typeface=""/>
              <a:cs typeface=""/>
            </a:endParaRPr>
          </a:p>
        </p:txBody>
      </p:sp>
      <p:sp>
        <p:nvSpPr>
          <p:cNvPr id="12" name="Text Box 12" descr="Pink tissue paper"/>
          <p:cNvSpPr txBox="1"/>
          <p:nvPr/>
        </p:nvSpPr>
        <p:spPr>
          <a:xfrm>
            <a:off x="2745010" y="3584283"/>
            <a:ext cx="1981203" cy="4572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99FF"/>
                </a:solidFill>
                <a:uFillTx/>
                <a:latin typeface="Times New Roman" pitchFamily="18"/>
                <a:ea typeface=""/>
                <a:cs typeface=""/>
              </a:rPr>
              <a:t>Pivot column</a:t>
            </a:r>
          </a:p>
        </p:txBody>
      </p:sp>
      <p:graphicFrame>
        <p:nvGraphicFramePr>
          <p:cNvPr id="13" name="Object 4"/>
          <p:cNvGraphicFramePr/>
          <p:nvPr/>
        </p:nvGraphicFramePr>
        <p:xfrm>
          <a:off x="6065507" y="1632286"/>
          <a:ext cx="3420934" cy="1922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4" r:id="rId6" imgW="4203700" imgH="2362200" progId="">
                  <p:embed/>
                </p:oleObj>
              </mc:Choice>
              <mc:Fallback>
                <p:oleObj r:id="rId6" imgW="4203700" imgH="23622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65507" y="1632286"/>
                        <a:ext cx="3420934" cy="1922461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Line 6"/>
          <p:cNvSpPr/>
          <p:nvPr/>
        </p:nvSpPr>
        <p:spPr>
          <a:xfrm flipH="1">
            <a:off x="7208507" y="2394292"/>
            <a:ext cx="228600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9528" cap="flat">
            <a:solidFill>
              <a:srgbClr val="0099FF"/>
            </a:solidFill>
            <a:prstDash val="solid"/>
            <a:round/>
            <a:tailEnd type="arrow"/>
          </a:ln>
        </p:spPr>
        <p:txBody>
          <a:bodyPr vert="horz" wrap="non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15" name="Line 7"/>
          <p:cNvSpPr/>
          <p:nvPr/>
        </p:nvSpPr>
        <p:spPr>
          <a:xfrm flipV="1">
            <a:off x="7437107" y="1479892"/>
            <a:ext cx="0" cy="9144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9528" cap="flat">
            <a:solidFill>
              <a:srgbClr val="0099FF"/>
            </a:solidFill>
            <a:prstDash val="solid"/>
            <a:round/>
          </a:ln>
        </p:spPr>
        <p:txBody>
          <a:bodyPr vert="horz" wrap="non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16" name="Line 9"/>
          <p:cNvSpPr/>
          <p:nvPr/>
        </p:nvSpPr>
        <p:spPr>
          <a:xfrm>
            <a:off x="7437107" y="1479892"/>
            <a:ext cx="533396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9528" cap="flat">
            <a:solidFill>
              <a:srgbClr val="0099FF"/>
            </a:solidFill>
            <a:prstDash val="solid"/>
            <a:round/>
          </a:ln>
        </p:spPr>
        <p:txBody>
          <a:bodyPr vert="horz" wrap="non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17" name="Text Box 10" descr="Pink tissue paper"/>
          <p:cNvSpPr txBox="1"/>
          <p:nvPr/>
        </p:nvSpPr>
        <p:spPr>
          <a:xfrm>
            <a:off x="7894307" y="1251292"/>
            <a:ext cx="990596" cy="4572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99FF"/>
                </a:solidFill>
                <a:uFillTx/>
                <a:latin typeface="Times New Roman" pitchFamily="18"/>
                <a:ea typeface=""/>
                <a:cs typeface=""/>
              </a:rPr>
              <a:t>Pivot</a:t>
            </a:r>
          </a:p>
        </p:txBody>
      </p:sp>
      <p:sp>
        <p:nvSpPr>
          <p:cNvPr id="18" name="Line 11"/>
          <p:cNvSpPr/>
          <p:nvPr/>
        </p:nvSpPr>
        <p:spPr>
          <a:xfrm flipV="1">
            <a:off x="7010915" y="3537292"/>
            <a:ext cx="0" cy="2286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9528" cap="flat">
            <a:solidFill>
              <a:srgbClr val="0099FF"/>
            </a:solidFill>
            <a:prstDash val="solid"/>
            <a:round/>
            <a:tailEnd type="arrow"/>
          </a:ln>
        </p:spPr>
        <p:txBody>
          <a:bodyPr vert="horz" wrap="non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19" name="Line 12"/>
          <p:cNvSpPr/>
          <p:nvPr/>
        </p:nvSpPr>
        <p:spPr>
          <a:xfrm>
            <a:off x="7010915" y="3765892"/>
            <a:ext cx="685800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9528" cap="flat">
            <a:solidFill>
              <a:srgbClr val="0099FF"/>
            </a:solidFill>
            <a:prstDash val="solid"/>
            <a:round/>
          </a:ln>
        </p:spPr>
        <p:txBody>
          <a:bodyPr vert="horz" wrap="non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20" name="Text Box 13" descr="Pink tissue paper"/>
          <p:cNvSpPr txBox="1"/>
          <p:nvPr/>
        </p:nvSpPr>
        <p:spPr>
          <a:xfrm>
            <a:off x="7703810" y="3435336"/>
            <a:ext cx="2971800" cy="4572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99FF"/>
                </a:solidFill>
                <a:uFillTx/>
                <a:latin typeface="Times New Roman" pitchFamily="18"/>
                <a:ea typeface=""/>
                <a:cs typeface=""/>
              </a:rPr>
              <a:t>Next pivot column</a:t>
            </a:r>
          </a:p>
        </p:txBody>
      </p:sp>
      <p:graphicFrame>
        <p:nvGraphicFramePr>
          <p:cNvPr id="21" name="Object 6"/>
          <p:cNvGraphicFramePr/>
          <p:nvPr/>
        </p:nvGraphicFramePr>
        <p:xfrm>
          <a:off x="1934248" y="4284658"/>
          <a:ext cx="2864924" cy="2003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5" r:id="rId8" imgW="3378200" imgH="2362200" progId="">
                  <p:embed/>
                </p:oleObj>
              </mc:Choice>
              <mc:Fallback>
                <p:oleObj r:id="rId8" imgW="3378200" imgH="23622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34248" y="4284658"/>
                        <a:ext cx="2864924" cy="2003294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4"/>
          <p:cNvGraphicFramePr/>
          <p:nvPr/>
        </p:nvGraphicFramePr>
        <p:xfrm>
          <a:off x="6096003" y="4197342"/>
          <a:ext cx="2788910" cy="1949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6" r:id="rId10" imgW="3378200" imgH="2362200" progId="">
                  <p:embed/>
                </p:oleObj>
              </mc:Choice>
              <mc:Fallback>
                <p:oleObj r:id="rId10" imgW="3378200" imgH="23622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096003" y="4197342"/>
                        <a:ext cx="2788910" cy="1949857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Line 6"/>
          <p:cNvSpPr/>
          <p:nvPr/>
        </p:nvSpPr>
        <p:spPr>
          <a:xfrm flipH="1">
            <a:off x="8058150" y="5500472"/>
            <a:ext cx="228600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9528" cap="flat">
            <a:solidFill>
              <a:srgbClr val="0099FF"/>
            </a:solidFill>
            <a:prstDash val="solid"/>
            <a:round/>
            <a:tailEnd type="arrow"/>
          </a:ln>
        </p:spPr>
        <p:txBody>
          <a:bodyPr vert="horz" wrap="non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24" name="Line 7"/>
          <p:cNvSpPr/>
          <p:nvPr/>
        </p:nvSpPr>
        <p:spPr>
          <a:xfrm flipV="1">
            <a:off x="8286750" y="3919337"/>
            <a:ext cx="0" cy="16002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9528" cap="flat">
            <a:solidFill>
              <a:srgbClr val="0099FF"/>
            </a:solidFill>
            <a:prstDash val="solid"/>
            <a:round/>
          </a:ln>
        </p:spPr>
        <p:txBody>
          <a:bodyPr vert="horz" wrap="non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25" name="Line 10"/>
          <p:cNvSpPr/>
          <p:nvPr/>
        </p:nvSpPr>
        <p:spPr>
          <a:xfrm flipV="1">
            <a:off x="6396264" y="6157898"/>
            <a:ext cx="0" cy="2286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9528" cap="flat">
            <a:solidFill>
              <a:srgbClr val="0099FF"/>
            </a:solidFill>
            <a:prstDash val="solid"/>
            <a:round/>
            <a:tailEnd type="arrow"/>
          </a:ln>
        </p:spPr>
        <p:txBody>
          <a:bodyPr vert="horz" wrap="non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26" name="Line 11"/>
          <p:cNvSpPr/>
          <p:nvPr/>
        </p:nvSpPr>
        <p:spPr>
          <a:xfrm flipV="1">
            <a:off x="6929661" y="6157898"/>
            <a:ext cx="0" cy="2286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9528" cap="flat">
            <a:solidFill>
              <a:srgbClr val="0099FF"/>
            </a:solidFill>
            <a:prstDash val="solid"/>
            <a:round/>
            <a:tailEnd type="arrow"/>
          </a:ln>
        </p:spPr>
        <p:txBody>
          <a:bodyPr vert="horz" wrap="non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27" name="Line 12"/>
          <p:cNvSpPr/>
          <p:nvPr/>
        </p:nvSpPr>
        <p:spPr>
          <a:xfrm flipV="1">
            <a:off x="8225064" y="6157898"/>
            <a:ext cx="0" cy="2286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9528" cap="flat">
            <a:solidFill>
              <a:srgbClr val="0099FF"/>
            </a:solidFill>
            <a:prstDash val="solid"/>
            <a:round/>
            <a:tailEnd type="arrow"/>
          </a:ln>
        </p:spPr>
        <p:txBody>
          <a:bodyPr vert="horz" wrap="non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28" name="Line 13"/>
          <p:cNvSpPr/>
          <p:nvPr/>
        </p:nvSpPr>
        <p:spPr>
          <a:xfrm>
            <a:off x="6396264" y="6386498"/>
            <a:ext cx="3047996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9528" cap="flat">
            <a:solidFill>
              <a:srgbClr val="0099FF"/>
            </a:solidFill>
            <a:prstDash val="solid"/>
            <a:round/>
          </a:ln>
        </p:spPr>
        <p:txBody>
          <a:bodyPr vert="horz" wrap="non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29" name="Text Box 9" descr="Pink tissue paper"/>
          <p:cNvSpPr txBox="1"/>
          <p:nvPr/>
        </p:nvSpPr>
        <p:spPr>
          <a:xfrm>
            <a:off x="8829675" y="3753017"/>
            <a:ext cx="1219196" cy="4572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99FF"/>
                </a:solidFill>
                <a:uFillTx/>
                <a:latin typeface="Times New Roman" pitchFamily="18"/>
                <a:ea typeface=""/>
                <a:cs typeface=""/>
              </a:rPr>
              <a:t>Pivot</a:t>
            </a:r>
          </a:p>
        </p:txBody>
      </p:sp>
      <p:sp>
        <p:nvSpPr>
          <p:cNvPr id="30" name="Text Box 14" descr="Pink tissue paper"/>
          <p:cNvSpPr txBox="1"/>
          <p:nvPr/>
        </p:nvSpPr>
        <p:spPr>
          <a:xfrm>
            <a:off x="8286750" y="6330939"/>
            <a:ext cx="2514600" cy="4572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99FF"/>
                </a:solidFill>
                <a:uFillTx/>
                <a:latin typeface="Times New Roman" pitchFamily="18"/>
                <a:ea typeface=""/>
                <a:cs typeface=""/>
              </a:rPr>
              <a:t>Pivot columns</a:t>
            </a:r>
          </a:p>
        </p:txBody>
      </p:sp>
      <p:sp>
        <p:nvSpPr>
          <p:cNvPr id="31" name="Line 7"/>
          <p:cNvSpPr/>
          <p:nvPr/>
        </p:nvSpPr>
        <p:spPr>
          <a:xfrm flipV="1">
            <a:off x="7194224" y="3960805"/>
            <a:ext cx="0" cy="109218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9528" cap="flat">
            <a:solidFill>
              <a:srgbClr val="0099FF"/>
            </a:solidFill>
            <a:prstDash val="solid"/>
            <a:round/>
          </a:ln>
        </p:spPr>
        <p:txBody>
          <a:bodyPr vert="horz" wrap="non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32" name="Line 6"/>
          <p:cNvSpPr/>
          <p:nvPr/>
        </p:nvSpPr>
        <p:spPr>
          <a:xfrm flipH="1">
            <a:off x="6965624" y="5048018"/>
            <a:ext cx="228600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9528" cap="flat">
            <a:solidFill>
              <a:srgbClr val="0099FF"/>
            </a:solidFill>
            <a:prstDash val="solid"/>
            <a:round/>
            <a:tailEnd type="arrow"/>
          </a:ln>
        </p:spPr>
        <p:txBody>
          <a:bodyPr vert="horz" wrap="non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33" name="Line 7"/>
          <p:cNvSpPr/>
          <p:nvPr/>
        </p:nvSpPr>
        <p:spPr>
          <a:xfrm flipV="1">
            <a:off x="6677149" y="3954450"/>
            <a:ext cx="7607" cy="57662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9528" cap="flat">
            <a:solidFill>
              <a:srgbClr val="0099FF"/>
            </a:solidFill>
            <a:prstDash val="solid"/>
            <a:round/>
          </a:ln>
        </p:spPr>
        <p:txBody>
          <a:bodyPr vert="horz" wrap="non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34" name="Line 6"/>
          <p:cNvSpPr/>
          <p:nvPr/>
        </p:nvSpPr>
        <p:spPr>
          <a:xfrm flipH="1">
            <a:off x="6456157" y="4506666"/>
            <a:ext cx="228600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9528" cap="flat">
            <a:solidFill>
              <a:srgbClr val="0099FF"/>
            </a:solidFill>
            <a:prstDash val="solid"/>
            <a:round/>
            <a:tailEnd type="arrow"/>
          </a:ln>
        </p:spPr>
        <p:txBody>
          <a:bodyPr vert="horz" wrap="non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35" name="Line 13"/>
          <p:cNvSpPr/>
          <p:nvPr/>
        </p:nvSpPr>
        <p:spPr>
          <a:xfrm flipV="1">
            <a:off x="6684757" y="3954450"/>
            <a:ext cx="2171928" cy="4797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9528" cap="flat">
            <a:solidFill>
              <a:srgbClr val="0099FF"/>
            </a:solidFill>
            <a:prstDash val="solid"/>
            <a:round/>
          </a:ln>
        </p:spPr>
        <p:txBody>
          <a:bodyPr vert="horz" wrap="non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36" name="Footer Placeholder 36"/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t>Lecture 1 : Linear Equation in Linear Algebra</a:t>
            </a:r>
          </a:p>
        </p:txBody>
      </p:sp>
      <p:sp>
        <p:nvSpPr>
          <p:cNvPr id="37" name="Slide Number Placeholder 37"/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81F1AE4-EEAD-42D6-9881-F39D073E9DC3}" type="slidenum">
              <a:t>14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38" name="Date Placeholder 38"/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ECF8B9D-A43B-4D6C-A3FF-6EA8B9C6560B}" type="datetime1">
              <a: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9/3/19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39" name="Date Placeholder 38"/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BA752ED-FCDE-41D0-B125-2E452313AC85}" type="datetime1">
              <a: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9/3/19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40" name="Footer Placeholder 39"/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t>Lecture 1 : Linear Equation in Linear Algebra</a:t>
            </a:r>
          </a:p>
        </p:txBody>
      </p:sp>
      <p:sp>
        <p:nvSpPr>
          <p:cNvPr id="41" name="Slide Number Placeholder 40"/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EC6ECF5-B6C9-461B-9B8E-04432F63C862}" type="slidenum">
              <a:t>14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6" cy="1187357"/>
          </a:xfrm>
          <a:solidFill>
            <a:srgbClr val="7030A0"/>
          </a:solidFill>
        </p:spPr>
        <p:txBody>
          <a:bodyPr/>
          <a:lstStyle/>
          <a:p>
            <a:pPr lvl="0"/>
            <a:r>
              <a:rPr lang="en-US">
                <a:solidFill>
                  <a:srgbClr val="FFFFFF"/>
                </a:solidFill>
              </a:rPr>
              <a:t>ROW REDUCTION ALGORITHM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3" y="1690689"/>
            <a:ext cx="10515600" cy="4486275"/>
          </a:xfrm>
          <a:ln w="9528">
            <a:solidFill>
              <a:srgbClr val="7030A0"/>
            </a:solidFill>
            <a:prstDash val="solid"/>
          </a:ln>
        </p:spPr>
        <p:txBody>
          <a:bodyPr/>
          <a:lstStyle/>
          <a:p>
            <a:pPr lvl="0"/>
            <a:r>
              <a:rPr lang="en-US" b="1">
                <a:cs typeface="Times New Roman" pitchFamily="18"/>
              </a:rPr>
              <a:t>Example:</a:t>
            </a:r>
            <a:r>
              <a:rPr lang="en-US">
                <a:cs typeface="Times New Roman" pitchFamily="18"/>
              </a:rPr>
              <a:t> Apply elementary row operations to transform the following matrix first into echelon form and then into reduced echelon form:</a:t>
            </a:r>
          </a:p>
          <a:p>
            <a:pPr lvl="0"/>
            <a:endParaRPr lang="en-US">
              <a:cs typeface="Times New Roman" pitchFamily="18"/>
            </a:endParaRPr>
          </a:p>
          <a:p>
            <a:pPr lvl="0"/>
            <a:endParaRPr lang="en-US">
              <a:cs typeface="Times New Roman" pitchFamily="18"/>
            </a:endParaRPr>
          </a:p>
          <a:p>
            <a:pPr lvl="0"/>
            <a:endParaRPr lang="en-US">
              <a:cs typeface="Times New Roman" pitchFamily="18"/>
            </a:endParaRPr>
          </a:p>
          <a:p>
            <a:pPr lvl="0"/>
            <a:endParaRPr lang="en-US">
              <a:cs typeface="Times New Roman" pitchFamily="18"/>
            </a:endParaRPr>
          </a:p>
          <a:p>
            <a:pPr lvl="0"/>
            <a:r>
              <a:rPr lang="en-US" b="1">
                <a:solidFill>
                  <a:srgbClr val="7030A0"/>
                </a:solidFill>
                <a:cs typeface="Times New Roman" pitchFamily="18"/>
              </a:rPr>
              <a:t>STEP 1</a:t>
            </a:r>
            <a:r>
              <a:rPr lang="en-US" b="1">
                <a:cs typeface="Times New Roman" pitchFamily="18"/>
              </a:rPr>
              <a:t>:</a:t>
            </a:r>
            <a:r>
              <a:rPr lang="en-US">
                <a:cs typeface="Times New Roman" pitchFamily="18"/>
              </a:rPr>
              <a:t> Begin with the leftmost nonzero column. This is a pivot column. The pivot position is at the top.</a:t>
            </a:r>
          </a:p>
          <a:p>
            <a:pPr lvl="0"/>
            <a:endParaRPr lang="en-GB"/>
          </a:p>
        </p:txBody>
      </p:sp>
      <p:sp>
        <p:nvSpPr>
          <p:cNvPr id="4" name="Footer Placeholder 3"/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t>Lecture 1 - Linear equation in Linear Algebra</a:t>
            </a:r>
          </a:p>
        </p:txBody>
      </p:sp>
      <p:sp>
        <p:nvSpPr>
          <p:cNvPr id="5" name="Slide Number Placeholder 4"/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3075009-F11C-4957-AF25-9B8C78BF75F3}" type="slidenum">
              <a:t>15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graphicFrame>
        <p:nvGraphicFramePr>
          <p:cNvPr id="6" name="Object 4"/>
          <p:cNvGraphicFramePr/>
          <p:nvPr/>
        </p:nvGraphicFramePr>
        <p:xfrm>
          <a:off x="3453176" y="3230876"/>
          <a:ext cx="4406895" cy="1777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r:id="rId3" imgW="4406900" imgH="1778000" progId="">
                  <p:embed/>
                </p:oleObj>
              </mc:Choice>
              <mc:Fallback>
                <p:oleObj r:id="rId3" imgW="4406900" imgH="17780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53176" y="3230876"/>
                        <a:ext cx="4406895" cy="1777995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ooter Placeholder 6"/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t>Lecture 1 : Linear Equation in Linear Algebra</a:t>
            </a:r>
          </a:p>
        </p:txBody>
      </p:sp>
      <p:sp>
        <p:nvSpPr>
          <p:cNvPr id="8" name="Slide Number Placeholder 7"/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0099EE9-C8B0-436A-8C21-D2DB0AFE1EFF}" type="slidenum">
              <a:t>15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9" name="Date Placeholder 8"/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6C74370-802A-4EA2-A38D-267A4BBF4609}" type="datetime1">
              <a: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9/3/19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10" name="Date Placeholder 9"/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6A5444D-6AD5-4E3F-85C9-36CC6D4EE236}" type="datetime1">
              <a: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9/3/19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11" name="Footer Placeholder 10"/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t>Lecture 1 : Linear Equation in Linear Algebra</a:t>
            </a:r>
          </a:p>
        </p:txBody>
      </p:sp>
      <p:sp>
        <p:nvSpPr>
          <p:cNvPr id="12" name="Slide Number Placeholder 11"/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4CBA4A2-CB37-434F-A5E5-B6CFDE2C96FF}" type="slidenum">
              <a:t>15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6" cy="1032202"/>
          </a:xfrm>
          <a:solidFill>
            <a:srgbClr val="7030A0"/>
          </a:solidFill>
        </p:spPr>
        <p:txBody>
          <a:bodyPr/>
          <a:lstStyle/>
          <a:p>
            <a:pPr lvl="0"/>
            <a:r>
              <a:rPr lang="en-US" sz="4000">
                <a:solidFill>
                  <a:srgbClr val="FFFFFF"/>
                </a:solidFill>
              </a:rPr>
              <a:t>ROW REDUCTION ALGORITHM</a:t>
            </a:r>
            <a:endParaRPr lang="en-GB" sz="4000">
              <a:solidFill>
                <a:srgbClr val="FFFFFF"/>
              </a:solidFill>
            </a:endParaRPr>
          </a:p>
        </p:txBody>
      </p:sp>
      <p:graphicFrame>
        <p:nvGraphicFramePr>
          <p:cNvPr id="3" name="Object 4"/>
          <p:cNvGraphicFramePr>
            <a:graphicFrameLocks noGrp="1"/>
          </p:cNvGraphicFramePr>
          <p:nvPr>
            <p:ph idx="1"/>
          </p:nvPr>
        </p:nvGraphicFramePr>
        <p:xfrm>
          <a:off x="3703320" y="1393097"/>
          <a:ext cx="4406895" cy="1777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r:id="rId3" imgW="4406900" imgH="1778000" progId="">
                  <p:embed/>
                </p:oleObj>
              </mc:Choice>
              <mc:Fallback>
                <p:oleObj r:id="rId3" imgW="4406900" imgH="17780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03320" y="1393097"/>
                        <a:ext cx="4406895" cy="17779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oter Placeholder 3"/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t>Lecture 1 - Linear equation in Linear Algebra</a:t>
            </a:r>
          </a:p>
        </p:txBody>
      </p:sp>
      <p:sp>
        <p:nvSpPr>
          <p:cNvPr id="5" name="Slide Number Placeholder 4"/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C08F873-A7AA-452A-A45C-7D08F746F95C}" type="slidenum">
              <a:t>16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6" name="Line 8"/>
          <p:cNvSpPr/>
          <p:nvPr/>
        </p:nvSpPr>
        <p:spPr>
          <a:xfrm>
            <a:off x="4038603" y="3399693"/>
            <a:ext cx="761996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9528" cap="flat">
            <a:solidFill>
              <a:srgbClr val="0099FF"/>
            </a:solidFill>
            <a:prstDash val="solid"/>
            <a:round/>
          </a:ln>
        </p:spPr>
        <p:txBody>
          <a:bodyPr vert="horz" wrap="non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7" name="Line 6"/>
          <p:cNvSpPr/>
          <p:nvPr/>
        </p:nvSpPr>
        <p:spPr>
          <a:xfrm flipV="1">
            <a:off x="4018394" y="3171093"/>
            <a:ext cx="0" cy="2286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9528" cap="flat">
            <a:solidFill>
              <a:srgbClr val="0099FF"/>
            </a:solidFill>
            <a:prstDash val="solid"/>
            <a:round/>
            <a:tailEnd type="arrow"/>
          </a:ln>
        </p:spPr>
        <p:txBody>
          <a:bodyPr vert="horz" wrap="non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vi-VN" sz="1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"/>
              </a:rPr>
              <a:t>  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8" name="Text Box 9" descr="Pink tissue paper"/>
          <p:cNvSpPr txBox="1"/>
          <p:nvPr/>
        </p:nvSpPr>
        <p:spPr>
          <a:xfrm>
            <a:off x="4763767" y="3074788"/>
            <a:ext cx="2286000" cy="4572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7030A0"/>
                </a:solidFill>
                <a:uFillTx/>
                <a:latin typeface="Times New Roman" pitchFamily="18"/>
                <a:ea typeface=""/>
                <a:cs typeface=""/>
              </a:rPr>
              <a:t>Pio</a:t>
            </a:r>
            <a:r>
              <a:rPr lang="en-US" sz="2400" b="0" i="0" u="none" strike="noStrike" kern="0" cap="none" spc="0" baseline="0">
                <a:solidFill>
                  <a:srgbClr val="7030A0"/>
                </a:solidFill>
                <a:uFillTx/>
                <a:latin typeface="Times New Roman" pitchFamily="18"/>
                <a:ea typeface=""/>
                <a:cs typeface=""/>
              </a:rPr>
              <a:t>v</a:t>
            </a:r>
            <a:r>
              <a:rPr lang="en-US" sz="2400" b="0" i="0" u="none" strike="noStrike" kern="1200" cap="none" spc="0" baseline="0">
                <a:solidFill>
                  <a:srgbClr val="7030A0"/>
                </a:solidFill>
                <a:uFillTx/>
                <a:latin typeface="Times New Roman" pitchFamily="18"/>
                <a:ea typeface=""/>
                <a:cs typeface=""/>
              </a:rPr>
              <a:t>t column</a:t>
            </a:r>
          </a:p>
        </p:txBody>
      </p:sp>
      <p:sp>
        <p:nvSpPr>
          <p:cNvPr id="9" name="Rectangle 9"/>
          <p:cNvSpPr/>
          <p:nvPr/>
        </p:nvSpPr>
        <p:spPr>
          <a:xfrm>
            <a:off x="1271592" y="3724012"/>
            <a:ext cx="9958382" cy="206210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200" b="1" i="0" u="none" strike="noStrike" kern="1200" cap="none" spc="0" baseline="0">
              <a:solidFill>
                <a:srgbClr val="3366FF"/>
              </a:solidFill>
              <a:uFillTx/>
              <a:latin typeface="Times New Roman" pitchFamily="18"/>
              <a:ea typeface=""/>
              <a:cs typeface="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1" i="0" u="none" strike="noStrike" kern="1200" cap="none" spc="0" baseline="0">
                <a:solidFill>
                  <a:srgbClr val="7030A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STEP 2</a:t>
            </a:r>
            <a:r>
              <a:rPr lang="en-US" sz="32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:</a:t>
            </a:r>
            <a:r>
              <a:rPr lang="en-US" sz="32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 Select a nonzero entry in the pivot column as a pivot. If necessary, interchange rows to move this entry into the pivot position</a:t>
            </a:r>
            <a:endParaRPr lang="en-GB" sz="32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"/>
              <a:cs typeface="Times New Roman" pitchFamily="18"/>
            </a:endParaRPr>
          </a:p>
        </p:txBody>
      </p:sp>
      <p:sp>
        <p:nvSpPr>
          <p:cNvPr id="10" name="Footer Placeholder 9"/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t>Lecture 1 : Linear Equation in Linear Algebra</a:t>
            </a:r>
          </a:p>
        </p:txBody>
      </p:sp>
      <p:sp>
        <p:nvSpPr>
          <p:cNvPr id="11" name="Slide Number Placeholder 10"/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E7B062D-AC9C-4829-898A-12D647D2C264}" type="slidenum">
              <a:t>16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12" name="Date Placeholder 11"/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5D95F2F-FF69-49CF-92A4-283201D1EA51}" type="datetime1">
              <a: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9/3/19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13" name="Date Placeholder 12"/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C3D6B94-FD04-41CF-AE3B-96B5452E1CB0}" type="datetime1">
              <a: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9/3/19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14" name="Footer Placeholder 13"/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t>Lecture 1 : Linear Equation in Linear Algebra</a:t>
            </a:r>
          </a:p>
        </p:txBody>
      </p:sp>
      <p:sp>
        <p:nvSpPr>
          <p:cNvPr id="15" name="Slide Number Placeholder 14"/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A2446C7-E0CC-41F6-BF1A-C5E9534ECB28}" type="slidenum">
              <a:t>16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6" cy="902046"/>
          </a:xfrm>
          <a:solidFill>
            <a:srgbClr val="7030A0"/>
          </a:solidFill>
        </p:spPr>
        <p:txBody>
          <a:bodyPr/>
          <a:lstStyle/>
          <a:p>
            <a:pPr lvl="0"/>
            <a:r>
              <a:rPr lang="en-US">
                <a:solidFill>
                  <a:srgbClr val="FFFFFF"/>
                </a:solidFill>
              </a:rPr>
              <a:t>ROW REDUCTION ALGORITHM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>
                <a:cs typeface="Times New Roman" pitchFamily="18"/>
              </a:rPr>
              <a:t>Interchange rows 1 and 3. (We could have interchanged rows 1 and 2 instead)</a:t>
            </a:r>
          </a:p>
          <a:p>
            <a:pPr lvl="0"/>
            <a:endParaRPr lang="en-US">
              <a:cs typeface="Times New Roman" pitchFamily="18"/>
            </a:endParaRPr>
          </a:p>
          <a:p>
            <a:pPr lvl="0"/>
            <a:endParaRPr lang="en-US">
              <a:cs typeface="Times New Roman" pitchFamily="18"/>
            </a:endParaRPr>
          </a:p>
          <a:p>
            <a:pPr lvl="0"/>
            <a:endParaRPr lang="en-US">
              <a:cs typeface="Times New Roman" pitchFamily="18"/>
            </a:endParaRPr>
          </a:p>
          <a:p>
            <a:pPr lvl="0"/>
            <a:endParaRPr lang="en-US">
              <a:cs typeface="Times New Roman" pitchFamily="18"/>
            </a:endParaRPr>
          </a:p>
          <a:p>
            <a:pPr lvl="0"/>
            <a:r>
              <a:rPr lang="en-US" b="1">
                <a:solidFill>
                  <a:srgbClr val="7030A0"/>
                </a:solidFill>
                <a:cs typeface="Times New Roman" pitchFamily="18"/>
              </a:rPr>
              <a:t>STEP 3</a:t>
            </a:r>
            <a:r>
              <a:rPr lang="en-US" b="1">
                <a:cs typeface="Times New Roman" pitchFamily="18"/>
              </a:rPr>
              <a:t>:</a:t>
            </a:r>
            <a:r>
              <a:rPr lang="en-US">
                <a:cs typeface="Times New Roman" pitchFamily="18"/>
              </a:rPr>
              <a:t> Use row replacement operations to create zeros in all positions below the pivot.</a:t>
            </a:r>
          </a:p>
          <a:p>
            <a:pPr lvl="0"/>
            <a:endParaRPr lang="en-GB"/>
          </a:p>
        </p:txBody>
      </p:sp>
      <p:graphicFrame>
        <p:nvGraphicFramePr>
          <p:cNvPr id="4" name="Object 4"/>
          <p:cNvGraphicFramePr/>
          <p:nvPr/>
        </p:nvGraphicFramePr>
        <p:xfrm>
          <a:off x="3152631" y="2764807"/>
          <a:ext cx="4406895" cy="1777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r:id="rId3" imgW="4406900" imgH="1778000" progId="">
                  <p:embed/>
                </p:oleObj>
              </mc:Choice>
              <mc:Fallback>
                <p:oleObj r:id="rId3" imgW="4406900" imgH="17780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52631" y="2764807"/>
                        <a:ext cx="4406895" cy="1777995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Line 7"/>
          <p:cNvSpPr/>
          <p:nvPr/>
        </p:nvSpPr>
        <p:spPr>
          <a:xfrm>
            <a:off x="3485866" y="2536207"/>
            <a:ext cx="838203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9528" cap="flat">
            <a:solidFill>
              <a:srgbClr val="0099FF"/>
            </a:solidFill>
            <a:prstDash val="solid"/>
            <a:round/>
          </a:ln>
        </p:spPr>
        <p:txBody>
          <a:bodyPr vert="horz" wrap="non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6" name="Footer Placeholder 5"/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t>Lecture 1 : Linear Equation in Linear Algebra</a:t>
            </a:r>
          </a:p>
        </p:txBody>
      </p:sp>
      <p:sp>
        <p:nvSpPr>
          <p:cNvPr id="7" name="Slide Number Placeholder 6"/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36154F4-0C15-4251-9EB9-B8E56896AB7F}" type="slidenum">
              <a:t>17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8" name="Date Placeholder 7"/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3775604-0091-4E15-8E5A-AFC92D932700}" type="datetime1">
              <a: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9/3/19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9" name="Text Box 8" descr="Pink tissue paper"/>
          <p:cNvSpPr txBox="1"/>
          <p:nvPr/>
        </p:nvSpPr>
        <p:spPr>
          <a:xfrm>
            <a:off x="4348136" y="2291687"/>
            <a:ext cx="1371600" cy="4572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0" cap="none" spc="0" baseline="0">
                <a:solidFill>
                  <a:srgbClr val="7030A0"/>
                </a:solidFill>
                <a:uFillTx/>
                <a:latin typeface="Times New Roman" pitchFamily="18"/>
                <a:ea typeface=""/>
                <a:cs typeface=""/>
              </a:rPr>
              <a:t>Pivot</a:t>
            </a:r>
          </a:p>
        </p:txBody>
      </p:sp>
      <p:sp>
        <p:nvSpPr>
          <p:cNvPr id="10" name="Line 6"/>
          <p:cNvSpPr/>
          <p:nvPr/>
        </p:nvSpPr>
        <p:spPr>
          <a:xfrm flipV="1">
            <a:off x="3485866" y="2536207"/>
            <a:ext cx="0" cy="30479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9528" cap="flat">
            <a:solidFill>
              <a:srgbClr val="0099FF"/>
            </a:solidFill>
            <a:prstDash val="solid"/>
            <a:round/>
          </a:ln>
        </p:spPr>
        <p:txBody>
          <a:bodyPr vert="horz" wrap="non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11" name="Date Placeholder 10"/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4239553-8EAE-42D3-BDBE-AA108DBDD3D4}" type="datetime1">
              <a: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9/3/19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12" name="Footer Placeholder 11"/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t>Lecture 1 : Linear Equation in Linear Algebra</a:t>
            </a:r>
          </a:p>
        </p:txBody>
      </p:sp>
      <p:sp>
        <p:nvSpPr>
          <p:cNvPr id="13" name="Slide Number Placeholder 12"/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7A89292-2257-4750-A8CA-910449F766A8}" type="slidenum">
              <a:t>17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98471" y="0"/>
            <a:ext cx="12093525" cy="984671"/>
          </a:xfrm>
          <a:solidFill>
            <a:srgbClr val="7030A0"/>
          </a:solidFill>
        </p:spPr>
        <p:txBody>
          <a:bodyPr/>
          <a:lstStyle/>
          <a:p>
            <a:pPr lvl="0"/>
            <a:r>
              <a:rPr lang="en-US">
                <a:solidFill>
                  <a:srgbClr val="FFFFFF"/>
                </a:solidFill>
              </a:rPr>
              <a:t>ROW REDUCTION ALGORITHM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057275" y="984671"/>
            <a:ext cx="10296528" cy="5205112"/>
          </a:xfrm>
        </p:spPr>
        <p:txBody>
          <a:bodyPr/>
          <a:lstStyle/>
          <a:p>
            <a:pPr lvl="0"/>
            <a:r>
              <a:rPr lang="vi-VN" b="1">
                <a:solidFill>
                  <a:srgbClr val="7030A0"/>
                </a:solidFill>
                <a:cs typeface="Times New Roman" pitchFamily="18"/>
              </a:rPr>
              <a:t>Step 4 </a:t>
            </a:r>
            <a:r>
              <a:rPr lang="vi-VN">
                <a:cs typeface="Times New Roman" pitchFamily="18"/>
              </a:rPr>
              <a:t>: </a:t>
            </a:r>
            <a:r>
              <a:rPr lang="en-US">
                <a:cs typeface="Times New Roman" pitchFamily="18"/>
              </a:rPr>
              <a:t>With row 1 covered, step 1 shows that column 2 is the next pivot column; for step 2, select as a pivot the “top” entry in that column</a:t>
            </a:r>
            <a:endParaRPr lang="vi-VN">
              <a:cs typeface="Times New Roman" pitchFamily="18"/>
            </a:endParaRPr>
          </a:p>
          <a:p>
            <a:pPr lvl="0"/>
            <a:endParaRPr lang="vi-VN">
              <a:cs typeface="Times New Roman" pitchFamily="18"/>
            </a:endParaRPr>
          </a:p>
          <a:p>
            <a:pPr lvl="0"/>
            <a:endParaRPr lang="vi-VN">
              <a:cs typeface="Times New Roman" pitchFamily="18"/>
            </a:endParaRPr>
          </a:p>
          <a:p>
            <a:pPr lvl="0"/>
            <a:endParaRPr lang="vi-VN">
              <a:cs typeface="Times New Roman" pitchFamily="18"/>
            </a:endParaRPr>
          </a:p>
          <a:p>
            <a:pPr lvl="0"/>
            <a:endParaRPr lang="vi-VN">
              <a:cs typeface="Times New Roman" pitchFamily="18"/>
            </a:endParaRPr>
          </a:p>
          <a:p>
            <a:pPr lvl="0"/>
            <a:endParaRPr lang="vi-VN">
              <a:cs typeface="Times New Roman" pitchFamily="18"/>
            </a:endParaRPr>
          </a:p>
          <a:p>
            <a:pPr lvl="0"/>
            <a:r>
              <a:rPr lang="en-US">
                <a:cs typeface="Times New Roman" pitchFamily="18"/>
              </a:rPr>
              <a:t>For step 3, we could insert an optional step of dividing the “top” row of the submatrix by the pivot, 2. Instead, we add- 3/2  times the “top” row to the row below.</a:t>
            </a:r>
          </a:p>
          <a:p>
            <a:pPr lvl="0"/>
            <a:endParaRPr lang="vi-VN"/>
          </a:p>
          <a:p>
            <a:pPr lvl="0"/>
            <a:endParaRPr lang="vi-VN"/>
          </a:p>
          <a:p>
            <a:pPr lvl="0"/>
            <a:endParaRPr lang="en-GB"/>
          </a:p>
        </p:txBody>
      </p:sp>
      <p:sp>
        <p:nvSpPr>
          <p:cNvPr id="4" name="Footer Placeholder 3"/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t>Lecture 1 : Linear Equation in Linear Algebra</a:t>
            </a:r>
          </a:p>
        </p:txBody>
      </p:sp>
      <p:sp>
        <p:nvSpPr>
          <p:cNvPr id="5" name="Slide Number Placeholder 4"/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41AFFC7-9654-43A8-AC44-9CB78EB841B6}" type="slidenum">
              <a:t>18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6" name="Date Placeholder 5"/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76D6A0D-361C-42A5-B111-B1852DF6E155}" type="datetime1">
              <a: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9/3/19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graphicFrame>
        <p:nvGraphicFramePr>
          <p:cNvPr id="7" name="Object 4"/>
          <p:cNvGraphicFramePr/>
          <p:nvPr/>
        </p:nvGraphicFramePr>
        <p:xfrm>
          <a:off x="3607774" y="2544500"/>
          <a:ext cx="4038603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r:id="rId4" imgW="4406900" imgH="1778000" progId="">
                  <p:embed/>
                </p:oleObj>
              </mc:Choice>
              <mc:Fallback>
                <p:oleObj r:id="rId4" imgW="4406900" imgH="17780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07774" y="2544500"/>
                        <a:ext cx="4038603" cy="1628775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Connector 8"/>
          <p:cNvCxnSpPr/>
          <p:nvPr/>
        </p:nvCxnSpPr>
        <p:spPr>
          <a:xfrm>
            <a:off x="3896752" y="2973336"/>
            <a:ext cx="3657600" cy="0"/>
          </a:xfrm>
          <a:prstGeom prst="straightConnector1">
            <a:avLst/>
          </a:prstGeom>
          <a:noFill/>
          <a:ln w="6345" cap="flat">
            <a:solidFill>
              <a:srgbClr val="7030A0"/>
            </a:solidFill>
            <a:prstDash val="solid"/>
            <a:miter/>
          </a:ln>
        </p:spPr>
      </p:cxnSp>
      <p:cxnSp>
        <p:nvCxnSpPr>
          <p:cNvPr id="9" name="Straight Connector 10"/>
          <p:cNvCxnSpPr/>
          <p:nvPr/>
        </p:nvCxnSpPr>
        <p:spPr>
          <a:xfrm>
            <a:off x="3896752" y="3444928"/>
            <a:ext cx="3657600" cy="0"/>
          </a:xfrm>
          <a:prstGeom prst="straightConnector1">
            <a:avLst/>
          </a:prstGeom>
          <a:noFill/>
          <a:ln w="6345" cap="flat">
            <a:solidFill>
              <a:srgbClr val="FFFFFF"/>
            </a:solidFill>
            <a:prstDash val="solid"/>
            <a:miter/>
          </a:ln>
        </p:spPr>
      </p:cxnSp>
      <p:cxnSp>
        <p:nvCxnSpPr>
          <p:cNvPr id="10" name="Straight Connector 12"/>
          <p:cNvCxnSpPr/>
          <p:nvPr/>
        </p:nvCxnSpPr>
        <p:spPr>
          <a:xfrm>
            <a:off x="4726743" y="3322097"/>
            <a:ext cx="253216" cy="0"/>
          </a:xfrm>
          <a:prstGeom prst="straightConnector1">
            <a:avLst/>
          </a:prstGeom>
          <a:noFill/>
          <a:ln w="6345" cap="flat">
            <a:solidFill>
              <a:srgbClr val="7030A0"/>
            </a:solidFill>
            <a:prstDash val="solid"/>
            <a:miter/>
          </a:ln>
        </p:spPr>
      </p:cxnSp>
      <p:cxnSp>
        <p:nvCxnSpPr>
          <p:cNvPr id="11" name="Straight Connector 14"/>
          <p:cNvCxnSpPr/>
          <p:nvPr/>
        </p:nvCxnSpPr>
        <p:spPr>
          <a:xfrm flipV="1">
            <a:off x="4979959" y="2354890"/>
            <a:ext cx="0" cy="967207"/>
          </a:xfrm>
          <a:prstGeom prst="straightConnector1">
            <a:avLst/>
          </a:prstGeom>
          <a:noFill/>
          <a:ln w="6345" cap="flat">
            <a:solidFill>
              <a:srgbClr val="7030A0"/>
            </a:solidFill>
            <a:prstDash val="solid"/>
            <a:miter/>
          </a:ln>
        </p:spPr>
      </p:cxnSp>
      <p:cxnSp>
        <p:nvCxnSpPr>
          <p:cNvPr id="12" name="Straight Connector 16"/>
          <p:cNvCxnSpPr/>
          <p:nvPr/>
        </p:nvCxnSpPr>
        <p:spPr>
          <a:xfrm>
            <a:off x="4979959" y="2354890"/>
            <a:ext cx="647121" cy="0"/>
          </a:xfrm>
          <a:prstGeom prst="straightConnector1">
            <a:avLst/>
          </a:prstGeom>
          <a:noFill/>
          <a:ln w="6345" cap="flat">
            <a:solidFill>
              <a:srgbClr val="7030A0"/>
            </a:solidFill>
            <a:prstDash val="solid"/>
            <a:miter/>
          </a:ln>
        </p:spPr>
      </p:cxnSp>
      <p:sp>
        <p:nvSpPr>
          <p:cNvPr id="13" name="Text Box 11" descr="Pink tissue paper"/>
          <p:cNvSpPr txBox="1"/>
          <p:nvPr/>
        </p:nvSpPr>
        <p:spPr>
          <a:xfrm>
            <a:off x="5543257" y="2097907"/>
            <a:ext cx="1447796" cy="4572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7030A0"/>
                </a:solidFill>
                <a:uFillTx/>
                <a:latin typeface="Times New Roman" pitchFamily="18"/>
                <a:ea typeface=""/>
                <a:cs typeface=""/>
              </a:rPr>
              <a:t>Pivot</a:t>
            </a:r>
          </a:p>
        </p:txBody>
      </p:sp>
      <p:cxnSp>
        <p:nvCxnSpPr>
          <p:cNvPr id="14" name="Straight Connector 19"/>
          <p:cNvCxnSpPr/>
          <p:nvPr/>
        </p:nvCxnSpPr>
        <p:spPr>
          <a:xfrm>
            <a:off x="4684544" y="4117652"/>
            <a:ext cx="0" cy="491618"/>
          </a:xfrm>
          <a:prstGeom prst="straightConnector1">
            <a:avLst/>
          </a:prstGeom>
          <a:noFill/>
          <a:ln w="6345" cap="flat">
            <a:solidFill>
              <a:srgbClr val="7030A0"/>
            </a:solidFill>
            <a:prstDash val="solid"/>
            <a:miter/>
          </a:ln>
        </p:spPr>
      </p:cxnSp>
      <p:cxnSp>
        <p:nvCxnSpPr>
          <p:cNvPr id="15" name="Straight Connector 21"/>
          <p:cNvCxnSpPr/>
          <p:nvPr/>
        </p:nvCxnSpPr>
        <p:spPr>
          <a:xfrm>
            <a:off x="4655237" y="4609270"/>
            <a:ext cx="751153" cy="0"/>
          </a:xfrm>
          <a:prstGeom prst="straightConnector1">
            <a:avLst/>
          </a:prstGeom>
          <a:noFill/>
          <a:ln w="6345" cap="flat">
            <a:solidFill>
              <a:srgbClr val="7030A0"/>
            </a:solidFill>
            <a:prstDash val="solid"/>
            <a:miter/>
          </a:ln>
        </p:spPr>
      </p:cxnSp>
      <p:sp>
        <p:nvSpPr>
          <p:cNvPr id="16" name="Text Box 14" descr="Pink tissue paper"/>
          <p:cNvSpPr txBox="1"/>
          <p:nvPr/>
        </p:nvSpPr>
        <p:spPr>
          <a:xfrm>
            <a:off x="5387635" y="4281047"/>
            <a:ext cx="2657328" cy="4572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0" cap="none" spc="0" baseline="0">
                <a:solidFill>
                  <a:srgbClr val="7030A0"/>
                </a:solidFill>
                <a:uFillTx/>
                <a:latin typeface="Times New Roman" pitchFamily="18"/>
                <a:ea typeface=""/>
                <a:cs typeface=""/>
              </a:rPr>
              <a:t>New pivot column</a:t>
            </a:r>
          </a:p>
        </p:txBody>
      </p:sp>
      <p:cxnSp>
        <p:nvCxnSpPr>
          <p:cNvPr id="17" name="Straight Connector 24"/>
          <p:cNvCxnSpPr/>
          <p:nvPr/>
        </p:nvCxnSpPr>
        <p:spPr>
          <a:xfrm flipV="1">
            <a:off x="3784207" y="2544500"/>
            <a:ext cx="3601328" cy="10607"/>
          </a:xfrm>
          <a:prstGeom prst="straightConnector1">
            <a:avLst/>
          </a:prstGeom>
          <a:noFill/>
          <a:ln w="6345" cap="flat">
            <a:solidFill>
              <a:srgbClr val="7030A0"/>
            </a:solidFill>
            <a:prstDash val="solid"/>
            <a:miter/>
          </a:ln>
        </p:spPr>
      </p:cxnSp>
      <p:sp>
        <p:nvSpPr>
          <p:cNvPr id="18" name="Date Placeholder 18"/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AFE578E-41F2-4FE3-83A2-BEB938B575C5}" type="datetime1">
              <a: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9/3/19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19" name="Footer Placeholder 19"/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t>Lecture 1 : Linear Equation in Linear Algebra</a:t>
            </a:r>
          </a:p>
        </p:txBody>
      </p:sp>
      <p:sp>
        <p:nvSpPr>
          <p:cNvPr id="20" name="Slide Number Placeholder 20"/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FA4F7B4-9C27-4D15-8033-D28301C241FA}" type="slidenum">
              <a:t>18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6" cy="1026944"/>
          </a:xfrm>
          <a:solidFill>
            <a:srgbClr val="7030A0"/>
          </a:solidFill>
        </p:spPr>
        <p:txBody>
          <a:bodyPr/>
          <a:lstStyle/>
          <a:p>
            <a:pPr lvl="0"/>
            <a:r>
              <a:rPr lang="en-US">
                <a:solidFill>
                  <a:srgbClr val="FFFFFF"/>
                </a:solidFill>
              </a:rPr>
              <a:t>ROW REDUCTION ALGORITHM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600200" y="1825627"/>
            <a:ext cx="9753603" cy="4351336"/>
          </a:xfrm>
        </p:spPr>
        <p:txBody>
          <a:bodyPr/>
          <a:lstStyle/>
          <a:p>
            <a:pPr lvl="0">
              <a:spcBef>
                <a:spcPts val="700"/>
              </a:spcBef>
              <a:buClr>
                <a:srgbClr val="077C97"/>
              </a:buClr>
            </a:pPr>
            <a:r>
              <a:rPr lang="en-US">
                <a:cs typeface="Times New Roman" pitchFamily="18"/>
              </a:rPr>
              <a:t>When we cover the row containing the second pivot position for step 4, we are left with a new submatrix that has only one row.</a:t>
            </a:r>
            <a:endParaRPr lang="vi-VN">
              <a:cs typeface="Times New Roman" pitchFamily="18"/>
            </a:endParaRPr>
          </a:p>
          <a:p>
            <a:pPr marL="342900" lvl="0" indent="-342900">
              <a:spcBef>
                <a:spcPts val="700"/>
              </a:spcBef>
              <a:buClr>
                <a:srgbClr val="077C97"/>
              </a:buClr>
              <a:buFont typeface="Wingdings" pitchFamily="2"/>
              <a:buChar char="§"/>
            </a:pPr>
            <a:endParaRPr lang="vi-VN">
              <a:cs typeface="Times New Roman" pitchFamily="18"/>
            </a:endParaRPr>
          </a:p>
          <a:p>
            <a:pPr marL="342900" lvl="0" indent="-342900">
              <a:spcBef>
                <a:spcPts val="700"/>
              </a:spcBef>
              <a:buClr>
                <a:srgbClr val="077C97"/>
              </a:buClr>
              <a:buFont typeface="Wingdings" pitchFamily="2"/>
              <a:buChar char="§"/>
            </a:pPr>
            <a:endParaRPr lang="vi-VN">
              <a:cs typeface="Times New Roman" pitchFamily="18"/>
            </a:endParaRPr>
          </a:p>
          <a:p>
            <a:pPr marL="342900" lvl="0" indent="-342900">
              <a:spcBef>
                <a:spcPts val="700"/>
              </a:spcBef>
              <a:buClr>
                <a:srgbClr val="077C97"/>
              </a:buClr>
              <a:buFont typeface="Wingdings" pitchFamily="2"/>
              <a:buChar char="§"/>
            </a:pPr>
            <a:endParaRPr lang="vi-VN">
              <a:cs typeface="Times New Roman" pitchFamily="18"/>
            </a:endParaRPr>
          </a:p>
          <a:p>
            <a:pPr marL="342900" lvl="0" indent="-342900">
              <a:spcBef>
                <a:spcPts val="700"/>
              </a:spcBef>
              <a:buClr>
                <a:srgbClr val="077C97"/>
              </a:buClr>
              <a:buFont typeface="Wingdings" pitchFamily="2"/>
              <a:buChar char="§"/>
            </a:pPr>
            <a:endParaRPr lang="vi-VN">
              <a:cs typeface="Times New Roman" pitchFamily="18"/>
            </a:endParaRPr>
          </a:p>
          <a:p>
            <a:pPr marL="0" lvl="0" indent="0">
              <a:spcBef>
                <a:spcPts val="700"/>
              </a:spcBef>
              <a:buNone/>
            </a:pPr>
            <a:r>
              <a:rPr lang="vi-VN" b="1">
                <a:solidFill>
                  <a:srgbClr val="7030A0"/>
                </a:solidFill>
                <a:cs typeface="Times New Roman" pitchFamily="18"/>
              </a:rPr>
              <a:t>Step 5 </a:t>
            </a:r>
            <a:r>
              <a:rPr lang="vi-VN">
                <a:cs typeface="Times New Roman" pitchFamily="18"/>
              </a:rPr>
              <a:t>: </a:t>
            </a:r>
            <a:r>
              <a:rPr lang="en-US">
                <a:cs typeface="Times New Roman" pitchFamily="18"/>
              </a:rPr>
              <a:t>Beginning with the rightmost pivot and working upward and to the left, create zeros above each pivot. If a pivot is not 1, make it 1 by a scaling operation.</a:t>
            </a:r>
          </a:p>
          <a:p>
            <a:pPr marL="342900" lvl="0" indent="-342900">
              <a:spcBef>
                <a:spcPts val="700"/>
              </a:spcBef>
              <a:buClr>
                <a:srgbClr val="077C97"/>
              </a:buClr>
              <a:buFont typeface="Wingdings" pitchFamily="2"/>
              <a:buChar char="§"/>
            </a:pPr>
            <a:endParaRPr lang="vi-VN">
              <a:latin typeface="Times New Roman"/>
            </a:endParaRPr>
          </a:p>
        </p:txBody>
      </p:sp>
      <p:sp>
        <p:nvSpPr>
          <p:cNvPr id="4" name="Date Placeholder 3"/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0474FD4-10C5-4607-A848-71EAC00EDD0D}" type="datetime1">
              <a: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9/3/19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5" name="Footer Placeholder 4"/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t>Lecture 1 : Linear Equation in Linear Algebra</a:t>
            </a:r>
          </a:p>
        </p:txBody>
      </p:sp>
      <p:sp>
        <p:nvSpPr>
          <p:cNvPr id="6" name="Slide Number Placeholder 5"/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3D5EB1E-DFA1-497F-B294-2CE412E8F094}" type="slidenum">
              <a:t>19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graphicFrame>
        <p:nvGraphicFramePr>
          <p:cNvPr id="7" name="Object 10"/>
          <p:cNvGraphicFramePr/>
          <p:nvPr/>
        </p:nvGraphicFramePr>
        <p:xfrm>
          <a:off x="4406703" y="2919624"/>
          <a:ext cx="4038603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r:id="rId3" imgW="4406900" imgH="1778000" progId="">
                  <p:embed/>
                </p:oleObj>
              </mc:Choice>
              <mc:Fallback>
                <p:oleObj r:id="rId3" imgW="4406900" imgH="17780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06703" y="2919624"/>
                        <a:ext cx="4038603" cy="1628775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Connector 8"/>
          <p:cNvCxnSpPr/>
          <p:nvPr/>
        </p:nvCxnSpPr>
        <p:spPr>
          <a:xfrm flipV="1">
            <a:off x="4586063" y="3854543"/>
            <a:ext cx="3727945" cy="14073"/>
          </a:xfrm>
          <a:prstGeom prst="straightConnector1">
            <a:avLst/>
          </a:prstGeom>
          <a:noFill/>
          <a:ln w="6345" cap="flat">
            <a:solidFill>
              <a:srgbClr val="7030A0"/>
            </a:solidFill>
            <a:prstDash val="solid"/>
            <a:miter/>
          </a:ln>
        </p:spPr>
      </p:cxnSp>
      <p:cxnSp>
        <p:nvCxnSpPr>
          <p:cNvPr id="9" name="Straight Connector 10"/>
          <p:cNvCxnSpPr/>
          <p:nvPr/>
        </p:nvCxnSpPr>
        <p:spPr>
          <a:xfrm>
            <a:off x="4642335" y="2919624"/>
            <a:ext cx="3615401" cy="0"/>
          </a:xfrm>
          <a:prstGeom prst="straightConnector1">
            <a:avLst/>
          </a:prstGeom>
          <a:noFill/>
          <a:ln w="6345" cap="flat">
            <a:solidFill>
              <a:srgbClr val="7030A0"/>
            </a:solidFill>
            <a:prstDash val="solid"/>
            <a:miter/>
          </a:ln>
        </p:spPr>
      </p:cxnSp>
      <p:sp>
        <p:nvSpPr>
          <p:cNvPr id="10" name="Date Placeholder 9"/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A88A45F-2E21-4066-9F66-49387E695613}" type="datetime1">
              <a: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9/3/19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11" name="Footer Placeholder 10"/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t>Lecture 1 : Linear Equation in Linear Algebra</a:t>
            </a:r>
          </a:p>
        </p:txBody>
      </p:sp>
      <p:sp>
        <p:nvSpPr>
          <p:cNvPr id="12" name="Slide Number Placeholder 11"/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2307BE6-04EE-4E51-9398-9E4B1B6537A0}" type="slidenum">
              <a:t>19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6" cy="785606"/>
          </a:xfrm>
          <a:solidFill>
            <a:srgbClr val="7030A0"/>
          </a:solidFill>
        </p:spPr>
        <p:txBody>
          <a:bodyPr/>
          <a:lstStyle/>
          <a:p>
            <a:pPr lvl="0"/>
            <a:r>
              <a:rPr lang="en-US">
                <a:solidFill>
                  <a:srgbClr val="FFFFFF"/>
                </a:solidFill>
              </a:rPr>
              <a:t>Contents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459611" y="1545464"/>
            <a:ext cx="9033421" cy="4314422"/>
          </a:xfrm>
        </p:spPr>
        <p:txBody>
          <a:bodyPr/>
          <a:lstStyle/>
          <a:p>
            <a:pPr marL="0" lvl="0" indent="0">
              <a:lnSpc>
                <a:spcPct val="70000"/>
              </a:lnSpc>
              <a:buNone/>
            </a:pPr>
            <a:r>
              <a:rPr lang="en-US" b="1">
                <a:solidFill>
                  <a:srgbClr val="7030A0"/>
                </a:solidFill>
              </a:rPr>
              <a:t>            </a:t>
            </a:r>
            <a:r>
              <a:rPr lang="en-US"/>
              <a:t>Symstems of Linear Equation</a:t>
            </a:r>
          </a:p>
          <a:p>
            <a:pPr marL="0" lvl="0" indent="0">
              <a:lnSpc>
                <a:spcPct val="70000"/>
              </a:lnSpc>
              <a:buNone/>
            </a:pPr>
            <a:endParaRPr lang="en-US"/>
          </a:p>
          <a:p>
            <a:pPr marL="0" lvl="0" indent="0">
              <a:lnSpc>
                <a:spcPct val="70000"/>
              </a:lnSpc>
              <a:buNone/>
            </a:pPr>
            <a:r>
              <a:rPr lang="en-US"/>
              <a:t>            Row reductions and Echelon Forms  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US"/>
              <a:t>          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US"/>
              <a:t>            Vector Equations</a:t>
            </a:r>
          </a:p>
          <a:p>
            <a:pPr marL="0" lvl="0" indent="0">
              <a:lnSpc>
                <a:spcPct val="70000"/>
              </a:lnSpc>
              <a:buNone/>
            </a:pPr>
            <a:endParaRPr lang="en-US"/>
          </a:p>
          <a:p>
            <a:pPr marL="0" lvl="0" indent="0">
              <a:lnSpc>
                <a:spcPct val="70000"/>
              </a:lnSpc>
              <a:buNone/>
            </a:pPr>
            <a:r>
              <a:rPr lang="en-US"/>
              <a:t>            The Matrix Equation Ax = b</a:t>
            </a:r>
          </a:p>
          <a:p>
            <a:pPr marL="0" lvl="0" indent="0">
              <a:lnSpc>
                <a:spcPct val="70000"/>
              </a:lnSpc>
              <a:buNone/>
            </a:pPr>
            <a:endParaRPr lang="en-US"/>
          </a:p>
          <a:p>
            <a:pPr marL="0" lvl="0" indent="0">
              <a:lnSpc>
                <a:spcPct val="70000"/>
              </a:lnSpc>
              <a:buNone/>
            </a:pPr>
            <a:r>
              <a:rPr lang="en-US"/>
              <a:t>             Solution Set of Linear Equations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US" sz="700"/>
              <a:t>               </a:t>
            </a:r>
            <a:endParaRPr lang="en-GB" sz="700"/>
          </a:p>
        </p:txBody>
      </p:sp>
      <p:sp>
        <p:nvSpPr>
          <p:cNvPr id="4" name="Footer Placeholder 11"/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solidFill>
            <a:srgbClr val="FFFFFF"/>
          </a:solidFill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t>Lecture 1 : Linear Equation in Linear Algebra 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5" name="Slide Number Placeholder 12"/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D76B34D-2B8C-4F95-8E25-1900385EA237}" type="slidenum">
              <a:t>2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6" name="Date Placeholder 3"/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94A90A5-4DEF-4F70-A9D6-E619C149B30B}" type="datetime1"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03/09/2019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7" name="Footer Placeholder 4"/>
          <p:cNvSpPr txBox="1"/>
          <p:nvPr/>
        </p:nvSpPr>
        <p:spPr>
          <a:xfrm>
            <a:off x="3461826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8" name="Slide Number Placeholder 5"/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600B2AD-B207-4F64-9EFE-BB9EABB3F6FE}" type="slidenum">
              <a:t>2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9" name="Oval 6"/>
          <p:cNvSpPr/>
          <p:nvPr/>
        </p:nvSpPr>
        <p:spPr>
          <a:xfrm>
            <a:off x="1520244" y="1545464"/>
            <a:ext cx="436808" cy="376659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7030A0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Times New Roman" pitchFamily="18"/>
                <a:ea typeface=""/>
                <a:cs typeface=""/>
              </a:rPr>
              <a:t>1</a:t>
            </a: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10" name="Oval 7"/>
          <p:cNvSpPr/>
          <p:nvPr/>
        </p:nvSpPr>
        <p:spPr>
          <a:xfrm>
            <a:off x="1571222" y="2347484"/>
            <a:ext cx="436808" cy="376659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7030A0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Times New Roman" pitchFamily="18"/>
                <a:ea typeface=""/>
                <a:cs typeface=""/>
              </a:rPr>
              <a:t>2</a:t>
            </a: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11" name="Oval 8"/>
          <p:cNvSpPr/>
          <p:nvPr/>
        </p:nvSpPr>
        <p:spPr>
          <a:xfrm>
            <a:off x="1571222" y="3162059"/>
            <a:ext cx="436808" cy="376659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7030A0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Times New Roman" pitchFamily="18"/>
                <a:ea typeface=""/>
                <a:cs typeface=""/>
              </a:rPr>
              <a:t>3</a:t>
            </a: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12" name="Oval 9"/>
          <p:cNvSpPr/>
          <p:nvPr/>
        </p:nvSpPr>
        <p:spPr>
          <a:xfrm>
            <a:off x="1588011" y="4026679"/>
            <a:ext cx="435729" cy="376659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7030A0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Times New Roman" pitchFamily="18"/>
                <a:ea typeface=""/>
                <a:cs typeface=""/>
              </a:rPr>
              <a:t>4</a:t>
            </a: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13" name="Oval 10"/>
          <p:cNvSpPr/>
          <p:nvPr/>
        </p:nvSpPr>
        <p:spPr>
          <a:xfrm>
            <a:off x="1588011" y="4846164"/>
            <a:ext cx="436808" cy="35919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7030A0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Times New Roman" pitchFamily="18"/>
                <a:ea typeface=""/>
                <a:cs typeface=""/>
              </a:rPr>
              <a:t>5</a:t>
            </a: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14" name="Footer Placeholder 13"/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15" name="Slide Number Placeholder 14"/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A024D1D-6ADA-4223-A696-5C63B29A4A58}" type="slidenum">
              <a:t>2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16" name="Date Placeholder 15"/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17" name="Date Placeholder 16"/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18" name="Footer Placeholder 17"/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19" name="Slide Number Placeholder 18"/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100FDA5-5B3D-490F-B19F-A2D0AD28CEE3}" type="slidenum">
              <a:t>2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6" cy="759656"/>
          </a:xfrm>
          <a:solidFill>
            <a:srgbClr val="7030A0"/>
          </a:solidFill>
        </p:spPr>
        <p:txBody>
          <a:bodyPr/>
          <a:lstStyle/>
          <a:p>
            <a:pPr lvl="0"/>
            <a:r>
              <a:rPr lang="en-US">
                <a:solidFill>
                  <a:srgbClr val="FFFFFF"/>
                </a:solidFill>
              </a:rPr>
              <a:t>ROW REDUCTION ALGORITHM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697522" y="1350495"/>
            <a:ext cx="10515600" cy="4848688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ts val="700"/>
              </a:spcBef>
              <a:buClr>
                <a:srgbClr val="077C97"/>
              </a:buClr>
            </a:pPr>
            <a:r>
              <a:rPr lang="en-US"/>
              <a:t>The next pivot is in row 2. Scale this row, dividing by the pivot.</a:t>
            </a:r>
          </a:p>
          <a:p>
            <a:pPr lvl="0"/>
            <a:endParaRPr lang="vi-VN"/>
          </a:p>
          <a:p>
            <a:pPr lvl="0"/>
            <a:endParaRPr lang="vi-VN"/>
          </a:p>
          <a:p>
            <a:pPr lvl="0"/>
            <a:endParaRPr lang="vi-VN"/>
          </a:p>
          <a:p>
            <a:pPr lvl="0"/>
            <a:endParaRPr lang="vi-VN"/>
          </a:p>
          <a:p>
            <a:pPr lvl="0"/>
            <a:r>
              <a:rPr lang="en-US"/>
              <a:t>Create a zero in column 2 by adding 9 times row 2 to row 1.</a:t>
            </a:r>
          </a:p>
          <a:p>
            <a:pPr lvl="0"/>
            <a:endParaRPr lang="en-GB"/>
          </a:p>
        </p:txBody>
      </p:sp>
      <p:sp>
        <p:nvSpPr>
          <p:cNvPr id="4" name="Date Placeholder 3"/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2EE46A4-BFBA-4704-BD8C-7FCA36BEC31A}" type="datetime1">
              <a: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9/3/19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5" name="Footer Placeholder 4"/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t>Lecture 1 : Linear Equation in Linear Algebra</a:t>
            </a:r>
          </a:p>
        </p:txBody>
      </p:sp>
      <p:sp>
        <p:nvSpPr>
          <p:cNvPr id="6" name="Slide Number Placeholder 5"/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4997989-89AF-41FA-A114-D464E8B79580}" type="slidenum">
              <a:t>20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graphicFrame>
        <p:nvGraphicFramePr>
          <p:cNvPr id="7" name="Object 15"/>
          <p:cNvGraphicFramePr/>
          <p:nvPr/>
        </p:nvGraphicFramePr>
        <p:xfrm>
          <a:off x="3205575" y="2105259"/>
          <a:ext cx="3871917" cy="1562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7" r:id="rId3" imgW="4406900" imgH="1778000" progId="">
                  <p:embed/>
                </p:oleObj>
              </mc:Choice>
              <mc:Fallback>
                <p:oleObj r:id="rId3" imgW="4406900" imgH="17780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05575" y="2105259"/>
                        <a:ext cx="3871917" cy="1562096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Arrow Connector 9"/>
          <p:cNvCxnSpPr/>
          <p:nvPr/>
        </p:nvCxnSpPr>
        <p:spPr>
          <a:xfrm flipH="1">
            <a:off x="7077492" y="2745751"/>
            <a:ext cx="364160" cy="76005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  <p:graphicFrame>
        <p:nvGraphicFramePr>
          <p:cNvPr id="9" name="Object 18"/>
          <p:cNvGraphicFramePr/>
          <p:nvPr/>
        </p:nvGraphicFramePr>
        <p:xfrm>
          <a:off x="7441652" y="2314703"/>
          <a:ext cx="2855899" cy="9398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8" r:id="rId5" imgW="2832100" imgH="939800" progId="">
                  <p:embed/>
                </p:oleObj>
              </mc:Choice>
              <mc:Fallback>
                <p:oleObj r:id="rId5" imgW="2832100" imgH="9398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41652" y="2314703"/>
                        <a:ext cx="2855899" cy="939802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/>
          <p:nvPr/>
        </p:nvGraphicFramePr>
        <p:xfrm>
          <a:off x="2924589" y="4453310"/>
          <a:ext cx="4152903" cy="1777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9" r:id="rId7" imgW="4152900" imgH="1778000" progId="">
                  <p:embed/>
                </p:oleObj>
              </mc:Choice>
              <mc:Fallback>
                <p:oleObj r:id="rId7" imgW="4152900" imgH="17780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24589" y="4453310"/>
                        <a:ext cx="4152903" cy="1777995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/>
          <p:cNvGraphicFramePr/>
          <p:nvPr/>
        </p:nvGraphicFramePr>
        <p:xfrm>
          <a:off x="7441652" y="5146864"/>
          <a:ext cx="3174997" cy="431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0" r:id="rId9" imgW="3175000" imgH="431800" progId="">
                  <p:embed/>
                </p:oleObj>
              </mc:Choice>
              <mc:Fallback>
                <p:oleObj r:id="rId9" imgW="3175000" imgH="4318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441652" y="5146864"/>
                        <a:ext cx="3174997" cy="431797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Arrow Connector 15"/>
          <p:cNvCxnSpPr/>
          <p:nvPr/>
        </p:nvCxnSpPr>
        <p:spPr>
          <a:xfrm flipH="1" flipV="1">
            <a:off x="6985897" y="5342308"/>
            <a:ext cx="457200" cy="20455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  <p:sp>
        <p:nvSpPr>
          <p:cNvPr id="13" name="Date Placeholder 12"/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9616AE3-FD6C-414C-BE56-0F34F79EE2CE}" type="datetime1">
              <a: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9/3/19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14" name="Footer Placeholder 13"/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t>Lecture 1 : Linear Equation in Linear Algebra</a:t>
            </a:r>
          </a:p>
        </p:txBody>
      </p:sp>
      <p:sp>
        <p:nvSpPr>
          <p:cNvPr id="15" name="Slide Number Placeholder 14"/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5D1EC51-AFF0-4561-B789-5EAA8D082EB1}" type="slidenum">
              <a:t>20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0" y="14072"/>
            <a:ext cx="12191996" cy="900336"/>
          </a:xfrm>
          <a:solidFill>
            <a:srgbClr val="7030A0"/>
          </a:solidFill>
        </p:spPr>
        <p:txBody>
          <a:bodyPr/>
          <a:lstStyle/>
          <a:p>
            <a:pPr lvl="0"/>
            <a:r>
              <a:rPr lang="en-US">
                <a:solidFill>
                  <a:srgbClr val="FFFFFF"/>
                </a:solidFill>
              </a:rPr>
              <a:t>ROW REDUCTION ALGORITHM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>
                <a:cs typeface="Times New Roman" pitchFamily="18"/>
              </a:rPr>
              <a:t>Finally, scale row 1, dividing by the pivot, 3.</a:t>
            </a:r>
            <a:endParaRPr lang="vi-VN">
              <a:cs typeface="Times New Roman" pitchFamily="18"/>
            </a:endParaRPr>
          </a:p>
          <a:p>
            <a:pPr lvl="0"/>
            <a:endParaRPr lang="vi-VN">
              <a:cs typeface="Times New Roman" pitchFamily="18"/>
            </a:endParaRPr>
          </a:p>
          <a:p>
            <a:pPr lvl="0"/>
            <a:endParaRPr lang="vi-VN">
              <a:cs typeface="Times New Roman" pitchFamily="18"/>
            </a:endParaRPr>
          </a:p>
          <a:p>
            <a:pPr lvl="0"/>
            <a:endParaRPr lang="vi-VN">
              <a:cs typeface="Times New Roman" pitchFamily="18"/>
            </a:endParaRPr>
          </a:p>
          <a:p>
            <a:pPr lvl="0"/>
            <a:endParaRPr lang="vi-VN">
              <a:cs typeface="Times New Roman" pitchFamily="18"/>
            </a:endParaRPr>
          </a:p>
          <a:p>
            <a:pPr lvl="0"/>
            <a:endParaRPr lang="vi-VN">
              <a:cs typeface="Times New Roman" pitchFamily="18"/>
            </a:endParaRPr>
          </a:p>
          <a:p>
            <a:pPr lvl="0"/>
            <a:r>
              <a:rPr lang="en-US">
                <a:cs typeface="Times New Roman" pitchFamily="18"/>
              </a:rPr>
              <a:t>This is the reduced echelon form of the original matrix.</a:t>
            </a:r>
          </a:p>
          <a:p>
            <a:pPr lvl="0"/>
            <a:endParaRPr lang="en-US">
              <a:cs typeface="Times New Roman" pitchFamily="18"/>
            </a:endParaRPr>
          </a:p>
          <a:p>
            <a:pPr lvl="0"/>
            <a:endParaRPr lang="en-GB"/>
          </a:p>
        </p:txBody>
      </p:sp>
      <p:sp>
        <p:nvSpPr>
          <p:cNvPr id="4" name="Date Placeholder 3"/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441DE1A-3D04-41ED-926A-C740203715DE}" type="datetime1">
              <a: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9/3/19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5" name="Footer Placeholder 4"/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t>Lecture 1 : Linear Equation in Linear Algebra</a:t>
            </a:r>
          </a:p>
        </p:txBody>
      </p:sp>
      <p:sp>
        <p:nvSpPr>
          <p:cNvPr id="6" name="Slide Number Placeholder 5"/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7B87455-22EF-4560-B9D8-B653880D692D}" type="slidenum">
              <a:t>21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graphicFrame>
        <p:nvGraphicFramePr>
          <p:cNvPr id="7" name="Object 4"/>
          <p:cNvGraphicFramePr/>
          <p:nvPr/>
        </p:nvGraphicFramePr>
        <p:xfrm>
          <a:off x="3095481" y="2600727"/>
          <a:ext cx="4152903" cy="1777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3" r:id="rId3" imgW="4152900" imgH="1778000" progId="">
                  <p:embed/>
                </p:oleObj>
              </mc:Choice>
              <mc:Fallback>
                <p:oleObj r:id="rId3" imgW="4152900" imgH="17780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95481" y="2600727"/>
                        <a:ext cx="4152903" cy="1777995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/>
          <p:nvPr/>
        </p:nvGraphicFramePr>
        <p:xfrm>
          <a:off x="7867424" y="2352824"/>
          <a:ext cx="2455858" cy="833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4" r:id="rId5" imgW="2806700" imgH="952500" progId="">
                  <p:embed/>
                </p:oleObj>
              </mc:Choice>
              <mc:Fallback>
                <p:oleObj r:id="rId5" imgW="2806700" imgH="9525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867424" y="2352824"/>
                        <a:ext cx="2455858" cy="833439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Straight Arrow Connector 9"/>
          <p:cNvCxnSpPr/>
          <p:nvPr/>
        </p:nvCxnSpPr>
        <p:spPr>
          <a:xfrm>
            <a:off x="7248375" y="2824014"/>
            <a:ext cx="545129" cy="1792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  <p:sp>
        <p:nvSpPr>
          <p:cNvPr id="10" name="Date Placeholder 9"/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93DAFE4-4435-4192-87C4-399C7D22161A}" type="datetime1">
              <a: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9/3/19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11" name="Footer Placeholder 10"/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t>Lecture 1 : Linear Equation in Linear Algebra</a:t>
            </a:r>
          </a:p>
        </p:txBody>
      </p:sp>
      <p:sp>
        <p:nvSpPr>
          <p:cNvPr id="12" name="Slide Number Placeholder 11"/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C7C04CE-9D69-41B0-99C7-DBE84FDCC521}" type="slidenum">
              <a:t>21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6" cy="956599"/>
          </a:xfrm>
          <a:solidFill>
            <a:srgbClr val="7030A0"/>
          </a:solidFill>
        </p:spPr>
        <p:txBody>
          <a:bodyPr/>
          <a:lstStyle/>
          <a:p>
            <a:pPr lvl="0"/>
            <a:r>
              <a:rPr lang="en-US">
                <a:solidFill>
                  <a:srgbClr val="FFFFFF"/>
                </a:solidFill>
              </a:rPr>
              <a:t>SOLUTIONS OF LINEAR SYSTEMS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>
                <a:cs typeface="Times New Roman" pitchFamily="18"/>
              </a:rPr>
              <a:t>Suppose, for example, that the augmented matrix of a linear system has been changed into the equivalent </a:t>
            </a:r>
            <a:r>
              <a:rPr lang="en-US" i="1">
                <a:solidFill>
                  <a:srgbClr val="7030A0"/>
                </a:solidFill>
                <a:cs typeface="Times New Roman" pitchFamily="18"/>
              </a:rPr>
              <a:t>reduced</a:t>
            </a:r>
            <a:r>
              <a:rPr lang="en-US">
                <a:cs typeface="Times New Roman" pitchFamily="18"/>
              </a:rPr>
              <a:t> echelon form.</a:t>
            </a:r>
          </a:p>
          <a:p>
            <a:pPr lvl="0"/>
            <a:endParaRPr lang="vi-VN">
              <a:cs typeface="Times New Roman" pitchFamily="18"/>
            </a:endParaRPr>
          </a:p>
          <a:p>
            <a:pPr lvl="0"/>
            <a:endParaRPr lang="vi-VN">
              <a:cs typeface="Times New Roman" pitchFamily="18"/>
            </a:endParaRPr>
          </a:p>
          <a:p>
            <a:pPr lvl="0"/>
            <a:endParaRPr lang="vi-VN">
              <a:cs typeface="Times New Roman" pitchFamily="18"/>
            </a:endParaRPr>
          </a:p>
          <a:p>
            <a:pPr marL="0" lvl="0" indent="0">
              <a:buNone/>
            </a:pPr>
            <a:endParaRPr lang="vi-VN">
              <a:cs typeface="Times New Roman" pitchFamily="18"/>
            </a:endParaRPr>
          </a:p>
          <a:p>
            <a:pPr lvl="0"/>
            <a:r>
              <a:rPr lang="en-US">
                <a:cs typeface="Times New Roman" pitchFamily="18"/>
              </a:rPr>
              <a:t>There are three variables because the augmented matrix has four columns. The associated system of equations is  </a:t>
            </a:r>
          </a:p>
          <a:p>
            <a:pPr lvl="0"/>
            <a:endParaRPr lang="en-GB"/>
          </a:p>
        </p:txBody>
      </p:sp>
      <p:sp>
        <p:nvSpPr>
          <p:cNvPr id="4" name="Date Placeholder 3"/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0B8AF84-DDC5-4D55-A2B8-76C62CB3EF33}" type="datetime1">
              <a: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9/3/19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5" name="Footer Placeholder 4"/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t>Lecture 1 : Linear Equation in Linear Algebra</a:t>
            </a:r>
          </a:p>
        </p:txBody>
      </p:sp>
      <p:sp>
        <p:nvSpPr>
          <p:cNvPr id="6" name="Slide Number Placeholder 5"/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09A8A20-CA01-493D-9C97-081479DC48A2}" type="slidenum">
              <a:t>22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graphicFrame>
        <p:nvGraphicFramePr>
          <p:cNvPr id="7" name="Object 4"/>
          <p:cNvGraphicFramePr/>
          <p:nvPr/>
        </p:nvGraphicFramePr>
        <p:xfrm>
          <a:off x="4447733" y="2836203"/>
          <a:ext cx="2552703" cy="1777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" r:id="rId3" imgW="2552700" imgH="1778000" progId="">
                  <p:embed/>
                </p:oleObj>
              </mc:Choice>
              <mc:Fallback>
                <p:oleObj r:id="rId3" imgW="2552700" imgH="17780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47733" y="2836203"/>
                        <a:ext cx="2552703" cy="1777995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Date Placeholder 7"/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703AA40-0C54-441E-849D-3397810D779F}" type="datetime1">
              <a: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9/3/19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9" name="Footer Placeholder 8"/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t>Lecture 1 : Linear Equation in Linear Algebra</a:t>
            </a:r>
          </a:p>
        </p:txBody>
      </p:sp>
      <p:sp>
        <p:nvSpPr>
          <p:cNvPr id="10" name="Slide Number Placeholder 9"/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83D6E11-440C-4152-AD60-68D82FDDB871}" type="slidenum">
              <a:t>22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6" cy="829991"/>
          </a:xfrm>
          <a:solidFill>
            <a:srgbClr val="7030A0"/>
          </a:solidFill>
        </p:spPr>
        <p:txBody>
          <a:bodyPr/>
          <a:lstStyle/>
          <a:p>
            <a:pPr lvl="0"/>
            <a:r>
              <a:rPr lang="en-US">
                <a:solidFill>
                  <a:srgbClr val="FFFFFF"/>
                </a:solidFill>
              </a:rPr>
              <a:t>SOLUTIONS OF LINEAR SYSTEMS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Date Placeholder 3"/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5763D2F-55BF-4649-A76B-F7BC22D6F0A7}" type="datetime1">
              <a: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9/3/19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4" name="Footer Placeholder 4"/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t>Lecture 1 : Linear Equation in Linear Algebra</a:t>
            </a:r>
          </a:p>
        </p:txBody>
      </p:sp>
      <p:sp>
        <p:nvSpPr>
          <p:cNvPr id="5" name="Slide Number Placeholder 5"/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637FB6F-9DB5-470F-BECF-1FD809B623D6}" type="slidenum">
              <a:t>23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038603" y="1922397"/>
          <a:ext cx="1816098" cy="1625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9" r:id="rId3" imgW="1816100" imgH="1625600" progId="">
                  <p:embed/>
                </p:oleObj>
              </mc:Choice>
              <mc:Fallback>
                <p:oleObj r:id="rId3" imgW="1816100" imgH="16256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38603" y="1922397"/>
                        <a:ext cx="1816098" cy="16256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7"/>
          <p:cNvSpPr/>
          <p:nvPr/>
        </p:nvSpPr>
        <p:spPr>
          <a:xfrm>
            <a:off x="838203" y="3784207"/>
            <a:ext cx="9993916" cy="228062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457200" marR="0" lvl="0" indent="-45720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The variables </a:t>
            </a:r>
            <a:r>
              <a:rPr lang="en-US" sz="2800" b="0" i="1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x</a:t>
            </a:r>
            <a:r>
              <a:rPr lang="en-US" sz="2800" b="0" i="0" u="none" strike="noStrike" kern="1200" cap="none" spc="0" baseline="-2500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1</a:t>
            </a: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 and </a:t>
            </a:r>
            <a:r>
              <a:rPr lang="en-US" sz="2800" b="0" i="1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x</a:t>
            </a:r>
            <a:r>
              <a:rPr lang="en-US" sz="2800" b="0" i="0" u="none" strike="noStrike" kern="1200" cap="none" spc="0" baseline="-2500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2</a:t>
            </a: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 corresponding to pivot columns in the matrix are called </a:t>
            </a:r>
            <a:r>
              <a:rPr lang="en-US" sz="2800" b="1" i="0" u="none" strike="noStrike" kern="1200" cap="none" spc="0" baseline="0">
                <a:solidFill>
                  <a:srgbClr val="7030A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basic variables</a:t>
            </a: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. The other variable, </a:t>
            </a:r>
            <a:r>
              <a:rPr lang="en-US" sz="2800" b="0" i="1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x</a:t>
            </a:r>
            <a:r>
              <a:rPr lang="en-US" sz="2800" b="0" i="0" u="none" strike="noStrike" kern="1200" cap="none" spc="0" baseline="-2500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3</a:t>
            </a: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, is called a </a:t>
            </a:r>
            <a:r>
              <a:rPr lang="en-US" sz="2800" b="1" i="0" u="none" strike="noStrike" kern="1200" cap="none" spc="0" baseline="0">
                <a:solidFill>
                  <a:srgbClr val="7030A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free variable</a:t>
            </a:r>
            <a:r>
              <a:rPr lang="en-US" sz="1800" b="0" i="0" u="none" strike="noStrike" kern="1200" cap="none" spc="0" baseline="0">
                <a:solidFill>
                  <a:srgbClr val="7030A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.</a:t>
            </a:r>
            <a:endParaRPr lang="vi-VN" sz="1800" b="0" i="0" u="none" strike="noStrike" kern="1200" cap="none" spc="0" baseline="0">
              <a:solidFill>
                <a:srgbClr val="7030A0"/>
              </a:solidFill>
              <a:uFillTx/>
              <a:latin typeface="Times New Roman" pitchFamily="18"/>
              <a:ea typeface=""/>
              <a:cs typeface="Times New Roman" pitchFamily="18"/>
            </a:endParaRPr>
          </a:p>
          <a:p>
            <a:pPr marL="457200" marR="0" lvl="0" indent="-45720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For instance, when          </a:t>
            </a:r>
            <a:r>
              <a:rPr lang="vi-VN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  </a:t>
            </a: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 , the solution is (1,4,0); when           , the solution is (6,3,1).</a:t>
            </a:r>
          </a:p>
          <a:p>
            <a:pPr marL="457200" marR="0" lvl="0" indent="-45720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vi-VN" sz="1800" b="0" i="0" u="none" strike="noStrike" kern="1200" cap="none" spc="0" baseline="0">
              <a:solidFill>
                <a:srgbClr val="7030A0"/>
              </a:solidFill>
              <a:uFillTx/>
              <a:latin typeface="Time new roman "/>
              <a:ea typeface=""/>
              <a:cs typeface=""/>
            </a:endParaRPr>
          </a:p>
        </p:txBody>
      </p:sp>
      <p:graphicFrame>
        <p:nvGraphicFramePr>
          <p:cNvPr id="8" name="Object 8"/>
          <p:cNvGraphicFramePr/>
          <p:nvPr/>
        </p:nvGraphicFramePr>
        <p:xfrm>
          <a:off x="7296153" y="1871603"/>
          <a:ext cx="1714500" cy="1727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0" r:id="rId5" imgW="1714500" imgH="1727200" progId="">
                  <p:embed/>
                </p:oleObj>
              </mc:Choice>
              <mc:Fallback>
                <p:oleObj r:id="rId5" imgW="1714500" imgH="17272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96153" y="1871603"/>
                        <a:ext cx="1714500" cy="1727201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ight Arrow 11"/>
          <p:cNvSpPr/>
          <p:nvPr/>
        </p:nvSpPr>
        <p:spPr>
          <a:xfrm>
            <a:off x="6096003" y="2458812"/>
            <a:ext cx="978408" cy="484632"/>
          </a:xfrm>
          <a:custGeom>
            <a:avLst>
              <a:gd name="f0" fmla="val 1625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solidFill>
            <a:srgbClr val="7030A0"/>
          </a:solidFill>
          <a:ln w="12701" cap="flat">
            <a:solidFill>
              <a:srgbClr val="7030A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graphicFrame>
        <p:nvGraphicFramePr>
          <p:cNvPr id="10" name="Object 5"/>
          <p:cNvGraphicFramePr/>
          <p:nvPr/>
        </p:nvGraphicFramePr>
        <p:xfrm>
          <a:off x="9417442" y="4920029"/>
          <a:ext cx="888997" cy="482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1" r:id="rId7" imgW="888614" imgH="482391" progId="">
                  <p:embed/>
                </p:oleObj>
              </mc:Choice>
              <mc:Fallback>
                <p:oleObj r:id="rId7" imgW="888614" imgH="482391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417442" y="4920029"/>
                        <a:ext cx="888997" cy="482602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/>
          <p:nvPr/>
        </p:nvGraphicFramePr>
        <p:xfrm>
          <a:off x="4175324" y="4920029"/>
          <a:ext cx="952503" cy="482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2" r:id="rId9" imgW="952087" imgH="482391" progId="">
                  <p:embed/>
                </p:oleObj>
              </mc:Choice>
              <mc:Fallback>
                <p:oleObj r:id="rId9" imgW="952087" imgH="482391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175324" y="4920029"/>
                        <a:ext cx="952503" cy="482602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Date Placeholder 11"/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74F16D8-DEDE-42F3-AE6E-5D43C9EA77EA}" type="datetime1">
              <a: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9/3/19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13" name="Footer Placeholder 12"/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t>Lecture 1 : Linear Equation in Linear Algebra</a:t>
            </a:r>
          </a:p>
        </p:txBody>
      </p:sp>
      <p:sp>
        <p:nvSpPr>
          <p:cNvPr id="14" name="Slide Number Placeholder 13"/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7BA8375-409C-4F78-B526-F47054ED6587}" type="slidenum">
              <a:t>23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6" cy="811502"/>
          </a:xfrm>
          <a:solidFill>
            <a:srgbClr val="7030A0"/>
          </a:solidFill>
        </p:spPr>
        <p:txBody>
          <a:bodyPr/>
          <a:lstStyle/>
          <a:p>
            <a:pPr lvl="0"/>
            <a:r>
              <a:rPr lang="en-US">
                <a:solidFill>
                  <a:srgbClr val="FFFFFF"/>
                </a:solidFill>
              </a:rPr>
              <a:t>EXISTENCE AND UNIQUENESS THEOREM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3" y="984735"/>
            <a:ext cx="10515600" cy="5023411"/>
          </a:xfrm>
        </p:spPr>
        <p:txBody>
          <a:bodyPr/>
          <a:lstStyle/>
          <a:p>
            <a:pPr lvl="0"/>
            <a:r>
              <a:rPr lang="en-US" sz="3200">
                <a:solidFill>
                  <a:srgbClr val="7030A0"/>
                </a:solidFill>
              </a:rPr>
              <a:t>Existence and Uniqueness Theorem</a:t>
            </a:r>
          </a:p>
          <a:p>
            <a:pPr lvl="0"/>
            <a:endParaRPr lang="en-GB"/>
          </a:p>
        </p:txBody>
      </p:sp>
      <p:sp>
        <p:nvSpPr>
          <p:cNvPr id="4" name="Date Placeholder 3"/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3CF21BF-B84F-4ACF-B8AF-5131201989CB}" type="datetime1">
              <a: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9/3/19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5" name="Footer Placeholder 4"/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t>Lecture 1 : Linear Equation in Linear Algebra</a:t>
            </a:r>
          </a:p>
        </p:txBody>
      </p:sp>
      <p:sp>
        <p:nvSpPr>
          <p:cNvPr id="6" name="Slide Number Placeholder 5"/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8B08F14-209F-4D85-99B8-AC6939DBA20D}" type="slidenum">
              <a:t>24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7" name="Rectangle 7"/>
          <p:cNvSpPr/>
          <p:nvPr/>
        </p:nvSpPr>
        <p:spPr>
          <a:xfrm>
            <a:off x="838203" y="1975561"/>
            <a:ext cx="10739509" cy="3582518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457200" marR="0" lvl="0" indent="-45720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A linear system is consistent if and only if the rightmost column of the augmented matrix is </a:t>
            </a:r>
            <a:r>
              <a:rPr lang="en-US" sz="2800" b="0" i="1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not</a:t>
            </a: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 a pivot column—i.e., if and only if an echelon form of the augmented matrix has </a:t>
            </a:r>
            <a:r>
              <a:rPr lang="en-US" sz="2800" b="0" i="1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no</a:t>
            </a: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 row of the form </a:t>
            </a:r>
          </a:p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                          [0 … 0  </a:t>
            </a:r>
            <a:r>
              <a:rPr lang="en-US" sz="2800" b="0" i="1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b</a:t>
            </a: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] with </a:t>
            </a:r>
            <a:r>
              <a:rPr lang="en-US" sz="2800" b="0" i="1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b</a:t>
            </a: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 nonzero.</a:t>
            </a:r>
          </a:p>
          <a:p>
            <a:pPr marL="457200" marR="0" lvl="0" indent="-45720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"/>
              <a:cs typeface="Times New Roman" pitchFamily="18"/>
            </a:endParaRPr>
          </a:p>
          <a:p>
            <a:pPr marL="457200" marR="0" lvl="0" indent="-45720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If a linear system is consistent, then the solution set contains either </a:t>
            </a:r>
          </a:p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7030A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      (i)  </a:t>
            </a: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a unique solution, when there are no free variables, or </a:t>
            </a:r>
          </a:p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7030A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      (ii)  </a:t>
            </a: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infinitely many solutions, when there is at least on free variable.</a:t>
            </a:r>
          </a:p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8" name="Date Placeholder 8"/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3FE30A4-CB3C-4F11-BD13-8782380E3271}" type="datetime1">
              <a: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9/3/19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9" name="Footer Placeholder 9"/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t>Lecture 1 : Linear Equation in Linear Algebra</a:t>
            </a:r>
          </a:p>
        </p:txBody>
      </p:sp>
      <p:sp>
        <p:nvSpPr>
          <p:cNvPr id="10" name="Slide Number Placeholder 10"/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E2BE562-71C0-4855-BA94-C5967A723AC0}" type="slidenum">
              <a:t>24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6" cy="914400"/>
          </a:xfrm>
          <a:solidFill>
            <a:srgbClr val="7030A0"/>
          </a:solidFill>
        </p:spPr>
        <p:txBody>
          <a:bodyPr/>
          <a:lstStyle/>
          <a:p>
            <a:pPr lvl="0"/>
            <a:r>
              <a:rPr lang="en-US">
                <a:solidFill>
                  <a:srgbClr val="FFFFFF"/>
                </a:solidFill>
              </a:rPr>
              <a:t>CONCLUSION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3" y="1300167"/>
            <a:ext cx="10515600" cy="4876796"/>
          </a:xfrm>
        </p:spPr>
        <p:txBody>
          <a:bodyPr/>
          <a:lstStyle/>
          <a:p>
            <a:pPr marL="0" lvl="0" indent="0">
              <a:lnSpc>
                <a:spcPct val="80000"/>
              </a:lnSpc>
              <a:buNone/>
            </a:pPr>
            <a:r>
              <a:rPr lang="en-US" b="1">
                <a:solidFill>
                  <a:srgbClr val="7030A0"/>
                </a:solidFill>
                <a:cs typeface="Times New Roman" pitchFamily="18"/>
              </a:rPr>
              <a:t>Using Row Reduction to Solve a Linear System</a:t>
            </a:r>
          </a:p>
          <a:p>
            <a:pPr marL="514350" lvl="0" indent="-514350">
              <a:lnSpc>
                <a:spcPct val="80000"/>
              </a:lnSpc>
              <a:buFont typeface="Calibri Light"/>
              <a:buAutoNum type="arabicPeriod"/>
            </a:pPr>
            <a:r>
              <a:rPr lang="en-US">
                <a:cs typeface="Times New Roman" pitchFamily="18"/>
              </a:rPr>
              <a:t>Write the augmented matrix of the system.</a:t>
            </a:r>
          </a:p>
          <a:p>
            <a:pPr marL="514350" lvl="0" indent="-514350">
              <a:lnSpc>
                <a:spcPct val="80000"/>
              </a:lnSpc>
              <a:buFont typeface="Calibri Light"/>
              <a:buAutoNum type="arabicPeriod"/>
            </a:pPr>
            <a:r>
              <a:rPr lang="en-US">
                <a:cs typeface="Times New Roman" pitchFamily="18"/>
              </a:rPr>
              <a:t>Use the row reduction algorithm to obtain an equivalent augmented matrix in echelon form. Decide whether the system is consistent. If there is no solution, stop; otherwise, go to the next step.</a:t>
            </a:r>
          </a:p>
          <a:p>
            <a:pPr marL="514350" lvl="0" indent="-514350">
              <a:lnSpc>
                <a:spcPct val="80000"/>
              </a:lnSpc>
              <a:buFont typeface="Calibri Light"/>
              <a:buAutoNum type="arabicPeriod"/>
            </a:pPr>
            <a:r>
              <a:rPr lang="en-US">
                <a:cs typeface="Times New Roman" pitchFamily="18"/>
              </a:rPr>
              <a:t>Continue row reduction to obtain the reduced echelon form.</a:t>
            </a:r>
          </a:p>
          <a:p>
            <a:pPr marL="514350" lvl="0" indent="-514350">
              <a:lnSpc>
                <a:spcPct val="80000"/>
              </a:lnSpc>
              <a:buFont typeface="Calibri Light"/>
              <a:buAutoNum type="arabicPeriod"/>
            </a:pPr>
            <a:r>
              <a:rPr lang="en-US">
                <a:cs typeface="Times New Roman" pitchFamily="18"/>
              </a:rPr>
              <a:t>Write the system of equations corresponding to the matrix obtained in step 3.</a:t>
            </a:r>
          </a:p>
          <a:p>
            <a:pPr marL="514350" lvl="0" indent="-514350">
              <a:lnSpc>
                <a:spcPct val="80000"/>
              </a:lnSpc>
              <a:buFont typeface="Calibri Light"/>
              <a:buAutoNum type="arabicPeriod"/>
            </a:pPr>
            <a:r>
              <a:rPr lang="en-US">
                <a:cs typeface="Times New Roman" pitchFamily="18"/>
              </a:rPr>
              <a:t>Rewrite each nonzero equation from step 4 so that its one basic variable is expressed in terms of any free variables appearing in the equation.</a:t>
            </a:r>
          </a:p>
          <a:p>
            <a:pPr marL="514350" lvl="0" indent="-514350">
              <a:lnSpc>
                <a:spcPct val="80000"/>
              </a:lnSpc>
              <a:buFont typeface="Calibri Light"/>
              <a:buAutoNum type="arabicPeriod"/>
            </a:pPr>
            <a:endParaRPr lang="en-US">
              <a:cs typeface="Times New Roman" pitchFamily="18"/>
            </a:endParaRPr>
          </a:p>
          <a:p>
            <a:pPr marL="514350" lvl="0" indent="-514350">
              <a:lnSpc>
                <a:spcPct val="80000"/>
              </a:lnSpc>
              <a:buFont typeface="Calibri Light"/>
              <a:buAutoNum type="arabicPeriod"/>
            </a:pPr>
            <a:endParaRPr lang="en-US">
              <a:cs typeface="Times New Roman" pitchFamily="18"/>
            </a:endParaRPr>
          </a:p>
          <a:p>
            <a:pPr marL="514350" lvl="0" indent="-514350">
              <a:lnSpc>
                <a:spcPct val="80000"/>
              </a:lnSpc>
              <a:buFont typeface="Calibri Light"/>
              <a:buAutoNum type="arabicPeriod"/>
            </a:pPr>
            <a:endParaRPr lang="en-US">
              <a:cs typeface="Times New Roman" pitchFamily="18"/>
            </a:endParaRPr>
          </a:p>
          <a:p>
            <a:pPr marL="514350" lvl="0" indent="-514350">
              <a:lnSpc>
                <a:spcPct val="80000"/>
              </a:lnSpc>
              <a:buFont typeface="Calibri Light"/>
              <a:buAutoNum type="arabicPeriod"/>
            </a:pPr>
            <a:endParaRPr lang="en-US">
              <a:cs typeface="Times New Roman" pitchFamily="18"/>
            </a:endParaRPr>
          </a:p>
          <a:p>
            <a:pPr marL="514350" lvl="0" indent="-514350">
              <a:lnSpc>
                <a:spcPct val="80000"/>
              </a:lnSpc>
              <a:buFont typeface="Calibri Light"/>
              <a:buAutoNum type="arabicPeriod"/>
            </a:pPr>
            <a:endParaRPr lang="en-US">
              <a:cs typeface="Times New Roman" pitchFamily="18"/>
            </a:endParaRPr>
          </a:p>
          <a:p>
            <a:pPr marL="514350" lvl="0" indent="-514350">
              <a:lnSpc>
                <a:spcPct val="80000"/>
              </a:lnSpc>
              <a:buFont typeface="Calibri Light"/>
              <a:buAutoNum type="arabicPeriod"/>
            </a:pPr>
            <a:endParaRPr lang="en-US" b="1">
              <a:solidFill>
                <a:srgbClr val="7030A0"/>
              </a:solidFill>
              <a:cs typeface="Times New Roman" pitchFamily="18"/>
            </a:endParaRPr>
          </a:p>
          <a:p>
            <a:pPr marL="514350" lvl="0" indent="-514350">
              <a:lnSpc>
                <a:spcPct val="80000"/>
              </a:lnSpc>
              <a:buFont typeface="Calibri Light"/>
              <a:buAutoNum type="arabicPeriod"/>
            </a:pPr>
            <a:endParaRPr lang="en-GB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7">
    <p:bg>
      <p:bgPr>
        <a:gradFill>
          <a:gsLst>
            <a:gs pos="0">
              <a:srgbClr val="7030A0"/>
            </a:gs>
            <a:gs pos="100000">
              <a:srgbClr val="264478"/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gradFill>
            <a:gsLst>
              <a:gs pos="0">
                <a:srgbClr val="F7FAFD"/>
              </a:gs>
              <a:gs pos="100000">
                <a:srgbClr val="B5D2EC"/>
              </a:gs>
            </a:gsLst>
            <a:lin ang="5400000"/>
          </a:gradFill>
        </p:spPr>
        <p:txBody>
          <a:bodyPr/>
          <a:lstStyle/>
          <a:p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911013" y="2967337"/>
            <a:ext cx="8369987" cy="1107996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6600" b="1" i="0" u="none" strike="noStrike" kern="1200" cap="none" spc="0" baseline="0">
                <a:solidFill>
                  <a:srgbClr val="4472C4"/>
                </a:solidFill>
                <a:effectLst>
                  <a:outerShdw dist="38096" dir="2700000">
                    <a:srgbClr val="8FAADC"/>
                  </a:outerShdw>
                </a:effectLst>
                <a:uFillTx/>
                <a:latin typeface="Calibri"/>
                <a:ea typeface=""/>
                <a:cs typeface=""/>
              </a:rPr>
              <a:t>1.3 VECTOR EQUATION 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6" cy="879232"/>
          </a:xfrm>
          <a:solidFill>
            <a:srgbClr val="7030A0"/>
          </a:solidFill>
        </p:spPr>
        <p:txBody>
          <a:bodyPr/>
          <a:lstStyle/>
          <a:p>
            <a:pPr lvl="0"/>
            <a:r>
              <a:rPr lang="en-US">
                <a:solidFill>
                  <a:srgbClr val="FFFFFF"/>
                </a:solidFill>
              </a:rPr>
              <a:t> VECTOR EQUATIONS</a:t>
            </a:r>
            <a:endParaRPr lang="en-GB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359877"/>
                <a:ext cx="10111151" cy="4817086"/>
              </a:xfrm>
            </p:spPr>
            <p:txBody>
              <a:bodyPr/>
              <a:lstStyle/>
              <a:p>
                <a:pPr marL="0" lvl="0" indent="0">
                  <a:buNone/>
                </a:pPr>
                <a:r>
                  <a:rPr lang="en-US" b="1" dirty="0">
                    <a:solidFill>
                      <a:srgbClr val="7030A0"/>
                    </a:solidFill>
                    <a:cs typeface="Times New Roman" pitchFamily="18"/>
                  </a:rPr>
                  <a:t>Vectors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GB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b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GB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endParaRPr lang="en-GB" dirty="0">
                  <a:cs typeface="Times New Roman" pitchFamily="18"/>
                </a:endParaRPr>
              </a:p>
              <a:p>
                <a:pPr lvl="0"/>
                <a:r>
                  <a:rPr lang="en-US" dirty="0">
                    <a:cs typeface="Times New Roman" pitchFamily="18"/>
                  </a:rPr>
                  <a:t>A matrix with only one column is called a </a:t>
                </a:r>
                <a:r>
                  <a:rPr lang="en-US" b="1" dirty="0">
                    <a:solidFill>
                      <a:srgbClr val="7030A0"/>
                    </a:solidFill>
                    <a:cs typeface="Times New Roman" pitchFamily="18"/>
                  </a:rPr>
                  <a:t>column vector</a:t>
                </a:r>
                <a:r>
                  <a:rPr lang="en-US" dirty="0">
                    <a:cs typeface="Times New Roman" pitchFamily="18"/>
                  </a:rPr>
                  <a:t>, or simply a </a:t>
                </a:r>
                <a:r>
                  <a:rPr lang="en-US" b="1" dirty="0">
                    <a:solidFill>
                      <a:srgbClr val="7030A0"/>
                    </a:solidFill>
                    <a:cs typeface="Times New Roman" pitchFamily="18"/>
                  </a:rPr>
                  <a:t>vector</a:t>
                </a:r>
                <a:r>
                  <a:rPr lang="en-US" dirty="0">
                    <a:solidFill>
                      <a:srgbClr val="7030A0"/>
                    </a:solidFill>
                    <a:cs typeface="Times New Roman" pitchFamily="18"/>
                  </a:rPr>
                  <a:t>.</a:t>
                </a:r>
              </a:p>
              <a:p>
                <a:pPr lvl="0"/>
                <a:r>
                  <a:rPr lang="en-US" dirty="0">
                    <a:cs typeface="Times New Roman" pitchFamily="18"/>
                  </a:rPr>
                  <a:t>An example of a vector with two entries is </a:t>
                </a:r>
              </a:p>
              <a:p>
                <a:pPr marL="0" lvl="0" indent="0">
                  <a:buNone/>
                </a:pPr>
                <a:endParaRPr lang="en-GB" dirty="0">
                  <a:cs typeface="Times New Roman" pitchFamily="18"/>
                </a:endParaRPr>
              </a:p>
              <a:p>
                <a:pPr marL="0" lvl="0" indent="0">
                  <a:buNone/>
                </a:pPr>
                <a:r>
                  <a:rPr lang="en-US" dirty="0">
                    <a:cs typeface="Times New Roman" pitchFamily="18"/>
                  </a:rPr>
                  <a:t>where </a:t>
                </a:r>
                <a:r>
                  <a:rPr lang="en-US" i="1" dirty="0">
                    <a:cs typeface="Times New Roman" pitchFamily="18"/>
                  </a:rPr>
                  <a:t>w</a:t>
                </a:r>
                <a:r>
                  <a:rPr lang="en-US" baseline="-25000" dirty="0">
                    <a:cs typeface="Times New Roman" pitchFamily="18"/>
                  </a:rPr>
                  <a:t>1</a:t>
                </a:r>
                <a:r>
                  <a:rPr lang="en-US" dirty="0">
                    <a:cs typeface="Times New Roman" pitchFamily="18"/>
                  </a:rPr>
                  <a:t> and </a:t>
                </a:r>
                <a:r>
                  <a:rPr lang="en-US" i="1" dirty="0">
                    <a:cs typeface="Times New Roman" pitchFamily="18"/>
                  </a:rPr>
                  <a:t>w</a:t>
                </a:r>
                <a:r>
                  <a:rPr lang="en-US" baseline="-25000" dirty="0">
                    <a:cs typeface="Times New Roman" pitchFamily="18"/>
                  </a:rPr>
                  <a:t>2</a:t>
                </a:r>
                <a:r>
                  <a:rPr lang="en-US" dirty="0">
                    <a:cs typeface="Times New Roman" pitchFamily="18"/>
                  </a:rPr>
                  <a:t> are any real numbers.</a:t>
                </a:r>
              </a:p>
              <a:p>
                <a:pPr lvl="0"/>
                <a:r>
                  <a:rPr lang="en-US" dirty="0">
                    <a:cs typeface="Times New Roman" pitchFamily="18"/>
                  </a:rPr>
                  <a:t>The set of all vectors with two entries is denoted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b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dirty="0">
                    <a:cs typeface="Times New Roman" pitchFamily="18"/>
                  </a:rPr>
                  <a:t>   (read “r-two”).</a:t>
                </a:r>
              </a:p>
              <a:p>
                <a:pPr lvl="0"/>
                <a:endParaRPr lang="en-US" dirty="0"/>
              </a:p>
              <a:p>
                <a:pPr lvl="0"/>
                <a:endParaRPr lang="en-US" dirty="0"/>
              </a:p>
              <a:p>
                <a:pPr marL="0" lv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359877"/>
                <a:ext cx="10111151" cy="4817086"/>
              </a:xfrm>
              <a:blipFill rotWithShape="0">
                <a:blip r:embed="rId4"/>
                <a:stretch>
                  <a:fillRect l="-1267" t="-1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16"/>
          <p:cNvGraphicFramePr/>
          <p:nvPr/>
        </p:nvGraphicFramePr>
        <p:xfrm>
          <a:off x="7391406" y="2474787"/>
          <a:ext cx="1524003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r:id="rId5" imgW="1524000" imgH="1143000" progId="">
                  <p:embed/>
                </p:oleObj>
              </mc:Choice>
              <mc:Fallback>
                <p:oleObj r:id="rId5" imgW="1524000" imgH="11430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391406" y="2474787"/>
                        <a:ext cx="1524003" cy="1143000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ate Placeholder 4"/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D7AD2F9-9798-4AAE-9B07-C0BE0A27C2CE}" type="datetime1">
              <a: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9/3/19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6" name="Footer Placeholder 5"/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t>Lecture 1 : Linear Equation in Linear Algebra</a:t>
            </a:r>
          </a:p>
        </p:txBody>
      </p:sp>
      <p:sp>
        <p:nvSpPr>
          <p:cNvPr id="7" name="Slide Number Placeholder 6"/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97F2861-E129-4061-AE34-BD46BF34DBFC}" type="slidenum">
              <a:t>27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6" cy="858127"/>
          </a:xfrm>
          <a:solidFill>
            <a:srgbClr val="7030A0"/>
          </a:solidFill>
        </p:spPr>
        <p:txBody>
          <a:bodyPr/>
          <a:lstStyle/>
          <a:p>
            <a:pPr lvl="0"/>
            <a:r>
              <a:rPr lang="en-US">
                <a:solidFill>
                  <a:srgbClr val="FFFFFF"/>
                </a:solidFill>
              </a:rPr>
              <a:t>VECTOR EQUATIONS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57442" y="1322021"/>
            <a:ext cx="12571829" cy="5216898"/>
          </a:xfrm>
        </p:spPr>
        <p:txBody>
          <a:bodyPr/>
          <a:lstStyle/>
          <a:p>
            <a:pPr marL="0" lvl="0" indent="0">
              <a:buNone/>
            </a:pPr>
            <a:endParaRPr lang="en-US" b="1"/>
          </a:p>
          <a:p>
            <a:pPr marL="0" lvl="0" indent="0">
              <a:buNone/>
            </a:pPr>
            <a:r>
              <a:rPr lang="en-US" b="1"/>
              <a:t>Example 1:</a:t>
            </a:r>
            <a:r>
              <a:rPr lang="en-US"/>
              <a:t> Given                   and                   , find  4</a:t>
            </a:r>
            <a:r>
              <a:rPr lang="en-US" b="1"/>
              <a:t>u</a:t>
            </a:r>
            <a:r>
              <a:rPr lang="en-US"/>
              <a:t>,             , and                       </a:t>
            </a:r>
          </a:p>
          <a:p>
            <a:pPr marL="0" lvl="0" indent="0">
              <a:buNone/>
            </a:pPr>
            <a:endParaRPr lang="en-GB"/>
          </a:p>
        </p:txBody>
      </p:sp>
      <p:sp>
        <p:nvSpPr>
          <p:cNvPr id="4" name="Date Placeholder 3"/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9DC1EC6-FA87-4989-92D3-FF2ADC380581}" type="datetime1">
              <a: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9/3/19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5" name="Footer Placeholder 4"/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t>Lecture 1 : Linear Equation in Linear Algebra</a:t>
            </a:r>
          </a:p>
        </p:txBody>
      </p:sp>
      <p:sp>
        <p:nvSpPr>
          <p:cNvPr id="6" name="Slide Number Placeholder 5"/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03CD833-F6AF-4147-A497-36D77DC36265}" type="slidenum">
              <a:t>28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graphicFrame>
        <p:nvGraphicFramePr>
          <p:cNvPr id="7" name="Object 4"/>
          <p:cNvGraphicFramePr/>
          <p:nvPr/>
        </p:nvGraphicFramePr>
        <p:xfrm>
          <a:off x="2782080" y="1503675"/>
          <a:ext cx="1447796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4" r:id="rId3" imgW="1447800" imgH="1143000" progId="">
                  <p:embed/>
                </p:oleObj>
              </mc:Choice>
              <mc:Fallback>
                <p:oleObj r:id="rId3" imgW="1447800" imgH="11430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82080" y="1503675"/>
                        <a:ext cx="1447796" cy="1143000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/>
          <p:nvPr/>
        </p:nvGraphicFramePr>
        <p:xfrm>
          <a:off x="5167146" y="1490033"/>
          <a:ext cx="143509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5" r:id="rId5" imgW="1435100" imgH="1143000" progId="">
                  <p:embed/>
                </p:oleObj>
              </mc:Choice>
              <mc:Fallback>
                <p:oleObj r:id="rId5" imgW="1435100" imgH="11430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67146" y="1490033"/>
                        <a:ext cx="1435095" cy="1143000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/>
          <p:cNvGraphicFramePr/>
          <p:nvPr/>
        </p:nvGraphicFramePr>
        <p:xfrm>
          <a:off x="8249588" y="1859276"/>
          <a:ext cx="952503" cy="431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6" r:id="rId7" imgW="952087" imgH="431613" progId="">
                  <p:embed/>
                </p:oleObj>
              </mc:Choice>
              <mc:Fallback>
                <p:oleObj r:id="rId7" imgW="952087" imgH="431613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249588" y="1859276"/>
                        <a:ext cx="952503" cy="431797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/>
          <p:nvPr/>
        </p:nvGraphicFramePr>
        <p:xfrm>
          <a:off x="10045735" y="1845634"/>
          <a:ext cx="1739902" cy="431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7" r:id="rId9" imgW="1739900" imgH="431800" progId="">
                  <p:embed/>
                </p:oleObj>
              </mc:Choice>
              <mc:Fallback>
                <p:oleObj r:id="rId9" imgW="1739900" imgH="4318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045735" y="1845634"/>
                        <a:ext cx="1739902" cy="431797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3"/>
          <p:cNvSpPr/>
          <p:nvPr/>
        </p:nvSpPr>
        <p:spPr>
          <a:xfrm>
            <a:off x="0" y="2525426"/>
            <a:ext cx="12191996" cy="2074416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"/>
              <a:cs typeface="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"/>
              </a:rPr>
              <a:t>Solution:</a:t>
            </a: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"/>
              </a:rPr>
              <a:t>                      ,                           and 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"/>
              <a:cs typeface="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graphicFrame>
        <p:nvGraphicFramePr>
          <p:cNvPr id="12" name="Object 9"/>
          <p:cNvGraphicFramePr/>
          <p:nvPr/>
        </p:nvGraphicFramePr>
        <p:xfrm>
          <a:off x="1627165" y="2767934"/>
          <a:ext cx="1651004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8" r:id="rId11" imgW="1651000" imgH="1143000" progId="">
                  <p:embed/>
                </p:oleObj>
              </mc:Choice>
              <mc:Fallback>
                <p:oleObj r:id="rId11" imgW="1651000" imgH="11430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27165" y="2767934"/>
                        <a:ext cx="1651004" cy="1143000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0"/>
          <p:cNvGraphicFramePr/>
          <p:nvPr/>
        </p:nvGraphicFramePr>
        <p:xfrm>
          <a:off x="3587264" y="2767934"/>
          <a:ext cx="2133596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9" r:id="rId13" imgW="2133600" imgH="1143000" progId="">
                  <p:embed/>
                </p:oleObj>
              </mc:Choice>
              <mc:Fallback>
                <p:oleObj r:id="rId13" imgW="2133600" imgH="11430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587264" y="2767934"/>
                        <a:ext cx="2133596" cy="1143000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1"/>
          <p:cNvGraphicFramePr/>
          <p:nvPr/>
        </p:nvGraphicFramePr>
        <p:xfrm>
          <a:off x="2018812" y="4228441"/>
          <a:ext cx="5270501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0" r:id="rId15" imgW="5270500" imgH="1143000" progId="">
                  <p:embed/>
                </p:oleObj>
              </mc:Choice>
              <mc:Fallback>
                <p:oleObj r:id="rId15" imgW="5270500" imgH="11430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018812" y="4228441"/>
                        <a:ext cx="5270501" cy="1143000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12191996" cy="1097280"/>
              </a:xfrm>
              <a:solidFill>
                <a:srgbClr val="7030A0"/>
              </a:solidFill>
            </p:spPr>
            <p:txBody>
              <a:bodyPr/>
              <a:lstStyle/>
              <a:p>
                <a:pPr lvl="0"/>
                <a:r>
                  <a:rPr lang="en-US" dirty="0" smtClean="0">
                    <a:solidFill>
                      <a:srgbClr val="FFFFFF"/>
                    </a:solidFill>
                  </a:rPr>
                  <a:t>Algebraic Properties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FFFFFF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GB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" name="Title 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12191996" cy="1097280"/>
              </a:xfrm>
              <a:blipFill rotWithShape="0">
                <a:blip r:embed="rId2"/>
                <a:stretch>
                  <a:fillRect l="-2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 noGrp="1"/>
              </p:cNvSpPr>
              <p:nvPr>
                <p:ph idx="1"/>
              </p:nvPr>
            </p:nvSpPr>
            <p:spPr>
              <a:xfrm>
                <a:off x="1914378" y="1519312"/>
                <a:ext cx="9439424" cy="4727987"/>
              </a:xfrm>
            </p:spPr>
            <p:txBody>
              <a:bodyPr/>
              <a:lstStyle/>
              <a:p>
                <a:pPr lvl="0"/>
                <a:r>
                  <a:rPr lang="en-US" dirty="0">
                    <a:cs typeface="Times New Roman" pitchFamily="18"/>
                  </a:rPr>
                  <a:t>For all u, v, w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GB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GB" dirty="0">
                    <a:cs typeface="Times New Roman" pitchFamily="18"/>
                  </a:rPr>
                  <a:t> and all scalars c</a:t>
                </a:r>
                <a:r>
                  <a:rPr lang="en-GB" dirty="0" smtClean="0">
                    <a:cs typeface="Times New Roman" pitchFamily="18"/>
                  </a:rPr>
                  <a:t>, d </a:t>
                </a:r>
                <a:r>
                  <a:rPr lang="en-GB" dirty="0">
                    <a:cs typeface="Times New Roman" pitchFamily="18"/>
                  </a:rPr>
                  <a:t>:</a:t>
                </a:r>
              </a:p>
              <a:p>
                <a:pPr marL="514350" lvl="0" indent="-514350">
                  <a:buFont typeface="Calibri Light"/>
                  <a:buAutoNum type="arabicPeriod"/>
                </a:pPr>
                <a:r>
                  <a:rPr lang="en-US" dirty="0">
                    <a:cs typeface="Times New Roman" pitchFamily="18"/>
                  </a:rPr>
                  <a:t>u + v = v + u</a:t>
                </a:r>
              </a:p>
              <a:p>
                <a:pPr marL="514350" lvl="0" indent="-514350">
                  <a:buFont typeface="Calibri Light"/>
                  <a:buAutoNum type="arabicPeriod"/>
                </a:pPr>
                <a:r>
                  <a:rPr lang="en-US" dirty="0">
                    <a:cs typeface="Times New Roman" pitchFamily="18"/>
                  </a:rPr>
                  <a:t>( u + v ) + w = u + ( v + w )</a:t>
                </a:r>
              </a:p>
              <a:p>
                <a:pPr marL="514350" lvl="0" indent="-514350">
                  <a:buFont typeface="Calibri Light"/>
                  <a:buAutoNum type="arabicPeriod"/>
                </a:pPr>
                <a:r>
                  <a:rPr lang="en-US" dirty="0">
                    <a:cs typeface="Times New Roman" pitchFamily="18"/>
                  </a:rPr>
                  <a:t>u + 0 = 0 + u</a:t>
                </a:r>
              </a:p>
              <a:p>
                <a:pPr marL="514350" lvl="0" indent="-514350">
                  <a:buFont typeface="Calibri Light"/>
                  <a:buAutoNum type="arabicPeriod"/>
                </a:pPr>
                <a:r>
                  <a:rPr lang="en-US" dirty="0">
                    <a:cs typeface="Times New Roman" pitchFamily="18"/>
                  </a:rPr>
                  <a:t>u + (-u) = -u + u</a:t>
                </a:r>
              </a:p>
              <a:p>
                <a:pPr marL="514350" lvl="0" indent="-514350">
                  <a:buFont typeface="Calibri Light"/>
                  <a:buAutoNum type="arabicPeriod"/>
                </a:pPr>
                <a:r>
                  <a:rPr lang="en-US" dirty="0">
                    <a:cs typeface="Times New Roman" pitchFamily="18"/>
                  </a:rPr>
                  <a:t>c( u + v ) = cu + cv</a:t>
                </a:r>
              </a:p>
              <a:p>
                <a:pPr marL="514350" lvl="0" indent="-514350">
                  <a:buFont typeface="Calibri Light"/>
                  <a:buAutoNum type="arabicPeriod"/>
                </a:pPr>
                <a:r>
                  <a:rPr lang="en-US" dirty="0">
                    <a:cs typeface="Times New Roman" pitchFamily="18"/>
                  </a:rPr>
                  <a:t>( c +d )u = cu + du</a:t>
                </a:r>
              </a:p>
              <a:p>
                <a:pPr marL="514350" lvl="0" indent="-514350">
                  <a:buFont typeface="Calibri Light"/>
                  <a:buAutoNum type="arabicPeriod"/>
                </a:pPr>
                <a:r>
                  <a:rPr lang="en-US" dirty="0">
                    <a:cs typeface="Times New Roman" pitchFamily="18"/>
                  </a:rPr>
                  <a:t>c ( du ) = ( cd ) u</a:t>
                </a:r>
              </a:p>
              <a:p>
                <a:pPr marL="514350" lvl="0" indent="-514350">
                  <a:buFont typeface="Calibri Light"/>
                  <a:buAutoNum type="arabicPeriod"/>
                </a:pPr>
                <a:r>
                  <a:rPr lang="en-US" dirty="0">
                    <a:cs typeface="Times New Roman" pitchFamily="18"/>
                  </a:rPr>
                  <a:t>1u = u</a:t>
                </a:r>
              </a:p>
              <a:p>
                <a:pPr marL="514350" lvl="0" indent="-514350">
                  <a:buFont typeface="Calibri Light"/>
                  <a:buAutoNum type="arabicPeriod"/>
                </a:pPr>
                <a:endParaRPr lang="en-US" dirty="0"/>
              </a:p>
              <a:p>
                <a:pPr marL="514350" lvl="0" indent="-514350">
                  <a:buFont typeface="Calibri Light"/>
                  <a:buAutoNum type="arabicPeriod"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14378" y="1519312"/>
                <a:ext cx="9439424" cy="4727987"/>
              </a:xfrm>
              <a:blipFill rotWithShape="0">
                <a:blip r:embed="rId3"/>
                <a:stretch>
                  <a:fillRect l="-1162" t="-2191" b="-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4C0D6D4-8252-481F-8DA8-2BC832A8C7DD}" type="datetime1">
              <a: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9/3/19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5" name="Footer Placeholder 4"/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t>Lecture 1 : Linear Equation in Linear Algebra</a:t>
            </a:r>
          </a:p>
        </p:txBody>
      </p:sp>
      <p:sp>
        <p:nvSpPr>
          <p:cNvPr id="6" name="Slide Number Placeholder 5"/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B2AB08B-36D5-4993-8778-C3EE7D7517DC}" type="slidenum">
              <a:t>29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6" cy="1055080"/>
          </a:xfrm>
          <a:solidFill>
            <a:srgbClr val="7030A0"/>
          </a:solidFill>
        </p:spPr>
        <p:txBody>
          <a:bodyPr/>
          <a:lstStyle/>
          <a:p>
            <a:pPr lvl="0"/>
            <a:r>
              <a:rPr lang="en-US">
                <a:solidFill>
                  <a:srgbClr val="FFFFFF"/>
                </a:solidFill>
                <a:cs typeface="Times New Roman" pitchFamily="18"/>
              </a:rPr>
              <a:t>1.1 Symstems of Linear Equations </a:t>
            </a:r>
            <a:endParaRPr lang="en-GB">
              <a:solidFill>
                <a:srgbClr val="FFFFFF"/>
              </a:solidFill>
              <a:cs typeface="Times New Roman" pitchFamily="1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lang="en-US" dirty="0" smtClean="0">
                    <a:cs typeface="Times New Roman" pitchFamily="18"/>
                  </a:rPr>
                  <a:t>A </a:t>
                </a:r>
                <a:r>
                  <a:rPr lang="en-US" b="1" dirty="0">
                    <a:cs typeface="Times New Roman" pitchFamily="18"/>
                  </a:rPr>
                  <a:t>linear equation</a:t>
                </a:r>
                <a:r>
                  <a:rPr lang="en-US" dirty="0">
                    <a:cs typeface="Times New Roman" pitchFamily="18"/>
                  </a:rPr>
                  <a:t> in the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  <a:cs typeface="Times New Roman" pitchFamily="18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itchFamily="18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itchFamily="18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itchFamily="18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itchFamily="18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  <a:cs typeface="Times New Roman" pitchFamily="18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itchFamily="18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itchFamily="18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itchFamily="18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  <a:cs typeface="Times New Roman" pitchFamily="18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itchFamily="18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itchFamily="18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>
                    <a:cs typeface="Times New Roman" pitchFamily="18"/>
                  </a:rPr>
                  <a:t> is </a:t>
                </a:r>
                <a:r>
                  <a:rPr lang="en-US" dirty="0">
                    <a:cs typeface="Times New Roman" pitchFamily="18"/>
                  </a:rPr>
                  <a:t>an equation that can be written in the form  </a:t>
                </a:r>
              </a:p>
              <a:p>
                <a:pPr marL="0" lvl="0" indent="0">
                  <a:buNone/>
                </a:pPr>
                <a:r>
                  <a:rPr lang="en-US" dirty="0">
                    <a:cs typeface="Times New Roman" pitchFamily="18"/>
                  </a:rPr>
                  <a:t>                     </a:t>
                </a:r>
              </a:p>
              <a:p>
                <a:pPr lvl="0">
                  <a:buNone/>
                </a:pPr>
                <a:r>
                  <a:rPr lang="en-US" dirty="0">
                    <a:cs typeface="Times New Roman" pitchFamily="18"/>
                  </a:rPr>
                  <a:t>                                                                    </a:t>
                </a:r>
              </a:p>
              <a:p>
                <a:pPr lvl="0">
                  <a:buNone/>
                </a:pPr>
                <a:r>
                  <a:rPr lang="en-US" dirty="0">
                    <a:cs typeface="Times New Roman" pitchFamily="18"/>
                  </a:rPr>
                  <a:t>	where </a:t>
                </a:r>
                <a:r>
                  <a:rPr lang="en-US" i="1" dirty="0">
                    <a:cs typeface="Times New Roman" pitchFamily="18"/>
                  </a:rPr>
                  <a:t>b</a:t>
                </a:r>
                <a:r>
                  <a:rPr lang="en-US" dirty="0">
                    <a:cs typeface="Times New Roman" pitchFamily="18"/>
                  </a:rPr>
                  <a:t> and the coefficients </a:t>
                </a:r>
                <a:r>
                  <a:rPr lang="en-US" dirty="0" smtClean="0">
                    <a:cs typeface="Times New Roman" pitchFamily="1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  <a:cs typeface="Times New Roman" pitchFamily="18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itchFamily="18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itchFamily="18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itchFamily="18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  <a:cs typeface="Times New Roman" pitchFamily="18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itchFamily="18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itchFamily="18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itchFamily="18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  <a:cs typeface="Times New Roman" pitchFamily="18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itchFamily="18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itchFamily="18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>
                    <a:cs typeface="Times New Roman" pitchFamily="18"/>
                  </a:rPr>
                  <a:t> are </a:t>
                </a:r>
                <a:r>
                  <a:rPr lang="en-US" dirty="0">
                    <a:cs typeface="Times New Roman" pitchFamily="18"/>
                  </a:rPr>
                  <a:t>real or </a:t>
                </a:r>
                <a:r>
                  <a:rPr lang="en-US" dirty="0" smtClean="0">
                    <a:cs typeface="Times New Roman" pitchFamily="18"/>
                  </a:rPr>
                  <a:t>complex numbers</a:t>
                </a:r>
                <a:endParaRPr lang="en-US" dirty="0">
                  <a:cs typeface="Times New Roman" pitchFamily="18"/>
                </a:endParaRPr>
              </a:p>
              <a:p>
                <a:pPr lvl="0"/>
                <a:r>
                  <a:rPr lang="en-US" dirty="0">
                    <a:cs typeface="Times New Roman" pitchFamily="18"/>
                  </a:rPr>
                  <a:t>A </a:t>
                </a:r>
                <a:r>
                  <a:rPr lang="en-US" b="1" dirty="0">
                    <a:cs typeface="Times New Roman" pitchFamily="18"/>
                  </a:rPr>
                  <a:t>system of linear equations</a:t>
                </a:r>
                <a:r>
                  <a:rPr lang="en-US" dirty="0">
                    <a:cs typeface="Times New Roman" pitchFamily="18"/>
                  </a:rPr>
                  <a:t> (or a </a:t>
                </a:r>
                <a:r>
                  <a:rPr lang="en-US" b="1" dirty="0">
                    <a:cs typeface="Times New Roman" pitchFamily="18"/>
                  </a:rPr>
                  <a:t>linear system</a:t>
                </a:r>
                <a:r>
                  <a:rPr lang="en-US" dirty="0">
                    <a:cs typeface="Times New Roman" pitchFamily="18"/>
                  </a:rPr>
                  <a:t>) is a collection of one or more linear equations involving the same variables 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381" r="-1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9"/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solidFill>
            <a:srgbClr val="FFFFFF"/>
          </a:solidFill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t>Lecture 1 : Linear Equation in Linear Algebra</a:t>
            </a:r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5" name="Slide Number Placeholder 10"/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D0520A0-0CF7-42E1-951D-EB00A6776945}" type="slidenum">
              <a:t>3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6" name="Date Placeholder 3"/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7" name="Footer Placeholder 4"/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8" name="Slide Number Placeholder 5"/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9A47457-5427-4795-8AB9-320572F5DA21}" type="slidenum">
              <a:t>3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graphicFrame>
        <p:nvGraphicFramePr>
          <p:cNvPr id="9" name="Object 14"/>
          <p:cNvGraphicFramePr/>
          <p:nvPr/>
        </p:nvGraphicFramePr>
        <p:xfrm>
          <a:off x="3736137" y="2981812"/>
          <a:ext cx="3975097" cy="482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r:id="rId4" imgW="3975100" imgH="482600" progId="">
                  <p:embed/>
                </p:oleObj>
              </mc:Choice>
              <mc:Fallback>
                <p:oleObj r:id="rId4" imgW="3975100" imgH="4826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36137" y="2981812"/>
                        <a:ext cx="3975097" cy="482602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ooter Placeholder 11"/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t>Lecture 1 : Linear Equation in Linear Algebra</a:t>
            </a:r>
          </a:p>
        </p:txBody>
      </p:sp>
      <p:sp>
        <p:nvSpPr>
          <p:cNvPr id="13" name="Slide Number Placeholder 12"/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59CFEC6-B409-45F1-AC99-0E5627F9F1D3}" type="slidenum">
              <a:t>3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14" name="Date Placeholder 13"/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380AADA-A6DE-48A6-83EA-5E9522277D11}" type="datetime1">
              <a: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9/3/19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15" name="Date Placeholder 14"/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E910CFB-D374-4AFC-90D8-1C650D89877B}" type="datetime1">
              <a: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9/3/19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16" name="Footer Placeholder 15"/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t>Lecture 1 : Linear Equation in Linear Algebra</a:t>
            </a:r>
          </a:p>
        </p:txBody>
      </p:sp>
      <p:sp>
        <p:nvSpPr>
          <p:cNvPr id="17" name="Slide Number Placeholder 16"/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09B44E9-2F3F-4BF0-AFC6-E10B68F8156F}" type="slidenum">
              <a:t>3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6" cy="1215841"/>
          </a:xfrm>
          <a:solidFill>
            <a:srgbClr val="7030A0"/>
          </a:solidFill>
        </p:spPr>
        <p:txBody>
          <a:bodyPr/>
          <a:lstStyle/>
          <a:p>
            <a:pPr lvl="0"/>
            <a:r>
              <a:rPr lang="en-US">
                <a:solidFill>
                  <a:srgbClr val="FFFFFF"/>
                </a:solidFill>
              </a:rPr>
              <a:t>LINEAR COMBINATIONS</a:t>
            </a:r>
            <a:endParaRPr lang="en-GB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690689"/>
                <a:ext cx="10120533" cy="4486275"/>
              </a:xfrm>
            </p:spPr>
            <p:txBody>
              <a:bodyPr/>
              <a:lstStyle/>
              <a:p>
                <a:pPr lvl="0"/>
                <a:r>
                  <a:rPr lang="en-US" dirty="0" smtClean="0">
                    <a:cs typeface="Times New Roman" pitchFamily="18"/>
                  </a:rPr>
                  <a:t>Given vectors v</a:t>
                </a:r>
                <a:r>
                  <a:rPr lang="en-US" baseline="-25000" dirty="0">
                    <a:cs typeface="Times New Roman" pitchFamily="18"/>
                  </a:rPr>
                  <a:t>1, </a:t>
                </a:r>
                <a:r>
                  <a:rPr lang="en-US" dirty="0">
                    <a:cs typeface="Times New Roman" pitchFamily="18"/>
                  </a:rPr>
                  <a:t>v</a:t>
                </a:r>
                <a:r>
                  <a:rPr lang="en-US" baseline="-25000" dirty="0">
                    <a:cs typeface="Times New Roman" pitchFamily="18"/>
                  </a:rPr>
                  <a:t>2, </a:t>
                </a:r>
                <a:r>
                  <a:rPr lang="en-US" dirty="0">
                    <a:cs typeface="Times New Roman" pitchFamily="18"/>
                  </a:rPr>
                  <a:t>…</a:t>
                </a:r>
                <a:r>
                  <a:rPr lang="en-US" baseline="-25000" dirty="0">
                    <a:cs typeface="Times New Roman" pitchFamily="18"/>
                  </a:rPr>
                  <a:t>  , </a:t>
                </a:r>
                <a:r>
                  <a:rPr lang="en-US" dirty="0" err="1">
                    <a:cs typeface="Times New Roman" pitchFamily="18"/>
                  </a:rPr>
                  <a:t>v</a:t>
                </a:r>
                <a:r>
                  <a:rPr lang="en-US" baseline="-25000" dirty="0" err="1">
                    <a:cs typeface="Times New Roman" pitchFamily="18"/>
                  </a:rPr>
                  <a:t>p</a:t>
                </a:r>
                <a:r>
                  <a:rPr lang="en-US" baseline="-25000" dirty="0">
                    <a:cs typeface="Times New Roman" pitchFamily="18"/>
                  </a:rPr>
                  <a:t>,</a:t>
                </a:r>
                <a:r>
                  <a:rPr lang="en-US" dirty="0">
                    <a:cs typeface="Times New Roman" pitchFamily="18"/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charset="0"/>
                            <a:cs typeface="Times New Roman" pitchFamily="18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itchFamily="18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itchFamily="18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>
                    <a:cs typeface="Times New Roman" pitchFamily="18"/>
                  </a:rPr>
                  <a:t> and </a:t>
                </a:r>
                <a:r>
                  <a:rPr lang="en-US" dirty="0">
                    <a:cs typeface="Times New Roman" pitchFamily="18"/>
                  </a:rPr>
                  <a:t>given scalars  c</a:t>
                </a:r>
                <a:r>
                  <a:rPr lang="en-US" baseline="-25000" dirty="0">
                    <a:cs typeface="Times New Roman" pitchFamily="18"/>
                  </a:rPr>
                  <a:t>1, </a:t>
                </a:r>
                <a:r>
                  <a:rPr lang="en-US" dirty="0">
                    <a:cs typeface="Times New Roman" pitchFamily="18"/>
                  </a:rPr>
                  <a:t>c</a:t>
                </a:r>
                <a:r>
                  <a:rPr lang="en-US" baseline="-25000" dirty="0">
                    <a:cs typeface="Times New Roman" pitchFamily="18"/>
                  </a:rPr>
                  <a:t>2,</a:t>
                </a:r>
                <a:r>
                  <a:rPr lang="en-US" dirty="0">
                    <a:cs typeface="Times New Roman" pitchFamily="18"/>
                  </a:rPr>
                  <a:t> …., </a:t>
                </a:r>
                <a:r>
                  <a:rPr lang="en-US" dirty="0" err="1">
                    <a:cs typeface="Times New Roman" pitchFamily="18"/>
                  </a:rPr>
                  <a:t>c</a:t>
                </a:r>
                <a:r>
                  <a:rPr lang="en-US" baseline="-25000" dirty="0" err="1">
                    <a:cs typeface="Times New Roman" pitchFamily="18"/>
                  </a:rPr>
                  <a:t>p</a:t>
                </a:r>
                <a:r>
                  <a:rPr lang="en-US" dirty="0">
                    <a:cs typeface="Times New Roman" pitchFamily="18"/>
                  </a:rPr>
                  <a:t> , the vector y defined  </a:t>
                </a:r>
                <a:r>
                  <a:rPr lang="en-US" dirty="0" smtClean="0">
                    <a:cs typeface="Times New Roman" pitchFamily="18"/>
                  </a:rPr>
                  <a:t>by</a:t>
                </a:r>
              </a:p>
              <a:p>
                <a:pPr marL="0" lvl="0" indent="0">
                  <a:buNone/>
                </a:pPr>
                <a:r>
                  <a:rPr lang="en-US" dirty="0" smtClean="0">
                    <a:cs typeface="Times New Roman" pitchFamily="18"/>
                  </a:rPr>
                  <a:t>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itchFamily="18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itchFamily="18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  <a:cs typeface="Times New Roman" pitchFamily="18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itchFamily="18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itchFamily="18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charset="0"/>
                            <a:cs typeface="Times New Roman" pitchFamily="18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itchFamily="18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itchFamily="18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itchFamily="18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  <a:cs typeface="Times New Roman" pitchFamily="18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itchFamily="18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itchFamily="18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charset="0"/>
                            <a:cs typeface="Times New Roman" pitchFamily="18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itchFamily="18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itchFamily="18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itchFamily="18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  <a:cs typeface="Times New Roman" pitchFamily="18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itchFamily="18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itchFamily="18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charset="0"/>
                            <a:cs typeface="Times New Roman" pitchFamily="18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itchFamily="18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itchFamily="18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>
                    <a:cs typeface="Times New Roman" pitchFamily="18"/>
                  </a:rPr>
                  <a:t> </a:t>
                </a:r>
                <a:endParaRPr lang="en-US" dirty="0">
                  <a:cs typeface="Times New Roman" pitchFamily="18"/>
                </a:endParaRPr>
              </a:p>
              <a:p>
                <a:r>
                  <a:rPr lang="en-US" dirty="0" smtClean="0">
                    <a:cs typeface="Times New Roman" pitchFamily="18"/>
                  </a:rPr>
                  <a:t>Is </a:t>
                </a:r>
                <a:r>
                  <a:rPr lang="en-US" dirty="0">
                    <a:cs typeface="Times New Roman" pitchFamily="18"/>
                  </a:rPr>
                  <a:t>called a linear combination of v</a:t>
                </a:r>
                <a:r>
                  <a:rPr lang="en-US" baseline="-25000" dirty="0">
                    <a:cs typeface="Times New Roman" pitchFamily="18"/>
                  </a:rPr>
                  <a:t>1, </a:t>
                </a:r>
                <a:r>
                  <a:rPr lang="en-US" dirty="0">
                    <a:cs typeface="Times New Roman" pitchFamily="18"/>
                  </a:rPr>
                  <a:t>v</a:t>
                </a:r>
                <a:r>
                  <a:rPr lang="en-US" baseline="-25000" dirty="0">
                    <a:cs typeface="Times New Roman" pitchFamily="18"/>
                  </a:rPr>
                  <a:t>2, </a:t>
                </a:r>
                <a:r>
                  <a:rPr lang="en-US" dirty="0">
                    <a:cs typeface="Times New Roman" pitchFamily="18"/>
                  </a:rPr>
                  <a:t>…</a:t>
                </a:r>
                <a:r>
                  <a:rPr lang="en-US" baseline="-25000" dirty="0">
                    <a:cs typeface="Times New Roman" pitchFamily="18"/>
                  </a:rPr>
                  <a:t>  , </a:t>
                </a:r>
                <a:r>
                  <a:rPr lang="en-US" dirty="0" err="1">
                    <a:cs typeface="Times New Roman" pitchFamily="18"/>
                  </a:rPr>
                  <a:t>v</a:t>
                </a:r>
                <a:r>
                  <a:rPr lang="en-US" baseline="-25000" dirty="0" err="1">
                    <a:cs typeface="Times New Roman" pitchFamily="18"/>
                  </a:rPr>
                  <a:t>p</a:t>
                </a:r>
                <a:r>
                  <a:rPr lang="en-US" baseline="-25000" dirty="0">
                    <a:cs typeface="Times New Roman" pitchFamily="18"/>
                  </a:rPr>
                  <a:t>,</a:t>
                </a:r>
                <a:r>
                  <a:rPr lang="en-US" dirty="0">
                    <a:cs typeface="Times New Roman" pitchFamily="18"/>
                  </a:rPr>
                  <a:t> with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  <a:cs typeface="Times New Roman" pitchFamily="18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itchFamily="18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itchFamily="18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itchFamily="18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  <a:cs typeface="Times New Roman" pitchFamily="18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itchFamily="18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itchFamily="18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itchFamily="18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  <a:cs typeface="Times New Roman" pitchFamily="18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itchFamily="18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itchFamily="18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>
                    <a:cs typeface="Times New Roman" pitchFamily="18"/>
                  </a:rPr>
                  <a:t> </a:t>
                </a:r>
                <a:endParaRPr lang="en-US" dirty="0">
                  <a:cs typeface="Times New Roman" pitchFamily="18"/>
                </a:endParaRPr>
              </a:p>
              <a:p>
                <a:r>
                  <a:rPr lang="en-US" dirty="0" smtClean="0">
                    <a:cs typeface="Times New Roman" pitchFamily="18"/>
                  </a:rPr>
                  <a:t> </a:t>
                </a:r>
                <a:r>
                  <a:rPr lang="en-US" dirty="0">
                    <a:cs typeface="Times New Roman" pitchFamily="18"/>
                  </a:rPr>
                  <a:t>The weights in linear combination can be real numbers, including zero.</a:t>
                </a:r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690689"/>
                <a:ext cx="10120533" cy="4486275"/>
              </a:xfrm>
              <a:blipFill rotWithShape="0">
                <a:blip r:embed="rId2"/>
                <a:stretch>
                  <a:fillRect l="-1084" t="-2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00A325D-BADD-4CF0-99F1-97B0C8107722}" type="datetime1">
              <a: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9/3/19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5" name="Footer Placeholder 4"/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t>Lecture 1 : Linear Equation in Linear Algebra</a:t>
            </a:r>
          </a:p>
        </p:txBody>
      </p:sp>
      <p:sp>
        <p:nvSpPr>
          <p:cNvPr id="6" name="Slide Number Placeholder 5"/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C8A0AE4-8245-46BE-9C99-0301E5132170}" type="slidenum">
              <a:t>30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27878" y="1690689"/>
            <a:ext cx="274434" cy="52322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Times New Roman" pitchFamily="18"/>
                <a:ea typeface=""/>
                <a:cs typeface=""/>
              </a:rPr>
              <a:t> </a:t>
            </a:r>
            <a:endParaRPr lang="en-GB" sz="2800" b="0" i="0" u="none" strike="noStrike" kern="1200" cap="none" spc="0" baseline="0" dirty="0">
              <a:solidFill>
                <a:srgbClr val="000000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6" cy="942536"/>
          </a:xfrm>
          <a:solidFill>
            <a:srgbClr val="7030A0"/>
          </a:solidFill>
        </p:spPr>
        <p:txBody>
          <a:bodyPr/>
          <a:lstStyle/>
          <a:p>
            <a:pPr lvl="0"/>
            <a:r>
              <a:rPr lang="en-US"/>
              <a:t>  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/>
          </a:p>
          <a:p>
            <a:pPr marL="0" lvl="0" indent="0">
              <a:buNone/>
            </a:pPr>
            <a:r>
              <a:rPr lang="en-US" b="1">
                <a:cs typeface="Times New Roman" pitchFamily="18"/>
              </a:rPr>
              <a:t>Example</a:t>
            </a:r>
            <a:r>
              <a:rPr lang="en-US">
                <a:cs typeface="Times New Roman" pitchFamily="18"/>
              </a:rPr>
              <a:t> :  Let                      ,                      , and                </a:t>
            </a:r>
          </a:p>
          <a:p>
            <a:pPr marL="0" lvl="0" indent="0">
              <a:buNone/>
            </a:pPr>
            <a:endParaRPr lang="en-US">
              <a:cs typeface="Times New Roman" pitchFamily="18"/>
            </a:endParaRPr>
          </a:p>
          <a:p>
            <a:pPr marL="0" lvl="0" indent="0">
              <a:buNone/>
            </a:pPr>
            <a:endParaRPr lang="en-US">
              <a:cs typeface="Times New Roman" pitchFamily="18"/>
            </a:endParaRPr>
          </a:p>
          <a:p>
            <a:pPr marL="0" lvl="0" indent="0">
              <a:buNone/>
            </a:pPr>
            <a:r>
              <a:rPr lang="en-US">
                <a:cs typeface="Times New Roman" pitchFamily="18"/>
              </a:rPr>
              <a:t>Determine whether </a:t>
            </a:r>
            <a:r>
              <a:rPr lang="en-US" b="1">
                <a:cs typeface="Times New Roman" pitchFamily="18"/>
              </a:rPr>
              <a:t>b</a:t>
            </a:r>
            <a:r>
              <a:rPr lang="en-US">
                <a:cs typeface="Times New Roman" pitchFamily="18"/>
              </a:rPr>
              <a:t> can be generated (or written) as a linear combination of </a:t>
            </a:r>
            <a:r>
              <a:rPr lang="en-US" b="1">
                <a:cs typeface="Times New Roman" pitchFamily="18"/>
              </a:rPr>
              <a:t>a</a:t>
            </a:r>
            <a:r>
              <a:rPr lang="en-US" baseline="-25000">
                <a:cs typeface="Times New Roman" pitchFamily="18"/>
              </a:rPr>
              <a:t>1</a:t>
            </a:r>
            <a:r>
              <a:rPr lang="en-US">
                <a:cs typeface="Times New Roman" pitchFamily="18"/>
              </a:rPr>
              <a:t> and </a:t>
            </a:r>
            <a:r>
              <a:rPr lang="en-US" b="1">
                <a:cs typeface="Times New Roman" pitchFamily="18"/>
              </a:rPr>
              <a:t>a</a:t>
            </a:r>
            <a:r>
              <a:rPr lang="en-US" baseline="-25000">
                <a:cs typeface="Times New Roman" pitchFamily="18"/>
              </a:rPr>
              <a:t>2</a:t>
            </a:r>
            <a:r>
              <a:rPr lang="en-US">
                <a:cs typeface="Times New Roman" pitchFamily="18"/>
              </a:rPr>
              <a:t>. That is, determine whether weights </a:t>
            </a:r>
            <a:r>
              <a:rPr lang="en-US" i="1">
                <a:cs typeface="Times New Roman" pitchFamily="18"/>
              </a:rPr>
              <a:t>x</a:t>
            </a:r>
            <a:r>
              <a:rPr lang="en-US" baseline="-25000">
                <a:cs typeface="Times New Roman" pitchFamily="18"/>
              </a:rPr>
              <a:t>1</a:t>
            </a:r>
            <a:r>
              <a:rPr lang="en-US">
                <a:cs typeface="Times New Roman" pitchFamily="18"/>
              </a:rPr>
              <a:t> and </a:t>
            </a:r>
            <a:r>
              <a:rPr lang="en-US" i="1">
                <a:cs typeface="Times New Roman" pitchFamily="18"/>
              </a:rPr>
              <a:t>x</a:t>
            </a:r>
            <a:r>
              <a:rPr lang="en-US" baseline="-25000">
                <a:cs typeface="Times New Roman" pitchFamily="18"/>
              </a:rPr>
              <a:t>2</a:t>
            </a:r>
            <a:r>
              <a:rPr lang="en-US">
                <a:cs typeface="Times New Roman" pitchFamily="18"/>
              </a:rPr>
              <a:t> exist such that                                             (1)</a:t>
            </a:r>
          </a:p>
          <a:p>
            <a:pPr marL="0" lvl="0" indent="0">
              <a:buNone/>
            </a:pPr>
            <a:endParaRPr lang="en-US">
              <a:cs typeface="Times New Roman" pitchFamily="18"/>
            </a:endParaRPr>
          </a:p>
          <a:p>
            <a:pPr marL="0" lvl="0" indent="0">
              <a:buNone/>
            </a:pPr>
            <a:r>
              <a:rPr lang="en-US">
                <a:cs typeface="Times New Roman" pitchFamily="18"/>
              </a:rPr>
              <a:t>If vector equation (1) has a solution, find it.</a:t>
            </a:r>
          </a:p>
          <a:p>
            <a:pPr marL="0" lvl="0" indent="0">
              <a:buNone/>
            </a:pPr>
            <a:endParaRPr lang="en-GB"/>
          </a:p>
        </p:txBody>
      </p:sp>
      <p:sp>
        <p:nvSpPr>
          <p:cNvPr id="4" name="Date Placeholder 3"/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9FD248C-BBB5-4263-A3ED-CC405EE8D810}" type="datetime1">
              <a: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9/3/19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5" name="Footer Placeholder 4"/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t>Lecture 1 : Linear Equation in Linear Algebra</a:t>
            </a:r>
          </a:p>
        </p:txBody>
      </p:sp>
      <p:sp>
        <p:nvSpPr>
          <p:cNvPr id="6" name="Slide Number Placeholder 5"/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C529DB1-4097-4233-BBB5-0477D7769C9C}" type="slidenum">
              <a:t>31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graphicFrame>
        <p:nvGraphicFramePr>
          <p:cNvPr id="7" name="Object 4"/>
          <p:cNvGraphicFramePr/>
          <p:nvPr/>
        </p:nvGraphicFramePr>
        <p:xfrm>
          <a:off x="3270251" y="1690689"/>
          <a:ext cx="1536704" cy="1777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5" r:id="rId3" imgW="1536700" imgH="1778000" progId="">
                  <p:embed/>
                </p:oleObj>
              </mc:Choice>
              <mc:Fallback>
                <p:oleObj r:id="rId3" imgW="1536700" imgH="17780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0251" y="1690689"/>
                        <a:ext cx="1536704" cy="1777995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/>
          <p:nvPr/>
        </p:nvGraphicFramePr>
        <p:xfrm>
          <a:off x="5422894" y="1763557"/>
          <a:ext cx="1346197" cy="1777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6" r:id="rId5" imgW="1346200" imgH="1778000" progId="">
                  <p:embed/>
                </p:oleObj>
              </mc:Choice>
              <mc:Fallback>
                <p:oleObj r:id="rId5" imgW="1346200" imgH="17780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22894" y="1763557"/>
                        <a:ext cx="1346197" cy="1777995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/>
          <p:cNvGraphicFramePr/>
          <p:nvPr/>
        </p:nvGraphicFramePr>
        <p:xfrm>
          <a:off x="8007355" y="1690689"/>
          <a:ext cx="1422404" cy="1777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7" r:id="rId7" imgW="1422400" imgH="1778000" progId="">
                  <p:embed/>
                </p:oleObj>
              </mc:Choice>
              <mc:Fallback>
                <p:oleObj r:id="rId7" imgW="1422400" imgH="17780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007355" y="1690689"/>
                        <a:ext cx="1422404" cy="1777995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/>
          <p:nvPr/>
        </p:nvGraphicFramePr>
        <p:xfrm>
          <a:off x="3835405" y="4692938"/>
          <a:ext cx="2260597" cy="482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8" r:id="rId9" imgW="2260600" imgH="482600" progId="">
                  <p:embed/>
                </p:oleObj>
              </mc:Choice>
              <mc:Fallback>
                <p:oleObj r:id="rId9" imgW="2260600" imgH="4826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835405" y="4692938"/>
                        <a:ext cx="2260597" cy="482602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1"/>
          <p:cNvSpPr/>
          <p:nvPr/>
        </p:nvSpPr>
        <p:spPr>
          <a:xfrm>
            <a:off x="1389055" y="174046"/>
            <a:ext cx="6718508" cy="76944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400" b="0" i="0" u="none" strike="noStrike" kern="0" cap="none" spc="0" baseline="0">
                <a:solidFill>
                  <a:srgbClr val="FFFFFF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LINEAR COMBINATIONS</a:t>
            </a:r>
            <a:endParaRPr lang="en-GB" sz="4400" b="0" i="0" u="none" strike="noStrike" kern="0" cap="none" spc="0" baseline="0">
              <a:solidFill>
                <a:srgbClr val="FFFFFF"/>
              </a:solidFill>
              <a:uFillTx/>
              <a:latin typeface="Times New Roman" pitchFamily="18"/>
              <a:ea typeface=""/>
              <a:cs typeface="Times New Roman" pitchFamily="18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6" cy="1083207"/>
          </a:xfrm>
          <a:solidFill>
            <a:srgbClr val="7030A0"/>
          </a:solidFill>
        </p:spPr>
        <p:txBody>
          <a:bodyPr/>
          <a:lstStyle/>
          <a:p>
            <a:pPr lvl="0"/>
            <a:r>
              <a:rPr lang="en-US">
                <a:solidFill>
                  <a:srgbClr val="FFFFFF"/>
                </a:solidFill>
              </a:rPr>
              <a:t>LINEAR COMBINATIONS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3" y="1107850"/>
            <a:ext cx="10515600" cy="5223857"/>
          </a:xfrm>
        </p:spPr>
        <p:txBody>
          <a:bodyPr/>
          <a:lstStyle/>
          <a:p>
            <a:pPr lvl="0"/>
            <a:r>
              <a:rPr lang="en-US" b="1">
                <a:cs typeface="Times New Roman" pitchFamily="18"/>
              </a:rPr>
              <a:t>Solution:</a:t>
            </a:r>
            <a:r>
              <a:rPr lang="en-US">
                <a:cs typeface="Times New Roman" pitchFamily="18"/>
              </a:rPr>
              <a:t> Use the definitions of scalar multiplication and vector addition to rewrite the vector equation</a:t>
            </a:r>
          </a:p>
          <a:p>
            <a:pPr lvl="0"/>
            <a:endParaRPr lang="en-US">
              <a:cs typeface="Times New Roman" pitchFamily="18"/>
            </a:endParaRPr>
          </a:p>
          <a:p>
            <a:pPr lvl="0"/>
            <a:endParaRPr lang="en-US">
              <a:cs typeface="Times New Roman" pitchFamily="18"/>
            </a:endParaRPr>
          </a:p>
          <a:p>
            <a:pPr lvl="0"/>
            <a:endParaRPr lang="en-US">
              <a:cs typeface="Times New Roman" pitchFamily="18"/>
            </a:endParaRPr>
          </a:p>
          <a:p>
            <a:pPr lvl="0"/>
            <a:endParaRPr lang="en-US">
              <a:cs typeface="Times New Roman" pitchFamily="18"/>
            </a:endParaRPr>
          </a:p>
          <a:p>
            <a:pPr marL="0" lvl="0" indent="0">
              <a:buNone/>
            </a:pPr>
            <a:r>
              <a:rPr lang="en-US">
                <a:cs typeface="Times New Roman" pitchFamily="18"/>
              </a:rPr>
              <a:t>Which is the same as </a:t>
            </a:r>
          </a:p>
          <a:p>
            <a:pPr marL="0" lvl="0" indent="0">
              <a:buNone/>
            </a:pPr>
            <a:endParaRPr lang="en-US">
              <a:cs typeface="Times New Roman" pitchFamily="18"/>
            </a:endParaRPr>
          </a:p>
          <a:p>
            <a:pPr lvl="0"/>
            <a:endParaRPr lang="en-GB"/>
          </a:p>
        </p:txBody>
      </p:sp>
      <p:sp>
        <p:nvSpPr>
          <p:cNvPr id="4" name="Date Placeholder 3"/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CEE6273-E3C1-47FD-8C92-B5CB3FBAD739}" type="datetime1">
              <a: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9/3/19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5" name="Footer Placeholder 4"/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t>Lecture 1 : Linear Equation in Linear Algebra</a:t>
            </a:r>
          </a:p>
        </p:txBody>
      </p:sp>
      <p:sp>
        <p:nvSpPr>
          <p:cNvPr id="6" name="Slide Number Placeholder 5"/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030F931-8743-4762-985B-BDFE00B6E2CA}" type="slidenum">
              <a:t>32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graphicFrame>
        <p:nvGraphicFramePr>
          <p:cNvPr id="7" name="Object 4"/>
          <p:cNvGraphicFramePr/>
          <p:nvPr/>
        </p:nvGraphicFramePr>
        <p:xfrm>
          <a:off x="3924303" y="2106585"/>
          <a:ext cx="3657600" cy="1777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1" r:id="rId3" imgW="3657600" imgH="1778000" progId="">
                  <p:embed/>
                </p:oleObj>
              </mc:Choice>
              <mc:Fallback>
                <p:oleObj r:id="rId3" imgW="3657600" imgH="17780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24303" y="2106585"/>
                        <a:ext cx="3657600" cy="1777995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8" descr="Pink tissue paper"/>
          <p:cNvSpPr txBox="1"/>
          <p:nvPr/>
        </p:nvSpPr>
        <p:spPr>
          <a:xfrm>
            <a:off x="4277755" y="4090879"/>
            <a:ext cx="685800" cy="4572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0" cap="none" spc="0" baseline="0">
                <a:solidFill>
                  <a:srgbClr val="0099FF"/>
                </a:solidFill>
                <a:uFillTx/>
                <a:latin typeface="Times New Roman" pitchFamily="18"/>
                <a:ea typeface=""/>
                <a:cs typeface=""/>
              </a:rPr>
              <a:t>a</a:t>
            </a:r>
            <a:r>
              <a:rPr lang="en-US" sz="2400" b="0" i="0" u="none" strike="noStrike" kern="0" cap="none" spc="0" baseline="-25000">
                <a:solidFill>
                  <a:srgbClr val="0099FF"/>
                </a:solidFill>
                <a:uFillTx/>
                <a:latin typeface="Times New Roman" pitchFamily="18"/>
                <a:ea typeface=""/>
                <a:cs typeface=""/>
              </a:rPr>
              <a:t>1</a:t>
            </a:r>
          </a:p>
        </p:txBody>
      </p:sp>
      <p:sp>
        <p:nvSpPr>
          <p:cNvPr id="9" name="Text Box 8" descr="Pink tissue paper"/>
          <p:cNvSpPr txBox="1"/>
          <p:nvPr/>
        </p:nvSpPr>
        <p:spPr>
          <a:xfrm>
            <a:off x="5730828" y="4004751"/>
            <a:ext cx="685800" cy="4572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0" cap="none" spc="0" baseline="0">
                <a:solidFill>
                  <a:srgbClr val="0099FF"/>
                </a:solidFill>
                <a:uFillTx/>
                <a:latin typeface="Times New Roman" pitchFamily="18"/>
                <a:ea typeface=""/>
                <a:cs typeface=""/>
              </a:rPr>
              <a:t>a</a:t>
            </a:r>
            <a:r>
              <a:rPr lang="en-US" sz="2400" b="0" i="0" u="none" strike="noStrike" kern="0" cap="none" spc="0" baseline="-25000">
                <a:solidFill>
                  <a:srgbClr val="0099FF"/>
                </a:solidFill>
                <a:uFillTx/>
                <a:latin typeface="Times New Roman" pitchFamily="18"/>
                <a:ea typeface=""/>
                <a:cs typeface=""/>
              </a:rPr>
              <a:t>2</a:t>
            </a:r>
          </a:p>
        </p:txBody>
      </p:sp>
      <p:sp>
        <p:nvSpPr>
          <p:cNvPr id="10" name="Text Box 10" descr="Pink tissue paper"/>
          <p:cNvSpPr txBox="1"/>
          <p:nvPr/>
        </p:nvSpPr>
        <p:spPr>
          <a:xfrm>
            <a:off x="6759528" y="4090879"/>
            <a:ext cx="761996" cy="46196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0" cap="none" spc="0" baseline="0">
                <a:solidFill>
                  <a:srgbClr val="0099FF"/>
                </a:solidFill>
                <a:uFillTx/>
                <a:latin typeface="Times New Roman" pitchFamily="18"/>
                <a:ea typeface=""/>
                <a:cs typeface=""/>
              </a:rPr>
              <a:t>b</a:t>
            </a:r>
            <a:endParaRPr lang="en-US" sz="2400" b="0" i="0" u="none" strike="noStrike" kern="0" cap="none" spc="0" baseline="-25000">
              <a:solidFill>
                <a:srgbClr val="0099FF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cxnSp>
        <p:nvCxnSpPr>
          <p:cNvPr id="11" name="Straight Arrow Connector 12"/>
          <p:cNvCxnSpPr/>
          <p:nvPr/>
        </p:nvCxnSpPr>
        <p:spPr>
          <a:xfrm flipV="1">
            <a:off x="4620655" y="3884590"/>
            <a:ext cx="0" cy="301350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  <p:cxnSp>
        <p:nvCxnSpPr>
          <p:cNvPr id="12" name="Straight Arrow Connector 14"/>
          <p:cNvCxnSpPr/>
          <p:nvPr/>
        </p:nvCxnSpPr>
        <p:spPr>
          <a:xfrm flipV="1">
            <a:off x="6096003" y="3789520"/>
            <a:ext cx="0" cy="301359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  <p:cxnSp>
        <p:nvCxnSpPr>
          <p:cNvPr id="13" name="Straight Arrow Connector 16"/>
          <p:cNvCxnSpPr/>
          <p:nvPr/>
        </p:nvCxnSpPr>
        <p:spPr>
          <a:xfrm flipV="1">
            <a:off x="7140531" y="3815425"/>
            <a:ext cx="0" cy="302502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  <p:graphicFrame>
        <p:nvGraphicFramePr>
          <p:cNvPr id="14" name="Object 11"/>
          <p:cNvGraphicFramePr/>
          <p:nvPr/>
        </p:nvGraphicFramePr>
        <p:xfrm>
          <a:off x="3987798" y="4553712"/>
          <a:ext cx="3594104" cy="1777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2" r:id="rId5" imgW="3594100" imgH="1778000" progId="">
                  <p:embed/>
                </p:oleObj>
              </mc:Choice>
              <mc:Fallback>
                <p:oleObj r:id="rId5" imgW="3594100" imgH="17780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87798" y="4553712"/>
                        <a:ext cx="3594104" cy="1777995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6" cy="928463"/>
          </a:xfrm>
          <a:solidFill>
            <a:srgbClr val="7030A0"/>
          </a:solidFill>
        </p:spPr>
        <p:txBody>
          <a:bodyPr/>
          <a:lstStyle/>
          <a:p>
            <a:pPr lvl="0"/>
            <a:r>
              <a:rPr lang="en-US">
                <a:solidFill>
                  <a:srgbClr val="FFFFFF"/>
                </a:solidFill>
              </a:rPr>
              <a:t>LINEAR COMBINATIONS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3" y="928463"/>
            <a:ext cx="10515600" cy="5248491"/>
          </a:xfrm>
        </p:spPr>
        <p:txBody>
          <a:bodyPr/>
          <a:lstStyle/>
          <a:p>
            <a:pPr marL="0" lvl="0" indent="0">
              <a:buNone/>
            </a:pPr>
            <a:endParaRPr lang="en-US"/>
          </a:p>
          <a:p>
            <a:pPr marL="0" lvl="0" indent="0">
              <a:buNone/>
            </a:pPr>
            <a:r>
              <a:rPr lang="en-US">
                <a:cs typeface="Times New Roman" pitchFamily="18"/>
              </a:rPr>
              <a:t>           And                                                  </a:t>
            </a:r>
          </a:p>
          <a:p>
            <a:pPr marL="0" lvl="0" indent="0">
              <a:buNone/>
            </a:pPr>
            <a:r>
              <a:rPr lang="en-US">
                <a:cs typeface="Times New Roman" pitchFamily="18"/>
              </a:rPr>
              <a:t>                                                                                        (2)</a:t>
            </a:r>
          </a:p>
          <a:p>
            <a:pPr marL="0" lvl="0" indent="0">
              <a:buNone/>
            </a:pPr>
            <a:endParaRPr lang="en-US">
              <a:cs typeface="Times New Roman" pitchFamily="18"/>
            </a:endParaRPr>
          </a:p>
          <a:p>
            <a:pPr marL="0" lvl="0" indent="0">
              <a:buNone/>
            </a:pPr>
            <a:endParaRPr lang="en-US">
              <a:cs typeface="Times New Roman" pitchFamily="18"/>
            </a:endParaRPr>
          </a:p>
          <a:p>
            <a:pPr lvl="0"/>
            <a:r>
              <a:rPr lang="en-US">
                <a:cs typeface="Times New Roman" pitchFamily="18"/>
              </a:rPr>
              <a:t>That is, </a:t>
            </a:r>
            <a:r>
              <a:rPr lang="en-US" i="1">
                <a:cs typeface="Times New Roman" pitchFamily="18"/>
              </a:rPr>
              <a:t>x</a:t>
            </a:r>
            <a:r>
              <a:rPr lang="en-US" baseline="-25000">
                <a:cs typeface="Times New Roman" pitchFamily="18"/>
              </a:rPr>
              <a:t>1</a:t>
            </a:r>
            <a:r>
              <a:rPr lang="en-US">
                <a:cs typeface="Times New Roman" pitchFamily="18"/>
              </a:rPr>
              <a:t> and </a:t>
            </a:r>
            <a:r>
              <a:rPr lang="en-US" i="1">
                <a:cs typeface="Times New Roman" pitchFamily="18"/>
              </a:rPr>
              <a:t>x</a:t>
            </a:r>
            <a:r>
              <a:rPr lang="en-US" baseline="-25000">
                <a:cs typeface="Times New Roman" pitchFamily="18"/>
              </a:rPr>
              <a:t>2</a:t>
            </a:r>
            <a:r>
              <a:rPr lang="en-US">
                <a:cs typeface="Times New Roman" pitchFamily="18"/>
              </a:rPr>
              <a:t> make the vector equation (1) true if and only if </a:t>
            </a:r>
            <a:r>
              <a:rPr lang="en-US" i="1">
                <a:cs typeface="Times New Roman" pitchFamily="18"/>
              </a:rPr>
              <a:t>x</a:t>
            </a:r>
            <a:r>
              <a:rPr lang="en-US" baseline="-25000">
                <a:cs typeface="Times New Roman" pitchFamily="18"/>
              </a:rPr>
              <a:t>1</a:t>
            </a:r>
            <a:r>
              <a:rPr lang="en-US">
                <a:cs typeface="Times New Roman" pitchFamily="18"/>
              </a:rPr>
              <a:t> and </a:t>
            </a:r>
            <a:r>
              <a:rPr lang="en-US" i="1">
                <a:cs typeface="Times New Roman" pitchFamily="18"/>
              </a:rPr>
              <a:t>x</a:t>
            </a:r>
            <a:r>
              <a:rPr lang="en-US" baseline="-25000">
                <a:cs typeface="Times New Roman" pitchFamily="18"/>
              </a:rPr>
              <a:t>2</a:t>
            </a:r>
            <a:r>
              <a:rPr lang="en-US">
                <a:cs typeface="Times New Roman" pitchFamily="18"/>
              </a:rPr>
              <a:t> satisfy the following system.</a:t>
            </a:r>
          </a:p>
          <a:p>
            <a:pPr lvl="0"/>
            <a:endParaRPr lang="en-US">
              <a:cs typeface="Times New Roman" pitchFamily="18"/>
            </a:endParaRPr>
          </a:p>
          <a:p>
            <a:pPr marL="0" lvl="0" indent="0">
              <a:buNone/>
            </a:pPr>
            <a:r>
              <a:rPr lang="en-US">
                <a:cs typeface="Times New Roman" pitchFamily="18"/>
              </a:rPr>
              <a:t>                                                                                         (3)</a:t>
            </a:r>
          </a:p>
          <a:p>
            <a:pPr marL="0" lvl="0" indent="0">
              <a:buNone/>
            </a:pPr>
            <a:endParaRPr lang="en-US">
              <a:cs typeface="Times New Roman" pitchFamily="18"/>
            </a:endParaRPr>
          </a:p>
        </p:txBody>
      </p:sp>
      <p:sp>
        <p:nvSpPr>
          <p:cNvPr id="4" name="Date Placeholder 3"/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B38FAF4-7D01-4F82-BF9C-04A5C0E38890}" type="datetime1">
              <a: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9/3/19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5" name="Footer Placeholder 4"/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t>Lecture 1 : Linear Equation in Linear Algebra</a:t>
            </a:r>
          </a:p>
        </p:txBody>
      </p:sp>
      <p:sp>
        <p:nvSpPr>
          <p:cNvPr id="6" name="Slide Number Placeholder 5"/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7A97561-5D89-4E6D-9B4B-11E0F0834206}" type="slidenum">
              <a:t>33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graphicFrame>
        <p:nvGraphicFramePr>
          <p:cNvPr id="7" name="Object 4"/>
          <p:cNvGraphicFramePr/>
          <p:nvPr/>
        </p:nvGraphicFramePr>
        <p:xfrm>
          <a:off x="3847530" y="1532570"/>
          <a:ext cx="3213101" cy="1777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5" r:id="rId3" imgW="3213100" imgH="1778000" progId="">
                  <p:embed/>
                </p:oleObj>
              </mc:Choice>
              <mc:Fallback>
                <p:oleObj r:id="rId3" imgW="3213100" imgH="17780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47530" y="1532570"/>
                        <a:ext cx="3213101" cy="1777995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/>
          <p:nvPr/>
        </p:nvGraphicFramePr>
        <p:xfrm>
          <a:off x="4326163" y="4289267"/>
          <a:ext cx="2255833" cy="1562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6" r:id="rId5" imgW="2476500" imgH="1714500" progId="">
                  <p:embed/>
                </p:oleObj>
              </mc:Choice>
              <mc:Fallback>
                <p:oleObj r:id="rId5" imgW="2476500" imgH="17145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26163" y="4289267"/>
                        <a:ext cx="2255833" cy="1562096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 txBox="1"/>
          <p:nvPr/>
        </p:nvSpPr>
        <p:spPr>
          <a:xfrm>
            <a:off x="9042401" y="6307138"/>
            <a:ext cx="2540002" cy="4746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CA" sz="1200" b="1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3" name="Rectangle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6" cy="1143000"/>
          </a:xfrm>
          <a:solidFill>
            <a:srgbClr val="7030A0"/>
          </a:solidFill>
        </p:spPr>
        <p:txBody>
          <a:bodyPr/>
          <a:lstStyle/>
          <a:p>
            <a:pPr lvl="0" hangingPunct="1"/>
            <a:r>
              <a:rPr lang="en-US" sz="4400">
                <a:solidFill>
                  <a:srgbClr val="FFFFFF"/>
                </a:solidFill>
              </a:rPr>
              <a:t>LINEAR COMBINATIONS</a:t>
            </a:r>
          </a:p>
        </p:txBody>
      </p:sp>
      <p:sp>
        <p:nvSpPr>
          <p:cNvPr id="4" name="Rectangle 3"/>
          <p:cNvSpPr txBox="1">
            <a:spLocks noGrp="1" noMove="1" noResize="1"/>
          </p:cNvSpPr>
          <p:nvPr>
            <p:ph idx="1"/>
          </p:nvPr>
        </p:nvSpPr>
        <p:spPr>
          <a:xfrm>
            <a:off x="1981203" y="1143000"/>
            <a:ext cx="8686800" cy="5410203"/>
          </a:xfrm>
          <a:blipFill>
            <a:blip r:embed="rId4"/>
            <a:stretch>
              <a:fillRect/>
            </a:stretch>
          </a:blipFill>
        </p:spPr>
        <p:txBody>
          <a:bodyPr/>
          <a:lstStyle/>
          <a:p>
            <a:pPr marL="0" lvl="0" indent="0">
              <a:buNone/>
            </a:pPr>
            <a:r>
              <a:rPr lang="en-US">
                <a:solidFill>
                  <a:srgbClr val="5075D8"/>
                </a:solidFill>
              </a:rPr>
              <a:t> </a:t>
            </a:r>
          </a:p>
        </p:txBody>
      </p:sp>
      <p:graphicFrame>
        <p:nvGraphicFramePr>
          <p:cNvPr id="5" name="Object 5"/>
          <p:cNvGraphicFramePr/>
          <p:nvPr/>
        </p:nvGraphicFramePr>
        <p:xfrm>
          <a:off x="5537204" y="3886200"/>
          <a:ext cx="863595" cy="4444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6" r:id="rId5" imgW="863225" imgH="444307" progId="">
                  <p:embed/>
                </p:oleObj>
              </mc:Choice>
              <mc:Fallback>
                <p:oleObj r:id="rId5" imgW="863225" imgH="444307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37204" y="3886200"/>
                        <a:ext cx="863595" cy="444498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/>
          <p:nvPr/>
        </p:nvGraphicFramePr>
        <p:xfrm>
          <a:off x="7110410" y="3886200"/>
          <a:ext cx="927101" cy="4444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7" r:id="rId7" imgW="926698" imgH="444307" progId="">
                  <p:embed/>
                </p:oleObj>
              </mc:Choice>
              <mc:Fallback>
                <p:oleObj r:id="rId7" imgW="926698" imgH="444307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110410" y="3886200"/>
                        <a:ext cx="927101" cy="444498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/>
          <p:cNvGraphicFramePr/>
          <p:nvPr/>
        </p:nvGraphicFramePr>
        <p:xfrm>
          <a:off x="8915400" y="4343400"/>
          <a:ext cx="863595" cy="4444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8" r:id="rId9" imgW="863225" imgH="444307" progId="">
                  <p:embed/>
                </p:oleObj>
              </mc:Choice>
              <mc:Fallback>
                <p:oleObj r:id="rId9" imgW="863225" imgH="444307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915400" y="4343400"/>
                        <a:ext cx="863595" cy="444498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"/>
          <p:cNvGraphicFramePr/>
          <p:nvPr/>
        </p:nvGraphicFramePr>
        <p:xfrm>
          <a:off x="2438403" y="4876796"/>
          <a:ext cx="927101" cy="4444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9" r:id="rId11" imgW="926698" imgH="444307" progId="">
                  <p:embed/>
                </p:oleObj>
              </mc:Choice>
              <mc:Fallback>
                <p:oleObj r:id="rId11" imgW="926698" imgH="444307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438403" y="4876796"/>
                        <a:ext cx="927101" cy="444498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1"/>
          <p:cNvGraphicFramePr/>
          <p:nvPr/>
        </p:nvGraphicFramePr>
        <p:xfrm>
          <a:off x="4876796" y="5029200"/>
          <a:ext cx="3200400" cy="1663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0" r:id="rId13" imgW="3200400" imgH="1663700" progId="">
                  <p:embed/>
                </p:oleObj>
              </mc:Choice>
              <mc:Fallback>
                <p:oleObj r:id="rId13" imgW="3200400" imgH="16637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876796" y="5029200"/>
                        <a:ext cx="3200400" cy="1663695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ooter Placeholder 5"/>
          <p:cNvSpPr txBox="1"/>
          <p:nvPr/>
        </p:nvSpPr>
        <p:spPr>
          <a:xfrm>
            <a:off x="1981203" y="6305546"/>
            <a:ext cx="6324603" cy="47624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 txBox="1"/>
          <p:nvPr/>
        </p:nvSpPr>
        <p:spPr>
          <a:xfrm>
            <a:off x="8305796" y="6307138"/>
            <a:ext cx="1904996" cy="4746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CA" sz="12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3" name="Rectangle 2"/>
          <p:cNvSpPr txBox="1">
            <a:spLocks noGrp="1"/>
          </p:cNvSpPr>
          <p:nvPr>
            <p:ph type="title"/>
          </p:nvPr>
        </p:nvSpPr>
        <p:spPr>
          <a:xfrm>
            <a:off x="0" y="6345"/>
            <a:ext cx="12191996" cy="990596"/>
          </a:xfrm>
          <a:solidFill>
            <a:srgbClr val="7030A0"/>
          </a:solidFill>
        </p:spPr>
        <p:txBody>
          <a:bodyPr/>
          <a:lstStyle/>
          <a:p>
            <a:pPr lvl="0"/>
            <a:r>
              <a:rPr lang="en-US">
                <a:solidFill>
                  <a:srgbClr val="FFFFFF"/>
                </a:solidFill>
              </a:rPr>
              <a:t>LINEAR COMBINATIONS</a:t>
            </a:r>
          </a:p>
        </p:txBody>
      </p:sp>
      <p:sp>
        <p:nvSpPr>
          <p:cNvPr id="4" name="Rectangle 3"/>
          <p:cNvSpPr txBox="1">
            <a:spLocks noGrp="1"/>
          </p:cNvSpPr>
          <p:nvPr>
            <p:ph idx="1"/>
          </p:nvPr>
        </p:nvSpPr>
        <p:spPr>
          <a:xfrm>
            <a:off x="1981203" y="1447796"/>
            <a:ext cx="8229600" cy="5105396"/>
          </a:xfrm>
        </p:spPr>
        <p:txBody>
          <a:bodyPr/>
          <a:lstStyle/>
          <a:p>
            <a:pPr lvl="0"/>
            <a:r>
              <a:rPr lang="en-US">
                <a:cs typeface="Times New Roman" pitchFamily="18"/>
              </a:rPr>
              <a:t>Now, observe that the original vectors </a:t>
            </a:r>
            <a:r>
              <a:rPr lang="en-US" b="1">
                <a:cs typeface="Times New Roman" pitchFamily="18"/>
              </a:rPr>
              <a:t>a</a:t>
            </a:r>
            <a:r>
              <a:rPr lang="en-US" baseline="-25000">
                <a:cs typeface="Times New Roman" pitchFamily="18"/>
              </a:rPr>
              <a:t>1</a:t>
            </a:r>
            <a:r>
              <a:rPr lang="en-US">
                <a:cs typeface="Times New Roman" pitchFamily="18"/>
              </a:rPr>
              <a:t>, </a:t>
            </a:r>
            <a:r>
              <a:rPr lang="en-US" b="1">
                <a:cs typeface="Times New Roman" pitchFamily="18"/>
              </a:rPr>
              <a:t>a</a:t>
            </a:r>
            <a:r>
              <a:rPr lang="en-US" baseline="-25000">
                <a:cs typeface="Times New Roman" pitchFamily="18"/>
              </a:rPr>
              <a:t>2</a:t>
            </a:r>
            <a:r>
              <a:rPr lang="en-US">
                <a:cs typeface="Times New Roman" pitchFamily="18"/>
              </a:rPr>
              <a:t>, and </a:t>
            </a:r>
            <a:r>
              <a:rPr lang="en-US" b="1">
                <a:cs typeface="Times New Roman" pitchFamily="18"/>
              </a:rPr>
              <a:t>b </a:t>
            </a:r>
            <a:r>
              <a:rPr lang="en-US">
                <a:cs typeface="Times New Roman" pitchFamily="18"/>
              </a:rPr>
              <a:t>are the columns of the augmented matrix that we row reduced:</a:t>
            </a:r>
          </a:p>
          <a:p>
            <a:pPr lvl="0"/>
            <a:endParaRPr lang="en-US">
              <a:cs typeface="Times New Roman" pitchFamily="18"/>
            </a:endParaRPr>
          </a:p>
          <a:p>
            <a:pPr lvl="0"/>
            <a:endParaRPr lang="en-US">
              <a:cs typeface="Times New Roman" pitchFamily="18"/>
            </a:endParaRPr>
          </a:p>
          <a:p>
            <a:pPr lvl="0"/>
            <a:endParaRPr lang="en-US">
              <a:cs typeface="Times New Roman" pitchFamily="18"/>
            </a:endParaRPr>
          </a:p>
          <a:p>
            <a:pPr lvl="0">
              <a:buNone/>
            </a:pPr>
            <a:endParaRPr lang="en-US">
              <a:cs typeface="Times New Roman" pitchFamily="18"/>
            </a:endParaRPr>
          </a:p>
          <a:p>
            <a:pPr lvl="0"/>
            <a:r>
              <a:rPr lang="en-US">
                <a:cs typeface="Times New Roman" pitchFamily="18"/>
              </a:rPr>
              <a:t>Write this matrix in a way that identifies its columns.</a:t>
            </a:r>
          </a:p>
          <a:p>
            <a:pPr lvl="0">
              <a:buNone/>
            </a:pPr>
            <a:r>
              <a:rPr lang="en-US">
                <a:cs typeface="Times New Roman" pitchFamily="18"/>
              </a:rPr>
              <a:t>                                                                         (4)</a:t>
            </a:r>
          </a:p>
          <a:p>
            <a:pPr lvl="0">
              <a:buNone/>
            </a:pPr>
            <a:endParaRPr lang="en-US">
              <a:cs typeface="Times New Roman" pitchFamily="18"/>
            </a:endParaRPr>
          </a:p>
        </p:txBody>
      </p:sp>
      <p:graphicFrame>
        <p:nvGraphicFramePr>
          <p:cNvPr id="5" name="Object 4"/>
          <p:cNvGraphicFramePr/>
          <p:nvPr/>
        </p:nvGraphicFramePr>
        <p:xfrm>
          <a:off x="4648196" y="2514600"/>
          <a:ext cx="2197102" cy="1777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3" r:id="rId3" imgW="2197100" imgH="1778000" progId="">
                  <p:embed/>
                </p:oleObj>
              </mc:Choice>
              <mc:Fallback>
                <p:oleObj r:id="rId3" imgW="2197100" imgH="17780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48196" y="2514600"/>
                        <a:ext cx="2197102" cy="1777995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ine 5"/>
          <p:cNvSpPr/>
          <p:nvPr/>
        </p:nvSpPr>
        <p:spPr>
          <a:xfrm flipV="1">
            <a:off x="5181603" y="4114800"/>
            <a:ext cx="0" cy="30479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9528" cap="flat">
            <a:solidFill>
              <a:srgbClr val="0099FF"/>
            </a:solidFill>
            <a:prstDash val="solid"/>
            <a:round/>
            <a:tailEnd type="arrow"/>
          </a:ln>
        </p:spPr>
        <p:txBody>
          <a:bodyPr vert="horz" wrap="non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7" name="Line 6"/>
          <p:cNvSpPr/>
          <p:nvPr/>
        </p:nvSpPr>
        <p:spPr>
          <a:xfrm flipV="1">
            <a:off x="5791196" y="4114800"/>
            <a:ext cx="0" cy="30479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9528" cap="flat">
            <a:solidFill>
              <a:srgbClr val="0099FF"/>
            </a:solidFill>
            <a:prstDash val="solid"/>
            <a:round/>
            <a:tailEnd type="arrow"/>
          </a:ln>
        </p:spPr>
        <p:txBody>
          <a:bodyPr vert="horz" wrap="non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8" name="Line 7"/>
          <p:cNvSpPr/>
          <p:nvPr/>
        </p:nvSpPr>
        <p:spPr>
          <a:xfrm flipV="1">
            <a:off x="6476996" y="4114800"/>
            <a:ext cx="0" cy="30479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9528" cap="flat">
            <a:solidFill>
              <a:srgbClr val="0099FF"/>
            </a:solidFill>
            <a:prstDash val="solid"/>
            <a:round/>
            <a:tailEnd type="arrow"/>
          </a:ln>
        </p:spPr>
        <p:txBody>
          <a:bodyPr vert="horz" wrap="non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9" name="Text Box 8" descr="Pink tissue paper"/>
          <p:cNvSpPr txBox="1"/>
          <p:nvPr/>
        </p:nvSpPr>
        <p:spPr>
          <a:xfrm>
            <a:off x="4876796" y="4419596"/>
            <a:ext cx="685800" cy="4572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99FF"/>
                </a:solidFill>
                <a:uFillTx/>
                <a:latin typeface="Times New Roman" pitchFamily="18"/>
                <a:ea typeface=""/>
                <a:cs typeface=""/>
              </a:rPr>
              <a:t>a</a:t>
            </a:r>
            <a:r>
              <a:rPr lang="en-US" sz="2400" b="0" i="0" u="none" strike="noStrike" kern="1200" cap="none" spc="0" baseline="-25000">
                <a:solidFill>
                  <a:srgbClr val="0099FF"/>
                </a:solidFill>
                <a:uFillTx/>
                <a:latin typeface="Times New Roman" pitchFamily="18"/>
                <a:ea typeface=""/>
                <a:cs typeface=""/>
              </a:rPr>
              <a:t>1</a:t>
            </a:r>
          </a:p>
        </p:txBody>
      </p:sp>
      <p:sp>
        <p:nvSpPr>
          <p:cNvPr id="10" name="Text Box 9" descr="Pink tissue paper"/>
          <p:cNvSpPr txBox="1"/>
          <p:nvPr/>
        </p:nvSpPr>
        <p:spPr>
          <a:xfrm>
            <a:off x="5562596" y="4419596"/>
            <a:ext cx="533396" cy="4572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99FF"/>
                </a:solidFill>
                <a:uFillTx/>
                <a:latin typeface="Times New Roman" pitchFamily="18"/>
                <a:ea typeface=""/>
                <a:cs typeface=""/>
              </a:rPr>
              <a:t>a</a:t>
            </a:r>
            <a:r>
              <a:rPr lang="en-US" sz="2400" b="0" i="0" u="none" strike="noStrike" kern="1200" cap="none" spc="0" baseline="-25000">
                <a:solidFill>
                  <a:srgbClr val="0099FF"/>
                </a:solidFill>
                <a:uFillTx/>
                <a:latin typeface="Times New Roman" pitchFamily="18"/>
                <a:ea typeface=""/>
                <a:cs typeface=""/>
              </a:rPr>
              <a:t>2</a:t>
            </a:r>
          </a:p>
        </p:txBody>
      </p:sp>
      <p:sp>
        <p:nvSpPr>
          <p:cNvPr id="11" name="Text Box 10" descr="Pink tissue paper"/>
          <p:cNvSpPr txBox="1"/>
          <p:nvPr/>
        </p:nvSpPr>
        <p:spPr>
          <a:xfrm>
            <a:off x="6324603" y="4419596"/>
            <a:ext cx="381003" cy="4572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99FF"/>
                </a:solidFill>
                <a:uFillTx/>
                <a:latin typeface="Times New Roman" pitchFamily="18"/>
                <a:ea typeface=""/>
                <a:cs typeface=""/>
              </a:rPr>
              <a:t>b</a:t>
            </a:r>
          </a:p>
        </p:txBody>
      </p:sp>
      <p:graphicFrame>
        <p:nvGraphicFramePr>
          <p:cNvPr id="12" name="Object 11"/>
          <p:cNvGraphicFramePr/>
          <p:nvPr/>
        </p:nvGraphicFramePr>
        <p:xfrm>
          <a:off x="4876796" y="5486400"/>
          <a:ext cx="1930398" cy="5587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4" r:id="rId5" imgW="1930400" imgH="558800" progId="">
                  <p:embed/>
                </p:oleObj>
              </mc:Choice>
              <mc:Fallback>
                <p:oleObj r:id="rId5" imgW="1930400" imgH="5588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76796" y="5486400"/>
                        <a:ext cx="1930398" cy="558798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Footer Placeholder 5"/>
          <p:cNvSpPr txBox="1"/>
          <p:nvPr/>
        </p:nvSpPr>
        <p:spPr>
          <a:xfrm>
            <a:off x="1981203" y="6305546"/>
            <a:ext cx="6324603" cy="47624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"/>
              </a:rPr>
              <a:t>.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 txBox="1"/>
          <p:nvPr/>
        </p:nvSpPr>
        <p:spPr>
          <a:xfrm>
            <a:off x="8305796" y="6307138"/>
            <a:ext cx="1904996" cy="4746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"/>
              </a:rPr>
              <a:t>Slide 1.3- </a:t>
            </a:r>
            <a:fld id="{8D7A0C86-6435-4DCB-A3D8-53A417B756A3}" type="slidenum">
              <a:t>36</a:t>
            </a:fld>
            <a:endParaRPr lang="en-CA" sz="12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3" name="Rectangle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6" cy="875510"/>
          </a:xfrm>
          <a:solidFill>
            <a:srgbClr val="7030A0"/>
          </a:solidFill>
        </p:spPr>
        <p:txBody>
          <a:bodyPr/>
          <a:lstStyle/>
          <a:p>
            <a:pPr lvl="0"/>
            <a:r>
              <a:rPr lang="en-US">
                <a:solidFill>
                  <a:srgbClr val="FFFFFF"/>
                </a:solidFill>
              </a:rPr>
              <a:t>LINEAR COMBINATIONS</a:t>
            </a:r>
          </a:p>
        </p:txBody>
      </p:sp>
      <p:sp>
        <p:nvSpPr>
          <p:cNvPr id="4" name="Rectangle 3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>
                <a:cs typeface="Times New Roman" pitchFamily="18"/>
              </a:rPr>
              <a:t>A vector equation </a:t>
            </a:r>
          </a:p>
          <a:p>
            <a:pPr lvl="0"/>
            <a:endParaRPr lang="en-US">
              <a:cs typeface="Times New Roman" pitchFamily="18"/>
            </a:endParaRPr>
          </a:p>
          <a:p>
            <a:pPr lvl="0">
              <a:buNone/>
            </a:pPr>
            <a:r>
              <a:rPr lang="en-US">
                <a:cs typeface="Times New Roman" pitchFamily="18"/>
              </a:rPr>
              <a:t>	has the same solution set as the linear system whose augmented matrix is</a:t>
            </a:r>
          </a:p>
          <a:p>
            <a:pPr lvl="0">
              <a:buNone/>
            </a:pPr>
            <a:r>
              <a:rPr lang="en-US">
                <a:cs typeface="Times New Roman" pitchFamily="18"/>
              </a:rPr>
              <a:t>                                                                  	                 (5)</a:t>
            </a:r>
          </a:p>
          <a:p>
            <a:pPr lvl="0"/>
            <a:endParaRPr lang="en-US">
              <a:cs typeface="Times New Roman" pitchFamily="18"/>
            </a:endParaRPr>
          </a:p>
          <a:p>
            <a:pPr lvl="0"/>
            <a:r>
              <a:rPr lang="en-US">
                <a:cs typeface="Times New Roman" pitchFamily="18"/>
              </a:rPr>
              <a:t>In particular, </a:t>
            </a:r>
            <a:r>
              <a:rPr lang="en-US" b="1">
                <a:cs typeface="Times New Roman" pitchFamily="18"/>
              </a:rPr>
              <a:t>b</a:t>
            </a:r>
            <a:r>
              <a:rPr lang="en-US">
                <a:cs typeface="Times New Roman" pitchFamily="18"/>
              </a:rPr>
              <a:t> can be generated by a linear combination of </a:t>
            </a:r>
            <a:r>
              <a:rPr lang="en-US" b="1">
                <a:cs typeface="Times New Roman" pitchFamily="18"/>
              </a:rPr>
              <a:t>a</a:t>
            </a:r>
            <a:r>
              <a:rPr lang="en-US" baseline="-25000">
                <a:cs typeface="Times New Roman" pitchFamily="18"/>
              </a:rPr>
              <a:t>1</a:t>
            </a:r>
            <a:r>
              <a:rPr lang="en-US">
                <a:cs typeface="Times New Roman" pitchFamily="18"/>
              </a:rPr>
              <a:t>, …, </a:t>
            </a:r>
            <a:r>
              <a:rPr lang="en-US" b="1">
                <a:cs typeface="Times New Roman" pitchFamily="18"/>
              </a:rPr>
              <a:t>a</a:t>
            </a:r>
            <a:r>
              <a:rPr lang="en-US" i="1" baseline="-25000">
                <a:cs typeface="Times New Roman" pitchFamily="18"/>
              </a:rPr>
              <a:t>n</a:t>
            </a:r>
            <a:r>
              <a:rPr lang="en-US">
                <a:cs typeface="Times New Roman" pitchFamily="18"/>
              </a:rPr>
              <a:t> if and only if there exists a solution to the linear system corresponding to the matrix (5).</a:t>
            </a:r>
          </a:p>
          <a:p>
            <a:pPr lvl="0">
              <a:buNone/>
            </a:pPr>
            <a:endParaRPr lang="en-US"/>
          </a:p>
        </p:txBody>
      </p:sp>
      <p:graphicFrame>
        <p:nvGraphicFramePr>
          <p:cNvPr id="5" name="Object 4"/>
          <p:cNvGraphicFramePr/>
          <p:nvPr/>
        </p:nvGraphicFramePr>
        <p:xfrm>
          <a:off x="4190996" y="2057400"/>
          <a:ext cx="3924303" cy="482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7" r:id="rId3" imgW="3924300" imgH="482600" progId="">
                  <p:embed/>
                </p:oleObj>
              </mc:Choice>
              <mc:Fallback>
                <p:oleObj r:id="rId3" imgW="3924300" imgH="4826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90996" y="2057400"/>
                        <a:ext cx="3924303" cy="482602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/>
          <p:nvPr/>
        </p:nvGraphicFramePr>
        <p:xfrm>
          <a:off x="3448046" y="3721891"/>
          <a:ext cx="3390896" cy="5587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8" r:id="rId5" imgW="3390900" imgH="558800" progId="">
                  <p:embed/>
                </p:oleObj>
              </mc:Choice>
              <mc:Fallback>
                <p:oleObj r:id="rId5" imgW="3390900" imgH="5588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48046" y="3721891"/>
                        <a:ext cx="3390896" cy="558798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ooter Placeholder 5"/>
          <p:cNvSpPr txBox="1"/>
          <p:nvPr/>
        </p:nvSpPr>
        <p:spPr>
          <a:xfrm>
            <a:off x="1981203" y="6305546"/>
            <a:ext cx="6324603" cy="47624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"/>
              </a:rPr>
              <a:t>.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6" cy="1042992"/>
          </a:xfrm>
          <a:solidFill>
            <a:srgbClr val="7030A0"/>
          </a:solidFill>
        </p:spPr>
        <p:txBody>
          <a:bodyPr/>
          <a:lstStyle/>
          <a:p>
            <a:pPr lvl="0"/>
            <a:r>
              <a:rPr lang="en-US">
                <a:solidFill>
                  <a:srgbClr val="FFFFFF"/>
                </a:solidFill>
              </a:rPr>
              <a:t>LINEAR COMBINATIONS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Rectangle 3"/>
          <p:cNvSpPr txBox="1">
            <a:spLocks noGrp="1" noMove="1" noResize="1"/>
          </p:cNvSpPr>
          <p:nvPr>
            <p:ph idx="1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>
                <a:solidFill>
                  <a:srgbClr val="802ACF"/>
                </a:solidFill>
              </a:rPr>
              <a:t> 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6">
    <p:bg>
      <p:bgPr>
        <a:gradFill>
          <a:gsLst>
            <a:gs pos="0">
              <a:srgbClr val="7030A0"/>
            </a:gs>
            <a:gs pos="100000">
              <a:srgbClr val="B5D2E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gradFill>
            <a:gsLst>
              <a:gs pos="0">
                <a:srgbClr val="F7FAFD"/>
              </a:gs>
              <a:gs pos="100000">
                <a:srgbClr val="B5D2EC"/>
              </a:gs>
            </a:gsLst>
            <a:lin ang="5400000"/>
          </a:gradFill>
        </p:spPr>
        <p:txBody>
          <a:bodyPr/>
          <a:lstStyle/>
          <a:p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257300" y="2967337"/>
            <a:ext cx="9758367" cy="101566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6000" b="1" i="0" u="none" strike="noStrike" kern="1200" cap="none" spc="0" baseline="0">
                <a:solidFill>
                  <a:srgbClr val="4472C4"/>
                </a:solidFill>
                <a:effectLst>
                  <a:outerShdw dist="38096" dir="2700000">
                    <a:srgbClr val="8FAADC"/>
                  </a:outerShdw>
                </a:effectLst>
                <a:uFillTx/>
                <a:latin typeface="Calibri"/>
                <a:ea typeface=""/>
                <a:cs typeface=""/>
              </a:rPr>
              <a:t>1.4 MATRIX EQUATION Ax = b 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6" cy="1057275"/>
          </a:xfrm>
          <a:solidFill>
            <a:srgbClr val="7030A0"/>
          </a:solidFill>
        </p:spPr>
        <p:txBody>
          <a:bodyPr/>
          <a:lstStyle/>
          <a:p>
            <a:pPr lvl="0"/>
            <a:r>
              <a:rPr lang="en-US">
                <a:solidFill>
                  <a:srgbClr val="FFFFFF"/>
                </a:solidFill>
              </a:rPr>
              <a:t>1.4   MATRIX EQUATION Ax = b</a:t>
            </a:r>
            <a:endParaRPr lang="en-GB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157292"/>
                <a:ext cx="10515600" cy="5019671"/>
              </a:xfrm>
            </p:spPr>
            <p:txBody>
              <a:bodyPr/>
              <a:lstStyle/>
              <a:p>
                <a:pPr lvl="0"/>
                <a:r>
                  <a:rPr lang="en-US" b="1">
                    <a:solidFill>
                      <a:srgbClr val="7030A0"/>
                    </a:solidFill>
                    <a:cs typeface="Times New Roman" pitchFamily="18"/>
                  </a:rPr>
                  <a:t>Definition</a:t>
                </a:r>
                <a:r>
                  <a:rPr lang="en-US" b="1">
                    <a:cs typeface="Times New Roman" pitchFamily="18"/>
                  </a:rPr>
                  <a:t>:</a:t>
                </a:r>
                <a:r>
                  <a:rPr lang="en-US">
                    <a:cs typeface="Times New Roman" pitchFamily="18"/>
                  </a:rPr>
                  <a:t> If </a:t>
                </a:r>
                <a:r>
                  <a:rPr lang="en-US" i="1">
                    <a:cs typeface="Times New Roman" pitchFamily="18"/>
                  </a:rPr>
                  <a:t>A</a:t>
                </a:r>
                <a:r>
                  <a:rPr lang="en-US">
                    <a:cs typeface="Times New Roman" pitchFamily="18"/>
                  </a:rPr>
                  <a:t> is an  m x n  matrix, with columns </a:t>
                </a:r>
                <a:r>
                  <a:rPr lang="en-US" b="1">
                    <a:cs typeface="Times New Roman" pitchFamily="18"/>
                  </a:rPr>
                  <a:t>a</a:t>
                </a:r>
                <a:r>
                  <a:rPr lang="en-US" baseline="-25000">
                    <a:cs typeface="Times New Roman" pitchFamily="18"/>
                  </a:rPr>
                  <a:t>1</a:t>
                </a:r>
                <a:r>
                  <a:rPr lang="en-US">
                    <a:cs typeface="Times New Roman" pitchFamily="18"/>
                  </a:rPr>
                  <a:t>, …, </a:t>
                </a:r>
                <a:r>
                  <a:rPr lang="en-US" b="1">
                    <a:cs typeface="Times New Roman" pitchFamily="18"/>
                  </a:rPr>
                  <a:t>a</a:t>
                </a:r>
                <a:r>
                  <a:rPr lang="en-US" i="1" baseline="-25000">
                    <a:cs typeface="Times New Roman" pitchFamily="18"/>
                  </a:rPr>
                  <a:t>n</a:t>
                </a:r>
                <a:r>
                  <a:rPr lang="en-US">
                    <a:cs typeface="Times New Roman" pitchFamily="18"/>
                  </a:rPr>
                  <a:t>, and if </a:t>
                </a:r>
                <a:r>
                  <a:rPr lang="en-US" b="1">
                    <a:cs typeface="Times New Roman" pitchFamily="18"/>
                  </a:rPr>
                  <a:t>x</a:t>
                </a:r>
                <a:r>
                  <a:rPr lang="en-US">
                    <a:cs typeface="Times New Roman" pitchFamily="18"/>
                  </a:rPr>
                  <a:t> is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>
                    <a:cs typeface="Times New Roman" pitchFamily="18"/>
                  </a:rPr>
                  <a:t>, then the </a:t>
                </a:r>
                <a:r>
                  <a:rPr lang="en-US" b="1">
                    <a:solidFill>
                      <a:srgbClr val="7030A0"/>
                    </a:solidFill>
                    <a:cs typeface="Times New Roman" pitchFamily="18"/>
                  </a:rPr>
                  <a:t>product of</a:t>
                </a:r>
                <a:r>
                  <a:rPr lang="en-US">
                    <a:solidFill>
                      <a:srgbClr val="7030A0"/>
                    </a:solidFill>
                    <a:cs typeface="Times New Roman" pitchFamily="18"/>
                  </a:rPr>
                  <a:t> </a:t>
                </a:r>
                <a:r>
                  <a:rPr lang="en-US" i="1">
                    <a:solidFill>
                      <a:srgbClr val="7030A0"/>
                    </a:solidFill>
                    <a:cs typeface="Times New Roman" pitchFamily="18"/>
                  </a:rPr>
                  <a:t>A</a:t>
                </a:r>
                <a:r>
                  <a:rPr lang="en-US" b="1">
                    <a:solidFill>
                      <a:srgbClr val="7030A0"/>
                    </a:solidFill>
                    <a:cs typeface="Times New Roman" pitchFamily="18"/>
                  </a:rPr>
                  <a:t> and x</a:t>
                </a:r>
                <a:r>
                  <a:rPr lang="en-US">
                    <a:cs typeface="Times New Roman" pitchFamily="18"/>
                  </a:rPr>
                  <a:t>, denoted by </a:t>
                </a:r>
                <a:r>
                  <a:rPr lang="en-US" i="1">
                    <a:solidFill>
                      <a:srgbClr val="7030A0"/>
                    </a:solidFill>
                    <a:cs typeface="Times New Roman" pitchFamily="18"/>
                  </a:rPr>
                  <a:t>A</a:t>
                </a:r>
                <a:r>
                  <a:rPr lang="en-US" b="1">
                    <a:solidFill>
                      <a:srgbClr val="7030A0"/>
                    </a:solidFill>
                    <a:cs typeface="Times New Roman" pitchFamily="18"/>
                  </a:rPr>
                  <a:t>x</a:t>
                </a:r>
                <a:r>
                  <a:rPr lang="en-US">
                    <a:solidFill>
                      <a:srgbClr val="7030A0"/>
                    </a:solidFill>
                    <a:cs typeface="Times New Roman" pitchFamily="18"/>
                  </a:rPr>
                  <a:t>, </a:t>
                </a:r>
                <a:r>
                  <a:rPr lang="en-US" b="1">
                    <a:solidFill>
                      <a:srgbClr val="7030A0"/>
                    </a:solidFill>
                    <a:cs typeface="Times New Roman" pitchFamily="18"/>
                  </a:rPr>
                  <a:t>is the linear combination of the columns of</a:t>
                </a:r>
                <a:r>
                  <a:rPr lang="en-US">
                    <a:solidFill>
                      <a:srgbClr val="7030A0"/>
                    </a:solidFill>
                    <a:cs typeface="Times New Roman" pitchFamily="18"/>
                  </a:rPr>
                  <a:t> </a:t>
                </a:r>
                <a:r>
                  <a:rPr lang="en-US" i="1">
                    <a:solidFill>
                      <a:srgbClr val="7030A0"/>
                    </a:solidFill>
                    <a:cs typeface="Times New Roman" pitchFamily="18"/>
                  </a:rPr>
                  <a:t>A</a:t>
                </a:r>
                <a:r>
                  <a:rPr lang="en-US">
                    <a:solidFill>
                      <a:srgbClr val="7030A0"/>
                    </a:solidFill>
                    <a:cs typeface="Times New Roman" pitchFamily="18"/>
                  </a:rPr>
                  <a:t> </a:t>
                </a:r>
                <a:r>
                  <a:rPr lang="en-US" b="1">
                    <a:solidFill>
                      <a:srgbClr val="7030A0"/>
                    </a:solidFill>
                    <a:cs typeface="Times New Roman" pitchFamily="18"/>
                  </a:rPr>
                  <a:t>using the corresponding entries in x as weights</a:t>
                </a:r>
                <a:r>
                  <a:rPr lang="en-US">
                    <a:solidFill>
                      <a:srgbClr val="7030A0"/>
                    </a:solidFill>
                    <a:cs typeface="Times New Roman" pitchFamily="18"/>
                  </a:rPr>
                  <a:t>;</a:t>
                </a:r>
                <a:r>
                  <a:rPr lang="en-US">
                    <a:cs typeface="Times New Roman" pitchFamily="18"/>
                  </a:rPr>
                  <a:t> that is,</a:t>
                </a:r>
              </a:p>
              <a:p>
                <a:pPr lvl="0"/>
                <a:endParaRPr lang="en-US">
                  <a:cs typeface="Times New Roman" pitchFamily="18"/>
                </a:endParaRPr>
              </a:p>
              <a:p>
                <a:pPr lvl="0"/>
                <a:endParaRPr lang="en-US">
                  <a:cs typeface="Times New Roman" pitchFamily="18"/>
                </a:endParaRPr>
              </a:p>
              <a:p>
                <a:pPr lvl="0"/>
                <a:endParaRPr lang="en-US">
                  <a:cs typeface="Times New Roman" pitchFamily="18"/>
                </a:endParaRPr>
              </a:p>
              <a:p>
                <a:pPr lvl="0"/>
                <a:endParaRPr lang="en-US">
                  <a:cs typeface="Times New Roman" pitchFamily="18"/>
                </a:endParaRPr>
              </a:p>
              <a:p>
                <a:pPr lvl="0"/>
                <a:r>
                  <a:rPr lang="en-US">
                    <a:cs typeface="Times New Roman" pitchFamily="18"/>
                  </a:rPr>
                  <a:t>Note that </a:t>
                </a:r>
                <a:r>
                  <a:rPr lang="en-US" i="1">
                    <a:cs typeface="Times New Roman" pitchFamily="18"/>
                  </a:rPr>
                  <a:t>A</a:t>
                </a:r>
                <a:r>
                  <a:rPr lang="en-US" b="1">
                    <a:cs typeface="Times New Roman" pitchFamily="18"/>
                  </a:rPr>
                  <a:t>x</a:t>
                </a:r>
                <a:r>
                  <a:rPr lang="en-US">
                    <a:cs typeface="Times New Roman" pitchFamily="18"/>
                  </a:rPr>
                  <a:t> is defined only if the number of columns of </a:t>
                </a:r>
                <a:r>
                  <a:rPr lang="en-US" i="1">
                    <a:cs typeface="Times New Roman" pitchFamily="18"/>
                  </a:rPr>
                  <a:t>A</a:t>
                </a:r>
                <a:r>
                  <a:rPr lang="en-US">
                    <a:cs typeface="Times New Roman" pitchFamily="18"/>
                  </a:rPr>
                  <a:t> equals the number of entries in </a:t>
                </a:r>
                <a:r>
                  <a:rPr lang="en-US" b="1">
                    <a:cs typeface="Times New Roman" pitchFamily="18"/>
                  </a:rPr>
                  <a:t>x</a:t>
                </a:r>
                <a:r>
                  <a:rPr lang="en-US">
                    <a:cs typeface="Times New Roman" pitchFamily="18"/>
                  </a:rPr>
                  <a:t>.</a:t>
                </a:r>
              </a:p>
              <a:p>
                <a:pPr lvl="0"/>
                <a:endParaRPr lang="en-US">
                  <a:cs typeface="Times New Roman" pitchFamily="18"/>
                </a:endParaRPr>
              </a:p>
              <a:p>
                <a:pPr lvl="0"/>
                <a:endParaRPr lang="en-GB"/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157292"/>
                <a:ext cx="10515600" cy="5019671"/>
              </a:xfrm>
              <a:blipFill rotWithShape="0">
                <a:blip r:embed="rId3"/>
                <a:stretch>
                  <a:fillRect l="-1043" t="-21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19"/>
          <p:cNvGraphicFramePr/>
          <p:nvPr/>
        </p:nvGraphicFramePr>
        <p:xfrm>
          <a:off x="2051044" y="2473323"/>
          <a:ext cx="8089897" cy="2387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2" r:id="rId4" imgW="8089900" imgH="2387600" progId="">
                  <p:embed/>
                </p:oleObj>
              </mc:Choice>
              <mc:Fallback>
                <p:oleObj r:id="rId4" imgW="8089900" imgH="23876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51044" y="2473323"/>
                        <a:ext cx="8089897" cy="2387598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6" cy="1111343"/>
          </a:xfrm>
          <a:solidFill>
            <a:srgbClr val="7030A0"/>
          </a:solidFill>
        </p:spPr>
        <p:txBody>
          <a:bodyPr/>
          <a:lstStyle/>
          <a:p>
            <a:pPr lvl="0"/>
            <a:r>
              <a:rPr lang="en-US"/>
              <a:t>  </a:t>
            </a:r>
            <a:r>
              <a:rPr lang="en-US">
                <a:solidFill>
                  <a:srgbClr val="FFFFFF"/>
                </a:solidFill>
              </a:rPr>
              <a:t>Linear Equation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337483" y="1392704"/>
            <a:ext cx="9621673" cy="4784259"/>
          </a:xfrm>
        </p:spPr>
        <p:txBody>
          <a:bodyPr/>
          <a:lstStyle/>
          <a:p>
            <a:pPr marL="609603" lvl="0" indent="-609603"/>
            <a:r>
              <a:rPr lang="en-US" dirty="0"/>
              <a:t>A system of linear equations has</a:t>
            </a:r>
          </a:p>
          <a:p>
            <a:pPr marL="1371600" lvl="2" indent="-457200">
              <a:buFont typeface="Wingdings" pitchFamily="2"/>
              <a:buAutoNum type="arabicPeriod"/>
            </a:pPr>
            <a:r>
              <a:rPr lang="en-US" sz="2800" b="1" dirty="0">
                <a:solidFill>
                  <a:schemeClr val="tx1"/>
                </a:solidFill>
              </a:rPr>
              <a:t>no</a:t>
            </a:r>
            <a:r>
              <a:rPr lang="en-US" sz="2800" dirty="0"/>
              <a:t> solution, or</a:t>
            </a:r>
          </a:p>
          <a:p>
            <a:pPr marL="1371600" lvl="2" indent="-457200">
              <a:buFont typeface="Wingdings" pitchFamily="2"/>
              <a:buAutoNum type="arabicPeriod"/>
            </a:pPr>
            <a:r>
              <a:rPr lang="en-US" sz="2800" dirty="0"/>
              <a:t>exactly</a:t>
            </a:r>
            <a:r>
              <a:rPr lang="en-US" sz="2800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chemeClr val="tx1"/>
                </a:solidFill>
              </a:rPr>
              <a:t>one</a:t>
            </a:r>
            <a:r>
              <a:rPr lang="en-US" sz="2800" dirty="0">
                <a:solidFill>
                  <a:srgbClr val="7030A0"/>
                </a:solidFill>
              </a:rPr>
              <a:t> </a:t>
            </a:r>
            <a:r>
              <a:rPr lang="en-US" sz="2800" dirty="0"/>
              <a:t>solution, or</a:t>
            </a:r>
          </a:p>
          <a:p>
            <a:pPr marL="1371600" lvl="2" indent="-457200">
              <a:buFont typeface="Wingdings" pitchFamily="2"/>
              <a:buAutoNum type="arabicPeriod"/>
            </a:pPr>
            <a:r>
              <a:rPr lang="en-US" sz="2800" dirty="0"/>
              <a:t>infinitely</a:t>
            </a:r>
            <a:r>
              <a:rPr lang="en-US" sz="2800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chemeClr val="tx1"/>
                </a:solidFill>
              </a:rPr>
              <a:t>many</a:t>
            </a:r>
            <a:r>
              <a:rPr lang="en-US" sz="2800" dirty="0">
                <a:solidFill>
                  <a:srgbClr val="7030A0"/>
                </a:solidFill>
              </a:rPr>
              <a:t> </a:t>
            </a:r>
            <a:r>
              <a:rPr lang="en-US" sz="2800" dirty="0"/>
              <a:t>solutions.</a:t>
            </a:r>
          </a:p>
          <a:p>
            <a:pPr marL="609603" lvl="0" indent="-609603"/>
            <a:r>
              <a:rPr lang="en-US" dirty="0"/>
              <a:t>A system of linear equations is said to be </a:t>
            </a:r>
            <a:r>
              <a:rPr lang="en-US" b="1" dirty="0">
                <a:solidFill>
                  <a:srgbClr val="7030A0"/>
                </a:solidFill>
              </a:rPr>
              <a:t>consistent</a:t>
            </a:r>
            <a:r>
              <a:rPr lang="en-US" dirty="0"/>
              <a:t> if it has either </a:t>
            </a:r>
            <a:r>
              <a:rPr lang="en-US" b="1" dirty="0">
                <a:solidFill>
                  <a:schemeClr val="tx1"/>
                </a:solidFill>
              </a:rPr>
              <a:t>one</a:t>
            </a:r>
            <a:r>
              <a:rPr lang="en-US" dirty="0"/>
              <a:t> solution or infinitely </a:t>
            </a:r>
            <a:r>
              <a:rPr lang="en-US" b="1" dirty="0">
                <a:solidFill>
                  <a:schemeClr val="tx1"/>
                </a:solidFill>
              </a:rPr>
              <a:t>many</a:t>
            </a:r>
            <a:r>
              <a:rPr lang="en-US" b="1" dirty="0"/>
              <a:t> </a:t>
            </a:r>
            <a:r>
              <a:rPr lang="en-US" dirty="0"/>
              <a:t>solutions.</a:t>
            </a:r>
          </a:p>
          <a:p>
            <a:pPr marL="609603" lvl="0" indent="-609603"/>
            <a:r>
              <a:rPr lang="en-US" dirty="0"/>
              <a:t>A system is </a:t>
            </a:r>
            <a:r>
              <a:rPr lang="en-US" b="1" dirty="0">
                <a:solidFill>
                  <a:srgbClr val="7030A0"/>
                </a:solidFill>
              </a:rPr>
              <a:t>inconsistent</a:t>
            </a:r>
            <a:r>
              <a:rPr lang="en-US" dirty="0"/>
              <a:t> if it has </a:t>
            </a:r>
            <a:r>
              <a:rPr lang="en-US" b="1" dirty="0">
                <a:solidFill>
                  <a:schemeClr val="tx1"/>
                </a:solidFill>
              </a:rPr>
              <a:t>no solution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t>Lecture 1 - Linear equation in Linear Algebra</a:t>
            </a:r>
          </a:p>
        </p:txBody>
      </p:sp>
      <p:sp>
        <p:nvSpPr>
          <p:cNvPr id="5" name="Slide Number Placeholder 4"/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F3A1615-F93B-4AC0-857E-B4B7C2C87EE8}" type="slidenum">
              <a:t>4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6" name="Footer Placeholder 5"/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t>Lecture 1 : Linear Equation in Linear Algebra</a:t>
            </a:r>
          </a:p>
        </p:txBody>
      </p:sp>
      <p:sp>
        <p:nvSpPr>
          <p:cNvPr id="7" name="Slide Number Placeholder 6"/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E384F1B-8543-4FEB-BFF6-530D5DB27AE6}" type="slidenum">
              <a:t>4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8" name="Date Placeholder 7"/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4B476A8-C35D-4CEF-90F5-D34C41D9B8BE}" type="datetime1">
              <a: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9/3/19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9" name="Date Placeholder 8"/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3009756-1866-40D7-B5F0-91241C3B67C7}" type="datetime1">
              <a: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9/3/19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10" name="Footer Placeholder 9"/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t>Lecture 1 : Linear Equation in Linear Algebra</a:t>
            </a:r>
          </a:p>
        </p:txBody>
      </p:sp>
      <p:sp>
        <p:nvSpPr>
          <p:cNvPr id="11" name="Slide Number Placeholder 10"/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0CCC6EB-A481-4283-B457-ABF796AD0F84}" type="slidenum">
              <a:t>4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6" cy="956599"/>
          </a:xfrm>
          <a:solidFill>
            <a:srgbClr val="7030A0"/>
          </a:solidFill>
        </p:spPr>
        <p:txBody>
          <a:bodyPr/>
          <a:lstStyle/>
          <a:p>
            <a:pPr lvl="0"/>
            <a:r>
              <a:rPr lang="en-US">
                <a:solidFill>
                  <a:srgbClr val="FFFFFF"/>
                </a:solidFill>
              </a:rPr>
              <a:t>MATRIX EQUATION Ax = b</a:t>
            </a:r>
            <a:endParaRPr lang="en-GB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514475"/>
                <a:ext cx="10791821" cy="4662489"/>
              </a:xfrm>
            </p:spPr>
            <p:txBody>
              <a:bodyPr>
                <a:noAutofit/>
              </a:bodyPr>
              <a:lstStyle/>
              <a:p>
                <a:pPr lvl="0"/>
                <a:r>
                  <a:rPr lang="en-US" b="1" dirty="0">
                    <a:cs typeface="Times New Roman" pitchFamily="18"/>
                  </a:rPr>
                  <a:t>Example :</a:t>
                </a:r>
                <a:r>
                  <a:rPr lang="en-US" dirty="0">
                    <a:cs typeface="Times New Roman" pitchFamily="18"/>
                  </a:rPr>
                  <a:t> </a:t>
                </a:r>
              </a:p>
              <a:p>
                <a:pPr marL="0" lvl="0" indent="0">
                  <a:buNone/>
                </a:pPr>
                <a:r>
                  <a:rPr lang="en-US" dirty="0">
                    <a:cs typeface="Times New Roman" pitchFamily="18"/>
                  </a:rPr>
                  <a:t>For </a:t>
                </a:r>
                <a:r>
                  <a:rPr lang="en-US" b="1" dirty="0">
                    <a:cs typeface="Times New Roman" pitchFamily="18"/>
                  </a:rPr>
                  <a:t>v</a:t>
                </a:r>
                <a:r>
                  <a:rPr lang="en-US" baseline="-25000" dirty="0">
                    <a:cs typeface="Times New Roman" pitchFamily="18"/>
                  </a:rPr>
                  <a:t>1</a:t>
                </a:r>
                <a:r>
                  <a:rPr lang="en-US" dirty="0">
                    <a:cs typeface="Times New Roman" pitchFamily="18"/>
                  </a:rPr>
                  <a:t>, </a:t>
                </a:r>
                <a:r>
                  <a:rPr lang="en-US" b="1" dirty="0">
                    <a:cs typeface="Times New Roman" pitchFamily="18"/>
                  </a:rPr>
                  <a:t>v</a:t>
                </a:r>
                <a:r>
                  <a:rPr lang="en-US" baseline="-25000" dirty="0">
                    <a:cs typeface="Times New Roman" pitchFamily="18"/>
                  </a:rPr>
                  <a:t>2</a:t>
                </a:r>
                <a:r>
                  <a:rPr lang="en-US" dirty="0">
                    <a:cs typeface="Times New Roman" pitchFamily="18"/>
                  </a:rPr>
                  <a:t>, </a:t>
                </a:r>
                <a:r>
                  <a:rPr lang="en-US" b="1" dirty="0">
                    <a:cs typeface="Times New Roman" pitchFamily="18"/>
                  </a:rPr>
                  <a:t>v</a:t>
                </a:r>
                <a:r>
                  <a:rPr lang="en-US" baseline="-25000" dirty="0">
                    <a:cs typeface="Times New Roman" pitchFamily="18"/>
                  </a:rPr>
                  <a:t>3</a:t>
                </a:r>
                <a:r>
                  <a:rPr lang="en-US" dirty="0">
                    <a:cs typeface="Times New Roman" pitchFamily="18"/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>
                    <a:cs typeface="Times New Roman" pitchFamily="18"/>
                  </a:rPr>
                  <a:t>, write the linear combination                                                        as a matrix times a vector.</a:t>
                </a:r>
              </a:p>
              <a:p>
                <a:pPr marL="0" lvl="0" indent="0">
                  <a:buNone/>
                </a:pPr>
                <a:r>
                  <a:rPr lang="en-US" b="1" dirty="0">
                    <a:cs typeface="Times New Roman" pitchFamily="18"/>
                  </a:rPr>
                  <a:t> Solution:</a:t>
                </a:r>
              </a:p>
              <a:p>
                <a:pPr marL="0" lvl="0" indent="0">
                  <a:buNone/>
                </a:pPr>
                <a:r>
                  <a:rPr lang="en-US" dirty="0">
                    <a:cs typeface="Times New Roman" pitchFamily="18"/>
                  </a:rPr>
                  <a:t> Place </a:t>
                </a:r>
                <a:r>
                  <a:rPr lang="en-US" b="1" dirty="0">
                    <a:cs typeface="Times New Roman" pitchFamily="18"/>
                  </a:rPr>
                  <a:t>v</a:t>
                </a:r>
                <a:r>
                  <a:rPr lang="en-US" baseline="-25000" dirty="0">
                    <a:cs typeface="Times New Roman" pitchFamily="18"/>
                  </a:rPr>
                  <a:t>1</a:t>
                </a:r>
                <a:r>
                  <a:rPr lang="en-US" dirty="0">
                    <a:cs typeface="Times New Roman" pitchFamily="18"/>
                  </a:rPr>
                  <a:t>, </a:t>
                </a:r>
                <a:r>
                  <a:rPr lang="en-US" b="1" dirty="0">
                    <a:cs typeface="Times New Roman" pitchFamily="18"/>
                  </a:rPr>
                  <a:t>v</a:t>
                </a:r>
                <a:r>
                  <a:rPr lang="en-US" baseline="-25000" dirty="0">
                    <a:cs typeface="Times New Roman" pitchFamily="18"/>
                  </a:rPr>
                  <a:t>2</a:t>
                </a:r>
                <a:r>
                  <a:rPr lang="en-US" dirty="0">
                    <a:cs typeface="Times New Roman" pitchFamily="18"/>
                  </a:rPr>
                  <a:t>, </a:t>
                </a:r>
                <a:r>
                  <a:rPr lang="en-US" b="1" dirty="0">
                    <a:cs typeface="Times New Roman" pitchFamily="18"/>
                  </a:rPr>
                  <a:t>v</a:t>
                </a:r>
                <a:r>
                  <a:rPr lang="en-US" baseline="-25000" dirty="0">
                    <a:cs typeface="Times New Roman" pitchFamily="18"/>
                  </a:rPr>
                  <a:t>3</a:t>
                </a:r>
                <a:r>
                  <a:rPr lang="en-US" dirty="0">
                    <a:cs typeface="Times New Roman" pitchFamily="18"/>
                  </a:rPr>
                  <a:t> into the columns of a matrix </a:t>
                </a:r>
                <a:r>
                  <a:rPr lang="en-US" i="1" dirty="0">
                    <a:cs typeface="Times New Roman" pitchFamily="18"/>
                  </a:rPr>
                  <a:t>A</a:t>
                </a:r>
                <a:r>
                  <a:rPr lang="en-US" dirty="0">
                    <a:cs typeface="Times New Roman" pitchFamily="18"/>
                  </a:rPr>
                  <a:t> and place the weights 3, </a:t>
                </a:r>
                <a:r>
                  <a:rPr lang="en-US" dirty="0" smtClean="0">
                    <a:cs typeface="Times New Roman" pitchFamily="18"/>
                  </a:rPr>
                  <a:t>-5 </a:t>
                </a:r>
                <a:r>
                  <a:rPr lang="en-US" dirty="0">
                    <a:cs typeface="Times New Roman" pitchFamily="18"/>
                  </a:rPr>
                  <a:t>and 7 into a vector </a:t>
                </a:r>
                <a:r>
                  <a:rPr lang="en-US" b="1" dirty="0">
                    <a:cs typeface="Times New Roman" pitchFamily="18"/>
                  </a:rPr>
                  <a:t>x</a:t>
                </a:r>
                <a:r>
                  <a:rPr lang="en-US" dirty="0">
                    <a:cs typeface="Times New Roman" pitchFamily="18"/>
                  </a:rPr>
                  <a:t>. That is </a:t>
                </a:r>
              </a:p>
              <a:p>
                <a:pPr lvl="0"/>
                <a:endParaRPr lang="en-GB" dirty="0">
                  <a:cs typeface="Times New Roman" pitchFamily="18"/>
                </a:endParaRPr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514475"/>
                <a:ext cx="10791821" cy="4662489"/>
              </a:xfrm>
              <a:blipFill rotWithShape="0">
                <a:blip r:embed="rId3"/>
                <a:stretch>
                  <a:fillRect l="-1186" t="-2222" r="-13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10"/>
          <p:cNvGraphicFramePr/>
          <p:nvPr/>
        </p:nvGraphicFramePr>
        <p:xfrm>
          <a:off x="2432413" y="3971312"/>
          <a:ext cx="6603997" cy="1777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5" r:id="rId4" imgW="6604000" imgH="1778000" progId="">
                  <p:embed/>
                </p:oleObj>
              </mc:Choice>
              <mc:Fallback>
                <p:oleObj r:id="rId4" imgW="6604000" imgH="17780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32413" y="3971312"/>
                        <a:ext cx="6603997" cy="1777995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8"/>
          <p:cNvGraphicFramePr/>
          <p:nvPr/>
        </p:nvGraphicFramePr>
        <p:xfrm>
          <a:off x="8281702" y="2033982"/>
          <a:ext cx="2362196" cy="482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6" r:id="rId6" imgW="2362200" imgH="482600" progId="">
                  <p:embed/>
                </p:oleObj>
              </mc:Choice>
              <mc:Fallback>
                <p:oleObj r:id="rId6" imgW="2362200" imgH="4826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281702" y="2033982"/>
                        <a:ext cx="2362196" cy="482602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6" cy="1092104"/>
          </a:xfrm>
          <a:solidFill>
            <a:srgbClr val="7030A0"/>
          </a:solidFill>
        </p:spPr>
        <p:txBody>
          <a:bodyPr/>
          <a:lstStyle/>
          <a:p>
            <a:pPr lvl="0"/>
            <a:r>
              <a:rPr lang="en-US">
                <a:solidFill>
                  <a:srgbClr val="FFFFFF"/>
                </a:solidFill>
              </a:rPr>
              <a:t>MATRIX EQUATION Ax = b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071567" y="1469038"/>
            <a:ext cx="9844082" cy="4677951"/>
          </a:xfrm>
        </p:spPr>
        <p:txBody>
          <a:bodyPr/>
          <a:lstStyle/>
          <a:p>
            <a:pPr lvl="0"/>
            <a:r>
              <a:rPr lang="en-US"/>
              <a:t>Now, write the system of linear equations as a vector equation involving a linear combination of vectors. </a:t>
            </a:r>
          </a:p>
          <a:p>
            <a:pPr lvl="0"/>
            <a:r>
              <a:rPr lang="en-US"/>
              <a:t>For example, the following system </a:t>
            </a:r>
          </a:p>
          <a:p>
            <a:pPr marL="0" lvl="0" indent="0">
              <a:buNone/>
            </a:pPr>
            <a:r>
              <a:rPr lang="en-US"/>
              <a:t>                                                                                  (1)</a:t>
            </a:r>
          </a:p>
          <a:p>
            <a:pPr marL="0" lvl="0" indent="0">
              <a:buNone/>
            </a:pPr>
            <a:endParaRPr lang="en-US"/>
          </a:p>
          <a:p>
            <a:pPr marL="0" lvl="0" indent="0">
              <a:buNone/>
            </a:pPr>
            <a:r>
              <a:rPr lang="en-US"/>
              <a:t>is equivalent to </a:t>
            </a:r>
          </a:p>
          <a:p>
            <a:pPr marL="0" lvl="0" indent="0">
              <a:buNone/>
            </a:pPr>
            <a:endParaRPr lang="en-US"/>
          </a:p>
          <a:p>
            <a:pPr marL="0" lvl="0" indent="0">
              <a:buNone/>
            </a:pPr>
            <a:r>
              <a:rPr lang="en-US"/>
              <a:t>                                                                                           (2)</a:t>
            </a:r>
            <a:endParaRPr lang="en-GB"/>
          </a:p>
        </p:txBody>
      </p:sp>
      <p:graphicFrame>
        <p:nvGraphicFramePr>
          <p:cNvPr id="4" name="Object 5"/>
          <p:cNvGraphicFramePr/>
          <p:nvPr/>
        </p:nvGraphicFramePr>
        <p:xfrm>
          <a:off x="3821241" y="3130274"/>
          <a:ext cx="2540002" cy="1092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9" r:id="rId3" imgW="2540000" imgH="1092200" progId="">
                  <p:embed/>
                </p:oleObj>
              </mc:Choice>
              <mc:Fallback>
                <p:oleObj r:id="rId3" imgW="2540000" imgH="10922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21241" y="3130274"/>
                        <a:ext cx="2540002" cy="1092195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/>
          <p:nvPr/>
        </p:nvGraphicFramePr>
        <p:xfrm>
          <a:off x="2904344" y="4821055"/>
          <a:ext cx="4927601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0" r:id="rId5" imgW="4927600" imgH="1143000" progId="">
                  <p:embed/>
                </p:oleObj>
              </mc:Choice>
              <mc:Fallback>
                <p:oleObj r:id="rId5" imgW="4927600" imgH="11430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04344" y="4821055"/>
                        <a:ext cx="4927601" cy="1143000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0" y="11119"/>
            <a:ext cx="12191996" cy="1046155"/>
          </a:xfrm>
          <a:solidFill>
            <a:srgbClr val="7030A0"/>
          </a:solidFill>
        </p:spPr>
        <p:txBody>
          <a:bodyPr/>
          <a:lstStyle/>
          <a:p>
            <a:pPr lvl="0"/>
            <a:r>
              <a:rPr lang="en-US">
                <a:solidFill>
                  <a:srgbClr val="FFFFFF"/>
                </a:solidFill>
              </a:rPr>
              <a:t>MATRIX EQUATION Ax = b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3" y="1385892"/>
            <a:ext cx="10515600" cy="4791071"/>
          </a:xfrm>
        </p:spPr>
        <p:txBody>
          <a:bodyPr/>
          <a:lstStyle/>
          <a:p>
            <a:pPr lvl="0"/>
            <a:r>
              <a:rPr lang="en-US">
                <a:cs typeface="Times New Roman" pitchFamily="18"/>
              </a:rPr>
              <a:t>As in the example, the linear combination on the left side is a matrix times a vector, so that (2) becomes</a:t>
            </a:r>
          </a:p>
          <a:p>
            <a:pPr marL="0" lvl="0" indent="0">
              <a:buNone/>
            </a:pPr>
            <a:r>
              <a:rPr lang="en-US">
                <a:cs typeface="Times New Roman" pitchFamily="18"/>
              </a:rPr>
              <a:t>                                                                                   </a:t>
            </a:r>
          </a:p>
          <a:p>
            <a:pPr marL="0" lvl="0" indent="0">
              <a:buNone/>
            </a:pPr>
            <a:r>
              <a:rPr lang="en-US">
                <a:cs typeface="Times New Roman" pitchFamily="18"/>
              </a:rPr>
              <a:t>                                                                                    (3)</a:t>
            </a:r>
          </a:p>
          <a:p>
            <a:pPr lvl="0"/>
            <a:endParaRPr lang="en-US">
              <a:cs typeface="Times New Roman" pitchFamily="18"/>
            </a:endParaRPr>
          </a:p>
          <a:p>
            <a:pPr lvl="0"/>
            <a:endParaRPr lang="en-US">
              <a:cs typeface="Times New Roman" pitchFamily="18"/>
            </a:endParaRPr>
          </a:p>
          <a:p>
            <a:pPr lvl="0"/>
            <a:r>
              <a:rPr lang="en-US">
                <a:cs typeface="Times New Roman" pitchFamily="18"/>
              </a:rPr>
              <a:t>Equation (3) has the form  Ax = b . Such an equation is called a </a:t>
            </a:r>
            <a:r>
              <a:rPr lang="en-US" b="1">
                <a:solidFill>
                  <a:srgbClr val="7030A0"/>
                </a:solidFill>
                <a:cs typeface="Times New Roman" pitchFamily="18"/>
              </a:rPr>
              <a:t>matrix equation</a:t>
            </a:r>
            <a:r>
              <a:rPr lang="en-US">
                <a:solidFill>
                  <a:srgbClr val="7030A0"/>
                </a:solidFill>
                <a:cs typeface="Times New Roman" pitchFamily="18"/>
              </a:rPr>
              <a:t>, </a:t>
            </a:r>
            <a:r>
              <a:rPr lang="en-US">
                <a:cs typeface="Times New Roman" pitchFamily="18"/>
              </a:rPr>
              <a:t>to distinguish it from a vector equation such as shown in (2).        </a:t>
            </a:r>
          </a:p>
          <a:p>
            <a:pPr lvl="0"/>
            <a:endParaRPr lang="en-US"/>
          </a:p>
          <a:p>
            <a:pPr lvl="0"/>
            <a:endParaRPr lang="en-GB"/>
          </a:p>
        </p:txBody>
      </p:sp>
      <p:graphicFrame>
        <p:nvGraphicFramePr>
          <p:cNvPr id="4" name="Object 5"/>
          <p:cNvGraphicFramePr/>
          <p:nvPr/>
        </p:nvGraphicFramePr>
        <p:xfrm>
          <a:off x="3228974" y="2584451"/>
          <a:ext cx="3886200" cy="1777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4" r:id="rId3" imgW="3886200" imgH="1778000" progId="">
                  <p:embed/>
                </p:oleObj>
              </mc:Choice>
              <mc:Fallback>
                <p:oleObj r:id="rId3" imgW="3886200" imgH="17780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28974" y="2584451"/>
                        <a:ext cx="3886200" cy="1777995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6" cy="957257"/>
          </a:xfrm>
          <a:solidFill>
            <a:srgbClr val="7030A0"/>
          </a:solidFill>
        </p:spPr>
        <p:txBody>
          <a:bodyPr/>
          <a:lstStyle/>
          <a:p>
            <a:pPr lvl="0"/>
            <a:r>
              <a:rPr lang="en-US">
                <a:solidFill>
                  <a:srgbClr val="FFFFFF"/>
                </a:solidFill>
              </a:rPr>
              <a:t>MATRIX EQUATION Ax = b</a:t>
            </a:r>
            <a:endParaRPr lang="en-GB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 noGrp="1"/>
              </p:cNvSpPr>
              <p:nvPr>
                <p:ph idx="1"/>
              </p:nvPr>
            </p:nvSpPr>
            <p:spPr>
              <a:xfrm>
                <a:off x="1157292" y="1690689"/>
                <a:ext cx="9601200" cy="4486275"/>
              </a:xfrm>
            </p:spPr>
            <p:txBody>
              <a:bodyPr/>
              <a:lstStyle/>
              <a:p>
                <a:pPr marL="0" lvl="0" indent="0">
                  <a:buNone/>
                </a:pPr>
                <a:r>
                  <a:rPr lang="en-US" b="1">
                    <a:solidFill>
                      <a:srgbClr val="7030A0"/>
                    </a:solidFill>
                    <a:cs typeface="Times New Roman" pitchFamily="18"/>
                  </a:rPr>
                  <a:t>Theorem 3 </a:t>
                </a:r>
                <a:r>
                  <a:rPr lang="en-US">
                    <a:cs typeface="Times New Roman" pitchFamily="18"/>
                  </a:rPr>
                  <a:t>: </a:t>
                </a:r>
              </a:p>
              <a:p>
                <a:pPr marL="0" lvl="0" indent="0">
                  <a:buNone/>
                </a:pPr>
                <a:r>
                  <a:rPr lang="en-US">
                    <a:cs typeface="Times New Roman" pitchFamily="18"/>
                  </a:rPr>
                  <a:t>If </a:t>
                </a:r>
                <a:r>
                  <a:rPr lang="en-US" i="1">
                    <a:cs typeface="Times New Roman" pitchFamily="18"/>
                  </a:rPr>
                  <a:t>A</a:t>
                </a:r>
                <a:r>
                  <a:rPr lang="en-US">
                    <a:cs typeface="Times New Roman" pitchFamily="18"/>
                  </a:rPr>
                  <a:t> is an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>
                    <a:cs typeface="Times New Roman" pitchFamily="18"/>
                  </a:rPr>
                  <a:t>  matrix, with columns a</a:t>
                </a:r>
                <a:r>
                  <a:rPr lang="en-US" baseline="-25000">
                    <a:cs typeface="Times New Roman" pitchFamily="18"/>
                  </a:rPr>
                  <a:t>1</a:t>
                </a:r>
                <a:r>
                  <a:rPr lang="en-US">
                    <a:cs typeface="Times New Roman" pitchFamily="18"/>
                  </a:rPr>
                  <a:t>, …, a</a:t>
                </a:r>
                <a:r>
                  <a:rPr lang="en-US" baseline="-25000">
                    <a:cs typeface="Times New Roman" pitchFamily="18"/>
                  </a:rPr>
                  <a:t>n</a:t>
                </a:r>
                <a:r>
                  <a:rPr lang="en-US">
                    <a:cs typeface="Times New Roman" pitchFamily="18"/>
                  </a:rPr>
                  <a:t>, and if b is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>
                    <a:cs typeface="Times New Roman" pitchFamily="18"/>
                  </a:rPr>
                  <a:t>, then the matrix equation     A</a:t>
                </a:r>
                <a:r>
                  <a:rPr lang="en-US" b="1">
                    <a:cs typeface="Times New Roman" pitchFamily="18"/>
                  </a:rPr>
                  <a:t>x </a:t>
                </a:r>
                <a:r>
                  <a:rPr lang="en-US">
                    <a:cs typeface="Times New Roman" pitchFamily="18"/>
                  </a:rPr>
                  <a:t>= </a:t>
                </a:r>
                <a:r>
                  <a:rPr lang="en-US" b="1">
                    <a:cs typeface="Times New Roman" pitchFamily="18"/>
                  </a:rPr>
                  <a:t>b</a:t>
                </a:r>
                <a:endParaRPr lang="en-US">
                  <a:cs typeface="Times New Roman" pitchFamily="18"/>
                </a:endParaRPr>
              </a:p>
              <a:p>
                <a:pPr marL="0" lvl="0" indent="0">
                  <a:buNone/>
                </a:pPr>
                <a:r>
                  <a:rPr lang="en-US">
                    <a:cs typeface="Times New Roman" pitchFamily="18"/>
                  </a:rPr>
                  <a:t>has the same solution set as the vector equation 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GB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GB">
                          <a:latin typeface="Cambria Math" panose="02040503050406030204" pitchFamily="18" charset="0"/>
                        </a:rPr>
                        <m:t>+…+ </m:t>
                      </m:r>
                      <m:sSub>
                        <m:sSubPr>
                          <m:ctrlPr>
                            <a:rPr lang="en-GB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GB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b="1">
                  <a:cs typeface="Times New Roman" pitchFamily="18"/>
                </a:endParaRPr>
              </a:p>
              <a:p>
                <a:pPr lvl="0">
                  <a:buNone/>
                </a:pPr>
                <a:r>
                  <a:rPr lang="en-US">
                    <a:cs typeface="Times New Roman" pitchFamily="18"/>
                  </a:rPr>
                  <a:t>which, in turn, has the same solution set as the system of linear equations whose augmented matrix is </a:t>
                </a:r>
              </a:p>
              <a:p>
                <a:pPr lvl="0" algn="ctr">
                  <a:buNone/>
                </a:pPr>
                <a:r>
                  <a:rPr lang="en-US">
                    <a:cs typeface="Times New Roman" pitchFamily="18"/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GB" b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GB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GB" b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GB">
                            <a:latin typeface="Cambria Math" panose="02040503050406030204" pitchFamily="18" charset="0"/>
                          </a:rPr>
                          <m:t>   </m:t>
                        </m:r>
                      </m:sub>
                    </m:sSub>
                    <m:sSub>
                      <m:sSubPr>
                        <m:ctrlPr>
                          <a:rPr lang="en-GB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… </m:t>
                        </m:r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>
                    <a:cs typeface="Times New Roman" pitchFamily="18"/>
                  </a:rPr>
                  <a:t>     </a:t>
                </a:r>
                <a:r>
                  <a:rPr lang="en-US" b="1">
                    <a:cs typeface="Times New Roman" pitchFamily="18"/>
                  </a:rPr>
                  <a:t>b</a:t>
                </a:r>
                <a:r>
                  <a:rPr lang="en-US">
                    <a:cs typeface="Times New Roman" pitchFamily="18"/>
                  </a:rPr>
                  <a:t>]</a:t>
                </a:r>
                <a:r>
                  <a:rPr lang="en-US" b="1">
                    <a:cs typeface="Times New Roman" pitchFamily="18"/>
                  </a:rPr>
                  <a:t>     </a:t>
                </a:r>
                <a:endParaRPr lang="en-US">
                  <a:cs typeface="Times New Roman" pitchFamily="18"/>
                </a:endParaRPr>
              </a:p>
              <a:p>
                <a:pPr lvl="0"/>
                <a:endParaRPr lang="en-GB"/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7292" y="1690689"/>
                <a:ext cx="9601200" cy="4486275"/>
              </a:xfrm>
              <a:blipFill rotWithShape="0">
                <a:blip r:embed="rId2"/>
                <a:stretch>
                  <a:fillRect l="-1333" t="-23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6" cy="1014407"/>
          </a:xfrm>
          <a:solidFill>
            <a:srgbClr val="7030A0"/>
          </a:solidFill>
        </p:spPr>
        <p:txBody>
          <a:bodyPr/>
          <a:lstStyle/>
          <a:p>
            <a:pPr lvl="0"/>
            <a:r>
              <a:rPr lang="en-US">
                <a:solidFill>
                  <a:srgbClr val="FFFFFF"/>
                </a:solidFill>
              </a:rPr>
              <a:t>EXISTENCE OF SOLUTIONS </a:t>
            </a:r>
            <a:endParaRPr lang="en-GB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lang="en-US" b="1" dirty="0">
                    <a:solidFill>
                      <a:srgbClr val="7030A0"/>
                    </a:solidFill>
                  </a:rPr>
                  <a:t>THEOREM 4 : </a:t>
                </a:r>
              </a:p>
              <a:p>
                <a:pPr marL="0" lvl="0" indent="0">
                  <a:buNone/>
                </a:pPr>
                <a:r>
                  <a:rPr lang="en-US" dirty="0"/>
                  <a:t> Let </a:t>
                </a:r>
                <a:r>
                  <a:rPr lang="en-US" i="1" dirty="0"/>
                  <a:t>A </a:t>
                </a:r>
                <a:r>
                  <a:rPr lang="en-US" dirty="0"/>
                  <a:t>be an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 matrix. Then the following statements are logically equivalent. That is, for a particular </a:t>
                </a:r>
                <a:r>
                  <a:rPr lang="en-US" i="1" dirty="0"/>
                  <a:t>A</a:t>
                </a:r>
                <a:r>
                  <a:rPr lang="en-US" dirty="0"/>
                  <a:t>, either they are all true statements or they are all false. </a:t>
                </a:r>
              </a:p>
              <a:p>
                <a:pPr marL="1371600" lvl="2" indent="-457200">
                  <a:buFont typeface="Wingdings" pitchFamily="2"/>
                  <a:buAutoNum type="alphaLcPeriod"/>
                </a:pPr>
                <a:r>
                  <a:rPr lang="en-US" sz="2800" dirty="0"/>
                  <a:t>For each </a:t>
                </a:r>
                <a:r>
                  <a:rPr lang="en-US" sz="2800" b="1" dirty="0"/>
                  <a:t>b</a:t>
                </a:r>
                <a:r>
                  <a:rPr lang="en-US" sz="2800" dirty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2800" dirty="0"/>
                  <a:t>, the equation </a:t>
                </a:r>
                <a:r>
                  <a:rPr lang="en-US" sz="2800" i="1" dirty="0"/>
                  <a:t>A</a:t>
                </a:r>
                <a:r>
                  <a:rPr lang="en-US" sz="2800" b="1" dirty="0"/>
                  <a:t>x</a:t>
                </a:r>
                <a:r>
                  <a:rPr lang="en-US" sz="2800" dirty="0"/>
                  <a:t>=</a:t>
                </a:r>
                <a:r>
                  <a:rPr lang="en-US" sz="2800" b="1" dirty="0"/>
                  <a:t>b</a:t>
                </a:r>
                <a:r>
                  <a:rPr lang="en-US" sz="2800" dirty="0"/>
                  <a:t> has a solution.</a:t>
                </a:r>
              </a:p>
              <a:p>
                <a:pPr marL="1371600" lvl="2" indent="-457200">
                  <a:buFont typeface="Wingdings" pitchFamily="2"/>
                  <a:buAutoNum type="alphaLcPeriod"/>
                </a:pPr>
                <a:r>
                  <a:rPr lang="en-US" sz="2800" dirty="0"/>
                  <a:t>Each </a:t>
                </a:r>
                <a:r>
                  <a:rPr lang="en-US" sz="2800" b="1" dirty="0"/>
                  <a:t>b</a:t>
                </a:r>
                <a:r>
                  <a:rPr lang="en-US" sz="2800" dirty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2800" dirty="0"/>
                  <a:t> is a linear combination of the columns of </a:t>
                </a:r>
                <a:r>
                  <a:rPr lang="en-US" sz="2800" i="1" dirty="0"/>
                  <a:t>A</a:t>
                </a:r>
                <a:r>
                  <a:rPr lang="en-US" sz="2800" dirty="0"/>
                  <a:t>.</a:t>
                </a:r>
              </a:p>
              <a:p>
                <a:pPr marL="1371600" lvl="2" indent="-457200">
                  <a:buFont typeface="Wingdings" pitchFamily="2"/>
                  <a:buAutoNum type="alphaLcPeriod"/>
                </a:pPr>
                <a:r>
                  <a:rPr lang="en-US" sz="2800" dirty="0"/>
                  <a:t>The columns of </a:t>
                </a:r>
                <a:r>
                  <a:rPr lang="en-US" sz="2800" i="1" dirty="0"/>
                  <a:t>A</a:t>
                </a:r>
                <a:r>
                  <a:rPr lang="en-US" sz="2800" dirty="0"/>
                  <a:t> span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2800" dirty="0"/>
                  <a:t>.</a:t>
                </a:r>
              </a:p>
              <a:p>
                <a:pPr marL="1371600" lvl="2" indent="-457200">
                  <a:buFont typeface="Wingdings" pitchFamily="2"/>
                  <a:buAutoNum type="alphaLcPeriod"/>
                </a:pPr>
                <a:r>
                  <a:rPr lang="en-US" sz="2800" dirty="0"/>
                  <a:t> </a:t>
                </a:r>
                <a:r>
                  <a:rPr lang="en-US" sz="2800" i="1" dirty="0"/>
                  <a:t>A</a:t>
                </a:r>
                <a:r>
                  <a:rPr lang="en-US" sz="2800" dirty="0"/>
                  <a:t> has a pivot position in every row.</a:t>
                </a:r>
              </a:p>
              <a:p>
                <a:pPr lvl="0"/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381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6" cy="1200150"/>
          </a:xfrm>
          <a:solidFill>
            <a:srgbClr val="7030A0"/>
          </a:solidFill>
        </p:spPr>
        <p:txBody>
          <a:bodyPr>
            <a:noAutofit/>
          </a:bodyPr>
          <a:lstStyle/>
          <a:p>
            <a:pPr lvl="0"/>
            <a:r>
              <a:rPr lang="en-US" sz="4000">
                <a:solidFill>
                  <a:srgbClr val="FFFFFF"/>
                </a:solidFill>
              </a:rPr>
              <a:t>PROPERTIES OF THE MATRIX-VECTOR </a:t>
            </a:r>
            <a:br>
              <a:rPr lang="en-US" sz="4000">
                <a:solidFill>
                  <a:srgbClr val="FFFFFF"/>
                </a:solidFill>
              </a:rPr>
            </a:br>
            <a:r>
              <a:rPr lang="en-US" sz="4000">
                <a:solidFill>
                  <a:srgbClr val="FFFFFF"/>
                </a:solidFill>
              </a:rPr>
              <a:t>PRODUCT </a:t>
            </a:r>
            <a:r>
              <a:rPr lang="en-US" sz="4000" i="1">
                <a:solidFill>
                  <a:srgbClr val="FFFFFF"/>
                </a:solidFill>
              </a:rPr>
              <a:t>A</a:t>
            </a:r>
            <a:r>
              <a:rPr lang="en-US" sz="4000" b="1">
                <a:solidFill>
                  <a:srgbClr val="FFFFFF"/>
                </a:solidFill>
              </a:rPr>
              <a:t>x</a:t>
            </a:r>
            <a:endParaRPr lang="en-GB" sz="4000">
              <a:solidFill>
                <a:srgbClr val="FFFFFF"/>
              </a:solidFill>
            </a:endParaRPr>
          </a:p>
        </p:txBody>
      </p:sp>
      <p:sp>
        <p:nvSpPr>
          <p:cNvPr id="3" name="Content Placeholder 4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 lang="en-US"/>
          </a:p>
          <a:p>
            <a:pPr marL="0" lvl="0" indent="0">
              <a:buNone/>
            </a:pPr>
            <a:endParaRPr lang="en-US"/>
          </a:p>
          <a:p>
            <a:pPr marL="514350" lvl="0" indent="-514350">
              <a:buFont typeface="Calibri Light"/>
              <a:buAutoNum type="arabicPeriod"/>
            </a:pPr>
            <a:endParaRPr lang="en-US"/>
          </a:p>
          <a:p>
            <a:pPr lvl="0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7"/>
              <p:cNvSpPr/>
              <p:nvPr/>
            </p:nvSpPr>
            <p:spPr>
              <a:xfrm>
                <a:off x="1685925" y="1825627"/>
                <a:ext cx="9501182" cy="3589340"/>
              </a:xfrm>
              <a:custGeom>
                <a:avLst>
                  <a:gd name="f0" fmla="val 3600"/>
                </a:avLst>
                <a:gdLst>
                  <a:gd name="f1" fmla="val 10800000"/>
                  <a:gd name="f2" fmla="val 5400000"/>
                  <a:gd name="f3" fmla="val 16200000"/>
                  <a:gd name="f4" fmla="val w"/>
                  <a:gd name="f5" fmla="val h"/>
                  <a:gd name="f6" fmla="val ss"/>
                  <a:gd name="f7" fmla="val 0"/>
                  <a:gd name="f8" fmla="*/ 5419351 1 1725033"/>
                  <a:gd name="f9" fmla="val 45"/>
                  <a:gd name="f10" fmla="val 10800"/>
                  <a:gd name="f11" fmla="val -2147483647"/>
                  <a:gd name="f12" fmla="val 2147483647"/>
                  <a:gd name="f13" fmla="abs f4"/>
                  <a:gd name="f14" fmla="abs f5"/>
                  <a:gd name="f15" fmla="abs f6"/>
                  <a:gd name="f16" fmla="*/ f8 1 180"/>
                  <a:gd name="f17" fmla="pin 0 f0 10800"/>
                  <a:gd name="f18" fmla="+- 0 0 f2"/>
                  <a:gd name="f19" fmla="?: f13 f4 1"/>
                  <a:gd name="f20" fmla="?: f14 f5 1"/>
                  <a:gd name="f21" fmla="?: f15 f6 1"/>
                  <a:gd name="f22" fmla="*/ f9 f16 1"/>
                  <a:gd name="f23" fmla="+- f7 f17 0"/>
                  <a:gd name="f24" fmla="*/ f19 1 21600"/>
                  <a:gd name="f25" fmla="*/ f20 1 21600"/>
                  <a:gd name="f26" fmla="*/ 21600 f19 1"/>
                  <a:gd name="f27" fmla="*/ 21600 f20 1"/>
                  <a:gd name="f28" fmla="+- 0 0 f22"/>
                  <a:gd name="f29" fmla="min f25 f24"/>
                  <a:gd name="f30" fmla="*/ f26 1 f21"/>
                  <a:gd name="f31" fmla="*/ f27 1 f21"/>
                  <a:gd name="f32" fmla="*/ f28 f1 1"/>
                  <a:gd name="f33" fmla="*/ f32 1 f8"/>
                  <a:gd name="f34" fmla="+- f31 0 f17"/>
                  <a:gd name="f35" fmla="+- f30 0 f17"/>
                  <a:gd name="f36" fmla="*/ f17 f29 1"/>
                  <a:gd name="f37" fmla="*/ f7 f29 1"/>
                  <a:gd name="f38" fmla="*/ f23 f29 1"/>
                  <a:gd name="f39" fmla="*/ f31 f29 1"/>
                  <a:gd name="f40" fmla="*/ f30 f29 1"/>
                  <a:gd name="f41" fmla="+- f33 0 f2"/>
                  <a:gd name="f42" fmla="+- f37 0 f38"/>
                  <a:gd name="f43" fmla="+- f38 0 f37"/>
                  <a:gd name="f44" fmla="*/ f34 f29 1"/>
                  <a:gd name="f45" fmla="*/ f35 f29 1"/>
                  <a:gd name="f46" fmla="cos 1 f41"/>
                  <a:gd name="f47" fmla="abs f42"/>
                  <a:gd name="f48" fmla="abs f43"/>
                  <a:gd name="f49" fmla="?: f42 f18 f2"/>
                  <a:gd name="f50" fmla="?: f42 f2 f18"/>
                  <a:gd name="f51" fmla="?: f42 f3 f2"/>
                  <a:gd name="f52" fmla="?: f42 f2 f3"/>
                  <a:gd name="f53" fmla="+- f39 0 f44"/>
                  <a:gd name="f54" fmla="?: f43 f18 f2"/>
                  <a:gd name="f55" fmla="?: f43 f2 f18"/>
                  <a:gd name="f56" fmla="+- f40 0 f45"/>
                  <a:gd name="f57" fmla="+- f44 0 f39"/>
                  <a:gd name="f58" fmla="+- f45 0 f40"/>
                  <a:gd name="f59" fmla="?: f42 0 f1"/>
                  <a:gd name="f60" fmla="?: f42 f1 0"/>
                  <a:gd name="f61" fmla="+- 0 0 f46"/>
                  <a:gd name="f62" fmla="?: f42 f52 f51"/>
                  <a:gd name="f63" fmla="?: f42 f51 f52"/>
                  <a:gd name="f64" fmla="?: f43 f50 f49"/>
                  <a:gd name="f65" fmla="abs f53"/>
                  <a:gd name="f66" fmla="?: f53 0 f1"/>
                  <a:gd name="f67" fmla="?: f53 f1 0"/>
                  <a:gd name="f68" fmla="?: f53 f54 f55"/>
                  <a:gd name="f69" fmla="abs f56"/>
                  <a:gd name="f70" fmla="abs f57"/>
                  <a:gd name="f71" fmla="?: f56 f18 f2"/>
                  <a:gd name="f72" fmla="?: f56 f2 f18"/>
                  <a:gd name="f73" fmla="?: f56 f3 f2"/>
                  <a:gd name="f74" fmla="?: f56 f2 f3"/>
                  <a:gd name="f75" fmla="abs f58"/>
                  <a:gd name="f76" fmla="?: f58 f18 f2"/>
                  <a:gd name="f77" fmla="?: f58 f2 f18"/>
                  <a:gd name="f78" fmla="?: f58 f60 f59"/>
                  <a:gd name="f79" fmla="?: f58 f59 f60"/>
                  <a:gd name="f80" fmla="*/ f17 f61 1"/>
                  <a:gd name="f81" fmla="?: f43 f63 f62"/>
                  <a:gd name="f82" fmla="?: f43 f67 f66"/>
                  <a:gd name="f83" fmla="?: f43 f66 f67"/>
                  <a:gd name="f84" fmla="?: f56 f74 f73"/>
                  <a:gd name="f85" fmla="?: f56 f73 f74"/>
                  <a:gd name="f86" fmla="?: f57 f72 f71"/>
                  <a:gd name="f87" fmla="?: f42 f78 f79"/>
                  <a:gd name="f88" fmla="?: f42 f76 f77"/>
                  <a:gd name="f89" fmla="*/ f80 3163 1"/>
                  <a:gd name="f90" fmla="?: f53 f82 f83"/>
                  <a:gd name="f91" fmla="?: f57 f85 f84"/>
                  <a:gd name="f92" fmla="*/ f89 1 7636"/>
                  <a:gd name="f93" fmla="+- f7 f92 0"/>
                  <a:gd name="f94" fmla="+- f30 0 f92"/>
                  <a:gd name="f95" fmla="+- f31 0 f92"/>
                  <a:gd name="f96" fmla="*/ f93 f29 1"/>
                  <a:gd name="f97" fmla="*/ f94 f29 1"/>
                  <a:gd name="f98" fmla="*/ f95 f29 1"/>
                </a:gdLst>
                <a:ahLst>
                  <a:ahXY gdRefX="f0" minX="f7" maxX="f10">
                    <a:pos x="f36" y="f37"/>
                  </a:ahXY>
                </a:ahLst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96" t="f96" r="f97" b="f98"/>
                <a:pathLst>
                  <a:path>
                    <a:moveTo>
                      <a:pt x="f38" y="f37"/>
                    </a:moveTo>
                    <a:arcTo wR="f47" hR="f48" stAng="f81" swAng="f64"/>
                    <a:lnTo>
                      <a:pt x="f37" y="f44"/>
                    </a:lnTo>
                    <a:arcTo wR="f48" hR="f65" stAng="f90" swAng="f68"/>
                    <a:lnTo>
                      <a:pt x="f45" y="f39"/>
                    </a:lnTo>
                    <a:arcTo wR="f69" hR="f70" stAng="f91" swAng="f86"/>
                    <a:lnTo>
                      <a:pt x="f40" y="f38"/>
                    </a:lnTo>
                    <a:arcTo wR="f75" hR="f47" stAng="f87" swAng="f88"/>
                    <a:close/>
                  </a:path>
                </a:pathLst>
              </a:custGeom>
              <a:noFill/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3600" b="1" i="0" u="none" strike="noStrike" kern="1200" cap="none" spc="0" baseline="0" dirty="0">
                    <a:solidFill>
                      <a:srgbClr val="7030A0"/>
                    </a:solidFill>
                    <a:uFillTx/>
                    <a:latin typeface="Times New Roman" pitchFamily="18"/>
                    <a:ea typeface=""/>
                    <a:cs typeface="Times New Roman" pitchFamily="18"/>
                  </a:rPr>
                  <a:t>Theorem:</a:t>
                </a:r>
              </a:p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3600" b="0" i="0" u="none" strike="noStrike" kern="1200" cap="none" spc="0" baseline="0" dirty="0">
                    <a:solidFill>
                      <a:srgbClr val="FFFFFF"/>
                    </a:solidFill>
                    <a:uFillTx/>
                    <a:latin typeface="Times New Roman" pitchFamily="18"/>
                    <a:ea typeface=""/>
                    <a:cs typeface="Times New Roman" pitchFamily="18"/>
                  </a:rPr>
                  <a:t> </a:t>
                </a:r>
                <a:r>
                  <a:rPr lang="en-US" sz="3600" b="0" i="0" u="none" strike="noStrike" kern="1200" cap="none" spc="0" baseline="0" dirty="0">
                    <a:solidFill>
                      <a:srgbClr val="7030A0"/>
                    </a:solidFill>
                    <a:uFillTx/>
                    <a:latin typeface="Times New Roman" pitchFamily="18"/>
                    <a:ea typeface=""/>
                    <a:cs typeface="Times New Roman" pitchFamily="18"/>
                  </a:rPr>
                  <a:t>If </a:t>
                </a:r>
                <a:r>
                  <a:rPr lang="en-US" sz="3600" b="0" i="1" u="none" strike="noStrike" kern="1200" cap="none" spc="0" baseline="0" dirty="0">
                    <a:solidFill>
                      <a:srgbClr val="7030A0"/>
                    </a:solidFill>
                    <a:uFillTx/>
                    <a:latin typeface="Times New Roman" pitchFamily="18"/>
                    <a:ea typeface=""/>
                    <a:cs typeface="Times New Roman" pitchFamily="18"/>
                  </a:rPr>
                  <a:t>A</a:t>
                </a:r>
                <a:r>
                  <a:rPr lang="en-US" sz="3600" b="0" i="0" u="none" strike="noStrike" kern="1200" cap="none" spc="0" baseline="0" dirty="0">
                    <a:solidFill>
                      <a:srgbClr val="7030A0"/>
                    </a:solidFill>
                    <a:uFillTx/>
                    <a:latin typeface="Times New Roman" pitchFamily="18"/>
                    <a:ea typeface=""/>
                    <a:cs typeface="Times New Roman" pitchFamily="18"/>
                  </a:rPr>
                  <a:t> is an (m x n)  matrix, u and v are vectors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GB" sz="28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800" i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800" b="0" i="0" u="none" strike="noStrike" kern="1200" cap="none" spc="0" baseline="0" dirty="0">
                    <a:solidFill>
                      <a:srgbClr val="7030A0"/>
                    </a:solidFill>
                    <a:uFillTx/>
                    <a:latin typeface="Times New Roman" pitchFamily="18"/>
                    <a:ea typeface=""/>
                    <a:cs typeface="Times New Roman" pitchFamily="18"/>
                  </a:rPr>
                  <a:t>, </a:t>
                </a:r>
                <a:r>
                  <a:rPr lang="en-US" sz="3600" b="0" i="0" u="none" strike="noStrike" kern="1200" cap="none" spc="0" baseline="0" dirty="0">
                    <a:solidFill>
                      <a:srgbClr val="7030A0"/>
                    </a:solidFill>
                    <a:uFillTx/>
                    <a:latin typeface="Times New Roman" pitchFamily="18"/>
                    <a:ea typeface=""/>
                    <a:cs typeface="Times New Roman" pitchFamily="18"/>
                  </a:rPr>
                  <a:t>and c is a scalar, then</a:t>
                </a:r>
              </a:p>
              <a:p>
                <a:pPr marL="514350" marR="0" lvl="0" indent="-51435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ct val="100000"/>
                  <a:buFont typeface="Calibri Light"/>
                  <a:buAutoNum type="alphaLcPeriod"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3600" b="0" i="0" u="none" strike="noStrike" kern="1200" cap="none" spc="0" baseline="0" dirty="0">
                    <a:solidFill>
                      <a:srgbClr val="7030A0"/>
                    </a:solidFill>
                    <a:uFillTx/>
                    <a:latin typeface="Times New Roman" pitchFamily="18"/>
                    <a:ea typeface=""/>
                    <a:cs typeface="Times New Roman" pitchFamily="18"/>
                  </a:rPr>
                  <a:t>A (u + v) = Au + Av</a:t>
                </a:r>
              </a:p>
              <a:p>
                <a:pPr marL="514350" marR="0" lvl="0" indent="-51435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ct val="100000"/>
                  <a:buFont typeface="Calibri Light"/>
                  <a:buAutoNum type="alphaLcPeriod"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3600" b="0" i="0" u="none" strike="noStrike" kern="1200" cap="none" spc="0" baseline="0" dirty="0">
                    <a:solidFill>
                      <a:srgbClr val="7030A0"/>
                    </a:solidFill>
                    <a:uFillTx/>
                    <a:latin typeface="Times New Roman" pitchFamily="18"/>
                    <a:ea typeface=""/>
                    <a:cs typeface="Times New Roman" pitchFamily="18"/>
                  </a:rPr>
                  <a:t>A(cu) = c (Au)</a:t>
                </a:r>
              </a:p>
            </p:txBody>
          </p:sp>
        </mc:Choice>
        <mc:Fallback xmlns="">
          <p:sp>
            <p:nvSpPr>
              <p:cNvPr id="4" name="Rounded 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925" y="1825627"/>
                <a:ext cx="9501182" cy="3589340"/>
              </a:xfrm>
              <a:custGeom>
                <a:avLst>
                  <a:gd name="f0" fmla="val 3600"/>
                </a:avLst>
                <a:gdLst>
                  <a:gd name="f1" fmla="val 10800000"/>
                  <a:gd name="f2" fmla="val 5400000"/>
                  <a:gd name="f3" fmla="val 16200000"/>
                  <a:gd name="f4" fmla="val w"/>
                  <a:gd name="f5" fmla="val h"/>
                  <a:gd name="f6" fmla="val ss"/>
                  <a:gd name="f7" fmla="val 0"/>
                  <a:gd name="f8" fmla="*/ 5419351 1 1725033"/>
                  <a:gd name="f9" fmla="val 45"/>
                  <a:gd name="f10" fmla="val 10800"/>
                  <a:gd name="f11" fmla="val -2147483647"/>
                  <a:gd name="f12" fmla="val 2147483647"/>
                  <a:gd name="f13" fmla="abs f4"/>
                  <a:gd name="f14" fmla="abs f5"/>
                  <a:gd name="f15" fmla="abs f6"/>
                  <a:gd name="f16" fmla="*/ f8 1 180"/>
                  <a:gd name="f17" fmla="pin 0 f0 10800"/>
                  <a:gd name="f18" fmla="+- 0 0 f2"/>
                  <a:gd name="f19" fmla="?: f13 f4 1"/>
                  <a:gd name="f20" fmla="?: f14 f5 1"/>
                  <a:gd name="f21" fmla="?: f15 f6 1"/>
                  <a:gd name="f22" fmla="*/ f9 f16 1"/>
                  <a:gd name="f23" fmla="+- f7 f17 0"/>
                  <a:gd name="f24" fmla="*/ f19 1 21600"/>
                  <a:gd name="f25" fmla="*/ f20 1 21600"/>
                  <a:gd name="f26" fmla="*/ 21600 f19 1"/>
                  <a:gd name="f27" fmla="*/ 21600 f20 1"/>
                  <a:gd name="f28" fmla="+- 0 0 f22"/>
                  <a:gd name="f29" fmla="min f25 f24"/>
                  <a:gd name="f30" fmla="*/ f26 1 f21"/>
                  <a:gd name="f31" fmla="*/ f27 1 f21"/>
                  <a:gd name="f32" fmla="*/ f28 f1 1"/>
                  <a:gd name="f33" fmla="*/ f32 1 f8"/>
                  <a:gd name="f34" fmla="+- f31 0 f17"/>
                  <a:gd name="f35" fmla="+- f30 0 f17"/>
                  <a:gd name="f36" fmla="*/ f17 f29 1"/>
                  <a:gd name="f37" fmla="*/ f7 f29 1"/>
                  <a:gd name="f38" fmla="*/ f23 f29 1"/>
                  <a:gd name="f39" fmla="*/ f31 f29 1"/>
                  <a:gd name="f40" fmla="*/ f30 f29 1"/>
                  <a:gd name="f41" fmla="+- f33 0 f2"/>
                  <a:gd name="f42" fmla="+- f37 0 f38"/>
                  <a:gd name="f43" fmla="+- f38 0 f37"/>
                  <a:gd name="f44" fmla="*/ f34 f29 1"/>
                  <a:gd name="f45" fmla="*/ f35 f29 1"/>
                  <a:gd name="f46" fmla="cos 1 f41"/>
                  <a:gd name="f47" fmla="abs f42"/>
                  <a:gd name="f48" fmla="abs f43"/>
                  <a:gd name="f49" fmla="?: f42 f18 f2"/>
                  <a:gd name="f50" fmla="?: f42 f2 f18"/>
                  <a:gd name="f51" fmla="?: f42 f3 f2"/>
                  <a:gd name="f52" fmla="?: f42 f2 f3"/>
                  <a:gd name="f53" fmla="+- f39 0 f44"/>
                  <a:gd name="f54" fmla="?: f43 f18 f2"/>
                  <a:gd name="f55" fmla="?: f43 f2 f18"/>
                  <a:gd name="f56" fmla="+- f40 0 f45"/>
                  <a:gd name="f57" fmla="+- f44 0 f39"/>
                  <a:gd name="f58" fmla="+- f45 0 f40"/>
                  <a:gd name="f59" fmla="?: f42 0 f1"/>
                  <a:gd name="f60" fmla="?: f42 f1 0"/>
                  <a:gd name="f61" fmla="+- 0 0 f46"/>
                  <a:gd name="f62" fmla="?: f42 f52 f51"/>
                  <a:gd name="f63" fmla="?: f42 f51 f52"/>
                  <a:gd name="f64" fmla="?: f43 f50 f49"/>
                  <a:gd name="f65" fmla="abs f53"/>
                  <a:gd name="f66" fmla="?: f53 0 f1"/>
                  <a:gd name="f67" fmla="?: f53 f1 0"/>
                  <a:gd name="f68" fmla="?: f53 f54 f55"/>
                  <a:gd name="f69" fmla="abs f56"/>
                  <a:gd name="f70" fmla="abs f57"/>
                  <a:gd name="f71" fmla="?: f56 f18 f2"/>
                  <a:gd name="f72" fmla="?: f56 f2 f18"/>
                  <a:gd name="f73" fmla="?: f56 f3 f2"/>
                  <a:gd name="f74" fmla="?: f56 f2 f3"/>
                  <a:gd name="f75" fmla="abs f58"/>
                  <a:gd name="f76" fmla="?: f58 f18 f2"/>
                  <a:gd name="f77" fmla="?: f58 f2 f18"/>
                  <a:gd name="f78" fmla="?: f58 f60 f59"/>
                  <a:gd name="f79" fmla="?: f58 f59 f60"/>
                  <a:gd name="f80" fmla="*/ f17 f61 1"/>
                  <a:gd name="f81" fmla="?: f43 f63 f62"/>
                  <a:gd name="f82" fmla="?: f43 f67 f66"/>
                  <a:gd name="f83" fmla="?: f43 f66 f67"/>
                  <a:gd name="f84" fmla="?: f56 f74 f73"/>
                  <a:gd name="f85" fmla="?: f56 f73 f74"/>
                  <a:gd name="f86" fmla="?: f57 f72 f71"/>
                  <a:gd name="f87" fmla="?: f42 f78 f79"/>
                  <a:gd name="f88" fmla="?: f42 f76 f77"/>
                  <a:gd name="f89" fmla="*/ f80 3163 1"/>
                  <a:gd name="f90" fmla="?: f53 f82 f83"/>
                  <a:gd name="f91" fmla="?: f57 f85 f84"/>
                  <a:gd name="f92" fmla="*/ f89 1 7636"/>
                  <a:gd name="f93" fmla="+- f7 f92 0"/>
                  <a:gd name="f94" fmla="+- f30 0 f92"/>
                  <a:gd name="f95" fmla="+- f31 0 f92"/>
                  <a:gd name="f96" fmla="*/ f93 f29 1"/>
                  <a:gd name="f97" fmla="*/ f94 f29 1"/>
                  <a:gd name="f98" fmla="*/ f95 f29 1"/>
                </a:gdLst>
                <a:ahLst>
                  <a:ahXY gdRefX="f0" minX="f7" maxX="f10">
                    <a:pos x="f36" y="f37"/>
                  </a:ahXY>
                </a:ahLst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96" t="f96" r="f97" b="f98"/>
                <a:pathLst>
                  <a:path>
                    <a:moveTo>
                      <a:pt x="f38" y="f37"/>
                    </a:moveTo>
                    <a:arcTo wR="f47" hR="f48" stAng="f81" swAng="f64"/>
                    <a:lnTo>
                      <a:pt x="f37" y="f44"/>
                    </a:lnTo>
                    <a:arcTo wR="f48" hR="f65" stAng="f90" swAng="f68"/>
                    <a:lnTo>
                      <a:pt x="f45" y="f39"/>
                    </a:lnTo>
                    <a:arcTo wR="f69" hR="f70" stAng="f91" swAng="f86"/>
                    <a:lnTo>
                      <a:pt x="f40" y="f38"/>
                    </a:lnTo>
                    <a:arcTo wR="f75" hR="f47" stAng="f87" swAng="f88"/>
                    <a:close/>
                  </a:path>
                </a:pathLst>
              </a:custGeom>
              <a:blipFill rotWithShape="0">
                <a:blip r:embed="rId3"/>
                <a:stretch>
                  <a:fillRect l="-64"/>
                </a:stretch>
              </a:blip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4">
    <p:bg>
      <p:bgPr>
        <a:gradFill>
          <a:gsLst>
            <a:gs pos="0">
              <a:srgbClr val="7030A0"/>
            </a:gs>
            <a:gs pos="100000">
              <a:srgbClr val="264478"/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658066" y="2064934"/>
            <a:ext cx="10515600" cy="4351336"/>
          </a:xfrm>
        </p:spPr>
        <p:txBody>
          <a:bodyPr/>
          <a:lstStyle/>
          <a:p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658066" y="2624437"/>
            <a:ext cx="10515600" cy="1938994"/>
          </a:xfrm>
          <a:prstGeom prst="rect">
            <a:avLst/>
          </a:prstGeom>
          <a:solidFill>
            <a:srgbClr val="FFFFFF"/>
          </a:solidFill>
          <a:ln w="9528" cap="flat">
            <a:solidFill>
              <a:srgbClr val="0070C0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6000" b="1" i="0" u="none" strike="noStrike" kern="1200" cap="none" spc="0" baseline="0">
                <a:solidFill>
                  <a:srgbClr val="7030A0"/>
                </a:solidFill>
                <a:effectLst>
                  <a:outerShdw dist="38096" dir="2700000">
                    <a:srgbClr val="8FAADC"/>
                  </a:outerShdw>
                </a:effectLst>
                <a:uFillTx/>
                <a:latin typeface="Times New Roman" pitchFamily="18"/>
                <a:ea typeface=""/>
                <a:cs typeface="Times New Roman" pitchFamily="18"/>
              </a:rPr>
              <a:t>1.5 SOLUTION SETS 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6000" b="1" i="0" u="none" strike="noStrike" kern="1200" cap="none" spc="0" baseline="0">
                <a:solidFill>
                  <a:srgbClr val="7030A0"/>
                </a:solidFill>
                <a:effectLst>
                  <a:outerShdw dist="38096" dir="2700000">
                    <a:srgbClr val="8FAADC"/>
                  </a:outerShdw>
                </a:effectLst>
                <a:uFillTx/>
                <a:latin typeface="Times New Roman" pitchFamily="18"/>
                <a:ea typeface=""/>
                <a:cs typeface="Times New Roman" pitchFamily="18"/>
              </a:rPr>
              <a:t>OF LINEAR SYSTEM 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6" cy="985832"/>
          </a:xfrm>
          <a:solidFill>
            <a:srgbClr val="7030A0"/>
          </a:solidFill>
        </p:spPr>
        <p:txBody>
          <a:bodyPr/>
          <a:lstStyle/>
          <a:p>
            <a:pPr lvl="0"/>
            <a:r>
              <a:rPr lang="en-US">
                <a:solidFill>
                  <a:srgbClr val="FFFFFF"/>
                </a:solidFill>
              </a:rPr>
              <a:t>HOMOGENEOUS LINEAR SYSTEMS</a:t>
            </a:r>
            <a:endParaRPr lang="en-GB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557342"/>
                <a:ext cx="10006014" cy="4071932"/>
              </a:xfrm>
            </p:spPr>
            <p:txBody>
              <a:bodyPr/>
              <a:lstStyle/>
              <a:p>
                <a:pPr lvl="0"/>
                <a:r>
                  <a:rPr lang="en-US"/>
                  <a:t>A system of linear equations is said to be </a:t>
                </a:r>
                <a:r>
                  <a:rPr lang="en-US" b="1">
                    <a:solidFill>
                      <a:srgbClr val="7030A0"/>
                    </a:solidFill>
                  </a:rPr>
                  <a:t>homogeneous</a:t>
                </a:r>
                <a:r>
                  <a:rPr lang="en-US"/>
                  <a:t> if it can be written in the form Ax = 0 , where </a:t>
                </a:r>
                <a:r>
                  <a:rPr lang="en-US" i="1"/>
                  <a:t>A</a:t>
                </a:r>
                <a:r>
                  <a:rPr lang="en-US"/>
                  <a:t> is an (m x n) matrix and 0 is the zero vector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/>
                  <a:t>.</a:t>
                </a:r>
              </a:p>
              <a:p>
                <a:pPr lvl="0"/>
                <a:r>
                  <a:rPr lang="en-US"/>
                  <a:t>Such a system  Ax = 0   </a:t>
                </a:r>
                <a:r>
                  <a:rPr lang="en-US" i="1"/>
                  <a:t>always</a:t>
                </a:r>
                <a:r>
                  <a:rPr lang="en-US"/>
                  <a:t> has at least one solution, namely, this zero solution is called the </a:t>
                </a:r>
                <a:r>
                  <a:rPr lang="en-US" b="1">
                    <a:solidFill>
                      <a:srgbClr val="7030A0"/>
                    </a:solidFill>
                  </a:rPr>
                  <a:t>trivial solution</a:t>
                </a:r>
                <a:r>
                  <a:rPr lang="en-US">
                    <a:solidFill>
                      <a:srgbClr val="7030A0"/>
                    </a:solidFill>
                  </a:rPr>
                  <a:t>.</a:t>
                </a:r>
              </a:p>
              <a:p>
                <a:pPr lvl="0"/>
                <a:r>
                  <a:rPr lang="en-US"/>
                  <a:t>The homogenous equation </a:t>
                </a:r>
                <a:r>
                  <a:rPr lang="en-US" i="1"/>
                  <a:t>A</a:t>
                </a:r>
                <a:r>
                  <a:rPr lang="en-US" b="1"/>
                  <a:t>x</a:t>
                </a:r>
                <a:r>
                  <a:rPr lang="en-US"/>
                  <a:t> = 0, the important question is whether there exists a </a:t>
                </a:r>
                <a:r>
                  <a:rPr lang="en-US" b="1">
                    <a:solidFill>
                      <a:srgbClr val="7030A0"/>
                    </a:solidFill>
                  </a:rPr>
                  <a:t>nontrivial solution</a:t>
                </a:r>
                <a:r>
                  <a:rPr lang="en-US">
                    <a:solidFill>
                      <a:srgbClr val="7030A0"/>
                    </a:solidFill>
                  </a:rPr>
                  <a:t>, </a:t>
                </a:r>
                <a:r>
                  <a:rPr lang="en-US"/>
                  <a:t>that is, a nonzero vector x that satisfies </a:t>
                </a:r>
                <a:r>
                  <a:rPr lang="en-US" i="1"/>
                  <a:t>A</a:t>
                </a:r>
                <a:r>
                  <a:rPr lang="en-US" b="1"/>
                  <a:t>x</a:t>
                </a:r>
                <a:r>
                  <a:rPr lang="en-US"/>
                  <a:t> = 0.</a:t>
                </a:r>
              </a:p>
              <a:p>
                <a:pPr lvl="0"/>
                <a:endParaRPr lang="en-US"/>
              </a:p>
              <a:p>
                <a:pPr lvl="0"/>
                <a:endParaRPr lang="en-GB"/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557342"/>
                <a:ext cx="10006014" cy="4071932"/>
              </a:xfrm>
              <a:blipFill rotWithShape="0">
                <a:blip r:embed="rId2"/>
                <a:stretch>
                  <a:fillRect l="-1097" t="-2545" r="-18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6" cy="1071557"/>
          </a:xfrm>
          <a:solidFill>
            <a:srgbClr val="7030A0"/>
          </a:solidFill>
        </p:spPr>
        <p:txBody>
          <a:bodyPr/>
          <a:lstStyle/>
          <a:p>
            <a:pPr lvl="0"/>
            <a:r>
              <a:rPr lang="en-US">
                <a:solidFill>
                  <a:srgbClr val="FFFFFF"/>
                </a:solidFill>
              </a:rPr>
              <a:t>HOMOGENEOUS LINEAR SYSTEMS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/>
              <a:t>Example:</a:t>
            </a:r>
            <a:r>
              <a:rPr lang="en-US"/>
              <a:t> Determine if the following homogeneous system has a nontrivial solution. Then describe the solution set.</a:t>
            </a:r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r>
              <a:rPr lang="en-US" b="1"/>
              <a:t>Solution:</a:t>
            </a:r>
            <a:r>
              <a:rPr lang="en-US"/>
              <a:t> Let </a:t>
            </a:r>
            <a:r>
              <a:rPr lang="en-US" i="1"/>
              <a:t>A</a:t>
            </a:r>
            <a:r>
              <a:rPr lang="en-US"/>
              <a:t> be the matrix of coefficients of the system and row reduce the augmented matrix  [ A   0 ]  to echelon form:</a:t>
            </a:r>
          </a:p>
          <a:p>
            <a:pPr lvl="0"/>
            <a:endParaRPr lang="en-US"/>
          </a:p>
          <a:p>
            <a:pPr lvl="0"/>
            <a:endParaRPr lang="en-GB"/>
          </a:p>
        </p:txBody>
      </p:sp>
      <p:graphicFrame>
        <p:nvGraphicFramePr>
          <p:cNvPr id="4" name="Object 4"/>
          <p:cNvGraphicFramePr/>
          <p:nvPr/>
        </p:nvGraphicFramePr>
        <p:xfrm>
          <a:off x="3833814" y="2686050"/>
          <a:ext cx="3162296" cy="1727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7" r:id="rId3" imgW="3162300" imgH="1727200" progId="">
                  <p:embed/>
                </p:oleObj>
              </mc:Choice>
              <mc:Fallback>
                <p:oleObj r:id="rId3" imgW="3162300" imgH="17272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33814" y="2686050"/>
                        <a:ext cx="3162296" cy="1727201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6" cy="1100132"/>
          </a:xfrm>
          <a:solidFill>
            <a:srgbClr val="7030A0"/>
          </a:solidFill>
        </p:spPr>
        <p:txBody>
          <a:bodyPr/>
          <a:lstStyle/>
          <a:p>
            <a:pPr lvl="0"/>
            <a:r>
              <a:rPr lang="en-US">
                <a:solidFill>
                  <a:srgbClr val="FFFFFF"/>
                </a:solidFill>
              </a:rPr>
              <a:t>HOMOGENEOUS LINEAR SYSTEMS</a:t>
            </a:r>
            <a:endParaRPr lang="en-GB">
              <a:solidFill>
                <a:srgbClr val="FFFFFF"/>
              </a:solidFill>
            </a:endParaRPr>
          </a:p>
        </p:txBody>
      </p:sp>
      <p:graphicFrame>
        <p:nvGraphicFramePr>
          <p:cNvPr id="3" name="Object 6"/>
          <p:cNvGraphicFramePr>
            <a:graphicFrameLocks noGrp="1"/>
          </p:cNvGraphicFramePr>
          <p:nvPr>
            <p:ph idx="1"/>
          </p:nvPr>
        </p:nvGraphicFramePr>
        <p:xfrm>
          <a:off x="1500182" y="1746961"/>
          <a:ext cx="8534396" cy="1663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5" r:id="rId3" imgW="8534400" imgH="1663700" progId="">
                  <p:embed/>
                </p:oleObj>
              </mc:Choice>
              <mc:Fallback>
                <p:oleObj r:id="rId3" imgW="8534400" imgH="16637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00182" y="1746961"/>
                        <a:ext cx="8534396" cy="16636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1"/>
          <p:cNvGraphicFramePr/>
          <p:nvPr/>
        </p:nvGraphicFramePr>
        <p:xfrm>
          <a:off x="1500182" y="3601245"/>
          <a:ext cx="2114678" cy="2157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6" r:id="rId5" imgW="2501900" imgH="2552700" progId="">
                  <p:embed/>
                </p:oleObj>
              </mc:Choice>
              <mc:Fallback>
                <p:oleObj r:id="rId5" imgW="2501900" imgH="25527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00182" y="3601245"/>
                        <a:ext cx="2114678" cy="2157407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2"/>
          <p:cNvGraphicFramePr/>
          <p:nvPr/>
        </p:nvGraphicFramePr>
        <p:xfrm>
          <a:off x="4356101" y="3601245"/>
          <a:ext cx="1739902" cy="1885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7" r:id="rId7" imgW="1816100" imgH="1968500" progId="">
                  <p:embed/>
                </p:oleObj>
              </mc:Choice>
              <mc:Fallback>
                <p:oleObj r:id="rId7" imgW="1816100" imgH="19685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56101" y="3601245"/>
                        <a:ext cx="1739902" cy="1885904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/>
          <p:nvPr/>
        </p:nvGraphicFramePr>
        <p:xfrm>
          <a:off x="6532985" y="3620246"/>
          <a:ext cx="3501603" cy="18669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8" r:id="rId9" imgW="4787900" imgH="2552700" progId="">
                  <p:embed/>
                </p:oleObj>
              </mc:Choice>
              <mc:Fallback>
                <p:oleObj r:id="rId9" imgW="4787900" imgH="25527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532985" y="3620246"/>
                        <a:ext cx="3501603" cy="1866903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6" cy="942536"/>
          </a:xfrm>
          <a:solidFill>
            <a:srgbClr val="7030A0"/>
          </a:solidFill>
        </p:spPr>
        <p:txBody>
          <a:bodyPr/>
          <a:lstStyle/>
          <a:p>
            <a:pPr lvl="0"/>
            <a:r>
              <a:rPr lang="en-US">
                <a:solidFill>
                  <a:srgbClr val="FFFFFF"/>
                </a:solidFill>
              </a:rPr>
              <a:t>Linear Equation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3" y="1252023"/>
            <a:ext cx="10515600" cy="4839288"/>
          </a:xfrm>
        </p:spPr>
        <p:txBody>
          <a:bodyPr/>
          <a:lstStyle/>
          <a:p>
            <a:pPr lvl="0">
              <a:lnSpc>
                <a:spcPct val="70000"/>
              </a:lnSpc>
            </a:pPr>
            <a:r>
              <a:rPr lang="en-US" dirty="0"/>
              <a:t> The essential information of a linear system can be recorded 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US" dirty="0"/>
              <a:t>compactly in a rectangular array called a </a:t>
            </a:r>
            <a:r>
              <a:rPr lang="en-US" b="1" dirty="0">
                <a:solidFill>
                  <a:srgbClr val="7030A0"/>
                </a:solidFill>
              </a:rPr>
              <a:t>matrix</a:t>
            </a:r>
            <a:r>
              <a:rPr lang="en-US" dirty="0"/>
              <a:t>. Given the system, </a:t>
            </a:r>
          </a:p>
          <a:p>
            <a:pPr marL="609603" lvl="0" indent="-609603">
              <a:lnSpc>
                <a:spcPct val="70000"/>
              </a:lnSpc>
            </a:pPr>
            <a:endParaRPr lang="en-US" sz="2200" dirty="0"/>
          </a:p>
          <a:p>
            <a:pPr marL="609603" lvl="0" indent="-609603">
              <a:lnSpc>
                <a:spcPct val="70000"/>
              </a:lnSpc>
            </a:pPr>
            <a:endParaRPr lang="en-US" sz="2200" dirty="0"/>
          </a:p>
          <a:p>
            <a:pPr marL="609603" lvl="0" indent="-609603">
              <a:lnSpc>
                <a:spcPct val="70000"/>
              </a:lnSpc>
            </a:pPr>
            <a:endParaRPr lang="en-US" sz="2200" dirty="0"/>
          </a:p>
          <a:p>
            <a:pPr marL="609603" lvl="0" indent="-609603">
              <a:lnSpc>
                <a:spcPct val="70000"/>
              </a:lnSpc>
            </a:pPr>
            <a:endParaRPr lang="en-US" sz="2200" dirty="0"/>
          </a:p>
          <a:p>
            <a:pPr marL="609603" lvl="0" indent="-609603">
              <a:lnSpc>
                <a:spcPct val="70000"/>
              </a:lnSpc>
            </a:pPr>
            <a:endParaRPr lang="en-US" sz="2200" dirty="0"/>
          </a:p>
          <a:p>
            <a:pPr lvl="0">
              <a:lnSpc>
                <a:spcPct val="70000"/>
              </a:lnSpc>
            </a:pPr>
            <a:r>
              <a:rPr lang="en-US" dirty="0"/>
              <a:t> with the coefficients of each variable aligned in columns,</a:t>
            </a:r>
          </a:p>
          <a:p>
            <a:pPr marL="0" lvl="0" indent="0">
              <a:lnSpc>
                <a:spcPct val="70000"/>
              </a:lnSpc>
              <a:buNone/>
            </a:pPr>
            <a:endParaRPr lang="en-US" sz="900" dirty="0"/>
          </a:p>
          <a:p>
            <a:pPr marL="0" lvl="0" indent="0">
              <a:lnSpc>
                <a:spcPct val="70000"/>
              </a:lnSpc>
              <a:buNone/>
            </a:pPr>
            <a:endParaRPr lang="en-US" sz="900" dirty="0"/>
          </a:p>
          <a:p>
            <a:pPr marL="0" lvl="0" indent="0">
              <a:lnSpc>
                <a:spcPct val="70000"/>
              </a:lnSpc>
              <a:buNone/>
            </a:pPr>
            <a:r>
              <a:rPr lang="en-US" sz="900" dirty="0"/>
              <a:t>                                                                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US" sz="900" b="1" dirty="0"/>
              <a:t>    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US" sz="900" b="1" dirty="0"/>
              <a:t>        </a:t>
            </a:r>
            <a:endParaRPr lang="vi-VN" sz="900" b="1" dirty="0"/>
          </a:p>
          <a:p>
            <a:pPr marL="0" lvl="0" indent="0">
              <a:lnSpc>
                <a:spcPct val="70000"/>
              </a:lnSpc>
              <a:buNone/>
            </a:pPr>
            <a:endParaRPr lang="vi-VN" sz="900" b="1" dirty="0"/>
          </a:p>
          <a:p>
            <a:pPr marL="0" lvl="0" indent="0">
              <a:lnSpc>
                <a:spcPct val="70000"/>
              </a:lnSpc>
              <a:buNone/>
            </a:pPr>
            <a:r>
              <a:rPr lang="vi-VN" sz="1600" b="1" dirty="0"/>
              <a:t>                                          </a:t>
            </a:r>
            <a:r>
              <a:rPr lang="en-US" sz="1600" b="1" dirty="0"/>
              <a:t> </a:t>
            </a:r>
            <a:r>
              <a:rPr lang="en-US" sz="1600" b="1" dirty="0">
                <a:solidFill>
                  <a:srgbClr val="7030A0"/>
                </a:solidFill>
              </a:rPr>
              <a:t>coefficient matrix                            </a:t>
            </a:r>
            <a:r>
              <a:rPr lang="vi-VN" sz="1600" b="1" dirty="0">
                <a:solidFill>
                  <a:srgbClr val="7030A0"/>
                </a:solidFill>
              </a:rPr>
              <a:t>                      </a:t>
            </a:r>
            <a:r>
              <a:rPr lang="en-US" sz="1600" b="1" dirty="0" smtClean="0">
                <a:solidFill>
                  <a:srgbClr val="7030A0"/>
                </a:solidFill>
              </a:rPr>
              <a:t>augmented matrix </a:t>
            </a:r>
            <a:endParaRPr lang="en-US" sz="1600" b="1" dirty="0">
              <a:solidFill>
                <a:srgbClr val="7030A0"/>
              </a:solidFill>
            </a:endParaRPr>
          </a:p>
          <a:p>
            <a:pPr lvl="0">
              <a:lnSpc>
                <a:spcPct val="70000"/>
              </a:lnSpc>
            </a:pPr>
            <a:endParaRPr lang="en-GB" sz="2000" dirty="0"/>
          </a:p>
        </p:txBody>
      </p:sp>
      <p:sp>
        <p:nvSpPr>
          <p:cNvPr id="4" name="Footer Placeholder 3"/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t>Lecture 1 - Linear equation in Linear Algebra</a:t>
            </a:r>
          </a:p>
        </p:txBody>
      </p:sp>
      <p:sp>
        <p:nvSpPr>
          <p:cNvPr id="5" name="Slide Number Placeholder 4"/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D78C62C-3149-420D-B556-2410C3AAE64C}" type="slidenum">
              <a:t>5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graphicFrame>
        <p:nvGraphicFramePr>
          <p:cNvPr id="6" name="Object 10"/>
          <p:cNvGraphicFramePr/>
          <p:nvPr/>
        </p:nvGraphicFramePr>
        <p:xfrm>
          <a:off x="4250945" y="2101757"/>
          <a:ext cx="2776539" cy="1382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r:id="rId3" imgW="3467100" imgH="1727200" progId="">
                  <p:embed/>
                </p:oleObj>
              </mc:Choice>
              <mc:Fallback>
                <p:oleObj r:id="rId3" imgW="3467100" imgH="17272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50945" y="2101757"/>
                        <a:ext cx="2776539" cy="1382709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/>
          <p:nvPr/>
        </p:nvGraphicFramePr>
        <p:xfrm>
          <a:off x="2658425" y="4221199"/>
          <a:ext cx="1820863" cy="1335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r:id="rId5" imgW="2425700" imgH="1778000" progId="">
                  <p:embed/>
                </p:oleObj>
              </mc:Choice>
              <mc:Fallback>
                <p:oleObj r:id="rId5" imgW="2425700" imgH="17780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58425" y="4221199"/>
                        <a:ext cx="1820863" cy="1335088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1"/>
          <p:cNvGraphicFramePr/>
          <p:nvPr/>
        </p:nvGraphicFramePr>
        <p:xfrm>
          <a:off x="6519123" y="4298539"/>
          <a:ext cx="2550654" cy="1400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r:id="rId7" imgW="3238500" imgH="1778000" progId="">
                  <p:embed/>
                </p:oleObj>
              </mc:Choice>
              <mc:Fallback>
                <p:oleObj r:id="rId7" imgW="3238500" imgH="17780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519123" y="4298539"/>
                        <a:ext cx="2550654" cy="1400357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Footer Placeholder 8"/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t>Lecture 1 : Linear Equation in Linear Algebra</a:t>
            </a:r>
          </a:p>
        </p:txBody>
      </p:sp>
      <p:sp>
        <p:nvSpPr>
          <p:cNvPr id="10" name="Slide Number Placeholder 9"/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56BDD8D-8A4C-409F-AB9A-F5D5889615D7}" type="slidenum">
              <a:t>5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11" name="Date Placeholder 10"/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A3B2CC1-CB83-4BE0-A358-9E63AC5A8805}" type="datetime1">
              <a: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9/3/19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12" name="Date Placeholder 11"/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37604DD-AA04-4613-9B8A-566F9B273EED}" type="datetime1">
              <a: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9/3/19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13" name="Footer Placeholder 12"/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 dirty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t>Lecture 1 : Linear Equation in Linear Algebra</a:t>
            </a:r>
          </a:p>
        </p:txBody>
      </p:sp>
      <p:sp>
        <p:nvSpPr>
          <p:cNvPr id="14" name="Slide Number Placeholder 13"/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75A9E37-6ED5-4260-9DB3-922B62966AA8}" type="slidenum">
              <a:t>5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6" cy="953700"/>
          </a:xfrm>
          <a:solidFill>
            <a:srgbClr val="7030A0"/>
          </a:solidFill>
        </p:spPr>
        <p:txBody>
          <a:bodyPr/>
          <a:lstStyle/>
          <a:p>
            <a:pPr lvl="0"/>
            <a:r>
              <a:rPr lang="en-US">
                <a:solidFill>
                  <a:srgbClr val="FFFFFF"/>
                </a:solidFill>
              </a:rPr>
              <a:t>PARAMETRIC VECTOR FORM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The equation of the form                       (</a:t>
            </a:r>
            <a:r>
              <a:rPr lang="en-US" i="1"/>
              <a:t>s</a:t>
            </a:r>
            <a:r>
              <a:rPr lang="en-US"/>
              <a:t>, </a:t>
            </a:r>
            <a:r>
              <a:rPr lang="en-US" i="1"/>
              <a:t>t</a:t>
            </a:r>
            <a:r>
              <a:rPr lang="en-US"/>
              <a:t> in </a:t>
            </a:r>
            <a:r>
              <a:rPr lang="en-US">
                <a:latin typeface="Cambria Math" pitchFamily="18"/>
                <a:ea typeface="Cambria Math" pitchFamily="18"/>
              </a:rPr>
              <a:t>ℝ</a:t>
            </a:r>
            <a:r>
              <a:rPr lang="en-US"/>
              <a:t>) is called </a:t>
            </a:r>
            <a:r>
              <a:rPr lang="en-US">
                <a:solidFill>
                  <a:srgbClr val="7030A0"/>
                </a:solidFill>
              </a:rPr>
              <a:t>a </a:t>
            </a:r>
            <a:r>
              <a:rPr lang="en-US" b="1">
                <a:solidFill>
                  <a:srgbClr val="7030A0"/>
                </a:solidFill>
              </a:rPr>
              <a:t>parametric vector equation</a:t>
            </a:r>
            <a:r>
              <a:rPr lang="en-US"/>
              <a:t> of the plane.</a:t>
            </a:r>
          </a:p>
          <a:p>
            <a:pPr lvl="0"/>
            <a:endParaRPr lang="en-US"/>
          </a:p>
          <a:p>
            <a:pPr lvl="0"/>
            <a:r>
              <a:rPr lang="en-US"/>
              <a:t>In Example 1, the equation                   (with </a:t>
            </a:r>
            <a:r>
              <a:rPr lang="en-US" i="1"/>
              <a:t>x</a:t>
            </a:r>
            <a:r>
              <a:rPr lang="en-US" baseline="-25000"/>
              <a:t>3</a:t>
            </a:r>
            <a:r>
              <a:rPr lang="en-US"/>
              <a:t> free), or </a:t>
            </a:r>
          </a:p>
          <a:p>
            <a:pPr lvl="0">
              <a:buNone/>
            </a:pPr>
            <a:r>
              <a:rPr lang="en-US"/>
              <a:t> (with t in </a:t>
            </a:r>
            <a:r>
              <a:rPr lang="en-US">
                <a:latin typeface="Cambria Math" pitchFamily="18"/>
                <a:ea typeface="Cambria Math" pitchFamily="18"/>
              </a:rPr>
              <a:t>ℝ</a:t>
            </a:r>
            <a:r>
              <a:rPr lang="en-US"/>
              <a:t>), is a parametric vector equation of a line.</a:t>
            </a:r>
          </a:p>
          <a:p>
            <a:pPr lvl="0">
              <a:buNone/>
            </a:pPr>
            <a:endParaRPr lang="en-US"/>
          </a:p>
          <a:p>
            <a:pPr lvl="0"/>
            <a:r>
              <a:rPr lang="en-US"/>
              <a:t>Whenever a solution set is described explicitly with vectors as in Example 1, we say that the solution is in </a:t>
            </a:r>
            <a:r>
              <a:rPr lang="en-US" b="1">
                <a:solidFill>
                  <a:srgbClr val="7030A0"/>
                </a:solidFill>
              </a:rPr>
              <a:t>parametric vector form</a:t>
            </a:r>
            <a:r>
              <a:rPr lang="en-US">
                <a:solidFill>
                  <a:srgbClr val="7030A0"/>
                </a:solidFill>
              </a:rPr>
              <a:t>.    </a:t>
            </a:r>
          </a:p>
          <a:p>
            <a:pPr lvl="0">
              <a:buNone/>
            </a:pPr>
            <a:endParaRPr lang="en-US"/>
          </a:p>
          <a:p>
            <a:pPr lvl="0">
              <a:buNone/>
            </a:pPr>
            <a:endParaRPr lang="en-US"/>
          </a:p>
          <a:p>
            <a:pPr lvl="0"/>
            <a:endParaRPr lang="en-US"/>
          </a:p>
          <a:p>
            <a:pPr lvl="0"/>
            <a:endParaRPr lang="en-GB"/>
          </a:p>
        </p:txBody>
      </p:sp>
      <p:graphicFrame>
        <p:nvGraphicFramePr>
          <p:cNvPr id="4" name="Object 4"/>
          <p:cNvGraphicFramePr/>
          <p:nvPr/>
        </p:nvGraphicFramePr>
        <p:xfrm>
          <a:off x="4881560" y="1931194"/>
          <a:ext cx="1828800" cy="292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1" r:id="rId3" imgW="1828800" imgH="292100" progId="">
                  <p:embed/>
                </p:oleObj>
              </mc:Choice>
              <mc:Fallback>
                <p:oleObj r:id="rId3" imgW="1828800" imgH="2921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81560" y="1931194"/>
                        <a:ext cx="1828800" cy="292095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/>
          <p:nvPr/>
        </p:nvGraphicFramePr>
        <p:xfrm>
          <a:off x="5224460" y="3200793"/>
          <a:ext cx="1143000" cy="466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2" r:id="rId5" imgW="1180588" imgH="482391" progId="">
                  <p:embed/>
                </p:oleObj>
              </mc:Choice>
              <mc:Fallback>
                <p:oleObj r:id="rId5" imgW="1180588" imgH="482391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24460" y="3200793"/>
                        <a:ext cx="1143000" cy="466728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/>
          <p:nvPr/>
        </p:nvGraphicFramePr>
        <p:xfrm>
          <a:off x="9153528" y="3353589"/>
          <a:ext cx="965204" cy="292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3" r:id="rId7" imgW="965200" imgH="292100" progId="">
                  <p:embed/>
                </p:oleObj>
              </mc:Choice>
              <mc:Fallback>
                <p:oleObj r:id="rId7" imgW="965200" imgH="2921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53528" y="3353589"/>
                        <a:ext cx="965204" cy="292095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6" cy="1128707"/>
          </a:xfrm>
          <a:solidFill>
            <a:srgbClr val="7030A0"/>
          </a:solidFill>
        </p:spPr>
        <p:txBody>
          <a:bodyPr/>
          <a:lstStyle/>
          <a:p>
            <a:pPr lvl="0"/>
            <a:r>
              <a:rPr lang="en-US" sz="4000">
                <a:solidFill>
                  <a:srgbClr val="FFFFFF"/>
                </a:solidFill>
              </a:rPr>
              <a:t>SOLUTIONS OF NONHOMOGENEOUS SYSTEMS</a:t>
            </a:r>
            <a:endParaRPr lang="en-GB" sz="400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80000"/>
              </a:lnSpc>
            </a:pPr>
            <a:endParaRPr lang="en-US" b="1"/>
          </a:p>
          <a:p>
            <a:pPr lvl="0">
              <a:lnSpc>
                <a:spcPct val="80000"/>
              </a:lnSpc>
            </a:pPr>
            <a:r>
              <a:rPr lang="en-US" b="1"/>
              <a:t>Example :</a:t>
            </a:r>
            <a:r>
              <a:rPr lang="en-US"/>
              <a:t> Describe all solutions of  Ax = b  ,  where</a:t>
            </a:r>
          </a:p>
          <a:p>
            <a:pPr lvl="0">
              <a:lnSpc>
                <a:spcPct val="80000"/>
              </a:lnSpc>
            </a:pPr>
            <a:endParaRPr lang="en-US"/>
          </a:p>
          <a:p>
            <a:pPr lvl="0">
              <a:lnSpc>
                <a:spcPct val="80000"/>
              </a:lnSpc>
            </a:pPr>
            <a:endParaRPr lang="en-US"/>
          </a:p>
          <a:p>
            <a:pPr lvl="0">
              <a:lnSpc>
                <a:spcPct val="80000"/>
              </a:lnSpc>
            </a:pPr>
            <a:r>
              <a:rPr lang="en-US"/>
              <a:t>                                                         and </a:t>
            </a:r>
          </a:p>
          <a:p>
            <a:pPr lvl="0">
              <a:lnSpc>
                <a:spcPct val="80000"/>
              </a:lnSpc>
            </a:pPr>
            <a:endParaRPr lang="en-US"/>
          </a:p>
          <a:p>
            <a:pPr lvl="0">
              <a:lnSpc>
                <a:spcPct val="80000"/>
              </a:lnSpc>
            </a:pPr>
            <a:endParaRPr lang="en-US"/>
          </a:p>
          <a:p>
            <a:pPr lvl="0">
              <a:lnSpc>
                <a:spcPct val="80000"/>
              </a:lnSpc>
            </a:pPr>
            <a:endParaRPr lang="en-US"/>
          </a:p>
          <a:p>
            <a:pPr marL="0" lvl="0" indent="0">
              <a:lnSpc>
                <a:spcPct val="80000"/>
              </a:lnSpc>
              <a:buNone/>
            </a:pPr>
            <a:r>
              <a:rPr lang="en-US"/>
              <a:t>                                                           </a:t>
            </a:r>
          </a:p>
          <a:p>
            <a:pPr lvl="0">
              <a:lnSpc>
                <a:spcPct val="80000"/>
              </a:lnSpc>
            </a:pPr>
            <a:endParaRPr lang="en-US"/>
          </a:p>
          <a:p>
            <a:pPr lvl="0">
              <a:lnSpc>
                <a:spcPct val="80000"/>
              </a:lnSpc>
            </a:pPr>
            <a:endParaRPr lang="en-US"/>
          </a:p>
          <a:p>
            <a:pPr lvl="0">
              <a:lnSpc>
                <a:spcPct val="80000"/>
              </a:lnSpc>
            </a:pPr>
            <a:endParaRPr lang="en-GB"/>
          </a:p>
        </p:txBody>
      </p:sp>
      <p:graphicFrame>
        <p:nvGraphicFramePr>
          <p:cNvPr id="4" name="Object 5"/>
          <p:cNvGraphicFramePr/>
          <p:nvPr/>
        </p:nvGraphicFramePr>
        <p:xfrm>
          <a:off x="2157417" y="3112297"/>
          <a:ext cx="3098801" cy="1777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7" r:id="rId3" imgW="3098800" imgH="1778000" progId="">
                  <p:embed/>
                </p:oleObj>
              </mc:Choice>
              <mc:Fallback>
                <p:oleObj r:id="rId3" imgW="3098800" imgH="17780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57417" y="3112297"/>
                        <a:ext cx="3098801" cy="1777995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/>
          <p:nvPr/>
        </p:nvGraphicFramePr>
        <p:xfrm>
          <a:off x="7158938" y="2992374"/>
          <a:ext cx="1435095" cy="1777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8" r:id="rId5" imgW="1435100" imgH="1778000" progId="">
                  <p:embed/>
                </p:oleObj>
              </mc:Choice>
              <mc:Fallback>
                <p:oleObj r:id="rId5" imgW="1435100" imgH="17780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58938" y="2992374"/>
                        <a:ext cx="1435095" cy="1777995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6" cy="928692"/>
          </a:xfrm>
          <a:solidFill>
            <a:srgbClr val="7030A0"/>
          </a:solidFill>
        </p:spPr>
        <p:txBody>
          <a:bodyPr/>
          <a:lstStyle/>
          <a:p>
            <a:pPr lvl="0"/>
            <a:r>
              <a:rPr lang="en-US" sz="4000">
                <a:solidFill>
                  <a:srgbClr val="FFFFFF"/>
                </a:solidFill>
              </a:rPr>
              <a:t>SOLUTIONS OF NONHOMOGENEOUS SYSTEMS</a:t>
            </a:r>
            <a:endParaRPr lang="en-GB" sz="400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071567" y="1671642"/>
            <a:ext cx="9901232" cy="4758583"/>
          </a:xfrm>
        </p:spPr>
        <p:txBody>
          <a:bodyPr/>
          <a:lstStyle/>
          <a:p>
            <a:pPr lvl="0"/>
            <a:r>
              <a:rPr lang="en-US" b="1"/>
              <a:t>Solution:</a:t>
            </a:r>
            <a:r>
              <a:rPr lang="en-US"/>
              <a:t> Row operations on   [ A  b ]    produce</a:t>
            </a:r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marL="0" lvl="0" indent="0">
              <a:buNone/>
            </a:pPr>
            <a:r>
              <a:rPr lang="en-US"/>
              <a:t>                                                                                          </a:t>
            </a:r>
            <a:r>
              <a:rPr lang="en-US" b="1">
                <a:cs typeface="Times New Roman" pitchFamily="18"/>
              </a:rPr>
              <a:t>x</a:t>
            </a:r>
            <a:r>
              <a:rPr lang="en-US" baseline="-25000">
                <a:cs typeface="Times New Roman" pitchFamily="18"/>
              </a:rPr>
              <a:t>3</a:t>
            </a:r>
            <a:r>
              <a:rPr lang="en-US">
                <a:cs typeface="Times New Roman" pitchFamily="18"/>
              </a:rPr>
              <a:t> is free</a:t>
            </a:r>
            <a:endParaRPr lang="en-US"/>
          </a:p>
          <a:p>
            <a:pPr lvl="0"/>
            <a:endParaRPr lang="en-US"/>
          </a:p>
          <a:p>
            <a:pPr marL="0" lvl="0" indent="0">
              <a:buNone/>
            </a:pPr>
            <a:r>
              <a:rPr lang="en-US"/>
              <a:t>                                                                                                     </a:t>
            </a:r>
          </a:p>
          <a:p>
            <a:pPr lvl="0"/>
            <a:endParaRPr lang="en-US"/>
          </a:p>
          <a:p>
            <a:pPr marL="0" lvl="0" indent="0">
              <a:buNone/>
            </a:pPr>
            <a:r>
              <a:rPr lang="en-US"/>
              <a:t>                                                            </a:t>
            </a:r>
            <a:endParaRPr lang="en-GB"/>
          </a:p>
        </p:txBody>
      </p:sp>
      <p:graphicFrame>
        <p:nvGraphicFramePr>
          <p:cNvPr id="4" name="Object 5"/>
          <p:cNvGraphicFramePr/>
          <p:nvPr/>
        </p:nvGraphicFramePr>
        <p:xfrm>
          <a:off x="1465060" y="2313898"/>
          <a:ext cx="4572000" cy="1940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5" r:id="rId3" imgW="6464300" imgH="2743200" progId="">
                  <p:embed/>
                </p:oleObj>
              </mc:Choice>
              <mc:Fallback>
                <p:oleObj r:id="rId3" imgW="6464300" imgH="27432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65060" y="2313898"/>
                        <a:ext cx="4572000" cy="1940576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/>
          <p:nvPr/>
        </p:nvGraphicFramePr>
        <p:xfrm>
          <a:off x="6413711" y="2301078"/>
          <a:ext cx="1774064" cy="1752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6" r:id="rId5" imgW="2120900" imgH="2095500" progId="">
                  <p:embed/>
                </p:oleObj>
              </mc:Choice>
              <mc:Fallback>
                <p:oleObj r:id="rId5" imgW="2120900" imgH="20955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13711" y="2301078"/>
                        <a:ext cx="1774064" cy="1752603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/>
          <p:nvPr/>
        </p:nvGraphicFramePr>
        <p:xfrm>
          <a:off x="8881987" y="2301078"/>
          <a:ext cx="1813474" cy="823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7" r:id="rId7" imgW="2095500" imgH="952500" progId="">
                  <p:embed/>
                </p:oleObj>
              </mc:Choice>
              <mc:Fallback>
                <p:oleObj r:id="rId7" imgW="2095500" imgH="9525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881987" y="2301078"/>
                        <a:ext cx="1813474" cy="823910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/>
          <p:nvPr/>
        </p:nvGraphicFramePr>
        <p:xfrm>
          <a:off x="9086850" y="3051617"/>
          <a:ext cx="914400" cy="465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8" r:id="rId9" imgW="977476" imgH="482391" progId="">
                  <p:embed/>
                </p:oleObj>
              </mc:Choice>
              <mc:Fallback>
                <p:oleObj r:id="rId9" imgW="977476" imgH="482391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086850" y="3051617"/>
                        <a:ext cx="914400" cy="465136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/>
          <p:nvPr/>
        </p:nvGraphicFramePr>
        <p:xfrm>
          <a:off x="1465060" y="4391021"/>
          <a:ext cx="6400800" cy="2039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9" r:id="rId11" imgW="8610600" imgH="2743200" progId="">
                  <p:embed/>
                </p:oleObj>
              </mc:Choice>
              <mc:Fallback>
                <p:oleObj r:id="rId11" imgW="8610600" imgH="27432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465060" y="4391021"/>
                        <a:ext cx="6400800" cy="2039194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6" cy="1139827"/>
          </a:xfrm>
          <a:solidFill>
            <a:srgbClr val="7030A0"/>
          </a:solidFill>
        </p:spPr>
        <p:txBody>
          <a:bodyPr/>
          <a:lstStyle/>
          <a:p>
            <a:pPr lvl="0"/>
            <a:r>
              <a:rPr lang="en-US" sz="4000">
                <a:solidFill>
                  <a:srgbClr val="FFFFFF"/>
                </a:solidFill>
              </a:rPr>
              <a:t>SOLUTIONS OF NONHOMOGENEOUS SYSTEMS</a:t>
            </a:r>
            <a:endParaRPr lang="en-GB" sz="400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535259"/>
          </a:xfrm>
        </p:spPr>
        <p:txBody>
          <a:bodyPr/>
          <a:lstStyle/>
          <a:p>
            <a:pPr lvl="0"/>
            <a:r>
              <a:rPr lang="en-US"/>
              <a:t>As a vector, the general solution of   </a:t>
            </a:r>
            <a:r>
              <a:rPr lang="en-US">
                <a:solidFill>
                  <a:srgbClr val="7030A0"/>
                </a:solidFill>
              </a:rPr>
              <a:t>Ax = b   </a:t>
            </a:r>
            <a:r>
              <a:rPr lang="en-US"/>
              <a:t>has the form </a:t>
            </a:r>
          </a:p>
          <a:p>
            <a:pPr lvl="0"/>
            <a:endParaRPr lang="en-GB"/>
          </a:p>
        </p:txBody>
      </p:sp>
      <p:graphicFrame>
        <p:nvGraphicFramePr>
          <p:cNvPr id="4" name="Object 5"/>
          <p:cNvGraphicFramePr/>
          <p:nvPr/>
        </p:nvGraphicFramePr>
        <p:xfrm>
          <a:off x="1447796" y="2747964"/>
          <a:ext cx="8610603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7" r:id="rId3" imgW="8610600" imgH="2743200" progId="">
                  <p:embed/>
                </p:oleObj>
              </mc:Choice>
              <mc:Fallback>
                <p:oleObj r:id="rId3" imgW="8610600" imgH="27432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47796" y="2747964"/>
                        <a:ext cx="8610603" cy="2743200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Arrow Connector 7"/>
          <p:cNvCxnSpPr/>
          <p:nvPr/>
        </p:nvCxnSpPr>
        <p:spPr>
          <a:xfrm flipV="1">
            <a:off x="8386767" y="5143499"/>
            <a:ext cx="0" cy="514350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  <p:cxnSp>
        <p:nvCxnSpPr>
          <p:cNvPr id="6" name="Straight Arrow Connector 9"/>
          <p:cNvCxnSpPr/>
          <p:nvPr/>
        </p:nvCxnSpPr>
        <p:spPr>
          <a:xfrm flipV="1">
            <a:off x="9758367" y="5400675"/>
            <a:ext cx="0" cy="257174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  <p:sp>
        <p:nvSpPr>
          <p:cNvPr id="7" name="TextBox 11"/>
          <p:cNvSpPr txBox="1"/>
          <p:nvPr/>
        </p:nvSpPr>
        <p:spPr>
          <a:xfrm>
            <a:off x="8215317" y="5592186"/>
            <a:ext cx="342900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>
                <a:solidFill>
                  <a:srgbClr val="7030A0"/>
                </a:solidFill>
                <a:uFillTx/>
                <a:latin typeface="Times New Roman" pitchFamily="18"/>
                <a:ea typeface=""/>
                <a:cs typeface=""/>
              </a:rPr>
              <a:t>p</a:t>
            </a:r>
            <a:endParaRPr lang="en-GB" sz="3200" b="0" i="0" u="none" strike="noStrike" kern="1200" cap="none" spc="0" baseline="0">
              <a:solidFill>
                <a:srgbClr val="7030A0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8" name="TextBox 12"/>
          <p:cNvSpPr txBox="1"/>
          <p:nvPr/>
        </p:nvSpPr>
        <p:spPr>
          <a:xfrm>
            <a:off x="9576264" y="5718529"/>
            <a:ext cx="364205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7030A0"/>
                </a:solidFill>
                <a:uFillTx/>
                <a:latin typeface="Times New Roman" pitchFamily="18"/>
                <a:ea typeface=""/>
                <a:cs typeface=""/>
              </a:rPr>
              <a:t>v</a:t>
            </a:r>
            <a:endParaRPr lang="en-GB" sz="2800" b="0" i="0" u="none" strike="noStrike" kern="1200" cap="none" spc="0" baseline="0">
              <a:solidFill>
                <a:srgbClr val="7030A0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6" cy="842957"/>
          </a:xfrm>
          <a:solidFill>
            <a:srgbClr val="7030A0"/>
          </a:solidFill>
        </p:spPr>
        <p:txBody>
          <a:bodyPr/>
          <a:lstStyle/>
          <a:p>
            <a:pPr lvl="0"/>
            <a:r>
              <a:rPr lang="en-US" sz="4000">
                <a:solidFill>
                  <a:srgbClr val="FFFFFF"/>
                </a:solidFill>
              </a:rPr>
              <a:t>SOLUTIONS OF NONHOMOGENEOUS SYSTEMS</a:t>
            </a:r>
            <a:endParaRPr lang="en-GB" sz="400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681035" y="1343025"/>
            <a:ext cx="10515600" cy="4675190"/>
          </a:xfrm>
        </p:spPr>
        <p:txBody>
          <a:bodyPr/>
          <a:lstStyle/>
          <a:p>
            <a:pPr lvl="0">
              <a:lnSpc>
                <a:spcPct val="80000"/>
              </a:lnSpc>
            </a:pPr>
            <a:r>
              <a:rPr lang="en-US" dirty="0"/>
              <a:t>The equation                     , or, writing </a:t>
            </a:r>
            <a:r>
              <a:rPr lang="en-US" i="1" dirty="0"/>
              <a:t>t</a:t>
            </a:r>
            <a:r>
              <a:rPr lang="en-US" dirty="0"/>
              <a:t> as a general parameter,</a:t>
            </a:r>
          </a:p>
          <a:p>
            <a:pPr lvl="0">
              <a:lnSpc>
                <a:spcPct val="80000"/>
              </a:lnSpc>
              <a:buNone/>
            </a:pPr>
            <a:r>
              <a:rPr lang="en-US" dirty="0"/>
              <a:t>                  </a:t>
            </a:r>
            <a:r>
              <a:rPr lang="en-US" dirty="0">
                <a:solidFill>
                  <a:srgbClr val="7030A0"/>
                </a:solidFill>
              </a:rPr>
              <a:t>                   </a:t>
            </a:r>
            <a:r>
              <a:rPr lang="en-US" dirty="0"/>
              <a:t>      (</a:t>
            </a:r>
            <a:r>
              <a:rPr lang="en-US" i="1" dirty="0"/>
              <a:t>t</a:t>
            </a:r>
            <a:r>
              <a:rPr lang="en-US" dirty="0"/>
              <a:t> in </a:t>
            </a:r>
            <a:r>
              <a:rPr lang="en-US" dirty="0">
                <a:latin typeface="Cambria Math" pitchFamily="18"/>
                <a:ea typeface="Cambria Math" pitchFamily="18"/>
              </a:rPr>
              <a:t>ℝ</a:t>
            </a:r>
            <a:r>
              <a:rPr lang="en-US" dirty="0"/>
              <a:t>) 		(3)</a:t>
            </a:r>
          </a:p>
          <a:p>
            <a:pPr lvl="0">
              <a:lnSpc>
                <a:spcPct val="80000"/>
              </a:lnSpc>
              <a:buNone/>
            </a:pPr>
            <a:r>
              <a:rPr lang="en-US" dirty="0"/>
              <a:t>	describes the solution set of  nonhomogeneous systems in parametric vector form.</a:t>
            </a:r>
          </a:p>
          <a:p>
            <a:pPr lvl="0">
              <a:lnSpc>
                <a:spcPct val="80000"/>
              </a:lnSpc>
            </a:pPr>
            <a:r>
              <a:rPr lang="en-US" dirty="0"/>
              <a:t>O</a:t>
            </a:r>
            <a:r>
              <a:rPr lang="en-US" dirty="0" smtClean="0"/>
              <a:t>n </a:t>
            </a:r>
            <a:r>
              <a:rPr lang="en-US" dirty="0"/>
              <a:t>the other hand, the solution set of  homogeneous systems has the parametric vector equation</a:t>
            </a:r>
          </a:p>
          <a:p>
            <a:pPr lvl="0">
              <a:lnSpc>
                <a:spcPct val="80000"/>
              </a:lnSpc>
              <a:buNone/>
            </a:pPr>
            <a:r>
              <a:rPr lang="en-US" dirty="0"/>
              <a:t>                   </a:t>
            </a:r>
            <a:r>
              <a:rPr lang="en-US" dirty="0">
                <a:solidFill>
                  <a:srgbClr val="7030A0"/>
                </a:solidFill>
              </a:rPr>
              <a:t>	                        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 in </a:t>
            </a:r>
            <a:r>
              <a:rPr lang="en-US" dirty="0">
                <a:latin typeface="Cambria Math" pitchFamily="18"/>
                <a:ea typeface="Cambria Math" pitchFamily="18"/>
              </a:rPr>
              <a:t>ℝ</a:t>
            </a:r>
            <a:r>
              <a:rPr lang="en-US" dirty="0"/>
              <a:t>) 		(4)</a:t>
            </a:r>
          </a:p>
          <a:p>
            <a:pPr lvl="0">
              <a:lnSpc>
                <a:spcPct val="80000"/>
              </a:lnSpc>
              <a:buNone/>
            </a:pPr>
            <a:r>
              <a:rPr lang="en-US" dirty="0"/>
              <a:t>[with the same </a:t>
            </a:r>
            <a:r>
              <a:rPr lang="en-US" b="1" dirty="0"/>
              <a:t>v</a:t>
            </a:r>
            <a:r>
              <a:rPr lang="en-US" dirty="0"/>
              <a:t> that appears in (3)]. </a:t>
            </a:r>
          </a:p>
          <a:p>
            <a:pPr lvl="0">
              <a:lnSpc>
                <a:spcPct val="80000"/>
              </a:lnSpc>
            </a:pPr>
            <a:r>
              <a:rPr lang="en-US" dirty="0"/>
              <a:t>Thus the solutions of              are obtained by adding the vector </a:t>
            </a:r>
            <a:r>
              <a:rPr lang="en-US" b="1" dirty="0"/>
              <a:t>p</a:t>
            </a:r>
            <a:r>
              <a:rPr lang="en-US" dirty="0"/>
              <a:t> to the solutions of               .</a:t>
            </a:r>
          </a:p>
          <a:p>
            <a:pPr lvl="0">
              <a:lnSpc>
                <a:spcPct val="80000"/>
              </a:lnSpc>
              <a:buNone/>
            </a:pPr>
            <a:endParaRPr lang="en-US" dirty="0"/>
          </a:p>
          <a:p>
            <a:pPr lvl="0">
              <a:lnSpc>
                <a:spcPct val="80000"/>
              </a:lnSpc>
            </a:pPr>
            <a:endParaRPr lang="en-GB" dirty="0"/>
          </a:p>
        </p:txBody>
      </p:sp>
      <p:graphicFrame>
        <p:nvGraphicFramePr>
          <p:cNvPr id="4" name="Object 4"/>
          <p:cNvGraphicFramePr/>
          <p:nvPr/>
        </p:nvGraphicFramePr>
        <p:xfrm>
          <a:off x="2990846" y="1377945"/>
          <a:ext cx="1600200" cy="441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3" r:id="rId3" imgW="1752600" imgH="482600" progId="">
                  <p:embed/>
                </p:oleObj>
              </mc:Choice>
              <mc:Fallback>
                <p:oleObj r:id="rId3" imgW="1752600" imgH="4826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90846" y="1377945"/>
                        <a:ext cx="1600200" cy="441326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/>
          <p:nvPr/>
        </p:nvGraphicFramePr>
        <p:xfrm>
          <a:off x="2379661" y="1896264"/>
          <a:ext cx="1536704" cy="368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4" r:id="rId5" imgW="1536700" imgH="368300" progId="">
                  <p:embed/>
                </p:oleObj>
              </mc:Choice>
              <mc:Fallback>
                <p:oleObj r:id="rId5" imgW="1536700" imgH="3683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79661" y="1896264"/>
                        <a:ext cx="1536704" cy="368302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9"/>
          <p:cNvGraphicFramePr/>
          <p:nvPr/>
        </p:nvGraphicFramePr>
        <p:xfrm>
          <a:off x="2508254" y="3995342"/>
          <a:ext cx="965204" cy="292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5" r:id="rId7" imgW="965200" imgH="292100" progId="">
                  <p:embed/>
                </p:oleObj>
              </mc:Choice>
              <mc:Fallback>
                <p:oleObj r:id="rId7" imgW="965200" imgH="2921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08254" y="3995342"/>
                        <a:ext cx="965204" cy="292095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1"/>
          <p:cNvGraphicFramePr/>
          <p:nvPr/>
        </p:nvGraphicFramePr>
        <p:xfrm>
          <a:off x="4057650" y="4826002"/>
          <a:ext cx="1066803" cy="331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6" r:id="rId9" imgW="1143000" imgH="355600" progId="">
                  <p:embed/>
                </p:oleObj>
              </mc:Choice>
              <mc:Fallback>
                <p:oleObj r:id="rId9" imgW="1143000" imgH="3556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057650" y="4826002"/>
                        <a:ext cx="1066803" cy="331790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2"/>
          <p:cNvGraphicFramePr/>
          <p:nvPr/>
        </p:nvGraphicFramePr>
        <p:xfrm>
          <a:off x="3295653" y="5180807"/>
          <a:ext cx="990596" cy="300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7" r:id="rId11" imgW="1129810" imgH="342751" progId="">
                  <p:embed/>
                </p:oleObj>
              </mc:Choice>
              <mc:Fallback>
                <p:oleObj r:id="rId11" imgW="1129810" imgH="342751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295653" y="5180807"/>
                        <a:ext cx="990596" cy="300042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6" cy="1229191"/>
          </a:xfrm>
          <a:solidFill>
            <a:srgbClr val="7030A0"/>
          </a:solidFill>
        </p:spPr>
        <p:txBody>
          <a:bodyPr>
            <a:noAutofit/>
          </a:bodyPr>
          <a:lstStyle/>
          <a:p>
            <a:pPr lvl="0"/>
            <a:r>
              <a:rPr lang="en-US" sz="3600" b="1">
                <a:solidFill>
                  <a:srgbClr val="FFFFFF"/>
                </a:solidFill>
              </a:rPr>
              <a:t>WRITING A SOLUTION SET (OF A CONSISTENT SYSTEM) IN PARAMETRIC VECTOR FORM</a:t>
            </a:r>
            <a:endParaRPr lang="en-GB" sz="360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004340" y="1424068"/>
            <a:ext cx="10193310" cy="4392119"/>
          </a:xfrm>
        </p:spPr>
        <p:txBody>
          <a:bodyPr/>
          <a:lstStyle/>
          <a:p>
            <a:pPr marL="514350" lvl="0" indent="-514350">
              <a:buFont typeface="Calibri Light"/>
              <a:buAutoNum type="arabicPeriod"/>
            </a:pPr>
            <a:endParaRPr lang="en-US"/>
          </a:p>
          <a:p>
            <a:pPr marL="514350" lvl="0" indent="-514350">
              <a:buFont typeface="Calibri Light"/>
              <a:buAutoNum type="arabicPeriod"/>
            </a:pPr>
            <a:r>
              <a:rPr lang="en-US"/>
              <a:t>Row reduce the augmented matrix to reduced echelon form.</a:t>
            </a:r>
          </a:p>
          <a:p>
            <a:pPr marL="514350" lvl="0" indent="-514350">
              <a:buFont typeface="Calibri Light"/>
              <a:buAutoNum type="arabicPeriod"/>
            </a:pPr>
            <a:r>
              <a:rPr lang="en-US"/>
              <a:t>Express each basic variable in terms of any free variables appearing in an equation.</a:t>
            </a:r>
          </a:p>
          <a:p>
            <a:pPr marL="514350" lvl="0" indent="-514350">
              <a:buFont typeface="Calibri Light"/>
              <a:buAutoNum type="arabicPeriod"/>
            </a:pPr>
            <a:r>
              <a:rPr lang="en-US"/>
              <a:t>Write a typical solution </a:t>
            </a:r>
            <a:r>
              <a:rPr lang="en-US" b="1"/>
              <a:t>x</a:t>
            </a:r>
            <a:r>
              <a:rPr lang="en-US"/>
              <a:t> as a vector whose entries depend on the free variables, if any.</a:t>
            </a:r>
          </a:p>
          <a:p>
            <a:pPr marL="514350" lvl="0" indent="-514350">
              <a:buFont typeface="Calibri Light"/>
              <a:buAutoNum type="arabicPeriod"/>
            </a:pPr>
            <a:r>
              <a:rPr lang="en-US"/>
              <a:t>Decompose </a:t>
            </a:r>
            <a:r>
              <a:rPr lang="en-US" b="1"/>
              <a:t>x</a:t>
            </a:r>
            <a:r>
              <a:rPr lang="en-US"/>
              <a:t> into a linear combination of vectors (with numeric entries) using the free variables as parameters.</a:t>
            </a:r>
          </a:p>
          <a:p>
            <a:pPr marL="514350" lvl="0" indent="-514350">
              <a:buFont typeface="Calibri Light"/>
              <a:buAutoNum type="arabicPeriod"/>
            </a:pPr>
            <a:endParaRPr lang="en-GB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0">
    <p:bg>
      <p:bgPr>
        <a:gradFill>
          <a:gsLst>
            <a:gs pos="0">
              <a:srgbClr val="7030A0"/>
            </a:gs>
            <a:gs pos="100000">
              <a:srgbClr val="264478"/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2157051" y="2883880"/>
            <a:ext cx="7877903" cy="2123657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6600" b="1" i="0" u="none" strike="noStrike" kern="1200" cap="none" spc="0" baseline="0">
                <a:solidFill>
                  <a:srgbClr val="4472C4"/>
                </a:solidFill>
                <a:effectLst>
                  <a:outerShdw dist="38096" dir="2700000">
                    <a:srgbClr val="8FAADC"/>
                  </a:outerShdw>
                </a:effectLst>
                <a:uFillTx/>
                <a:latin typeface="Calibri"/>
                <a:ea typeface=""/>
                <a:cs typeface=""/>
              </a:rPr>
              <a:t>THANK YOU FOR LISTENING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6" cy="802248"/>
          </a:xfrm>
          <a:solidFill>
            <a:srgbClr val="7030A0"/>
          </a:solidFill>
          <a:ln w="9528">
            <a:solidFill>
              <a:srgbClr val="7030A0"/>
            </a:solidFill>
            <a:prstDash val="solid"/>
          </a:ln>
        </p:spPr>
        <p:txBody>
          <a:bodyPr/>
          <a:lstStyle/>
          <a:p>
            <a:pPr lvl="0"/>
            <a:r>
              <a:rPr lang="en-US">
                <a:solidFill>
                  <a:srgbClr val="FFFFFF"/>
                </a:solidFill>
              </a:rPr>
              <a:t>SOLVING SYSTEM OF EQUATIONS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3" y="1927271"/>
            <a:ext cx="10515600" cy="3685736"/>
          </a:xfrm>
          <a:ln w="9528">
            <a:solidFill>
              <a:srgbClr val="7030A0"/>
            </a:solidFill>
            <a:prstDash val="solid"/>
          </a:ln>
        </p:spPr>
        <p:txBody>
          <a:bodyPr/>
          <a:lstStyle/>
          <a:p>
            <a:pPr lvl="0"/>
            <a:r>
              <a:rPr lang="en-US" b="1"/>
              <a:t>Example 1:</a:t>
            </a:r>
            <a:r>
              <a:rPr lang="en-US"/>
              <a:t> Solve the given system of equations.</a:t>
            </a:r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marL="0" lvl="0" indent="0">
              <a:buNone/>
            </a:pPr>
            <a:r>
              <a:rPr lang="en-US" b="1"/>
              <a:t>Solution</a:t>
            </a:r>
            <a:r>
              <a:rPr lang="en-US"/>
              <a:t> : We consider the corresponding augmented matrix</a:t>
            </a:r>
          </a:p>
          <a:p>
            <a:pPr marL="0" lvl="0" indent="0">
              <a:buNone/>
            </a:pPr>
            <a:r>
              <a:rPr lang="en-US"/>
              <a:t>                               </a:t>
            </a:r>
            <a:endParaRPr lang="en-GB"/>
          </a:p>
        </p:txBody>
      </p:sp>
      <p:sp>
        <p:nvSpPr>
          <p:cNvPr id="4" name="Footer Placeholder 3"/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t>Lecture 1 - Linear equation in Linear Algebra</a:t>
            </a:r>
          </a:p>
        </p:txBody>
      </p:sp>
      <p:sp>
        <p:nvSpPr>
          <p:cNvPr id="5" name="Slide Number Placeholder 4"/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5AE47CD-BED9-434A-B2F9-DC9D01FD326A}" type="slidenum">
              <a:t>6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graphicFrame>
        <p:nvGraphicFramePr>
          <p:cNvPr id="6" name="Object 6"/>
          <p:cNvGraphicFramePr/>
          <p:nvPr/>
        </p:nvGraphicFramePr>
        <p:xfrm>
          <a:off x="4038603" y="2760783"/>
          <a:ext cx="3378195" cy="1727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r:id="rId3" imgW="3378200" imgH="1727200" progId="">
                  <p:embed/>
                </p:oleObj>
              </mc:Choice>
              <mc:Fallback>
                <p:oleObj r:id="rId3" imgW="3378200" imgH="17272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38603" y="2760783"/>
                        <a:ext cx="3378195" cy="1727201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ooter Placeholder 6"/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t>Lecture 1 : Linear Equation in Linear Algebra</a:t>
            </a:r>
          </a:p>
        </p:txBody>
      </p:sp>
      <p:sp>
        <p:nvSpPr>
          <p:cNvPr id="8" name="Slide Number Placeholder 7"/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1753E8D-1CAA-46A5-BF98-3F12DBEFAB94}" type="slidenum">
              <a:t>6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9" name="Date Placeholder 8"/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393A498-4838-4185-AE35-2EDCEE285858}" type="datetime1">
              <a: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9/3/19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10" name="Date Placeholder 9"/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83EF278-AE24-4785-9EC3-009CB73B0F01}" type="datetime1">
              <a: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9/3/19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11" name="Footer Placeholder 10"/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t>Lecture 1 : Linear Equation in Linear Algebra</a:t>
            </a:r>
          </a:p>
        </p:txBody>
      </p:sp>
      <p:sp>
        <p:nvSpPr>
          <p:cNvPr id="12" name="Slide Number Placeholder 11"/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8FDCC3D-011D-4F7A-993E-8ED841A826DE}" type="slidenum">
              <a:t>6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6" cy="1088556"/>
          </a:xfrm>
          <a:solidFill>
            <a:srgbClr val="7030A0"/>
          </a:solidFill>
        </p:spPr>
        <p:txBody>
          <a:bodyPr/>
          <a:lstStyle/>
          <a:p>
            <a:pPr lvl="0"/>
            <a:r>
              <a:rPr lang="en-US">
                <a:solidFill>
                  <a:srgbClr val="FFFFFF"/>
                </a:solidFill>
              </a:rPr>
              <a:t>SOLVING SYSTEM OF EQUATIONS</a:t>
            </a:r>
          </a:p>
        </p:txBody>
      </p:sp>
      <p:sp>
        <p:nvSpPr>
          <p:cNvPr id="3" name="Rectangle 3"/>
          <p:cNvSpPr txBox="1">
            <a:spLocks noGrp="1"/>
          </p:cNvSpPr>
          <p:nvPr>
            <p:ph type="body" idx="1"/>
          </p:nvPr>
        </p:nvSpPr>
        <p:spPr>
          <a:xfrm>
            <a:off x="5984235" y="6390869"/>
            <a:ext cx="2953658" cy="519324"/>
          </a:xfrm>
        </p:spPr>
        <p:txBody>
          <a:bodyPr/>
          <a:lstStyle/>
          <a:p>
            <a:pPr marL="0" lvl="0" indent="0">
              <a:buNone/>
            </a:pPr>
            <a:r>
              <a:rPr lang="en-US" i="1"/>
              <a:t>   triangular</a:t>
            </a:r>
            <a:r>
              <a:rPr lang="en-US"/>
              <a:t> form.</a:t>
            </a:r>
          </a:p>
        </p:txBody>
      </p:sp>
      <p:graphicFrame>
        <p:nvGraphicFramePr>
          <p:cNvPr id="4" name="Object 6"/>
          <p:cNvGraphicFramePr>
            <a:graphicFrameLocks noGrp="1"/>
          </p:cNvGraphicFramePr>
          <p:nvPr>
            <p:ph idx="2"/>
          </p:nvPr>
        </p:nvGraphicFramePr>
        <p:xfrm>
          <a:off x="1695453" y="1400175"/>
          <a:ext cx="2703515" cy="14843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2" r:id="rId4" imgW="3238500" imgH="1778000" progId="">
                  <p:embed/>
                </p:oleObj>
              </mc:Choice>
              <mc:Fallback>
                <p:oleObj r:id="rId4" imgW="3238500" imgH="17780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95453" y="1400175"/>
                        <a:ext cx="2703515" cy="14843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3"/>
          <p:cNvSpPr txBox="1"/>
          <p:nvPr/>
        </p:nvSpPr>
        <p:spPr>
          <a:xfrm>
            <a:off x="4398885" y="1380314"/>
            <a:ext cx="926122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"/>
              </a:rPr>
              <a:t>Ix4-3</a:t>
            </a:r>
          </a:p>
        </p:txBody>
      </p:sp>
      <p:graphicFrame>
        <p:nvGraphicFramePr>
          <p:cNvPr id="6" name="Object 9"/>
          <p:cNvGraphicFramePr/>
          <p:nvPr/>
        </p:nvGraphicFramePr>
        <p:xfrm>
          <a:off x="6096003" y="1345329"/>
          <a:ext cx="2723101" cy="1608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3" r:id="rId6" imgW="3009900" imgH="1778000" progId="">
                  <p:embed/>
                </p:oleObj>
              </mc:Choice>
              <mc:Fallback>
                <p:oleObj r:id="rId6" imgW="3009900" imgH="17780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96003" y="1345329"/>
                        <a:ext cx="2723101" cy="1608585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/>
          <p:nvPr/>
        </p:nvGraphicFramePr>
        <p:xfrm>
          <a:off x="1683620" y="3121414"/>
          <a:ext cx="2881118" cy="1701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4" r:id="rId8" imgW="3009900" imgH="1778000" progId="">
                  <p:embed/>
                </p:oleObj>
              </mc:Choice>
              <mc:Fallback>
                <p:oleObj r:id="rId8" imgW="3009900" imgH="17780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83620" y="3121414"/>
                        <a:ext cx="2881118" cy="1701927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Arrow Connector 6"/>
          <p:cNvCxnSpPr/>
          <p:nvPr/>
        </p:nvCxnSpPr>
        <p:spPr>
          <a:xfrm>
            <a:off x="5056339" y="2092778"/>
            <a:ext cx="607527" cy="0"/>
          </a:xfrm>
          <a:prstGeom prst="straightConnector1">
            <a:avLst/>
          </a:prstGeom>
          <a:noFill/>
          <a:ln w="38103" cap="flat">
            <a:solidFill>
              <a:srgbClr val="000000"/>
            </a:solidFill>
            <a:prstDash val="solid"/>
            <a:round/>
            <a:tailEnd type="arrow"/>
          </a:ln>
        </p:spPr>
      </p:cxnSp>
      <p:sp>
        <p:nvSpPr>
          <p:cNvPr id="9" name="TextBox 23"/>
          <p:cNvSpPr txBox="1"/>
          <p:nvPr/>
        </p:nvSpPr>
        <p:spPr>
          <a:xfrm>
            <a:off x="8937894" y="1861946"/>
            <a:ext cx="926122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"/>
              </a:rPr>
              <a:t>II/2</a:t>
            </a:r>
          </a:p>
        </p:txBody>
      </p:sp>
      <p:cxnSp>
        <p:nvCxnSpPr>
          <p:cNvPr id="10" name="Straight Arrow Connector 26"/>
          <p:cNvCxnSpPr/>
          <p:nvPr/>
        </p:nvCxnSpPr>
        <p:spPr>
          <a:xfrm flipH="1">
            <a:off x="4922425" y="2866159"/>
            <a:ext cx="970370" cy="250802"/>
          </a:xfrm>
          <a:prstGeom prst="straightConnector1">
            <a:avLst/>
          </a:prstGeom>
          <a:noFill/>
          <a:ln w="38103" cap="flat">
            <a:solidFill>
              <a:srgbClr val="000000"/>
            </a:solidFill>
            <a:prstDash val="solid"/>
            <a:round/>
            <a:tailEnd type="arrow"/>
          </a:ln>
        </p:spPr>
      </p:cxnSp>
      <p:graphicFrame>
        <p:nvGraphicFramePr>
          <p:cNvPr id="11" name="Object 6"/>
          <p:cNvGraphicFramePr/>
          <p:nvPr/>
        </p:nvGraphicFramePr>
        <p:xfrm>
          <a:off x="6117802" y="3075063"/>
          <a:ext cx="2794004" cy="1777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5" r:id="rId10" imgW="2794000" imgH="1778000" progId="">
                  <p:embed/>
                </p:oleObj>
              </mc:Choice>
              <mc:Fallback>
                <p:oleObj r:id="rId10" imgW="2794000" imgH="17780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117802" y="3075063"/>
                        <a:ext cx="2794004" cy="1777995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30"/>
          <p:cNvSpPr txBox="1"/>
          <p:nvPr/>
        </p:nvSpPr>
        <p:spPr>
          <a:xfrm>
            <a:off x="4528840" y="4328403"/>
            <a:ext cx="112046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"/>
              </a:rPr>
              <a:t>III+3II</a:t>
            </a:r>
          </a:p>
        </p:txBody>
      </p:sp>
      <p:cxnSp>
        <p:nvCxnSpPr>
          <p:cNvPr id="13" name="Straight Arrow Connector 31"/>
          <p:cNvCxnSpPr/>
          <p:nvPr/>
        </p:nvCxnSpPr>
        <p:spPr>
          <a:xfrm>
            <a:off x="5077800" y="3972373"/>
            <a:ext cx="607536" cy="0"/>
          </a:xfrm>
          <a:prstGeom prst="straightConnector1">
            <a:avLst/>
          </a:prstGeom>
          <a:noFill/>
          <a:ln w="38103" cap="flat">
            <a:solidFill>
              <a:srgbClr val="000000"/>
            </a:solidFill>
            <a:prstDash val="solid"/>
            <a:round/>
            <a:tailEnd type="arrow"/>
          </a:ln>
        </p:spPr>
      </p:cxnSp>
      <p:graphicFrame>
        <p:nvGraphicFramePr>
          <p:cNvPr id="14" name="Object 11"/>
          <p:cNvGraphicFramePr/>
          <p:nvPr/>
        </p:nvGraphicFramePr>
        <p:xfrm>
          <a:off x="1795204" y="4931414"/>
          <a:ext cx="2657950" cy="1613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6" r:id="rId12" imgW="2768600" imgH="1778000" progId="">
                  <p:embed/>
                </p:oleObj>
              </mc:Choice>
              <mc:Fallback>
                <p:oleObj r:id="rId12" imgW="2768600" imgH="17780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795204" y="4931414"/>
                        <a:ext cx="2657950" cy="1613056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35"/>
          <p:cNvSpPr txBox="1"/>
          <p:nvPr/>
        </p:nvSpPr>
        <p:spPr>
          <a:xfrm>
            <a:off x="8937894" y="3733230"/>
            <a:ext cx="112046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"/>
              </a:rPr>
              <a:t>II+4III</a:t>
            </a:r>
          </a:p>
        </p:txBody>
      </p:sp>
      <p:cxnSp>
        <p:nvCxnSpPr>
          <p:cNvPr id="16" name="Straight Arrow Connector 39"/>
          <p:cNvCxnSpPr/>
          <p:nvPr/>
        </p:nvCxnSpPr>
        <p:spPr>
          <a:xfrm flipH="1">
            <a:off x="4953679" y="4674677"/>
            <a:ext cx="970380" cy="250793"/>
          </a:xfrm>
          <a:prstGeom prst="straightConnector1">
            <a:avLst/>
          </a:prstGeom>
          <a:noFill/>
          <a:ln w="38103" cap="flat">
            <a:solidFill>
              <a:srgbClr val="000000"/>
            </a:solidFill>
            <a:prstDash val="solid"/>
            <a:round/>
            <a:tailEnd type="arrow"/>
          </a:ln>
        </p:spPr>
      </p:cxnSp>
      <p:graphicFrame>
        <p:nvGraphicFramePr>
          <p:cNvPr id="17" name="Object 5"/>
          <p:cNvGraphicFramePr/>
          <p:nvPr/>
        </p:nvGraphicFramePr>
        <p:xfrm>
          <a:off x="6286737" y="4917999"/>
          <a:ext cx="2336804" cy="1626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7" r:id="rId14" imgW="2540000" imgH="1778000" progId="">
                  <p:embed/>
                </p:oleObj>
              </mc:Choice>
              <mc:Fallback>
                <p:oleObj r:id="rId14" imgW="2540000" imgH="17780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286737" y="4917999"/>
                        <a:ext cx="2336804" cy="1626461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41"/>
          <p:cNvSpPr txBox="1"/>
          <p:nvPr/>
        </p:nvSpPr>
        <p:spPr>
          <a:xfrm>
            <a:off x="4481245" y="4946711"/>
            <a:ext cx="112046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"/>
              </a:rPr>
              <a:t>I+2II</a:t>
            </a:r>
          </a:p>
        </p:txBody>
      </p:sp>
      <p:cxnSp>
        <p:nvCxnSpPr>
          <p:cNvPr id="19" name="Straight Arrow Connector 42"/>
          <p:cNvCxnSpPr/>
          <p:nvPr/>
        </p:nvCxnSpPr>
        <p:spPr>
          <a:xfrm>
            <a:off x="4957328" y="6011631"/>
            <a:ext cx="607536" cy="0"/>
          </a:xfrm>
          <a:prstGeom prst="straightConnector1">
            <a:avLst/>
          </a:prstGeom>
          <a:noFill/>
          <a:ln w="38103" cap="flat">
            <a:solidFill>
              <a:srgbClr val="000000"/>
            </a:solidFill>
            <a:prstDash val="solid"/>
            <a:round/>
            <a:tailEnd type="arrow"/>
          </a:ln>
        </p:spPr>
      </p:cxnSp>
      <p:graphicFrame>
        <p:nvGraphicFramePr>
          <p:cNvPr id="20" name="Object 4"/>
          <p:cNvGraphicFramePr/>
          <p:nvPr/>
        </p:nvGraphicFramePr>
        <p:xfrm>
          <a:off x="9056354" y="5055717"/>
          <a:ext cx="883557" cy="1335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8" r:id="rId16" imgW="1143000" imgH="1727200" progId="">
                  <p:embed/>
                </p:oleObj>
              </mc:Choice>
              <mc:Fallback>
                <p:oleObj r:id="rId16" imgW="1143000" imgH="17272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9056354" y="5055717"/>
                        <a:ext cx="883557" cy="1335152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Slide Number Placeholder 21"/>
          <p:cNvSpPr txBox="1"/>
          <p:nvPr/>
        </p:nvSpPr>
        <p:spPr>
          <a:xfrm>
            <a:off x="8610603" y="6356351"/>
            <a:ext cx="2336804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CA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22" name="Slide Number Placeholder 21"/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CA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6" cy="1026944"/>
          </a:xfrm>
          <a:solidFill>
            <a:srgbClr val="7030A0"/>
          </a:solidFill>
        </p:spPr>
        <p:txBody>
          <a:bodyPr/>
          <a:lstStyle/>
          <a:p>
            <a:pPr lvl="0"/>
            <a:r>
              <a:rPr lang="en-US">
                <a:solidFill>
                  <a:srgbClr val="FFFFFF"/>
                </a:solidFill>
              </a:rPr>
              <a:t>ELEMENTARY ROW OPERATIONS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Content Placeholder 14"/>
          <p:cNvSpPr txBox="1">
            <a:spLocks noGrp="1"/>
          </p:cNvSpPr>
          <p:nvPr>
            <p:ph idx="1"/>
          </p:nvPr>
        </p:nvSpPr>
        <p:spPr>
          <a:xfrm>
            <a:off x="955346" y="1195751"/>
            <a:ext cx="9867336" cy="4981212"/>
          </a:xfrm>
        </p:spPr>
        <p:txBody>
          <a:bodyPr/>
          <a:lstStyle/>
          <a:p>
            <a:pPr lvl="0"/>
            <a:endParaRPr lang="en-US" b="1" dirty="0"/>
          </a:p>
          <a:p>
            <a:pPr lvl="0"/>
            <a:endParaRPr lang="en-US" b="1" dirty="0"/>
          </a:p>
          <a:p>
            <a:pPr lvl="0"/>
            <a:r>
              <a:rPr lang="en-US" b="1" dirty="0">
                <a:solidFill>
                  <a:srgbClr val="7030A0"/>
                </a:solidFill>
              </a:rPr>
              <a:t>Elementary row operations </a:t>
            </a:r>
            <a:r>
              <a:rPr lang="en-US" dirty="0"/>
              <a:t>include the following:</a:t>
            </a:r>
          </a:p>
          <a:p>
            <a:pPr marL="1371600" lvl="2" indent="-457200">
              <a:buFont typeface="Wingdings" pitchFamily="2"/>
              <a:buAutoNum type="arabicPeriod"/>
            </a:pPr>
            <a:r>
              <a:rPr lang="en-US" sz="2800" dirty="0">
                <a:solidFill>
                  <a:srgbClr val="7030A0"/>
                </a:solidFill>
              </a:rPr>
              <a:t>(</a:t>
            </a:r>
            <a:r>
              <a:rPr lang="en-US" sz="2800" b="1" dirty="0">
                <a:solidFill>
                  <a:srgbClr val="7030A0"/>
                </a:solidFill>
              </a:rPr>
              <a:t>Replacement</a:t>
            </a:r>
            <a:r>
              <a:rPr lang="en-US" sz="2800" dirty="0">
                <a:solidFill>
                  <a:srgbClr val="7030A0"/>
                </a:solidFill>
              </a:rPr>
              <a:t>) </a:t>
            </a:r>
            <a:r>
              <a:rPr lang="en-US" sz="2800" dirty="0"/>
              <a:t>Replace one row by the sum of itself and a multiple of another row.</a:t>
            </a:r>
          </a:p>
          <a:p>
            <a:pPr marL="1371600" lvl="2" indent="-457200">
              <a:buFont typeface="Wingdings" pitchFamily="2"/>
              <a:buAutoNum type="arabicPeriod"/>
            </a:pPr>
            <a:r>
              <a:rPr lang="en-US" sz="2800" dirty="0">
                <a:solidFill>
                  <a:srgbClr val="7030A0"/>
                </a:solidFill>
              </a:rPr>
              <a:t>(</a:t>
            </a:r>
            <a:r>
              <a:rPr lang="en-US" sz="2800" b="1" dirty="0">
                <a:solidFill>
                  <a:srgbClr val="7030A0"/>
                </a:solidFill>
              </a:rPr>
              <a:t>Interchange</a:t>
            </a:r>
            <a:r>
              <a:rPr lang="en-US" sz="2800" dirty="0">
                <a:solidFill>
                  <a:srgbClr val="7030A0"/>
                </a:solidFill>
              </a:rPr>
              <a:t>) </a:t>
            </a:r>
            <a:r>
              <a:rPr lang="en-US" sz="2800" dirty="0"/>
              <a:t>Interchange two rows.</a:t>
            </a:r>
          </a:p>
          <a:p>
            <a:pPr marL="1371600" lvl="2" indent="-457200">
              <a:buFont typeface="Wingdings" pitchFamily="2"/>
              <a:buAutoNum type="arabicPeriod"/>
            </a:pPr>
            <a:r>
              <a:rPr lang="en-US" sz="2800" dirty="0">
                <a:solidFill>
                  <a:srgbClr val="7030A0"/>
                </a:solidFill>
              </a:rPr>
              <a:t>(</a:t>
            </a:r>
            <a:r>
              <a:rPr lang="en-US" sz="2800" b="1" dirty="0">
                <a:solidFill>
                  <a:srgbClr val="7030A0"/>
                </a:solidFill>
              </a:rPr>
              <a:t>Scaling</a:t>
            </a:r>
            <a:r>
              <a:rPr lang="en-US" sz="2800" dirty="0">
                <a:solidFill>
                  <a:srgbClr val="7030A0"/>
                </a:solidFill>
              </a:rPr>
              <a:t>) </a:t>
            </a:r>
            <a:r>
              <a:rPr lang="en-US" sz="2800" dirty="0"/>
              <a:t>Multiply all entries in a row by a nonzero constant.</a:t>
            </a:r>
          </a:p>
          <a:p>
            <a:pPr marL="914400" lvl="2" indent="0">
              <a:buNone/>
            </a:pPr>
            <a:endParaRPr lang="en-US" sz="2800" dirty="0"/>
          </a:p>
          <a:p>
            <a:pPr lvl="0"/>
            <a:endParaRPr lang="en-GB" dirty="0"/>
          </a:p>
        </p:txBody>
      </p:sp>
      <p:sp>
        <p:nvSpPr>
          <p:cNvPr id="4" name="Slide Number Placeholder 5"/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 dirty="0" smtClean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t> </a:t>
            </a:r>
            <a:fld id="{1F3F34E9-BC5F-45F8-BB2E-8504122AC070}" type="slidenum">
              <a:t>8</a:t>
            </a:fld>
            <a:endParaRPr lang="en-CA" sz="1200" b="0" i="0" u="none" strike="noStrike" kern="1200" cap="none" spc="0" baseline="0" dirty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5" name="Footer Placeholder 4"/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t>Lecture 1 : Linear Equation in Linear Algebra</a:t>
            </a:r>
          </a:p>
        </p:txBody>
      </p:sp>
      <p:sp>
        <p:nvSpPr>
          <p:cNvPr id="7" name="Date Placeholder 6"/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C0B755D-8778-465E-B370-9583A5413A23}" type="datetime1">
              <a: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9/3/19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8" name="Date Placeholder 7"/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483AE22-602A-404C-A76A-54E868DF7A5E}" type="datetime1">
              <a: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9/3/19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9" name="Footer Placeholder 8"/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t>Lecture 1 : Linear Equation in Linear Algebra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6" cy="1114425"/>
          </a:xfrm>
          <a:solidFill>
            <a:srgbClr val="7030A0"/>
          </a:solidFill>
        </p:spPr>
        <p:txBody>
          <a:bodyPr/>
          <a:lstStyle/>
          <a:p>
            <a:pPr lvl="0"/>
            <a:r>
              <a:rPr lang="en-US" sz="3200">
                <a:solidFill>
                  <a:srgbClr val="FFFFFF"/>
                </a:solidFill>
              </a:rPr>
              <a:t>EXISTENCE AND UNIQUENESS O</a:t>
            </a:r>
            <a:r>
              <a:rPr lang="en-US" sz="3600">
                <a:solidFill>
                  <a:srgbClr val="FFFFFF"/>
                </a:solidFill>
              </a:rPr>
              <a:t>F SYSTEM OF EQUATIONS</a:t>
            </a:r>
            <a:endParaRPr lang="en-GB" sz="360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119115" y="1825627"/>
            <a:ext cx="9812746" cy="4351336"/>
          </a:xfrm>
        </p:spPr>
        <p:txBody>
          <a:bodyPr/>
          <a:lstStyle/>
          <a:p>
            <a:pPr lvl="0"/>
            <a:r>
              <a:rPr lang="en-US" b="1">
                <a:solidFill>
                  <a:srgbClr val="7030A0"/>
                </a:solidFill>
              </a:rPr>
              <a:t>Two fundamental questions </a:t>
            </a:r>
            <a:r>
              <a:rPr lang="en-US"/>
              <a:t>about a linear system are as follows:</a:t>
            </a:r>
          </a:p>
          <a:p>
            <a:pPr marL="1371600" lvl="2" indent="-457200">
              <a:buFont typeface="Wingdings" pitchFamily="2"/>
              <a:buAutoNum type="arabicPeriod"/>
            </a:pPr>
            <a:r>
              <a:rPr lang="en-US" sz="2800"/>
              <a:t>Is the system consistent; that is, does at least one solution </a:t>
            </a:r>
            <a:r>
              <a:rPr lang="en-US" sz="2800" b="1" i="1">
                <a:solidFill>
                  <a:srgbClr val="7030A0"/>
                </a:solidFill>
              </a:rPr>
              <a:t>exist</a:t>
            </a:r>
            <a:r>
              <a:rPr lang="en-US" sz="2800"/>
              <a:t>?</a:t>
            </a:r>
          </a:p>
          <a:p>
            <a:pPr marL="1371600" lvl="2" indent="-457200">
              <a:buFont typeface="Wingdings" pitchFamily="2"/>
              <a:buAutoNum type="arabicPeriod"/>
            </a:pPr>
            <a:r>
              <a:rPr lang="en-US" sz="2800"/>
              <a:t>If a solution exists, is it the </a:t>
            </a:r>
            <a:r>
              <a:rPr lang="en-US" sz="2800" i="1"/>
              <a:t>only</a:t>
            </a:r>
            <a:r>
              <a:rPr lang="en-US" sz="2800"/>
              <a:t> one; that is, is the solution </a:t>
            </a:r>
            <a:r>
              <a:rPr lang="en-US" sz="2800" b="1" i="1">
                <a:solidFill>
                  <a:srgbClr val="7030A0"/>
                </a:solidFill>
              </a:rPr>
              <a:t>unique</a:t>
            </a:r>
            <a:r>
              <a:rPr lang="en-US" sz="2800">
                <a:solidFill>
                  <a:srgbClr val="7030A0"/>
                </a:solidFill>
              </a:rPr>
              <a:t>?</a:t>
            </a:r>
          </a:p>
          <a:p>
            <a:pPr lvl="0"/>
            <a:r>
              <a:rPr lang="en-US" b="1">
                <a:solidFill>
                  <a:srgbClr val="7030A0"/>
                </a:solidFill>
              </a:rPr>
              <a:t>In Example 1 </a:t>
            </a:r>
            <a:r>
              <a:rPr lang="en-US"/>
              <a:t>: (29,16,3) is a solution of the system . Thus the system is consistent.</a:t>
            </a:r>
            <a:endParaRPr lang="en-GB"/>
          </a:p>
        </p:txBody>
      </p:sp>
      <p:sp>
        <p:nvSpPr>
          <p:cNvPr id="4" name="Footer Placeholder 3"/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t>Lecture 1 - Linear equation in Linear Algebra</a:t>
            </a:r>
          </a:p>
        </p:txBody>
      </p:sp>
      <p:sp>
        <p:nvSpPr>
          <p:cNvPr id="5" name="Slide Number Placeholder 4"/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F0BC4A3-3D40-4E32-BB9F-11EE279D1DDE}" type="slidenum">
              <a:t>9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6" name="Footer Placeholder 5"/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t>Lecture 1 : Linear Equation in Linear Algebra</a:t>
            </a:r>
          </a:p>
        </p:txBody>
      </p:sp>
      <p:sp>
        <p:nvSpPr>
          <p:cNvPr id="7" name="Slide Number Placeholder 6"/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8DBE12A-1B50-4CB6-BDCB-DB20DCE40D92}" type="slidenum">
              <a:t>9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8" name="Date Placeholder 7"/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24B59C9-BCDE-4988-9DB7-5D42CB6BB977}" type="datetime1">
              <a: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9/3/19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9" name="Date Placeholder 8"/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58D65A2-12FB-4BB0-B897-230DE3A16BCF}" type="datetime1">
              <a: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9/3/19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  <p:sp>
        <p:nvSpPr>
          <p:cNvPr id="10" name="Footer Placeholder 9"/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  <a:ea typeface=""/>
                <a:cs typeface=""/>
              </a:rPr>
              <a:t>Lecture 1 : Linear Equation in Linear Algebra</a:t>
            </a:r>
          </a:p>
        </p:txBody>
      </p:sp>
      <p:sp>
        <p:nvSpPr>
          <p:cNvPr id="11" name="Slide Number Placeholder 10"/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BA7F305-2098-47C4-9F4D-61524824E3D8}" type="slidenum">
              <a:t>9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end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Office%20Theme</Template>
  <TotalTime>1910</TotalTime>
  <Words>2633</Words>
  <Application>Microsoft Macintosh PowerPoint</Application>
  <PresentationFormat>Widescreen</PresentationFormat>
  <Paragraphs>583</Paragraphs>
  <Slides>56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56</vt:i4>
      </vt:variant>
    </vt:vector>
  </HeadingPairs>
  <TitlesOfParts>
    <vt:vector size="67" baseType="lpstr">
      <vt:lpstr>Arial Narrow</vt:lpstr>
      <vt:lpstr>Bookshelf Symbol 2</vt:lpstr>
      <vt:lpstr>Calibri</vt:lpstr>
      <vt:lpstr>Calibri Light</vt:lpstr>
      <vt:lpstr>Cambria Math</vt:lpstr>
      <vt:lpstr>Time new roman </vt:lpstr>
      <vt:lpstr>Times New Roman</vt:lpstr>
      <vt:lpstr>Wingdings</vt:lpstr>
      <vt:lpstr>Arial</vt:lpstr>
      <vt:lpstr>Office Theme</vt:lpstr>
      <vt:lpstr>Blends</vt:lpstr>
      <vt:lpstr>           FACULTY OF INFORMATION TECHNOLOGY</vt:lpstr>
      <vt:lpstr>Contents</vt:lpstr>
      <vt:lpstr>1.1 Symstems of Linear Equations </vt:lpstr>
      <vt:lpstr>  Linear Equation</vt:lpstr>
      <vt:lpstr>Linear Equation</vt:lpstr>
      <vt:lpstr>SOLVING SYSTEM OF EQUATIONS</vt:lpstr>
      <vt:lpstr>SOLVING SYSTEM OF EQUATIONS</vt:lpstr>
      <vt:lpstr>ELEMENTARY ROW OPERATIONS</vt:lpstr>
      <vt:lpstr>EXISTENCE AND UNIQUENESS OF SYSTEM OF EQUATIONS</vt:lpstr>
      <vt:lpstr>PowerPoint Presentation</vt:lpstr>
      <vt:lpstr> Row Reduction and Echelon Form </vt:lpstr>
      <vt:lpstr>PIVOT POSITION</vt:lpstr>
      <vt:lpstr>PIVOT POSITION</vt:lpstr>
      <vt:lpstr>   PIVOT POSITION</vt:lpstr>
      <vt:lpstr>ROW REDUCTION ALGORITHM</vt:lpstr>
      <vt:lpstr>ROW REDUCTION ALGORITHM</vt:lpstr>
      <vt:lpstr>ROW REDUCTION ALGORITHM</vt:lpstr>
      <vt:lpstr>ROW REDUCTION ALGORITHM</vt:lpstr>
      <vt:lpstr>ROW REDUCTION ALGORITHM</vt:lpstr>
      <vt:lpstr>ROW REDUCTION ALGORITHM</vt:lpstr>
      <vt:lpstr>ROW REDUCTION ALGORITHM</vt:lpstr>
      <vt:lpstr>SOLUTIONS OF LINEAR SYSTEMS</vt:lpstr>
      <vt:lpstr>SOLUTIONS OF LINEAR SYSTEMS</vt:lpstr>
      <vt:lpstr>EXISTENCE AND UNIQUENESS THEOREM</vt:lpstr>
      <vt:lpstr>CONCLUSION</vt:lpstr>
      <vt:lpstr>PowerPoint Presentation</vt:lpstr>
      <vt:lpstr> VECTOR EQUATIONS</vt:lpstr>
      <vt:lpstr>VECTOR EQUATIONS</vt:lpstr>
      <vt:lpstr>Algebraic Properties of R^n</vt:lpstr>
      <vt:lpstr>LINEAR COMBINATIONS</vt:lpstr>
      <vt:lpstr>  </vt:lpstr>
      <vt:lpstr>LINEAR COMBINATIONS</vt:lpstr>
      <vt:lpstr>LINEAR COMBINATIONS</vt:lpstr>
      <vt:lpstr>LINEAR COMBINATIONS</vt:lpstr>
      <vt:lpstr>LINEAR COMBINATIONS</vt:lpstr>
      <vt:lpstr>LINEAR COMBINATIONS</vt:lpstr>
      <vt:lpstr>LINEAR COMBINATIONS</vt:lpstr>
      <vt:lpstr>PowerPoint Presentation</vt:lpstr>
      <vt:lpstr>1.4   MATRIX EQUATION Ax = b</vt:lpstr>
      <vt:lpstr>MATRIX EQUATION Ax = b</vt:lpstr>
      <vt:lpstr>MATRIX EQUATION Ax = b</vt:lpstr>
      <vt:lpstr>MATRIX EQUATION Ax = b</vt:lpstr>
      <vt:lpstr>MATRIX EQUATION Ax = b</vt:lpstr>
      <vt:lpstr>EXISTENCE OF SOLUTIONS </vt:lpstr>
      <vt:lpstr>PROPERTIES OF THE MATRIX-VECTOR  PRODUCT Ax</vt:lpstr>
      <vt:lpstr>PowerPoint Presentation</vt:lpstr>
      <vt:lpstr>HOMOGENEOUS LINEAR SYSTEMS</vt:lpstr>
      <vt:lpstr>HOMOGENEOUS LINEAR SYSTEMS</vt:lpstr>
      <vt:lpstr>HOMOGENEOUS LINEAR SYSTEMS</vt:lpstr>
      <vt:lpstr>PARAMETRIC VECTOR FORM</vt:lpstr>
      <vt:lpstr>SOLUTIONS OF NONHOMOGENEOUS SYSTEMS</vt:lpstr>
      <vt:lpstr>SOLUTIONS OF NONHOMOGENEOUS SYSTEMS</vt:lpstr>
      <vt:lpstr>SOLUTIONS OF NONHOMOGENEOUS SYSTEMS</vt:lpstr>
      <vt:lpstr>SOLUTIONS OF NONHOMOGENEOUS SYSTEMS</vt:lpstr>
      <vt:lpstr>WRITING A SOLUTION SET (OF A CONSISTENT SYSTEM) IN PARAMETRIC VECTOR FORM</vt:lpstr>
      <vt:lpstr>PowerPoint Presentation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Microsoft Office User</cp:lastModifiedBy>
  <cp:revision>82</cp:revision>
  <dcterms:created xsi:type="dcterms:W3CDTF">2017-09-07T04:23:24Z</dcterms:created>
  <dcterms:modified xsi:type="dcterms:W3CDTF">2019-09-03T15:50:59Z</dcterms:modified>
</cp:coreProperties>
</file>