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260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52.wmf"/><Relationship Id="rId5" Type="http://schemas.openxmlformats.org/officeDocument/2006/relationships/image" Target="../media/image53.wmf"/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9" Type="http://schemas.openxmlformats.org/officeDocument/2006/relationships/image" Target="../media/image62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4" Type="http://schemas.openxmlformats.org/officeDocument/2006/relationships/image" Target="../media/image78.wmf"/><Relationship Id="rId1" Type="http://schemas.openxmlformats.org/officeDocument/2006/relationships/image" Target="../media/image75.wmf"/><Relationship Id="rId2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Relationship Id="rId2" Type="http://schemas.openxmlformats.org/officeDocument/2006/relationships/image" Target="../media/image80.wmf"/><Relationship Id="rId3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Relationship Id="rId2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Relationship Id="rId3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Relationship Id="rId2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Relationship Id="rId2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Relationship Id="rId2" Type="http://schemas.openxmlformats.org/officeDocument/2006/relationships/image" Target="../media/image98.wmf"/><Relationship Id="rId3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4" Type="http://schemas.openxmlformats.org/officeDocument/2006/relationships/image" Target="../media/image103.wmf"/><Relationship Id="rId1" Type="http://schemas.openxmlformats.org/officeDocument/2006/relationships/image" Target="../media/image100.wmf"/><Relationship Id="rId2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4C81CC-FD15-44A5-BBE4-EC47AB56153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593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D46EDF-9B04-4BAE-B24A-2AC91E051F06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377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CBF416-D3B7-4627-B531-84EBEEA84EA1}" type="slidenum">
              <a:t>15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8059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08/09/2019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Arial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38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6.png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3.w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wmf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0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0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20" Type="http://schemas.openxmlformats.org/officeDocument/2006/relationships/oleObject" Target="../embeddings/oleObject61.bin"/><Relationship Id="rId21" Type="http://schemas.openxmlformats.org/officeDocument/2006/relationships/image" Target="../media/image62.wmf"/><Relationship Id="rId10" Type="http://schemas.openxmlformats.org/officeDocument/2006/relationships/oleObject" Target="../embeddings/oleObject56.bin"/><Relationship Id="rId11" Type="http://schemas.openxmlformats.org/officeDocument/2006/relationships/image" Target="../media/image57.wmf"/><Relationship Id="rId12" Type="http://schemas.openxmlformats.org/officeDocument/2006/relationships/oleObject" Target="../embeddings/oleObject57.bin"/><Relationship Id="rId13" Type="http://schemas.openxmlformats.org/officeDocument/2006/relationships/image" Target="../media/image58.wmf"/><Relationship Id="rId14" Type="http://schemas.openxmlformats.org/officeDocument/2006/relationships/oleObject" Target="../embeddings/oleObject58.bin"/><Relationship Id="rId15" Type="http://schemas.openxmlformats.org/officeDocument/2006/relationships/image" Target="../media/image59.wmf"/><Relationship Id="rId16" Type="http://schemas.openxmlformats.org/officeDocument/2006/relationships/oleObject" Target="../embeddings/oleObject59.bin"/><Relationship Id="rId17" Type="http://schemas.openxmlformats.org/officeDocument/2006/relationships/image" Target="../media/image60.wmf"/><Relationship Id="rId18" Type="http://schemas.openxmlformats.org/officeDocument/2006/relationships/oleObject" Target="../embeddings/oleObject60.bin"/><Relationship Id="rId19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6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wmf"/><Relationship Id="rId12" Type="http://schemas.openxmlformats.org/officeDocument/2006/relationships/oleObject" Target="../embeddings/oleObject72.bin"/><Relationship Id="rId13" Type="http://schemas.openxmlformats.org/officeDocument/2006/relationships/image" Target="../media/image7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7.png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w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7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77.w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7" Type="http://schemas.openxmlformats.org/officeDocument/2006/relationships/oleObject" Target="../embeddings/oleObject80.bin"/><Relationship Id="rId8" Type="http://schemas.openxmlformats.org/officeDocument/2006/relationships/image" Target="../media/image8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2.w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6" Type="http://schemas.openxmlformats.org/officeDocument/2006/relationships/oleObject" Target="../embeddings/oleObject85.bin"/><Relationship Id="rId7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oleObject" Target="../embeddings/oleObject86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7.bin"/><Relationship Id="rId7" Type="http://schemas.openxmlformats.org/officeDocument/2006/relationships/image" Target="../media/image88.wmf"/><Relationship Id="rId8" Type="http://schemas.openxmlformats.org/officeDocument/2006/relationships/oleObject" Target="../embeddings/oleObject88.bin"/><Relationship Id="rId9" Type="http://schemas.openxmlformats.org/officeDocument/2006/relationships/image" Target="../media/image8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4" Type="http://schemas.openxmlformats.org/officeDocument/2006/relationships/image" Target="../media/image91.wmf"/><Relationship Id="rId5" Type="http://schemas.openxmlformats.org/officeDocument/2006/relationships/oleObject" Target="../embeddings/oleObject90.bin"/><Relationship Id="rId6" Type="http://schemas.openxmlformats.org/officeDocument/2006/relationships/image" Target="../media/image9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4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6" Type="http://schemas.openxmlformats.org/officeDocument/2006/relationships/image" Target="../media/image94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4" Type="http://schemas.openxmlformats.org/officeDocument/2006/relationships/image" Target="../media/image95.wmf"/><Relationship Id="rId5" Type="http://schemas.openxmlformats.org/officeDocument/2006/relationships/image" Target="../media/image96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oleObject" Target="../embeddings/oleObject94.bin"/><Relationship Id="rId5" Type="http://schemas.openxmlformats.org/officeDocument/2006/relationships/image" Target="../media/image97.w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98.w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99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oleObject" Target="../embeddings/oleObject97.bin"/><Relationship Id="rId5" Type="http://schemas.openxmlformats.org/officeDocument/2006/relationships/image" Target="../media/image100.wmf"/><Relationship Id="rId6" Type="http://schemas.openxmlformats.org/officeDocument/2006/relationships/oleObject" Target="../embeddings/oleObject98.bin"/><Relationship Id="rId7" Type="http://schemas.openxmlformats.org/officeDocument/2006/relationships/image" Target="../media/image101.wmf"/><Relationship Id="rId8" Type="http://schemas.openxmlformats.org/officeDocument/2006/relationships/oleObject" Target="../embeddings/oleObject99.bin"/><Relationship Id="rId9" Type="http://schemas.openxmlformats.org/officeDocument/2006/relationships/image" Target="../media/image102.wmf"/><Relationship Id="rId10" Type="http://schemas.openxmlformats.org/officeDocument/2006/relationships/oleObject" Target="../embeddings/oleObject100.bin"/><Relationship Id="rId11" Type="http://schemas.openxmlformats.org/officeDocument/2006/relationships/image" Target="../media/image10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4" Type="http://schemas.openxmlformats.org/officeDocument/2006/relationships/image" Target="../media/image1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w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3 : </a:t>
            </a:r>
            <a:r>
              <a:rPr lang="en-US" sz="16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smtClean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Fall,2019</a:t>
            </a:r>
            <a:r>
              <a:rPr lang="en-U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i="0" u="none" strike="noStrike" kern="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3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– Matrix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509887" y="1167615"/>
                <a:ext cx="11437031" cy="5009348"/>
              </a:xfrm>
            </p:spPr>
            <p:txBody>
              <a:bodyPr/>
              <a:lstStyle/>
              <a:p>
                <a:pPr lvl="0"/>
                <a:r>
                  <a:rPr lang="en-US" dirty="0" smtClean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           , </a:t>
                </a:r>
                <a:r>
                  <a:rPr lang="en-US" i="1" dirty="0"/>
                  <a:t>B</a:t>
                </a:r>
                <a:r>
                  <a:rPr lang="en-US" dirty="0"/>
                  <a:t> is            , and </a:t>
                </a:r>
                <a:r>
                  <a:rPr lang="en-US" b="1" dirty="0"/>
                  <a:t>x</a:t>
                </a:r>
                <a:r>
                  <a:rPr lang="en-US" dirty="0"/>
                  <a:t> is </a:t>
                </a:r>
                <a:r>
                  <a:rPr lang="en-US" dirty="0" smtClean="0"/>
                  <a:t>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denote the columns of </a:t>
                </a:r>
                <a:r>
                  <a:rPr lang="en-US" i="1" dirty="0"/>
                  <a:t>B</a:t>
                </a:r>
                <a:r>
                  <a:rPr lang="en-US" dirty="0"/>
                  <a:t> by </a:t>
                </a:r>
                <a:r>
                  <a:rPr lang="en-US" b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b</a:t>
                </a:r>
                <a:r>
                  <a:rPr lang="en-US" i="1" dirty="0" err="1"/>
                  <a:t>p</a:t>
                </a:r>
                <a:r>
                  <a:rPr lang="en-US" dirty="0"/>
                  <a:t> and the entries in </a:t>
                </a:r>
                <a:r>
                  <a:rPr lang="en-US" b="1" dirty="0"/>
                  <a:t>x</a:t>
                </a:r>
                <a:r>
                  <a:rPr lang="en-US" dirty="0"/>
                  <a:t> by   </a:t>
                </a:r>
                <a:r>
                  <a:rPr lang="en-US" b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Then   </a:t>
                </a:r>
              </a:p>
              <a:p>
                <a:pPr lvl="0"/>
                <a:r>
                  <a:rPr lang="en-US" dirty="0"/>
                  <a:t>By the linearity of multiplication by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The vector </a:t>
                </a:r>
                <a:r>
                  <a:rPr lang="en-US" i="1" dirty="0"/>
                  <a:t>A </a:t>
                </a:r>
                <a:r>
                  <a:rPr lang="en-US" dirty="0"/>
                  <a:t>(</a:t>
                </a:r>
                <a:r>
                  <a:rPr lang="en-US" i="1" dirty="0" err="1"/>
                  <a:t>B</a:t>
                </a:r>
                <a:r>
                  <a:rPr lang="en-US" b="1" dirty="0" err="1"/>
                  <a:t>x</a:t>
                </a:r>
                <a:r>
                  <a:rPr lang="en-US" dirty="0"/>
                  <a:t>) is a linear combination of the vectors </a:t>
                </a:r>
                <a:r>
                  <a:rPr lang="en-US" i="1" dirty="0"/>
                  <a:t>A</a:t>
                </a:r>
                <a:r>
                  <a:rPr lang="en-US" b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 err="1"/>
                  <a:t>A</a:t>
                </a:r>
                <a:r>
                  <a:rPr lang="en-US" b="1" dirty="0" err="1"/>
                  <a:t>b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, using the entries in </a:t>
                </a:r>
                <a:r>
                  <a:rPr lang="en-US" b="1" dirty="0"/>
                  <a:t>x</a:t>
                </a:r>
                <a:r>
                  <a:rPr lang="en-US" dirty="0"/>
                  <a:t> as weights.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87" y="1167615"/>
                <a:ext cx="11437031" cy="5009348"/>
              </a:xfrm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/>
          <p:nvPr/>
        </p:nvGraphicFramePr>
        <p:xfrm>
          <a:off x="1760558" y="1306586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863225" imgH="253890" progId="Equation.DSMT4">
                  <p:embed/>
                </p:oleObj>
              </mc:Choice>
              <mc:Fallback>
                <p:oleObj name="Equation" r:id="rId4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0558" y="1306586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3600779" y="1306586"/>
          <a:ext cx="8255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825500" imgH="330200" progId="Equation.DSMT4">
                  <p:embed/>
                </p:oleObj>
              </mc:Choice>
              <mc:Fallback>
                <p:oleObj name="Equation" r:id="rId6" imgW="825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0779" y="1306586"/>
                        <a:ext cx="8255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/>
        </p:nvGraphicFramePr>
        <p:xfrm>
          <a:off x="3262954" y="2061944"/>
          <a:ext cx="3213101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8" imgW="3213100" imgH="520700" progId="Equation.DSMT4">
                  <p:embed/>
                </p:oleObj>
              </mc:Choice>
              <mc:Fallback>
                <p:oleObj name="Equation" r:id="rId8" imgW="32131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62954" y="2061944"/>
                        <a:ext cx="3213101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2935406" y="3075392"/>
          <a:ext cx="4902198" cy="119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0" imgW="4902200" imgH="1193800" progId="Equation.DSMT4">
                  <p:embed/>
                </p:oleObj>
              </mc:Choice>
              <mc:Fallback>
                <p:oleObj name="Equation" r:id="rId10" imgW="49022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5406" y="3075392"/>
                        <a:ext cx="4902198" cy="11938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endParaRPr lang="en-US"/>
              </a:p>
              <a:p>
                <a:pPr lvl="0"/>
                <a:r>
                  <a:rPr lang="en-US"/>
                  <a:t>In matrix notation, this linear combination is written as</a:t>
                </a:r>
              </a:p>
              <a:p>
                <a:pPr lvl="0"/>
                <a:endParaRPr lang="en-US"/>
              </a:p>
              <a:p>
                <a:pPr lvl="0"/>
                <a:endParaRPr lang="en-US"/>
              </a:p>
              <a:p>
                <a:pPr marL="0" lvl="0" indent="0">
                  <a:buNone/>
                </a:pPr>
                <a:r>
                  <a:rPr lang="en-US" b="1"/>
                  <a:t>Example</a:t>
                </a:r>
                <a:r>
                  <a:rPr lang="en-US"/>
                  <a:t> : Compute </a:t>
                </a:r>
                <a:r>
                  <a:rPr lang="en-US" i="1"/>
                  <a:t>AB</a:t>
                </a:r>
                <a:r>
                  <a:rPr lang="en-US"/>
                  <a:t>, where                          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3        6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−2      3</m:t>
                              </m:r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0" lvl="0" indent="0">
                  <a:buNone/>
                </a:pPr>
                <a:endParaRPr lang="en-US" b="1"/>
              </a:p>
              <a:p>
                <a:pPr marL="0" lvl="0" indent="0">
                  <a:buNone/>
                </a:pPr>
                <a:r>
                  <a:rPr lang="en-US" b="1"/>
                  <a:t>Solution</a:t>
                </a:r>
                <a:r>
                  <a:rPr lang="en-US"/>
                  <a:t> : Write                                   and compute </a:t>
                </a:r>
              </a:p>
              <a:p>
                <a:pPr lvl="0"/>
                <a:endParaRPr lang="en-US"/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2335523" y="2181593"/>
          <a:ext cx="5511802" cy="63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5511800" imgH="635000" progId="Equation.DSMT4">
                  <p:embed/>
                </p:oleObj>
              </mc:Choice>
              <mc:Fallback>
                <p:oleObj name="Equation" r:id="rId4" imgW="55118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5523" y="2181593"/>
                        <a:ext cx="5511802" cy="634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5091424" y="2968608"/>
          <a:ext cx="20701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2070100" imgH="1143000" progId="Equation.DSMT4">
                  <p:embed/>
                </p:oleObj>
              </mc:Choice>
              <mc:Fallback>
                <p:oleObj name="Equation" r:id="rId6" imgW="20701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1424" y="2968608"/>
                        <a:ext cx="20701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3084390" y="4415628"/>
          <a:ext cx="2768602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8" imgW="2768600" imgH="558800" progId="Equation.DSMT4">
                  <p:embed/>
                </p:oleObj>
              </mc:Choice>
              <mc:Fallback>
                <p:oleObj name="Equation" r:id="rId8" imgW="2768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4390" y="4415628"/>
                        <a:ext cx="2768602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854433" y="1511786"/>
          <a:ext cx="3009903" cy="243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3009900" imgH="2438400" progId="Equation.DSMT4">
                  <p:embed/>
                </p:oleObj>
              </mc:Choice>
              <mc:Fallback>
                <p:oleObj name="Equation" r:id="rId3" imgW="30099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433" y="1511786"/>
                        <a:ext cx="3009903" cy="243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/>
        </p:nvGraphicFramePr>
        <p:xfrm>
          <a:off x="4309283" y="1597511"/>
          <a:ext cx="3047996" cy="226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3276600" imgH="2438400" progId="Equation.DSMT4">
                  <p:embed/>
                </p:oleObj>
              </mc:Choice>
              <mc:Fallback>
                <p:oleObj name="Equation" r:id="rId5" imgW="32766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9283" y="1597511"/>
                        <a:ext cx="3047996" cy="22669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/>
          <p:nvPr/>
        </p:nvGraphicFramePr>
        <p:xfrm>
          <a:off x="7919115" y="1511786"/>
          <a:ext cx="2971800" cy="238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3035300" imgH="2438400" progId="Equation.DSMT4">
                  <p:embed/>
                </p:oleObj>
              </mc:Choice>
              <mc:Fallback>
                <p:oleObj name="Equation" r:id="rId7" imgW="30353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19115" y="1511786"/>
                        <a:ext cx="2971800" cy="23875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/>
          <p:nvPr/>
        </p:nvGraphicFramePr>
        <p:xfrm>
          <a:off x="1324782" y="4891582"/>
          <a:ext cx="603249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9" imgW="6032500" imgH="1143000" progId="Equation.DSMT4">
                  <p:embed/>
                </p:oleObj>
              </mc:Choice>
              <mc:Fallback>
                <p:oleObj name="Equation" r:id="rId9" imgW="60325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4782" y="4891582"/>
                        <a:ext cx="6032497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8"/>
          <p:cNvCxnSpPr/>
          <p:nvPr/>
        </p:nvCxnSpPr>
        <p:spPr>
          <a:xfrm>
            <a:off x="2359380" y="3899385"/>
            <a:ext cx="0" cy="35871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Straight Connector 10"/>
          <p:cNvCxnSpPr/>
          <p:nvPr/>
        </p:nvCxnSpPr>
        <p:spPr>
          <a:xfrm>
            <a:off x="2359380" y="4244452"/>
            <a:ext cx="2976893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9" name="Straight Arrow Connector 12"/>
          <p:cNvCxnSpPr/>
          <p:nvPr/>
        </p:nvCxnSpPr>
        <p:spPr>
          <a:xfrm flipH="1">
            <a:off x="5295326" y="4258104"/>
            <a:ext cx="13652" cy="6334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0" name="Straight Connector 14"/>
          <p:cNvCxnSpPr/>
          <p:nvPr/>
        </p:nvCxnSpPr>
        <p:spPr>
          <a:xfrm>
            <a:off x="5636526" y="3864455"/>
            <a:ext cx="0" cy="37999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" name="Straight Connector 16"/>
          <p:cNvCxnSpPr/>
          <p:nvPr/>
        </p:nvCxnSpPr>
        <p:spPr>
          <a:xfrm>
            <a:off x="5636526" y="4244452"/>
            <a:ext cx="459467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2" name="Straight Arrow Connector 18"/>
          <p:cNvCxnSpPr/>
          <p:nvPr/>
        </p:nvCxnSpPr>
        <p:spPr>
          <a:xfrm>
            <a:off x="6095993" y="4258104"/>
            <a:ext cx="0" cy="6334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traight Connector 20"/>
          <p:cNvCxnSpPr/>
          <p:nvPr/>
        </p:nvCxnSpPr>
        <p:spPr>
          <a:xfrm flipH="1">
            <a:off x="6963768" y="3864455"/>
            <a:ext cx="1975516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" name="Straight Arrow Connector 22"/>
          <p:cNvCxnSpPr/>
          <p:nvPr/>
        </p:nvCxnSpPr>
        <p:spPr>
          <a:xfrm>
            <a:off x="6963768" y="3905365"/>
            <a:ext cx="0" cy="8556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73705" y="1167615"/>
                <a:ext cx="9444252" cy="5009348"/>
              </a:xfrm>
            </p:spPr>
            <p:txBody>
              <a:bodyPr/>
              <a:lstStyle/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en-US" sz="3600" dirty="0" smtClean="0">
                    <a:solidFill>
                      <a:srgbClr val="7030A0"/>
                    </a:solidFill>
                  </a:rPr>
                  <a:t>Row</a:t>
                </a:r>
                <a:r>
                  <a:rPr lang="en-US" sz="3600" dirty="0">
                    <a:solidFill>
                      <a:srgbClr val="7030A0"/>
                    </a:solidFill>
                    <a:cs typeface="Times New Roman" pitchFamily="18"/>
                  </a:rPr>
                  <a:t>—column rule for computing </a:t>
                </a:r>
                <a:r>
                  <a:rPr lang="en-US" sz="3600" i="1" dirty="0">
                    <a:solidFill>
                      <a:srgbClr val="7030A0"/>
                    </a:solidFill>
                    <a:cs typeface="Times New Roman" pitchFamily="18"/>
                  </a:rPr>
                  <a:t>AB</a:t>
                </a:r>
              </a:p>
              <a:p>
                <a:pPr lvl="0">
                  <a:lnSpc>
                    <a:spcPct val="80000"/>
                  </a:lnSpc>
                </a:pPr>
                <a:endParaRPr lang="en-US" dirty="0">
                  <a:cs typeface="Times New Roman" pitchFamily="18"/>
                </a:endParaRPr>
              </a:p>
              <a:p>
                <a:pPr lvl="0">
                  <a:lnSpc>
                    <a:spcPct val="80000"/>
                  </a:lnSpc>
                </a:pPr>
                <a:r>
                  <a:rPr lang="en-US" dirty="0">
                    <a:cs typeface="Times New Roman" pitchFamily="18"/>
                  </a:rPr>
                  <a:t>If a product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 is defined, then the entry in row 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 and column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 is the sum of the products of corresponding entries from row 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and column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B</a:t>
                </a:r>
                <a:r>
                  <a:rPr lang="en-US" dirty="0">
                    <a:cs typeface="Times New Roman" pitchFamily="18"/>
                  </a:rPr>
                  <a:t>. If (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)</a:t>
                </a:r>
                <a:r>
                  <a:rPr lang="en-US" i="1" baseline="-25000" dirty="0" err="1">
                    <a:cs typeface="Times New Roman" pitchFamily="18"/>
                  </a:rPr>
                  <a:t>ij</a:t>
                </a:r>
                <a:r>
                  <a:rPr lang="en-US" dirty="0">
                    <a:cs typeface="Times New Roman" pitchFamily="18"/>
                  </a:rPr>
                  <a:t> denotes the (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)-entry in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, and if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</a:t>
                </a:r>
                <a:r>
                  <a:rPr lang="en-US" dirty="0" smtClean="0">
                    <a:cs typeface="Times New Roman" pitchFamily="18"/>
                  </a:rPr>
                  <a:t>an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/>
                      </a:rPr>
                      <m:t>𝑛</m:t>
                    </m:r>
                  </m:oMath>
                </a14:m>
                <a:r>
                  <a:rPr lang="en-US" dirty="0" smtClean="0">
                    <a:cs typeface="Times New Roman" pitchFamily="18"/>
                  </a:rPr>
                  <a:t> matrix</a:t>
                </a:r>
                <a:r>
                  <a:rPr lang="en-US" dirty="0">
                    <a:cs typeface="Times New Roman" pitchFamily="18"/>
                  </a:rPr>
                  <a:t>, then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en-US" dirty="0">
                    <a:cs typeface="Times New Roman" pitchFamily="18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itchFamily="18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705" y="1167615"/>
                <a:ext cx="9444252" cy="5009348"/>
              </a:xfrm>
              <a:blipFill rotWithShape="0">
                <a:blip r:embed="rId2"/>
                <a:stretch>
                  <a:fillRect l="-2001" t="-4263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PROPERTIES OF MATRIX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2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be an            matrix, and let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have sizes for which the indicated sums and products are defined.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(associative law of multiplication)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 (left distributive law)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(right distributive law)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     for any scalar </a:t>
            </a:r>
            <a:r>
              <a:rPr lang="en-US" i="1"/>
              <a:t>r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(identity for matrix  multiplication)</a:t>
            </a:r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4287676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676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900748" y="2100431"/>
          <a:ext cx="26543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2654300" imgH="431800" progId="Equation.DSMT4">
                  <p:embed/>
                </p:oleObj>
              </mc:Choice>
              <mc:Fallback>
                <p:oleObj name="Equation" r:id="rId5" imgW="2654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748" y="2100431"/>
                        <a:ext cx="26543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900748" y="2620350"/>
          <a:ext cx="33908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3390900" imgH="431800" progId="Equation.DSMT4">
                  <p:embed/>
                </p:oleObj>
              </mc:Choice>
              <mc:Fallback>
                <p:oleObj name="Equation" r:id="rId7" imgW="3390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748" y="2620350"/>
                        <a:ext cx="33908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957898" y="3158675"/>
          <a:ext cx="32765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3276600" imgH="431800" progId="Equation.DSMT4">
                  <p:embed/>
                </p:oleObj>
              </mc:Choice>
              <mc:Fallback>
                <p:oleObj name="Equation" r:id="rId9" imgW="3276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7898" y="3158675"/>
                        <a:ext cx="32765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900748" y="3678594"/>
          <a:ext cx="3771899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3771900" imgH="431800" progId="Equation.DSMT4">
                  <p:embed/>
                </p:oleObj>
              </mc:Choice>
              <mc:Fallback>
                <p:oleObj name="Equation" r:id="rId11" imgW="3771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748" y="3678594"/>
                        <a:ext cx="3771899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957898" y="4116583"/>
          <a:ext cx="2260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3" imgW="2260600" imgH="482600" progId="Equation.DSMT4">
                  <p:embed/>
                </p:oleObj>
              </mc:Choice>
              <mc:Fallback>
                <p:oleObj name="Equation" r:id="rId13" imgW="226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7898" y="4116583"/>
                        <a:ext cx="2260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PROPERTIES OF 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77482" y="1041199"/>
                <a:ext cx="11437031" cy="5009348"/>
              </a:xfrm>
            </p:spPr>
            <p:txBody>
              <a:bodyPr/>
              <a:lstStyle/>
              <a:p>
                <a:pPr marL="609603" lvl="0" indent="-609603"/>
                <a:endParaRPr lang="en-US" dirty="0" smtClean="0"/>
              </a:p>
              <a:p>
                <a:pPr marL="609603" lvl="0" indent="-609603"/>
                <a:r>
                  <a:rPr lang="en-US" dirty="0"/>
                  <a:t>If                  , we say that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en-US" b="1" dirty="0"/>
                  <a:t>commute</a:t>
                </a:r>
                <a:r>
                  <a:rPr lang="en-US" dirty="0"/>
                  <a:t> with one another.</a:t>
                </a:r>
              </a:p>
              <a:p>
                <a:pPr marL="609603" lvl="0" indent="-609603"/>
                <a:endParaRPr lang="en-US" dirty="0"/>
              </a:p>
              <a:p>
                <a:pPr marL="609603" lvl="0" indent="-609603"/>
                <a:r>
                  <a:rPr lang="en-US" b="1" dirty="0"/>
                  <a:t>Warnings: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In general,                     . 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The cancellation laws do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hold for matrix multiplication. That is, if                      , then it is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true in general that             .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If a product </a:t>
                </a:r>
                <a:r>
                  <a:rPr lang="en-US" sz="2800" i="1" dirty="0"/>
                  <a:t>AB</a:t>
                </a:r>
                <a:r>
                  <a:rPr lang="en-US" sz="2800" dirty="0"/>
                  <a:t> is the zero matrix, you </a:t>
                </a:r>
                <a:r>
                  <a:rPr lang="en-US" sz="2800" i="1" dirty="0"/>
                  <a:t>cannot</a:t>
                </a:r>
                <a:r>
                  <a:rPr lang="en-US" sz="2800" dirty="0"/>
                  <a:t> conclude in general that either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482" y="1041199"/>
                <a:ext cx="11437031" cy="5009348"/>
              </a:xfrm>
              <a:blipFill rotWithShape="0">
                <a:blip r:embed="rId4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1387519" y="1600410"/>
          <a:ext cx="1473198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7519" y="1600410"/>
                        <a:ext cx="1473198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559786" y="3023198"/>
          <a:ext cx="1473198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473200" imgH="330200" progId="Equation.DSMT4">
                  <p:embed/>
                </p:oleObj>
              </mc:Choice>
              <mc:Fallback>
                <p:oleObj name="Equation" r:id="rId7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786" y="3023198"/>
                        <a:ext cx="1473198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2249177" y="3912617"/>
          <a:ext cx="154939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1548728" imgH="342751" progId="Equation.DSMT4">
                  <p:embed/>
                </p:oleObj>
              </mc:Choice>
              <mc:Fallback>
                <p:oleObj name="Equation" r:id="rId9" imgW="1548728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9177" y="3912617"/>
                        <a:ext cx="1549395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8891890" y="3896422"/>
          <a:ext cx="990596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1" imgW="990170" imgH="342751" progId="Equation.DSMT4">
                  <p:embed/>
                </p:oleObj>
              </mc:Choice>
              <mc:Fallback>
                <p:oleObj name="Equation" r:id="rId11" imgW="99017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1890" y="3896422"/>
                        <a:ext cx="990596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POWERS OF A MATRIX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an           matrix and if </a:t>
                </a:r>
                <a:r>
                  <a:rPr lang="en-US" i="1" dirty="0"/>
                  <a:t>k</a:t>
                </a:r>
                <a:r>
                  <a:rPr lang="en-US" dirty="0"/>
                  <a:t> is a positive integer, then </a:t>
                </a:r>
                <a:r>
                  <a:rPr lang="en-US" i="1" dirty="0" err="1"/>
                  <a:t>A</a:t>
                </a:r>
                <a:r>
                  <a:rPr lang="en-US" i="1" baseline="30000" dirty="0" err="1"/>
                  <a:t>k</a:t>
                </a:r>
                <a:r>
                  <a:rPr lang="en-US" dirty="0"/>
                  <a:t> denotes the product of </a:t>
                </a:r>
                <a:r>
                  <a:rPr lang="en-US" i="1" dirty="0"/>
                  <a:t>k</a:t>
                </a:r>
                <a:r>
                  <a:rPr lang="en-US" dirty="0"/>
                  <a:t> copies of </a:t>
                </a:r>
                <a:r>
                  <a:rPr lang="en-US" i="1" dirty="0"/>
                  <a:t>A</a:t>
                </a:r>
                <a:r>
                  <a:rPr lang="en-US" dirty="0"/>
                  <a:t>: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nonzero and if </a:t>
                </a:r>
                <a:r>
                  <a:rPr lang="en-US" b="1" dirty="0"/>
                  <a:t>x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:r>
                  <a:rPr lang="en-US" i="1" dirty="0" err="1"/>
                  <a:t>A</a:t>
                </a:r>
                <a:r>
                  <a:rPr lang="en-US" i="1" baseline="30000" dirty="0" err="1"/>
                  <a:t>k</a:t>
                </a:r>
                <a:r>
                  <a:rPr lang="en-US" b="1" dirty="0" err="1"/>
                  <a:t>x</a:t>
                </a:r>
                <a:r>
                  <a:rPr lang="en-US" dirty="0"/>
                  <a:t> is the result of left-multiplying </a:t>
                </a:r>
                <a:r>
                  <a:rPr lang="en-US" b="1" dirty="0"/>
                  <a:t>x</a:t>
                </a:r>
                <a:r>
                  <a:rPr lang="en-US" dirty="0"/>
                  <a:t> by </a:t>
                </a:r>
                <a:r>
                  <a:rPr lang="en-US" i="1" dirty="0"/>
                  <a:t>A</a:t>
                </a:r>
                <a:r>
                  <a:rPr lang="en-US" dirty="0"/>
                  <a:t> repeatedly </a:t>
                </a:r>
                <a:r>
                  <a:rPr lang="en-US" i="1" dirty="0"/>
                  <a:t>k</a:t>
                </a:r>
                <a:r>
                  <a:rPr lang="en-US" dirty="0"/>
                  <a:t> times.</a:t>
                </a:r>
              </a:p>
              <a:p>
                <a:pPr lvl="0"/>
                <a:r>
                  <a:rPr lang="en-US" dirty="0"/>
                  <a:t>If           , then </a:t>
                </a:r>
                <a:r>
                  <a:rPr lang="en-US" i="1" dirty="0"/>
                  <a:t>A</a:t>
                </a:r>
                <a:r>
                  <a:rPr lang="en-US" baseline="30000" dirty="0"/>
                  <a:t>0</a:t>
                </a:r>
                <a:r>
                  <a:rPr lang="en-US" b="1" dirty="0"/>
                  <a:t>x</a:t>
                </a:r>
                <a:r>
                  <a:rPr lang="en-US" dirty="0"/>
                  <a:t> should be </a:t>
                </a:r>
                <a:r>
                  <a:rPr lang="en-US" b="1" dirty="0"/>
                  <a:t>x</a:t>
                </a:r>
                <a:r>
                  <a:rPr lang="en-US" dirty="0"/>
                  <a:t> itself.</a:t>
                </a:r>
              </a:p>
              <a:p>
                <a:pPr lvl="0"/>
                <a:r>
                  <a:rPr lang="en-US" dirty="0"/>
                  <a:t> Thus </a:t>
                </a:r>
                <a:r>
                  <a:rPr lang="en-US" i="1" dirty="0"/>
                  <a:t>A</a:t>
                </a:r>
                <a:r>
                  <a:rPr lang="en-US" baseline="30000" dirty="0"/>
                  <a:t>0</a:t>
                </a:r>
                <a:r>
                  <a:rPr lang="en-US" dirty="0"/>
                  <a:t> is interpreted as the identity matrix.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/>
          <p:nvPr>
            <p:extLst>
              <p:ext uri="{D42A27DB-BD31-4B8C-83A1-F6EECF244321}">
                <p14:modId xmlns:p14="http://schemas.microsoft.com/office/powerpoint/2010/main" val="1495737685"/>
              </p:ext>
            </p:extLst>
          </p:nvPr>
        </p:nvGraphicFramePr>
        <p:xfrm>
          <a:off x="5081117" y="1553574"/>
          <a:ext cx="1841501" cy="76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1841500" imgH="762000" progId="Equation.DSMT4">
                  <p:embed/>
                </p:oleObj>
              </mc:Choice>
              <mc:Fallback>
                <p:oleObj name="Equation" r:id="rId4" imgW="1841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1117" y="1553574"/>
                        <a:ext cx="1841501" cy="7619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122230" y="1299572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230" y="1299572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1096374" y="3494489"/>
          <a:ext cx="838203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8" imgW="837836" imgH="355446" progId="Equation.DSMT4">
                  <p:embed/>
                </p:oleObj>
              </mc:Choice>
              <mc:Fallback>
                <p:oleObj name="Equation" r:id="rId8" imgW="837836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6374" y="3494489"/>
                        <a:ext cx="838203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TRANSPOSE OF A MATRIX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0564840" cy="5009348"/>
          </a:xfrm>
        </p:spPr>
        <p:txBody>
          <a:bodyPr/>
          <a:lstStyle/>
          <a:p>
            <a:pPr marL="609603" lvl="0" indent="-609603"/>
            <a:r>
              <a:rPr lang="en-US"/>
              <a:t>Given an            matrix </a:t>
            </a:r>
            <a:r>
              <a:rPr lang="en-US" i="1"/>
              <a:t>A</a:t>
            </a:r>
            <a:r>
              <a:rPr lang="en-US"/>
              <a:t>, the </a:t>
            </a:r>
            <a:r>
              <a:rPr lang="en-US" b="1"/>
              <a:t>transpose</a:t>
            </a:r>
            <a:r>
              <a:rPr lang="en-US"/>
              <a:t> of </a:t>
            </a:r>
            <a:r>
              <a:rPr lang="en-US" i="1"/>
              <a:t>A</a:t>
            </a:r>
            <a:r>
              <a:rPr lang="en-US"/>
              <a:t> is the                matrix, denoted by </a:t>
            </a:r>
            <a:r>
              <a:rPr lang="en-US" i="1"/>
              <a:t>A</a:t>
            </a:r>
            <a:r>
              <a:rPr lang="en-US" i="1" baseline="30000"/>
              <a:t>T</a:t>
            </a:r>
            <a:r>
              <a:rPr lang="en-US"/>
              <a:t>, whose columns are formed from the corresponding rows of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 marL="609603" lvl="0" indent="-609603">
              <a:buNone/>
            </a:pPr>
            <a:r>
              <a:rPr lang="en-US" b="1">
                <a:solidFill>
                  <a:srgbClr val="7030A0"/>
                </a:solidFill>
              </a:rPr>
              <a:t>Theorem 3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denote matrices whose sizes are appropriate for the following sums and products.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For any scalar </a:t>
            </a:r>
            <a:r>
              <a:rPr lang="en-US" i="1"/>
              <a:t>r</a:t>
            </a:r>
            <a:r>
              <a:rPr lang="en-US"/>
              <a:t>,   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</a:t>
            </a:r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2552703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703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8669170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9170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1035045" y="3233748"/>
          <a:ext cx="1612901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" imgW="1612900" imgH="482600" progId="Equation.DSMT4">
                  <p:embed/>
                </p:oleObj>
              </mc:Choice>
              <mc:Fallback>
                <p:oleObj name="Equation" r:id="rId6" imgW="1612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45" y="3233748"/>
                        <a:ext cx="1612901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1035045" y="3779068"/>
          <a:ext cx="3035295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8" imgW="3035300" imgH="482600" progId="Equation.DSMT4">
                  <p:embed/>
                </p:oleObj>
              </mc:Choice>
              <mc:Fallback>
                <p:oleObj name="Equation" r:id="rId8" imgW="3035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5045" y="3779068"/>
                        <a:ext cx="3035295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3674562" y="4324389"/>
          <a:ext cx="1828800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0" imgW="1828800" imgH="482600" progId="Equation.DSMT4">
                  <p:embed/>
                </p:oleObj>
              </mc:Choice>
              <mc:Fallback>
                <p:oleObj name="Equation" r:id="rId10" imgW="1828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4562" y="4324389"/>
                        <a:ext cx="1828800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1143000" y="4917570"/>
          <a:ext cx="2273298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2" imgW="2273300" imgH="482600" progId="Equation.DSMT4">
                  <p:embed/>
                </p:oleObj>
              </mc:Choice>
              <mc:Fallback>
                <p:oleObj name="Equation" r:id="rId12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4917570"/>
                        <a:ext cx="2273298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26413" y="2967337"/>
            <a:ext cx="8939178" cy="11079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Calibri"/>
                <a:ea typeface=""/>
                <a:cs typeface=""/>
              </a:rPr>
              <a:t>3</a:t>
            </a:r>
            <a:r>
              <a:rPr lang="en-US" sz="6600" b="1" i="0" u="none" strike="noStrike" kern="1200" cap="none" spc="0" baseline="0" smtClean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.2 </a:t>
            </a:r>
            <a:r>
              <a:rPr lang="en-US" sz="66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The Inverse of Matrix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1437031" cy="5301426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An            matrix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is said to be </a:t>
            </a:r>
            <a:r>
              <a:rPr lang="en-US" b="1">
                <a:cs typeface="Times New Roman" pitchFamily="18"/>
              </a:rPr>
              <a:t>invertible</a:t>
            </a:r>
            <a:r>
              <a:rPr lang="en-US">
                <a:cs typeface="Times New Roman" pitchFamily="18"/>
              </a:rPr>
              <a:t> if there is an          matrix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such that   </a:t>
            </a:r>
          </a:p>
          <a:p>
            <a:pPr marL="0" lvl="0" indent="0">
              <a:buNone/>
            </a:pPr>
            <a:r>
              <a:rPr lang="en-US"/>
              <a:t>                                                 and                           </a:t>
            </a:r>
          </a:p>
          <a:p>
            <a:pPr lvl="0"/>
            <a:r>
              <a:rPr lang="en-US">
                <a:cs typeface="Times New Roman" pitchFamily="18"/>
              </a:rPr>
              <a:t>where               , the             identity matrix. </a:t>
            </a:r>
          </a:p>
          <a:p>
            <a:pPr lvl="0"/>
            <a:r>
              <a:rPr lang="en-US">
                <a:cs typeface="Times New Roman" pitchFamily="18"/>
              </a:rPr>
              <a:t>In this case,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is an </a:t>
            </a:r>
            <a:r>
              <a:rPr lang="en-US" b="1">
                <a:cs typeface="Times New Roman" pitchFamily="18"/>
              </a:rPr>
              <a:t>inverse</a:t>
            </a:r>
            <a:r>
              <a:rPr lang="en-US">
                <a:cs typeface="Times New Roman" pitchFamily="18"/>
              </a:rPr>
              <a:t>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.</a:t>
            </a:r>
          </a:p>
          <a:p>
            <a:pPr lvl="0"/>
            <a:r>
              <a:rPr lang="en-US">
                <a:cs typeface="Times New Roman" pitchFamily="18"/>
              </a:rPr>
              <a:t>In fact,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is uniquely determined by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because if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were another inverse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then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</a:t>
            </a:r>
          </a:p>
          <a:p>
            <a:pPr lvl="0"/>
            <a:r>
              <a:rPr lang="en-US">
                <a:cs typeface="Times New Roman" pitchFamily="18"/>
              </a:rPr>
              <a:t>This unique inverse is denoted by         , so that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and    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  <p:graphicFrame>
        <p:nvGraphicFramePr>
          <p:cNvPr id="4" name="Object 21"/>
          <p:cNvGraphicFramePr/>
          <p:nvPr/>
        </p:nvGraphicFramePr>
        <p:xfrm>
          <a:off x="1336340" y="129180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3" imgW="774364" imgH="253890" progId="Equation.DSMT4">
                  <p:embed/>
                </p:oleObj>
              </mc:Choice>
              <mc:Fallback>
                <p:oleObj name="Equation" r:id="rId3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340" y="129180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/>
          <p:nvPr/>
        </p:nvGraphicFramePr>
        <p:xfrm>
          <a:off x="8692487" y="129180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2487" y="129180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/>
          <p:nvPr/>
        </p:nvGraphicFramePr>
        <p:xfrm>
          <a:off x="3294793" y="2093034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6" imgW="1129810" imgH="342751" progId="Equation.DSMT4">
                  <p:embed/>
                </p:oleObj>
              </mc:Choice>
              <mc:Fallback>
                <p:oleObj name="Equation" r:id="rId6" imgW="112981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793" y="2093034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/>
          <p:nvPr/>
        </p:nvGraphicFramePr>
        <p:xfrm>
          <a:off x="6325288" y="2093034"/>
          <a:ext cx="120649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8" imgW="1206500" imgH="342900" progId="Equation.DSMT4">
                  <p:embed/>
                </p:oleObj>
              </mc:Choice>
              <mc:Fallback>
                <p:oleObj name="Equation" r:id="rId8" imgW="12065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5288" y="2093034"/>
                        <a:ext cx="1206495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/>
          <p:nvPr/>
        </p:nvGraphicFramePr>
        <p:xfrm>
          <a:off x="1843393" y="2561984"/>
          <a:ext cx="914400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0" imgW="914400" imgH="482600" progId="Equation.DSMT4">
                  <p:embed/>
                </p:oleObj>
              </mc:Choice>
              <mc:Fallback>
                <p:oleObj name="Equation" r:id="rId10" imgW="914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3393" y="2561984"/>
                        <a:ext cx="914400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/>
          <p:nvPr/>
        </p:nvGraphicFramePr>
        <p:xfrm>
          <a:off x="3805879" y="2676284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2" imgW="774364" imgH="253890" progId="Equation.DSMT4">
                  <p:embed/>
                </p:oleObj>
              </mc:Choice>
              <mc:Fallback>
                <p:oleObj name="Equation" r:id="rId12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05879" y="2676284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/>
          <p:nvPr/>
        </p:nvGraphicFramePr>
        <p:xfrm>
          <a:off x="2300593" y="4438963"/>
          <a:ext cx="56768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4" imgW="5676900" imgH="431800" progId="Equation.DSMT4">
                  <p:embed/>
                </p:oleObj>
              </mc:Choice>
              <mc:Fallback>
                <p:oleObj name="Equation" r:id="rId14" imgW="5676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00593" y="4438963"/>
                        <a:ext cx="56768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/>
          <p:nvPr/>
        </p:nvGraphicFramePr>
        <p:xfrm>
          <a:off x="5625333" y="4977929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6" imgW="520474" imgH="393529" progId="Equation.DSMT4">
                  <p:embed/>
                </p:oleObj>
              </mc:Choice>
              <mc:Fallback>
                <p:oleObj name="Equation" r:id="rId16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25333" y="4977929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/>
          <p:nvPr/>
        </p:nvGraphicFramePr>
        <p:xfrm>
          <a:off x="2300593" y="5510430"/>
          <a:ext cx="1397002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8" imgW="1396394" imgH="393529" progId="Equation.DSMT4">
                  <p:embed/>
                </p:oleObj>
              </mc:Choice>
              <mc:Fallback>
                <p:oleObj name="Equation" r:id="rId18" imgW="139639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00593" y="5510430"/>
                        <a:ext cx="1397002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/>
          <p:nvPr/>
        </p:nvGraphicFramePr>
        <p:xfrm>
          <a:off x="5427969" y="5473049"/>
          <a:ext cx="1397002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20" imgW="1396394" imgH="393529" progId="Equation.DSMT4">
                  <p:embed/>
                </p:oleObj>
              </mc:Choice>
              <mc:Fallback>
                <p:oleObj name="Equation" r:id="rId20" imgW="139639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27969" y="5473049"/>
                        <a:ext cx="1397002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              </a:t>
            </a:r>
          </a:p>
          <a:p>
            <a:pPr marL="0" lvl="0" indent="0">
              <a:buNone/>
            </a:pPr>
            <a:r>
              <a:rPr lang="en-US"/>
              <a:t>              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Algebra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602065" y="2546256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Inverse of Matrix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602065" y="3887937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Characterization</a:t>
            </a:r>
            <a:r>
              <a:rPr lang="en-US" sz="4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 of Invertibles Matrices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436095" y="5200128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4</a:t>
            </a:r>
            <a:endParaRPr lang="en-GB" sz="4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602065" y="5184455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Partitioned Matrices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0062"/>
            <a:ext cx="11437031" cy="5016901"/>
          </a:xfrm>
        </p:spPr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4  </a:t>
            </a:r>
            <a:r>
              <a:rPr lang="en-US"/>
              <a:t>:  Let                            . If                            , then A is invertible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and  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If                             then   A is not invertible </a:t>
            </a:r>
          </a:p>
          <a:p>
            <a:pPr lvl="0"/>
            <a:r>
              <a:rPr lang="en-US"/>
              <a:t> The quantity                is called the </a:t>
            </a:r>
            <a:r>
              <a:rPr lang="en-US" b="1"/>
              <a:t>determinant</a:t>
            </a:r>
            <a:r>
              <a:rPr lang="en-US"/>
              <a:t> of </a:t>
            </a:r>
            <a:r>
              <a:rPr lang="en-US" i="1"/>
              <a:t>A</a:t>
            </a:r>
            <a:r>
              <a:rPr lang="en-US"/>
              <a:t>, and we write</a:t>
            </a:r>
          </a:p>
          <a:p>
            <a:pPr lvl="0"/>
            <a:endParaRPr lang="en-US"/>
          </a:p>
        </p:txBody>
      </p:sp>
      <p:graphicFrame>
        <p:nvGraphicFramePr>
          <p:cNvPr id="4" name="Object 4"/>
          <p:cNvGraphicFramePr/>
          <p:nvPr/>
        </p:nvGraphicFramePr>
        <p:xfrm>
          <a:off x="3707645" y="863595"/>
          <a:ext cx="191769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3" imgW="1917700" imgH="1143000" progId="Equation.DSMT4">
                  <p:embed/>
                </p:oleObj>
              </mc:Choice>
              <mc:Fallback>
                <p:oleObj name="Equation" r:id="rId3" imgW="19177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645" y="863595"/>
                        <a:ext cx="1917697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6582765" y="1160437"/>
          <a:ext cx="1816098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5" imgW="1815312" imgH="355446" progId="Equation.DSMT4">
                  <p:embed/>
                </p:oleObj>
              </mc:Choice>
              <mc:Fallback>
                <p:oleObj name="Equation" r:id="rId5" imgW="1815312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2765" y="1160437"/>
                        <a:ext cx="1816098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2848968" y="2377275"/>
          <a:ext cx="38480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7" imgW="3848100" imgH="1143000" progId="Equation.DSMT4">
                  <p:embed/>
                </p:oleObj>
              </mc:Choice>
              <mc:Fallback>
                <p:oleObj name="Equation" r:id="rId7" imgW="38481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8968" y="2377275"/>
                        <a:ext cx="38480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1295403" y="3723692"/>
          <a:ext cx="1816098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9" imgW="1815312" imgH="355446" progId="Equation.DSMT4">
                  <p:embed/>
                </p:oleObj>
              </mc:Choice>
              <mc:Fallback>
                <p:oleObj name="Equation" r:id="rId9" imgW="1815312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3" y="3723692"/>
                        <a:ext cx="1816098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2688610" y="4282711"/>
          <a:ext cx="1219196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1" imgW="1218671" imgH="355446" progId="Equation.DSMT4">
                  <p:embed/>
                </p:oleObj>
              </mc:Choice>
              <mc:Fallback>
                <p:oleObj name="Equation" r:id="rId11" imgW="1218671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8610" y="4282711"/>
                        <a:ext cx="1219196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2983175" y="4841729"/>
          <a:ext cx="2438403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3" imgW="2438400" imgH="355600" progId="Equation.DSMT4">
                  <p:embed/>
                </p:oleObj>
              </mc:Choice>
              <mc:Fallback>
                <p:oleObj name="Equation" r:id="rId13" imgW="2438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3175" y="4841729"/>
                        <a:ext cx="2438403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3" lvl="0" indent="-609603"/>
                <a:r>
                  <a:rPr lang="en-US" b="1" smtClean="0">
                    <a:solidFill>
                      <a:srgbClr val="7030A0"/>
                    </a:solidFill>
                  </a:rPr>
                  <a:t>Theorem 5: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is an invertible matrix, then         is invertible and</a:t>
                </a:r>
              </a:p>
              <a:p>
                <a:pPr marL="914400" lvl="2" indent="0">
                  <a:buNone/>
                </a:pPr>
                <a:r>
                  <a:rPr lang="en-US" sz="2800"/>
                  <a:t> 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and </a:t>
                </a:r>
                <a:r>
                  <a:rPr lang="en-US" i="1"/>
                  <a:t>B</a:t>
                </a:r>
                <a:r>
                  <a:rPr lang="en-US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 invertible </a:t>
                </a:r>
                <a:r>
                  <a:rPr lang="en-US"/>
                  <a:t>matrices, then so is </a:t>
                </a:r>
                <a:r>
                  <a:rPr lang="en-US" i="1"/>
                  <a:t>AB</a:t>
                </a:r>
                <a:r>
                  <a:rPr lang="en-US"/>
                  <a:t>, and the inverse of </a:t>
                </a:r>
                <a:r>
                  <a:rPr lang="en-US" i="1"/>
                  <a:t>AB</a:t>
                </a:r>
                <a:r>
                  <a:rPr lang="en-US"/>
                  <a:t> is the product of the inverses of </a:t>
                </a:r>
                <a:r>
                  <a:rPr lang="en-US" i="1"/>
                  <a:t>A</a:t>
                </a:r>
                <a:r>
                  <a:rPr lang="en-US"/>
                  <a:t> and </a:t>
                </a:r>
                <a:r>
                  <a:rPr lang="en-US" i="1"/>
                  <a:t>B</a:t>
                </a:r>
                <a:r>
                  <a:rPr lang="en-US"/>
                  <a:t> in the reverse order. That is,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endParaRPr lang="en-US"/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is an invertible matrix, then so is </a:t>
                </a:r>
                <a:r>
                  <a:rPr lang="en-US" i="1"/>
                  <a:t>A</a:t>
                </a:r>
                <a:r>
                  <a:rPr lang="en-US" i="1" baseline="30000"/>
                  <a:t>T</a:t>
                </a:r>
                <a:r>
                  <a:rPr lang="en-US"/>
                  <a:t>, and the inverse of </a:t>
                </a:r>
                <a:r>
                  <a:rPr lang="en-US" i="1"/>
                  <a:t>A</a:t>
                </a:r>
                <a:r>
                  <a:rPr lang="en-US" i="1" baseline="30000"/>
                  <a:t>T</a:t>
                </a:r>
                <a:r>
                  <a:rPr lang="en-US"/>
                  <a:t> is the transpose of       . That is,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1"/>
          <p:cNvGraphicFramePr/>
          <p:nvPr/>
        </p:nvGraphicFramePr>
        <p:xfrm>
          <a:off x="5715000" y="1676396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4" imgW="520474" imgH="393529" progId="Equation.DSMT4">
                  <p:embed/>
                </p:oleObj>
              </mc:Choice>
              <mc:Fallback>
                <p:oleObj name="Equation" r:id="rId4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1676396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3763935" y="2070101"/>
          <a:ext cx="17526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6" imgW="1752600" imgH="482600" progId="Equation.DSMT4">
                  <p:embed/>
                </p:oleObj>
              </mc:Choice>
              <mc:Fallback>
                <p:oleObj name="Equation" r:id="rId6" imgW="1752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3935" y="2070101"/>
                        <a:ext cx="17526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3700439" y="3440987"/>
          <a:ext cx="24891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8" imgW="2489200" imgH="482600" progId="Equation.DSMT4">
                  <p:embed/>
                </p:oleObj>
              </mc:Choice>
              <mc:Fallback>
                <p:oleObj name="Equation" r:id="rId8" imgW="2489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0439" y="3440987"/>
                        <a:ext cx="24891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/>
          <p:nvPr/>
        </p:nvGraphicFramePr>
        <p:xfrm>
          <a:off x="2859109" y="4424681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0" imgW="520474" imgH="393529" progId="Equation.DSMT4">
                  <p:embed/>
                </p:oleObj>
              </mc:Choice>
              <mc:Fallback>
                <p:oleObj name="Equation" r:id="rId10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9109" y="4424681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/>
        </p:nvGraphicFramePr>
        <p:xfrm>
          <a:off x="3763935" y="5271287"/>
          <a:ext cx="23621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2" imgW="2362200" imgH="482600" progId="Equation.DSMT4">
                  <p:embed/>
                </p:oleObj>
              </mc:Choice>
              <mc:Fallback>
                <p:oleObj name="Equation" r:id="rId12" imgW="2362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3935" y="5271287"/>
                        <a:ext cx="23621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023579" y="2006221"/>
            <a:ext cx="10031105" cy="3070747"/>
          </a:xfrm>
          <a:prstGeom prst="rect">
            <a:avLst/>
          </a:prstGeom>
          <a:noFill/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Theorem 6</a:t>
            </a:r>
            <a:r>
              <a: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: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An  n x n  matrix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invertible if and only if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row equivalent to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and in this case, any sequence of elementary row operations that reduces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to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also transforms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into          .</a:t>
            </a:r>
          </a:p>
        </p:txBody>
      </p:sp>
      <p:graphicFrame>
        <p:nvGraphicFramePr>
          <p:cNvPr id="5" name="Object 8"/>
          <p:cNvGraphicFramePr/>
          <p:nvPr/>
        </p:nvGraphicFramePr>
        <p:xfrm>
          <a:off x="6562575" y="4140595"/>
          <a:ext cx="670364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520474" imgH="393529" progId="Equation.DSMT4">
                  <p:embed/>
                </p:oleObj>
              </mc:Choice>
              <mc:Fallback>
                <p:oleObj name="Equation" r:id="rId3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575" y="4140595"/>
                        <a:ext cx="670364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77482" y="1167615"/>
            <a:ext cx="11437031" cy="5313368"/>
          </a:xfrm>
        </p:spPr>
        <p:txBody>
          <a:bodyPr/>
          <a:lstStyle/>
          <a:p>
            <a:pPr lvl="0"/>
            <a:r>
              <a:rPr lang="en-US"/>
              <a:t>Row reduce the augmented matrix              . If </a:t>
            </a:r>
            <a:r>
              <a:rPr lang="en-US" i="1"/>
              <a:t>A</a:t>
            </a:r>
            <a:r>
              <a:rPr lang="en-US"/>
              <a:t> is row equivalent to </a:t>
            </a:r>
            <a:r>
              <a:rPr lang="en-US" i="1"/>
              <a:t>I</a:t>
            </a:r>
            <a:r>
              <a:rPr lang="en-US"/>
              <a:t>, then             is row equivalent to                        . Otherwise, </a:t>
            </a:r>
            <a:r>
              <a:rPr lang="en-US" i="1"/>
              <a:t>A</a:t>
            </a:r>
            <a:r>
              <a:rPr lang="en-US"/>
              <a:t> does not have an inverse.</a:t>
            </a:r>
          </a:p>
          <a:p>
            <a:pPr lvl="0"/>
            <a:r>
              <a:rPr lang="en-US" b="1">
                <a:solidFill>
                  <a:srgbClr val="7030A0"/>
                </a:solidFill>
              </a:rPr>
              <a:t>Example</a:t>
            </a:r>
            <a:r>
              <a:rPr lang="en-US">
                <a:solidFill>
                  <a:srgbClr val="7030A0"/>
                </a:solidFill>
              </a:rPr>
              <a:t> : Find the inverse of  matrix</a:t>
            </a:r>
          </a:p>
          <a:p>
            <a:pPr marL="0" lv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/>
              <a:t>                                                         , if it exists.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>
                <a:solidFill>
                  <a:srgbClr val="7030A0"/>
                </a:solidFill>
              </a:rPr>
              <a:t>Solution : </a:t>
            </a:r>
          </a:p>
          <a:p>
            <a:pPr lvl="0"/>
            <a:endParaRPr lang="en-GB" b="1">
              <a:solidFill>
                <a:srgbClr val="7030A0"/>
              </a:solidFill>
            </a:endParaRPr>
          </a:p>
        </p:txBody>
      </p:sp>
      <p:graphicFrame>
        <p:nvGraphicFramePr>
          <p:cNvPr id="4" name="Object 6"/>
          <p:cNvGraphicFramePr/>
          <p:nvPr/>
        </p:nvGraphicFramePr>
        <p:xfrm>
          <a:off x="5768922" y="1167615"/>
          <a:ext cx="990596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1143000" imgH="558800" progId="Equation.DSMT4">
                  <p:embed/>
                </p:oleObj>
              </mc:Choice>
              <mc:Fallback>
                <p:oleObj name="Equation" r:id="rId3" imgW="1143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8922" y="1167615"/>
                        <a:ext cx="990596" cy="485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3742008" y="1554918"/>
          <a:ext cx="1447796" cy="59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1498600" imgH="609600" progId="Equation.DSMT4">
                  <p:embed/>
                </p:oleObj>
              </mc:Choice>
              <mc:Fallback>
                <p:oleObj name="Equation" r:id="rId5" imgW="14986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2008" y="1554918"/>
                        <a:ext cx="1447796" cy="59054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548204" y="2547417"/>
          <a:ext cx="26416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2641600" imgH="1778000" progId="Equation.DSMT4">
                  <p:embed/>
                </p:oleObj>
              </mc:Choice>
              <mc:Fallback>
                <p:oleObj name="Equation" r:id="rId7" imgW="26416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8204" y="2547417"/>
                        <a:ext cx="26416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1669365" y="4836334"/>
          <a:ext cx="8610603" cy="164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9309100" imgH="1778000" progId="Equation.DSMT4">
                  <p:embed/>
                </p:oleObj>
              </mc:Choice>
              <mc:Fallback>
                <p:oleObj name="Equation" r:id="rId9" imgW="93091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9365" y="4836334"/>
                        <a:ext cx="8610603" cy="164464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1375678" y="1208096"/>
          <a:ext cx="85725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3" imgW="8572500" imgH="1778000" progId="Equation.DSMT4">
                  <p:embed/>
                </p:oleObj>
              </mc:Choice>
              <mc:Fallback>
                <p:oleObj name="Equation" r:id="rId3" imgW="85725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678" y="1208096"/>
                        <a:ext cx="8572500" cy="17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/>
        </p:nvGraphicFramePr>
        <p:xfrm>
          <a:off x="1375678" y="3158355"/>
          <a:ext cx="4572000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5" imgW="4889500" imgH="1778000" progId="Equation.DSMT4">
                  <p:embed/>
                </p:oleObj>
              </mc:Choice>
              <mc:Fallback>
                <p:oleObj name="Equation" r:id="rId5" imgW="48895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5678" y="3158355"/>
                        <a:ext cx="4572000" cy="1663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1375678" y="4994306"/>
          <a:ext cx="5181603" cy="169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7" imgW="5422900" imgH="1778000" progId="Equation.DSMT4">
                  <p:embed/>
                </p:oleObj>
              </mc:Choice>
              <mc:Fallback>
                <p:oleObj name="Equation" r:id="rId7" imgW="54229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5678" y="4994306"/>
                        <a:ext cx="5181603" cy="16986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Theorem 6 shows, since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/>
                  <a:t>that </a:t>
                </a:r>
                <a:r>
                  <a:rPr lang="en-US" i="1" dirty="0"/>
                  <a:t>A</a:t>
                </a:r>
                <a:r>
                  <a:rPr lang="en-US" dirty="0"/>
                  <a:t> is invertible, and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Now, check the final answer.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</a:p>
              <a:p>
                <a:pPr lvl="0"/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/>
          <p:cNvGraphicFramePr/>
          <p:nvPr/>
        </p:nvGraphicFramePr>
        <p:xfrm>
          <a:off x="3042135" y="1735476"/>
          <a:ext cx="4038603" cy="167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4" imgW="4292600" imgH="1778000" progId="Equation.DSMT4">
                  <p:embed/>
                </p:oleObj>
              </mc:Choice>
              <mc:Fallback>
                <p:oleObj name="Equation" r:id="rId4" imgW="42926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2135" y="1735476"/>
                        <a:ext cx="4038603" cy="167164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1604890" y="4276575"/>
          <a:ext cx="8382003" cy="172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6" imgW="8648700" imgH="1778000" progId="Equation.DSMT4">
                  <p:embed/>
                </p:oleObj>
              </mc:Choice>
              <mc:Fallback>
                <p:oleObj name="Equation" r:id="rId6" imgW="86487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4890" y="4276575"/>
                        <a:ext cx="8382003" cy="172243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89190" y="2573441"/>
            <a:ext cx="9013624" cy="276999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2.3 CHARACTERIZATIONS 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 INVERTIBLE MATRICES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400" b="1" i="0" u="none" strike="noStrike" kern="1200" cap="none" spc="0" baseline="0">
              <a:solidFill>
                <a:srgbClr val="4472C4"/>
              </a:solidFill>
              <a:effectLst>
                <a:outerShdw dist="38096" dir="2700000">
                  <a:srgbClr val="8FAADC"/>
                </a:outerShdw>
              </a:effectLst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09603" lvl="0" indent="-609603"/>
            <a:endParaRPr lang="en-US" b="1">
              <a:solidFill>
                <a:srgbClr val="077C97"/>
              </a:solidFill>
              <a:cs typeface="Times New Roman" pitchFamily="18"/>
            </a:endParaRPr>
          </a:p>
          <a:p>
            <a:pPr marL="609603" lvl="0" indent="-609603"/>
            <a:r>
              <a:rPr lang="en-US" b="1">
                <a:solidFill>
                  <a:srgbClr val="7030A0"/>
                </a:solidFill>
                <a:cs typeface="Times New Roman" pitchFamily="18"/>
              </a:rPr>
              <a:t>Theorem 8: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 </a:t>
            </a:r>
            <a:r>
              <a:rPr lang="en-US">
                <a:cs typeface="Times New Roman" pitchFamily="18"/>
              </a:rPr>
              <a:t>Let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be a square            matrix. Then the following statements are equivalent. That is, for a given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the statements are either all true or all false.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is an invertible matrix.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is row equivalent to the            identity  matrix.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has </a:t>
            </a:r>
            <a:r>
              <a:rPr lang="en-US" sz="2800" i="1">
                <a:cs typeface="Times New Roman" pitchFamily="18"/>
              </a:rPr>
              <a:t>n</a:t>
            </a:r>
            <a:r>
              <a:rPr lang="en-US" sz="2800">
                <a:cs typeface="Times New Roman" pitchFamily="18"/>
              </a:rPr>
              <a:t> pivot positions.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The equation               has only the trivial solution.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The columns of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form a linearly independent set.</a:t>
            </a:r>
          </a:p>
          <a:p>
            <a:pPr lvl="0"/>
            <a:endParaRPr lang="en-GB"/>
          </a:p>
        </p:txBody>
      </p:sp>
      <p:graphicFrame>
        <p:nvGraphicFramePr>
          <p:cNvPr id="4" name="Object 30"/>
          <p:cNvGraphicFramePr/>
          <p:nvPr/>
        </p:nvGraphicFramePr>
        <p:xfrm>
          <a:off x="5552245" y="1827629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774364" imgH="253890" progId="Equation.DSMT4">
                  <p:embed/>
                </p:oleObj>
              </mc:Choice>
              <mc:Fallback>
                <p:oleObj name="Equation" r:id="rId3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2245" y="1827629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/>
          <p:nvPr/>
        </p:nvGraphicFramePr>
        <p:xfrm>
          <a:off x="5739121" y="3489249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9121" y="3489249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/>
          <p:nvPr/>
        </p:nvGraphicFramePr>
        <p:xfrm>
          <a:off x="3802770" y="4330506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6" imgW="1129810" imgH="342751" progId="Equation.DSMT4">
                  <p:embed/>
                </p:oleObj>
              </mc:Choice>
              <mc:Fallback>
                <p:oleObj name="Equation" r:id="rId6" imgW="112981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2770" y="4330506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89320" y="1167615"/>
                <a:ext cx="10466359" cy="4642344"/>
              </a:xfrm>
            </p:spPr>
            <p:txBody>
              <a:bodyPr/>
              <a:lstStyle/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endParaRPr lang="en-US" sz="2800" dirty="0" smtClean="0"/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linear transformation                 is one-to-one.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equation               has at least one solution for each b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columns of </a:t>
                </a:r>
                <a:r>
                  <a:rPr lang="en-US" sz="3200" i="1" dirty="0"/>
                  <a:t>A</a:t>
                </a:r>
                <a:r>
                  <a:rPr lang="en-US" sz="3200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linear transformation                 </a:t>
                </a:r>
                <a:r>
                  <a:rPr lang="en-US" sz="3200" dirty="0" smtClean="0"/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There 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matrix </a:t>
                </a:r>
                <a:r>
                  <a:rPr lang="en-US" sz="3200" i="1" dirty="0"/>
                  <a:t>C</a:t>
                </a:r>
                <a:r>
                  <a:rPr lang="en-US" sz="3200" dirty="0"/>
                  <a:t> such </a:t>
                </a:r>
                <a:r>
                  <a:rPr lang="en-US" sz="3200" dirty="0" smtClean="0"/>
                  <a:t>that.              </a:t>
                </a:r>
                <a:endParaRPr lang="en-US" sz="3200" dirty="0"/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There 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matrix </a:t>
                </a:r>
                <a:r>
                  <a:rPr lang="en-US" sz="3200" i="1" dirty="0"/>
                  <a:t>D</a:t>
                </a:r>
                <a:r>
                  <a:rPr lang="en-US" sz="3200" dirty="0"/>
                  <a:t> such </a:t>
                </a:r>
                <a:r>
                  <a:rPr lang="en-US" sz="3200" dirty="0" smtClean="0"/>
                  <a:t>that.             </a:t>
                </a:r>
                <a:endParaRPr lang="en-US" sz="3200" dirty="0"/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 </a:t>
                </a:r>
                <a:r>
                  <a:rPr lang="en-US" sz="3200" i="1" dirty="0"/>
                  <a:t>A</a:t>
                </a:r>
                <a:r>
                  <a:rPr lang="en-US" sz="3200" i="1" baseline="30000" dirty="0"/>
                  <a:t>T</a:t>
                </a:r>
                <a:r>
                  <a:rPr lang="en-US" sz="3200" dirty="0"/>
                  <a:t> is an invertible matrix</a:t>
                </a:r>
                <a:r>
                  <a:rPr lang="en-US" sz="2800" dirty="0"/>
                  <a:t>.</a:t>
                </a:r>
              </a:p>
              <a:p>
                <a:pPr lvl="0">
                  <a:lnSpc>
                    <a:spcPct val="8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20" y="1167615"/>
                <a:ext cx="10466359" cy="46423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6457072" y="1580275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4" imgW="1346200" imgH="330200" progId="Equation.DSMT4">
                  <p:embed/>
                </p:oleObj>
              </mc:Choice>
              <mc:Fallback>
                <p:oleObj name="Equation" r:id="rId4" imgW="1346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072" y="1580275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4423510" y="2071271"/>
          <a:ext cx="11430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6" imgW="1143000" imgH="355600" progId="Equation.DSMT4">
                  <p:embed/>
                </p:oleObj>
              </mc:Choice>
              <mc:Fallback>
                <p:oleObj name="Equation" r:id="rId6" imgW="1143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3510" y="2071271"/>
                        <a:ext cx="1143000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6518026" y="3364909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8" imgW="1346200" imgH="330200" progId="Equation.DSMT4">
                  <p:embed/>
                </p:oleObj>
              </mc:Choice>
              <mc:Fallback>
                <p:oleObj name="Equation" r:id="rId8" imgW="1346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8026" y="3364909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The proof will establish the “circle” of implications as shown in the following figure.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If any one of these five statements is true, then so are the others.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pic>
        <p:nvPicPr>
          <p:cNvPr id="4" name="Picture 6" descr="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3929" y="2614084"/>
            <a:ext cx="2057400" cy="15557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7EF10566-18FE-416F-A599-31FAC156064A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3394" y="2967337"/>
            <a:ext cx="6445226" cy="1015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Times New Roman"/>
                <a:ea typeface=""/>
                <a:cs typeface=""/>
              </a:rPr>
              <a:t>3</a:t>
            </a:r>
            <a:r>
              <a:rPr lang="en-US" sz="6000" b="1" i="0" u="none" strike="noStrike" kern="1200" cap="none" spc="0" baseline="0" dirty="0" smtClean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.1 </a:t>
            </a:r>
            <a:r>
              <a:rPr lang="en-US" sz="6000" b="1" i="0" u="none" strike="noStrike" kern="1200" cap="none" spc="0" baseline="0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Matrix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Example 1:</a:t>
            </a:r>
            <a:r>
              <a:rPr lang="en-US"/>
              <a:t> Use the Invertible Matrix Theorem to decide if </a:t>
            </a:r>
            <a:r>
              <a:rPr lang="en-US" i="1"/>
              <a:t>A</a:t>
            </a:r>
            <a:r>
              <a:rPr lang="en-US"/>
              <a:t> is invertible: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/>
              <a:t>Solution : 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982330" y="2097258"/>
          <a:ext cx="2895603" cy="167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3073400" imgH="1778000" progId="Equation.DSMT4">
                  <p:embed/>
                </p:oleObj>
              </mc:Choice>
              <mc:Fallback>
                <p:oleObj name="Equation" r:id="rId3" imgW="30734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330" y="2097258"/>
                        <a:ext cx="2895603" cy="167481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2877424" y="4432297"/>
          <a:ext cx="5105396" cy="174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5207000" imgH="1778000" progId="Equation.DSMT4">
                  <p:embed/>
                </p:oleObj>
              </mc:Choice>
              <mc:Fallback>
                <p:oleObj name="Equation" r:id="rId5" imgW="52070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7424" y="4432297"/>
                        <a:ext cx="5105396" cy="174466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r>
              <a:rPr lang="en-US"/>
              <a:t>So </a:t>
            </a:r>
            <a:r>
              <a:rPr lang="en-US" i="1"/>
              <a:t>A</a:t>
            </a:r>
            <a:r>
              <a:rPr lang="en-US"/>
              <a:t> has three pivot positions and hence is invertible, by the Invertible Matrix Theorem, statement (c).</a:t>
            </a:r>
          </a:p>
          <a:p>
            <a:pPr lvl="0"/>
            <a:endParaRPr lang="en-US"/>
          </a:p>
          <a:p>
            <a:pPr lvl="0"/>
            <a:r>
              <a:rPr lang="en-US"/>
              <a:t>The Invertible Matrix Theorem </a:t>
            </a:r>
            <a:r>
              <a:rPr lang="en-US" i="1">
                <a:solidFill>
                  <a:srgbClr val="7030A0"/>
                </a:solidFill>
              </a:rPr>
              <a:t>applies only to square matrices</a:t>
            </a:r>
          </a:p>
          <a:p>
            <a:pPr lvl="0"/>
            <a:endParaRPr lang="en-US" i="1">
              <a:solidFill>
                <a:srgbClr val="7030A0"/>
              </a:solidFill>
            </a:endParaRPr>
          </a:p>
          <a:p>
            <a:pPr lvl="0"/>
            <a:r>
              <a:rPr lang="en-US"/>
              <a:t>For example, if the columns of a          matrix are linearly independent, we cannot use the Invertible Matrix Theorem to conclude anything about the existence or nonexistence of solutions of equation of the form </a:t>
            </a:r>
            <a:endParaRPr lang="en-GB">
              <a:solidFill>
                <a:srgbClr val="7030A0"/>
              </a:solidFill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5516876" y="4248860"/>
          <a:ext cx="609603" cy="28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736600" imgH="342900" progId="Equation.DSMT4">
                  <p:embed/>
                </p:oleObj>
              </mc:Choice>
              <mc:Fallback>
                <p:oleObj name="Equation" r:id="rId3" imgW="7366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6876" y="4248860"/>
                        <a:ext cx="609603" cy="28415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9547277" y="4929941"/>
          <a:ext cx="1066803" cy="3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1143000" imgH="355600" progId="Equation.DSMT4">
                  <p:embed/>
                </p:oleObj>
              </mc:Choice>
              <mc:Fallback>
                <p:oleObj name="Equation" r:id="rId5" imgW="1143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7277" y="4929941"/>
                        <a:ext cx="1066803" cy="33179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77482" y="1015624"/>
            <a:ext cx="11437031" cy="5842375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When a matrix </a:t>
            </a:r>
            <a:r>
              <a:rPr lang="en-US" i="1" dirty="0"/>
              <a:t>A</a:t>
            </a:r>
            <a:r>
              <a:rPr lang="en-US" dirty="0"/>
              <a:t> is invertible, the equation                     can be viewed as a statement about linear transformations. See the following figure. 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lvl="0"/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6917783" y="1557808"/>
          <a:ext cx="1651004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7783" y="1557808"/>
                        <a:ext cx="1651004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03484" y="2604056"/>
            <a:ext cx="6934196" cy="24193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A linear transformation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invertible</a:t>
                </a:r>
                <a:r>
                  <a:rPr lang="en-US" dirty="0"/>
                  <a:t> if there exists a function S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</a:p>
              <a:p>
                <a:pPr lvl="0">
                  <a:buNone/>
                </a:pPr>
                <a:r>
                  <a:rPr lang="en-US" dirty="0"/>
                  <a:t>                                       for all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         (1)</a:t>
                </a:r>
              </a:p>
              <a:p>
                <a:pPr lvl="0">
                  <a:buNone/>
                </a:pPr>
                <a:r>
                  <a:rPr lang="en-US" dirty="0"/>
                  <a:t>                                       for all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         (2)</a:t>
                </a:r>
              </a:p>
              <a:p>
                <a:pPr lvl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Theorem 9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</a:p>
              <a:p>
                <a:pPr lvl="0">
                  <a:buNone/>
                </a:pPr>
                <a:r>
                  <a:rPr lang="en-US" dirty="0" smtClean="0"/>
                  <a:t>   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transformation and let </a:t>
                </a:r>
                <a:r>
                  <a:rPr lang="en-US" i="1" dirty="0"/>
                  <a:t>A</a:t>
                </a:r>
                <a:r>
                  <a:rPr lang="en-US" dirty="0"/>
                  <a:t> be the standard matrix for </a:t>
                </a:r>
                <a:r>
                  <a:rPr lang="en-US" i="1" dirty="0"/>
                  <a:t>T</a:t>
                </a:r>
                <a:r>
                  <a:rPr lang="en-US" dirty="0"/>
                  <a:t>. Then </a:t>
                </a:r>
                <a:r>
                  <a:rPr lang="en-US" i="1" dirty="0"/>
                  <a:t>T</a:t>
                </a:r>
                <a:r>
                  <a:rPr lang="en-US" dirty="0"/>
                  <a:t> is invertible if and only if </a:t>
                </a:r>
                <a:r>
                  <a:rPr lang="en-US" i="1" dirty="0"/>
                  <a:t>A</a:t>
                </a:r>
                <a:r>
                  <a:rPr lang="en-US" dirty="0"/>
                  <a:t> is an invertible matrix. In that case, the linear transformation </a:t>
                </a:r>
                <a:r>
                  <a:rPr lang="en-US" i="1" dirty="0"/>
                  <a:t>S</a:t>
                </a:r>
                <a:r>
                  <a:rPr lang="en-US" dirty="0"/>
                  <a:t> given by                        is the unique function satisfying equation (1) and (2).    </a:t>
                </a:r>
              </a:p>
              <a:p>
                <a:pPr lvl="0">
                  <a:buNone/>
                </a:pPr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9" t="-2192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1404033" y="2095301"/>
          <a:ext cx="1955801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4" imgW="1955800" imgH="431800" progId="Equation.DSMT4">
                  <p:embed/>
                </p:oleObj>
              </mc:Choice>
              <mc:Fallback>
                <p:oleObj name="Equation" r:id="rId4" imgW="195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033" y="2095301"/>
                        <a:ext cx="1955801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/>
          <p:nvPr/>
        </p:nvGraphicFramePr>
        <p:xfrm>
          <a:off x="1457955" y="2615220"/>
          <a:ext cx="1955801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1955800" imgH="431800" progId="Equation.DSMT4">
                  <p:embed/>
                </p:oleObj>
              </mc:Choice>
              <mc:Fallback>
                <p:oleObj name="Equation" r:id="rId6" imgW="195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7955" y="2615220"/>
                        <a:ext cx="1955801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/>
          <p:nvPr>
            <p:extLst>
              <p:ext uri="{D42A27DB-BD31-4B8C-83A1-F6EECF244321}">
                <p14:modId xmlns:p14="http://schemas.microsoft.com/office/powerpoint/2010/main" val="92969335"/>
              </p:ext>
            </p:extLst>
          </p:nvPr>
        </p:nvGraphicFramePr>
        <p:xfrm>
          <a:off x="5942169" y="4356672"/>
          <a:ext cx="19176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8" imgW="1916868" imgH="482391" progId="Equation.DSMT4">
                  <p:embed/>
                </p:oleObj>
              </mc:Choice>
              <mc:Fallback>
                <p:oleObj name="Equation" r:id="rId8" imgW="1916868" imgH="482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2169" y="4356672"/>
                        <a:ext cx="19176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lnSpc>
                    <a:spcPct val="70000"/>
                  </a:lnSpc>
                </a:pPr>
                <a:r>
                  <a:rPr lang="en-US" sz="3200" b="1"/>
                  <a:t>Proof:</a:t>
                </a:r>
                <a:r>
                  <a:rPr lang="en-US" sz="3200"/>
                  <a:t> Suppose that </a:t>
                </a:r>
                <a:r>
                  <a:rPr lang="en-US" sz="3200" i="1"/>
                  <a:t>T</a:t>
                </a:r>
                <a:r>
                  <a:rPr lang="en-US" sz="3200"/>
                  <a:t> is invertible.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Then (2) shows that </a:t>
                </a:r>
                <a:r>
                  <a:rPr lang="en-US" sz="3200" i="1"/>
                  <a:t>T</a:t>
                </a:r>
                <a:r>
                  <a:rPr lang="en-US" sz="3200"/>
                  <a:t> is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/>
                  <a:t>, for if </a:t>
                </a:r>
                <a:r>
                  <a:rPr lang="en-US" sz="3200" b="1"/>
                  <a:t>b</a:t>
                </a:r>
                <a:r>
                  <a:rPr lang="en-US" sz="3200"/>
                  <a:t> is in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/>
                  <a:t> and                 ,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3200"/>
                  <a:t>then                                    , so each </a:t>
                </a:r>
                <a:r>
                  <a:rPr lang="en-US" sz="3200" b="1"/>
                  <a:t>b</a:t>
                </a:r>
                <a:r>
                  <a:rPr lang="en-US" sz="3200"/>
                  <a:t> is in the range of </a:t>
                </a:r>
                <a:r>
                  <a:rPr lang="en-US" sz="3200" i="1"/>
                  <a:t>T</a:t>
                </a:r>
                <a:r>
                  <a:rPr lang="en-US" sz="3200"/>
                  <a:t>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Thus </a:t>
                </a:r>
                <a:r>
                  <a:rPr lang="en-US" sz="3200" i="1"/>
                  <a:t>A</a:t>
                </a:r>
                <a:r>
                  <a:rPr lang="en-US" sz="3200"/>
                  <a:t> is invertible, by the Invertible Matrix Theorem, statement (i).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Conversely, suppose that </a:t>
                </a:r>
                <a:r>
                  <a:rPr lang="en-US" sz="3200" i="1"/>
                  <a:t>A</a:t>
                </a:r>
                <a:r>
                  <a:rPr lang="en-US" sz="3200"/>
                  <a:t> is invertible, and let </a:t>
                </a:r>
              </a:p>
              <a:p>
                <a:pPr lvl="0">
                  <a:lnSpc>
                    <a:spcPct val="70000"/>
                  </a:lnSpc>
                  <a:buNone/>
                </a:pPr>
                <a:r>
                  <a:rPr lang="en-US" sz="3200"/>
                  <a:t> Then, </a:t>
                </a:r>
                <a:r>
                  <a:rPr lang="en-US" sz="3200" i="1"/>
                  <a:t>S</a:t>
                </a:r>
                <a:r>
                  <a:rPr lang="en-US" sz="3200"/>
                  <a:t> is a linear transformation, and </a:t>
                </a:r>
                <a:r>
                  <a:rPr lang="en-US" sz="3200" i="1"/>
                  <a:t>S</a:t>
                </a:r>
                <a:r>
                  <a:rPr lang="en-US" sz="3200"/>
                  <a:t> satisfies (1) and (2).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For instance,                                                         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Thus, </a:t>
                </a:r>
                <a:r>
                  <a:rPr lang="en-US" sz="3200" i="1"/>
                  <a:t>T</a:t>
                </a:r>
                <a:r>
                  <a:rPr lang="en-US" sz="3200"/>
                  <a:t> is invertible. </a:t>
                </a:r>
              </a:p>
              <a:p>
                <a:pPr lvl="0">
                  <a:lnSpc>
                    <a:spcPct val="70000"/>
                  </a:lnSpc>
                </a:pPr>
                <a:endParaRPr lang="en-GB" sz="320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6" t="-4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9626446" y="1594439"/>
          <a:ext cx="13970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6446" y="1594439"/>
                        <a:ext cx="13970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/>
          <p:nvPr/>
        </p:nvGraphicFramePr>
        <p:xfrm>
          <a:off x="1464795" y="2132015"/>
          <a:ext cx="3086099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6" imgW="3086100" imgH="431800" progId="Equation.DSMT4">
                  <p:embed/>
                </p:oleObj>
              </mc:Choice>
              <mc:Fallback>
                <p:oleObj name="Equation" r:id="rId6" imgW="3086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4795" y="2132015"/>
                        <a:ext cx="3086099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8667597" y="3377702"/>
          <a:ext cx="19176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8" imgW="1916868" imgH="482391" progId="Equation.DSMT4">
                  <p:embed/>
                </p:oleObj>
              </mc:Choice>
              <mc:Fallback>
                <p:oleObj name="Equation" r:id="rId8" imgW="1916868" imgH="482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67597" y="3377702"/>
                        <a:ext cx="19176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/>
        </p:nvGraphicFramePr>
        <p:xfrm>
          <a:off x="3007845" y="4279702"/>
          <a:ext cx="5092695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0" imgW="5092700" imgH="482600" progId="Equation.DSMT4">
                  <p:embed/>
                </p:oleObj>
              </mc:Choice>
              <mc:Fallback>
                <p:oleObj name="Equation" r:id="rId10" imgW="5092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7845" y="4279702"/>
                        <a:ext cx="5092695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31399" y="2882929"/>
            <a:ext cx="10590141" cy="203132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2.4 PARTITIONED MATRICES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PARTITIONED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77482" y="1237951"/>
                <a:ext cx="11437031" cy="5009348"/>
              </a:xfrm>
            </p:spPr>
            <p:txBody>
              <a:bodyPr/>
              <a:lstStyle/>
              <a:p>
                <a:pPr lvl="0">
                  <a:lnSpc>
                    <a:spcPct val="70000"/>
                  </a:lnSpc>
                </a:pPr>
                <a:r>
                  <a:rPr lang="en-US" sz="2400" b="1"/>
                  <a:t>Example 1 : The matrix </a:t>
                </a:r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>
                  <a:cs typeface="Times New Roman" pitchFamily="18"/>
                </a:endParaRPr>
              </a:p>
              <a:p>
                <a:pPr lvl="0">
                  <a:lnSpc>
                    <a:spcPct val="70000"/>
                  </a:lnSpc>
                </a:pPr>
                <a:r>
                  <a:rPr lang="en-US" sz="2400">
                    <a:cs typeface="Times New Roman" pitchFamily="18"/>
                  </a:rPr>
                  <a:t>Can also be written as the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2×3 </m:t>
                    </m:r>
                  </m:oMath>
                </a14:m>
                <a:r>
                  <a:rPr lang="en-US" sz="2400" b="1">
                    <a:cs typeface="Times New Roman" pitchFamily="18"/>
                  </a:rPr>
                  <a:t>partitioned</a:t>
                </a:r>
                <a:r>
                  <a:rPr lang="en-US" sz="2400">
                    <a:cs typeface="Times New Roman" pitchFamily="18"/>
                  </a:rPr>
                  <a:t> (or </a:t>
                </a:r>
                <a:r>
                  <a:rPr lang="en-US" sz="2400" b="1">
                    <a:cs typeface="Times New Roman" pitchFamily="18"/>
                  </a:rPr>
                  <a:t>block</a:t>
                </a:r>
                <a:r>
                  <a:rPr lang="en-US" sz="2400">
                    <a:cs typeface="Times New Roman" pitchFamily="18"/>
                  </a:rPr>
                  <a:t>) </a:t>
                </a:r>
                <a:r>
                  <a:rPr lang="en-US" sz="2400" b="1">
                    <a:cs typeface="Times New Roman" pitchFamily="18"/>
                  </a:rPr>
                  <a:t>matrix</a:t>
                </a:r>
              </a:p>
              <a:p>
                <a:pPr lvl="0">
                  <a:lnSpc>
                    <a:spcPct val="70000"/>
                  </a:lnSpc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400">
                    <a:cs typeface="Times New Roman" pitchFamily="18"/>
                  </a:rPr>
                  <a:t>Whose entries are the </a:t>
                </a:r>
                <a:r>
                  <a:rPr lang="en-US" sz="2400" i="1">
                    <a:cs typeface="Times New Roman" pitchFamily="18"/>
                  </a:rPr>
                  <a:t>blocks</a:t>
                </a:r>
                <a:r>
                  <a:rPr lang="en-US" sz="2400">
                    <a:cs typeface="Times New Roman" pitchFamily="18"/>
                  </a:rPr>
                  <a:t> (or </a:t>
                </a:r>
                <a:r>
                  <a:rPr lang="en-US" sz="2400" i="1">
                    <a:cs typeface="Times New Roman" pitchFamily="18"/>
                  </a:rPr>
                  <a:t>submatrices</a:t>
                </a:r>
                <a:r>
                  <a:rPr lang="en-US" sz="2400">
                    <a:cs typeface="Times New Roman" pitchFamily="18"/>
                  </a:rPr>
                  <a:t>)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>
                  <a:cs typeface="Times New Roman" pitchFamily="18"/>
                </a:endParaRPr>
              </a:p>
              <a:p>
                <a:pPr lvl="0">
                  <a:lnSpc>
                    <a:spcPct val="70000"/>
                  </a:lnSpc>
                </a:pPr>
                <a:endParaRPr lang="en-US" sz="2400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400" b="1"/>
                  <a:t> </a:t>
                </a:r>
                <a:endParaRPr lang="en-GB" sz="2400" b="1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482" y="1237951"/>
                <a:ext cx="11437031" cy="5009348"/>
              </a:xfrm>
              <a:blipFill rotWithShape="0">
                <a:blip r:embed="rId2"/>
                <a:stretch>
                  <a:fillRect l="-853" t="-2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00" y="1712314"/>
            <a:ext cx="4801550" cy="11640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00" y="3645639"/>
            <a:ext cx="3298999" cy="9212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52" y="5066854"/>
            <a:ext cx="7244855" cy="15171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ADDITION AND SCALAR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4912" y="1167615"/>
            <a:ext cx="10818056" cy="5009348"/>
          </a:xfrm>
        </p:spPr>
        <p:txBody>
          <a:bodyPr/>
          <a:lstStyle/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If matrices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are the same size and are partitioned in exactly the same way, then it is natural to make the same partition of the ordinary matrix sum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+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 </a:t>
            </a:r>
          </a:p>
          <a:p>
            <a:pPr lvl="0"/>
            <a:r>
              <a:rPr lang="en-US">
                <a:cs typeface="Times New Roman" pitchFamily="18"/>
              </a:rPr>
              <a:t>In this case, each block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+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is the (matrix) sum of the corresponding blocks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 </a:t>
            </a:r>
          </a:p>
          <a:p>
            <a:pPr lvl="0"/>
            <a:r>
              <a:rPr lang="en-US">
                <a:cs typeface="Times New Roman" pitchFamily="18"/>
              </a:rPr>
              <a:t>Multiplication of a partitioned matrix by a scalar is also computed block by block.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Partitioned matrices can be multiplied by the usual row—column rule as if the block entries were scalars, provided that for a product </a:t>
            </a:r>
            <a:r>
              <a:rPr lang="en-US" i="1">
                <a:cs typeface="Times New Roman" pitchFamily="18"/>
              </a:rPr>
              <a:t>AB</a:t>
            </a:r>
            <a:r>
              <a:rPr lang="en-US">
                <a:cs typeface="Times New Roman" pitchFamily="18"/>
              </a:rPr>
              <a:t>, the column partition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matches the row partition of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</a:t>
            </a:r>
          </a:p>
          <a:p>
            <a:pPr lvl="0"/>
            <a:r>
              <a:rPr lang="en-US" b="1"/>
              <a:t>Example: Let </a:t>
            </a:r>
          </a:p>
          <a:p>
            <a:pPr lvl="0"/>
            <a:endParaRPr lang="en-US" b="1"/>
          </a:p>
          <a:p>
            <a:pPr lvl="0"/>
            <a:endParaRPr lang="en-US" b="1"/>
          </a:p>
          <a:p>
            <a:pPr lvl="0"/>
            <a:endParaRPr lang="en-US" b="1"/>
          </a:p>
          <a:p>
            <a:pPr lvl="0"/>
            <a:r>
              <a:rPr lang="en-US">
                <a:cs typeface="Times New Roman" pitchFamily="18"/>
              </a:rPr>
              <a:t>The 5 columns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are partitioned into a set of 3 columns and then a set of 2 columns. The 5 rows of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are partitioned in the same way—into a set of 3 rows and then a set of 2 rows.</a:t>
            </a:r>
          </a:p>
          <a:p>
            <a:pPr lvl="0"/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7" y="3002715"/>
            <a:ext cx="7857704" cy="15505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1437031" cy="5528608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. It can be shown that the ordinary product </a:t>
            </a:r>
            <a:r>
              <a:rPr lang="en-US" i="1">
                <a:cs typeface="Times New Roman" pitchFamily="18"/>
              </a:rPr>
              <a:t>AB</a:t>
            </a:r>
            <a:r>
              <a:rPr lang="en-US">
                <a:cs typeface="Times New Roman" pitchFamily="18"/>
              </a:rPr>
              <a:t> can be written as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For instance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Hence </a:t>
            </a:r>
          </a:p>
          <a:p>
            <a:pPr lvl="0"/>
            <a:endParaRPr lang="en-GB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9" y="1594814"/>
            <a:ext cx="7382655" cy="12761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31" y="3298185"/>
            <a:ext cx="6238201" cy="20732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09" y="5606003"/>
            <a:ext cx="7582241" cy="8556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an           matrix</a:t>
                </a:r>
                <a:r>
                  <a:rPr lang="en-US" dirty="0">
                    <a:cs typeface="Times New Roman" pitchFamily="18"/>
                  </a:rPr>
                  <a:t>—that is, a matrix with </a:t>
                </a:r>
                <a:r>
                  <a:rPr lang="en-US" i="1" dirty="0">
                    <a:cs typeface="Times New Roman" pitchFamily="18"/>
                  </a:rPr>
                  <a:t>m</a:t>
                </a:r>
                <a:r>
                  <a:rPr lang="en-US" dirty="0">
                    <a:cs typeface="Times New Roman" pitchFamily="18"/>
                  </a:rPr>
                  <a:t> rows and </a:t>
                </a:r>
                <a:r>
                  <a:rPr lang="en-US" i="1" dirty="0">
                    <a:cs typeface="Times New Roman" pitchFamily="18"/>
                  </a:rPr>
                  <a:t>n</a:t>
                </a:r>
                <a:r>
                  <a:rPr lang="en-US" dirty="0">
                    <a:cs typeface="Times New Roman" pitchFamily="18"/>
                  </a:rPr>
                  <a:t> columns—then the scalar entry in the </a:t>
                </a:r>
                <a:r>
                  <a:rPr lang="en-US" i="1" dirty="0" err="1" smtClean="0">
                    <a:cs typeface="Times New Roman" pitchFamily="18"/>
                  </a:rPr>
                  <a:t>i-</a:t>
                </a:r>
                <a:r>
                  <a:rPr lang="en-US" dirty="0" err="1" smtClean="0">
                    <a:cs typeface="Times New Roman" pitchFamily="18"/>
                  </a:rPr>
                  <a:t>th</a:t>
                </a:r>
                <a:r>
                  <a:rPr lang="en-US" dirty="0" smtClean="0">
                    <a:cs typeface="Times New Roman" pitchFamily="18"/>
                  </a:rPr>
                  <a:t> </a:t>
                </a:r>
                <a:r>
                  <a:rPr lang="en-US" dirty="0">
                    <a:cs typeface="Times New Roman" pitchFamily="18"/>
                  </a:rPr>
                  <a:t>row and </a:t>
                </a:r>
                <a:r>
                  <a:rPr lang="en-US" i="1" dirty="0" smtClean="0">
                    <a:cs typeface="Times New Roman" pitchFamily="18"/>
                  </a:rPr>
                  <a:t>j-</a:t>
                </a:r>
                <a:r>
                  <a:rPr lang="en-US" dirty="0" err="1" smtClean="0">
                    <a:cs typeface="Times New Roman" pitchFamily="18"/>
                  </a:rPr>
                  <a:t>th</a:t>
                </a:r>
                <a:r>
                  <a:rPr lang="en-US" dirty="0" smtClean="0">
                    <a:cs typeface="Times New Roman" pitchFamily="18"/>
                  </a:rPr>
                  <a:t> </a:t>
                </a:r>
                <a:r>
                  <a:rPr lang="en-US" dirty="0">
                    <a:cs typeface="Times New Roman" pitchFamily="18"/>
                  </a:rPr>
                  <a:t>column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denoted by </a:t>
                </a:r>
                <a:r>
                  <a:rPr lang="en-US" i="1" dirty="0" err="1">
                    <a:cs typeface="Times New Roman" pitchFamily="18"/>
                  </a:rPr>
                  <a:t>a</a:t>
                </a:r>
                <a:r>
                  <a:rPr lang="en-US" i="1" baseline="-25000" dirty="0" err="1">
                    <a:cs typeface="Times New Roman" pitchFamily="18"/>
                  </a:rPr>
                  <a:t>ij</a:t>
                </a:r>
                <a:r>
                  <a:rPr lang="en-US" dirty="0">
                    <a:cs typeface="Times New Roman" pitchFamily="18"/>
                  </a:rPr>
                  <a:t> and is called the (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)-entry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Each column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a list of </a:t>
                </a:r>
                <a:r>
                  <a:rPr lang="en-US" i="1" dirty="0">
                    <a:cs typeface="Times New Roman" pitchFamily="18"/>
                  </a:rPr>
                  <a:t>m</a:t>
                </a:r>
                <a:r>
                  <a:rPr lang="en-US" dirty="0">
                    <a:cs typeface="Times New Roman" pitchFamily="18"/>
                  </a:rPr>
                  <a:t> real numbers, which identifies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. 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82E89D59-931F-463B-86B3-12B84ADCCC78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16"/>
          <p:cNvGraphicFramePr/>
          <p:nvPr/>
        </p:nvGraphicFramePr>
        <p:xfrm>
          <a:off x="2067595" y="129522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7595" y="129522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9" descr="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42005" y="3319528"/>
            <a:ext cx="3810003" cy="26717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10 : 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Column—Row Expansion of </a:t>
            </a:r>
            <a:r>
              <a:rPr lang="en-US" i="1">
                <a:solidFill>
                  <a:srgbClr val="7030A0"/>
                </a:solidFill>
                <a:cs typeface="Times New Roman" pitchFamily="18"/>
              </a:rPr>
              <a:t>AB</a:t>
            </a:r>
          </a:p>
          <a:p>
            <a:pPr lvl="0"/>
            <a:endParaRPr lang="en-US" i="1">
              <a:solidFill>
                <a:srgbClr val="7030A0"/>
              </a:solidFill>
              <a:cs typeface="Times New Roman" pitchFamily="18"/>
            </a:endParaRPr>
          </a:p>
          <a:p>
            <a:pPr lvl="0"/>
            <a:endParaRPr lang="en-GB" b="1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5" y="2067952"/>
            <a:ext cx="10142808" cy="3882679"/>
          </a:xfrm>
          <a:prstGeom prst="rect">
            <a:avLst/>
          </a:prstGeom>
          <a:solidFill>
            <a:srgbClr val="7030A0"/>
          </a:solidFill>
          <a:ln w="9528" cap="flat">
            <a:solidFill>
              <a:srgbClr val="7030A0"/>
            </a:solidFill>
            <a:prstDash val="solid"/>
            <a:miter/>
          </a:ln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98808" y="1167615"/>
                <a:ext cx="10199080" cy="5009348"/>
              </a:xfrm>
            </p:spPr>
            <p:txBody>
              <a:bodyPr/>
              <a:lstStyle/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The next example illustrates calculations involving inverses and partitioned matrices. </a:t>
                </a:r>
              </a:p>
              <a:p>
                <a:pPr lvl="0"/>
                <a:r>
                  <a:rPr lang="en-US" b="1">
                    <a:cs typeface="Times New Roman" pitchFamily="18"/>
                  </a:rPr>
                  <a:t>Example 5</a:t>
                </a:r>
                <a:r>
                  <a:rPr lang="en-US">
                    <a:cs typeface="Times New Roman" pitchFamily="18"/>
                  </a:rPr>
                  <a:t>   A matrix of the form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/>
              </a:p>
              <a:p>
                <a:pPr lvl="0"/>
                <a:endParaRPr lang="en-US"/>
              </a:p>
              <a:p>
                <a:pPr lvl="0"/>
                <a:r>
                  <a:rPr lang="en-US">
                    <a:cs typeface="Times New Roman" pitchFamily="18"/>
                  </a:rPr>
                  <a:t>Is said to be </a:t>
                </a:r>
                <a:r>
                  <a:rPr lang="en-US" i="1">
                    <a:cs typeface="Times New Roman" pitchFamily="18"/>
                  </a:rPr>
                  <a:t>block upper triangular</a:t>
                </a:r>
                <a:r>
                  <a:rPr lang="en-US">
                    <a:cs typeface="Times New Roman" pitchFamily="18"/>
                  </a:rPr>
                  <a:t>. Assume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cs typeface="Times New Roman" pitchFamily="18"/>
                  </a:rPr>
                  <a:t>,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>
                    <a:cs typeface="Times New Roman" pitchFamily="18"/>
                  </a:rPr>
                  <a:t>, and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invertible. Find a formula for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30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.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808" y="1167615"/>
                <a:ext cx="10199080" cy="5009348"/>
              </a:xfrm>
              <a:blipFill rotWithShape="0">
                <a:blip r:embed="rId2"/>
                <a:stretch>
                  <a:fillRect l="-1076" r="-1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72200" y="1167615"/>
                <a:ext cx="10972790" cy="5009348"/>
              </a:xfrm>
            </p:spPr>
            <p:txBody>
              <a:bodyPr/>
              <a:lstStyle/>
              <a:p>
                <a:pPr lvl="0"/>
                <a:endParaRPr lang="en-US" b="1">
                  <a:cs typeface="Times New Roman" pitchFamily="18"/>
                </a:endParaRPr>
              </a:p>
              <a:p>
                <a:pPr lvl="0"/>
                <a:r>
                  <a:rPr lang="en-US" b="1">
                    <a:cs typeface="Times New Roman" pitchFamily="18"/>
                  </a:rPr>
                  <a:t>Solution</a:t>
                </a:r>
                <a:r>
                  <a:rPr lang="en-US">
                    <a:cs typeface="Times New Roman" pitchFamily="18"/>
                  </a:rPr>
                  <a:t>  Denote A</a:t>
                </a:r>
                <a:r>
                  <a:rPr lang="en-US" baseline="30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 by </a:t>
                </a:r>
                <a:r>
                  <a:rPr lang="en-US" i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 and partition </a:t>
                </a:r>
                <a:r>
                  <a:rPr lang="en-US" i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 so that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𝐼𝑝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>
                    <a:cs typeface="Times New Roman" pitchFamily="18"/>
                  </a:rPr>
                  <a:t>           (2)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This set is </a:t>
                </a:r>
              </a:p>
              <a:p>
                <a:pPr marL="0" lvl="0" indent="0" algn="ctr">
                  <a:buNone/>
                </a:pPr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𝐼𝑝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</a:t>
                </a:r>
                <a:r>
                  <a:rPr lang="en-US">
                    <a:cs typeface="Times New Roman" pitchFamily="18"/>
                  </a:rPr>
                  <a:t>      (3)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22=0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    </a:t>
                </a:r>
                <a:r>
                  <a:rPr lang="en-US">
                    <a:cs typeface="Times New Roman" pitchFamily="18"/>
                  </a:rPr>
                  <a:t>  (4)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21=0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</a:t>
                </a:r>
                <a:r>
                  <a:rPr lang="en-US">
                    <a:cs typeface="Times New Roman" pitchFamily="18"/>
                  </a:rPr>
                  <a:t>     (5)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:r>
                  <a:rPr lang="en-US">
                    <a:cs typeface="Times New Roman" pitchFamily="18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𝐼𝑞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 </a:t>
                </a:r>
                <a:r>
                  <a:rPr lang="en-US">
                    <a:cs typeface="Times New Roman" pitchFamily="18"/>
                  </a:rPr>
                  <a:t>   (6)  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200" y="1167615"/>
                <a:ext cx="10972790" cy="5009348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>
                    <a:cs typeface="Times New Roman" pitchFamily="18"/>
                  </a:rPr>
                  <a:t>By itself, equation (6) does not show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invertible. However, since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square,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the Invertible Matrix Theorem</a:t>
                </a:r>
                <a:r>
                  <a:rPr lang="en-US">
                    <a:cs typeface="Times New Roman" pitchFamily="18"/>
                  </a:rPr>
                  <a:t> and (6) together show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. </a:t>
                </a:r>
              </a:p>
              <a:p>
                <a:pPr lvl="0"/>
                <a:r>
                  <a:rPr lang="en-US">
                    <a:cs typeface="Times New Roman" pitchFamily="18"/>
                  </a:rPr>
                  <a:t>Next, left-multiply both sides of (5)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 and obtain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</m:t>
                    </m:r>
                  </m:oMath>
                </a14:m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GB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So that (3) simplifies to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>
                    <a:cs typeface="Times New Roman" pitchFamily="18"/>
                  </a:rPr>
                  <a:t>+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0=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𝐼𝑝</m:t>
                    </m:r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Since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square, this shows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. Finally, use these results with (4) to find that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12=−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</m:oMath>
                </a14:m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    and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12=</m:t>
                    </m:r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sSubSup>
                      <m:sSubSupPr>
                        <m:ctrlPr>
                          <a:rPr lang="en-GB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61184" y="1167615"/>
                <a:ext cx="10916527" cy="5009348"/>
              </a:xfrm>
            </p:spPr>
            <p:txBody>
              <a:bodyPr/>
              <a:lstStyle/>
              <a:p>
                <a:pPr lvl="0"/>
                <a:r>
                  <a:rPr lang="en-US"/>
                  <a:t>Thus 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46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GB"/>
              </a:p>
              <a:p>
                <a:pPr marL="0" lvl="0" indent="0">
                  <a:buNone/>
                </a:pPr>
                <a:endParaRPr lang="en-US"/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A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block diagonal matrix </a:t>
                </a:r>
                <a:r>
                  <a:rPr lang="en-US">
                    <a:cs typeface="Times New Roman" pitchFamily="18"/>
                  </a:rPr>
                  <a:t>is a partitioned matrix with zero blocks off the main diagonal (of blocks). Such a matrix is invertible if and only if each block on the diagonal is invertible.</a:t>
                </a:r>
              </a:p>
              <a:p>
                <a:pPr marL="0" lv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184" y="1167615"/>
                <a:ext cx="10916527" cy="5009348"/>
              </a:xfrm>
              <a:blipFill rotWithShape="0">
                <a:blip r:embed="rId2"/>
                <a:stretch>
                  <a:fillRect l="-1117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726557" y="2967337"/>
            <a:ext cx="6738899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Thank you for listening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The columns are denoted by </a:t>
                </a:r>
                <a:r>
                  <a:rPr lang="en-US" b="1"/>
                  <a:t>a</a:t>
                </a:r>
                <a:r>
                  <a:rPr lang="en-US" baseline="-25000"/>
                  <a:t>1</a:t>
                </a:r>
                <a:r>
                  <a:rPr lang="en-US"/>
                  <a:t>, …, </a:t>
                </a:r>
                <a:r>
                  <a:rPr lang="en-US" b="1"/>
                  <a:t>a</a:t>
                </a:r>
                <a:r>
                  <a:rPr lang="en-US" i="1" baseline="-25000"/>
                  <a:t>n</a:t>
                </a:r>
                <a:r>
                  <a:rPr lang="en-US"/>
                  <a:t>, and the matrix </a:t>
                </a:r>
                <a:r>
                  <a:rPr lang="en-US" i="1"/>
                  <a:t>A</a:t>
                </a:r>
                <a:r>
                  <a:rPr lang="en-US"/>
                  <a:t> is written as</a:t>
                </a:r>
              </a:p>
              <a:p>
                <a:pPr marL="0" lvl="0" indent="0">
                  <a:buNone/>
                </a:pPr>
                <a:r>
                  <a:rPr lang="en-US"/>
                  <a:t>         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  …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/>
              </a:p>
              <a:p>
                <a:pPr lvl="0"/>
                <a:r>
                  <a:rPr lang="en-US"/>
                  <a:t>The </a:t>
                </a:r>
                <a:r>
                  <a:rPr lang="en-US" b="1"/>
                  <a:t>diagonal entries</a:t>
                </a:r>
                <a:r>
                  <a:rPr lang="en-US"/>
                  <a:t> in an                 matrix   are a</a:t>
                </a:r>
                <a:r>
                  <a:rPr lang="en-US" baseline="-25000"/>
                  <a:t>11</a:t>
                </a:r>
                <a:r>
                  <a:rPr lang="en-US"/>
                  <a:t>, a</a:t>
                </a:r>
                <a:r>
                  <a:rPr lang="en-US" baseline="-25000"/>
                  <a:t>22</a:t>
                </a:r>
                <a:r>
                  <a:rPr lang="en-US"/>
                  <a:t>, a</a:t>
                </a:r>
                <a:r>
                  <a:rPr lang="en-US" baseline="-25000"/>
                  <a:t>33</a:t>
                </a:r>
                <a:r>
                  <a:rPr lang="en-US"/>
                  <a:t>, …, and they form the </a:t>
                </a:r>
                <a:r>
                  <a:rPr lang="en-US" b="1"/>
                  <a:t>main diagonal</a:t>
                </a:r>
                <a:r>
                  <a:rPr lang="en-US"/>
                  <a:t> of </a:t>
                </a:r>
                <a:r>
                  <a:rPr lang="en-US" i="1"/>
                  <a:t>A</a:t>
                </a:r>
                <a:r>
                  <a:rPr lang="en-US"/>
                  <a:t>. </a:t>
                </a:r>
              </a:p>
              <a:p>
                <a:pPr lvl="0"/>
                <a:r>
                  <a:rPr lang="en-US"/>
                  <a:t>A </a:t>
                </a:r>
                <a:r>
                  <a:rPr lang="en-US" b="1"/>
                  <a:t>diagonal matrix</a:t>
                </a:r>
                <a:r>
                  <a:rPr lang="en-US"/>
                  <a:t> is a square           matrix whose nondiagonal entries are zero.</a:t>
                </a:r>
              </a:p>
              <a:p>
                <a:pPr lvl="0"/>
                <a:r>
                  <a:rPr lang="en-US"/>
                  <a:t>An example is the             identity matrix, </a:t>
                </a:r>
                <a:r>
                  <a:rPr lang="en-US" i="1"/>
                  <a:t>I</a:t>
                </a:r>
                <a:r>
                  <a:rPr lang="en-US" i="1" baseline="-25000"/>
                  <a:t>n</a:t>
                </a:r>
                <a:r>
                  <a:rPr lang="en-US"/>
                  <a:t>.</a:t>
                </a:r>
              </a:p>
              <a:p>
                <a:pPr lvl="0"/>
                <a:endParaRPr lang="en-US"/>
              </a:p>
              <a:p>
                <a:pPr lvl="0"/>
                <a:r>
                  <a:rPr lang="en-US"/>
                  <a:t>An           matrix whose entries are all zero is a </a:t>
                </a:r>
                <a:r>
                  <a:rPr lang="en-US" b="1"/>
                  <a:t>zero matrix</a:t>
                </a:r>
                <a:r>
                  <a:rPr lang="en-US"/>
                  <a:t> and is written as 0.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90F8644C-07FE-4F4D-BC19-270773916C9D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4634252" y="2146544"/>
          <a:ext cx="1371600" cy="60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434477" imgH="634725" progId="Equation.DSMT4">
                  <p:embed/>
                </p:oleObj>
              </mc:Choice>
              <mc:Fallback>
                <p:oleObj name="Equation" r:id="rId4" imgW="1434477" imgH="6347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4252" y="2146544"/>
                        <a:ext cx="1371600" cy="60642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5142247" y="322897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863225" imgH="253890" progId="Equation.DSMT4">
                  <p:embed/>
                </p:oleObj>
              </mc:Choice>
              <mc:Fallback>
                <p:oleObj name="Equation" r:id="rId6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2247" y="322897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3453679" y="414235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8" imgW="774364" imgH="253890" progId="Equation.DSMT4">
                  <p:embed/>
                </p:oleObj>
              </mc:Choice>
              <mc:Fallback>
                <p:oleObj name="Equation" r:id="rId8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3679" y="414235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/>
          <p:nvPr/>
        </p:nvGraphicFramePr>
        <p:xfrm>
          <a:off x="1202024" y="511845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0" imgW="863225" imgH="253890" progId="Equation.DSMT4">
                  <p:embed/>
                </p:oleObj>
              </mc:Choice>
              <mc:Fallback>
                <p:oleObj name="Equation" r:id="rId10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2024" y="511845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           matrices, then the </a:t>
            </a:r>
            <a:r>
              <a:rPr lang="en-US" b="1"/>
              <a:t>sum</a:t>
            </a:r>
            <a:r>
              <a:rPr lang="en-US"/>
              <a:t>            is the            matrix whose columns are the sums of the corresponding columns in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 lvl="0"/>
            <a:r>
              <a:rPr lang="en-US"/>
              <a:t>The sum             is defined only when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the same size.</a:t>
            </a:r>
          </a:p>
          <a:p>
            <a:pPr lvl="0"/>
            <a:endParaRPr lang="en-US"/>
          </a:p>
          <a:p>
            <a:pPr lvl="0"/>
            <a:r>
              <a:rPr lang="en-US" b="1"/>
              <a:t>Example 1</a:t>
            </a:r>
            <a:r>
              <a:rPr lang="en-US"/>
              <a:t>: Let                                                                 and                         </a:t>
            </a:r>
          </a:p>
          <a:p>
            <a:pPr marL="0" lvl="0" indent="0">
              <a:buNone/>
            </a:pPr>
            <a:r>
              <a:rPr lang="en-US"/>
              <a:t> </a:t>
            </a:r>
          </a:p>
          <a:p>
            <a:pPr marL="0" lvl="0" indent="0">
              <a:buNone/>
            </a:pPr>
            <a:r>
              <a:rPr lang="en-US"/>
              <a:t>Find                   and  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108430EC-DCD6-4DB4-AAEC-D74ADEA0FBD5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5"/>
          <p:cNvGraphicFramePr/>
          <p:nvPr/>
        </p:nvGraphicFramePr>
        <p:xfrm>
          <a:off x="2717797" y="129361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797" y="129361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/>
        </p:nvGraphicFramePr>
        <p:xfrm>
          <a:off x="7008793" y="1217413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939392" imgH="330057" progId="Equation.DSMT4">
                  <p:embed/>
                </p:oleObj>
              </mc:Choice>
              <mc:Fallback>
                <p:oleObj name="Equation" r:id="rId5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8793" y="1217413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8897514" y="129361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7" imgW="863225" imgH="253890" progId="Equation.DSMT4">
                  <p:embed/>
                </p:oleObj>
              </mc:Choice>
              <mc:Fallback>
                <p:oleObj name="Equation" r:id="rId7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7514" y="129361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2074032" y="2129665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939392" imgH="330057" progId="Equation.DSMT4">
                  <p:embed/>
                </p:oleObj>
              </mc:Choice>
              <mc:Fallback>
                <p:oleObj name="Equation" r:id="rId8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032" y="2129665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3327401" y="2835142"/>
          <a:ext cx="528320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9" imgW="5283200" imgH="1143000" progId="Equation.DSMT4">
                  <p:embed/>
                </p:oleObj>
              </mc:Choice>
              <mc:Fallback>
                <p:oleObj name="Equation" r:id="rId9" imgW="52832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7401" y="2835142"/>
                        <a:ext cx="5283202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/>
          <p:nvPr/>
        </p:nvGraphicFramePr>
        <p:xfrm>
          <a:off x="9447233" y="2719288"/>
          <a:ext cx="208280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1" imgW="2082800" imgH="1143000" progId="Equation.DSMT4">
                  <p:embed/>
                </p:oleObj>
              </mc:Choice>
              <mc:Fallback>
                <p:oleObj name="Equation" r:id="rId11" imgW="20828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7233" y="2719288"/>
                        <a:ext cx="2082802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/>
          <p:nvPr/>
        </p:nvGraphicFramePr>
        <p:xfrm>
          <a:off x="1604131" y="4153314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939392" imgH="330057" progId="Equation.DSMT4">
                  <p:embed/>
                </p:oleObj>
              </mc:Choice>
              <mc:Fallback>
                <p:oleObj name="Equation" r:id="rId13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4131" y="4153314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/>
          <p:nvPr/>
        </p:nvGraphicFramePr>
        <p:xfrm>
          <a:off x="3841659" y="4153314"/>
          <a:ext cx="95250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5" imgW="952087" imgH="342751" progId="Equation.DSMT4">
                  <p:embed/>
                </p:oleObj>
              </mc:Choice>
              <mc:Fallback>
                <p:oleObj name="Equation" r:id="rId15" imgW="952087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1659" y="4153314"/>
                        <a:ext cx="952503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85235" y="1339403"/>
            <a:ext cx="11019827" cy="5016947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2600" b="1" dirty="0"/>
              <a:t>Solution: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609603" lvl="0" indent="-609603">
              <a:lnSpc>
                <a:spcPct val="70000"/>
              </a:lnSpc>
            </a:pPr>
            <a:r>
              <a:rPr lang="en-US" sz="2600" b="1" dirty="0"/>
              <a:t>                                 but             </a:t>
            </a:r>
            <a:r>
              <a:rPr lang="en-US" sz="2600" dirty="0"/>
              <a:t>is not defined because </a:t>
            </a:r>
            <a:r>
              <a:rPr lang="en-US" sz="2600" i="1" dirty="0"/>
              <a:t>A</a:t>
            </a:r>
            <a:r>
              <a:rPr lang="en-US" sz="2600" dirty="0"/>
              <a:t> and </a:t>
            </a:r>
            <a:r>
              <a:rPr lang="en-US" sz="2600" i="1" dirty="0"/>
              <a:t>C</a:t>
            </a:r>
            <a:r>
              <a:rPr lang="en-US" sz="2600" dirty="0"/>
              <a:t> have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600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sz="2600" dirty="0"/>
              <a:t> different sizes.</a:t>
            </a:r>
          </a:p>
          <a:p>
            <a:pPr lvl="0">
              <a:lnSpc>
                <a:spcPct val="70000"/>
              </a:lnSpc>
            </a:pPr>
            <a:endParaRPr lang="en-US" sz="2600" dirty="0"/>
          </a:p>
          <a:p>
            <a:pPr lvl="0">
              <a:lnSpc>
                <a:spcPct val="70000"/>
              </a:lnSpc>
            </a:pPr>
            <a:r>
              <a:rPr lang="en-US" sz="2600" dirty="0"/>
              <a:t>If </a:t>
            </a:r>
            <a:r>
              <a:rPr lang="en-US" sz="2600" i="1" dirty="0"/>
              <a:t>r</a:t>
            </a:r>
            <a:r>
              <a:rPr lang="en-US" sz="2600" dirty="0"/>
              <a:t> is a scalar and </a:t>
            </a:r>
            <a:r>
              <a:rPr lang="en-US" sz="2600" i="1" dirty="0"/>
              <a:t>A</a:t>
            </a:r>
            <a:r>
              <a:rPr lang="en-US" sz="2600" dirty="0"/>
              <a:t> is a matrix, then the </a:t>
            </a:r>
            <a:r>
              <a:rPr lang="en-US" sz="2600" b="1" dirty="0"/>
              <a:t>scalar multiple</a:t>
            </a:r>
            <a:r>
              <a:rPr lang="en-US" sz="2600" dirty="0"/>
              <a:t> </a:t>
            </a:r>
            <a:r>
              <a:rPr lang="en-US" sz="2600" i="1" dirty="0" err="1"/>
              <a:t>rA</a:t>
            </a:r>
            <a:r>
              <a:rPr lang="en-US" sz="2600" dirty="0"/>
              <a:t> is the matrix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600" dirty="0"/>
              <a:t>whose columns are </a:t>
            </a:r>
            <a:r>
              <a:rPr lang="en-US" sz="2600" i="1" dirty="0"/>
              <a:t>r</a:t>
            </a:r>
            <a:r>
              <a:rPr lang="en-US" sz="2600" dirty="0"/>
              <a:t> times the corresponding columns in </a:t>
            </a:r>
            <a:r>
              <a:rPr lang="en-US" sz="2600" i="1" dirty="0"/>
              <a:t>A</a:t>
            </a:r>
            <a:r>
              <a:rPr lang="en-US" sz="2600" dirty="0"/>
              <a:t>.</a:t>
            </a:r>
          </a:p>
          <a:p>
            <a:pPr lvl="0">
              <a:lnSpc>
                <a:spcPct val="70000"/>
              </a:lnSpc>
            </a:pPr>
            <a:endParaRPr lang="en-US" sz="2600" dirty="0"/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600" b="1" dirty="0"/>
              <a:t>                                                                 </a:t>
            </a:r>
            <a:endParaRPr lang="en-GB" sz="2600" b="1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FD383D6F-B6B0-4814-9AD1-DF772F9451D0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08/09/2019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739466" y="1961927"/>
          <a:ext cx="30479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3048000" imgH="1143000" progId="Equation.DSMT4">
                  <p:embed/>
                </p:oleObj>
              </mc:Choice>
              <mc:Fallback>
                <p:oleObj name="Equation" r:id="rId3" imgW="3048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466" y="1961927"/>
                        <a:ext cx="30479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436467" y="2190527"/>
          <a:ext cx="95250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952087" imgH="342751" progId="Equation.DSMT4">
                  <p:embed/>
                </p:oleObj>
              </mc:Choice>
              <mc:Fallback>
                <p:oleObj name="Equation" r:id="rId5" imgW="952087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6467" y="2190527"/>
                        <a:ext cx="952503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41694" y="1201000"/>
            <a:ext cx="10645252" cy="4975963"/>
          </a:xfrm>
        </p:spPr>
        <p:txBody>
          <a:bodyPr/>
          <a:lstStyle/>
          <a:p>
            <a:pPr marL="609603" lvl="0" indent="-609603">
              <a:lnSpc>
                <a:spcPct val="80000"/>
              </a:lnSpc>
            </a:pPr>
            <a:r>
              <a:rPr lang="en-US" b="1">
                <a:solidFill>
                  <a:srgbClr val="7030A0"/>
                </a:solidFill>
              </a:rPr>
              <a:t>Theorem 1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and </a:t>
            </a:r>
            <a:r>
              <a:rPr lang="en-US" i="1"/>
              <a:t>C</a:t>
            </a:r>
            <a:r>
              <a:rPr lang="en-US"/>
              <a:t> be matrices of the same size, and 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scalars.</a:t>
            </a:r>
          </a:p>
          <a:p>
            <a:pPr marL="1371600" lvl="2" indent="-457200">
              <a:lnSpc>
                <a:spcPct val="80000"/>
              </a:lnSpc>
              <a:buFont typeface="Wingdings" pitchFamily="2"/>
              <a:buAutoNum type="alphaLcPeriod"/>
            </a:pPr>
            <a:r>
              <a:rPr lang="en-US" sz="2800"/>
              <a:t>                       </a:t>
            </a:r>
          </a:p>
          <a:p>
            <a:pPr marL="0" lvl="0" indent="0">
              <a:buNone/>
            </a:pPr>
            <a:r>
              <a:rPr lang="en-US"/>
              <a:t>          b.</a:t>
            </a:r>
          </a:p>
          <a:p>
            <a:pPr marL="0" lvl="0" indent="0">
              <a:buNone/>
            </a:pPr>
            <a:r>
              <a:rPr lang="en-US"/>
              <a:t>          c. </a:t>
            </a:r>
          </a:p>
          <a:p>
            <a:pPr marL="0" lvl="0" indent="0">
              <a:buNone/>
            </a:pPr>
            <a:r>
              <a:rPr lang="en-US"/>
              <a:t>          d.  </a:t>
            </a:r>
          </a:p>
          <a:p>
            <a:pPr marL="0" lvl="0" indent="0">
              <a:buNone/>
            </a:pPr>
            <a:r>
              <a:rPr lang="en-US"/>
              <a:t>          e.   </a:t>
            </a:r>
          </a:p>
          <a:p>
            <a:pPr marL="0" lvl="0" indent="0">
              <a:buNone/>
            </a:pPr>
            <a:r>
              <a:rPr lang="en-US"/>
              <a:t>          f.     </a:t>
            </a:r>
            <a:endParaRPr lang="en-GB"/>
          </a:p>
        </p:txBody>
      </p:sp>
      <p:graphicFrame>
        <p:nvGraphicFramePr>
          <p:cNvPr id="4" name="Object 6"/>
          <p:cNvGraphicFramePr/>
          <p:nvPr/>
        </p:nvGraphicFramePr>
        <p:xfrm>
          <a:off x="2612413" y="1968502"/>
          <a:ext cx="2247896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2247900" imgH="330200" progId="Equation.DSMT4">
                  <p:embed/>
                </p:oleObj>
              </mc:Choice>
              <mc:Fallback>
                <p:oleObj name="Equation" r:id="rId3" imgW="2247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413" y="1968502"/>
                        <a:ext cx="2247896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612413" y="2420206"/>
          <a:ext cx="4114800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5" imgW="4114800" imgH="431800" progId="Equation.DSMT4">
                  <p:embed/>
                </p:oleObj>
              </mc:Choice>
              <mc:Fallback>
                <p:oleObj name="Equation" r:id="rId5" imgW="411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413" y="2420206"/>
                        <a:ext cx="4114800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2612413" y="2973519"/>
          <a:ext cx="153670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7" imgW="1536700" imgH="342900" progId="Equation.DSMT4">
                  <p:embed/>
                </p:oleObj>
              </mc:Choice>
              <mc:Fallback>
                <p:oleObj name="Equation" r:id="rId7" imgW="1536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2413" y="2973519"/>
                        <a:ext cx="1536704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612413" y="3437924"/>
          <a:ext cx="29972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9" imgW="2997200" imgH="431800" progId="Equation.DSMT4">
                  <p:embed/>
                </p:oleObj>
              </mc:Choice>
              <mc:Fallback>
                <p:oleObj name="Equation" r:id="rId9" imgW="2997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2413" y="3437924"/>
                        <a:ext cx="29972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612413" y="3991227"/>
          <a:ext cx="28829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1" imgW="2882900" imgH="431800" progId="Equation.DSMT4">
                  <p:embed/>
                </p:oleObj>
              </mc:Choice>
              <mc:Fallback>
                <p:oleObj name="Equation" r:id="rId11" imgW="2882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2413" y="3991227"/>
                        <a:ext cx="28829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2612413" y="4509089"/>
          <a:ext cx="21971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3" imgW="2197100" imgH="431800" progId="Equation.DSMT4">
                  <p:embed/>
                </p:oleObj>
              </mc:Choice>
              <mc:Fallback>
                <p:oleObj name="Equation" r:id="rId13" imgW="2197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2413" y="4509089"/>
                        <a:ext cx="21971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When a matrix </a:t>
            </a:r>
            <a:r>
              <a:rPr lang="en-US" i="1"/>
              <a:t>B</a:t>
            </a:r>
            <a:r>
              <a:rPr lang="en-US"/>
              <a:t> multiplies a vector </a:t>
            </a:r>
            <a:r>
              <a:rPr lang="en-US" b="1"/>
              <a:t>x</a:t>
            </a:r>
            <a:r>
              <a:rPr lang="en-US"/>
              <a:t>, it transforms </a:t>
            </a:r>
            <a:r>
              <a:rPr lang="en-US" b="1"/>
              <a:t>x</a:t>
            </a:r>
            <a:r>
              <a:rPr lang="en-US"/>
              <a:t> into the vector 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.</a:t>
            </a:r>
          </a:p>
          <a:p>
            <a:pPr lvl="0"/>
            <a:r>
              <a:rPr lang="en-US"/>
              <a:t>If this vector is then multiplied in turn by a matrix </a:t>
            </a:r>
            <a:r>
              <a:rPr lang="en-US" i="1"/>
              <a:t>A</a:t>
            </a:r>
            <a:r>
              <a:rPr lang="en-US"/>
              <a:t>, the resulting vector is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). See the Fig. 2 below.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Thus </a:t>
            </a:r>
            <a:r>
              <a:rPr lang="en-US" i="1"/>
              <a:t>A 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) is produced from x by a </a:t>
            </a:r>
            <a:r>
              <a:rPr lang="en-US" i="1"/>
              <a:t>composition of mappings</a:t>
            </a:r>
            <a:r>
              <a:rPr lang="en-US">
                <a:cs typeface="Times New Roman" pitchFamily="18"/>
              </a:rPr>
              <a:t>—the linear transformations.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4" descr="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66893" y="2862273"/>
            <a:ext cx="8458200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1678</Words>
  <Application>Microsoft Macintosh PowerPoint</Application>
  <PresentationFormat>Widescreen</PresentationFormat>
  <Paragraphs>328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Calibri Light</vt:lpstr>
      <vt:lpstr>Cambria Math</vt:lpstr>
      <vt:lpstr>Times New Roman</vt:lpstr>
      <vt:lpstr>Wingdings</vt:lpstr>
      <vt:lpstr>Arial</vt:lpstr>
      <vt:lpstr>Office Theme</vt:lpstr>
      <vt:lpstr>Equation</vt:lpstr>
      <vt:lpstr>         FACULTY OF INFORMATION TECHNOLOGY</vt:lpstr>
      <vt:lpstr>Content</vt:lpstr>
      <vt:lpstr>PowerPoint Presentation</vt:lpstr>
      <vt:lpstr>Matrix operations</vt:lpstr>
      <vt:lpstr>Matrix Operations</vt:lpstr>
      <vt:lpstr>SUMS AND SCALAR MULTIPLES</vt:lpstr>
      <vt:lpstr>SUMS AND SCALAR MULTIPLES</vt:lpstr>
      <vt:lpstr>SUMS AND SCALAR MULTIPLES</vt:lpstr>
      <vt:lpstr>MATRIX MULTIPLICATION</vt:lpstr>
      <vt:lpstr>MATRIX MULTIPLICATION</vt:lpstr>
      <vt:lpstr>MATRIX MULTIPLICATION</vt:lpstr>
      <vt:lpstr>MATRIX MULTIPLICATION</vt:lpstr>
      <vt:lpstr>Matrix multiplication</vt:lpstr>
      <vt:lpstr>PROPERTIES OF MATRIX MULTIPLICATION</vt:lpstr>
      <vt:lpstr>PROPERTIES OF MATRIX MULTIPLICATION</vt:lpstr>
      <vt:lpstr>POWERS OF A MATRIX</vt:lpstr>
      <vt:lpstr>THE TRANSPOSE OF A MATRIX</vt:lpstr>
      <vt:lpstr>PowerPoint Presentation</vt:lpstr>
      <vt:lpstr>MATRIX OPERATIONS</vt:lpstr>
      <vt:lpstr>MATRIX OPERATIONS</vt:lpstr>
      <vt:lpstr>MATRIX OPERATIONS</vt:lpstr>
      <vt:lpstr>MATRIX OPERATIONS</vt:lpstr>
      <vt:lpstr>ALGORITHM FOR FINDING A-1</vt:lpstr>
      <vt:lpstr>ALGORITHM FOR FINDING A-1</vt:lpstr>
      <vt:lpstr>ALGORITHM FOR FINDING A-1</vt:lpstr>
      <vt:lpstr>PowerPoint Presentation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INVERTIBLE LINEAR TRANSFORMATIONS</vt:lpstr>
      <vt:lpstr>INVERTIBLE LINEAR TRANSFORMATIONS</vt:lpstr>
      <vt:lpstr>INVERTIBLE LINEAR TRANSFORMATIONS</vt:lpstr>
      <vt:lpstr>PowerPoint Presentation</vt:lpstr>
      <vt:lpstr>PARTITIONED MATRICES</vt:lpstr>
      <vt:lpstr>ADDITION AND SCALAR MULTIPLICATION</vt:lpstr>
      <vt:lpstr>MULTIPLICATION OF PARTITIONED MATRICES</vt:lpstr>
      <vt:lpstr>MULTIPLICATION OF PARTITIONED MATRICES</vt:lpstr>
      <vt:lpstr>MULTIPLICATION OF PARTITIONED MATRICES</vt:lpstr>
      <vt:lpstr>INVERSES OF PARTIONED MATRICES</vt:lpstr>
      <vt:lpstr>INVERSES OF PARTIONED MATRICES</vt:lpstr>
      <vt:lpstr>INVERSES OF PARTIONED MATRICES</vt:lpstr>
      <vt:lpstr>INVERSES OF PARTIONED MATRICES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36</cp:revision>
  <dcterms:created xsi:type="dcterms:W3CDTF">2017-09-21T02:29:59Z</dcterms:created>
  <dcterms:modified xsi:type="dcterms:W3CDTF">2019-09-08T09:23:39Z</dcterms:modified>
</cp:coreProperties>
</file>