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9" r:id="rId2"/>
    <p:sldId id="260" r:id="rId3"/>
    <p:sldId id="257" r:id="rId4"/>
    <p:sldId id="261" r:id="rId5"/>
    <p:sldId id="262" r:id="rId6"/>
    <p:sldId id="263" r:id="rId7"/>
    <p:sldId id="264" r:id="rId8"/>
    <p:sldId id="265" r:id="rId9"/>
    <p:sldId id="268" r:id="rId10"/>
    <p:sldId id="266" r:id="rId11"/>
    <p:sldId id="267" r:id="rId12"/>
    <p:sldId id="269" r:id="rId13"/>
    <p:sldId id="270" r:id="rId14"/>
    <p:sldId id="272" r:id="rId15"/>
    <p:sldId id="273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6" r:id="rId24"/>
    <p:sldId id="285" r:id="rId25"/>
    <p:sldId id="283" r:id="rId26"/>
    <p:sldId id="284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5" r:id="rId35"/>
    <p:sldId id="297" r:id="rId36"/>
    <p:sldId id="294" r:id="rId37"/>
    <p:sldId id="296" r:id="rId38"/>
    <p:sldId id="298" r:id="rId39"/>
    <p:sldId id="29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8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0F0F460E-48E4-4AD6-AEED-037948162E4F}" type="datetime1">
              <a:rPr lang="en-GB"/>
              <a:pPr lvl="0"/>
              <a:t>02/09/2018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E8242FF1-EF3A-41BC-91AB-50E23ACAFC2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7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  <a:ea typeface=""/>
        <a:cs typeface="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  <a:ea typeface=""/>
        <a:cs typeface="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  <a:ea typeface=""/>
        <a:cs typeface="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  <a:ea typeface=""/>
        <a:cs typeface="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  <a:ea typeface=""/>
        <a:cs typeface="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84C81CC-FD15-44A5-BBE4-EC47AB56153B}" type="slidenum">
              <a:t>3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005938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AAAD7E-9145-4FBC-93DF-F7A122EA1210}" type="datetime1">
              <a:rPr lang="en-GB"/>
              <a:pPr lvl="0"/>
              <a:t>02/09/2018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A627AC29-C5CB-42DF-816E-48D6A507E36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56782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822F0E-8FBC-4A39-BC16-17023E70D8B7}" type="datetime1">
              <a:rPr lang="en-GB"/>
              <a:pPr lvl="0"/>
              <a:t>02/09/2018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83388954-0C2E-4CA3-94A7-EFCE5280276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33791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C60EF3-DE96-41A6-BB92-DF8EC9264846}" type="datetime1">
              <a:rPr lang="en-GB"/>
              <a:pPr lvl="0"/>
              <a:t>02/09/2018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A5F6CAFE-F95A-4034-8173-4BA2DA2C715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484599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80185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0" y="6446830"/>
            <a:ext cx="3679874" cy="37695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    </a:t>
            </a:r>
            <a:fld id="{F4C37BF1-FCF5-419D-A632-74C35F654CAE}" type="datetime1">
              <a:rPr lang="en-GB"/>
              <a:pPr lvl="0"/>
              <a:t>02/09/2018</a:t>
            </a:fld>
            <a:endParaRPr lang="en-GB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3679874" y="6446830"/>
            <a:ext cx="5867403" cy="376952"/>
          </a:xfrm>
        </p:spPr>
        <p:txBody>
          <a:bodyPr/>
          <a:lstStyle>
            <a:lvl1pPr>
              <a:defRPr sz="1600">
                <a:latin typeface="Times New Roman" pitchFamily="18"/>
                <a:cs typeface="Times New Roman" pitchFamily="18"/>
              </a:defRPr>
            </a:lvl1pPr>
          </a:lstStyle>
          <a:p>
            <a:pPr lvl="0"/>
            <a:r>
              <a:rPr lang="en-US"/>
              <a:t>Lecture 2 : Linear Equation in Linear Algebra</a:t>
            </a:r>
            <a:endParaRPr lang="en-GB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9448796" y="6446840"/>
            <a:ext cx="2743200" cy="37694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68043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80185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0" y="6446830"/>
            <a:ext cx="3679874" cy="37695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    </a:t>
            </a:r>
            <a:fld id="{8A3B36A8-8D6C-4432-A2B2-8D5CA2B0CB6A}" type="datetime1">
              <a:rPr lang="en-GB"/>
              <a:pPr lvl="0"/>
              <a:t>02/09/2018</a:t>
            </a:fld>
            <a:endParaRPr lang="en-GB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3679874" y="6446830"/>
            <a:ext cx="5867403" cy="376952"/>
          </a:xfrm>
        </p:spPr>
        <p:txBody>
          <a:bodyPr/>
          <a:lstStyle>
            <a:lvl1pPr>
              <a:defRPr sz="1600">
                <a:latin typeface="Times New Roman" pitchFamily="18"/>
                <a:cs typeface="Times New Roman" pitchFamily="18"/>
              </a:defRPr>
            </a:lvl1pPr>
          </a:lstStyle>
          <a:p>
            <a:pPr lvl="0"/>
            <a:r>
              <a:rPr lang="en-US"/>
              <a:t>Lecture 2 : Linear Equation in Linear Algebra</a:t>
            </a:r>
            <a:endParaRPr lang="en-GB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9448796" y="6446840"/>
            <a:ext cx="2743200" cy="37694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31101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                </a:t>
            </a:r>
            <a:fld id="{5B1BE086-C5A9-46BA-8214-BD45FACA40FB}" type="datetime1">
              <a:rPr lang="en-GB"/>
              <a:pPr lvl="0"/>
              <a:t>02/09/2018</a:t>
            </a:fld>
            <a:endParaRPr lang="en-GB"/>
          </a:p>
        </p:txBody>
      </p:sp>
      <p:sp>
        <p:nvSpPr>
          <p:cNvPr id="5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Lecture 3: Matrix Algebra</a:t>
            </a:r>
            <a:endParaRPr lang="en-GB"/>
          </a:p>
        </p:txBody>
      </p:sp>
      <p:sp>
        <p:nvSpPr>
          <p:cNvPr id="6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1   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9926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C10F0D-0755-4725-BABF-EE276BE73F21}" type="datetime1">
              <a:rPr lang="en-GB"/>
              <a:pPr lvl="0"/>
              <a:t>02/09/2018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7015695E-1983-416B-9F5E-3010A7372E9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77762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58A2CC2-2505-4FA7-9D45-595CE9E16BA6}" type="datetime1">
              <a:rPr lang="en-GB"/>
              <a:pPr lvl="0"/>
              <a:t>02/09/2018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8CAB1504-EC06-4988-B445-70B409EEA15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49322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A51301-C4ED-4073-A7AF-D941AEBDB899}" type="datetime1">
              <a:rPr lang="en-GB"/>
              <a:pPr lvl="0"/>
              <a:t>02/09/2018</a:t>
            </a:fld>
            <a:endParaRPr lang="en-GB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CD0B55A3-71C0-46F6-8F50-D2B2BB0ACBD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83433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682AAF-11AA-4D58-9FA5-DB25EC795D56}" type="datetime1">
              <a:rPr lang="en-GB"/>
              <a:pPr lvl="0"/>
              <a:t>02/09/2018</a:t>
            </a:fld>
            <a:endParaRPr lang="en-GB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23857315-AEB6-47A4-9941-3A98FCC834C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84316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C58CBA-F4B6-4C47-A761-9DBB1062A096}" type="datetime1">
              <a:rPr lang="en-GB"/>
              <a:pPr lvl="0"/>
              <a:t>02/09/2018</a:t>
            </a:fld>
            <a:endParaRPr lang="en-GB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D00E22B4-CFE5-46D8-B767-CE1DB6B8A7B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63051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C19F8A-C807-416A-B175-3D6DAB790C67}" type="datetime1">
              <a:rPr lang="en-GB"/>
              <a:pPr lvl="0"/>
              <a:t>02/09/2018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FB17C9EE-AAC4-4E38-8ECE-A62ED98155F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34955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5486D6-0E76-4C05-81B4-6C32D007DFE4}" type="datetime1">
              <a:rPr lang="en-GB"/>
              <a:pPr lvl="0"/>
              <a:t>02/09/2018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FF0DBAC7-CC9B-451E-93B9-2EA56966631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16878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07959" y="1167615"/>
            <a:ext cx="11437031" cy="50093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0" y="6356351"/>
            <a:ext cx="3581403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400" b="0" i="0" u="none" strike="noStrike" kern="1200" cap="none" spc="0" baseline="0">
                <a:solidFill>
                  <a:srgbClr val="898989"/>
                </a:solidFill>
                <a:uFillTx/>
                <a:latin typeface="Times New Roman"/>
                <a:ea typeface=""/>
                <a:cs typeface=""/>
              </a:defRPr>
            </a:lvl1pPr>
          </a:lstStyle>
          <a:p>
            <a:pPr lvl="0"/>
            <a:r>
              <a:rPr lang="en-GB"/>
              <a:t>                </a:t>
            </a:r>
            <a:fld id="{C1D9BA03-FE6B-412A-827C-A0A1225E04B9}" type="datetime1">
              <a:rPr lang="en-GB"/>
              <a:pPr lvl="0"/>
              <a:t>02/09/2018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581403" y="6356351"/>
            <a:ext cx="5029200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FFFFFF"/>
                </a:solidFill>
                <a:uFillTx/>
                <a:latin typeface="Times New Roman"/>
                <a:ea typeface=""/>
                <a:cs typeface=""/>
              </a:defRPr>
            </a:lvl1pPr>
          </a:lstStyle>
          <a:p>
            <a:pPr lvl="0"/>
            <a:r>
              <a:rPr lang="en-US"/>
              <a:t>Lecture 3: Matrix Algebra</a:t>
            </a:r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3581403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Times New Roman"/>
                <a:ea typeface=""/>
                <a:cs typeface=""/>
              </a:defRPr>
            </a:lvl1pPr>
          </a:lstStyle>
          <a:p>
            <a:pPr lvl="0"/>
            <a:r>
              <a:rPr lang="en-US"/>
              <a:t>1    </a:t>
            </a: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push dir="u"/>
  </p:transition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FFFFFF"/>
          </a:solidFill>
          <a:uFillTx/>
          <a:latin typeface="Arial"/>
          <a:ea typeface=""/>
          <a:cs typeface="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Times New Roman"/>
          <a:ea typeface=""/>
          <a:cs typeface="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Times New Roman"/>
          <a:ea typeface=""/>
          <a:cs typeface="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Times New Roman"/>
          <a:ea typeface=""/>
          <a:cs typeface="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Times New Roman"/>
          <a:ea typeface=""/>
          <a:cs typeface="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Times New Roman"/>
          <a:ea typeface=""/>
          <a:cs typeface="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209824"/>
          </a:xfrm>
        </p:spPr>
        <p:txBody>
          <a:bodyPr/>
          <a:lstStyle/>
          <a:p>
            <a:pPr lvl="0"/>
            <a:r>
              <a:rPr lang="en-US" sz="4900"/>
              <a:t>        </a:t>
            </a:r>
            <a:r>
              <a:rPr lang="en-GB" sz="4900"/>
              <a:t> </a:t>
            </a:r>
            <a:r>
              <a:rPr lang="en-GB" sz="4000"/>
              <a:t>FACULTY OF INFORMATION TECHNOLOGY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209824"/>
            <a:ext cx="12191996" cy="4953076"/>
          </a:xfrm>
          <a:solidFill>
            <a:srgbClr val="FFFFFF"/>
          </a:solidFill>
        </p:spPr>
        <p:txBody>
          <a:bodyPr/>
          <a:lstStyle/>
          <a:p>
            <a:pPr marL="0" lvl="0" indent="0">
              <a:buNone/>
            </a:pPr>
            <a:r>
              <a:rPr lang="en-US"/>
              <a:t> </a:t>
            </a:r>
            <a:endParaRPr lang="en-GB"/>
          </a:p>
        </p:txBody>
      </p:sp>
      <p:sp>
        <p:nvSpPr>
          <p:cNvPr id="4" name="Date Placeholder 3"/>
          <p:cNvSpPr txBox="1"/>
          <p:nvPr/>
        </p:nvSpPr>
        <p:spPr>
          <a:xfrm>
            <a:off x="0" y="6446830"/>
            <a:ext cx="3679874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78C224E-4DE8-4C1C-837A-1EE70FDF047C}" type="datetime1">
              <a:rPr lang="en-GB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02/09/2018</a:t>
            </a:fld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679874" y="6446830"/>
            <a:ext cx="5867403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Lecture 3 : </a:t>
            </a:r>
            <a:r>
              <a:rPr lang="en-US" sz="1600" b="0" i="0" u="none" strike="noStrike" kern="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Matrix </a:t>
            </a: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Algebra</a:t>
            </a:r>
            <a:endParaRPr lang="en-GB" sz="1600" b="0" i="0" u="none" strike="noStrike" kern="1200" cap="none" spc="0" baseline="0">
              <a:solidFill>
                <a:srgbClr val="FFFFFF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  <p:sp>
        <p:nvSpPr>
          <p:cNvPr id="6" name="Slide Number Placeholder 5"/>
          <p:cNvSpPr txBox="1"/>
          <p:nvPr/>
        </p:nvSpPr>
        <p:spPr>
          <a:xfrm>
            <a:off x="9448796" y="6446840"/>
            <a:ext cx="2743200" cy="376943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1</a:t>
            </a:r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pic>
        <p:nvPicPr>
          <p:cNvPr id="7" name="Content Placeholder 11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tretch>
            <a:fillRect/>
          </a:stretch>
        </p:blipFill>
        <p:spPr>
          <a:xfrm>
            <a:off x="-9857" y="0"/>
            <a:ext cx="1233745" cy="1209824"/>
          </a:xfrm>
        </p:spPr>
      </p:pic>
      <p:sp>
        <p:nvSpPr>
          <p:cNvPr id="8" name="Rectangle 7"/>
          <p:cNvSpPr/>
          <p:nvPr/>
        </p:nvSpPr>
        <p:spPr>
          <a:xfrm>
            <a:off x="2148620" y="2025743"/>
            <a:ext cx="7894746" cy="1841674"/>
          </a:xfrm>
          <a:prstGeom prst="rect">
            <a:avLst/>
          </a:prstGeom>
          <a:solidFill>
            <a:srgbClr val="7030A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0" i="0" u="none" strike="noStrike" kern="120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"/>
              </a:rPr>
              <a:t>MAT 207- LINEAR ALGEBRA</a:t>
            </a:r>
            <a:endParaRPr lang="en-GB" sz="44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pic>
        <p:nvPicPr>
          <p:cNvPr id="9" name="Content Placeholder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57" y="0"/>
            <a:ext cx="1233745" cy="120982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Rectangle 9"/>
          <p:cNvSpPr/>
          <p:nvPr/>
        </p:nvSpPr>
        <p:spPr>
          <a:xfrm>
            <a:off x="10480432" y="1322359"/>
            <a:ext cx="1237960" cy="703383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7030A0"/>
                </a:solidFill>
                <a:uFillTx/>
                <a:latin typeface="Calibri"/>
                <a:ea typeface=""/>
                <a:cs typeface=""/>
              </a:rPr>
              <a:t>Fall,2017</a:t>
            </a: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2017</a:t>
            </a: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7015" y="4505486"/>
            <a:ext cx="10874328" cy="1294223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0" i="0" u="none" strike="noStrike" kern="0" cap="none" spc="0" baseline="0" dirty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                 </a:t>
            </a:r>
            <a:r>
              <a:rPr lang="en-GB" sz="4800" b="1" i="0" u="none" strike="noStrike" kern="0" cap="none" spc="0" baseline="0" dirty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Lecture </a:t>
            </a:r>
            <a:r>
              <a:rPr lang="en-GB" sz="4800" b="1" kern="0" dirty="0">
                <a:solidFill>
                  <a:srgbClr val="7030A0"/>
                </a:solidFill>
                <a:latin typeface="Times New Roman" pitchFamily="18"/>
                <a:ea typeface=""/>
                <a:cs typeface=""/>
              </a:rPr>
              <a:t>4</a:t>
            </a:r>
            <a:r>
              <a:rPr lang="en-GB" sz="4800" b="1" i="0" u="none" strike="noStrike" kern="0" cap="none" spc="0" baseline="0" dirty="0" smtClean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 </a:t>
            </a:r>
            <a:r>
              <a:rPr lang="en-GB" sz="4800" b="1" i="0" u="none" strike="noStrike" kern="0" cap="none" spc="0" baseline="0" dirty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– Matrix Algebra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LU FACTORIZATION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482" y="1167615"/>
            <a:ext cx="11437031" cy="5009348"/>
          </a:xfrm>
        </p:spPr>
        <p:txBody>
          <a:bodyPr/>
          <a:lstStyle/>
          <a:p>
            <a:r>
              <a:rPr lang="en-US" altLang="en-US" b="1" dirty="0">
                <a:cs typeface="Times New Roman" panose="02020603050405020304" pitchFamily="18" charset="0"/>
              </a:rPr>
              <a:t>Example 1</a:t>
            </a:r>
            <a:r>
              <a:rPr lang="en-US" altLang="en-US" dirty="0">
                <a:cs typeface="Times New Roman" panose="02020603050405020304" pitchFamily="18" charset="0"/>
              </a:rPr>
              <a:t>   It can be verified that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758"/>
          <a:stretch/>
        </p:blipFill>
        <p:spPr>
          <a:xfrm>
            <a:off x="1446664" y="1837005"/>
            <a:ext cx="9048464" cy="20799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91570" y="4220927"/>
                <a:ext cx="9539785" cy="16797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en-US" sz="2800" dirty="0">
                    <a:cs typeface="Times New Roman" panose="02020603050405020304" pitchFamily="18" charset="0"/>
                  </a:rPr>
                  <a:t>Use this factorization of </a:t>
                </a:r>
                <a:r>
                  <a:rPr lang="en-US" altLang="en-US" sz="28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 to solve </a:t>
                </a:r>
                <a:r>
                  <a:rPr lang="en-US" altLang="en-US" sz="2800" i="1" dirty="0">
                    <a:cs typeface="Times New Roman" panose="02020603050405020304" pitchFamily="18" charset="0"/>
                  </a:rPr>
                  <a:t>Ax=b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altLang="en-US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−9</m:t>
                            </m:r>
                          </m:e>
                          <m:e>
                            <m:r>
                              <a:rPr lang="en-US" alt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alt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alt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11</m:t>
                            </m:r>
                          </m:e>
                        </m:eqArr>
                      </m:e>
                    </m:d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70" y="4220927"/>
                <a:ext cx="9539785" cy="1679755"/>
              </a:xfrm>
              <a:prstGeom prst="rect">
                <a:avLst/>
              </a:prstGeom>
              <a:blipFill rotWithShape="0">
                <a:blip r:embed="rId3"/>
                <a:stretch>
                  <a:fillRect l="-11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531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LU FACTORIZATION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Then, for </a:t>
            </a:r>
            <a:r>
              <a:rPr lang="en-US" altLang="en-US" i="1" dirty="0" err="1">
                <a:cs typeface="Times New Roman" panose="02020603050405020304" pitchFamily="18" charset="0"/>
              </a:rPr>
              <a:t>Ux</a:t>
            </a:r>
            <a:r>
              <a:rPr lang="en-US" altLang="en-US" i="1" dirty="0">
                <a:cs typeface="Times New Roman" panose="02020603050405020304" pitchFamily="18" charset="0"/>
              </a:rPr>
              <a:t> = y</a:t>
            </a:r>
            <a:r>
              <a:rPr lang="en-US" altLang="en-US" dirty="0">
                <a:cs typeface="Times New Roman" panose="02020603050405020304" pitchFamily="18" charset="0"/>
              </a:rPr>
              <a:t>, the “backward” phase of row reduction requires 4 divisions, 6 multiplications, and 6 additions.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99" y="2197290"/>
            <a:ext cx="9785444" cy="19379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8615" y="4573207"/>
            <a:ext cx="104951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cs typeface="Times New Roman" panose="02020603050405020304" pitchFamily="18" charset="0"/>
              </a:rPr>
              <a:t>Then, for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Ux</a:t>
            </a:r>
            <a:r>
              <a:rPr lang="en-US" altLang="en-US" sz="2800" i="1" dirty="0">
                <a:cs typeface="Times New Roman" panose="02020603050405020304" pitchFamily="18" charset="0"/>
              </a:rPr>
              <a:t> = y</a:t>
            </a:r>
            <a:r>
              <a:rPr lang="en-US" altLang="en-US" sz="2800" dirty="0">
                <a:cs typeface="Times New Roman" panose="02020603050405020304" pitchFamily="18" charset="0"/>
              </a:rPr>
              <a:t>, the “backward” phase of row reduction requires 4 divisions, 6 multiplications, and 6 additions. </a:t>
            </a:r>
          </a:p>
        </p:txBody>
      </p:sp>
    </p:spTree>
    <p:extLst>
      <p:ext uri="{BB962C8B-B14F-4D97-AF65-F5344CB8AC3E}">
        <p14:creationId xmlns:p14="http://schemas.microsoft.com/office/powerpoint/2010/main" val="3806440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LU FACTORIZATION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141" y="1099376"/>
            <a:ext cx="11437031" cy="5009348"/>
          </a:xfrm>
        </p:spPr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For instance, creating the zeros in column 4 of [</a:t>
            </a:r>
            <a:r>
              <a:rPr lang="en-US" altLang="en-US" i="1" dirty="0">
                <a:cs typeface="Times New Roman" panose="02020603050405020304" pitchFamily="18" charset="0"/>
              </a:rPr>
              <a:t>U   y</a:t>
            </a:r>
            <a:r>
              <a:rPr lang="en-US" altLang="en-US" dirty="0">
                <a:cs typeface="Times New Roman" panose="02020603050405020304" pitchFamily="18" charset="0"/>
              </a:rPr>
              <a:t>] requires 1 division in row 4 and 3 multiplication-addition pairs to add multiples of row 4 to the rows above.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87" y="2729553"/>
            <a:ext cx="10112991" cy="247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76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LU FACTORIZATION ALGORITHM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>
                    <a:cs typeface="Times New Roman" panose="02020603050405020304" pitchFamily="18" charset="0"/>
                  </a:rPr>
                  <a:t>Suppose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can be reduced to an echelon form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U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using only row replacements that add a multiple of one row to another below it.</a:t>
                </a: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In this case, there exist unit lower triangular elementary matrices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E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1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,…, </a:t>
                </a:r>
                <a:r>
                  <a:rPr lang="en-US" altLang="en-US" i="1" dirty="0" err="1">
                    <a:cs typeface="Times New Roman" panose="02020603050405020304" pitchFamily="18" charset="0"/>
                  </a:rPr>
                  <a:t>E</a:t>
                </a:r>
                <a:r>
                  <a:rPr lang="en-US" altLang="en-US" baseline="-25000" dirty="0" err="1">
                    <a:cs typeface="Times New Roman" panose="02020603050405020304" pitchFamily="18" charset="0"/>
                  </a:rPr>
                  <a:t>p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such that</a:t>
                </a:r>
              </a:p>
              <a:p>
                <a:pPr marL="0" indent="0">
                  <a:buNone/>
                </a:pPr>
                <a:r>
                  <a:rPr lang="en-US" altLang="en-US" dirty="0" smtClean="0">
                    <a:cs typeface="Times New Roman" panose="02020603050405020304" pitchFamily="18" charset="0"/>
                  </a:rPr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endParaRPr lang="en-US" altLang="en-US" dirty="0" smtClean="0">
                  <a:cs typeface="Times New Roman" panose="02020603050405020304" pitchFamily="18" charset="0"/>
                </a:endParaRPr>
              </a:p>
              <a:p>
                <a:r>
                  <a:rPr lang="en-US" altLang="en-US" dirty="0" smtClean="0">
                    <a:cs typeface="Times New Roman" panose="02020603050405020304" pitchFamily="18" charset="0"/>
                  </a:rPr>
                  <a:t>Then</a:t>
                </a:r>
              </a:p>
              <a:p>
                <a:pPr marL="0" indent="0">
                  <a:buNone/>
                </a:pPr>
                <a:r>
                  <a:rPr lang="en-US" altLang="en-US" dirty="0" smtClean="0">
                    <a:cs typeface="Times New Roman" panose="02020603050405020304" pitchFamily="18" charset="0"/>
                  </a:rPr>
                  <a:t>                                 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𝐸𝑝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en-US" i="1" baseline="30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𝐿𝑈</m:t>
                    </m:r>
                  </m:oMath>
                </a14:m>
                <a:r>
                  <a:rPr lang="en-US" altLang="en-US" dirty="0" smtClean="0">
                    <a:cs typeface="Times New Roman" panose="02020603050405020304" pitchFamily="18" charset="0"/>
                  </a:rPr>
                  <a:t>  (3)</a:t>
                </a:r>
              </a:p>
              <a:p>
                <a:r>
                  <a:rPr lang="en-US" altLang="en-US" dirty="0" smtClean="0">
                    <a:cs typeface="Times New Roman" panose="02020603050405020304" pitchFamily="18" charset="0"/>
                  </a:rPr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altLang="en-US" i="1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…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altLang="en-US" i="1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en-US" i="1" baseline="30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en-US" altLang="en-US" baseline="300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en-US" dirty="0" smtClean="0">
                  <a:cs typeface="Times New Roman" panose="02020603050405020304" pitchFamily="18" charset="0"/>
                </a:endParaRPr>
              </a:p>
              <a:p>
                <a:endParaRPr lang="en-US" altLang="en-US" dirty="0">
                  <a:cs typeface="Times New Roman" panose="02020603050405020304" pitchFamily="18" charset="0"/>
                </a:endParaRPr>
              </a:p>
              <a:p>
                <a:endParaRPr lang="en-US" altLang="en-US" dirty="0">
                  <a:cs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9" t="-2192" r="-18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872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191069"/>
            <a:ext cx="12191996" cy="863595"/>
          </a:xfrm>
        </p:spPr>
        <p:txBody>
          <a:bodyPr/>
          <a:lstStyle/>
          <a:p>
            <a:r>
              <a:rPr lang="en-US" altLang="en-US" dirty="0"/>
              <a:t>AN LU FACTORIZATION ALGORITHM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7959" y="1167615"/>
                <a:ext cx="11042513" cy="4305137"/>
              </a:xfrm>
            </p:spPr>
            <p:txBody>
              <a:bodyPr/>
              <a:lstStyle/>
              <a:p>
                <a:endParaRPr lang="en-US" altLang="en-US" dirty="0" smtClean="0">
                  <a:cs typeface="Times New Roman" panose="02020603050405020304" pitchFamily="18" charset="0"/>
                </a:endParaRPr>
              </a:p>
              <a:p>
                <a:r>
                  <a:rPr lang="en-US" altLang="en-US" dirty="0" smtClean="0">
                    <a:cs typeface="Times New Roman" panose="02020603050405020304" pitchFamily="18" charset="0"/>
                  </a:rPr>
                  <a:t>It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can be shown that products and inverses of unit lower triangular matrices are also unit lower triangular. Thus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L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unit lower triangular.</a:t>
                </a:r>
              </a:p>
              <a:p>
                <a:endParaRPr lang="en-US" altLang="en-US" dirty="0" smtClean="0">
                  <a:cs typeface="Times New Roman" panose="02020603050405020304" pitchFamily="18" charset="0"/>
                </a:endParaRPr>
              </a:p>
              <a:p>
                <a:r>
                  <a:rPr lang="en-US" altLang="en-US" dirty="0" smtClean="0">
                    <a:cs typeface="Times New Roman" panose="02020603050405020304" pitchFamily="18" charset="0"/>
                  </a:rPr>
                  <a:t>Note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that row operations in equation (3), which reduce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to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U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 also reduce the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L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in equation (4) to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I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 because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en-US" i="1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…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en-US" i="1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en-US" i="1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…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en-US" i="1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i="1" baseline="30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en-US" altLang="en-US" dirty="0" smtClean="0">
                    <a:cs typeface="Times New Roman" panose="02020603050405020304" pitchFamily="18" charset="0"/>
                  </a:rPr>
                  <a:t>.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This observation is the key to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constructing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L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.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959" y="1167615"/>
                <a:ext cx="11042513" cy="4305137"/>
              </a:xfrm>
              <a:blipFill rotWithShape="0">
                <a:blip r:embed="rId2"/>
                <a:stretch>
                  <a:fillRect l="-994" r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993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LU FACTORIZATION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7030A0"/>
            </a:solidFill>
          </a:ln>
        </p:spPr>
        <p:txBody>
          <a:bodyPr/>
          <a:lstStyle/>
          <a:p>
            <a:endParaRPr lang="en-US" b="1" dirty="0" smtClean="0">
              <a:solidFill>
                <a:srgbClr val="077C97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Algorithm </a:t>
            </a:r>
            <a:r>
              <a:rPr lang="en-US" b="1" dirty="0">
                <a:solidFill>
                  <a:srgbClr val="7030A0"/>
                </a:solidFill>
              </a:rPr>
              <a:t>for an LU Factorization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Reduce </a:t>
            </a:r>
            <a:r>
              <a:rPr lang="en-US" i="1" dirty="0"/>
              <a:t>A</a:t>
            </a:r>
            <a:r>
              <a:rPr lang="en-US" dirty="0"/>
              <a:t> to an echelon form </a:t>
            </a:r>
            <a:r>
              <a:rPr lang="en-US" i="1" dirty="0"/>
              <a:t>U</a:t>
            </a:r>
            <a:r>
              <a:rPr lang="en-US" dirty="0"/>
              <a:t> by a sequence of row replacement operations, if possible.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Place entries in </a:t>
            </a:r>
            <a:r>
              <a:rPr lang="en-US" i="1" dirty="0"/>
              <a:t>L</a:t>
            </a:r>
            <a:r>
              <a:rPr lang="en-US" dirty="0"/>
              <a:t> such that the </a:t>
            </a:r>
            <a:r>
              <a:rPr lang="en-US" i="1" dirty="0">
                <a:solidFill>
                  <a:srgbClr val="7030A0"/>
                </a:solidFill>
              </a:rPr>
              <a:t>same sequence of row operations </a:t>
            </a:r>
            <a:r>
              <a:rPr lang="en-US" dirty="0"/>
              <a:t>reduces </a:t>
            </a:r>
            <a:r>
              <a:rPr lang="en-US" i="1" dirty="0"/>
              <a:t>L</a:t>
            </a:r>
            <a:r>
              <a:rPr lang="en-US" dirty="0"/>
              <a:t> to </a:t>
            </a:r>
            <a:r>
              <a:rPr lang="en-US" i="1" dirty="0"/>
              <a:t>I</a:t>
            </a:r>
            <a:r>
              <a:rPr lang="en-US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0214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LU FACTORIZATION ALGORITHM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b="1" dirty="0" smtClean="0">
                    <a:cs typeface="Times New Roman" panose="02020603050405020304" pitchFamily="18" charset="0"/>
                  </a:rPr>
                  <a:t>Example 2</a:t>
                </a:r>
                <a:r>
                  <a:rPr lang="en-US" altLang="en-US" dirty="0" smtClean="0">
                    <a:cs typeface="Times New Roman" panose="02020603050405020304" pitchFamily="18" charset="0"/>
                  </a:rPr>
                  <a:t>   Find an LU factorization of</a:t>
                </a:r>
              </a:p>
              <a:p>
                <a:endParaRPr lang="en-US" altLang="en-US" b="1" dirty="0" smtClean="0">
                  <a:cs typeface="Times New Roman" panose="02020603050405020304" pitchFamily="18" charset="0"/>
                </a:endParaRPr>
              </a:p>
              <a:p>
                <a:endParaRPr lang="en-US" altLang="en-US" b="1" dirty="0">
                  <a:cs typeface="Times New Roman" panose="02020603050405020304" pitchFamily="18" charset="0"/>
                </a:endParaRPr>
              </a:p>
              <a:p>
                <a:endParaRPr lang="en-US" altLang="en-US" b="1" dirty="0" smtClean="0">
                  <a:cs typeface="Times New Roman" panose="02020603050405020304" pitchFamily="18" charset="0"/>
                </a:endParaRPr>
              </a:p>
              <a:p>
                <a:endParaRPr lang="en-US" altLang="en-US" b="1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b="1" dirty="0" smtClean="0">
                    <a:cs typeface="Times New Roman" panose="02020603050405020304" pitchFamily="18" charset="0"/>
                  </a:rPr>
                  <a:t>Solution</a:t>
                </a:r>
                <a:r>
                  <a:rPr lang="en-US" altLang="en-US" dirty="0" smtClean="0">
                    <a:cs typeface="Times New Roman" panose="02020603050405020304" pitchFamily="18" charset="0"/>
                  </a:rPr>
                  <a:t> 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Since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has four rows,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L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should be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×4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. The first column of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L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the first column of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divided by the top pivot entry:</a:t>
                </a:r>
              </a:p>
              <a:p>
                <a:endParaRPr lang="en-US" altLang="en-US" dirty="0" smtClean="0">
                  <a:cs typeface="Times New Roman" panose="02020603050405020304" pitchFamily="18" charset="0"/>
                </a:endParaRPr>
              </a:p>
              <a:p>
                <a:endParaRPr lang="en-US" altLang="en-US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9" t="-21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7223"/>
          <a:stretch/>
        </p:blipFill>
        <p:spPr>
          <a:xfrm>
            <a:off x="3288603" y="1818097"/>
            <a:ext cx="4149352" cy="1626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603" y="4780981"/>
            <a:ext cx="3445876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48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LU FACTORIZATION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Compare the first columns of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dirty="0">
                <a:cs typeface="Times New Roman" panose="02020603050405020304" pitchFamily="18" charset="0"/>
              </a:rPr>
              <a:t> and </a:t>
            </a:r>
            <a:r>
              <a:rPr lang="en-US" altLang="en-US" i="1" dirty="0">
                <a:cs typeface="Times New Roman" panose="02020603050405020304" pitchFamily="18" charset="0"/>
              </a:rPr>
              <a:t>L</a:t>
            </a:r>
            <a:r>
              <a:rPr lang="en-US" altLang="en-US" dirty="0">
                <a:cs typeface="Times New Roman" panose="02020603050405020304" pitchFamily="18" charset="0"/>
              </a:rPr>
              <a:t>. </a:t>
            </a:r>
            <a:r>
              <a:rPr lang="en-US" altLang="en-US" i="1" dirty="0">
                <a:cs typeface="Times New Roman" panose="02020603050405020304" pitchFamily="18" charset="0"/>
              </a:rPr>
              <a:t>The row operations that create zeros in the first column of A will also create zeros in the first column of L</a:t>
            </a:r>
            <a:r>
              <a:rPr lang="en-US" altLang="en-US" dirty="0"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To make this same correspondence of row operations on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dirty="0">
                <a:cs typeface="Times New Roman" panose="02020603050405020304" pitchFamily="18" charset="0"/>
              </a:rPr>
              <a:t> hold for the rest of </a:t>
            </a:r>
            <a:r>
              <a:rPr lang="en-US" altLang="en-US" i="1" dirty="0">
                <a:cs typeface="Times New Roman" panose="02020603050405020304" pitchFamily="18" charset="0"/>
              </a:rPr>
              <a:t>L</a:t>
            </a:r>
            <a:r>
              <a:rPr lang="en-US" altLang="en-US" dirty="0">
                <a:cs typeface="Times New Roman" panose="02020603050405020304" pitchFamily="18" charset="0"/>
              </a:rPr>
              <a:t>, watch a row reduction of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dirty="0">
                <a:cs typeface="Times New Roman" panose="02020603050405020304" pitchFamily="18" charset="0"/>
              </a:rPr>
              <a:t> to an echelon form </a:t>
            </a:r>
            <a:r>
              <a:rPr lang="en-US" altLang="en-US" i="1" dirty="0">
                <a:cs typeface="Times New Roman" panose="02020603050405020304" pitchFamily="18" charset="0"/>
              </a:rPr>
              <a:t>U</a:t>
            </a:r>
            <a:r>
              <a:rPr lang="en-US" altLang="en-US" dirty="0">
                <a:cs typeface="Times New Roman" panose="02020603050405020304" pitchFamily="18" charset="0"/>
              </a:rPr>
              <a:t>. That is, </a:t>
            </a:r>
            <a:r>
              <a:rPr lang="en-US" altLang="en-US" i="1" dirty="0">
                <a:cs typeface="Times New Roman" panose="02020603050405020304" pitchFamily="18" charset="0"/>
              </a:rPr>
              <a:t>highlight the entries </a:t>
            </a:r>
            <a:r>
              <a:rPr lang="en-US" altLang="en-US" dirty="0">
                <a:cs typeface="Times New Roman" panose="02020603050405020304" pitchFamily="18" charset="0"/>
              </a:rPr>
              <a:t>in each matrix that are used to determine the sequence of row operations that transform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dirty="0">
                <a:cs typeface="Times New Roman" panose="02020603050405020304" pitchFamily="18" charset="0"/>
              </a:rPr>
              <a:t> onto </a:t>
            </a:r>
            <a:r>
              <a:rPr lang="en-US" altLang="en-US" i="1" dirty="0">
                <a:cs typeface="Times New Roman" panose="02020603050405020304" pitchFamily="18" charset="0"/>
              </a:rPr>
              <a:t>U</a:t>
            </a:r>
            <a:r>
              <a:rPr lang="en-US" altLang="en-US" dirty="0">
                <a:cs typeface="Times New Roman" panose="02020603050405020304" pitchFamily="18" charset="0"/>
              </a:rPr>
              <a:t>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51" y="3890963"/>
            <a:ext cx="9485194" cy="278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34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LU FACTORIZATION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The highlighted entries above determine the row reduction of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dirty="0">
                <a:cs typeface="Times New Roman" panose="02020603050405020304" pitchFamily="18" charset="0"/>
              </a:rPr>
              <a:t> to </a:t>
            </a:r>
            <a:r>
              <a:rPr lang="en-US" altLang="en-US" i="1" dirty="0">
                <a:cs typeface="Times New Roman" panose="02020603050405020304" pitchFamily="18" charset="0"/>
              </a:rPr>
              <a:t>U</a:t>
            </a:r>
            <a:r>
              <a:rPr lang="en-US" altLang="en-US" dirty="0">
                <a:cs typeface="Times New Roman" panose="02020603050405020304" pitchFamily="18" charset="0"/>
              </a:rPr>
              <a:t>. At each pivot column, divide the highlighted entries by the pivot and place the result onto </a:t>
            </a:r>
            <a:r>
              <a:rPr lang="en-US" altLang="en-US" i="1" dirty="0">
                <a:cs typeface="Times New Roman" panose="02020603050405020304" pitchFamily="18" charset="0"/>
              </a:rPr>
              <a:t>L</a:t>
            </a:r>
            <a:r>
              <a:rPr lang="en-US" altLang="en-US" dirty="0">
                <a:cs typeface="Times New Roman" panose="02020603050405020304" pitchFamily="18" charset="0"/>
              </a:rPr>
              <a:t>:</a:t>
            </a:r>
          </a:p>
          <a:p>
            <a:endParaRPr lang="en-US" altLang="en-US" dirty="0" smtClean="0">
              <a:cs typeface="Times New Roman" panose="02020603050405020304" pitchFamily="18" charset="0"/>
            </a:endParaRPr>
          </a:p>
          <a:p>
            <a:endParaRPr lang="en-US" altLang="en-US" dirty="0">
              <a:cs typeface="Times New Roman" panose="02020603050405020304" pitchFamily="18" charset="0"/>
            </a:endParaRPr>
          </a:p>
          <a:p>
            <a:endParaRPr lang="en-US" altLang="en-US" dirty="0" smtClean="0">
              <a:cs typeface="Times New Roman" panose="02020603050405020304" pitchFamily="18" charset="0"/>
            </a:endParaRPr>
          </a:p>
          <a:p>
            <a:endParaRPr lang="en-US" altLang="en-US" dirty="0">
              <a:cs typeface="Times New Roman" panose="02020603050405020304" pitchFamily="18" charset="0"/>
            </a:endParaRPr>
          </a:p>
          <a:p>
            <a:endParaRPr lang="en-US" altLang="en-US" dirty="0" smtClean="0">
              <a:cs typeface="Times New Roman" panose="02020603050405020304" pitchFamily="18" charset="0"/>
            </a:endParaRPr>
          </a:p>
          <a:p>
            <a:endParaRPr lang="en-US" altLang="en-US" dirty="0">
              <a:cs typeface="Times New Roman" panose="02020603050405020304" pitchFamily="18" charset="0"/>
            </a:endParaRPr>
          </a:p>
          <a:p>
            <a:r>
              <a:rPr lang="en-US" altLang="en-US" dirty="0" smtClean="0">
                <a:cs typeface="Times New Roman" panose="02020603050405020304" pitchFamily="18" charset="0"/>
              </a:rPr>
              <a:t>An </a:t>
            </a:r>
            <a:r>
              <a:rPr lang="en-US" altLang="en-US" dirty="0">
                <a:cs typeface="Times New Roman" panose="02020603050405020304" pitchFamily="18" charset="0"/>
              </a:rPr>
              <a:t>easy calculation verifies that this </a:t>
            </a:r>
            <a:r>
              <a:rPr lang="en-US" altLang="en-US" i="1" dirty="0">
                <a:cs typeface="Times New Roman" panose="02020603050405020304" pitchFamily="18" charset="0"/>
              </a:rPr>
              <a:t>L</a:t>
            </a:r>
            <a:r>
              <a:rPr lang="en-US" altLang="en-US" dirty="0">
                <a:cs typeface="Times New Roman" panose="02020603050405020304" pitchFamily="18" charset="0"/>
              </a:rPr>
              <a:t> and </a:t>
            </a:r>
            <a:r>
              <a:rPr lang="en-US" altLang="en-US" i="1" dirty="0">
                <a:cs typeface="Times New Roman" panose="02020603050405020304" pitchFamily="18" charset="0"/>
              </a:rPr>
              <a:t>U</a:t>
            </a:r>
            <a:r>
              <a:rPr lang="en-US" altLang="en-US" dirty="0">
                <a:cs typeface="Times New Roman" panose="02020603050405020304" pitchFamily="18" charset="0"/>
              </a:rPr>
              <a:t> satisfy </a:t>
            </a:r>
            <a:r>
              <a:rPr lang="en-US" altLang="en-US" i="1" dirty="0">
                <a:cs typeface="Times New Roman" panose="02020603050405020304" pitchFamily="18" charset="0"/>
              </a:rPr>
              <a:t>LU = A</a:t>
            </a:r>
            <a:r>
              <a:rPr lang="en-US" altLang="en-US" dirty="0">
                <a:cs typeface="Times New Roman" panose="02020603050405020304" pitchFamily="18" charset="0"/>
              </a:rPr>
              <a:t>.</a:t>
            </a:r>
          </a:p>
          <a:p>
            <a:endParaRPr lang="en-US" altLang="en-US" dirty="0"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65" y="2333767"/>
            <a:ext cx="5605327" cy="295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22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70197" y="2967335"/>
                <a:ext cx="7051610" cy="120032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en-US" sz="7200" dirty="0" smtClean="0">
                    <a:ln w="0"/>
                    <a:solidFill>
                      <a:srgbClr val="7030A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SUBSPACES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7200" i="1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7200" i="1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7200" i="1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72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197" y="2967335"/>
                <a:ext cx="7051610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6661" t="-20305" b="-461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914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900"/>
              <a:t>Content</a:t>
            </a:r>
            <a:endParaRPr lang="en-GB" sz="4900"/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209824"/>
            <a:ext cx="12191996" cy="4953076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              </a:t>
            </a:r>
          </a:p>
          <a:p>
            <a:pPr marL="0" lvl="0" indent="0">
              <a:buNone/>
            </a:pPr>
            <a:r>
              <a:rPr lang="en-US" dirty="0"/>
              <a:t>               </a:t>
            </a:r>
            <a:endParaRPr lang="en-GB" dirty="0"/>
          </a:p>
        </p:txBody>
      </p:sp>
      <p:sp>
        <p:nvSpPr>
          <p:cNvPr id="4" name="Date Placeholder 3"/>
          <p:cNvSpPr txBox="1"/>
          <p:nvPr/>
        </p:nvSpPr>
        <p:spPr>
          <a:xfrm>
            <a:off x="0" y="6446830"/>
            <a:ext cx="3679874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ABCE56A-1F36-4165-B934-E16043F3CA33}" type="datetime1">
              <a:rPr lang="en-GB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02/09/2018</a:t>
            </a:fld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679874" y="6446830"/>
            <a:ext cx="5867403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Lecture 2 : Linear Equation in Linear Algebra</a:t>
            </a:r>
            <a:endParaRPr lang="en-GB" sz="1600" b="0" i="0" u="none" strike="noStrike" kern="1200" cap="none" spc="0" baseline="0">
              <a:solidFill>
                <a:srgbClr val="FFFFFF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  <p:sp>
        <p:nvSpPr>
          <p:cNvPr id="6" name="Slide Number Placeholder 5"/>
          <p:cNvSpPr txBox="1"/>
          <p:nvPr/>
        </p:nvSpPr>
        <p:spPr>
          <a:xfrm>
            <a:off x="9448796" y="6446840"/>
            <a:ext cx="2743200" cy="376943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2</a:t>
            </a:r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7" name="Oval 9"/>
          <p:cNvSpPr/>
          <p:nvPr/>
        </p:nvSpPr>
        <p:spPr>
          <a:xfrm>
            <a:off x="436095" y="1350495"/>
            <a:ext cx="914400" cy="78779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7030A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1</a:t>
            </a:r>
            <a:endParaRPr lang="en-GB" sz="44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8" name="Oval 10"/>
          <p:cNvSpPr/>
          <p:nvPr/>
        </p:nvSpPr>
        <p:spPr>
          <a:xfrm>
            <a:off x="436095" y="2550737"/>
            <a:ext cx="914400" cy="78779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7030A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2</a:t>
            </a:r>
            <a:endParaRPr lang="en-GB" sz="44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9" name="Oval 11"/>
          <p:cNvSpPr/>
          <p:nvPr/>
        </p:nvSpPr>
        <p:spPr>
          <a:xfrm>
            <a:off x="436095" y="3915442"/>
            <a:ext cx="914400" cy="78779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7030A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3</a:t>
            </a:r>
            <a:endParaRPr lang="en-GB" sz="44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1602065" y="1368847"/>
            <a:ext cx="9469206" cy="769440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Matrix </a:t>
            </a:r>
            <a:r>
              <a:rPr lang="en-US" sz="4400" kern="0" dirty="0" smtClean="0">
                <a:solidFill>
                  <a:srgbClr val="000000"/>
                </a:solidFill>
                <a:latin typeface="Times New Roman" pitchFamily="18"/>
                <a:ea typeface=""/>
                <a:cs typeface="Times New Roman" pitchFamily="18"/>
              </a:rPr>
              <a:t>Factorizations</a:t>
            </a:r>
            <a:endParaRPr lang="en-GB" sz="4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4"/>
              <p:cNvSpPr txBox="1"/>
              <p:nvPr/>
            </p:nvSpPr>
            <p:spPr>
              <a:xfrm>
                <a:off x="1602065" y="2546256"/>
                <a:ext cx="9469206" cy="830997"/>
              </a:xfrm>
              <a:prstGeom prst="rect">
                <a:avLst/>
              </a:prstGeom>
              <a:solidFill>
                <a:srgbClr val="FFFFFF"/>
              </a:solidFill>
              <a:ln w="12701" cap="flat">
                <a:solidFill>
                  <a:srgbClr val="4472C4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lvl="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4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Subspace of</a:t>
                </a:r>
                <a:r>
                  <a:rPr lang="en-US" sz="4800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GB" sz="4400" b="0" i="0" u="none" strike="noStrike" kern="1200" cap="none" spc="0" baseline="0" dirty="0">
                  <a:solidFill>
                    <a:srgbClr val="000000"/>
                  </a:solidFill>
                  <a:uFillTx/>
                  <a:latin typeface="Times New Roman" pitchFamily="18"/>
                  <a:ea typeface=""/>
                  <a:cs typeface="Times New Roman" pitchFamily="18"/>
                </a:endParaRPr>
              </a:p>
            </p:txBody>
          </p:sp>
        </mc:Choice>
        <mc:Fallback xmlns="">
          <p:sp>
            <p:nvSpPr>
              <p:cNvPr id="11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065" y="2546256"/>
                <a:ext cx="9469206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2894" t="-17391" b="-35507"/>
                </a:stretch>
              </a:blipFill>
              <a:ln w="12701" cap="flat">
                <a:solidFill>
                  <a:srgbClr val="4472C4"/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6"/>
          <p:cNvSpPr txBox="1"/>
          <p:nvPr/>
        </p:nvSpPr>
        <p:spPr>
          <a:xfrm>
            <a:off x="1602065" y="3887937"/>
            <a:ext cx="9537896" cy="769440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Dimension</a:t>
            </a:r>
            <a:r>
              <a:rPr lang="en-US" sz="4400" b="0" i="0" u="none" strike="noStrike" kern="1200" cap="none" spc="0" dirty="0" smtClean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 and Rank</a:t>
            </a:r>
            <a:endParaRPr lang="en-GB" sz="4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SUBSPACES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000" t="-13380" b="-232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2764" y="1705970"/>
                <a:ext cx="10044752" cy="3684896"/>
              </a:xfrm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endParaRPr lang="en-US" altLang="en-US" sz="2700" b="1" dirty="0" smtClean="0">
                  <a:cs typeface="Times New Roman" panose="02020603050405020304" pitchFamily="18" charset="0"/>
                </a:endParaRPr>
              </a:p>
              <a:p>
                <a:r>
                  <a:rPr lang="en-US" altLang="en-US" sz="3200" b="1" dirty="0" smtClean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Definition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: A </a:t>
                </a:r>
                <a:r>
                  <a:rPr lang="en-US" altLang="en-US" sz="3200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subspace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3200" dirty="0">
                    <a:cs typeface="Times New Roman" panose="02020603050405020304" pitchFamily="18" charset="0"/>
                  </a:rPr>
                  <a:t> is any set </a:t>
                </a:r>
                <a:r>
                  <a:rPr lang="en-US" altLang="en-US" sz="3200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3200" dirty="0">
                    <a:cs typeface="Times New Roman" panose="02020603050405020304" pitchFamily="18" charset="0"/>
                  </a:rPr>
                  <a:t> that has three properties:</a:t>
                </a:r>
              </a:p>
              <a:p>
                <a:pPr marL="914400" lvl="1" indent="-514350">
                  <a:buFont typeface="+mj-lt"/>
                  <a:buAutoNum type="alphaLcParenR"/>
                </a:pPr>
                <a:r>
                  <a:rPr lang="en-US" altLang="en-US" sz="3200" dirty="0">
                    <a:cs typeface="Times New Roman" panose="02020603050405020304" pitchFamily="18" charset="0"/>
                  </a:rPr>
                  <a:t>The zero vector is in </a:t>
                </a:r>
                <a:r>
                  <a:rPr lang="en-US" altLang="en-US" sz="3200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.</a:t>
                </a:r>
              </a:p>
              <a:p>
                <a:pPr marL="914400" lvl="1" indent="-514350">
                  <a:buFont typeface="+mj-lt"/>
                  <a:buAutoNum type="alphaLcParenR"/>
                </a:pPr>
                <a:r>
                  <a:rPr lang="en-US" altLang="en-US" sz="3200" dirty="0">
                    <a:cs typeface="Times New Roman" panose="02020603050405020304" pitchFamily="18" charset="0"/>
                  </a:rPr>
                  <a:t>For each </a:t>
                </a:r>
                <a:r>
                  <a:rPr lang="en-US" altLang="en-US" sz="3200" b="1" i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u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 and </a:t>
                </a:r>
                <a:r>
                  <a:rPr lang="en-US" altLang="en-US" sz="3200" b="1" i="1" dirty="0">
                    <a:cs typeface="Times New Roman" panose="02020603050405020304" pitchFamily="18" charset="0"/>
                  </a:rPr>
                  <a:t>v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 in </a:t>
                </a:r>
                <a:r>
                  <a:rPr lang="en-US" altLang="en-US" sz="3200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, the sum </a:t>
                </a:r>
                <a:r>
                  <a:rPr lang="en-US" altLang="en-US" sz="3200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u + v 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is in </a:t>
                </a:r>
                <a:r>
                  <a:rPr lang="en-US" altLang="en-US" sz="3200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.</a:t>
                </a:r>
              </a:p>
              <a:p>
                <a:pPr marL="914400" lvl="1" indent="-514350">
                  <a:buFont typeface="+mj-lt"/>
                  <a:buAutoNum type="alphaLcParenR"/>
                </a:pPr>
                <a:r>
                  <a:rPr lang="en-US" altLang="en-US" sz="3200" dirty="0">
                    <a:cs typeface="Times New Roman" panose="02020603050405020304" pitchFamily="18" charset="0"/>
                  </a:rPr>
                  <a:t>For each </a:t>
                </a:r>
                <a:r>
                  <a:rPr lang="en-US" altLang="en-US" sz="3200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u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 in </a:t>
                </a:r>
                <a:r>
                  <a:rPr lang="en-US" altLang="en-US" sz="3200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 and each scalar </a:t>
                </a:r>
                <a:r>
                  <a:rPr lang="en-US" altLang="en-US" sz="3200" i="1" dirty="0">
                    <a:cs typeface="Times New Roman" panose="02020603050405020304" pitchFamily="18" charset="0"/>
                  </a:rPr>
                  <a:t>c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, the vector </a:t>
                </a:r>
                <a:r>
                  <a:rPr lang="en-US" altLang="en-US" sz="3200" i="1" dirty="0">
                    <a:cs typeface="Times New Roman" panose="02020603050405020304" pitchFamily="18" charset="0"/>
                  </a:rPr>
                  <a:t>c</a:t>
                </a:r>
                <a:r>
                  <a:rPr lang="en-US" altLang="en-US" sz="3200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u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 is in </a:t>
                </a:r>
                <a:r>
                  <a:rPr lang="en-US" altLang="en-US" sz="3200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2764" y="1705970"/>
                <a:ext cx="10044752" cy="3684896"/>
              </a:xfrm>
              <a:blipFill rotWithShape="0">
                <a:blip r:embed="rId3"/>
                <a:stretch>
                  <a:fillRect l="-133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798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SUBSPACES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000" t="-13380" b="-232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A plane through the origin is the standard way to visualize the subspace in Example 1 on the next slide. See Fig. 1 below: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972" y="2186903"/>
            <a:ext cx="2736051" cy="383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57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SUBSPACES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000" t="-13380" b="-232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b="1" dirty="0">
                    <a:cs typeface="Times New Roman" panose="02020603050405020304" pitchFamily="18" charset="0"/>
                  </a:rPr>
                  <a:t>Example 1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  If v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and v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are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and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= Span{v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 v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}, then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. To verify this statement, note that the zero vector is in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H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(because 0v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+ 0v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a linear combination of v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and v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). </a:t>
                </a: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Now take two arbitrary vectors in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 say,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 and</a:t>
                </a:r>
                <a14:m>
                  <m:oMath xmlns:m="http://schemas.openxmlformats.org/officeDocument/2006/math">
                    <m:r>
                      <a:rPr lang="en-US" alt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Then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en-US" i="1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en-US" i="1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en-US" i="1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en-US" i="1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which shows that u + v is a linear combination of v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and v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and hence is in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. Also, for any scalar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c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 the vector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cu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in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 because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𝑐𝑠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en-US" dirty="0"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en-US" dirty="0"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𝑐𝑠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en-US" dirty="0"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en-US" dirty="0"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59" t="-1340" r="-18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593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COLUMN SPACE AND NULL SPACE OF A MATRIX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en-US" b="1" dirty="0" smtClean="0">
                  <a:cs typeface="Times New Roman" panose="02020603050405020304" pitchFamily="18" charset="0"/>
                </a:endParaRPr>
              </a:p>
              <a:p>
                <a:r>
                  <a:rPr lang="en-US" altLang="en-US" b="1" dirty="0" smtClean="0">
                    <a:cs typeface="Times New Roman" panose="02020603050405020304" pitchFamily="18" charset="0"/>
                  </a:rPr>
                  <a:t>Definition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: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The 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column space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of a matrix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the set Col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of all linear combinations of the columns of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en-US" b="1" dirty="0" smtClean="0">
                  <a:cs typeface="Times New Roman" panose="02020603050405020304" pitchFamily="18" charset="0"/>
                </a:endParaRPr>
              </a:p>
              <a:p>
                <a:r>
                  <a:rPr lang="en-US" altLang="en-US" b="1" dirty="0" smtClean="0">
                    <a:cs typeface="Times New Roman" panose="02020603050405020304" pitchFamily="18" charset="0"/>
                  </a:rPr>
                  <a:t>Example 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4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 Let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and 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 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Determine whether b is in the column space of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952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COLUMN SPACE AND NULL SPACE OF A MATRIX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en-US" b="1" dirty="0" smtClean="0">
                  <a:cs typeface="Times New Roman" panose="02020603050405020304" pitchFamily="18" charset="0"/>
                </a:endParaRPr>
              </a:p>
              <a:p>
                <a:r>
                  <a:rPr lang="en-US" altLang="en-US" b="1" dirty="0" smtClean="0">
                    <a:cs typeface="Times New Roman" panose="02020603050405020304" pitchFamily="18" charset="0"/>
                  </a:rPr>
                  <a:t>Solution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: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The vector 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a linear combination of the columns of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if and only if 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can be written as A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for some x, that is, if and only if the equation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x = b has a solution. </a:t>
                </a:r>
                <a:endParaRPr lang="en-US" altLang="en-US" dirty="0" smtClean="0">
                  <a:cs typeface="Times New Roman" panose="02020603050405020304" pitchFamily="18" charset="0"/>
                </a:endParaRP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Row reducing the augmented matrix [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  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],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  <m: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2400" dirty="0">
                    <a:cs typeface="Times New Roman" panose="02020603050405020304" pitchFamily="18" charset="0"/>
                  </a:rPr>
                  <a:t>~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−6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−18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−6</m:t>
                              </m:r>
                            </m:e>
                          </m:mr>
                        </m:m>
                        <m: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15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2400" dirty="0">
                    <a:cs typeface="Times New Roman" panose="02020603050405020304" pitchFamily="18" charset="0"/>
                  </a:rPr>
                  <a:t> ~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−6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−18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15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en-US" sz="2400" dirty="0">
                  <a:cs typeface="Times New Roman" panose="02020603050405020304" pitchFamily="18" charset="0"/>
                </a:endParaRP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We conclude that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x = b is consistent and 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in Col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en-US" dirty="0">
                  <a:cs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758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COLUMN SPACE AND NULL SPACE OF A MATRIX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Definition:</a:t>
                </a:r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The </a:t>
                </a:r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null space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of a matrix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the set </a:t>
                </a:r>
                <a:r>
                  <a:rPr lang="en-US" altLang="en-US" dirty="0" err="1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Nul</a:t>
                </a:r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en-US" i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of all solutions of the homogenous equation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x = 0</a:t>
                </a:r>
                <a:r>
                  <a:rPr lang="en-US" altLang="en-US" dirty="0" smtClean="0"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Theorem 12</a:t>
                </a:r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: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The null space of an m x n matrix A is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. Equivalently, the set of all solutions of a system Ax = 0 of m homogenous linear equations in n unknowns is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altLang="en-US" dirty="0">
                  <a:cs typeface="Times New Roman" panose="02020603050405020304" pitchFamily="18" charset="0"/>
                </a:endParaRPr>
              </a:p>
              <a:p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Proof:</a:t>
                </a:r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The zero vector is in </a:t>
                </a:r>
                <a:r>
                  <a:rPr lang="en-US" altLang="en-US" dirty="0" err="1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Nul</a:t>
                </a:r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en-US" i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(because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0 = 0). To show that </a:t>
                </a:r>
                <a:r>
                  <a:rPr lang="en-US" altLang="en-US" dirty="0" err="1">
                    <a:cs typeface="Times New Roman" panose="02020603050405020304" pitchFamily="18" charset="0"/>
                  </a:rPr>
                  <a:t>Nul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satisfies that other two properties required for a subspace, take any 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u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and 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v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in </a:t>
                </a:r>
                <a:r>
                  <a:rPr lang="en-US" altLang="en-US" dirty="0" err="1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Nul</a:t>
                </a:r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en-US" i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en-US" dirty="0">
                  <a:cs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9" t="-2192" r="-16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701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COLUMN SPACE AND NULL SPACE OF A MATRIX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79489" y="1167615"/>
                <a:ext cx="10912839" cy="4768490"/>
              </a:xfrm>
            </p:spPr>
            <p:txBody>
              <a:bodyPr/>
              <a:lstStyle/>
              <a:p>
                <a:endParaRPr lang="en-US" altLang="en-US" dirty="0" smtClean="0">
                  <a:cs typeface="Times New Roman" panose="02020603050405020304" pitchFamily="18" charset="0"/>
                </a:endParaRPr>
              </a:p>
              <a:p>
                <a:r>
                  <a:rPr lang="en-US" altLang="en-US" dirty="0" smtClean="0">
                    <a:cs typeface="Times New Roman" panose="02020603050405020304" pitchFamily="18" charset="0"/>
                  </a:rPr>
                  <a:t>That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is, suppose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u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= 0 and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v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= 0. Then, by a property of matrix multiplication,</a:t>
                </a:r>
              </a:p>
              <a:p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𝐴𝑢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𝐴𝑣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=0+0=0</m:t>
                      </m:r>
                    </m:oMath>
                  </m:oMathPara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endParaRPr lang="en-US" altLang="en-US" dirty="0" smtClean="0">
                  <a:cs typeface="Times New Roman" panose="02020603050405020304" pitchFamily="18" charset="0"/>
                </a:endParaRPr>
              </a:p>
              <a:p>
                <a:r>
                  <a:rPr lang="en-US" altLang="en-US" dirty="0" smtClean="0">
                    <a:cs typeface="Times New Roman" panose="02020603050405020304" pitchFamily="18" charset="0"/>
                  </a:rPr>
                  <a:t>Thus 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u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+ 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v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satisfies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= 0, and so 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u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+ 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v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in </a:t>
                </a:r>
                <a:r>
                  <a:rPr lang="en-US" altLang="en-US" dirty="0" err="1">
                    <a:cs typeface="Times New Roman" panose="02020603050405020304" pitchFamily="18" charset="0"/>
                  </a:rPr>
                  <a:t>Nul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. Also, for any scalar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c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 A(c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u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) =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c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(A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u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) = 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c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(0) = 0, which shows that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c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u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in </a:t>
                </a:r>
                <a:r>
                  <a:rPr lang="en-US" altLang="en-US" dirty="0" err="1">
                    <a:cs typeface="Times New Roman" panose="02020603050405020304" pitchFamily="18" charset="0"/>
                  </a:rPr>
                  <a:t>Nul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489" y="1167615"/>
                <a:ext cx="10912839" cy="4768490"/>
              </a:xfrm>
              <a:blipFill rotWithShape="0">
                <a:blip r:embed="rId2"/>
                <a:stretch>
                  <a:fillRect l="-1006" r="-17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691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BASIS FOR A SUBSPACE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4283" y="1167615"/>
                <a:ext cx="10043410" cy="4453696"/>
              </a:xfrm>
            </p:spPr>
            <p:txBody>
              <a:bodyPr/>
              <a:lstStyle/>
              <a:p>
                <a:endParaRPr lang="en-US" altLang="en-US" b="1" dirty="0" smtClean="0">
                  <a:cs typeface="Times New Roman" panose="02020603050405020304" pitchFamily="18" charset="0"/>
                </a:endParaRPr>
              </a:p>
              <a:p>
                <a:r>
                  <a:rPr lang="en-US" altLang="en-US" sz="3200" b="1" dirty="0" smtClean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Definition</a:t>
                </a:r>
                <a:r>
                  <a:rPr lang="en-US" altLang="en-US" sz="3200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: 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A </a:t>
                </a:r>
                <a:r>
                  <a:rPr lang="en-US" altLang="en-US" sz="3200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basis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 for a subspace </a:t>
                </a:r>
                <a:r>
                  <a:rPr lang="en-US" altLang="en-US" sz="3200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3200" dirty="0">
                    <a:cs typeface="Times New Roman" panose="02020603050405020304" pitchFamily="18" charset="0"/>
                  </a:rPr>
                  <a:t> is a linearly independent set in </a:t>
                </a:r>
                <a:r>
                  <a:rPr lang="en-US" altLang="en-US" sz="3200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 that spans </a:t>
                </a:r>
                <a:r>
                  <a:rPr lang="en-US" altLang="en-US" sz="3200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.  </a:t>
                </a:r>
              </a:p>
              <a:p>
                <a:endParaRPr lang="en-US" altLang="en-US" sz="3200" b="1" dirty="0" smtClean="0">
                  <a:cs typeface="Times New Roman" panose="02020603050405020304" pitchFamily="18" charset="0"/>
                </a:endParaRPr>
              </a:p>
              <a:p>
                <a:r>
                  <a:rPr lang="en-US" altLang="en-US" sz="3200" b="1" dirty="0" smtClean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Example </a:t>
                </a:r>
                <a:r>
                  <a:rPr lang="en-US" altLang="en-US" sz="3200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5</a:t>
                </a:r>
                <a:r>
                  <a:rPr lang="en-US" altLang="en-US" sz="3200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  </a:t>
                </a:r>
                <a:r>
                  <a:rPr lang="en-US" altLang="en-US" sz="3200" dirty="0">
                    <a:cs typeface="Times New Roman" panose="02020603050405020304" pitchFamily="18" charset="0"/>
                  </a:rPr>
                  <a:t>The columns of an invertible </a:t>
                </a:r>
                <a14:m>
                  <m:oMath xmlns:m="http://schemas.openxmlformats.org/officeDocument/2006/math">
                    <m:r>
                      <a:rPr lang="en-US" altLang="en-US" sz="3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sz="3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× </m:t>
                    </m:r>
                    <m:r>
                      <a:rPr lang="en-US" altLang="en-US" sz="3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sz="3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en-US" sz="3200" dirty="0">
                    <a:cs typeface="Times New Roman" panose="02020603050405020304" pitchFamily="18" charset="0"/>
                  </a:rPr>
                  <a:t>matrix form a basis for all of  because they are linearly independent and span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3200" dirty="0">
                    <a:cs typeface="Times New Roman" panose="02020603050405020304" pitchFamily="18" charset="0"/>
                  </a:rPr>
                  <a:t>, by the Invertible Matrix Theorem.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4283" y="1167615"/>
                <a:ext cx="10043410" cy="4453696"/>
              </a:xfrm>
              <a:blipFill rotWithShape="0">
                <a:blip r:embed="rId2"/>
                <a:stretch>
                  <a:fillRect l="-13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775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BASIS FOR A SUBSPACE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>
                    <a:cs typeface="Times New Roman" panose="02020603050405020304" pitchFamily="18" charset="0"/>
                  </a:rPr>
                  <a:t>One such matrix is the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×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identity matrix. Its columns are denoted by e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 . . . , e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n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:</a:t>
                </a:r>
                <a:endParaRPr lang="en-US" alt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sz="2400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sz="2400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. . .  ,    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sz="2400" dirty="0">
                    <a:cs typeface="Times New Roman" panose="02020603050405020304" pitchFamily="18" charset="0"/>
                  </a:rPr>
                  <a:t>, </a:t>
                </a: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The set {e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 . . . , e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n}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called the </a:t>
                </a:r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standard basis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. See Fig. 3 on the next slide.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9" t="-2192" r="-8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816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3207" y="1424066"/>
            <a:ext cx="6560695" cy="33727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34321" y="5354360"/>
            <a:ext cx="103582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rgbClr val="077C97"/>
                </a:solidFill>
                <a:cs typeface="Times New Roman" panose="02020603050405020304" pitchFamily="18" charset="0"/>
              </a:rPr>
              <a:t>Theorem 13</a:t>
            </a:r>
            <a:r>
              <a:rPr lang="en-US" altLang="en-US" sz="2800" dirty="0">
                <a:cs typeface="Times New Roman" panose="02020603050405020304" pitchFamily="18" charset="0"/>
              </a:rPr>
              <a:t>: The pivot columns of a matrix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form a basis for the column space of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4292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 txBox="1"/>
          <p:nvPr/>
        </p:nvSpPr>
        <p:spPr>
          <a:xfrm>
            <a:off x="0" y="6356351"/>
            <a:ext cx="3581403" cy="501648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>
                <a:solidFill>
                  <a:srgbClr val="898989"/>
                </a:solidFill>
                <a:uFillTx/>
                <a:latin typeface="Times New Roman"/>
                <a:ea typeface=""/>
                <a:cs typeface=""/>
              </a:rPr>
              <a:t>                </a:t>
            </a:r>
            <a:fld id="{7EF10566-18FE-416F-A599-31FAC156064A}" type="datetime1">
              <a:rPr lang="en-GB" sz="1400" b="0" i="0" u="none" strike="noStrike" kern="1200" cap="none" spc="0" baseline="0">
                <a:solidFill>
                  <a:srgbClr val="FFFFFF"/>
                </a:solidFill>
                <a:uFillTx/>
                <a:latin typeface="Times New Roman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02/09/2018</a:t>
            </a:fld>
            <a:endParaRPr lang="en-GB" sz="1400" b="0" i="0" u="none" strike="noStrike" kern="1200" cap="none" spc="0" baseline="0">
              <a:solidFill>
                <a:srgbClr val="FFFFFF"/>
              </a:solidFill>
              <a:uFillTx/>
              <a:latin typeface="Times New Roman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581403" y="6356351"/>
            <a:ext cx="5029200" cy="501648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FFFFFF"/>
                </a:solidFill>
                <a:uFillTx/>
                <a:latin typeface="Times New Roman"/>
                <a:ea typeface=""/>
                <a:cs typeface=""/>
              </a:rPr>
              <a:t>Lecture 3: Matrix Algebra</a:t>
            </a:r>
            <a:endParaRPr lang="en-GB" sz="1400" b="0" i="0" u="none" strike="noStrike" kern="1200" cap="none" spc="0" baseline="0">
              <a:solidFill>
                <a:srgbClr val="FFFFFF"/>
              </a:solidFill>
              <a:uFillTx/>
              <a:latin typeface="Times New Roman"/>
              <a:ea typeface=""/>
              <a:cs typeface=""/>
            </a:endParaRPr>
          </a:p>
        </p:txBody>
      </p:sp>
      <p:sp>
        <p:nvSpPr>
          <p:cNvPr id="6" name="Slide Number Placeholder 5"/>
          <p:cNvSpPr txBox="1"/>
          <p:nvPr/>
        </p:nvSpPr>
        <p:spPr>
          <a:xfrm>
            <a:off x="8610603" y="6356351"/>
            <a:ext cx="3581403" cy="501648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Times New Roman"/>
                <a:ea typeface=""/>
                <a:cs typeface=""/>
              </a:rPr>
              <a:t>1</a:t>
            </a:r>
            <a:r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/>
                <a:ea typeface=""/>
                <a:cs typeface=""/>
              </a:rPr>
              <a:t>    </a:t>
            </a:r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/>
              <a:ea typeface=""/>
              <a:cs typeface="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07951" y="2967337"/>
            <a:ext cx="7576113" cy="101566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000" b="1" i="0" u="none" strike="noStrike" kern="1200" cap="none" spc="0" baseline="0" dirty="0" smtClean="0">
                <a:solidFill>
                  <a:srgbClr val="7030A0"/>
                </a:solidFill>
                <a:effectLst>
                  <a:outerShdw dist="38096" dir="2700000">
                    <a:srgbClr val="8FAADC"/>
                  </a:outerShdw>
                </a:effectLst>
                <a:uFillTx/>
                <a:latin typeface="Times New Roman"/>
                <a:ea typeface=""/>
                <a:cs typeface=""/>
              </a:rPr>
              <a:t> </a:t>
            </a:r>
            <a:r>
              <a:rPr lang="en-US" sz="6000" b="1" i="0" u="none" strike="noStrike" kern="1200" cap="none" spc="0" baseline="0" dirty="0">
                <a:solidFill>
                  <a:srgbClr val="7030A0"/>
                </a:solidFill>
                <a:effectLst>
                  <a:outerShdw dist="38096" dir="2700000">
                    <a:srgbClr val="8FAADC"/>
                  </a:outerShdw>
                </a:effectLst>
                <a:uFillTx/>
                <a:latin typeface="Times New Roman"/>
                <a:ea typeface=""/>
                <a:cs typeface=""/>
              </a:rPr>
              <a:t>Matrix </a:t>
            </a:r>
            <a:r>
              <a:rPr lang="en-US" sz="6000" b="1" dirty="0" smtClean="0">
                <a:solidFill>
                  <a:srgbClr val="7030A0"/>
                </a:solidFill>
                <a:effectLst>
                  <a:outerShdw dist="38096" dir="2700000">
                    <a:srgbClr val="8FAADC"/>
                  </a:outerShdw>
                </a:effectLst>
                <a:latin typeface="Times New Roman"/>
                <a:ea typeface=""/>
                <a:cs typeface=""/>
              </a:rPr>
              <a:t>Factorizations</a:t>
            </a:r>
            <a:endParaRPr lang="en-US" sz="6000" b="1" i="0" u="none" strike="noStrike" kern="1200" cap="none" spc="0" baseline="0" dirty="0">
              <a:solidFill>
                <a:srgbClr val="7030A0"/>
              </a:solidFill>
              <a:effectLst>
                <a:outerShdw dist="38096" dir="2700000">
                  <a:srgbClr val="8FAADC"/>
                </a:outerShdw>
              </a:effectLst>
              <a:uFillTx/>
              <a:latin typeface="Times New Roman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010592" y="2967335"/>
            <a:ext cx="817082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Dimension </a:t>
            </a:r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And Rank</a:t>
            </a:r>
            <a:endParaRPr lang="en-US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1373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COORDINATE SYSTEMS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Definition</a:t>
                </a:r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: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Suppose the set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en-US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𝑏𝑝</m:t>
                        </m:r>
                      </m:e>
                    </m:d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is a basis for a subspace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. For each x in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 the </a:t>
                </a:r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coordinates of x relative to the basis</a:t>
                </a:r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are the weights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1 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, and the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US" altLang="en-US" dirty="0" smtClean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en-US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altLang="en-US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altLang="en-US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is called the </a:t>
                </a:r>
                <a:r>
                  <a:rPr lang="en-US" altLang="en-US" b="1" dirty="0" smtClean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coordinate vector of x </a:t>
                </a:r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relative to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)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or the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-</a:t>
                </a:r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coordinate vector of x</a:t>
                </a:r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9" t="-21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974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COORDINATE SYSTEMS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7959" y="974361"/>
                <a:ext cx="11437031" cy="520260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altLang="en-US" b="1" dirty="0" smtClean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b="1" dirty="0" smtClean="0">
                    <a:cs typeface="Times New Roman" panose="02020603050405020304" pitchFamily="18" charset="0"/>
                  </a:rPr>
                  <a:t>Example 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1  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12</m:t>
                            </m:r>
                          </m:e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altLang="en-US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altLang="en-US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. Then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is </a:t>
                </a:r>
                <a:endParaRPr lang="en-US" altLang="en-US" dirty="0" smtClean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dirty="0" smtClean="0">
                    <a:cs typeface="Times New Roman" panose="02020603050405020304" pitchFamily="18" charset="0"/>
                  </a:rPr>
                  <a:t>a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basis for H = Span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altLang="en-US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altLang="en-US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because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and</a:t>
                </a:r>
                <a14:m>
                  <m:oMath xmlns:m="http://schemas.openxmlformats.org/officeDocument/2006/math">
                    <m:r>
                      <a:rPr lang="en-US" alt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are linearly independent</a:t>
                </a:r>
                <a:r>
                  <a:rPr lang="en-US" altLang="en-US" dirty="0" smtClean="0"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en-US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Determine if x is in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 and if it is, find the coordinate vector of x relative to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en-US" b="1" dirty="0" smtClean="0">
                  <a:cs typeface="Times New Roman" panose="02020603050405020304" pitchFamily="18" charset="0"/>
                </a:endParaRPr>
              </a:p>
              <a:p>
                <a:r>
                  <a:rPr lang="en-US" altLang="en-US" b="1" dirty="0" smtClean="0">
                    <a:cs typeface="Times New Roman" panose="02020603050405020304" pitchFamily="18" charset="0"/>
                  </a:rPr>
                  <a:t>Solution</a:t>
                </a:r>
                <a:r>
                  <a:rPr lang="en-US" altLang="en-US" dirty="0" smtClean="0">
                    <a:cs typeface="Times New Roman" panose="02020603050405020304" pitchFamily="18" charset="0"/>
                  </a:rPr>
                  <a:t> 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If x is in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 then the following vector equation is consistent: </a:t>
                </a:r>
              </a:p>
              <a:p>
                <a:pPr marL="0" indent="0" algn="ctr">
                  <a:buNone/>
                </a:pPr>
                <a:endParaRPr lang="en-US" altLang="en-US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12</m:t>
                            </m:r>
                          </m:e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e>
                        </m:eqAr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959" y="974361"/>
                <a:ext cx="11437031" cy="5202602"/>
              </a:xfrm>
              <a:blipFill rotWithShape="0">
                <a:blip r:embed="rId2"/>
                <a:stretch>
                  <a:fillRect l="-1119" r="-1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616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COORDINATE SYSTEMS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>
                    <a:cs typeface="Times New Roman" panose="02020603050405020304" pitchFamily="18" charset="0"/>
                  </a:rPr>
                  <a:t>The scalars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c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and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c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 if they exist, are the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-coordinates of 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. Row operations show that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3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  <m:r>
                          <a:rPr lang="en-US" alt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en-US" sz="3200" dirty="0">
                    <a:cs typeface="Times New Roman" panose="02020603050405020304" pitchFamily="18" charset="0"/>
                  </a:rPr>
                  <a:t> ~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3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alt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US" altLang="en-US" dirty="0" smtClean="0"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en-US" dirty="0" smtClean="0">
                    <a:cs typeface="Times New Roman" panose="02020603050405020304" pitchFamily="18" charset="0"/>
                  </a:rPr>
                  <a:t>Thus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c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= 2,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c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= 3 and 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en-US" baseline="-25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The basis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determines a “</a:t>
                </a:r>
                <a:r>
                  <a:rPr lang="en-US" altLang="en-US" dirty="0" smtClean="0">
                    <a:cs typeface="Times New Roman" panose="02020603050405020304" pitchFamily="18" charset="0"/>
                  </a:rPr>
                  <a:t>coordinate system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” on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 </a:t>
                </a:r>
                <a:r>
                  <a:rPr lang="en-US" altLang="en-US" dirty="0" smtClean="0">
                    <a:cs typeface="Times New Roman" panose="02020603050405020304" pitchFamily="18" charset="0"/>
                  </a:rPr>
                  <a:t>which can be visualized by the grid shown in Fig. 1 </a:t>
                </a:r>
              </a:p>
              <a:p>
                <a:pPr marL="0" indent="0" algn="ctr">
                  <a:buNone/>
                </a:pPr>
                <a:endParaRPr lang="en-US" altLang="en-US" dirty="0" smtClean="0"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9" t="-21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90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COORDINATE SYSTEMS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8348" y="1603948"/>
            <a:ext cx="7150308" cy="403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83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DIMESION OF A SUBSPACE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88" y="1167615"/>
            <a:ext cx="10613037" cy="5009348"/>
          </a:xfrm>
        </p:spPr>
        <p:txBody>
          <a:bodyPr/>
          <a:lstStyle/>
          <a:p>
            <a:endParaRPr lang="en-US" altLang="en-US" b="1" dirty="0" smtClean="0">
              <a:cs typeface="Times New Roman" panose="02020603050405020304" pitchFamily="18" charset="0"/>
            </a:endParaRPr>
          </a:p>
          <a:p>
            <a:r>
              <a:rPr lang="en-US" altLang="en-US" sz="32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Definition</a:t>
            </a:r>
            <a:r>
              <a:rPr lang="en-US" altLang="en-US" sz="3200" dirty="0">
                <a:solidFill>
                  <a:srgbClr val="7030A0"/>
                </a:solidFill>
                <a:cs typeface="Times New Roman" panose="02020603050405020304" pitchFamily="18" charset="0"/>
              </a:rPr>
              <a:t>: </a:t>
            </a:r>
            <a:r>
              <a:rPr lang="en-US" altLang="en-US" sz="3200" dirty="0">
                <a:cs typeface="Times New Roman" panose="02020603050405020304" pitchFamily="18" charset="0"/>
              </a:rPr>
              <a:t>The </a:t>
            </a:r>
            <a:r>
              <a:rPr lang="en-US" altLang="en-US" sz="3200" b="1" dirty="0">
                <a:solidFill>
                  <a:srgbClr val="7030A0"/>
                </a:solidFill>
                <a:cs typeface="Times New Roman" panose="02020603050405020304" pitchFamily="18" charset="0"/>
              </a:rPr>
              <a:t>dimension</a:t>
            </a:r>
            <a:r>
              <a:rPr lang="en-US" altLang="en-US" sz="3200" dirty="0">
                <a:solidFill>
                  <a:srgbClr val="7030A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cs typeface="Times New Roman" panose="02020603050405020304" pitchFamily="18" charset="0"/>
              </a:rPr>
              <a:t>of a nonzero subspace </a:t>
            </a:r>
            <a:r>
              <a:rPr lang="en-US" altLang="en-US" sz="3200" i="1" dirty="0">
                <a:cs typeface="Times New Roman" panose="02020603050405020304" pitchFamily="18" charset="0"/>
              </a:rPr>
              <a:t>H</a:t>
            </a:r>
            <a:r>
              <a:rPr lang="en-US" altLang="en-US" sz="3200" dirty="0">
                <a:cs typeface="Times New Roman" panose="02020603050405020304" pitchFamily="18" charset="0"/>
              </a:rPr>
              <a:t>, denoted by dim </a:t>
            </a:r>
            <a:r>
              <a:rPr lang="en-US" altLang="en-US" sz="3200" i="1" dirty="0">
                <a:cs typeface="Times New Roman" panose="02020603050405020304" pitchFamily="18" charset="0"/>
              </a:rPr>
              <a:t>H</a:t>
            </a:r>
            <a:r>
              <a:rPr lang="en-US" altLang="en-US" sz="3200" dirty="0">
                <a:cs typeface="Times New Roman" panose="02020603050405020304" pitchFamily="18" charset="0"/>
              </a:rPr>
              <a:t>, is the number of vectors in any basis for </a:t>
            </a:r>
            <a:r>
              <a:rPr lang="en-US" altLang="en-US" sz="3200" i="1" dirty="0">
                <a:cs typeface="Times New Roman" panose="02020603050405020304" pitchFamily="18" charset="0"/>
              </a:rPr>
              <a:t>H</a:t>
            </a:r>
            <a:r>
              <a:rPr lang="en-US" altLang="en-US" sz="3200" dirty="0">
                <a:cs typeface="Times New Roman" panose="02020603050405020304" pitchFamily="18" charset="0"/>
              </a:rPr>
              <a:t>. The dimension of the zero subspace {0} is defined to be </a:t>
            </a:r>
            <a:r>
              <a:rPr lang="en-US" altLang="en-US" sz="3200" dirty="0" smtClean="0">
                <a:cs typeface="Times New Roman" panose="02020603050405020304" pitchFamily="18" charset="0"/>
              </a:rPr>
              <a:t>zero</a:t>
            </a:r>
          </a:p>
          <a:p>
            <a:endParaRPr lang="en-US" altLang="en-US" sz="3200" b="1" dirty="0" smtClean="0">
              <a:cs typeface="Times New Roman" panose="02020603050405020304" pitchFamily="18" charset="0"/>
            </a:endParaRPr>
          </a:p>
          <a:p>
            <a:r>
              <a:rPr lang="en-US" altLang="en-US" sz="32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Definition</a:t>
            </a:r>
            <a:r>
              <a:rPr lang="en-US" altLang="en-US" sz="3200" b="1" dirty="0">
                <a:solidFill>
                  <a:srgbClr val="7030A0"/>
                </a:solidFill>
                <a:cs typeface="Times New Roman" panose="02020603050405020304" pitchFamily="18" charset="0"/>
              </a:rPr>
              <a:t>: </a:t>
            </a:r>
            <a:r>
              <a:rPr lang="en-US" altLang="en-US" sz="3200" dirty="0">
                <a:cs typeface="Times New Roman" panose="02020603050405020304" pitchFamily="18" charset="0"/>
              </a:rPr>
              <a:t>The </a:t>
            </a:r>
            <a:r>
              <a:rPr lang="en-US" altLang="en-US" sz="3200" b="1" dirty="0">
                <a:solidFill>
                  <a:srgbClr val="7030A0"/>
                </a:solidFill>
                <a:cs typeface="Times New Roman" panose="02020603050405020304" pitchFamily="18" charset="0"/>
              </a:rPr>
              <a:t>rank</a:t>
            </a:r>
            <a:r>
              <a:rPr lang="en-US" altLang="en-US" sz="3200" dirty="0">
                <a:cs typeface="Times New Roman" panose="02020603050405020304" pitchFamily="18" charset="0"/>
              </a:rPr>
              <a:t> of a matrix </a:t>
            </a:r>
            <a:r>
              <a:rPr lang="en-US" altLang="en-US" sz="3200" i="1" dirty="0">
                <a:cs typeface="Times New Roman" panose="02020603050405020304" pitchFamily="18" charset="0"/>
              </a:rPr>
              <a:t>A</a:t>
            </a:r>
            <a:r>
              <a:rPr lang="en-US" altLang="en-US" sz="3200" dirty="0">
                <a:cs typeface="Times New Roman" panose="02020603050405020304" pitchFamily="18" charset="0"/>
              </a:rPr>
              <a:t>, denoted by rank </a:t>
            </a:r>
            <a:r>
              <a:rPr lang="en-US" altLang="en-US" sz="3200" i="1" dirty="0">
                <a:cs typeface="Times New Roman" panose="02020603050405020304" pitchFamily="18" charset="0"/>
              </a:rPr>
              <a:t>A</a:t>
            </a:r>
            <a:r>
              <a:rPr lang="en-US" altLang="en-US" sz="3200" dirty="0">
                <a:cs typeface="Times New Roman" panose="02020603050405020304" pitchFamily="18" charset="0"/>
              </a:rPr>
              <a:t>, is the dimension of the column space of </a:t>
            </a:r>
            <a:r>
              <a:rPr lang="en-US" altLang="en-US" sz="3200" i="1" dirty="0">
                <a:cs typeface="Times New Roman" panose="02020603050405020304" pitchFamily="18" charset="0"/>
              </a:rPr>
              <a:t>A</a:t>
            </a:r>
            <a:r>
              <a:rPr lang="en-US" altLang="en-US" sz="3200" dirty="0">
                <a:cs typeface="Times New Roman" panose="02020603050405020304" pitchFamily="18" charset="0"/>
              </a:rPr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4519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DIMESION OF A SUBSPACE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7959" y="863595"/>
                <a:ext cx="11584172" cy="5994405"/>
              </a:xfrm>
            </p:spPr>
            <p:txBody>
              <a:bodyPr/>
              <a:lstStyle/>
              <a:p>
                <a:r>
                  <a:rPr lang="en-US" altLang="en-US" b="1" dirty="0">
                    <a:cs typeface="Times New Roman" panose="02020603050405020304" pitchFamily="18" charset="0"/>
                  </a:rPr>
                  <a:t>Example 3  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Determine the rank of the </a:t>
                </a:r>
                <a:r>
                  <a:rPr lang="en-US" altLang="en-US" dirty="0" smtClean="0">
                    <a:cs typeface="Times New Roman" panose="02020603050405020304" pitchFamily="18" charset="0"/>
                  </a:rPr>
                  <a:t>matrix</a:t>
                </a:r>
              </a:p>
              <a:p>
                <a:pPr marL="0" indent="0">
                  <a:buNone/>
                </a:pPr>
                <a:r>
                  <a:rPr lang="en-US" altLang="en-US" dirty="0" smtClean="0">
                    <a:cs typeface="Times New Roman" panose="02020603050405020304" pitchFamily="18" charset="0"/>
                  </a:rPr>
                  <a:t>                    </a:t>
                </a:r>
              </a:p>
              <a:p>
                <a:pPr marL="0" indent="0">
                  <a:buNone/>
                </a:pPr>
                <a:r>
                  <a:rPr lang="en-US" altLang="en-US" dirty="0"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smtClean="0">
                    <a:cs typeface="Times New Roman" panose="02020603050405020304" pitchFamily="18" charset="0"/>
                  </a:rPr>
                  <a:t>                        A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~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−6</m:t>
                                  </m:r>
                                </m:e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−9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e>
                              </m:eqArr>
                            </m:e>
                          </m:mr>
                        </m:m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−7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14</m:t>
                                  </m:r>
                                </m:e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−20</m:t>
                                  </m:r>
                                </m:e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−6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altLang="en-US" dirty="0" smtClean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b="1" dirty="0" smtClean="0">
                    <a:cs typeface="Times New Roman" panose="02020603050405020304" pitchFamily="18" charset="0"/>
                  </a:rPr>
                  <a:t>Solution</a:t>
                </a:r>
                <a:r>
                  <a:rPr lang="en-US" altLang="en-US" dirty="0" smtClean="0">
                    <a:cs typeface="Times New Roman" panose="02020603050405020304" pitchFamily="18" charset="0"/>
                  </a:rPr>
                  <a:t> 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Reduce A to echelon form</a:t>
                </a:r>
                <a:r>
                  <a:rPr lang="en-US" altLang="en-US" dirty="0" smtClean="0"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ctr">
                  <a:buNone/>
                </a:pPr>
                <a:r>
                  <a:rPr lang="en-US" altLang="en-US" dirty="0">
                    <a:cs typeface="Times New Roman" panose="02020603050405020304" pitchFamily="18" charset="0"/>
                  </a:rPr>
                  <a:t>A ~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−6</m:t>
                                  </m:r>
                                </m:e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−9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e>
                              </m:eqArr>
                            </m:e>
                          </m:mr>
                        </m:m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−7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14</m:t>
                                  </m:r>
                                </m:e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−20</m:t>
                                  </m:r>
                                </m:e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−6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~ … ~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−7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−6</m:t>
                                  </m:r>
                                </m:e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en-US" dirty="0">
                  <a:solidFill>
                    <a:srgbClr val="7030A0"/>
                  </a:solidFill>
                  <a:cs typeface="Times New Roman" panose="02020603050405020304" pitchFamily="18" charset="0"/>
                </a:endParaRP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The matrix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has 3 pivot columns, so rank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= 3.</a:t>
                </a:r>
              </a:p>
              <a:p>
                <a:pPr marL="0" indent="0">
                  <a:buNone/>
                </a:pPr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en-US" dirty="0">
                  <a:cs typeface="Times New Roman" panose="02020603050405020304" pitchFamily="18" charset="0"/>
                </a:endParaRPr>
              </a:p>
              <a:p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959" y="863595"/>
                <a:ext cx="11584172" cy="5994405"/>
              </a:xfrm>
              <a:blipFill rotWithShape="0">
                <a:blip r:embed="rId2"/>
                <a:stretch>
                  <a:fillRect l="-1105" t="-18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 flipV="1">
            <a:off x="6895475" y="5981075"/>
            <a:ext cx="2608289" cy="29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300210" y="5696262"/>
            <a:ext cx="0" cy="314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019738" y="5696262"/>
            <a:ext cx="14990" cy="314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9503764" y="5696262"/>
            <a:ext cx="0" cy="284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181076" y="5737484"/>
            <a:ext cx="1981463" cy="487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 Pivot columns   </a:t>
            </a:r>
            <a:endParaRPr lang="en-GB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6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DIMESION OF A SUBSPACE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endParaRPr lang="en-US" altLang="en-US" b="1" dirty="0" smtClean="0">
                  <a:solidFill>
                    <a:srgbClr val="077C97"/>
                  </a:solidFill>
                  <a:cs typeface="Times New Roman" panose="02020603050405020304" pitchFamily="18" charset="0"/>
                </a:endParaRPr>
              </a:p>
              <a:p>
                <a:r>
                  <a:rPr lang="en-US" altLang="en-US" b="1" dirty="0" smtClean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Theorem </a:t>
                </a:r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14 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If a matrix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has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n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columns, then rank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+ dim Nul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=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n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altLang="en-US" dirty="0">
                  <a:cs typeface="Times New Roman" panose="02020603050405020304" pitchFamily="18" charset="0"/>
                </a:endParaRPr>
              </a:p>
              <a:p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Theorem 15 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Let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be a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p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-dimensional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. Any linearly independent set of exactly p elements in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automatically a basis for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. Also, any set of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p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elements of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that spans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automatically a basis for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H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en-US" dirty="0">
                  <a:cs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445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RANK AND THE INVERTIBLE MATRIX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The Invertible Theorem (continued) 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Let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be an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matrix. Then the following statements are each equivalent to the statement that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an invertible matrix.</a:t>
                </a:r>
              </a:p>
              <a:p>
                <a:pPr marL="0" indent="0">
                  <a:buNone/>
                </a:pPr>
                <a:r>
                  <a:rPr lang="en-US" altLang="en-US" dirty="0">
                    <a:cs typeface="Times New Roman" panose="02020603050405020304" pitchFamily="18" charset="0"/>
                  </a:rPr>
                  <a:t>     m. The columns of A form a basis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en-US" dirty="0">
                    <a:cs typeface="Times New Roman" panose="02020603050405020304" pitchFamily="18" charset="0"/>
                  </a:rPr>
                  <a:t>     n.  Col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dirty="0">
                    <a:cs typeface="Times New Roman" panose="02020603050405020304" pitchFamily="18" charset="0"/>
                  </a:rPr>
                  <a:t>     o.  dim Col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=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n</a:t>
                </a:r>
              </a:p>
              <a:p>
                <a:pPr marL="0" indent="0">
                  <a:buNone/>
                </a:pPr>
                <a:r>
                  <a:rPr lang="en-US" altLang="en-US" dirty="0">
                    <a:cs typeface="Times New Roman" panose="02020603050405020304" pitchFamily="18" charset="0"/>
                  </a:rPr>
                  <a:t>     p.  rank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=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n</a:t>
                </a:r>
              </a:p>
              <a:p>
                <a:pPr marL="0" indent="0">
                  <a:buNone/>
                </a:pPr>
                <a:r>
                  <a:rPr lang="en-US" altLang="en-US" dirty="0">
                    <a:cs typeface="Times New Roman" panose="02020603050405020304" pitchFamily="18" charset="0"/>
                  </a:rPr>
                  <a:t>     q.  Nul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= {0}</a:t>
                </a:r>
              </a:p>
              <a:p>
                <a:pPr marL="0" indent="0">
                  <a:buNone/>
                </a:pPr>
                <a:r>
                  <a:rPr lang="en-US" altLang="en-US" dirty="0">
                    <a:cs typeface="Times New Roman" panose="02020603050405020304" pitchFamily="18" charset="0"/>
                  </a:rPr>
                  <a:t>      r.  dim Nul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= 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9" t="-21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83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001006" y="2967335"/>
            <a:ext cx="818999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 for listening</a:t>
            </a:r>
            <a:endParaRPr lang="en-US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804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Factorizations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244599"/>
            <a:ext cx="10071100" cy="4932363"/>
          </a:xfrm>
        </p:spPr>
        <p:txBody>
          <a:bodyPr/>
          <a:lstStyle/>
          <a:p>
            <a:endParaRPr lang="en-US" altLang="en-US" dirty="0" smtClean="0">
              <a:cs typeface="Times New Roman" panose="02020603050405020304" pitchFamily="18" charset="0"/>
            </a:endParaRPr>
          </a:p>
          <a:p>
            <a:endParaRPr lang="en-US" altLang="en-US" dirty="0" smtClean="0">
              <a:cs typeface="Times New Roman" panose="02020603050405020304" pitchFamily="18" charset="0"/>
            </a:endParaRPr>
          </a:p>
          <a:p>
            <a:r>
              <a:rPr lang="en-US" altLang="en-US" dirty="0" smtClean="0">
                <a:cs typeface="Times New Roman" panose="02020603050405020304" pitchFamily="18" charset="0"/>
              </a:rPr>
              <a:t>A </a:t>
            </a:r>
            <a:r>
              <a:rPr lang="en-US" altLang="en-US" b="1" i="1" dirty="0">
                <a:cs typeface="Times New Roman" panose="02020603050405020304" pitchFamily="18" charset="0"/>
              </a:rPr>
              <a:t>factorization</a:t>
            </a:r>
            <a:r>
              <a:rPr lang="en-US" altLang="en-US" b="1" dirty="0"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</a:rPr>
              <a:t>of a matrix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dirty="0">
                <a:cs typeface="Times New Roman" panose="02020603050405020304" pitchFamily="18" charset="0"/>
              </a:rPr>
              <a:t> is an equation that expresses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dirty="0">
                <a:cs typeface="Times New Roman" panose="02020603050405020304" pitchFamily="18" charset="0"/>
              </a:rPr>
              <a:t> as a product of two or more matrices</a:t>
            </a:r>
            <a:r>
              <a:rPr lang="en-US" altLang="en-US" dirty="0" smtClean="0">
                <a:cs typeface="Times New Roman" panose="02020603050405020304" pitchFamily="18" charset="0"/>
              </a:rPr>
              <a:t>.</a:t>
            </a:r>
          </a:p>
          <a:p>
            <a:endParaRPr lang="en-US" altLang="en-US" dirty="0" smtClean="0">
              <a:cs typeface="Times New Roman" panose="02020603050405020304" pitchFamily="18" charset="0"/>
            </a:endParaRPr>
          </a:p>
          <a:p>
            <a:r>
              <a:rPr lang="en-US" altLang="en-US" dirty="0">
                <a:cs typeface="Times New Roman" panose="02020603050405020304" pitchFamily="18" charset="0"/>
              </a:rPr>
              <a:t>Whereas matrix multiplication involves a </a:t>
            </a:r>
            <a:r>
              <a:rPr lang="en-US" altLang="en-US" b="1" i="1" dirty="0">
                <a:solidFill>
                  <a:srgbClr val="7030A0"/>
                </a:solidFill>
                <a:cs typeface="Times New Roman" panose="02020603050405020304" pitchFamily="18" charset="0"/>
              </a:rPr>
              <a:t>synthesis</a:t>
            </a:r>
            <a:r>
              <a:rPr lang="en-US" altLang="en-US" dirty="0">
                <a:cs typeface="Times New Roman" panose="02020603050405020304" pitchFamily="18" charset="0"/>
              </a:rPr>
              <a:t> of data (combining the effects of two or more linear transformations into a single matrix), matrix factorization is an </a:t>
            </a:r>
            <a:r>
              <a:rPr lang="en-US" altLang="en-US" b="1" i="1" dirty="0">
                <a:solidFill>
                  <a:srgbClr val="7030A0"/>
                </a:solidFill>
                <a:cs typeface="Times New Roman" panose="02020603050405020304" pitchFamily="18" charset="0"/>
              </a:rPr>
              <a:t>analysis</a:t>
            </a:r>
            <a:r>
              <a:rPr lang="en-US" altLang="en-US" dirty="0">
                <a:cs typeface="Times New Roman" panose="02020603050405020304" pitchFamily="18" charset="0"/>
              </a:rPr>
              <a:t> of data.</a:t>
            </a:r>
          </a:p>
          <a:p>
            <a:endParaRPr lang="en-US" altLang="en-US" dirty="0"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3813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LU FACTORIZATION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7400" y="1167615"/>
                <a:ext cx="10528300" cy="5009348"/>
              </a:xfrm>
            </p:spPr>
            <p:txBody>
              <a:bodyPr/>
              <a:lstStyle/>
              <a:p>
                <a:endParaRPr lang="en-US" altLang="en-US" dirty="0" smtClean="0">
                  <a:cs typeface="Times New Roman" panose="02020603050405020304" pitchFamily="18" charset="0"/>
                </a:endParaRPr>
              </a:p>
              <a:p>
                <a:r>
                  <a:rPr lang="en-US" altLang="en-US" dirty="0" smtClean="0">
                    <a:cs typeface="Times New Roman" panose="02020603050405020304" pitchFamily="18" charset="0"/>
                  </a:rPr>
                  <a:t>The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LU factorization, described on the next few slides, is motivated by the fairly common industrial and business problem of solving a sequence of equations, all with the same coefficient matrix:</a:t>
                </a:r>
              </a:p>
              <a:p>
                <a:pPr marL="0" indent="0">
                  <a:buNone/>
                </a:pPr>
                <a:r>
                  <a:rPr lang="en-US" altLang="en-US" dirty="0" smtClean="0">
                    <a:cs typeface="Times New Roman" panose="02020603050405020304" pitchFamily="18" charset="0"/>
                  </a:rPr>
                  <a:t>                      </a:t>
                </a:r>
              </a:p>
              <a:p>
                <a:pPr marL="0" indent="0">
                  <a:buNone/>
                </a:pPr>
                <a:r>
                  <a:rPr lang="en-US" altLang="en-US" dirty="0"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smtClean="0">
                    <a:cs typeface="Times New Roman" panose="02020603050405020304" pitchFamily="18" charset="0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𝐴𝑥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 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𝐴𝑥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…,  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𝐴𝑥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𝑏𝑝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            (1</a:t>
                </a:r>
                <a:r>
                  <a:rPr lang="en-US" altLang="en-US" dirty="0" smtClean="0">
                    <a:cs typeface="Times New Roman" panose="02020603050405020304" pitchFamily="18" charset="0"/>
                  </a:rPr>
                  <a:t>)</a:t>
                </a:r>
              </a:p>
              <a:p>
                <a:endParaRPr lang="en-US" altLang="en-US" dirty="0" smtClean="0">
                  <a:cs typeface="Times New Roman" panose="02020603050405020304" pitchFamily="18" charset="0"/>
                </a:endParaRPr>
              </a:p>
              <a:p>
                <a:r>
                  <a:rPr lang="en-US" altLang="en-US" dirty="0" smtClean="0">
                    <a:cs typeface="Times New Roman" panose="02020603050405020304" pitchFamily="18" charset="0"/>
                  </a:rPr>
                  <a:t>When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invertible, one could compute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baseline="30000" dirty="0">
                    <a:cs typeface="Times New Roman" panose="02020603050405020304" pitchFamily="18" charset="0"/>
                  </a:rPr>
                  <a:t>-1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and then compute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baseline="30000" dirty="0">
                    <a:cs typeface="Times New Roman" panose="02020603050405020304" pitchFamily="18" charset="0"/>
                  </a:rPr>
                  <a:t>-1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baseline="30000" dirty="0">
                    <a:cs typeface="Times New Roman" panose="02020603050405020304" pitchFamily="18" charset="0"/>
                  </a:rPr>
                  <a:t>-1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baseline="-25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 and so on.</a:t>
                </a:r>
              </a:p>
              <a:p>
                <a:endParaRPr lang="en-US" altLang="en-US" dirty="0">
                  <a:cs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7400" y="1167615"/>
                <a:ext cx="10528300" cy="5009348"/>
              </a:xfrm>
              <a:blipFill rotWithShape="0">
                <a:blip r:embed="rId2"/>
                <a:stretch>
                  <a:fillRect l="-1042" r="-18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051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LU FACTORIZATION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>
                    <a:cs typeface="Times New Roman" panose="02020603050405020304" pitchFamily="18" charset="0"/>
                  </a:rPr>
                  <a:t>At first, assume that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an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matrix that can be row reduced to echelon form</a:t>
                </a:r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, </a:t>
                </a:r>
                <a:r>
                  <a:rPr lang="en-US" altLang="en-US" i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without row interchanges</a:t>
                </a:r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Then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can be written in the form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 = LU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, were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L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an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lower triangular matrix with 1’s on the diagonal and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U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an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en-US" dirty="0">
                    <a:cs typeface="Times New Roman" panose="02020603050405020304" pitchFamily="18" charset="0"/>
                  </a:rPr>
                  <a:t> echelon form of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For instance, see Fig. 1 below. Such a factorization is called </a:t>
                </a:r>
                <a:r>
                  <a:rPr lang="en-US" altLang="en-US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an </a:t>
                </a:r>
                <a:r>
                  <a:rPr lang="en-US" altLang="en-US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LU factorization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of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. The matrix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L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is invertible and is called a unit lower triangular matrix.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9" t="-2192" r="-15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745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LU FACTORIZATION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6700" y="1308100"/>
            <a:ext cx="6337300" cy="2209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63600" y="4338935"/>
            <a:ext cx="101219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studying how to construct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should look at why they are so useful. When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LU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equation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 = b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written as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L(</a:t>
            </a:r>
            <a:r>
              <a:rPr lang="en-US" alt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Ux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b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97121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LU FACTORIZATION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167615"/>
            <a:ext cx="10883900" cy="4826785"/>
          </a:xfrm>
          <a:noFill/>
        </p:spPr>
        <p:txBody>
          <a:bodyPr>
            <a:normAutofit lnSpcReduction="10000"/>
          </a:bodyPr>
          <a:lstStyle/>
          <a:p>
            <a:endParaRPr lang="en-US" altLang="en-US" dirty="0" smtClean="0">
              <a:cs typeface="Times New Roman" panose="02020603050405020304" pitchFamily="18" charset="0"/>
            </a:endParaRPr>
          </a:p>
          <a:p>
            <a:r>
              <a:rPr lang="en-US" altLang="en-US" dirty="0" smtClean="0">
                <a:cs typeface="Times New Roman" panose="02020603050405020304" pitchFamily="18" charset="0"/>
              </a:rPr>
              <a:t>Writing </a:t>
            </a:r>
            <a:r>
              <a:rPr lang="en-US" altLang="en-US" i="1" dirty="0">
                <a:cs typeface="Times New Roman" panose="02020603050405020304" pitchFamily="18" charset="0"/>
              </a:rPr>
              <a:t>y</a:t>
            </a:r>
            <a:r>
              <a:rPr lang="en-US" altLang="en-US" dirty="0">
                <a:cs typeface="Times New Roman" panose="02020603050405020304" pitchFamily="18" charset="0"/>
              </a:rPr>
              <a:t> for </a:t>
            </a:r>
            <a:r>
              <a:rPr lang="en-US" altLang="en-US" i="1" dirty="0" err="1">
                <a:cs typeface="Times New Roman" panose="02020603050405020304" pitchFamily="18" charset="0"/>
              </a:rPr>
              <a:t>Ux</a:t>
            </a:r>
            <a:r>
              <a:rPr lang="en-US" altLang="en-US" dirty="0">
                <a:cs typeface="Times New Roman" panose="02020603050405020304" pitchFamily="18" charset="0"/>
              </a:rPr>
              <a:t>, we can find </a:t>
            </a:r>
            <a:r>
              <a:rPr lang="en-US" altLang="en-US" i="1" dirty="0">
                <a:cs typeface="Times New Roman" panose="02020603050405020304" pitchFamily="18" charset="0"/>
              </a:rPr>
              <a:t>x</a:t>
            </a:r>
            <a:r>
              <a:rPr lang="en-US" altLang="en-US" dirty="0">
                <a:cs typeface="Times New Roman" panose="02020603050405020304" pitchFamily="18" charset="0"/>
              </a:rPr>
              <a:t> by solving the pair of </a:t>
            </a:r>
            <a:r>
              <a:rPr lang="en-US" altLang="en-US" dirty="0" smtClean="0">
                <a:cs typeface="Times New Roman" panose="02020603050405020304" pitchFamily="18" charset="0"/>
              </a:rPr>
              <a:t>equations</a:t>
            </a:r>
          </a:p>
          <a:p>
            <a:endParaRPr lang="en-US" altLang="en-US" dirty="0">
              <a:cs typeface="Times New Roman" panose="02020603050405020304" pitchFamily="18" charset="0"/>
            </a:endParaRPr>
          </a:p>
          <a:p>
            <a:endParaRPr lang="en-US" altLang="en-US" dirty="0" smtClean="0">
              <a:cs typeface="Times New Roman" panose="02020603050405020304" pitchFamily="18" charset="0"/>
            </a:endParaRPr>
          </a:p>
          <a:p>
            <a:endParaRPr lang="en-US" altLang="en-US" dirty="0">
              <a:cs typeface="Times New Roman" panose="02020603050405020304" pitchFamily="18" charset="0"/>
            </a:endParaRPr>
          </a:p>
          <a:p>
            <a:endParaRPr lang="en-US" altLang="en-US" dirty="0" smtClean="0">
              <a:cs typeface="Times New Roman" panose="02020603050405020304" pitchFamily="18" charset="0"/>
            </a:endParaRPr>
          </a:p>
          <a:p>
            <a:r>
              <a:rPr lang="en-US" altLang="en-US" dirty="0">
                <a:cs typeface="Times New Roman" panose="02020603050405020304" pitchFamily="18" charset="0"/>
              </a:rPr>
              <a:t>First solve </a:t>
            </a:r>
            <a:r>
              <a:rPr lang="en-US" altLang="en-US" i="1" dirty="0">
                <a:cs typeface="Times New Roman" panose="02020603050405020304" pitchFamily="18" charset="0"/>
              </a:rPr>
              <a:t>Ly = b </a:t>
            </a:r>
            <a:r>
              <a:rPr lang="en-US" altLang="en-US" dirty="0">
                <a:cs typeface="Times New Roman" panose="02020603050405020304" pitchFamily="18" charset="0"/>
              </a:rPr>
              <a:t>for </a:t>
            </a:r>
            <a:r>
              <a:rPr lang="en-US" altLang="en-US" i="1" dirty="0">
                <a:cs typeface="Times New Roman" panose="02020603050405020304" pitchFamily="18" charset="0"/>
              </a:rPr>
              <a:t>y</a:t>
            </a:r>
            <a:r>
              <a:rPr lang="en-US" altLang="en-US" dirty="0">
                <a:cs typeface="Times New Roman" panose="02020603050405020304" pitchFamily="18" charset="0"/>
              </a:rPr>
              <a:t>, and then solve </a:t>
            </a:r>
            <a:r>
              <a:rPr lang="en-US" altLang="en-US" i="1" dirty="0" err="1">
                <a:cs typeface="Times New Roman" panose="02020603050405020304" pitchFamily="18" charset="0"/>
              </a:rPr>
              <a:t>Ux</a:t>
            </a:r>
            <a:r>
              <a:rPr lang="en-US" altLang="en-US" i="1" dirty="0">
                <a:cs typeface="Times New Roman" panose="02020603050405020304" pitchFamily="18" charset="0"/>
              </a:rPr>
              <a:t> = y </a:t>
            </a:r>
            <a:r>
              <a:rPr lang="en-US" altLang="en-US" dirty="0">
                <a:cs typeface="Times New Roman" panose="02020603050405020304" pitchFamily="18" charset="0"/>
              </a:rPr>
              <a:t>for </a:t>
            </a:r>
            <a:r>
              <a:rPr lang="en-US" altLang="en-US" i="1" dirty="0">
                <a:cs typeface="Times New Roman" panose="02020603050405020304" pitchFamily="18" charset="0"/>
              </a:rPr>
              <a:t>x</a:t>
            </a:r>
            <a:r>
              <a:rPr lang="en-US" altLang="en-US" dirty="0">
                <a:cs typeface="Times New Roman" panose="02020603050405020304" pitchFamily="18" charset="0"/>
              </a:rPr>
              <a:t>. See Fig. 2 on the </a:t>
            </a:r>
            <a:endParaRPr lang="en-US" altLang="en-US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dirty="0" smtClean="0">
                <a:cs typeface="Times New Roman" panose="02020603050405020304" pitchFamily="18" charset="0"/>
              </a:rPr>
              <a:t>next </a:t>
            </a:r>
            <a:r>
              <a:rPr lang="en-US" altLang="en-US" dirty="0">
                <a:cs typeface="Times New Roman" panose="02020603050405020304" pitchFamily="18" charset="0"/>
              </a:rPr>
              <a:t>slide. Each equation is easy to solve because </a:t>
            </a:r>
            <a:r>
              <a:rPr lang="en-US" altLang="en-US" i="1" dirty="0">
                <a:cs typeface="Times New Roman" panose="02020603050405020304" pitchFamily="18" charset="0"/>
              </a:rPr>
              <a:t>L</a:t>
            </a:r>
            <a:r>
              <a:rPr lang="en-US" altLang="en-US" dirty="0">
                <a:cs typeface="Times New Roman" panose="02020603050405020304" pitchFamily="18" charset="0"/>
              </a:rPr>
              <a:t> and </a:t>
            </a:r>
            <a:r>
              <a:rPr lang="en-US" altLang="en-US" i="1" dirty="0">
                <a:cs typeface="Times New Roman" panose="02020603050405020304" pitchFamily="18" charset="0"/>
              </a:rPr>
              <a:t>U</a:t>
            </a:r>
            <a:r>
              <a:rPr lang="en-US" altLang="en-US" dirty="0">
                <a:cs typeface="Times New Roman" panose="02020603050405020304" pitchFamily="18" charset="0"/>
              </a:rPr>
              <a:t> are triangular.</a:t>
            </a:r>
          </a:p>
          <a:p>
            <a:endParaRPr lang="en-US" alt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025900" y="2610703"/>
            <a:ext cx="2209800" cy="95410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n-lt"/>
              </a:rPr>
              <a:t>             </a:t>
            </a:r>
            <a:r>
              <a:rPr lang="en-US" sz="2800" i="1" dirty="0" smtClean="0">
                <a:latin typeface="+mn-lt"/>
              </a:rPr>
              <a:t>Ly = b</a:t>
            </a:r>
          </a:p>
          <a:p>
            <a:r>
              <a:rPr lang="en-US" sz="2800" i="1" dirty="0" smtClean="0">
                <a:latin typeface="+mn-lt"/>
              </a:rPr>
              <a:t>       </a:t>
            </a:r>
            <a:r>
              <a:rPr lang="en-US" sz="2800" i="1" dirty="0" err="1" smtClean="0">
                <a:latin typeface="+mn-lt"/>
              </a:rPr>
              <a:t>Ux</a:t>
            </a:r>
            <a:r>
              <a:rPr lang="en-US" sz="2800" i="1" dirty="0" smtClean="0">
                <a:latin typeface="+mn-lt"/>
              </a:rPr>
              <a:t> = y</a:t>
            </a:r>
            <a:endParaRPr lang="en-US" sz="28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5084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LU FACTORIZATION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026" y="2060812"/>
            <a:ext cx="9062113" cy="296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38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1409</Words>
  <Application>Microsoft Office PowerPoint</Application>
  <PresentationFormat>Widescreen</PresentationFormat>
  <Paragraphs>207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Cambria Math</vt:lpstr>
      <vt:lpstr>Times New Roman</vt:lpstr>
      <vt:lpstr>Office Theme</vt:lpstr>
      <vt:lpstr>         FACULTY OF INFORMATION TECHNOLOGY</vt:lpstr>
      <vt:lpstr>Content</vt:lpstr>
      <vt:lpstr>PowerPoint Presentation</vt:lpstr>
      <vt:lpstr>Matrix Factorizations</vt:lpstr>
      <vt:lpstr>THE LU FACTORIZATION</vt:lpstr>
      <vt:lpstr>THE LU FACTORIZATION</vt:lpstr>
      <vt:lpstr>THE LU FACTORIZATION</vt:lpstr>
      <vt:lpstr>THE LU FACTORIZATION</vt:lpstr>
      <vt:lpstr>THE LU FACTORIZATION</vt:lpstr>
      <vt:lpstr>THE LU FACTORIZATION</vt:lpstr>
      <vt:lpstr>THE LU FACTORIZATION</vt:lpstr>
      <vt:lpstr>THE LU FACTORIZATION</vt:lpstr>
      <vt:lpstr>AN LU FACTORIZATION ALGORITHM</vt:lpstr>
      <vt:lpstr>AN LU FACTORIZATION ALGORITHM</vt:lpstr>
      <vt:lpstr>AN LU FACTORIZATION ALGORITHM</vt:lpstr>
      <vt:lpstr>AN LU FACTORIZATION ALGORITHM</vt:lpstr>
      <vt:lpstr>AN LU FACTORIZATION ALGORITHM</vt:lpstr>
      <vt:lpstr>AN LU FACTORIZATION ALGORITHM</vt:lpstr>
      <vt:lpstr>PowerPoint Presentation</vt:lpstr>
      <vt:lpstr>SUBSPACES OF R^n</vt:lpstr>
      <vt:lpstr>SUBSPACES OF R^n</vt:lpstr>
      <vt:lpstr>SUBSPACES OF R^n</vt:lpstr>
      <vt:lpstr>COLUMN SPACE AND NULL SPACE OF A MATRIX</vt:lpstr>
      <vt:lpstr>COLUMN SPACE AND NULL SPACE OF A MATRIX</vt:lpstr>
      <vt:lpstr>COLUMN SPACE AND NULL SPACE OF A MATRIX</vt:lpstr>
      <vt:lpstr>COLUMN SPACE AND NULL SPACE OF A MATRIX</vt:lpstr>
      <vt:lpstr>BASIS FOR A SUBSPACE</vt:lpstr>
      <vt:lpstr>BASIS FOR A SUBSPACE</vt:lpstr>
      <vt:lpstr>PowerPoint Presentation</vt:lpstr>
      <vt:lpstr>PowerPoint Presentation</vt:lpstr>
      <vt:lpstr>COORDINATE SYSTEMS</vt:lpstr>
      <vt:lpstr>COORDINATE SYSTEMS</vt:lpstr>
      <vt:lpstr>COORDINATE SYSTEMS</vt:lpstr>
      <vt:lpstr>COORDINATE SYSTEMS</vt:lpstr>
      <vt:lpstr>THE DIMESION OF A SUBSPACE</vt:lpstr>
      <vt:lpstr>THE DIMESION OF A SUBSPACE</vt:lpstr>
      <vt:lpstr>THE DIMESION OF A SUBSPACE</vt:lpstr>
      <vt:lpstr>RANK AND THE INVERTIBLE MATRIX THEOREM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nguyễn ngà</cp:lastModifiedBy>
  <cp:revision>46</cp:revision>
  <dcterms:created xsi:type="dcterms:W3CDTF">2017-09-21T02:29:59Z</dcterms:created>
  <dcterms:modified xsi:type="dcterms:W3CDTF">2018-09-02T14:31:46Z</dcterms:modified>
</cp:coreProperties>
</file>