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6ioEMsGdOCTG9rtFOT7FERGP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3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6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7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title"/>
          </p:nvPr>
        </p:nvSpPr>
        <p:spPr>
          <a:xfrm>
            <a:off x="0" y="0"/>
            <a:ext cx="12191996" cy="8018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0" type="dt"/>
          </p:nvPr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1" type="ftr"/>
          </p:nvPr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2" type="sldNum"/>
          </p:nvPr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8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" type="body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2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/>
          <p:nvPr>
            <p:ph idx="2" type="pic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9"/>
          <p:cNvSpPr txBox="1"/>
          <p:nvPr>
            <p:ph idx="1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0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" type="body"/>
          </p:nvPr>
        </p:nvSpPr>
        <p:spPr>
          <a:xfrm rot="5400000">
            <a:off x="3621800" y="-2046226"/>
            <a:ext cx="5009348" cy="1143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0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 txBox="1"/>
          <p:nvPr>
            <p:ph type="title"/>
          </p:nvPr>
        </p:nvSpPr>
        <p:spPr>
          <a:xfrm rot="5400000">
            <a:off x="7133436" y="1956597"/>
            <a:ext cx="5811834" cy="2628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1" type="body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0" y="0"/>
            <a:ext cx="12191996" cy="8018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1" type="ftr"/>
          </p:nvPr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   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/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imes New Roman"/>
              <a:buNone/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/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imes New Roman"/>
              <a:buNone/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" type="body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2" type="body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/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" type="body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2" type="body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3" type="body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4" type="body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 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54.png"/><Relationship Id="rId5" Type="http://schemas.openxmlformats.org/officeDocument/2006/relationships/image" Target="../media/image32.png"/><Relationship Id="rId6" Type="http://schemas.openxmlformats.org/officeDocument/2006/relationships/image" Target="../media/image38.png"/><Relationship Id="rId7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53.png"/><Relationship Id="rId6" Type="http://schemas.openxmlformats.org/officeDocument/2006/relationships/image" Target="../media/image51.png"/><Relationship Id="rId7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58.png"/><Relationship Id="rId5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Relationship Id="rId4" Type="http://schemas.openxmlformats.org/officeDocument/2006/relationships/image" Target="../media/image56.png"/><Relationship Id="rId5" Type="http://schemas.openxmlformats.org/officeDocument/2006/relationships/image" Target="../media/image61.png"/><Relationship Id="rId6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Relationship Id="rId5" Type="http://schemas.openxmlformats.org/officeDocument/2006/relationships/image" Target="../media/image74.png"/><Relationship Id="rId6" Type="http://schemas.openxmlformats.org/officeDocument/2006/relationships/image" Target="../media/image7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7.png"/><Relationship Id="rId4" Type="http://schemas.openxmlformats.org/officeDocument/2006/relationships/image" Target="../media/image8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2.png"/><Relationship Id="rId4" Type="http://schemas.openxmlformats.org/officeDocument/2006/relationships/image" Target="../media/image81.png"/><Relationship Id="rId5" Type="http://schemas.openxmlformats.org/officeDocument/2006/relationships/image" Target="../media/image84.png"/><Relationship Id="rId6" Type="http://schemas.openxmlformats.org/officeDocument/2006/relationships/image" Target="../media/image87.png"/><Relationship Id="rId7" Type="http://schemas.openxmlformats.org/officeDocument/2006/relationships/image" Target="../media/image8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9" Type="http://schemas.openxmlformats.org/officeDocument/2006/relationships/image" Target="../media/image98.png"/><Relationship Id="rId5" Type="http://schemas.openxmlformats.org/officeDocument/2006/relationships/image" Target="../media/image88.png"/><Relationship Id="rId6" Type="http://schemas.openxmlformats.org/officeDocument/2006/relationships/image" Target="../media/image91.png"/><Relationship Id="rId7" Type="http://schemas.openxmlformats.org/officeDocument/2006/relationships/image" Target="../media/image90.png"/><Relationship Id="rId8" Type="http://schemas.openxmlformats.org/officeDocument/2006/relationships/image" Target="../media/image9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0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0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0" y="0"/>
            <a:ext cx="12191996" cy="12098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Times New Roman"/>
              <a:buNone/>
            </a:pPr>
            <a:r>
              <a:rPr lang="en-US" sz="4900"/>
              <a:t>         </a:t>
            </a:r>
            <a:r>
              <a:rPr lang="en-US" sz="4000"/>
              <a:t>FACULTY OF INFORMATION TECHNOLOGY</a:t>
            </a:r>
            <a:endParaRPr/>
          </a:p>
        </p:txBody>
      </p:sp>
      <p:sp>
        <p:nvSpPr>
          <p:cNvPr id="99" name="Google Shape;99;p1"/>
          <p:cNvSpPr txBox="1"/>
          <p:nvPr>
            <p:ph idx="4294967295" type="body"/>
          </p:nvPr>
        </p:nvSpPr>
        <p:spPr>
          <a:xfrm>
            <a:off x="0" y="1209824"/>
            <a:ext cx="12191996" cy="49530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21/10/2017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 : Matrix Algebra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 207- LINEAR ALGEBRA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Fall,2017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i="0" lang="en-US" sz="4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6 – Vector Space</a:t>
            </a:r>
            <a:endParaRPr b="1" i="0" sz="4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647" l="-1998" r="0" t="-1197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58" r="0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513" y="1167615"/>
            <a:ext cx="1892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3004" y="1529213"/>
            <a:ext cx="13335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1663" y="3148590"/>
            <a:ext cx="30480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18731" y="5300789"/>
            <a:ext cx="54737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It follows that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  </a:t>
            </a:r>
            <a:endParaRPr baseline="-250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So the coordinate mapping preserves addition.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If </a:t>
            </a:r>
            <a:r>
              <a:rPr i="1" lang="en-US"/>
              <a:t>r</a:t>
            </a:r>
            <a:r>
              <a:rPr lang="en-US"/>
              <a:t> is any scalar, then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530" y="2092657"/>
            <a:ext cx="75819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6530" y="5465929"/>
            <a:ext cx="70612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So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Thus the coordinate mapping also preserves scalar multiplication and hence is a linear transformation.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The linearity of the coordinate mapping extends to linear combinations.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If </a:t>
            </a:r>
            <a:r>
              <a:rPr b="1" lang="en-US"/>
              <a:t>u</a:t>
            </a:r>
            <a:r>
              <a:rPr baseline="-25000" lang="en-US"/>
              <a:t>1</a:t>
            </a:r>
            <a:r>
              <a:rPr lang="en-US"/>
              <a:t>, …, </a:t>
            </a:r>
            <a:r>
              <a:rPr b="1" lang="en-US"/>
              <a:t>u</a:t>
            </a:r>
            <a:r>
              <a:rPr baseline="-25000" i="1" lang="en-US"/>
              <a:t>p</a:t>
            </a:r>
            <a:r>
              <a:rPr lang="en-US"/>
              <a:t> are in </a:t>
            </a:r>
            <a:r>
              <a:rPr i="1" lang="en-US"/>
              <a:t>V</a:t>
            </a:r>
            <a:r>
              <a:rPr lang="en-US"/>
              <a:t> and if </a:t>
            </a:r>
            <a:r>
              <a:rPr i="1" lang="en-US"/>
              <a:t>c</a:t>
            </a:r>
            <a:r>
              <a:rPr baseline="-25000" lang="en-US"/>
              <a:t>1</a:t>
            </a:r>
            <a:r>
              <a:rPr lang="en-US"/>
              <a:t>, …, </a:t>
            </a:r>
            <a:r>
              <a:rPr i="1" lang="en-US"/>
              <a:t>c</a:t>
            </a:r>
            <a:r>
              <a:rPr baseline="-25000" lang="en-US"/>
              <a:t>p</a:t>
            </a:r>
            <a:r>
              <a:rPr lang="en-US"/>
              <a:t> are scalars, then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                                                                                               (5)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868" y="1420505"/>
            <a:ext cx="46863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5032" y="5529263"/>
            <a:ext cx="67310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941696" y="1167615"/>
            <a:ext cx="10549719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8" r="-7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Example 7:</a:t>
            </a:r>
            <a:r>
              <a:rPr lang="en-US"/>
              <a:t> Let                ,                  ,                  ,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	and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                . Then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is a basis for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Determine if </a:t>
            </a:r>
            <a:r>
              <a:rPr b="1" lang="en-US"/>
              <a:t>x</a:t>
            </a:r>
            <a:r>
              <a:rPr lang="en-US"/>
              <a:t> is in </a:t>
            </a:r>
            <a:r>
              <a:rPr i="1" lang="en-US"/>
              <a:t>H</a:t>
            </a:r>
            <a:r>
              <a:rPr lang="en-US"/>
              <a:t>, and if it is,  find the coordinate vector of </a:t>
            </a:r>
            <a:r>
              <a:rPr b="1" lang="en-US"/>
              <a:t>x</a:t>
            </a:r>
            <a:r>
              <a:rPr lang="en-US"/>
              <a:t> relative 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.   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83" y="1439460"/>
            <a:ext cx="13335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74" y="1439460"/>
            <a:ext cx="15621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157" y="1439460"/>
            <a:ext cx="13843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127" y="3489305"/>
            <a:ext cx="1473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7559" y="3430989"/>
            <a:ext cx="27178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Solution:</a:t>
            </a:r>
            <a:r>
              <a:rPr lang="en-US"/>
              <a:t> If </a:t>
            </a:r>
            <a:r>
              <a:rPr b="1" lang="en-US"/>
              <a:t>x</a:t>
            </a:r>
            <a:r>
              <a:rPr lang="en-US"/>
              <a:t> is in </a:t>
            </a:r>
            <a:r>
              <a:rPr i="1" lang="en-US"/>
              <a:t>H</a:t>
            </a:r>
            <a:r>
              <a:rPr lang="en-US"/>
              <a:t>, then the following vector equation is consistent: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The scalars </a:t>
            </a:r>
            <a:r>
              <a:rPr i="1" lang="en-US"/>
              <a:t>c</a:t>
            </a:r>
            <a:r>
              <a:rPr baseline="-25000" lang="en-US"/>
              <a:t>1</a:t>
            </a:r>
            <a:r>
              <a:rPr lang="en-US"/>
              <a:t> and </a:t>
            </a:r>
            <a:r>
              <a:rPr i="1" lang="en-US"/>
              <a:t>c</a:t>
            </a:r>
            <a:r>
              <a:rPr baseline="-25000" lang="en-US"/>
              <a:t>2</a:t>
            </a:r>
            <a:r>
              <a:rPr lang="en-US"/>
              <a:t>, if they exist, are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-coordinates of </a:t>
            </a:r>
            <a:r>
              <a:rPr b="1" lang="en-US"/>
              <a:t>x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845" y="2052850"/>
            <a:ext cx="35306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COORDINATE MAPPING</a:t>
            </a:r>
            <a:endParaRPr/>
          </a:p>
        </p:txBody>
      </p:sp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Using row operations, we obtain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                                                     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Thus              ,              and   [</a:t>
            </a:r>
            <a:r>
              <a:rPr b="1" lang="en-US"/>
              <a:t>x</a:t>
            </a:r>
            <a:r>
              <a:rPr lang="en-US"/>
              <a:t>]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311" y="1894289"/>
            <a:ext cx="42418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752" y="4221328"/>
            <a:ext cx="9144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4845" y="4221328"/>
            <a:ext cx="9271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2832131" y="2967335"/>
            <a:ext cx="652774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Dimension of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Vector Subspace</a:t>
            </a:r>
            <a:endParaRPr b="1" i="0" sz="6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DIMENSION OF A VECTOR SPACE</a:t>
            </a:r>
            <a:endParaRPr b="1"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682388" y="1167615"/>
            <a:ext cx="10740788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b="1" lang="en-US">
                <a:solidFill>
                  <a:srgbClr val="7030A0"/>
                </a:solidFill>
              </a:rPr>
              <a:t>Theorem 9</a:t>
            </a:r>
            <a:r>
              <a:rPr b="1" lang="en-US"/>
              <a:t>:</a:t>
            </a:r>
            <a:r>
              <a:rPr lang="en-US"/>
              <a:t> If a vector space </a:t>
            </a:r>
            <a:r>
              <a:rPr i="1" lang="en-US"/>
              <a:t>V</a:t>
            </a:r>
            <a:r>
              <a:rPr lang="en-US"/>
              <a:t> has a basis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                       , then any set in </a:t>
            </a:r>
            <a:r>
              <a:rPr i="1" lang="en-US"/>
              <a:t>V</a:t>
            </a:r>
            <a:r>
              <a:rPr lang="en-US"/>
              <a:t> containing more than </a:t>
            </a:r>
            <a:r>
              <a:rPr i="1" lang="en-US"/>
              <a:t>n</a:t>
            </a:r>
            <a:r>
              <a:rPr lang="en-US"/>
              <a:t> vectors must be linearly dependent.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b="1" lang="en-US">
                <a:solidFill>
                  <a:srgbClr val="7030A0"/>
                </a:solidFill>
              </a:rPr>
              <a:t> Theorem 10: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If a vector space </a:t>
            </a:r>
            <a:r>
              <a:rPr i="1" lang="en-US"/>
              <a:t>V</a:t>
            </a:r>
            <a:r>
              <a:rPr lang="en-US"/>
              <a:t> has a basis of </a:t>
            </a:r>
            <a:r>
              <a:rPr i="1" lang="en-US"/>
              <a:t>n</a:t>
            </a:r>
            <a:r>
              <a:rPr lang="en-US"/>
              <a:t> vectors, then every basis of </a:t>
            </a:r>
            <a:r>
              <a:rPr i="1" lang="en-US"/>
              <a:t>V</a:t>
            </a:r>
            <a:r>
              <a:rPr lang="en-US"/>
              <a:t> must consist of exactly </a:t>
            </a:r>
            <a:r>
              <a:rPr i="1" lang="en-US"/>
              <a:t>n</a:t>
            </a:r>
            <a:r>
              <a:rPr lang="en-US"/>
              <a:t> vectors.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b="1" lang="en-US">
                <a:solidFill>
                  <a:srgbClr val="7030A0"/>
                </a:solidFill>
              </a:rPr>
              <a:t>Definition</a:t>
            </a:r>
            <a:r>
              <a:rPr b="1" lang="en-US"/>
              <a:t>:</a:t>
            </a:r>
            <a:r>
              <a:rPr lang="en-US"/>
              <a:t> If </a:t>
            </a:r>
            <a:r>
              <a:rPr i="1" lang="en-US"/>
              <a:t>V</a:t>
            </a:r>
            <a:r>
              <a:rPr lang="en-US"/>
              <a:t> is spanned by a finite set, then </a:t>
            </a:r>
            <a:r>
              <a:rPr i="1" lang="en-US"/>
              <a:t>V</a:t>
            </a:r>
            <a:r>
              <a:rPr lang="en-US"/>
              <a:t> is said to be </a:t>
            </a:r>
            <a:r>
              <a:rPr b="1" lang="en-US"/>
              <a:t>finite-dimensional</a:t>
            </a:r>
            <a:r>
              <a:rPr lang="en-US"/>
              <a:t>, and the </a:t>
            </a:r>
            <a:r>
              <a:rPr b="1" lang="en-US"/>
              <a:t>dimension</a:t>
            </a:r>
            <a:r>
              <a:rPr lang="en-US"/>
              <a:t> of </a:t>
            </a:r>
            <a:r>
              <a:rPr i="1" lang="en-US"/>
              <a:t>V</a:t>
            </a:r>
            <a:r>
              <a:rPr lang="en-US"/>
              <a:t>, written as dim </a:t>
            </a:r>
            <a:r>
              <a:rPr i="1" lang="en-US"/>
              <a:t>V</a:t>
            </a:r>
            <a:r>
              <a:rPr lang="en-US"/>
              <a:t>, is the number of vectors in a basis for </a:t>
            </a:r>
            <a:r>
              <a:rPr i="1" lang="en-US"/>
              <a:t>V</a:t>
            </a:r>
            <a:r>
              <a:rPr lang="en-US"/>
              <a:t>. The dimension of the zero vector space </a:t>
            </a:r>
            <a:r>
              <a:rPr b="1" lang="en-US"/>
              <a:t>{0}</a:t>
            </a:r>
            <a:r>
              <a:rPr lang="en-US"/>
              <a:t> is defined to be zero. If </a:t>
            </a:r>
            <a:r>
              <a:rPr i="1" lang="en-US"/>
              <a:t>V</a:t>
            </a:r>
            <a:r>
              <a:rPr lang="en-US"/>
              <a:t> is not spanned by a finite set, then </a:t>
            </a:r>
            <a:r>
              <a:rPr i="1" lang="en-US"/>
              <a:t>V</a:t>
            </a:r>
            <a:r>
              <a:rPr lang="en-US"/>
              <a:t> is said to be </a:t>
            </a:r>
            <a:r>
              <a:rPr b="1" lang="en-US"/>
              <a:t>infinite-dimensional</a:t>
            </a:r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1871" y="1631639"/>
            <a:ext cx="18923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0" y="0"/>
            <a:ext cx="12191996" cy="8018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Times New Roman"/>
              <a:buNone/>
            </a:pPr>
            <a:r>
              <a:rPr lang="en-US" sz="4900"/>
              <a:t>Content</a:t>
            </a:r>
            <a:endParaRPr sz="4900"/>
          </a:p>
        </p:txBody>
      </p:sp>
      <p:sp>
        <p:nvSpPr>
          <p:cNvPr id="113" name="Google Shape;113;p2"/>
          <p:cNvSpPr txBox="1"/>
          <p:nvPr>
            <p:ph idx="4294967295" type="body"/>
          </p:nvPr>
        </p:nvSpPr>
        <p:spPr>
          <a:xfrm>
            <a:off x="0" y="1209824"/>
            <a:ext cx="12191996" cy="495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 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21/10/2017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2 : Linear Equation in Linear Algebra</a:t>
            </a:r>
            <a:endParaRPr b="0" i="0" sz="1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36095" y="1350495"/>
            <a:ext cx="914400" cy="78779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36095" y="2546256"/>
            <a:ext cx="914400" cy="78779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36095" y="3785222"/>
            <a:ext cx="914400" cy="78779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Systems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602065" y="2546256"/>
            <a:ext cx="9537896" cy="83099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Dimension of a Vector Space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602065" y="3785222"/>
            <a:ext cx="9537896" cy="76944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76405" y="4961427"/>
            <a:ext cx="914400" cy="78779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7030A0"/>
          </a:solidFill>
          <a:ln cap="flat" cmpd="sng" w="12700">
            <a:solidFill>
              <a:srgbClr val="41719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602065" y="4961427"/>
            <a:ext cx="9537896" cy="76944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Basis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DIMENSION OF A VECTOR SPACE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377482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Example 3:</a:t>
            </a:r>
            <a:r>
              <a:rPr lang="en-US"/>
              <a:t> Find the dimension of the subspace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i="1" lang="en-US"/>
              <a:t>H</a:t>
            </a:r>
            <a:r>
              <a:rPr lang="en-US"/>
              <a:t> is the set of all linear combinations of the vectors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908" y="1988024"/>
            <a:ext cx="5257800" cy="228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DIMENSION OF A VECTOR SPACE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Clearly,           , </a:t>
            </a:r>
            <a:r>
              <a:rPr b="1" lang="en-US"/>
              <a:t>v</a:t>
            </a:r>
            <a:r>
              <a:rPr baseline="-25000" lang="en-US"/>
              <a:t>2</a:t>
            </a:r>
            <a:r>
              <a:rPr lang="en-US"/>
              <a:t> is not a multiple of </a:t>
            </a:r>
            <a:r>
              <a:rPr b="1" lang="en-US"/>
              <a:t>v</a:t>
            </a:r>
            <a:r>
              <a:rPr baseline="-25000" lang="en-US"/>
              <a:t>1</a:t>
            </a:r>
            <a:r>
              <a:rPr lang="en-US"/>
              <a:t>, but </a:t>
            </a:r>
            <a:r>
              <a:rPr b="1" lang="en-US"/>
              <a:t>v</a:t>
            </a:r>
            <a:r>
              <a:rPr baseline="-25000" lang="en-US"/>
              <a:t>3</a:t>
            </a:r>
            <a:r>
              <a:rPr lang="en-US"/>
              <a:t> is a multiple of </a:t>
            </a:r>
            <a:r>
              <a:rPr b="1" lang="en-US"/>
              <a:t>v</a:t>
            </a:r>
            <a:r>
              <a:rPr baseline="-25000" lang="en-US"/>
              <a:t>2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By the Spanning Set Theorem, we may discard </a:t>
            </a:r>
            <a:r>
              <a:rPr b="1" lang="en-US"/>
              <a:t>v</a:t>
            </a:r>
            <a:r>
              <a:rPr baseline="-25000" lang="en-US"/>
              <a:t>3</a:t>
            </a:r>
            <a:r>
              <a:rPr lang="en-US"/>
              <a:t> and still have a set that spans </a:t>
            </a:r>
            <a:r>
              <a:rPr i="1" lang="en-US"/>
              <a:t>H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770" y="4268527"/>
            <a:ext cx="965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8170" y="1469881"/>
            <a:ext cx="1320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1781" y="1469881"/>
            <a:ext cx="1574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8598" y="1469881"/>
            <a:ext cx="1574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5415" y="1469881"/>
            <a:ext cx="15621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DIMENSION OF A VECTOR SPACE</a:t>
            </a:r>
            <a:endParaRPr/>
          </a:p>
        </p:txBody>
      </p:sp>
      <p:sp>
        <p:nvSpPr>
          <p:cNvPr id="292" name="Google Shape;292;p22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Finally, </a:t>
            </a:r>
            <a:r>
              <a:rPr b="1" lang="en-US" sz="3200"/>
              <a:t>v</a:t>
            </a:r>
            <a:r>
              <a:rPr baseline="-25000" lang="en-US" sz="3200"/>
              <a:t>4</a:t>
            </a:r>
            <a:r>
              <a:rPr lang="en-US" sz="3200"/>
              <a:t> is not a linear combination of </a:t>
            </a:r>
            <a:r>
              <a:rPr b="1" lang="en-US" sz="3200"/>
              <a:t>v</a:t>
            </a:r>
            <a:r>
              <a:rPr baseline="-25000" lang="en-US" sz="3200"/>
              <a:t>1</a:t>
            </a:r>
            <a:r>
              <a:rPr lang="en-US" sz="3200"/>
              <a:t> and </a:t>
            </a:r>
            <a:r>
              <a:rPr b="1" lang="en-US" sz="3200"/>
              <a:t>v</a:t>
            </a:r>
            <a:r>
              <a:rPr baseline="-25000" lang="en-US" sz="3200"/>
              <a:t>2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So {</a:t>
            </a:r>
            <a:r>
              <a:rPr b="1" lang="en-US" sz="3200"/>
              <a:t>v</a:t>
            </a:r>
            <a:r>
              <a:rPr baseline="-25000" lang="en-US" sz="3200"/>
              <a:t>1</a:t>
            </a:r>
            <a:r>
              <a:rPr lang="en-US" sz="3200"/>
              <a:t>, </a:t>
            </a:r>
            <a:r>
              <a:rPr b="1" lang="en-US" sz="3200"/>
              <a:t>v</a:t>
            </a:r>
            <a:r>
              <a:rPr baseline="-25000" lang="en-US" sz="3200"/>
              <a:t>2</a:t>
            </a:r>
            <a:r>
              <a:rPr lang="en-US" sz="3200"/>
              <a:t>, </a:t>
            </a:r>
            <a:r>
              <a:rPr b="1" lang="en-US" sz="3200"/>
              <a:t>v</a:t>
            </a:r>
            <a:r>
              <a:rPr baseline="-25000" lang="en-US" sz="3200"/>
              <a:t>4</a:t>
            </a:r>
            <a:r>
              <a:rPr lang="en-US" sz="3200"/>
              <a:t>} is linearly independent and hence is a basis for </a:t>
            </a:r>
            <a:r>
              <a:rPr i="1" lang="en-US" sz="3200"/>
              <a:t>H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Thus dim H = 3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b="1" lang="en-US" sz="3200">
                <a:solidFill>
                  <a:srgbClr val="7030A0"/>
                </a:solidFill>
              </a:rPr>
              <a:t>Theorem 11:</a:t>
            </a:r>
            <a:r>
              <a:rPr lang="en-US" sz="3200">
                <a:solidFill>
                  <a:srgbClr val="7030A0"/>
                </a:solidFill>
              </a:rPr>
              <a:t> </a:t>
            </a:r>
            <a:r>
              <a:rPr lang="en-US" sz="3200"/>
              <a:t>Let </a:t>
            </a:r>
            <a:r>
              <a:rPr i="1" lang="en-US" sz="3200"/>
              <a:t>H</a:t>
            </a:r>
            <a:r>
              <a:rPr lang="en-US" sz="3200"/>
              <a:t> be a subspace of a finite-dimensional vector space </a:t>
            </a:r>
            <a:r>
              <a:rPr i="1" lang="en-US" sz="3200"/>
              <a:t>V</a:t>
            </a:r>
            <a:r>
              <a:rPr lang="en-US" sz="3200"/>
              <a:t>. Any linearly independent set in </a:t>
            </a:r>
            <a:r>
              <a:rPr i="1" lang="en-US" sz="3200"/>
              <a:t>H</a:t>
            </a:r>
            <a:r>
              <a:rPr lang="en-US" sz="3200"/>
              <a:t> can be expanded, if necessary, to a basis for </a:t>
            </a:r>
            <a:r>
              <a:rPr i="1" lang="en-US" sz="3200"/>
              <a:t>H</a:t>
            </a:r>
            <a:r>
              <a:rPr lang="en-US" sz="3200"/>
              <a:t>. Also, </a:t>
            </a:r>
            <a:r>
              <a:rPr i="1" lang="en-US" sz="3200"/>
              <a:t>H</a:t>
            </a:r>
            <a:r>
              <a:rPr lang="en-US" sz="3200"/>
              <a:t> is finite-dimensional 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 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498" y="4868839"/>
            <a:ext cx="24130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BASIS THEOREM</a:t>
            </a: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b="1" lang="en-US" sz="3200">
                <a:solidFill>
                  <a:srgbClr val="7030A0"/>
                </a:solidFill>
              </a:rPr>
              <a:t>Theorem 12:</a:t>
            </a:r>
            <a:r>
              <a:rPr lang="en-US" sz="3200">
                <a:solidFill>
                  <a:srgbClr val="7030A0"/>
                </a:solidFill>
              </a:rPr>
              <a:t> </a:t>
            </a:r>
            <a:r>
              <a:rPr lang="en-US" sz="3200"/>
              <a:t>Let </a:t>
            </a:r>
            <a:r>
              <a:rPr i="1" lang="en-US" sz="3200"/>
              <a:t>V</a:t>
            </a:r>
            <a:r>
              <a:rPr lang="en-US" sz="3200"/>
              <a:t> be a </a:t>
            </a:r>
            <a:r>
              <a:rPr i="1" lang="en-US" sz="3200"/>
              <a:t>p</a:t>
            </a:r>
            <a:r>
              <a:rPr lang="en-US" sz="3200"/>
              <a:t>-dimensional vector space,              . Any linearly independent set of exactly </a:t>
            </a:r>
            <a:r>
              <a:rPr i="1" lang="en-US" sz="3200"/>
              <a:t>p</a:t>
            </a:r>
            <a:r>
              <a:rPr lang="en-US" sz="3200"/>
              <a:t> elements in </a:t>
            </a:r>
            <a:r>
              <a:rPr i="1" lang="en-US" sz="3200"/>
              <a:t>V</a:t>
            </a:r>
            <a:r>
              <a:rPr lang="en-US" sz="3200"/>
              <a:t> is automatically a basis for </a:t>
            </a:r>
            <a:r>
              <a:rPr i="1" lang="en-US" sz="3200"/>
              <a:t>V</a:t>
            </a:r>
            <a:r>
              <a:rPr lang="en-US" sz="3200"/>
              <a:t>. Any set of exactly </a:t>
            </a:r>
            <a:r>
              <a:rPr i="1" lang="en-US" sz="3200"/>
              <a:t>p</a:t>
            </a:r>
            <a:r>
              <a:rPr lang="en-US" sz="3200"/>
              <a:t> elements that spans </a:t>
            </a:r>
            <a:r>
              <a:rPr i="1" lang="en-US" sz="3200"/>
              <a:t>V</a:t>
            </a:r>
            <a:r>
              <a:rPr lang="en-US" sz="3200"/>
              <a:t> is automatically a basis for </a:t>
            </a:r>
            <a:r>
              <a:rPr i="1" lang="en-US" sz="3200"/>
              <a:t>V</a:t>
            </a:r>
            <a:r>
              <a:rPr lang="en-US" sz="32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 sz="3200"/>
              <a:t>Proof:</a:t>
            </a:r>
            <a:r>
              <a:rPr lang="en-US" sz="3200"/>
              <a:t> By Theorem 11, a linearly independent set </a:t>
            </a:r>
            <a:r>
              <a:rPr i="1" lang="en-US" sz="3200"/>
              <a:t>S</a:t>
            </a:r>
            <a:r>
              <a:rPr lang="en-US" sz="3200"/>
              <a:t> of </a:t>
            </a:r>
            <a:r>
              <a:rPr i="1" lang="en-US" sz="3200"/>
              <a:t>p</a:t>
            </a:r>
            <a:r>
              <a:rPr lang="en-US" sz="3200"/>
              <a:t> elements can be extended to a basis for </a:t>
            </a:r>
            <a:r>
              <a:rPr i="1" lang="en-US" sz="3200"/>
              <a:t>V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But that basis must contain exactly </a:t>
            </a:r>
            <a:r>
              <a:rPr i="1" lang="en-US" sz="3200"/>
              <a:t>p</a:t>
            </a:r>
            <a:r>
              <a:rPr lang="en-US" sz="3200"/>
              <a:t> elements, since dim          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So </a:t>
            </a:r>
            <a:r>
              <a:rPr i="1" lang="en-US" sz="3200"/>
              <a:t>S</a:t>
            </a:r>
            <a:r>
              <a:rPr lang="en-US" sz="3200"/>
              <a:t> must already be a basis for </a:t>
            </a:r>
            <a:r>
              <a:rPr i="1" lang="en-US" sz="3200"/>
              <a:t>V</a:t>
            </a:r>
            <a:r>
              <a:rPr lang="en-US" sz="3200"/>
              <a:t>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5468" y="1276797"/>
            <a:ext cx="8128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BASIS THEOREM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Now suppose that </a:t>
            </a:r>
            <a:r>
              <a:rPr i="1" lang="en-US" sz="3200"/>
              <a:t>S</a:t>
            </a:r>
            <a:r>
              <a:rPr lang="en-US" sz="3200"/>
              <a:t> has </a:t>
            </a:r>
            <a:r>
              <a:rPr i="1" lang="en-US" sz="3200"/>
              <a:t>p</a:t>
            </a:r>
            <a:r>
              <a:rPr lang="en-US" sz="3200"/>
              <a:t> elements and spans </a:t>
            </a:r>
            <a:r>
              <a:rPr i="1" lang="en-US" sz="3200"/>
              <a:t>V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Since </a:t>
            </a:r>
            <a:r>
              <a:rPr i="1" lang="en-US" sz="3200"/>
              <a:t>V</a:t>
            </a:r>
            <a:r>
              <a:rPr lang="en-US" sz="3200"/>
              <a:t> is nonzero, the Spanning Set Theorem implies that a subset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      of  </a:t>
            </a:r>
            <a:r>
              <a:rPr i="1" lang="en-US" sz="3200"/>
              <a:t>S</a:t>
            </a:r>
            <a:r>
              <a:rPr lang="en-US" sz="3200"/>
              <a:t> is a basis of </a:t>
            </a:r>
            <a:r>
              <a:rPr i="1" lang="en-US" sz="3200"/>
              <a:t>V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Since dim           ,     must contain </a:t>
            </a:r>
            <a:r>
              <a:rPr i="1" lang="en-US" sz="3200"/>
              <a:t>p</a:t>
            </a:r>
            <a:r>
              <a:rPr lang="en-US" sz="3200"/>
              <a:t> vectors.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Hence           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441" y="2330355"/>
            <a:ext cx="3683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836" y="2930857"/>
            <a:ext cx="3683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384" y="2930857"/>
            <a:ext cx="965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0684" y="3488139"/>
            <a:ext cx="10033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DIMENSIONS OF NUL </a:t>
            </a:r>
            <a:r>
              <a:rPr i="1" lang="en-US"/>
              <a:t>A</a:t>
            </a:r>
            <a:r>
              <a:rPr lang="en-US"/>
              <a:t> AND COL </a:t>
            </a:r>
            <a:r>
              <a:rPr i="1" lang="en-US"/>
              <a:t>A</a:t>
            </a:r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Let </a:t>
            </a:r>
            <a:r>
              <a:rPr i="1" lang="en-US" sz="3200"/>
              <a:t>A</a:t>
            </a:r>
            <a:r>
              <a:rPr lang="en-US" sz="3200"/>
              <a:t> be an             matrix, and suppose the equation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	            has </a:t>
            </a:r>
            <a:r>
              <a:rPr i="1" lang="en-US" sz="3200"/>
              <a:t>k</a:t>
            </a:r>
            <a:r>
              <a:rPr lang="en-US" sz="3200"/>
              <a:t> free variables.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A spanning set for Nul </a:t>
            </a:r>
            <a:r>
              <a:rPr i="1" lang="en-US" sz="3200"/>
              <a:t>A</a:t>
            </a:r>
            <a:r>
              <a:rPr lang="en-US" sz="3200"/>
              <a:t> will produce exactly </a:t>
            </a:r>
            <a:r>
              <a:rPr i="1" lang="en-US" sz="3200"/>
              <a:t>k</a:t>
            </a:r>
            <a:r>
              <a:rPr lang="en-US" sz="3200"/>
              <a:t> linearly independent vectors—say,                  one for each free variable.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So                    is a basis for Nul </a:t>
            </a:r>
            <a:r>
              <a:rPr i="1" lang="en-US" sz="3200"/>
              <a:t>A</a:t>
            </a:r>
            <a:r>
              <a:rPr lang="en-US" sz="3200"/>
              <a:t>, and the number of free variables determines the size of the basis.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993" y="1337480"/>
            <a:ext cx="8636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875" y="1740089"/>
            <a:ext cx="11303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9647" y="3317271"/>
            <a:ext cx="1282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1742" y="4423011"/>
            <a:ext cx="16002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DIMENSIONS OF NUL </a:t>
            </a:r>
            <a:r>
              <a:rPr i="1" lang="en-US"/>
              <a:t>A</a:t>
            </a:r>
            <a:r>
              <a:rPr lang="en-US"/>
              <a:t> AND COL </a:t>
            </a:r>
            <a:r>
              <a:rPr i="1" lang="en-US"/>
              <a:t>A</a:t>
            </a:r>
            <a:endParaRPr/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Thus, the dimension of Nul </a:t>
            </a:r>
            <a:r>
              <a:rPr i="1" lang="en-US" sz="3200"/>
              <a:t>A</a:t>
            </a:r>
            <a:r>
              <a:rPr lang="en-US" sz="3200"/>
              <a:t> is the number of free variables in the equation              , and the dimension of Col </a:t>
            </a:r>
            <a:r>
              <a:rPr i="1" lang="en-US" sz="3200"/>
              <a:t>A</a:t>
            </a:r>
            <a:r>
              <a:rPr lang="en-US" sz="3200"/>
              <a:t> is the number of pivot columns in </a:t>
            </a:r>
            <a:r>
              <a:rPr i="1" lang="en-US" sz="3200"/>
              <a:t>A</a:t>
            </a:r>
            <a:r>
              <a:rPr lang="en-US" sz="3200"/>
              <a:t>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 sz="3200"/>
              <a:t>Example 5:</a:t>
            </a:r>
            <a:r>
              <a:rPr lang="en-US" sz="3200"/>
              <a:t> Find the dimensions of the null space and the column space of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7" name="Google Shape;3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054" y="3941927"/>
            <a:ext cx="44323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354" y="1704454"/>
            <a:ext cx="11303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DIMENSIONS OF NUL </a:t>
            </a:r>
            <a:r>
              <a:rPr i="1" lang="en-US"/>
              <a:t>A</a:t>
            </a:r>
            <a:r>
              <a:rPr lang="en-US"/>
              <a:t> AND COL </a:t>
            </a:r>
            <a:r>
              <a:rPr i="1" lang="en-US"/>
              <a:t>A</a:t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 sz="3200"/>
              <a:t>Solution:</a:t>
            </a:r>
            <a:r>
              <a:rPr lang="en-US" sz="3200"/>
              <a:t> Row reduce the augmented matrix               to echelon form: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There are three free variable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i="1" lang="en-US" sz="3200"/>
              <a:t>x</a:t>
            </a:r>
            <a:r>
              <a:rPr baseline="-25000" lang="en-US" sz="3200"/>
              <a:t>2</a:t>
            </a:r>
            <a:r>
              <a:rPr lang="en-US" sz="3200"/>
              <a:t>, </a:t>
            </a:r>
            <a:r>
              <a:rPr i="1" lang="en-US" sz="3200"/>
              <a:t>x</a:t>
            </a:r>
            <a:r>
              <a:rPr baseline="-25000" lang="en-US" sz="3200"/>
              <a:t>4</a:t>
            </a:r>
            <a:r>
              <a:rPr lang="en-US" sz="3200"/>
              <a:t> and </a:t>
            </a:r>
            <a:r>
              <a:rPr i="1" lang="en-US" sz="3200"/>
              <a:t>x</a:t>
            </a:r>
            <a:r>
              <a:rPr baseline="-25000" lang="en-US" sz="3200"/>
              <a:t>5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Hence the dimension of Nul </a:t>
            </a:r>
            <a:r>
              <a:rPr i="1" lang="en-US" sz="3200"/>
              <a:t>A</a:t>
            </a:r>
            <a:r>
              <a:rPr lang="en-US" sz="3200"/>
              <a:t> is 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Also dim Col            because </a:t>
            </a:r>
            <a:r>
              <a:rPr i="1" lang="en-US" sz="3200"/>
              <a:t>A</a:t>
            </a:r>
            <a:r>
              <a:rPr lang="en-US" sz="3200"/>
              <a:t> has two pivot columns.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048" y="1167615"/>
            <a:ext cx="990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689" y="2110854"/>
            <a:ext cx="39497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989" y="5659082"/>
            <a:ext cx="901700" cy="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4940877" y="2967335"/>
            <a:ext cx="231024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Rank</a:t>
            </a:r>
            <a:endParaRPr b="1" i="0" sz="8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50" name="Google Shape;350;p29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-13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1211" y="1860836"/>
            <a:ext cx="8636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2055167" y="2967335"/>
            <a:ext cx="80817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Coordinate </a:t>
            </a:r>
            <a:r>
              <a:rPr b="1" i="0" lang="en-US" sz="8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Systems</a:t>
            </a:r>
            <a:endParaRPr b="1" i="0" sz="8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None/>
            </a:pPr>
            <a:r>
              <a:rPr b="1" lang="en-US" sz="3200">
                <a:solidFill>
                  <a:srgbClr val="7030A0"/>
                </a:solidFill>
              </a:rPr>
              <a:t>Theorem 13:</a:t>
            </a:r>
            <a:r>
              <a:rPr lang="en-US" sz="3200"/>
              <a:t> If two matrices </a:t>
            </a:r>
            <a:r>
              <a:rPr i="1" lang="en-US" sz="3200"/>
              <a:t>A</a:t>
            </a:r>
            <a:r>
              <a:rPr lang="en-US" sz="3200"/>
              <a:t> and </a:t>
            </a:r>
            <a:r>
              <a:rPr i="1" lang="en-US" sz="3200"/>
              <a:t>B</a:t>
            </a:r>
            <a:r>
              <a:rPr lang="en-US" sz="3200"/>
              <a:t> are row equivalent, then their row spaces are the same. If </a:t>
            </a:r>
            <a:r>
              <a:rPr i="1" lang="en-US" sz="3200"/>
              <a:t>B</a:t>
            </a:r>
            <a:r>
              <a:rPr lang="en-US" sz="3200"/>
              <a:t> is in echelon form, the nonzero rows of </a:t>
            </a:r>
            <a:r>
              <a:rPr i="1" lang="en-US" sz="3200"/>
              <a:t>B</a:t>
            </a:r>
            <a:r>
              <a:rPr lang="en-US" sz="3200"/>
              <a:t> form a basis for the row space of </a:t>
            </a:r>
            <a:r>
              <a:rPr i="1" lang="en-US" sz="3200"/>
              <a:t>A</a:t>
            </a:r>
            <a:r>
              <a:rPr lang="en-US" sz="3200"/>
              <a:t> as well as for that of </a:t>
            </a:r>
            <a:r>
              <a:rPr i="1" lang="en-US" sz="3200"/>
              <a:t>B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b="1" lang="en-US" sz="3200">
                <a:solidFill>
                  <a:srgbClr val="7030A0"/>
                </a:solidFill>
              </a:rPr>
              <a:t>Example 2:</a:t>
            </a:r>
            <a:r>
              <a:rPr lang="en-US" sz="3200">
                <a:solidFill>
                  <a:srgbClr val="7030A0"/>
                </a:solidFill>
              </a:rPr>
              <a:t> </a:t>
            </a:r>
            <a:r>
              <a:rPr lang="en-US" sz="3200"/>
              <a:t>Find bases for the row space, the column space, and the null space of the matrix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598" y="3672289"/>
            <a:ext cx="4114800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 sz="3200"/>
              <a:t>Solution:</a:t>
            </a:r>
            <a:r>
              <a:rPr lang="en-US" sz="3200"/>
              <a:t> To find bases for the row space and the column space, row reduce </a:t>
            </a:r>
            <a:r>
              <a:rPr i="1" lang="en-US" sz="3200"/>
              <a:t>A</a:t>
            </a:r>
            <a:r>
              <a:rPr lang="en-US" sz="3200"/>
              <a:t> to an echelon form</a:t>
            </a:r>
            <a:r>
              <a:rPr lang="en-US"/>
              <a:t>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By Theorem 13, the first three rows of </a:t>
            </a:r>
            <a:r>
              <a:rPr i="1" lang="en-US" sz="3200"/>
              <a:t>B</a:t>
            </a:r>
            <a:r>
              <a:rPr lang="en-US" sz="3200"/>
              <a:t> form a basis for the row space of </a:t>
            </a:r>
            <a:r>
              <a:rPr i="1" lang="en-US" sz="3200"/>
              <a:t>A</a:t>
            </a:r>
            <a:r>
              <a:rPr lang="en-US" sz="3200"/>
              <a:t> (as well as for the row space of </a:t>
            </a:r>
            <a:r>
              <a:rPr i="1" lang="en-US" sz="3200"/>
              <a:t>B</a:t>
            </a:r>
            <a:r>
              <a:rPr lang="en-US" sz="3200"/>
              <a:t>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5" name="Google Shape;3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131" y="2130188"/>
            <a:ext cx="4724400" cy="225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	Basis for Row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For the column space, observe from </a:t>
            </a:r>
            <a:r>
              <a:rPr i="1" lang="en-US" sz="3200"/>
              <a:t>B</a:t>
            </a:r>
            <a:r>
              <a:rPr lang="en-US" sz="3200"/>
              <a:t> that the pivots are in columns 1, 2, and 4.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Hence columns 1, 2, and 4 of </a:t>
            </a:r>
            <a:r>
              <a:rPr i="1" lang="en-US" sz="3200"/>
              <a:t>A</a:t>
            </a:r>
            <a:r>
              <a:rPr lang="en-US" sz="3200"/>
              <a:t> (not </a:t>
            </a:r>
            <a:r>
              <a:rPr i="1" lang="en-US" sz="3200"/>
              <a:t>B</a:t>
            </a:r>
            <a:r>
              <a:rPr lang="en-US" sz="3200"/>
              <a:t>) form a basis for Col </a:t>
            </a:r>
            <a:r>
              <a:rPr i="1" lang="en-US" sz="3200"/>
              <a:t>A</a:t>
            </a:r>
            <a:r>
              <a:rPr lang="en-US" sz="3200"/>
              <a:t>: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Basis for Col </a:t>
            </a:r>
            <a:endParaRPr sz="3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8" y="1777242"/>
            <a:ext cx="6096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398" y="4160058"/>
            <a:ext cx="3276600" cy="2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Notice that any echelon form of </a:t>
            </a:r>
            <a:r>
              <a:rPr i="1" lang="en-US" sz="3200"/>
              <a:t>A</a:t>
            </a:r>
            <a:r>
              <a:rPr lang="en-US" sz="3200"/>
              <a:t> provides (in its nonzero rows) a basis for Row </a:t>
            </a:r>
            <a:r>
              <a:rPr i="1" lang="en-US" sz="3200"/>
              <a:t>A</a:t>
            </a:r>
            <a:r>
              <a:rPr lang="en-US" sz="3200"/>
              <a:t> and also identifies the pivot columns of </a:t>
            </a:r>
            <a:r>
              <a:rPr i="1" lang="en-US" sz="3200"/>
              <a:t>A</a:t>
            </a:r>
            <a:r>
              <a:rPr lang="en-US" sz="3200"/>
              <a:t> for Col </a:t>
            </a:r>
            <a:r>
              <a:rPr i="1" lang="en-US" sz="3200"/>
              <a:t>A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However, for Nul </a:t>
            </a:r>
            <a:r>
              <a:rPr i="1" lang="en-US" sz="3200"/>
              <a:t>A</a:t>
            </a:r>
            <a:r>
              <a:rPr lang="en-US" sz="3200"/>
              <a:t>, we need the </a:t>
            </a:r>
            <a:r>
              <a:rPr i="1" lang="en-US" sz="3200">
                <a:solidFill>
                  <a:srgbClr val="7030A0"/>
                </a:solidFill>
              </a:rPr>
              <a:t>reduced echelon form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Further row operations on </a:t>
            </a:r>
            <a:r>
              <a:rPr i="1" lang="en-US" sz="3200"/>
              <a:t>B</a:t>
            </a:r>
            <a:r>
              <a:rPr lang="en-US" sz="3200"/>
              <a:t> yield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089" y="3910013"/>
            <a:ext cx="51816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The equation   Ax = 0   is equivalent to  Cx = 0  , that is,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So                        ,                         ,               , with </a:t>
            </a:r>
            <a:r>
              <a:rPr i="1" lang="en-US" sz="3200"/>
              <a:t>x</a:t>
            </a:r>
            <a:r>
              <a:rPr baseline="-25000" lang="en-US" sz="3200"/>
              <a:t>3</a:t>
            </a:r>
            <a:r>
              <a:rPr lang="en-US" sz="3200"/>
              <a:t> and </a:t>
            </a:r>
            <a:r>
              <a:rPr i="1" lang="en-US" sz="3200"/>
              <a:t>x</a:t>
            </a:r>
            <a:r>
              <a:rPr baseline="-25000" lang="en-US" sz="3200"/>
              <a:t>5</a:t>
            </a:r>
            <a:r>
              <a:rPr lang="en-US" sz="3200"/>
              <a:t> free variables.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The calculations show that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387" name="Google Shape;3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6537" y="1992714"/>
            <a:ext cx="26670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8474" y="4043383"/>
            <a:ext cx="19558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6537" y="4070932"/>
            <a:ext cx="2146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5100" y="4043383"/>
            <a:ext cx="12573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ROW SPACE</a:t>
            </a:r>
            <a:endParaRPr/>
          </a:p>
        </p:txBody>
      </p:sp>
      <p:sp>
        <p:nvSpPr>
          <p:cNvPr id="396" name="Google Shape;396;p35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                 Basis for Nul                              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Observe that, unlike the basis for Col </a:t>
            </a:r>
            <a:r>
              <a:rPr i="1" lang="en-US" sz="3200"/>
              <a:t>A</a:t>
            </a:r>
            <a:r>
              <a:rPr lang="en-US" sz="3200"/>
              <a:t>, the bases for Row </a:t>
            </a:r>
            <a:r>
              <a:rPr i="1" lang="en-US" sz="3200"/>
              <a:t>A</a:t>
            </a:r>
            <a:r>
              <a:rPr lang="en-US" sz="3200"/>
              <a:t> and Nul </a:t>
            </a:r>
            <a:r>
              <a:rPr i="1" lang="en-US" sz="3200"/>
              <a:t>A</a:t>
            </a:r>
            <a:r>
              <a:rPr lang="en-US" sz="3200"/>
              <a:t> have no simple connection with the entries in </a:t>
            </a:r>
            <a:r>
              <a:rPr i="1" lang="en-US" sz="3200"/>
              <a:t>A</a:t>
            </a:r>
            <a:r>
              <a:rPr lang="en-US" sz="3200"/>
              <a:t> itself.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2510" y="1070780"/>
            <a:ext cx="24669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Rank Theorem </a:t>
            </a:r>
            <a:endParaRPr/>
          </a:p>
        </p:txBody>
      </p:sp>
      <p:sp>
        <p:nvSpPr>
          <p:cNvPr id="403" name="Google Shape;403;p36"/>
          <p:cNvSpPr txBox="1"/>
          <p:nvPr>
            <p:ph idx="1" type="body"/>
          </p:nvPr>
        </p:nvSpPr>
        <p:spPr>
          <a:xfrm>
            <a:off x="204717" y="863595"/>
            <a:ext cx="11640274" cy="5313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b="1" lang="en-US" sz="3200">
                <a:solidFill>
                  <a:srgbClr val="7030A0"/>
                </a:solidFill>
              </a:rPr>
              <a:t>Definition</a:t>
            </a:r>
            <a:r>
              <a:rPr b="1" lang="en-US" sz="3200"/>
              <a:t>:</a:t>
            </a:r>
            <a:r>
              <a:rPr lang="en-US" sz="3200"/>
              <a:t> The </a:t>
            </a:r>
            <a:r>
              <a:rPr b="1" lang="en-US" sz="3200"/>
              <a:t>rank</a:t>
            </a:r>
            <a:r>
              <a:rPr lang="en-US" sz="3200"/>
              <a:t> of </a:t>
            </a:r>
            <a:r>
              <a:rPr i="1" lang="en-US" sz="3200"/>
              <a:t>A</a:t>
            </a:r>
            <a:r>
              <a:rPr lang="en-US" sz="3200"/>
              <a:t> is the dimension of the column space of </a:t>
            </a:r>
            <a:r>
              <a:rPr i="1" lang="en-US" sz="3200"/>
              <a:t>A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Since Row </a:t>
            </a:r>
            <a:r>
              <a:rPr i="1" lang="en-US" sz="3200"/>
              <a:t>A</a:t>
            </a:r>
            <a:r>
              <a:rPr lang="en-US" sz="3200"/>
              <a:t> is the same as Col </a:t>
            </a:r>
            <a:r>
              <a:rPr i="1" lang="en-US" sz="3200"/>
              <a:t>A</a:t>
            </a:r>
            <a:r>
              <a:rPr baseline="30000" i="1" lang="en-US" sz="3200"/>
              <a:t>T</a:t>
            </a:r>
            <a:r>
              <a:rPr lang="en-US" sz="3200"/>
              <a:t>, the dimension of the row space of </a:t>
            </a:r>
            <a:r>
              <a:rPr i="1" lang="en-US" sz="3200"/>
              <a:t>A</a:t>
            </a:r>
            <a:r>
              <a:rPr lang="en-US" sz="3200"/>
              <a:t> is the rank of </a:t>
            </a:r>
            <a:r>
              <a:rPr i="1" lang="en-US" sz="3200"/>
              <a:t>A</a:t>
            </a:r>
            <a:r>
              <a:rPr baseline="30000" i="1" lang="en-US" sz="3200"/>
              <a:t>T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/>
              <a:t>The dimension of the null space is sometimes called the </a:t>
            </a:r>
            <a:r>
              <a:rPr b="1" lang="en-US" sz="3200"/>
              <a:t>nullity</a:t>
            </a:r>
            <a:r>
              <a:rPr lang="en-US" sz="3200"/>
              <a:t> of </a:t>
            </a:r>
            <a:r>
              <a:rPr i="1" lang="en-US" sz="3200"/>
              <a:t>A</a:t>
            </a:r>
            <a:r>
              <a:rPr lang="en-US" sz="3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b="1" lang="en-US" sz="3200">
                <a:solidFill>
                  <a:srgbClr val="7030A0"/>
                </a:solidFill>
              </a:rPr>
              <a:t>Theorem 14:</a:t>
            </a:r>
            <a:r>
              <a:rPr lang="en-US" sz="3200">
                <a:solidFill>
                  <a:srgbClr val="7030A0"/>
                </a:solidFill>
              </a:rPr>
              <a:t> </a:t>
            </a:r>
            <a:r>
              <a:rPr lang="en-US" sz="3200"/>
              <a:t>The dimensions of the column space and the row space of an           matrix </a:t>
            </a:r>
            <a:r>
              <a:rPr i="1" lang="en-US" sz="3200"/>
              <a:t>A</a:t>
            </a:r>
            <a:r>
              <a:rPr lang="en-US" sz="3200"/>
              <a:t> are equal. This common dimension, the rank of </a:t>
            </a:r>
            <a:r>
              <a:rPr i="1" lang="en-US" sz="3200"/>
              <a:t>A</a:t>
            </a:r>
            <a:r>
              <a:rPr lang="en-US" sz="3200"/>
              <a:t>, also equals the number of pivot positions in </a:t>
            </a:r>
            <a:r>
              <a:rPr i="1" lang="en-US" sz="3200"/>
              <a:t>A</a:t>
            </a:r>
            <a:r>
              <a:rPr lang="en-US" sz="3200"/>
              <a:t> and satisfies the equation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404" name="Google Shape;4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853" y="4054332"/>
            <a:ext cx="8636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233" y="5222543"/>
            <a:ext cx="37338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Rank Theorem </a:t>
            </a:r>
            <a:endParaRPr/>
          </a:p>
        </p:txBody>
      </p:sp>
      <p:sp>
        <p:nvSpPr>
          <p:cNvPr id="411" name="Google Shape;411;p37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 sz="3200"/>
              <a:t>Example 3:</a:t>
            </a:r>
            <a:r>
              <a:rPr lang="en-US" sz="3200"/>
              <a:t>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lphaLcPeriod"/>
            </a:pPr>
            <a:r>
              <a:rPr lang="en-US" sz="3200"/>
              <a:t>If </a:t>
            </a:r>
            <a:r>
              <a:rPr i="1" lang="en-US" sz="3200"/>
              <a:t>A</a:t>
            </a:r>
            <a:r>
              <a:rPr lang="en-US" sz="3200"/>
              <a:t> is a          matrix with a two-dimensional null space, what is the rank of </a:t>
            </a:r>
            <a:r>
              <a:rPr i="1" lang="en-US" sz="3200"/>
              <a:t>A</a:t>
            </a:r>
            <a:r>
              <a:rPr lang="en-US" sz="3200"/>
              <a:t>?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lphaLcPeriod"/>
            </a:pPr>
            <a:r>
              <a:rPr lang="en-US" sz="3200"/>
              <a:t>Could a         matrix have a two-dimensional null space?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 sz="3200"/>
              <a:t>Solution: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lphaLcPeriod"/>
            </a:pPr>
            <a:r>
              <a:rPr lang="en-US" sz="3200"/>
              <a:t>Since </a:t>
            </a:r>
            <a:r>
              <a:rPr i="1" lang="en-US" sz="3200"/>
              <a:t>A</a:t>
            </a:r>
            <a:r>
              <a:rPr lang="en-US" sz="3200"/>
              <a:t> has 9 columns,                           , and hence rank                .</a:t>
            </a:r>
            <a:endParaRPr sz="32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lphaLcPeriod"/>
            </a:pPr>
            <a:r>
              <a:rPr lang="en-US" sz="3200"/>
              <a:t>No. If a          matrix, call it </a:t>
            </a:r>
            <a:r>
              <a:rPr i="1" lang="en-US" sz="3200"/>
              <a:t>B</a:t>
            </a:r>
            <a:r>
              <a:rPr lang="en-US" sz="3200"/>
              <a:t>, has a two-dimensional null space, it would have to have rank 7, by the </a:t>
            </a:r>
            <a:r>
              <a:rPr lang="en-US" sz="3200">
                <a:solidFill>
                  <a:srgbClr val="7030A0"/>
                </a:solidFill>
              </a:rPr>
              <a:t>Rank Theorem</a:t>
            </a:r>
            <a:endParaRPr sz="3200">
              <a:solidFill>
                <a:srgbClr val="7030A0"/>
              </a:solidFill>
            </a:endParaRPr>
          </a:p>
        </p:txBody>
      </p:sp>
      <p:pic>
        <p:nvPicPr>
          <p:cNvPr id="412" name="Google Shape;4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621" y="1792596"/>
            <a:ext cx="685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1621" y="2739072"/>
            <a:ext cx="685800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711" y="3799644"/>
            <a:ext cx="2374900" cy="40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1242" y="4205406"/>
            <a:ext cx="9017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1621" y="4765154"/>
            <a:ext cx="685800" cy="31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lang="en-US" sz="3600"/>
              <a:t>THE INVERTIBLE MATRIX THEOREM (CONTINUED)</a:t>
            </a:r>
            <a:endParaRPr sz="3600"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34" l="-958" r="0" t="-21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23" name="Google Shape;4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7705" y="2710029"/>
            <a:ext cx="7747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9200" y="3864022"/>
            <a:ext cx="11303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2300" y="4390292"/>
            <a:ext cx="914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5100" y="4801371"/>
            <a:ext cx="914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57450" y="5212450"/>
            <a:ext cx="11938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07686" y="5713732"/>
            <a:ext cx="9017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208579" y="2967335"/>
            <a:ext cx="577485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Change Of Basis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UNIQUE REPRESENTATION THEOREM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Theorem 7:</a:t>
            </a:r>
            <a:r>
              <a:rPr lang="en-US"/>
              <a:t> Let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                      be a basis for vector space </a:t>
            </a:r>
            <a:r>
              <a:rPr i="1" lang="en-US"/>
              <a:t>V</a:t>
            </a:r>
            <a:r>
              <a:rPr lang="en-US"/>
              <a:t>. Then for each </a:t>
            </a:r>
            <a:r>
              <a:rPr b="1" lang="en-US"/>
              <a:t>x</a:t>
            </a:r>
            <a:r>
              <a:rPr lang="en-US"/>
              <a:t> in </a:t>
            </a:r>
            <a:r>
              <a:rPr i="1" lang="en-US"/>
              <a:t>V</a:t>
            </a:r>
            <a:r>
              <a:rPr lang="en-US"/>
              <a:t>, there exists a unique set of scalars </a:t>
            </a:r>
            <a:r>
              <a:rPr i="1" lang="en-US"/>
              <a:t>c</a:t>
            </a:r>
            <a:r>
              <a:rPr baseline="-25000" lang="en-US"/>
              <a:t>1</a:t>
            </a:r>
            <a:r>
              <a:rPr lang="en-US"/>
              <a:t>, …, </a:t>
            </a:r>
            <a:r>
              <a:rPr i="1" lang="en-US"/>
              <a:t>c</a:t>
            </a:r>
            <a:r>
              <a:rPr baseline="-25000" i="1" lang="en-US"/>
              <a:t>n</a:t>
            </a:r>
            <a:r>
              <a:rPr lang="en-US"/>
              <a:t> such that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                                                         (1)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Proof:</a:t>
            </a:r>
            <a:r>
              <a:rPr lang="en-US"/>
              <a:t> Since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spans </a:t>
            </a:r>
            <a:r>
              <a:rPr i="1" lang="en-US"/>
              <a:t>V</a:t>
            </a:r>
            <a:r>
              <a:rPr lang="en-US"/>
              <a:t>, there exist scalars such that (1) holds. 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Suppose </a:t>
            </a:r>
            <a:r>
              <a:rPr b="1" lang="en-US"/>
              <a:t>x</a:t>
            </a:r>
            <a:r>
              <a:rPr lang="en-US"/>
              <a:t> also has the representation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	for scalars </a:t>
            </a:r>
            <a:r>
              <a:rPr i="1" lang="en-US"/>
              <a:t>d</a:t>
            </a:r>
            <a:r>
              <a:rPr baseline="-25000" lang="en-US"/>
              <a:t>1</a:t>
            </a:r>
            <a:r>
              <a:rPr lang="en-US"/>
              <a:t>, …, </a:t>
            </a:r>
            <a:r>
              <a:rPr i="1" lang="en-US"/>
              <a:t>d</a:t>
            </a:r>
            <a:r>
              <a:rPr baseline="-25000" i="1" lang="en-US"/>
              <a:t>n</a:t>
            </a:r>
            <a:r>
              <a:rPr lang="en-US"/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350" y="1167615"/>
            <a:ext cx="1892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498" y="2093225"/>
            <a:ext cx="2857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048" y="4135094"/>
            <a:ext cx="29464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0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0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53" name="Google Shape;453;p42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2" l="-1224" r="-265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59" name="Google Shape;459;p43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-1970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65" name="Google Shape;465;p44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-6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66" name="Google Shape;46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2713" y="3486396"/>
            <a:ext cx="5506569" cy="269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72" name="Google Shape;472;p45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-12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Change Of Basis</a:t>
            </a:r>
            <a:endParaRPr/>
          </a:p>
        </p:txBody>
      </p:sp>
      <p:sp>
        <p:nvSpPr>
          <p:cNvPr id="478" name="Google Shape;478;p46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25" r="0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84" name="Google Shape;484;p47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85" name="Google Shape;485;p47"/>
          <p:cNvSpPr/>
          <p:nvPr/>
        </p:nvSpPr>
        <p:spPr>
          <a:xfrm>
            <a:off x="1688132" y="2967335"/>
            <a:ext cx="881574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Thank you for </a:t>
            </a:r>
            <a:r>
              <a:rPr b="1" i="0" lang="en-US" sz="8000" u="none" cap="none" strike="noStrik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listening</a:t>
            </a:r>
            <a:endParaRPr b="1" i="0" sz="8000" u="none" cap="none" strike="noStrik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UNIQUE REPRESENTATION THEOREM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Then, subtracting, we have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                                                                   (2)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Since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is linearly independent, the weights in (2) must all be zero. That is,              for                  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Definition:</a:t>
            </a:r>
            <a:r>
              <a:rPr lang="en-US"/>
              <a:t> Suppose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                      is a basis for </a:t>
            </a:r>
            <a:r>
              <a:rPr i="1" lang="en-US"/>
              <a:t>V</a:t>
            </a:r>
            <a:r>
              <a:rPr lang="en-US"/>
              <a:t> and </a:t>
            </a:r>
            <a:r>
              <a:rPr b="1" lang="en-US"/>
              <a:t>x</a:t>
            </a:r>
            <a:r>
              <a:rPr lang="en-US"/>
              <a:t> is in </a:t>
            </a:r>
            <a:r>
              <a:rPr i="1" lang="en-US"/>
              <a:t>V</a:t>
            </a:r>
            <a:r>
              <a:rPr lang="en-US"/>
              <a:t>. </a:t>
            </a:r>
            <a:r>
              <a:rPr b="1" lang="en-US"/>
              <a:t>The coordinates of x relative to the basis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(or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-US"/>
              <a:t>-coordinate of</a:t>
            </a:r>
            <a:r>
              <a:rPr lang="en-US"/>
              <a:t> </a:t>
            </a:r>
            <a:r>
              <a:rPr b="1" lang="en-US"/>
              <a:t>x</a:t>
            </a:r>
            <a:r>
              <a:rPr lang="en-US"/>
              <a:t>) are the weights  </a:t>
            </a:r>
            <a:r>
              <a:rPr i="1" lang="en-US"/>
              <a:t>c</a:t>
            </a:r>
            <a:r>
              <a:rPr baseline="-25000" lang="en-US"/>
              <a:t>1</a:t>
            </a:r>
            <a:r>
              <a:rPr lang="en-US"/>
              <a:t>, …, </a:t>
            </a:r>
            <a:r>
              <a:rPr i="1" lang="en-US"/>
              <a:t>c</a:t>
            </a:r>
            <a:r>
              <a:rPr baseline="-25000" i="1" lang="en-US"/>
              <a:t>n</a:t>
            </a:r>
            <a:r>
              <a:rPr lang="en-US"/>
              <a:t> such that                                 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21" y="1706349"/>
            <a:ext cx="60706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436" y="3158888"/>
            <a:ext cx="1257300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7229" y="4065326"/>
            <a:ext cx="1892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1706" y="4879844"/>
            <a:ext cx="28575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/>
              <a:t>THE UNIQUE REPRESENTATION THEOREM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8" r="-691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311" y="1606644"/>
            <a:ext cx="10287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647" l="-1998" r="0" t="-1197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Example 1:</a:t>
            </a:r>
            <a:r>
              <a:rPr lang="en-US"/>
              <a:t> Let                 ,                   ,                , 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     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                . Find the coordinate vector [</a:t>
            </a:r>
            <a:r>
              <a:rPr b="1" lang="en-US"/>
              <a:t>x</a:t>
            </a:r>
            <a:r>
              <a:rPr lang="en-US"/>
              <a:t>]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 of </a:t>
            </a:r>
            <a:r>
              <a:rPr b="1" lang="en-US"/>
              <a:t>x</a:t>
            </a:r>
            <a:r>
              <a:rPr lang="en-US"/>
              <a:t> relative 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en-US"/>
              <a:t>Solution:</a:t>
            </a:r>
            <a:r>
              <a:rPr lang="en-US"/>
              <a:t>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/>
              <a:t>-coordinate </a:t>
            </a:r>
            <a:r>
              <a:rPr i="1" lang="en-US"/>
              <a:t>c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c</a:t>
            </a:r>
            <a:r>
              <a:rPr baseline="-25000" lang="en-US"/>
              <a:t>2</a:t>
            </a:r>
            <a:r>
              <a:rPr lang="en-US"/>
              <a:t> of </a:t>
            </a:r>
            <a:r>
              <a:rPr b="1" lang="en-US"/>
              <a:t>x</a:t>
            </a:r>
            <a:r>
              <a:rPr lang="en-US"/>
              <a:t> satisfy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4436" y="1376339"/>
            <a:ext cx="1320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1418" y="1402145"/>
            <a:ext cx="1549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0934" y="1402145"/>
            <a:ext cx="1231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626" y="2725382"/>
            <a:ext cx="1460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9733" y="4019266"/>
            <a:ext cx="3365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647" l="-1998" r="0" t="-1197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0" y="1352266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                                                                                 (3)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This equation can be solved by row operations on an augmented matrix or by using the inverse of the matrix on the left.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In any case, the solution is             ,              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Thus                            and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3050" y="1352266"/>
            <a:ext cx="30607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5200" y="3824407"/>
            <a:ext cx="838200" cy="45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2856" y="3797420"/>
            <a:ext cx="952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8441" y="4271749"/>
            <a:ext cx="2070100" cy="49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99920" y="4989394"/>
            <a:ext cx="2755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647" l="-1998" r="0" t="-1197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8" r="0" t="-26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5470" y="2565400"/>
            <a:ext cx="1892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2020" y="3113489"/>
            <a:ext cx="3149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4270" y="3963185"/>
            <a:ext cx="3873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38271" y="4953024"/>
            <a:ext cx="18542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2017-09-21T02:29:59Z</dcterms:created>
  <dc:creator>Windows User</dc:creator>
</cp:coreProperties>
</file>