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embeddedFontLst>
    <p:embeddedFont>
      <p:font typeface="Garamon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3" roundtripDataSignature="AMtx7mieE0Jay2lIpxQ79MBlTh4dw0+Y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bold.fntdata"/><Relationship Id="rId11" Type="http://schemas.openxmlformats.org/officeDocument/2006/relationships/slide" Target="slides/slide5.xml"/><Relationship Id="rId22" Type="http://schemas.openxmlformats.org/officeDocument/2006/relationships/font" Target="fonts/Garamond-boldItalic.fntdata"/><Relationship Id="rId10" Type="http://schemas.openxmlformats.org/officeDocument/2006/relationships/slide" Target="slides/slide4.xml"/><Relationship Id="rId21" Type="http://schemas.openxmlformats.org/officeDocument/2006/relationships/font" Target="fonts/Garamond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Garamond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371600" y="3270250"/>
            <a:ext cx="6400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50"/>
              <a:buFont typeface="Noto Sans Symbols"/>
              <a:buNone/>
              <a:defRPr sz="30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?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1" name="Google Shape;91;p2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?"/>
              <a:defRPr sz="2400"/>
            </a:lvl1pPr>
            <a:lvl2pPr indent="-3238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?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0987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09879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indent="-309879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09879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indent="-309879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92" name="Google Shape;92;p2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3" name="Google Shape;93;p2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?"/>
              <a:defRPr sz="2400"/>
            </a:lvl1pPr>
            <a:lvl2pPr indent="-3238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?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0987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09879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indent="-309879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09879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indent="-309879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94" name="Google Shape;94;p2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?"/>
              <a:defRPr sz="2800"/>
            </a:lvl1pPr>
            <a:lvl2pPr indent="-3429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?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indent="-32004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indent="-32004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/>
        </p:txBody>
      </p:sp>
      <p:sp>
        <p:nvSpPr>
          <p:cNvPr id="100" name="Google Shape;100;p26"/>
          <p:cNvSpPr txBox="1"/>
          <p:nvPr>
            <p:ph idx="2" type="body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?"/>
              <a:defRPr sz="2800"/>
            </a:lvl1pPr>
            <a:lvl2pPr indent="-3429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?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indent="-32004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indent="-32004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/>
        </p:txBody>
      </p:sp>
      <p:sp>
        <p:nvSpPr>
          <p:cNvPr id="101" name="Google Shape;101;p2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/>
        </p:txBody>
      </p:sp>
      <p:sp>
        <p:nvSpPr>
          <p:cNvPr id="107" name="Google Shape;107;p2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?"/>
              <a:defRPr/>
            </a:lvl1pPr>
            <a:lvl2pPr indent="-31432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2" type="body"/>
          </p:nvPr>
        </p:nvSpPr>
        <p:spPr>
          <a:xfrm>
            <a:off x="4648200" y="1600200"/>
            <a:ext cx="4038600" cy="2189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?"/>
              <a:defRPr/>
            </a:lvl1pPr>
            <a:lvl2pPr indent="-31432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3" type="body"/>
          </p:nvPr>
        </p:nvSpPr>
        <p:spPr>
          <a:xfrm>
            <a:off x="4648200" y="3941763"/>
            <a:ext cx="4038600" cy="2189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?"/>
              <a:defRPr/>
            </a:lvl1pPr>
            <a:lvl2pPr indent="-31432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?"/>
              <a:defRPr/>
            </a:lvl1pPr>
            <a:lvl2pPr indent="-31432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?"/>
              <a:defRPr/>
            </a:lvl1pPr>
            <a:lvl2pPr indent="-31432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?"/>
              <a:defRPr/>
            </a:lvl1pPr>
            <a:lvl2pPr indent="-31432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/>
          <p:nvPr>
            <p:ph type="title"/>
          </p:nvPr>
        </p:nvSpPr>
        <p:spPr>
          <a:xfrm rot="5400000">
            <a:off x="4731544" y="2175669"/>
            <a:ext cx="5853112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" type="body"/>
          </p:nvPr>
        </p:nvSpPr>
        <p:spPr>
          <a:xfrm rot="5400000">
            <a:off x="540544" y="194469"/>
            <a:ext cx="5853112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?"/>
              <a:defRPr/>
            </a:lvl1pPr>
            <a:lvl2pPr indent="-31432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" type="body"/>
          </p:nvPr>
        </p:nvSpPr>
        <p:spPr>
          <a:xfrm rot="5400000">
            <a:off x="2306637" y="-249238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?"/>
              <a:defRPr/>
            </a:lvl1pPr>
            <a:lvl2pPr indent="-31432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?"/>
              <a:defRPr sz="3200"/>
            </a:lvl1pPr>
            <a:lvl2pPr indent="-36195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2pPr>
            <a:lvl3pPr indent="-3276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?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302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5pPr>
            <a:lvl6pPr indent="-3302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6pPr>
            <a:lvl7pPr indent="-3302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7pPr>
            <a:lvl8pPr indent="-3302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8pPr>
            <a:lvl9pPr indent="-3302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9pPr>
          </a:lstStyle>
          <a:p/>
        </p:txBody>
      </p:sp>
      <p:sp>
        <p:nvSpPr>
          <p:cNvPr id="75" name="Google Shape;75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6" name="Google Shape;76;p2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1.bin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3"/>
          <p:cNvGrpSpPr/>
          <p:nvPr/>
        </p:nvGrpSpPr>
        <p:grpSpPr>
          <a:xfrm>
            <a:off x="228600" y="2889250"/>
            <a:ext cx="8610600" cy="201612"/>
            <a:chOff x="144" y="1680"/>
            <a:chExt cx="5424" cy="144"/>
          </a:xfrm>
        </p:grpSpPr>
        <p:sp>
          <p:nvSpPr>
            <p:cNvPr id="7" name="Google Shape;7;p13"/>
            <p:cNvSpPr txBox="1"/>
            <p:nvPr/>
          </p:nvSpPr>
          <p:spPr>
            <a:xfrm>
              <a:off x="144" y="1680"/>
              <a:ext cx="1808" cy="144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" name="Google Shape;8;p13"/>
            <p:cNvSpPr txBox="1"/>
            <p:nvPr/>
          </p:nvSpPr>
          <p:spPr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" name="Google Shape;9;p13"/>
            <p:cNvSpPr txBox="1"/>
            <p:nvPr/>
          </p:nvSpPr>
          <p:spPr>
            <a:xfrm>
              <a:off x="3760" y="1680"/>
              <a:ext cx="1808" cy="14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0" name="Google Shape;10;p13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🞐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🞐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20039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0039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004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004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🞐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🞐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20039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0039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004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004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5"/>
          <p:cNvSpPr txBox="1"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8" name="Google Shape;28;p15"/>
          <p:cNvCxnSpPr/>
          <p:nvPr/>
        </p:nvCxnSpPr>
        <p:spPr>
          <a:xfrm>
            <a:off x="457200" y="1447800"/>
            <a:ext cx="807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" name="Google Shape;29;p15"/>
          <p:cNvSpPr txBox="1"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30;p15"/>
          <p:cNvSpPr txBox="1"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31" name="Google Shape;31;p15"/>
          <p:cNvGraphicFramePr/>
          <p:nvPr/>
        </p:nvGraphicFramePr>
        <p:xfrm>
          <a:off x="0" y="228600"/>
          <a:ext cx="193675" cy="6337300"/>
        </p:xfrm>
        <a:graphic>
          <a:graphicData uri="http://schemas.openxmlformats.org/presentationml/2006/ole">
            <mc:AlternateContent>
              <mc:Choice Requires="v">
                <p:oleObj r:id="rId1" imgH="6337300" imgW="193675" progId="CorelDRAW.Graphic.10" spid="_x0000_s1">
                  <p:embed/>
                </p:oleObj>
              </mc:Choice>
              <mc:Fallback>
                <p:oleObj r:id="rId2" imgH="6337300" imgW="193675" progId="CorelDRAW.Graphic.10">
                  <p:embed/>
                  <p:pic>
                    <p:nvPicPr>
                      <p:cNvPr id="31" name="Google Shape;31;p15"/>
                      <p:cNvPicPr preferRelativeResize="0"/>
                      <p:nvPr/>
                    </p:nvPicPr>
                    <p:blipFill rotWithShape="1">
                      <a:blip r:embed="rId3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0" y="228600"/>
                        <a:ext cx="193675" cy="633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10.jpg"/><Relationship Id="rId5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"/>
          <p:cNvSpPr txBox="1"/>
          <p:nvPr>
            <p:ph type="ctrTitle"/>
          </p:nvPr>
        </p:nvSpPr>
        <p:spPr>
          <a:xfrm>
            <a:off x="609600" y="1219200"/>
            <a:ext cx="7772400" cy="1230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800"/>
              <a:buFont typeface="Garamond"/>
              <a:buNone/>
            </a:pPr>
            <a:r>
              <a:rPr b="1" lang="en-US"/>
              <a:t>2D Drawing and </a:t>
            </a:r>
            <a:r>
              <a:rPr b="1" i="0" lang="en-US" sz="58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Animation Techniques</a:t>
            </a:r>
            <a:endParaRPr/>
          </a:p>
        </p:txBody>
      </p:sp>
      <p:sp>
        <p:nvSpPr>
          <p:cNvPr id="115" name="Google Shape;115;p1"/>
          <p:cNvSpPr txBox="1"/>
          <p:nvPr>
            <p:ph idx="1" type="subTitle"/>
          </p:nvPr>
        </p:nvSpPr>
        <p:spPr>
          <a:xfrm>
            <a:off x="1371600" y="3270250"/>
            <a:ext cx="6400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Guilford County SciVis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50"/>
              <a:buNone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V106.04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aramond"/>
              <a:buNone/>
            </a:pPr>
            <a:r>
              <a:rPr b="0" i="0" lang="en-US" sz="4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Storyboarding</a:t>
            </a:r>
            <a:endParaRPr/>
          </a:p>
        </p:txBody>
      </p:sp>
      <p:sp>
        <p:nvSpPr>
          <p:cNvPr id="185" name="Google Shape;185;p10"/>
          <p:cNvSpPr txBox="1"/>
          <p:nvPr>
            <p:ph idx="1" type="body"/>
          </p:nvPr>
        </p:nvSpPr>
        <p:spPr>
          <a:xfrm>
            <a:off x="457200" y="1600200"/>
            <a:ext cx="50292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🞐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b="0" i="1" lang="en-US" sz="2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storyboard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a graphic, sequential depiction of an animation that is going to be created.  It is a </a:t>
            </a:r>
            <a:r>
              <a:rPr b="0" i="0" lang="en-US" sz="2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visual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script designed to make it easier to see the animation scenes before they are created.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🞐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storyboard identifies the </a:t>
            </a:r>
            <a:r>
              <a:rPr b="0" i="0" lang="en-US" sz="2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major events 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the story and illustrates them in cells (small squares or rectangles), which are drawn out in a sequential pattern.</a:t>
            </a:r>
            <a:endParaRPr/>
          </a:p>
        </p:txBody>
      </p:sp>
      <p:sp>
        <p:nvSpPr>
          <p:cNvPr id="186" name="Google Shape;186;p10"/>
          <p:cNvSpPr txBox="1"/>
          <p:nvPr/>
        </p:nvSpPr>
        <p:spPr>
          <a:xfrm>
            <a:off x="5715000" y="1905000"/>
            <a:ext cx="286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 Storyboard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tory%20board%20cofidis" id="187" name="Google Shape;187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1200" y="2438400"/>
            <a:ext cx="2463800" cy="3997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rgbClr val="808080">
                <a:alpha val="49411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aramond"/>
              <a:buNone/>
            </a:pPr>
            <a:r>
              <a:rPr b="0" i="0" lang="en-US" sz="4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Storyboarding</a:t>
            </a:r>
            <a:endParaRPr/>
          </a:p>
        </p:txBody>
      </p:sp>
      <p:sp>
        <p:nvSpPr>
          <p:cNvPr id="193" name="Google Shape;193;p11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🞐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Storyboards are used for </a:t>
            </a:r>
            <a:r>
              <a:rPr b="0" i="0" lang="en-US" sz="2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movies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TV, commercials, and animation.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🞐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b="0" i="0" lang="en-US" sz="2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artwork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does not have to be pretty or complex, but it should be neat and comprehensible.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🞐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pictures in the storyboard should be accompanied by </a:t>
            </a:r>
            <a:r>
              <a:rPr b="0" i="0" lang="en-US" sz="2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text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001_a" id="194" name="Google Shape;194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2209800"/>
            <a:ext cx="3810000" cy="27670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rgbClr val="808080">
                <a:alpha val="49411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aramond"/>
              <a:buNone/>
            </a:pPr>
            <a:r>
              <a:rPr b="0" i="0" lang="en-US" sz="4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The End</a:t>
            </a:r>
            <a:endParaRPr/>
          </a:p>
        </p:txBody>
      </p:sp>
      <p:sp>
        <p:nvSpPr>
          <p:cNvPr id="200" name="Google Shape;200;p12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johann_chainsaws" id="201" name="Google Shape;20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524000"/>
            <a:ext cx="5105400" cy="4376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aramond"/>
              <a:buNone/>
            </a:pPr>
            <a:r>
              <a:rPr b="0" i="0" lang="en-US" sz="4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Early Animation Processes </a:t>
            </a:r>
            <a:endParaRPr/>
          </a:p>
        </p:txBody>
      </p:sp>
      <p:sp>
        <p:nvSpPr>
          <p:cNvPr id="121" name="Google Shape;121;p2"/>
          <p:cNvSpPr txBox="1"/>
          <p:nvPr>
            <p:ph idx="1" type="body"/>
          </p:nvPr>
        </p:nvSpPr>
        <p:spPr>
          <a:xfrm>
            <a:off x="457200" y="1600200"/>
            <a:ext cx="60198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🞐"/>
            </a:pPr>
            <a:r>
              <a:rPr b="0" i="1" lang="en-US" sz="2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Animation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created when still images are played in rapid succession so that they appear to produce images that are constantly moving.</a:t>
            </a:r>
            <a:endParaRPr/>
          </a:p>
          <a:p>
            <a:pPr indent="-609600" lvl="0" marL="6096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🞐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Animation appears to have </a:t>
            </a:r>
            <a:r>
              <a:rPr b="0" i="0" lang="en-US" sz="2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continuous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motion because the human eye (brain) “holds-onto” the still image for just a brief moment after it is viewed, and the image is still “there” (in your brain) when the </a:t>
            </a:r>
            <a:r>
              <a:rPr b="0" i="0" lang="en-US" sz="2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next image 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viewed.</a:t>
            </a:r>
            <a:endParaRPr/>
          </a:p>
          <a:p>
            <a:pPr indent="-609600" lvl="0" marL="6096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🞐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b="0" i="0" lang="en-US" sz="2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timing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between individual images must be fast enough for the sequence to appear smooth.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WM045-01%2520animation" id="122" name="Google Shape;122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3200" y="1600200"/>
            <a:ext cx="2189162" cy="21891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imation" id="123" name="Google Shape;123;p2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9400" y="4343400"/>
            <a:ext cx="153352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/>
          <p:nvPr>
            <p:ph idx="1" type="body"/>
          </p:nvPr>
        </p:nvSpPr>
        <p:spPr>
          <a:xfrm>
            <a:off x="457200" y="1600200"/>
            <a:ext cx="4724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🞐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National Television Standards Committee (</a:t>
            </a:r>
            <a:r>
              <a:rPr b="0" i="0" lang="en-US" sz="2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NTSC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frame rate = 30 frames per second for television (North America and Japan).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🞐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PAL (Phase Alternate Line) is the European standard of 25 frames per second.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🞐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standard rate for film (motion pictures) = </a:t>
            </a:r>
            <a:r>
              <a:rPr b="0" i="0" lang="en-US" sz="2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24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frames per second.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🞐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frame rate of 30 fps will require </a:t>
            </a:r>
            <a:r>
              <a:rPr b="0" i="0" lang="en-US" sz="2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1800 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images for one minute of animation (30 fps x 60s).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9" name="Google Shape;129;p3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aramond"/>
              <a:buNone/>
            </a:pPr>
            <a:r>
              <a:rPr b="0" i="0" lang="en-US" sz="4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Early Animation Processes</a:t>
            </a:r>
            <a:endParaRPr/>
          </a:p>
        </p:txBody>
      </p:sp>
      <p:pic>
        <p:nvPicPr>
          <p:cNvPr descr="moviemaker2" id="130" name="Google Shape;13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0" y="2590800"/>
            <a:ext cx="3352800" cy="251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rgbClr val="808080">
                <a:alpha val="49411"/>
              </a:srgbClr>
            </a:outerShdw>
          </a:effectLst>
        </p:spPr>
      </p:pic>
      <p:sp>
        <p:nvSpPr>
          <p:cNvPr id="131" name="Google Shape;131;p3"/>
          <p:cNvSpPr/>
          <p:nvPr/>
        </p:nvSpPr>
        <p:spPr>
          <a:xfrm>
            <a:off x="6096000" y="3581400"/>
            <a:ext cx="1219200" cy="8382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aramond"/>
              <a:buNone/>
            </a:pPr>
            <a:r>
              <a:rPr b="0" i="0" lang="en-US" sz="4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Early Animation Processes</a:t>
            </a:r>
            <a:endParaRPr/>
          </a:p>
        </p:txBody>
      </p:sp>
      <p:sp>
        <p:nvSpPr>
          <p:cNvPr id="137" name="Google Shape;137;p4"/>
          <p:cNvSpPr txBox="1"/>
          <p:nvPr>
            <p:ph idx="1" type="body"/>
          </p:nvPr>
        </p:nvSpPr>
        <p:spPr>
          <a:xfrm>
            <a:off x="457200" y="1600200"/>
            <a:ext cx="45720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🞐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b="0" i="1" lang="en-US" sz="2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Zoetrope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was a device that was used to produce animation in the 1800s.  It consisted of a circular frame holding individual, sequenced images, and a fixed viewpoint through which the spinning pictures were viewed.  The term “</a:t>
            </a:r>
            <a:r>
              <a:rPr b="0" i="0" lang="en-US" sz="2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movies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” comes from the moving images.</a:t>
            </a:r>
            <a:endParaRPr/>
          </a:p>
        </p:txBody>
      </p:sp>
      <p:pic>
        <p:nvPicPr>
          <p:cNvPr descr="zoetrope" id="138" name="Google Shape;138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6875" y="1724025"/>
            <a:ext cx="2381250" cy="1936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D_m01_fig05" id="139" name="Google Shape;139;p4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2600" y="4038600"/>
            <a:ext cx="2189162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aramond"/>
              <a:buNone/>
            </a:pPr>
            <a:r>
              <a:rPr b="0" i="0" lang="en-US" sz="4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Early Animation Processes</a:t>
            </a:r>
            <a:endParaRPr/>
          </a:p>
        </p:txBody>
      </p:sp>
      <p:sp>
        <p:nvSpPr>
          <p:cNvPr id="145" name="Google Shape;145;p5"/>
          <p:cNvSpPr txBox="1"/>
          <p:nvPr>
            <p:ph idx="1" type="body"/>
          </p:nvPr>
        </p:nvSpPr>
        <p:spPr>
          <a:xfrm>
            <a:off x="457200" y="1600200"/>
            <a:ext cx="5105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🞐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b="0" i="0" lang="en-US" sz="2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Walt Disney Studios 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developed animation into a modern art during the 1930s and 1940s.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🞐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different “</a:t>
            </a:r>
            <a:r>
              <a:rPr b="0" i="0" lang="en-US" sz="2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layers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” of the animated scene were painted onto transparent sheets, called </a:t>
            </a:r>
            <a:r>
              <a:rPr b="0" i="1" lang="en-US" sz="2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cels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🞐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hierarchy of artists was developed for drawing and painting the sequences of images.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pic>
        <p:nvPicPr>
          <p:cNvPr descr="SteamboatWillie1" id="146" name="Google Shape;14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752600"/>
            <a:ext cx="2362200" cy="195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rgbClr val="808080">
                <a:alpha val="49411"/>
              </a:srgbClr>
            </a:outerShdw>
          </a:effectLst>
        </p:spPr>
      </p:pic>
      <p:pic>
        <p:nvPicPr>
          <p:cNvPr descr="animationcells06" id="147" name="Google Shape;147;p5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7400" y="4191000"/>
            <a:ext cx="2819400" cy="21447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rgbClr val="808080">
                <a:alpha val="49411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aramond"/>
              <a:buNone/>
            </a:pPr>
            <a:r>
              <a:rPr b="0" i="0" lang="en-US" sz="4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Early Animation Processes</a:t>
            </a:r>
            <a:endParaRPr/>
          </a:p>
        </p:txBody>
      </p:sp>
      <p:sp>
        <p:nvSpPr>
          <p:cNvPr id="153" name="Google Shape;153;p6"/>
          <p:cNvSpPr txBox="1"/>
          <p:nvPr>
            <p:ph idx="1" type="body"/>
          </p:nvPr>
        </p:nvSpPr>
        <p:spPr>
          <a:xfrm>
            <a:off x="457200" y="1600200"/>
            <a:ext cx="48768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🞐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master artist would draw the most important or </a:t>
            </a:r>
            <a:r>
              <a:rPr b="0" i="1" lang="en-US" sz="2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key</a:t>
            </a:r>
            <a:r>
              <a:rPr b="0" i="0" lang="en-US" sz="2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 frames 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“keyframes”), 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 less-skilled or less-experienced artists would fill in the action for the in-between (</a:t>
            </a:r>
            <a:r>
              <a:rPr b="0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“</a:t>
            </a:r>
            <a:r>
              <a:rPr b="0" i="1" lang="en-US" sz="2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tweens</a:t>
            </a:r>
            <a:r>
              <a:rPr b="0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”) 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frames.  Other artists would paint or fill the outlines with color.</a:t>
            </a:r>
            <a:endParaRPr b="0" i="1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🞐"/>
            </a:pPr>
            <a:r>
              <a:rPr b="0" i="1" lang="en-US" sz="2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Stop-action animation</a:t>
            </a:r>
            <a:r>
              <a:rPr b="0" i="0" lang="en-US" sz="2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uses clay or other models whose positions are sequentially altered and photographed for each frame.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caster_anim_sm" id="154" name="Google Shape;15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575" y="46037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ster_anim_sm" id="155" name="Google Shape;1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575" y="46037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row_keys" id="156" name="Google Shape;15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1600200"/>
            <a:ext cx="2019300" cy="213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rgbClr val="808080">
                <a:alpha val="49411"/>
              </a:srgbClr>
            </a:outerShdw>
          </a:effectLst>
        </p:spPr>
      </p:pic>
      <p:pic>
        <p:nvPicPr>
          <p:cNvPr descr="animation-9648" id="157" name="Google Shape;157;p6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2200" y="4038600"/>
            <a:ext cx="2008187" cy="2362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rgbClr val="808080">
                <a:alpha val="49411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838200" lvl="0" marL="838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aramond"/>
              <a:buNone/>
            </a:pPr>
            <a:r>
              <a:rPr b="0" i="0" lang="en-US" sz="4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Computer Animation</a:t>
            </a:r>
            <a:endParaRPr/>
          </a:p>
        </p:txBody>
      </p:sp>
      <p:sp>
        <p:nvSpPr>
          <p:cNvPr id="163" name="Google Shape;163;p7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🞐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Unlike early animation, where every frame must be created to produce movement, in computer animation you define </a:t>
            </a:r>
            <a:r>
              <a:rPr b="0" i="0" lang="en-US" sz="2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points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time (known as </a:t>
            </a:r>
            <a:r>
              <a:rPr b="0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keyframes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and the computer draws all of the </a:t>
            </a:r>
            <a:r>
              <a:rPr b="0" i="0" lang="en-US" sz="2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in-between frames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/>
          </a:p>
        </p:txBody>
      </p:sp>
      <p:pic>
        <p:nvPicPr>
          <p:cNvPr descr="animation_basics" id="164" name="Google Shape;1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0" y="2590800"/>
            <a:ext cx="3505200" cy="262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rgbClr val="808080">
                <a:alpha val="49411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838200" lvl="0" marL="838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aramond"/>
              <a:buNone/>
            </a:pPr>
            <a:r>
              <a:rPr b="0" i="0" lang="en-US" sz="4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Computer Animation</a:t>
            </a:r>
            <a:endParaRPr/>
          </a:p>
        </p:txBody>
      </p:sp>
      <p:sp>
        <p:nvSpPr>
          <p:cNvPr id="170" name="Google Shape;170;p8"/>
          <p:cNvSpPr txBox="1"/>
          <p:nvPr>
            <p:ph idx="1" type="body"/>
          </p:nvPr>
        </p:nvSpPr>
        <p:spPr>
          <a:xfrm>
            <a:off x="457200" y="1600200"/>
            <a:ext cx="57912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🞐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Position the object to be </a:t>
            </a:r>
            <a:r>
              <a:rPr b="0" i="0" lang="en-US" sz="2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animated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where you want the action to begin; this is first </a:t>
            </a:r>
            <a:r>
              <a:rPr b="0" i="0" lang="en-US" sz="2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keyframe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🞐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the number of frames that you want to use for the </a:t>
            </a:r>
            <a:r>
              <a:rPr b="0" i="0" lang="en-US" sz="2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animation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sequence.  A one second “movie’ would typically use 30 frames per second (</a:t>
            </a:r>
            <a:r>
              <a:rPr b="0" i="0" lang="en-US" sz="2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30 fps 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NTSC); two seconds would use 60 frames, etc.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🞐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Move, scale, or deform the object to become the next </a:t>
            </a:r>
            <a:r>
              <a:rPr b="0" i="0" lang="en-US" sz="2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keyframe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171" name="Google Shape;171;p8"/>
          <p:cNvGraphicFramePr/>
          <p:nvPr/>
        </p:nvGraphicFramePr>
        <p:xfrm>
          <a:off x="6400800" y="1676400"/>
          <a:ext cx="2057400" cy="1703387"/>
        </p:xfrm>
        <a:graphic>
          <a:graphicData uri="http://schemas.openxmlformats.org/presentationml/2006/ole">
            <mc:AlternateContent>
              <mc:Choice Requires="v">
                <p:oleObj r:id="rId4" imgH="1703387" imgW="2057400" progId="CorelDRAW.Graphic.10" spid="_x0000_s1">
                  <p:embed/>
                </p:oleObj>
              </mc:Choice>
              <mc:Fallback>
                <p:oleObj r:id="rId5" imgH="1703387" imgW="2057400" progId="CorelDRAW.Graphic.10">
                  <p:embed/>
                  <p:pic>
                    <p:nvPicPr>
                      <p:cNvPr id="171" name="Google Shape;171;p8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400800" y="1676400"/>
                        <a:ext cx="2057400" cy="1703387"/>
                      </a:xfrm>
                      <a:prstGeom prst="rect">
                        <a:avLst/>
                      </a:prstGeom>
                      <a:noFill/>
                      <a:ln cap="flat" cmpd="sng" w="9525">
                        <a:solidFill>
                          <a:schemeClr val="dk1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  <a:effectLst>
                        <a:outerShdw blurRad="63500" dir="2700000" dist="107763">
                          <a:srgbClr val="4D4D4D">
                            <a:alpha val="49411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838200" lvl="0" marL="838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aramond"/>
              <a:buNone/>
            </a:pPr>
            <a:r>
              <a:rPr b="0" i="0" lang="en-US" sz="4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Computer Animation</a:t>
            </a:r>
            <a:endParaRPr/>
          </a:p>
        </p:txBody>
      </p:sp>
      <p:sp>
        <p:nvSpPr>
          <p:cNvPr id="177" name="Google Shape;177;p9"/>
          <p:cNvSpPr txBox="1"/>
          <p:nvPr>
            <p:ph idx="1" type="body"/>
          </p:nvPr>
        </p:nvSpPr>
        <p:spPr>
          <a:xfrm>
            <a:off x="457200" y="1600200"/>
            <a:ext cx="50292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🞐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Instruct the computer to </a:t>
            </a:r>
            <a:r>
              <a:rPr b="0" i="0" lang="en-US" sz="2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calculate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all of the transformations that will occur between the first keyframe and the last. 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🞐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computer will produce the 28 additional “</a:t>
            </a:r>
            <a:r>
              <a:rPr b="0" i="0" lang="en-US" sz="2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in-between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” images (</a:t>
            </a:r>
            <a:r>
              <a:rPr b="0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tweens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needed for the one second of animation (you created the other two frames, the keyframes, for a total of 30).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rockettimeline" id="178" name="Google Shape;178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4600" y="4495800"/>
            <a:ext cx="1676400" cy="1371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>
                <a:alpha val="49411"/>
              </a:schemeClr>
            </a:outerShdw>
          </a:effectLst>
        </p:spPr>
      </p:pic>
      <p:pic>
        <p:nvPicPr>
          <p:cNvPr descr="fl33" id="179" name="Google Shape;179;p9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0" y="2044700"/>
            <a:ext cx="3276600" cy="128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rgbClr val="808080">
                <a:alpha val="49411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2006-05-15T13:51:23Z</dcterms:created>
  <dc:creator>deals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