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7"/>
  </p:notesMasterIdLst>
  <p:sldIdLst>
    <p:sldId id="30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1729" autoAdjust="0"/>
  </p:normalViewPr>
  <p:slideViewPr>
    <p:cSldViewPr>
      <p:cViewPr varScale="1">
        <p:scale>
          <a:sx n="88" d="100"/>
          <a:sy n="88" d="100"/>
        </p:scale>
        <p:origin x="22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5703981-3E8A-40A2-8374-7BC827E8EA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5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70B02-0022-4DEC-801A-D24DF8FA60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172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B5F94-5941-49FC-B415-9FF9D75044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05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B7C82-CC27-4621-9BBC-545CA4F626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975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43B9E-730F-47F8-95A6-E0BF95F50F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96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BA6F6-7955-4A80-87C2-A397577CDB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89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BC0AF-AF2F-4259-BEC0-688D6161E1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1010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035B6-D834-4262-A5E4-F543024F1A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367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FFA5A-4B94-4061-8C64-ADAEDB758F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82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5A448-8EE3-4D07-A1FB-91877C059E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637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BEA6BF-8A04-4B2A-9C6C-D3EDBAAC26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96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E58AF-7CF9-42B2-A389-873966AC19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613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58C44871-26DE-4627-B6E0-8A839BADF9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0070C0"/>
          </a:solidFill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0070C0"/>
          </a:solidFill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0070C0"/>
          </a:solidFill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0070C0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.il/imgres?imgurl=http://thesymbianshow.files.wordpress.com/2009/06/322px-java_logosvg.png&amp;imgrefurl=http://thesymbianshow.wordpress.com/2009/06/13/%D7%98%D7%99%D7%A4-%D7%A9%D7%99%D7%A0%D7%95%D7%99-%D7%A8%D7%96%D7%95%D7%9C%D7%95%D7%A6%D7%99%D7%94-%D7%A9%D7%9C-%D7%99%D7%99%D7%A9%D7%95%D7%9E%D7%99-%D7%95%D7%9E%D7%A9%D7%97%D7%A7%D7%99-java/&amp;usg=__5sV9BXA5B_N1A79Fvdh4z7-vosE=&amp;h=599&amp;w=322&amp;sz=28&amp;hl=iw&amp;start=1&amp;zoom=1&amp;tbnid=mpdvPW9pstMpEM:&amp;tbnh=135&amp;tbnw=73&amp;ei=dMZXTerdEoG2hAeJvtHbDA&amp;prev=/images?q=java&amp;um=1&amp;hl=iw&amp;sa=N&amp;rls=com.microsoft:en-us&amp;rlz=1I7SUNC_en&amp;tbs=isch:1&amp;um=1&amp;itbs=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nr.edu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800" spc="-5"/>
              <a:t>Java Socket</a:t>
            </a:r>
            <a:r>
              <a:rPr lang="en-US" sz="4800" spc="-90"/>
              <a:t> </a:t>
            </a:r>
            <a:r>
              <a:rPr lang="en-US" sz="4800" spc="-5"/>
              <a:t>Programming</a:t>
            </a:r>
            <a:endParaRPr lang="en-US" sz="460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4038600"/>
            <a:ext cx="6553200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Faculty of Information Technology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Hanoi University</a:t>
            </a:r>
            <a:endParaRPr lang="en-US" sz="2400" dirty="0"/>
          </a:p>
        </p:txBody>
      </p:sp>
      <p:pic>
        <p:nvPicPr>
          <p:cNvPr id="5" name="Picture 12" descr="http://t2.gstatic.com/images?q=tbn:mpdvPW9pstMpEM:http://thesymbianshow.files.wordpress.com/2009/06/322px-java_logo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163" y="4191000"/>
            <a:ext cx="1166812" cy="215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6189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6059170" y="6416945"/>
            <a:ext cx="2166620" cy="27368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Java </a:t>
            </a:r>
            <a:r>
              <a:rPr spc="-5" dirty="0"/>
              <a:t>Socket</a:t>
            </a:r>
            <a:r>
              <a:rPr spc="-60" dirty="0"/>
              <a:t> </a:t>
            </a:r>
            <a:r>
              <a:rPr dirty="0"/>
              <a:t>Programming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623300" y="6454450"/>
            <a:ext cx="25527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2600"/>
            <a:ext cx="49383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Socket</a:t>
            </a:r>
            <a:r>
              <a:rPr spc="-70" dirty="0"/>
              <a:t> </a:t>
            </a:r>
            <a:r>
              <a:rPr spc="-5" dirty="0"/>
              <a:t>Constructors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1340" y="1393190"/>
            <a:ext cx="8148320" cy="407542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06400" marR="725170" indent="-342900">
              <a:lnSpc>
                <a:spcPts val="3020"/>
              </a:lnSpc>
              <a:spcBef>
                <a:spcPts val="480"/>
              </a:spcBef>
              <a:buClr>
                <a:srgbClr val="3333CC"/>
              </a:buClr>
              <a:buSzPct val="83928"/>
              <a:buFont typeface="Symbol"/>
              <a:buChar char="❑"/>
              <a:tabLst>
                <a:tab pos="406400" algn="l"/>
              </a:tabLst>
            </a:pPr>
            <a:r>
              <a:rPr sz="2800" spc="-5" dirty="0">
                <a:latin typeface="Comic Sans MS"/>
                <a:cs typeface="Comic Sans MS"/>
              </a:rPr>
              <a:t>Constructor creates </a:t>
            </a:r>
            <a:r>
              <a:rPr sz="2800" dirty="0">
                <a:latin typeface="Comic Sans MS"/>
                <a:cs typeface="Comic Sans MS"/>
              </a:rPr>
              <a:t>a </a:t>
            </a:r>
            <a:r>
              <a:rPr sz="2800" spc="-10" dirty="0">
                <a:latin typeface="Comic Sans MS"/>
                <a:cs typeface="Comic Sans MS"/>
              </a:rPr>
              <a:t>TCP </a:t>
            </a:r>
            <a:r>
              <a:rPr sz="2800" spc="-5" dirty="0">
                <a:latin typeface="Comic Sans MS"/>
                <a:cs typeface="Comic Sans MS"/>
              </a:rPr>
              <a:t>connection to </a:t>
            </a:r>
            <a:r>
              <a:rPr sz="2800" spc="-1375" dirty="0">
                <a:latin typeface="Comic Sans MS"/>
                <a:cs typeface="Comic Sans MS"/>
              </a:rPr>
              <a:t>a </a:t>
            </a:r>
            <a:r>
              <a:rPr sz="2800" spc="-83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named TCP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server.</a:t>
            </a:r>
            <a:endParaRPr sz="2800">
              <a:latin typeface="Comic Sans MS"/>
              <a:cs typeface="Comic Sans MS"/>
            </a:endParaRPr>
          </a:p>
          <a:p>
            <a:pPr marL="806450" lvl="1" indent="-285750">
              <a:lnSpc>
                <a:spcPct val="100000"/>
              </a:lnSpc>
              <a:spcBef>
                <a:spcPts val="270"/>
              </a:spcBef>
              <a:buClr>
                <a:srgbClr val="3333CC"/>
              </a:buClr>
              <a:buSzPct val="75000"/>
              <a:buFont typeface="Symbol"/>
              <a:buChar char="❖"/>
              <a:tabLst>
                <a:tab pos="806450" algn="l"/>
              </a:tabLst>
            </a:pPr>
            <a:r>
              <a:rPr sz="2400" spc="-5" dirty="0">
                <a:latin typeface="Comic Sans MS"/>
                <a:cs typeface="Comic Sans MS"/>
              </a:rPr>
              <a:t>There are </a:t>
            </a:r>
            <a:r>
              <a:rPr sz="2400" dirty="0">
                <a:latin typeface="Comic Sans MS"/>
                <a:cs typeface="Comic Sans MS"/>
              </a:rPr>
              <a:t>a </a:t>
            </a:r>
            <a:r>
              <a:rPr sz="2400" spc="-5" dirty="0">
                <a:latin typeface="Comic Sans MS"/>
                <a:cs typeface="Comic Sans MS"/>
              </a:rPr>
              <a:t>number of constructors:</a:t>
            </a:r>
            <a:endParaRPr sz="2400">
              <a:latin typeface="Comic Sans MS"/>
              <a:cs typeface="Comic Sans MS"/>
            </a:endParaRPr>
          </a:p>
          <a:p>
            <a:pPr marL="520700" marR="853440">
              <a:lnSpc>
                <a:spcPct val="221500"/>
              </a:lnSpc>
            </a:pPr>
            <a:r>
              <a:rPr sz="2400" b="1" spc="-5" dirty="0">
                <a:latin typeface="Courier New"/>
                <a:cs typeface="Courier New"/>
              </a:rPr>
              <a:t>Socket(InetAddress server, int port);  Socket(InetAddress server, int</a:t>
            </a:r>
            <a:r>
              <a:rPr sz="2400" b="1" spc="-7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port,</a:t>
            </a:r>
            <a:endParaRPr sz="2400">
              <a:latin typeface="Courier New"/>
              <a:cs typeface="Courier New"/>
            </a:endParaRPr>
          </a:p>
          <a:p>
            <a:pPr marL="1892300">
              <a:lnSpc>
                <a:spcPct val="100000"/>
              </a:lnSpc>
              <a:spcBef>
                <a:spcPts val="300"/>
              </a:spcBef>
            </a:pPr>
            <a:r>
              <a:rPr sz="2400" b="1" spc="-5" dirty="0">
                <a:latin typeface="Courier New"/>
                <a:cs typeface="Courier New"/>
              </a:rPr>
              <a:t>InetAddress local, int</a:t>
            </a:r>
            <a:r>
              <a:rPr sz="2400" b="1" spc="-8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localport);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Courier New"/>
              <a:cs typeface="Courier New"/>
            </a:endParaRPr>
          </a:p>
          <a:p>
            <a:pPr marL="520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Socket(String hostname, int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port);</a:t>
            </a:r>
            <a:endParaRPr sz="2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53850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6059170" y="6416945"/>
            <a:ext cx="2166620" cy="27368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Java </a:t>
            </a:r>
            <a:r>
              <a:rPr spc="-5" dirty="0"/>
              <a:t>Socket</a:t>
            </a:r>
            <a:r>
              <a:rPr spc="-60" dirty="0"/>
              <a:t> </a:t>
            </a:r>
            <a:r>
              <a:rPr dirty="0"/>
              <a:t>Programming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623300" y="6454450"/>
            <a:ext cx="25527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2600"/>
            <a:ext cx="39154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Socket</a:t>
            </a:r>
            <a:r>
              <a:rPr spc="-80" dirty="0"/>
              <a:t> </a:t>
            </a:r>
            <a:r>
              <a:rPr spc="-10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540" y="1475740"/>
            <a:ext cx="7459345" cy="413892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0"/>
              </a:spcBef>
            </a:pPr>
            <a:r>
              <a:rPr sz="2400" b="1" spc="-5" dirty="0">
                <a:latin typeface="Courier New"/>
                <a:cs typeface="Courier New"/>
              </a:rPr>
              <a:t>void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close();</a:t>
            </a:r>
            <a:endParaRPr sz="2400">
              <a:latin typeface="Courier New"/>
              <a:cs typeface="Courier New"/>
            </a:endParaRPr>
          </a:p>
          <a:p>
            <a:pPr marL="38100" marR="1743710">
              <a:lnSpc>
                <a:spcPct val="141700"/>
              </a:lnSpc>
            </a:pPr>
            <a:r>
              <a:rPr sz="2400" b="1" spc="-5" dirty="0">
                <a:latin typeface="Courier New"/>
                <a:cs typeface="Courier New"/>
              </a:rPr>
              <a:t>InetAddress getInetAddress();  InetAddress getLocalAddress();  InputStream getInputStream();  OutputStream</a:t>
            </a:r>
            <a:r>
              <a:rPr sz="2400" b="1" spc="-9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getOutputStream();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700">
              <a:latin typeface="Courier New"/>
              <a:cs typeface="Courier New"/>
            </a:endParaRPr>
          </a:p>
          <a:p>
            <a:pPr marL="381000" marR="30480" indent="-342900">
              <a:lnSpc>
                <a:spcPct val="100000"/>
              </a:lnSpc>
              <a:spcBef>
                <a:spcPts val="2220"/>
              </a:spcBef>
              <a:buClr>
                <a:srgbClr val="3333CC"/>
              </a:buClr>
              <a:buSzPct val="83928"/>
              <a:buFont typeface="Symbol"/>
              <a:buChar char="❑"/>
              <a:tabLst>
                <a:tab pos="381000" algn="l"/>
              </a:tabLst>
            </a:pPr>
            <a:r>
              <a:rPr sz="2800" spc="-5" dirty="0">
                <a:latin typeface="Comic Sans MS"/>
                <a:cs typeface="Comic Sans MS"/>
              </a:rPr>
              <a:t>Lots more (setting/getting socket </a:t>
            </a:r>
            <a:r>
              <a:rPr sz="2800" spc="-180" dirty="0">
                <a:latin typeface="Comic Sans MS"/>
                <a:cs typeface="Comic Sans MS"/>
              </a:rPr>
              <a:t>options,  </a:t>
            </a:r>
            <a:r>
              <a:rPr sz="2800" spc="-5" dirty="0">
                <a:latin typeface="Comic Sans MS"/>
                <a:cs typeface="Comic Sans MS"/>
              </a:rPr>
              <a:t>partial close,</a:t>
            </a:r>
            <a:r>
              <a:rPr sz="2800" spc="1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etc.)</a:t>
            </a:r>
            <a:endParaRPr sz="280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97967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6059170" y="6416945"/>
            <a:ext cx="2166620" cy="27368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Java </a:t>
            </a:r>
            <a:r>
              <a:rPr spc="-5" dirty="0"/>
              <a:t>Socket</a:t>
            </a:r>
            <a:r>
              <a:rPr spc="-60" dirty="0"/>
              <a:t> </a:t>
            </a:r>
            <a:r>
              <a:rPr dirty="0"/>
              <a:t>Programming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623300" y="6454450"/>
            <a:ext cx="25527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2600"/>
            <a:ext cx="27908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Socket</a:t>
            </a:r>
            <a:r>
              <a:rPr spc="-100" dirty="0"/>
              <a:t> </a:t>
            </a:r>
            <a:r>
              <a:rPr dirty="0"/>
              <a:t>I/O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401320" indent="-342900">
              <a:lnSpc>
                <a:spcPct val="100000"/>
              </a:lnSpc>
              <a:spcBef>
                <a:spcPts val="680"/>
              </a:spcBef>
              <a:buClr>
                <a:srgbClr val="3333CC"/>
              </a:buClr>
              <a:buSzPct val="83928"/>
              <a:buFont typeface="Symbol"/>
              <a:buChar char="❑"/>
              <a:tabLst>
                <a:tab pos="401320" algn="l"/>
              </a:tabLst>
            </a:pPr>
            <a:r>
              <a:rPr sz="2800" spc="-5" dirty="0"/>
              <a:t>Socket I/O is </a:t>
            </a:r>
            <a:r>
              <a:rPr sz="2800" spc="-10" dirty="0"/>
              <a:t>based </a:t>
            </a:r>
            <a:r>
              <a:rPr sz="2800" spc="-5" dirty="0"/>
              <a:t>on the Java I/O</a:t>
            </a:r>
            <a:r>
              <a:rPr sz="2800" spc="15" dirty="0"/>
              <a:t> </a:t>
            </a:r>
            <a:r>
              <a:rPr sz="2800" spc="-145" dirty="0"/>
              <a:t>support</a:t>
            </a:r>
            <a:endParaRPr sz="2800"/>
          </a:p>
          <a:p>
            <a:pPr marL="801370" lvl="1" indent="-285750">
              <a:lnSpc>
                <a:spcPct val="100000"/>
              </a:lnSpc>
              <a:spcBef>
                <a:spcPts val="500"/>
              </a:spcBef>
              <a:buClr>
                <a:srgbClr val="3333CC"/>
              </a:buClr>
              <a:buSzPct val="75000"/>
              <a:buFont typeface="Symbol"/>
              <a:buChar char="❖"/>
              <a:tabLst>
                <a:tab pos="801370" algn="l"/>
              </a:tabLst>
            </a:pPr>
            <a:r>
              <a:rPr sz="2400" spc="-5" dirty="0">
                <a:latin typeface="Comic Sans MS"/>
                <a:cs typeface="Comic Sans MS"/>
              </a:rPr>
              <a:t>in the package</a:t>
            </a:r>
            <a:r>
              <a:rPr sz="2400" spc="30" dirty="0">
                <a:latin typeface="Comic Sans MS"/>
                <a:cs typeface="Comic Sans MS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java.io</a:t>
            </a:r>
            <a:endParaRPr sz="2000">
              <a:latin typeface="Courier New"/>
              <a:cs typeface="Courier New"/>
            </a:endParaRPr>
          </a:p>
          <a:p>
            <a:pPr marL="7620" lvl="1">
              <a:lnSpc>
                <a:spcPct val="100000"/>
              </a:lnSpc>
              <a:spcBef>
                <a:spcPts val="25"/>
              </a:spcBef>
              <a:buClr>
                <a:srgbClr val="3333CC"/>
              </a:buClr>
              <a:buFont typeface="Symbol"/>
              <a:buChar char="❖"/>
            </a:pPr>
            <a:endParaRPr sz="3500">
              <a:latin typeface="Courier New"/>
              <a:cs typeface="Courier New"/>
            </a:endParaRPr>
          </a:p>
          <a:p>
            <a:pPr marL="401320" marR="43180" indent="-342900">
              <a:lnSpc>
                <a:spcPct val="100000"/>
              </a:lnSpc>
              <a:buClr>
                <a:srgbClr val="3333CC"/>
              </a:buClr>
              <a:buSzPct val="83928"/>
              <a:buFont typeface="Symbol"/>
              <a:buChar char="❑"/>
              <a:tabLst>
                <a:tab pos="401320" algn="l"/>
              </a:tabLst>
            </a:pPr>
            <a:r>
              <a:rPr sz="2800" spc="-5" dirty="0"/>
              <a:t>InputStream and OutputStream are </a:t>
            </a:r>
            <a:r>
              <a:rPr sz="2800" spc="-175" dirty="0"/>
              <a:t>abstract  </a:t>
            </a:r>
            <a:r>
              <a:rPr sz="2800" spc="-10" dirty="0"/>
              <a:t>classes</a:t>
            </a:r>
            <a:endParaRPr sz="2800"/>
          </a:p>
          <a:p>
            <a:pPr marL="801370" marR="1133475" lvl="1" indent="-285750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SzPct val="75000"/>
              <a:buFont typeface="Symbol"/>
              <a:buChar char="❖"/>
              <a:tabLst>
                <a:tab pos="801370" algn="l"/>
              </a:tabLst>
            </a:pPr>
            <a:r>
              <a:rPr sz="2400" spc="-5" dirty="0">
                <a:latin typeface="Comic Sans MS"/>
                <a:cs typeface="Comic Sans MS"/>
              </a:rPr>
              <a:t>common operations defined for all kinds </a:t>
            </a:r>
            <a:r>
              <a:rPr sz="2400" spc="-535" dirty="0">
                <a:latin typeface="Comic Sans MS"/>
                <a:cs typeface="Comic Sans MS"/>
              </a:rPr>
              <a:t>of  </a:t>
            </a:r>
            <a:r>
              <a:rPr sz="2400" spc="-5" dirty="0">
                <a:latin typeface="Comic Sans MS"/>
                <a:cs typeface="Comic Sans MS"/>
              </a:rPr>
              <a:t>InputStreams,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OutputStreams…</a:t>
            </a:r>
            <a:endParaRPr sz="240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534212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6059170" y="6416945"/>
            <a:ext cx="2166620" cy="27368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Java </a:t>
            </a:r>
            <a:r>
              <a:rPr spc="-5" dirty="0"/>
              <a:t>Socket</a:t>
            </a:r>
            <a:r>
              <a:rPr spc="-60" dirty="0"/>
              <a:t> </a:t>
            </a:r>
            <a:r>
              <a:rPr dirty="0"/>
              <a:t>Programming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623300" y="6454450"/>
            <a:ext cx="25527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482600"/>
            <a:ext cx="47351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InputStream</a:t>
            </a:r>
            <a:r>
              <a:rPr spc="-40" dirty="0"/>
              <a:t> </a:t>
            </a:r>
            <a:r>
              <a:rPr spc="-10" dirty="0"/>
              <a:t>Basics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391919"/>
            <a:ext cx="7919084" cy="466217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b="1" spc="-5" dirty="0">
                <a:latin typeface="Courier New"/>
                <a:cs typeface="Courier New"/>
              </a:rPr>
              <a:t>// reads some number of bytes</a:t>
            </a:r>
            <a:r>
              <a:rPr sz="2800" b="1" spc="-50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and</a:t>
            </a:r>
            <a:endParaRPr sz="2800">
              <a:latin typeface="Courier New"/>
              <a:cs typeface="Courier New"/>
            </a:endParaRPr>
          </a:p>
          <a:p>
            <a:pPr marL="12700" marR="2564765">
              <a:lnSpc>
                <a:spcPct val="120500"/>
              </a:lnSpc>
              <a:spcBef>
                <a:spcPts val="10"/>
              </a:spcBef>
            </a:pPr>
            <a:r>
              <a:rPr sz="2800" b="1" spc="-5" dirty="0">
                <a:latin typeface="Courier New"/>
                <a:cs typeface="Courier New"/>
              </a:rPr>
              <a:t>// puts in buffer array </a:t>
            </a:r>
            <a:r>
              <a:rPr sz="2800" b="1" dirty="0">
                <a:latin typeface="Courier New"/>
                <a:cs typeface="Courier New"/>
              </a:rPr>
              <a:t>b  </a:t>
            </a:r>
            <a:r>
              <a:rPr sz="2800" b="1" spc="-5" dirty="0">
                <a:latin typeface="Courier New"/>
                <a:cs typeface="Courier New"/>
              </a:rPr>
              <a:t>int read(byte[]</a:t>
            </a:r>
            <a:r>
              <a:rPr sz="2800" b="1" spc="-30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b);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Courier New"/>
                <a:cs typeface="Courier New"/>
              </a:rPr>
              <a:t>// reads up to len</a:t>
            </a:r>
            <a:r>
              <a:rPr sz="2800" b="1" spc="-30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bytes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b="1" spc="-5" dirty="0">
                <a:latin typeface="Courier New"/>
                <a:cs typeface="Courier New"/>
              </a:rPr>
              <a:t>int read(byte[] b, int off, int</a:t>
            </a:r>
            <a:r>
              <a:rPr sz="2800" b="1" spc="-75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len);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>
              <a:latin typeface="Courier New"/>
              <a:cs typeface="Courier New"/>
            </a:endParaRPr>
          </a:p>
          <a:p>
            <a:pPr marL="12700" marR="1313815">
              <a:lnSpc>
                <a:spcPct val="120800"/>
              </a:lnSpc>
              <a:spcBef>
                <a:spcPts val="5"/>
              </a:spcBef>
            </a:pPr>
            <a:r>
              <a:rPr sz="2800" spc="-5" dirty="0">
                <a:latin typeface="Comic Sans MS"/>
                <a:cs typeface="Comic Sans MS"/>
              </a:rPr>
              <a:t>Both methods can </a:t>
            </a:r>
            <a:r>
              <a:rPr sz="2800" dirty="0">
                <a:latin typeface="Comic Sans MS"/>
                <a:cs typeface="Comic Sans MS"/>
              </a:rPr>
              <a:t>throw </a:t>
            </a:r>
            <a:r>
              <a:rPr sz="2800" b="1" spc="-5" dirty="0">
                <a:latin typeface="Courier New"/>
                <a:cs typeface="Courier New"/>
              </a:rPr>
              <a:t>IOException</a:t>
            </a:r>
            <a:r>
              <a:rPr sz="2800" spc="-5" dirty="0">
                <a:latin typeface="Comic Sans MS"/>
                <a:cs typeface="Comic Sans MS"/>
              </a:rPr>
              <a:t>.  Both return </a:t>
            </a:r>
            <a:r>
              <a:rPr sz="2800" dirty="0">
                <a:latin typeface="Comic Sans MS"/>
                <a:cs typeface="Comic Sans MS"/>
              </a:rPr>
              <a:t>–1 </a:t>
            </a:r>
            <a:r>
              <a:rPr sz="2800" spc="-5" dirty="0">
                <a:latin typeface="Comic Sans MS"/>
                <a:cs typeface="Comic Sans MS"/>
              </a:rPr>
              <a:t>on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EOF.</a:t>
            </a:r>
            <a:endParaRPr sz="280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622185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6059170" y="6416945"/>
            <a:ext cx="2166620" cy="27368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Java </a:t>
            </a:r>
            <a:r>
              <a:rPr spc="-5" dirty="0"/>
              <a:t>Socket</a:t>
            </a:r>
            <a:r>
              <a:rPr spc="-60" dirty="0"/>
              <a:t> </a:t>
            </a:r>
            <a:r>
              <a:rPr dirty="0"/>
              <a:t>Programming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623300" y="6454450"/>
            <a:ext cx="25527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2600"/>
            <a:ext cx="51015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OutputStream</a:t>
            </a:r>
            <a:r>
              <a:rPr spc="-30" dirty="0"/>
              <a:t> </a:t>
            </a:r>
            <a:r>
              <a:rPr spc="-10" dirty="0"/>
              <a:t>Basics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696720"/>
            <a:ext cx="8345805" cy="380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04845">
              <a:lnSpc>
                <a:spcPct val="110700"/>
              </a:lnSpc>
              <a:spcBef>
                <a:spcPts val="100"/>
              </a:spcBef>
            </a:pPr>
            <a:r>
              <a:rPr sz="2800" b="1" spc="-5" dirty="0">
                <a:latin typeface="Courier New"/>
                <a:cs typeface="Courier New"/>
              </a:rPr>
              <a:t>// writes b.length bytes  void write(byte[]</a:t>
            </a:r>
            <a:r>
              <a:rPr sz="2800" b="1" spc="-45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b);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Courier New"/>
                <a:cs typeface="Courier New"/>
              </a:rPr>
              <a:t>// writes len bytes</a:t>
            </a:r>
            <a:r>
              <a:rPr sz="2800" b="1" spc="-30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starting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800" b="1" spc="-5" dirty="0">
                <a:latin typeface="Courier New"/>
                <a:cs typeface="Courier New"/>
              </a:rPr>
              <a:t>// at offset</a:t>
            </a:r>
            <a:r>
              <a:rPr sz="2800" b="1" spc="-15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off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800" b="1" spc="-5" dirty="0">
                <a:latin typeface="Courier New"/>
                <a:cs typeface="Courier New"/>
              </a:rPr>
              <a:t>void write(byte[] b, int off, int</a:t>
            </a:r>
            <a:r>
              <a:rPr sz="2800" b="1" spc="-75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len);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Comic Sans MS"/>
                <a:cs typeface="Comic Sans MS"/>
              </a:rPr>
              <a:t>Both methods can </a:t>
            </a:r>
            <a:r>
              <a:rPr sz="2800" dirty="0">
                <a:latin typeface="Comic Sans MS"/>
                <a:cs typeface="Comic Sans MS"/>
              </a:rPr>
              <a:t>throw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IOException</a:t>
            </a:r>
            <a:r>
              <a:rPr sz="2800" spc="-5" dirty="0">
                <a:latin typeface="Comic Sans MS"/>
                <a:cs typeface="Comic Sans MS"/>
              </a:rPr>
              <a:t>.</a:t>
            </a:r>
            <a:endParaRPr sz="280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862707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6059170" y="6416945"/>
            <a:ext cx="2166620" cy="27368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Java </a:t>
            </a:r>
            <a:r>
              <a:rPr spc="-5" dirty="0"/>
              <a:t>Socket</a:t>
            </a:r>
            <a:r>
              <a:rPr spc="-60" dirty="0"/>
              <a:t> </a:t>
            </a:r>
            <a:r>
              <a:rPr dirty="0"/>
              <a:t>Programming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623300" y="6454450"/>
            <a:ext cx="25527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ServerSocket</a:t>
            </a:r>
            <a:r>
              <a:rPr spc="-45" dirty="0"/>
              <a:t> </a:t>
            </a:r>
            <a:r>
              <a:rPr spc="-5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1340" y="817879"/>
            <a:ext cx="6684645" cy="4359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3600" u="heavy" spc="-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Comic Sans MS"/>
                <a:cs typeface="Comic Sans MS"/>
              </a:rPr>
              <a:t>(TCP Passive</a:t>
            </a:r>
            <a:r>
              <a:rPr sz="3600" u="heavy" spc="-2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Comic Sans MS"/>
                <a:cs typeface="Comic Sans MS"/>
              </a:rPr>
              <a:t> </a:t>
            </a:r>
            <a:r>
              <a:rPr sz="3600" u="heavy" spc="-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Comic Sans MS"/>
                <a:cs typeface="Comic Sans MS"/>
              </a:rPr>
              <a:t>Socket)</a:t>
            </a:r>
            <a:endParaRPr sz="3600">
              <a:latin typeface="Comic Sans MS"/>
              <a:cs typeface="Comic Sans MS"/>
            </a:endParaRPr>
          </a:p>
          <a:p>
            <a:pPr marL="406400" indent="-342900">
              <a:lnSpc>
                <a:spcPct val="100000"/>
              </a:lnSpc>
              <a:spcBef>
                <a:spcPts val="2100"/>
              </a:spcBef>
              <a:buClr>
                <a:srgbClr val="3333CC"/>
              </a:buClr>
              <a:buSzPct val="83928"/>
              <a:buFont typeface="Symbol"/>
              <a:buChar char="❑"/>
              <a:tabLst>
                <a:tab pos="406400" algn="l"/>
              </a:tabLst>
            </a:pPr>
            <a:r>
              <a:rPr sz="2800" spc="-5" dirty="0">
                <a:latin typeface="Comic Sans MS"/>
                <a:cs typeface="Comic Sans MS"/>
              </a:rPr>
              <a:t>Constructors:</a:t>
            </a:r>
            <a:endParaRPr sz="2800">
              <a:latin typeface="Comic Sans MS"/>
              <a:cs typeface="Comic Sans MS"/>
            </a:endParaRPr>
          </a:p>
          <a:p>
            <a:pPr marL="63500" marR="30480">
              <a:lnSpc>
                <a:spcPct val="241500"/>
              </a:lnSpc>
              <a:spcBef>
                <a:spcPts val="5"/>
              </a:spcBef>
            </a:pPr>
            <a:r>
              <a:rPr sz="2400" b="1" spc="-5" dirty="0">
                <a:latin typeface="Courier New"/>
                <a:cs typeface="Courier New"/>
              </a:rPr>
              <a:t>ServerSocket(int port);  ServerSocket(int port, int backlog);  ServerSocket(int port, int</a:t>
            </a:r>
            <a:r>
              <a:rPr sz="2400" b="1" spc="-7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backlog,</a:t>
            </a:r>
            <a:endParaRPr sz="2400">
              <a:latin typeface="Courier New"/>
              <a:cs typeface="Courier New"/>
            </a:endParaRPr>
          </a:p>
          <a:p>
            <a:pPr marL="244094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latin typeface="Courier New"/>
                <a:cs typeface="Courier New"/>
              </a:rPr>
              <a:t>InetAddress</a:t>
            </a:r>
            <a:r>
              <a:rPr sz="2400" b="1" spc="-10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bindAddr);</a:t>
            </a:r>
            <a:endParaRPr sz="2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28578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6059170" y="6416945"/>
            <a:ext cx="2166620" cy="27368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Java </a:t>
            </a:r>
            <a:r>
              <a:rPr spc="-5" dirty="0"/>
              <a:t>Socket</a:t>
            </a:r>
            <a:r>
              <a:rPr spc="-60" dirty="0"/>
              <a:t> </a:t>
            </a:r>
            <a:r>
              <a:rPr dirty="0"/>
              <a:t>Programming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8623300" y="6454450"/>
            <a:ext cx="25527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558800"/>
            <a:ext cx="55587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ServerSocket</a:t>
            </a:r>
            <a:r>
              <a:rPr spc="-30" dirty="0"/>
              <a:t> </a:t>
            </a:r>
            <a:r>
              <a:rPr spc="-10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1280" y="1480820"/>
            <a:ext cx="6212840" cy="2990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8905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Courier New"/>
                <a:cs typeface="Courier New"/>
              </a:rPr>
              <a:t>Socket</a:t>
            </a:r>
            <a:r>
              <a:rPr sz="2800" b="1" spc="-20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accept();</a:t>
            </a:r>
            <a:endParaRPr sz="2800">
              <a:latin typeface="Courier New"/>
              <a:cs typeface="Courier New"/>
            </a:endParaRPr>
          </a:p>
          <a:p>
            <a:pPr marL="12700" marR="5080" indent="1706880">
              <a:lnSpc>
                <a:spcPts val="6670"/>
              </a:lnSpc>
              <a:spcBef>
                <a:spcPts val="765"/>
              </a:spcBef>
            </a:pPr>
            <a:r>
              <a:rPr sz="2800" b="1" spc="-5" dirty="0">
                <a:latin typeface="Courier New"/>
                <a:cs typeface="Courier New"/>
              </a:rPr>
              <a:t>void close();  InetAddress</a:t>
            </a:r>
            <a:r>
              <a:rPr sz="2800" b="1" spc="-95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getInetAddress();</a:t>
            </a:r>
            <a:endParaRPr sz="2800">
              <a:latin typeface="Courier New"/>
              <a:cs typeface="Courier New"/>
            </a:endParaRPr>
          </a:p>
          <a:p>
            <a:pPr marL="1079500">
              <a:lnSpc>
                <a:spcPct val="100000"/>
              </a:lnSpc>
              <a:spcBef>
                <a:spcPts val="2525"/>
              </a:spcBef>
            </a:pPr>
            <a:r>
              <a:rPr sz="2800" b="1" spc="-5" dirty="0">
                <a:latin typeface="Courier New"/>
                <a:cs typeface="Courier New"/>
              </a:rPr>
              <a:t>int</a:t>
            </a:r>
            <a:r>
              <a:rPr sz="2800" b="1" spc="-25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getLocalPort();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9519" y="5552440"/>
            <a:ext cx="6436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throw </a:t>
            </a:r>
            <a:r>
              <a:rPr sz="2400" b="1" spc="-5" dirty="0">
                <a:latin typeface="Courier New"/>
                <a:cs typeface="Courier New"/>
              </a:rPr>
              <a:t>IOException,</a:t>
            </a:r>
            <a:r>
              <a:rPr sz="2400" b="1" spc="-9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SecurityException</a:t>
            </a:r>
            <a:endParaRPr sz="2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92363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98450"/>
            <a:ext cx="776986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76290" algn="l"/>
              </a:tabLst>
            </a:pPr>
            <a:r>
              <a:rPr spc="-10" dirty="0">
                <a:latin typeface="Arial Unicode MS"/>
                <a:cs typeface="Arial Unicode MS"/>
              </a:rPr>
              <a:t>S</a:t>
            </a:r>
            <a:r>
              <a:rPr spc="-5" dirty="0">
                <a:latin typeface="Arial Unicode MS"/>
                <a:cs typeface="Arial Unicode MS"/>
              </a:rPr>
              <a:t>o</a:t>
            </a:r>
            <a:r>
              <a:rPr spc="5" dirty="0">
                <a:latin typeface="Arial Unicode MS"/>
                <a:cs typeface="Arial Unicode MS"/>
              </a:rPr>
              <a:t>c</a:t>
            </a:r>
            <a:r>
              <a:rPr dirty="0">
                <a:latin typeface="Arial Unicode MS"/>
                <a:cs typeface="Arial Unicode MS"/>
              </a:rPr>
              <a:t>k</a:t>
            </a:r>
            <a:r>
              <a:rPr spc="-5" dirty="0">
                <a:latin typeface="Arial Unicode MS"/>
                <a:cs typeface="Arial Unicode MS"/>
              </a:rPr>
              <a:t>e</a:t>
            </a:r>
            <a:r>
              <a:rPr dirty="0">
                <a:latin typeface="Arial Unicode MS"/>
                <a:cs typeface="Arial Unicode MS"/>
              </a:rPr>
              <a:t>t p</a:t>
            </a:r>
            <a:r>
              <a:rPr spc="-5" dirty="0">
                <a:latin typeface="Arial Unicode MS"/>
                <a:cs typeface="Arial Unicode MS"/>
              </a:rPr>
              <a:t>rogra</a:t>
            </a:r>
            <a:r>
              <a:rPr spc="-15" dirty="0">
                <a:latin typeface="Arial Unicode MS"/>
                <a:cs typeface="Arial Unicode MS"/>
              </a:rPr>
              <a:t>m</a:t>
            </a:r>
            <a:r>
              <a:rPr spc="-5" dirty="0">
                <a:latin typeface="Arial Unicode MS"/>
                <a:cs typeface="Arial Unicode MS"/>
              </a:rPr>
              <a:t>m</a:t>
            </a:r>
            <a:r>
              <a:rPr spc="-10" dirty="0">
                <a:latin typeface="Arial Unicode MS"/>
                <a:cs typeface="Arial Unicode MS"/>
              </a:rPr>
              <a:t>i</a:t>
            </a:r>
            <a:r>
              <a:rPr dirty="0">
                <a:latin typeface="Arial Unicode MS"/>
                <a:cs typeface="Arial Unicode MS"/>
              </a:rPr>
              <a:t>ng</a:t>
            </a:r>
            <a:r>
              <a:rPr spc="-15" dirty="0">
                <a:latin typeface="Arial Unicode MS"/>
                <a:cs typeface="Arial Unicode MS"/>
              </a:rPr>
              <a:t> </a:t>
            </a:r>
            <a:r>
              <a:rPr spc="-10" dirty="0">
                <a:latin typeface="Arial Unicode MS"/>
                <a:cs typeface="Arial Unicode MS"/>
              </a:rPr>
              <a:t>w</a:t>
            </a:r>
            <a:r>
              <a:rPr spc="-5" dirty="0">
                <a:latin typeface="Arial Unicode MS"/>
                <a:cs typeface="Arial Unicode MS"/>
              </a:rPr>
              <a:t>it</a:t>
            </a:r>
            <a:r>
              <a:rPr dirty="0">
                <a:latin typeface="Arial Unicode MS"/>
                <a:cs typeface="Arial Unicode MS"/>
              </a:rPr>
              <a:t>h	</a:t>
            </a:r>
            <a:r>
              <a:rPr spc="-5" dirty="0">
                <a:latin typeface="Arial Unicode MS"/>
                <a:cs typeface="Arial Unicode MS"/>
              </a:rPr>
              <a:t>T</a:t>
            </a:r>
            <a:r>
              <a:rPr spc="-15" dirty="0">
                <a:latin typeface="Arial Unicode MS"/>
                <a:cs typeface="Arial Unicode MS"/>
              </a:rPr>
              <a:t>C</a:t>
            </a:r>
            <a:r>
              <a:rPr dirty="0">
                <a:latin typeface="Arial Unicode MS"/>
                <a:cs typeface="Arial Unicode MS"/>
              </a:rPr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190" y="1584959"/>
            <a:ext cx="3984625" cy="377062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solidFill>
                  <a:srgbClr val="FF0000"/>
                </a:solidFill>
                <a:latin typeface="Arial Unicode MS"/>
                <a:cs typeface="Arial Unicode MS"/>
              </a:rPr>
              <a:t>Example client-server </a:t>
            </a:r>
            <a:r>
              <a:rPr sz="2400" spc="-10" dirty="0">
                <a:solidFill>
                  <a:srgbClr val="FF0000"/>
                </a:solidFill>
                <a:latin typeface="Arial Unicode MS"/>
                <a:cs typeface="Arial Unicode MS"/>
              </a:rPr>
              <a:t>app:</a:t>
            </a:r>
            <a:endParaRPr sz="2400">
              <a:latin typeface="Arial Unicode MS"/>
              <a:cs typeface="Arial Unicode MS"/>
            </a:endParaRPr>
          </a:p>
          <a:p>
            <a:pPr marL="381000" marR="189230" indent="-342900">
              <a:lnSpc>
                <a:spcPct val="100099"/>
              </a:lnSpc>
              <a:spcBef>
                <a:spcPts val="495"/>
              </a:spcBef>
              <a:buClr>
                <a:srgbClr val="3333CC"/>
              </a:buClr>
              <a:buSzPct val="85000"/>
              <a:buFont typeface="Symbol"/>
              <a:buChar char="❑"/>
              <a:tabLst>
                <a:tab pos="380365" algn="l"/>
                <a:tab pos="381000" algn="l"/>
              </a:tabLst>
            </a:pPr>
            <a:r>
              <a:rPr sz="2000" dirty="0">
                <a:latin typeface="Arial Unicode MS"/>
                <a:cs typeface="Arial Unicode MS"/>
              </a:rPr>
              <a:t>client reads line </a:t>
            </a:r>
            <a:r>
              <a:rPr sz="2000" spc="-5" dirty="0">
                <a:latin typeface="Arial Unicode MS"/>
                <a:cs typeface="Arial Unicode MS"/>
              </a:rPr>
              <a:t>from</a:t>
            </a:r>
            <a:r>
              <a:rPr sz="2000" spc="-105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standard  input </a:t>
            </a:r>
            <a:r>
              <a:rPr sz="2000" spc="114" dirty="0">
                <a:latin typeface="Arial Unicode MS"/>
                <a:cs typeface="Arial Unicode MS"/>
              </a:rPr>
              <a:t>(</a:t>
            </a:r>
            <a:r>
              <a:rPr sz="2000" b="1" spc="114" dirty="0">
                <a:latin typeface="Arial Unicode MS"/>
                <a:cs typeface="Arial Unicode MS"/>
              </a:rPr>
              <a:t>inFrom </a:t>
            </a:r>
            <a:r>
              <a:rPr sz="2000" b="1" spc="120" dirty="0">
                <a:latin typeface="Arial Unicode MS"/>
                <a:cs typeface="Arial Unicode MS"/>
              </a:rPr>
              <a:t>User </a:t>
            </a:r>
            <a:r>
              <a:rPr sz="2000" spc="-5" dirty="0">
                <a:latin typeface="Arial Unicode MS"/>
                <a:cs typeface="Arial Unicode MS"/>
              </a:rPr>
              <a:t>stream) </a:t>
            </a:r>
            <a:r>
              <a:rPr sz="2000" dirty="0">
                <a:latin typeface="Arial Unicode MS"/>
                <a:cs typeface="Arial Unicode MS"/>
              </a:rPr>
              <a:t>,  sends </a:t>
            </a:r>
            <a:r>
              <a:rPr sz="2000" spc="-5" dirty="0">
                <a:latin typeface="Arial Unicode MS"/>
                <a:cs typeface="Arial Unicode MS"/>
              </a:rPr>
              <a:t>to </a:t>
            </a:r>
            <a:r>
              <a:rPr sz="2000" dirty="0">
                <a:latin typeface="Arial Unicode MS"/>
                <a:cs typeface="Arial Unicode MS"/>
              </a:rPr>
              <a:t>server via socket  </a:t>
            </a:r>
            <a:r>
              <a:rPr sz="2000" spc="110" dirty="0">
                <a:latin typeface="Arial Unicode MS"/>
                <a:cs typeface="Arial Unicode MS"/>
              </a:rPr>
              <a:t>(</a:t>
            </a:r>
            <a:r>
              <a:rPr sz="2000" b="1" spc="110" dirty="0">
                <a:latin typeface="Arial Unicode MS"/>
                <a:cs typeface="Arial Unicode MS"/>
              </a:rPr>
              <a:t>outTo </a:t>
            </a:r>
            <a:r>
              <a:rPr sz="2000" b="1" spc="135" dirty="0">
                <a:latin typeface="Arial Unicode MS"/>
                <a:cs typeface="Arial Unicode MS"/>
              </a:rPr>
              <a:t>Server</a:t>
            </a:r>
            <a:r>
              <a:rPr sz="2000" b="1" spc="-320" dirty="0">
                <a:latin typeface="Arial Unicode MS"/>
                <a:cs typeface="Arial Unicode MS"/>
              </a:rPr>
              <a:t> </a:t>
            </a:r>
            <a:r>
              <a:rPr sz="2000" spc="-5" dirty="0">
                <a:latin typeface="Arial Unicode MS"/>
                <a:cs typeface="Arial Unicode MS"/>
              </a:rPr>
              <a:t>stream)</a:t>
            </a:r>
            <a:endParaRPr sz="2000">
              <a:latin typeface="Arial Unicode MS"/>
              <a:cs typeface="Arial Unicode MS"/>
            </a:endParaRPr>
          </a:p>
          <a:p>
            <a:pPr marL="381000" indent="-342900">
              <a:lnSpc>
                <a:spcPct val="100000"/>
              </a:lnSpc>
              <a:spcBef>
                <a:spcPts val="500"/>
              </a:spcBef>
              <a:buClr>
                <a:srgbClr val="3333CC"/>
              </a:buClr>
              <a:buSzPct val="85000"/>
              <a:buFont typeface="Symbol"/>
              <a:buChar char="❑"/>
              <a:tabLst>
                <a:tab pos="380365" algn="l"/>
                <a:tab pos="381000" algn="l"/>
              </a:tabLst>
            </a:pPr>
            <a:r>
              <a:rPr sz="2000" dirty="0">
                <a:latin typeface="Arial Unicode MS"/>
                <a:cs typeface="Arial Unicode MS"/>
              </a:rPr>
              <a:t>server reads line from</a:t>
            </a:r>
            <a:r>
              <a:rPr sz="2000" spc="-55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socket</a:t>
            </a:r>
            <a:endParaRPr sz="2000">
              <a:latin typeface="Arial Unicode MS"/>
              <a:cs typeface="Arial Unicode MS"/>
            </a:endParaRPr>
          </a:p>
          <a:p>
            <a:pPr marL="381000" marR="30480" indent="-342900">
              <a:lnSpc>
                <a:spcPct val="100000"/>
              </a:lnSpc>
              <a:spcBef>
                <a:spcPts val="500"/>
              </a:spcBef>
              <a:buClr>
                <a:srgbClr val="3333CC"/>
              </a:buClr>
              <a:buSzPct val="85000"/>
              <a:buFont typeface="Symbol"/>
              <a:buChar char="❑"/>
              <a:tabLst>
                <a:tab pos="380365" algn="l"/>
                <a:tab pos="381000" algn="l"/>
              </a:tabLst>
            </a:pPr>
            <a:r>
              <a:rPr sz="2000" dirty="0">
                <a:latin typeface="Arial Unicode MS"/>
                <a:cs typeface="Arial Unicode MS"/>
              </a:rPr>
              <a:t>server converts line to  uppercase, sends back to</a:t>
            </a:r>
            <a:r>
              <a:rPr sz="2000" spc="-95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client</a:t>
            </a:r>
            <a:endParaRPr sz="2000">
              <a:latin typeface="Arial Unicode MS"/>
              <a:cs typeface="Arial Unicode MS"/>
            </a:endParaRPr>
          </a:p>
          <a:p>
            <a:pPr marL="381000" marR="431800" indent="-342900">
              <a:lnSpc>
                <a:spcPct val="100000"/>
              </a:lnSpc>
              <a:spcBef>
                <a:spcPts val="500"/>
              </a:spcBef>
              <a:buClr>
                <a:srgbClr val="3333CC"/>
              </a:buClr>
              <a:buSzPct val="85000"/>
              <a:buFont typeface="Symbol"/>
              <a:buChar char="❑"/>
              <a:tabLst>
                <a:tab pos="380365" algn="l"/>
                <a:tab pos="381000" algn="l"/>
                <a:tab pos="2585085" algn="l"/>
              </a:tabLst>
            </a:pPr>
            <a:r>
              <a:rPr sz="2000" spc="5" dirty="0">
                <a:latin typeface="Arial Unicode MS"/>
                <a:cs typeface="Arial Unicode MS"/>
              </a:rPr>
              <a:t>c</a:t>
            </a:r>
            <a:r>
              <a:rPr sz="2000" spc="-5" dirty="0">
                <a:latin typeface="Arial Unicode MS"/>
                <a:cs typeface="Arial Unicode MS"/>
              </a:rPr>
              <a:t>l</a:t>
            </a:r>
            <a:r>
              <a:rPr sz="2000" dirty="0">
                <a:latin typeface="Arial Unicode MS"/>
                <a:cs typeface="Arial Unicode MS"/>
              </a:rPr>
              <a:t>i</a:t>
            </a:r>
            <a:r>
              <a:rPr sz="2000" spc="-5" dirty="0">
                <a:latin typeface="Arial Unicode MS"/>
                <a:cs typeface="Arial Unicode MS"/>
              </a:rPr>
              <a:t>e</a:t>
            </a:r>
            <a:r>
              <a:rPr sz="2000" spc="5" dirty="0">
                <a:latin typeface="Arial Unicode MS"/>
                <a:cs typeface="Arial Unicode MS"/>
              </a:rPr>
              <a:t>n</a:t>
            </a:r>
            <a:r>
              <a:rPr sz="2000" dirty="0">
                <a:latin typeface="Arial Unicode MS"/>
                <a:cs typeface="Arial Unicode MS"/>
              </a:rPr>
              <a:t>t</a:t>
            </a:r>
            <a:r>
              <a:rPr sz="2000" spc="-15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r</a:t>
            </a:r>
            <a:r>
              <a:rPr sz="2000" spc="5" dirty="0">
                <a:latin typeface="Arial Unicode MS"/>
                <a:cs typeface="Arial Unicode MS"/>
              </a:rPr>
              <a:t>ea</a:t>
            </a:r>
            <a:r>
              <a:rPr sz="2000" spc="-5" dirty="0">
                <a:latin typeface="Arial Unicode MS"/>
                <a:cs typeface="Arial Unicode MS"/>
              </a:rPr>
              <a:t>d</a:t>
            </a:r>
            <a:r>
              <a:rPr sz="2000" spc="5" dirty="0">
                <a:latin typeface="Arial Unicode MS"/>
                <a:cs typeface="Arial Unicode MS"/>
              </a:rPr>
              <a:t>s</a:t>
            </a:r>
            <a:r>
              <a:rPr sz="2000" dirty="0">
                <a:latin typeface="Arial Unicode MS"/>
                <a:cs typeface="Arial Unicode MS"/>
              </a:rPr>
              <a:t>,</a:t>
            </a:r>
            <a:r>
              <a:rPr sz="2000" spc="-15" dirty="0">
                <a:latin typeface="Arial Unicode MS"/>
                <a:cs typeface="Arial Unicode MS"/>
              </a:rPr>
              <a:t> </a:t>
            </a:r>
            <a:r>
              <a:rPr sz="2000" spc="5" dirty="0">
                <a:latin typeface="Arial Unicode MS"/>
                <a:cs typeface="Arial Unicode MS"/>
              </a:rPr>
              <a:t>p</a:t>
            </a:r>
            <a:r>
              <a:rPr sz="2000" dirty="0">
                <a:latin typeface="Arial Unicode MS"/>
                <a:cs typeface="Arial Unicode MS"/>
              </a:rPr>
              <a:t>r</a:t>
            </a:r>
            <a:r>
              <a:rPr sz="2000" spc="-5" dirty="0">
                <a:latin typeface="Arial Unicode MS"/>
                <a:cs typeface="Arial Unicode MS"/>
              </a:rPr>
              <a:t>i</a:t>
            </a:r>
            <a:r>
              <a:rPr sz="2000" spc="5" dirty="0">
                <a:latin typeface="Arial Unicode MS"/>
                <a:cs typeface="Arial Unicode MS"/>
              </a:rPr>
              <a:t>n</a:t>
            </a:r>
            <a:r>
              <a:rPr sz="2000" spc="-10" dirty="0">
                <a:latin typeface="Arial Unicode MS"/>
                <a:cs typeface="Arial Unicode MS"/>
              </a:rPr>
              <a:t>t</a:t>
            </a:r>
            <a:r>
              <a:rPr sz="2000" dirty="0">
                <a:latin typeface="Arial Unicode MS"/>
                <a:cs typeface="Arial Unicode MS"/>
              </a:rPr>
              <a:t>s	</a:t>
            </a:r>
            <a:r>
              <a:rPr sz="2000" spc="-10" dirty="0">
                <a:latin typeface="Arial Unicode MS"/>
                <a:cs typeface="Arial Unicode MS"/>
              </a:rPr>
              <a:t>m</a:t>
            </a:r>
            <a:r>
              <a:rPr sz="2000" spc="5" dirty="0">
                <a:latin typeface="Arial Unicode MS"/>
                <a:cs typeface="Arial Unicode MS"/>
              </a:rPr>
              <a:t>od</a:t>
            </a:r>
            <a:r>
              <a:rPr sz="2000" spc="-5" dirty="0">
                <a:latin typeface="Arial Unicode MS"/>
                <a:cs typeface="Arial Unicode MS"/>
              </a:rPr>
              <a:t>i</a:t>
            </a:r>
            <a:r>
              <a:rPr sz="2000" spc="-10" dirty="0">
                <a:latin typeface="Arial Unicode MS"/>
                <a:cs typeface="Arial Unicode MS"/>
              </a:rPr>
              <a:t>f</a:t>
            </a:r>
            <a:r>
              <a:rPr sz="2000" dirty="0">
                <a:latin typeface="Arial Unicode MS"/>
                <a:cs typeface="Arial Unicode MS"/>
              </a:rPr>
              <a:t>i</a:t>
            </a:r>
            <a:r>
              <a:rPr sz="2000" spc="-5" dirty="0">
                <a:latin typeface="Arial Unicode MS"/>
                <a:cs typeface="Arial Unicode MS"/>
              </a:rPr>
              <a:t>e</a:t>
            </a:r>
            <a:r>
              <a:rPr sz="2000" dirty="0">
                <a:latin typeface="Arial Unicode MS"/>
                <a:cs typeface="Arial Unicode MS"/>
              </a:rPr>
              <a:t>d  </a:t>
            </a:r>
            <a:r>
              <a:rPr sz="2000" spc="-5" dirty="0">
                <a:latin typeface="Arial Unicode MS"/>
                <a:cs typeface="Arial Unicode MS"/>
              </a:rPr>
              <a:t>line from </a:t>
            </a:r>
            <a:r>
              <a:rPr sz="2000" dirty="0">
                <a:latin typeface="Arial Unicode MS"/>
                <a:cs typeface="Arial Unicode MS"/>
              </a:rPr>
              <a:t>socket  </a:t>
            </a:r>
            <a:r>
              <a:rPr sz="2000" spc="50" dirty="0">
                <a:latin typeface="Arial Unicode MS"/>
                <a:cs typeface="Arial Unicode MS"/>
              </a:rPr>
              <a:t>(</a:t>
            </a:r>
            <a:r>
              <a:rPr sz="2000" b="1" spc="50" dirty="0">
                <a:latin typeface="Arial Unicode MS"/>
                <a:cs typeface="Arial Unicode MS"/>
              </a:rPr>
              <a:t>in</a:t>
            </a:r>
            <a:r>
              <a:rPr sz="2000" b="1" spc="-390" dirty="0">
                <a:latin typeface="Arial Unicode MS"/>
                <a:cs typeface="Arial Unicode MS"/>
              </a:rPr>
              <a:t> </a:t>
            </a:r>
            <a:r>
              <a:rPr sz="2000" b="1" spc="120" dirty="0">
                <a:latin typeface="Arial Unicode MS"/>
                <a:cs typeface="Arial Unicode MS"/>
              </a:rPr>
              <a:t>From</a:t>
            </a:r>
            <a:r>
              <a:rPr sz="2000" b="1" spc="-385" dirty="0">
                <a:latin typeface="Arial Unicode MS"/>
                <a:cs typeface="Arial Unicode MS"/>
              </a:rPr>
              <a:t> </a:t>
            </a:r>
            <a:r>
              <a:rPr sz="2000" b="1" spc="135" dirty="0">
                <a:latin typeface="Arial Unicode MS"/>
                <a:cs typeface="Arial Unicode MS"/>
              </a:rPr>
              <a:t>Server</a:t>
            </a:r>
            <a:r>
              <a:rPr sz="2000" b="1" spc="180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stream)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4294967295"/>
          </p:nvPr>
        </p:nvSpPr>
        <p:spPr>
          <a:xfrm>
            <a:off x="6059170" y="6416945"/>
            <a:ext cx="2166620" cy="27368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Java </a:t>
            </a:r>
            <a:r>
              <a:rPr spc="-5" dirty="0"/>
              <a:t>Socket</a:t>
            </a:r>
            <a:r>
              <a:rPr spc="-60" dirty="0"/>
              <a:t> </a:t>
            </a:r>
            <a:r>
              <a:rPr dirty="0"/>
              <a:t>Programming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4294967295"/>
          </p:nvPr>
        </p:nvSpPr>
        <p:spPr>
          <a:xfrm>
            <a:off x="8623300" y="6454450"/>
            <a:ext cx="25527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106" y="1327150"/>
            <a:ext cx="4809894" cy="476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6094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269" y="544829"/>
            <a:ext cx="7442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 Unicode MS"/>
                <a:cs typeface="Arial Unicode MS"/>
              </a:rPr>
              <a:t>Client/server </a:t>
            </a:r>
            <a:r>
              <a:rPr sz="3600" dirty="0">
                <a:latin typeface="Arial Unicode MS"/>
                <a:cs typeface="Arial Unicode MS"/>
              </a:rPr>
              <a:t>socket </a:t>
            </a:r>
            <a:r>
              <a:rPr sz="3600" spc="-5" dirty="0">
                <a:latin typeface="Arial Unicode MS"/>
                <a:cs typeface="Arial Unicode MS"/>
              </a:rPr>
              <a:t>interaction:</a:t>
            </a:r>
            <a:r>
              <a:rPr sz="3600" spc="-65" dirty="0">
                <a:latin typeface="Arial Unicode MS"/>
                <a:cs typeface="Arial Unicode MS"/>
              </a:rPr>
              <a:t> </a:t>
            </a:r>
            <a:r>
              <a:rPr sz="3600" spc="-5" dirty="0">
                <a:latin typeface="Arial Unicode MS"/>
                <a:cs typeface="Arial Unicode MS"/>
              </a:rPr>
              <a:t>TCP</a:t>
            </a:r>
            <a:endParaRPr sz="36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1760" y="3251200"/>
            <a:ext cx="1531620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670"/>
              </a:lnSpc>
              <a:spcBef>
                <a:spcPts val="160"/>
              </a:spcBef>
            </a:pPr>
            <a:r>
              <a:rPr sz="1400" spc="-5" dirty="0">
                <a:latin typeface="Arial Unicode MS"/>
                <a:cs typeface="Arial Unicode MS"/>
              </a:rPr>
              <a:t>wait </a:t>
            </a:r>
            <a:r>
              <a:rPr sz="1400" dirty="0">
                <a:latin typeface="Arial Unicode MS"/>
                <a:cs typeface="Arial Unicode MS"/>
              </a:rPr>
              <a:t>for </a:t>
            </a:r>
            <a:r>
              <a:rPr sz="1400" spc="-5" dirty="0">
                <a:latin typeface="Arial Unicode MS"/>
                <a:cs typeface="Arial Unicode MS"/>
              </a:rPr>
              <a:t>incoming  </a:t>
            </a:r>
            <a:r>
              <a:rPr sz="1400" dirty="0">
                <a:latin typeface="Arial Unicode MS"/>
                <a:cs typeface="Arial Unicode MS"/>
              </a:rPr>
              <a:t>connection</a:t>
            </a:r>
            <a:r>
              <a:rPr sz="1400" spc="-70" dirty="0">
                <a:latin typeface="Arial Unicode MS"/>
                <a:cs typeface="Arial Unicode MS"/>
              </a:rPr>
              <a:t> </a:t>
            </a:r>
            <a:r>
              <a:rPr sz="1400" spc="-5" dirty="0">
                <a:latin typeface="Arial Unicode MS"/>
                <a:cs typeface="Arial Unicode MS"/>
              </a:rPr>
              <a:t>request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39" y="3660140"/>
            <a:ext cx="15875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0000"/>
                </a:solidFill>
                <a:latin typeface="Arial Unicode MS"/>
                <a:cs typeface="Arial Unicode MS"/>
              </a:rPr>
              <a:t>connectionSocket</a:t>
            </a:r>
            <a:r>
              <a:rPr sz="1400" spc="-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400" dirty="0">
                <a:solidFill>
                  <a:srgbClr val="FF0000"/>
                </a:solidFill>
                <a:latin typeface="Arial Unicode MS"/>
                <a:cs typeface="Arial Unicode MS"/>
              </a:rPr>
              <a:t>=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139" y="3873500"/>
            <a:ext cx="19691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0000"/>
                </a:solidFill>
                <a:latin typeface="Arial Unicode MS"/>
                <a:cs typeface="Arial Unicode MS"/>
              </a:rPr>
              <a:t>welcomeSocket.accept()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8350" y="1347470"/>
            <a:ext cx="3027680" cy="1620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Unicode MS"/>
                <a:cs typeface="Arial Unicode MS"/>
              </a:rPr>
              <a:t>Server </a:t>
            </a:r>
            <a:r>
              <a:rPr sz="1800" spc="-5" dirty="0">
                <a:latin typeface="Arial Unicode MS"/>
                <a:cs typeface="Arial Unicode MS"/>
              </a:rPr>
              <a:t>(running on </a:t>
            </a:r>
            <a:r>
              <a:rPr sz="1800" b="1" spc="120" dirty="0">
                <a:latin typeface="Arial Unicode MS"/>
                <a:cs typeface="Arial Unicode MS"/>
              </a:rPr>
              <a:t>hostid</a:t>
            </a:r>
            <a:r>
              <a:rPr sz="1800" b="1" spc="-385" dirty="0"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)</a:t>
            </a:r>
            <a:endParaRPr sz="1800">
              <a:latin typeface="Arial Unicode MS"/>
              <a:cs typeface="Arial Unicode MS"/>
            </a:endParaRPr>
          </a:p>
          <a:p>
            <a:pPr marL="640080" marR="1266825">
              <a:lnSpc>
                <a:spcPct val="100000"/>
              </a:lnSpc>
              <a:spcBef>
                <a:spcPts val="1570"/>
              </a:spcBef>
            </a:pPr>
            <a:r>
              <a:rPr sz="1400" dirty="0">
                <a:latin typeface="Arial Unicode MS"/>
                <a:cs typeface="Arial Unicode MS"/>
              </a:rPr>
              <a:t>create</a:t>
            </a:r>
            <a:r>
              <a:rPr sz="1400" spc="-85" dirty="0">
                <a:latin typeface="Arial Unicode MS"/>
                <a:cs typeface="Arial Unicode MS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socket,  </a:t>
            </a:r>
            <a:r>
              <a:rPr sz="1400" spc="-5" dirty="0">
                <a:latin typeface="Arial Unicode MS"/>
                <a:cs typeface="Arial Unicode MS"/>
              </a:rPr>
              <a:t>port=</a:t>
            </a:r>
            <a:r>
              <a:rPr sz="1400" b="1" spc="-5" dirty="0">
                <a:latin typeface="Arial Unicode MS"/>
                <a:cs typeface="Arial Unicode MS"/>
              </a:rPr>
              <a:t>x</a:t>
            </a:r>
            <a:r>
              <a:rPr sz="1400" b="1" spc="-265" dirty="0">
                <a:latin typeface="Arial Unicode MS"/>
                <a:cs typeface="Arial Unicode MS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,</a:t>
            </a:r>
            <a:endParaRPr sz="1400">
              <a:latin typeface="Arial Unicode MS"/>
              <a:cs typeface="Arial Unicode MS"/>
            </a:endParaRPr>
          </a:p>
          <a:p>
            <a:pPr marL="489584" marR="713740" indent="149860">
              <a:lnSpc>
                <a:spcPct val="91400"/>
              </a:lnSpc>
              <a:spcBef>
                <a:spcPts val="145"/>
              </a:spcBef>
            </a:pPr>
            <a:r>
              <a:rPr sz="1400" dirty="0">
                <a:latin typeface="Arial Unicode MS"/>
                <a:cs typeface="Arial Unicode MS"/>
              </a:rPr>
              <a:t>for </a:t>
            </a:r>
            <a:r>
              <a:rPr sz="1400" spc="-5" dirty="0">
                <a:latin typeface="Arial Unicode MS"/>
                <a:cs typeface="Arial Unicode MS"/>
              </a:rPr>
              <a:t>incoming request:  </a:t>
            </a:r>
            <a:r>
              <a:rPr sz="1400" spc="-5" dirty="0">
                <a:solidFill>
                  <a:srgbClr val="FF0000"/>
                </a:solidFill>
                <a:latin typeface="Arial Unicode MS"/>
                <a:cs typeface="Arial Unicode MS"/>
              </a:rPr>
              <a:t>welcomeSocket </a:t>
            </a:r>
            <a:r>
              <a:rPr sz="1400" dirty="0">
                <a:solidFill>
                  <a:srgbClr val="FF0000"/>
                </a:solidFill>
                <a:latin typeface="Arial Unicode MS"/>
                <a:cs typeface="Arial Unicode MS"/>
              </a:rPr>
              <a:t>=  </a:t>
            </a:r>
            <a:r>
              <a:rPr sz="1400" spc="-5" dirty="0">
                <a:solidFill>
                  <a:srgbClr val="FF0000"/>
                </a:solidFill>
                <a:latin typeface="Arial Unicode MS"/>
                <a:cs typeface="Arial Unicode MS"/>
              </a:rPr>
              <a:t>ServerSocket()</a:t>
            </a:r>
            <a:endParaRPr sz="1400">
              <a:latin typeface="Arial Unicode MS"/>
              <a:cs typeface="Arial Unicode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418079" y="2971800"/>
            <a:ext cx="85090" cy="323850"/>
            <a:chOff x="2418079" y="2971800"/>
            <a:chExt cx="85090" cy="323850"/>
          </a:xfrm>
        </p:grpSpPr>
        <p:sp>
          <p:nvSpPr>
            <p:cNvPr id="8" name="object 8"/>
            <p:cNvSpPr/>
            <p:nvPr/>
          </p:nvSpPr>
          <p:spPr>
            <a:xfrm>
              <a:off x="2459989" y="2971800"/>
              <a:ext cx="0" cy="243840"/>
            </a:xfrm>
            <a:custGeom>
              <a:avLst/>
              <a:gdLst/>
              <a:ahLst/>
              <a:cxnLst/>
              <a:rect l="l" t="t" r="r" b="b"/>
              <a:pathLst>
                <a:path h="243839">
                  <a:moveTo>
                    <a:pt x="0" y="0"/>
                  </a:moveTo>
                  <a:lnTo>
                    <a:pt x="0" y="243839"/>
                  </a:lnTo>
                </a:path>
              </a:pathLst>
            </a:custGeom>
            <a:ln w="2794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18079" y="321055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85089" y="0"/>
                  </a:moveTo>
                  <a:lnTo>
                    <a:pt x="0" y="0"/>
                  </a:lnTo>
                  <a:lnTo>
                    <a:pt x="41909" y="85089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152390" y="3182620"/>
            <a:ext cx="2109470" cy="73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Unicode MS"/>
                <a:cs typeface="Arial Unicode MS"/>
              </a:rPr>
              <a:t>create socket,</a:t>
            </a:r>
            <a:endParaRPr sz="1400">
              <a:latin typeface="Arial Unicode MS"/>
              <a:cs typeface="Arial Unicode MS"/>
            </a:endParaRPr>
          </a:p>
          <a:p>
            <a:pPr marL="50800">
              <a:lnSpc>
                <a:spcPct val="100000"/>
              </a:lnSpc>
            </a:pPr>
            <a:r>
              <a:rPr sz="1400" spc="-5" dirty="0">
                <a:latin typeface="Arial Unicode MS"/>
                <a:cs typeface="Arial Unicode MS"/>
              </a:rPr>
              <a:t>connect </a:t>
            </a:r>
            <a:r>
              <a:rPr sz="1400" dirty="0">
                <a:latin typeface="Arial Unicode MS"/>
                <a:cs typeface="Arial Unicode MS"/>
              </a:rPr>
              <a:t>to </a:t>
            </a:r>
            <a:r>
              <a:rPr sz="1400" b="1" spc="100" dirty="0">
                <a:latin typeface="Arial Unicode MS"/>
                <a:cs typeface="Arial Unicode MS"/>
              </a:rPr>
              <a:t>hostid</a:t>
            </a:r>
            <a:r>
              <a:rPr sz="1400" spc="100" dirty="0">
                <a:latin typeface="Arial Unicode MS"/>
                <a:cs typeface="Arial Unicode MS"/>
              </a:rPr>
              <a:t>,</a:t>
            </a:r>
            <a:r>
              <a:rPr sz="1400" spc="25" dirty="0">
                <a:latin typeface="Arial Unicode MS"/>
                <a:cs typeface="Arial Unicode MS"/>
              </a:rPr>
              <a:t> </a:t>
            </a:r>
            <a:r>
              <a:rPr sz="1400" spc="-5" dirty="0">
                <a:latin typeface="Arial Unicode MS"/>
                <a:cs typeface="Arial Unicode MS"/>
              </a:rPr>
              <a:t>port=</a:t>
            </a:r>
            <a:r>
              <a:rPr sz="1400" b="1" spc="-5" dirty="0">
                <a:latin typeface="Arial Unicode MS"/>
                <a:cs typeface="Arial Unicode MS"/>
              </a:rPr>
              <a:t>x</a:t>
            </a:r>
            <a:endParaRPr sz="1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400" spc="-5" dirty="0">
                <a:solidFill>
                  <a:srgbClr val="FF0000"/>
                </a:solidFill>
                <a:latin typeface="Arial Unicode MS"/>
                <a:cs typeface="Arial Unicode MS"/>
              </a:rPr>
              <a:t>clientSocket </a:t>
            </a:r>
            <a:r>
              <a:rPr sz="1400" dirty="0">
                <a:solidFill>
                  <a:srgbClr val="FF0000"/>
                </a:solidFill>
                <a:latin typeface="Arial Unicode MS"/>
                <a:cs typeface="Arial Unicode MS"/>
              </a:rPr>
              <a:t>= Socket()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89380" y="5812790"/>
            <a:ext cx="14331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Unicode MS"/>
                <a:cs typeface="Arial Unicode MS"/>
              </a:rPr>
              <a:t>close  </a:t>
            </a:r>
            <a:r>
              <a:rPr sz="1400" spc="-5" dirty="0">
                <a:solidFill>
                  <a:srgbClr val="FF0000"/>
                </a:solidFill>
                <a:latin typeface="Arial Unicode MS"/>
                <a:cs typeface="Arial Unicode MS"/>
              </a:rPr>
              <a:t>connectionSocket</a:t>
            </a:r>
            <a:endParaRPr sz="1400">
              <a:latin typeface="Arial Unicode MS"/>
              <a:cs typeface="Arial Unicode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62380" y="3081020"/>
            <a:ext cx="828040" cy="3409950"/>
            <a:chOff x="1262380" y="3081020"/>
            <a:chExt cx="828040" cy="3409950"/>
          </a:xfrm>
        </p:grpSpPr>
        <p:sp>
          <p:nvSpPr>
            <p:cNvPr id="13" name="object 13"/>
            <p:cNvSpPr/>
            <p:nvPr/>
          </p:nvSpPr>
          <p:spPr>
            <a:xfrm>
              <a:off x="2048510" y="5657850"/>
              <a:ext cx="0" cy="243840"/>
            </a:xfrm>
            <a:custGeom>
              <a:avLst/>
              <a:gdLst/>
              <a:ahLst/>
              <a:cxnLst/>
              <a:rect l="l" t="t" r="r" b="b"/>
              <a:pathLst>
                <a:path h="243839">
                  <a:moveTo>
                    <a:pt x="0" y="0"/>
                  </a:moveTo>
                  <a:lnTo>
                    <a:pt x="0" y="243840"/>
                  </a:lnTo>
                </a:path>
              </a:pathLst>
            </a:custGeom>
            <a:ln w="2794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05330" y="589661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85089" y="0"/>
                  </a:moveTo>
                  <a:lnTo>
                    <a:pt x="0" y="0"/>
                  </a:lnTo>
                  <a:lnTo>
                    <a:pt x="43180" y="85089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76350" y="3124200"/>
              <a:ext cx="781050" cy="3352800"/>
            </a:xfrm>
            <a:custGeom>
              <a:avLst/>
              <a:gdLst/>
              <a:ahLst/>
              <a:cxnLst/>
              <a:rect l="l" t="t" r="r" b="b"/>
              <a:pathLst>
                <a:path w="781050" h="3352800">
                  <a:moveTo>
                    <a:pt x="781050" y="3124200"/>
                  </a:moveTo>
                  <a:lnTo>
                    <a:pt x="781050" y="3352800"/>
                  </a:lnTo>
                  <a:lnTo>
                    <a:pt x="0" y="3352800"/>
                  </a:lnTo>
                  <a:lnTo>
                    <a:pt x="0" y="0"/>
                  </a:lnTo>
                  <a:lnTo>
                    <a:pt x="558800" y="0"/>
                  </a:lnTo>
                </a:path>
              </a:pathLst>
            </a:custGeom>
            <a:ln w="2794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28800" y="3081020"/>
              <a:ext cx="85090" cy="86360"/>
            </a:xfrm>
            <a:custGeom>
              <a:avLst/>
              <a:gdLst/>
              <a:ahLst/>
              <a:cxnLst/>
              <a:rect l="l" t="t" r="r" b="b"/>
              <a:pathLst>
                <a:path w="85089" h="86360">
                  <a:moveTo>
                    <a:pt x="0" y="0"/>
                  </a:moveTo>
                  <a:lnTo>
                    <a:pt x="0" y="86359"/>
                  </a:lnTo>
                  <a:lnTo>
                    <a:pt x="85089" y="43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426709" y="5393690"/>
            <a:ext cx="1224915" cy="103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Unicode MS"/>
                <a:cs typeface="Arial Unicode MS"/>
              </a:rPr>
              <a:t>read reply from  </a:t>
            </a:r>
            <a:r>
              <a:rPr sz="1400" spc="-5" dirty="0">
                <a:solidFill>
                  <a:srgbClr val="FF0000"/>
                </a:solidFill>
                <a:latin typeface="Arial Unicode MS"/>
                <a:cs typeface="Arial Unicode MS"/>
              </a:rPr>
              <a:t>clientSocket</a:t>
            </a:r>
            <a:endParaRPr sz="1400">
              <a:latin typeface="Arial Unicode MS"/>
              <a:cs typeface="Arial Unicode MS"/>
            </a:endParaRPr>
          </a:p>
          <a:p>
            <a:pPr marL="29845" marR="224154">
              <a:lnSpc>
                <a:spcPct val="100000"/>
              </a:lnSpc>
              <a:spcBef>
                <a:spcPts val="1220"/>
              </a:spcBef>
            </a:pPr>
            <a:r>
              <a:rPr sz="1400" dirty="0">
                <a:latin typeface="Arial Unicode MS"/>
                <a:cs typeface="Arial Unicode MS"/>
              </a:rPr>
              <a:t>close  </a:t>
            </a:r>
            <a:r>
              <a:rPr sz="1400" spc="5" dirty="0">
                <a:solidFill>
                  <a:srgbClr val="FF0000"/>
                </a:solidFill>
                <a:latin typeface="Arial Unicode MS"/>
                <a:cs typeface="Arial Unicode MS"/>
              </a:rPr>
              <a:t>c</a:t>
            </a:r>
            <a:r>
              <a:rPr sz="1400" spc="-5" dirty="0">
                <a:solidFill>
                  <a:srgbClr val="FF0000"/>
                </a:solidFill>
                <a:latin typeface="Arial Unicode MS"/>
                <a:cs typeface="Arial Unicode MS"/>
              </a:rPr>
              <a:t>lien</a:t>
            </a:r>
            <a:r>
              <a:rPr sz="1400" spc="10" dirty="0">
                <a:solidFill>
                  <a:srgbClr val="FF0000"/>
                </a:solidFill>
                <a:latin typeface="Arial Unicode MS"/>
                <a:cs typeface="Arial Unicode MS"/>
              </a:rPr>
              <a:t>t</a:t>
            </a:r>
            <a:r>
              <a:rPr sz="1400" spc="-5" dirty="0">
                <a:solidFill>
                  <a:srgbClr val="FF0000"/>
                </a:solidFill>
                <a:latin typeface="Arial Unicode MS"/>
                <a:cs typeface="Arial Unicode MS"/>
              </a:rPr>
              <a:t>So</a:t>
            </a:r>
            <a:r>
              <a:rPr sz="1400" spc="5" dirty="0">
                <a:solidFill>
                  <a:srgbClr val="FF0000"/>
                </a:solidFill>
                <a:latin typeface="Arial Unicode MS"/>
                <a:cs typeface="Arial Unicode MS"/>
              </a:rPr>
              <a:t>ck</a:t>
            </a:r>
            <a:r>
              <a:rPr sz="1400" spc="-5" dirty="0">
                <a:solidFill>
                  <a:srgbClr val="FF0000"/>
                </a:solidFill>
                <a:latin typeface="Arial Unicode MS"/>
                <a:cs typeface="Arial Unicode MS"/>
              </a:rPr>
              <a:t>et</a:t>
            </a:r>
            <a:endParaRPr sz="1400">
              <a:latin typeface="Arial Unicode MS"/>
              <a:cs typeface="Arial Unicode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015990" y="5858509"/>
            <a:ext cx="85090" cy="322580"/>
            <a:chOff x="6015990" y="5858509"/>
            <a:chExt cx="85090" cy="322580"/>
          </a:xfrm>
        </p:grpSpPr>
        <p:sp>
          <p:nvSpPr>
            <p:cNvPr id="19" name="object 19"/>
            <p:cNvSpPr/>
            <p:nvPr/>
          </p:nvSpPr>
          <p:spPr>
            <a:xfrm>
              <a:off x="6057900" y="5858509"/>
              <a:ext cx="0" cy="243840"/>
            </a:xfrm>
            <a:custGeom>
              <a:avLst/>
              <a:gdLst/>
              <a:ahLst/>
              <a:cxnLst/>
              <a:rect l="l" t="t" r="r" b="b"/>
              <a:pathLst>
                <a:path h="243839">
                  <a:moveTo>
                    <a:pt x="0" y="0"/>
                  </a:moveTo>
                  <a:lnTo>
                    <a:pt x="0" y="243839"/>
                  </a:lnTo>
                </a:path>
              </a:pathLst>
            </a:custGeom>
            <a:ln w="2794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15990" y="609599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85089" y="0"/>
                  </a:moveTo>
                  <a:lnTo>
                    <a:pt x="0" y="0"/>
                  </a:lnTo>
                  <a:lnTo>
                    <a:pt x="41910" y="85090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359400" y="1366520"/>
            <a:ext cx="801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Arial Unicode MS"/>
                <a:cs typeface="Arial Unicode MS"/>
              </a:rPr>
              <a:t>C</a:t>
            </a:r>
            <a:r>
              <a:rPr sz="2400" spc="-5" dirty="0">
                <a:latin typeface="Arial Unicode MS"/>
                <a:cs typeface="Arial Unicode MS"/>
              </a:rPr>
              <a:t>li</a:t>
            </a:r>
            <a:r>
              <a:rPr sz="2400" spc="-10" dirty="0">
                <a:latin typeface="Arial Unicode MS"/>
                <a:cs typeface="Arial Unicode MS"/>
              </a:rPr>
              <a:t>en</a:t>
            </a:r>
            <a:r>
              <a:rPr sz="2400" dirty="0">
                <a:latin typeface="Arial Unicode MS"/>
                <a:cs typeface="Arial Unicode MS"/>
              </a:rPr>
              <a:t>t</a:t>
            </a:r>
            <a:endParaRPr sz="2400">
              <a:latin typeface="Arial Unicode MS"/>
              <a:cs typeface="Arial Unicode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977890" y="4691379"/>
            <a:ext cx="86360" cy="690880"/>
            <a:chOff x="5977890" y="4691379"/>
            <a:chExt cx="86360" cy="690880"/>
          </a:xfrm>
        </p:grpSpPr>
        <p:sp>
          <p:nvSpPr>
            <p:cNvPr id="23" name="object 23"/>
            <p:cNvSpPr/>
            <p:nvPr/>
          </p:nvSpPr>
          <p:spPr>
            <a:xfrm>
              <a:off x="6021070" y="4705349"/>
              <a:ext cx="7620" cy="596900"/>
            </a:xfrm>
            <a:custGeom>
              <a:avLst/>
              <a:gdLst/>
              <a:ahLst/>
              <a:cxnLst/>
              <a:rect l="l" t="t" r="r" b="b"/>
              <a:pathLst>
                <a:path w="7620" h="596900">
                  <a:moveTo>
                    <a:pt x="7619" y="0"/>
                  </a:moveTo>
                  <a:lnTo>
                    <a:pt x="0" y="596900"/>
                  </a:lnTo>
                </a:path>
              </a:pathLst>
            </a:custGeom>
            <a:ln w="2794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77890" y="5295899"/>
              <a:ext cx="86360" cy="86360"/>
            </a:xfrm>
            <a:custGeom>
              <a:avLst/>
              <a:gdLst/>
              <a:ahLst/>
              <a:cxnLst/>
              <a:rect l="l" t="t" r="r" b="b"/>
              <a:pathLst>
                <a:path w="86360" h="86360">
                  <a:moveTo>
                    <a:pt x="0" y="0"/>
                  </a:moveTo>
                  <a:lnTo>
                    <a:pt x="41910" y="86359"/>
                  </a:lnTo>
                  <a:lnTo>
                    <a:pt x="86360" y="12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359400" y="4279900"/>
            <a:ext cx="15322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Unicode MS"/>
                <a:cs typeface="Arial Unicode MS"/>
              </a:rPr>
              <a:t>send request using  </a:t>
            </a:r>
            <a:r>
              <a:rPr sz="1400" spc="-5" dirty="0">
                <a:solidFill>
                  <a:srgbClr val="FF0000"/>
                </a:solidFill>
                <a:latin typeface="Arial Unicode MS"/>
                <a:cs typeface="Arial Unicode MS"/>
              </a:rPr>
              <a:t>clientSocket</a:t>
            </a:r>
            <a:endParaRPr sz="1400">
              <a:latin typeface="Arial Unicode MS"/>
              <a:cs typeface="Arial Unicode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977890" y="4010659"/>
            <a:ext cx="85090" cy="323850"/>
            <a:chOff x="5977890" y="4010659"/>
            <a:chExt cx="85090" cy="323850"/>
          </a:xfrm>
        </p:grpSpPr>
        <p:sp>
          <p:nvSpPr>
            <p:cNvPr id="27" name="object 27"/>
            <p:cNvSpPr/>
            <p:nvPr/>
          </p:nvSpPr>
          <p:spPr>
            <a:xfrm>
              <a:off x="6019800" y="4010659"/>
              <a:ext cx="0" cy="243840"/>
            </a:xfrm>
            <a:custGeom>
              <a:avLst/>
              <a:gdLst/>
              <a:ahLst/>
              <a:cxnLst/>
              <a:rect l="l" t="t" r="r" b="b"/>
              <a:pathLst>
                <a:path h="243839">
                  <a:moveTo>
                    <a:pt x="0" y="0"/>
                  </a:moveTo>
                  <a:lnTo>
                    <a:pt x="0" y="243839"/>
                  </a:lnTo>
                </a:path>
              </a:pathLst>
            </a:custGeom>
            <a:ln w="2794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977890" y="4248149"/>
              <a:ext cx="85090" cy="86360"/>
            </a:xfrm>
            <a:custGeom>
              <a:avLst/>
              <a:gdLst/>
              <a:ahLst/>
              <a:cxnLst/>
              <a:rect l="l" t="t" r="r" b="b"/>
              <a:pathLst>
                <a:path w="85089" h="86360">
                  <a:moveTo>
                    <a:pt x="85089" y="0"/>
                  </a:moveTo>
                  <a:lnTo>
                    <a:pt x="0" y="0"/>
                  </a:lnTo>
                  <a:lnTo>
                    <a:pt x="41910" y="86360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2933700" y="4414520"/>
            <a:ext cx="2423160" cy="443230"/>
            <a:chOff x="2933700" y="4414520"/>
            <a:chExt cx="2423160" cy="443230"/>
          </a:xfrm>
        </p:grpSpPr>
        <p:sp>
          <p:nvSpPr>
            <p:cNvPr id="30" name="object 30"/>
            <p:cNvSpPr/>
            <p:nvPr/>
          </p:nvSpPr>
          <p:spPr>
            <a:xfrm>
              <a:off x="3012439" y="4428490"/>
              <a:ext cx="2330450" cy="387350"/>
            </a:xfrm>
            <a:custGeom>
              <a:avLst/>
              <a:gdLst/>
              <a:ahLst/>
              <a:cxnLst/>
              <a:rect l="l" t="t" r="r" b="b"/>
              <a:pathLst>
                <a:path w="2330450" h="387350">
                  <a:moveTo>
                    <a:pt x="2330450" y="0"/>
                  </a:moveTo>
                  <a:lnTo>
                    <a:pt x="0" y="387350"/>
                  </a:lnTo>
                </a:path>
              </a:pathLst>
            </a:custGeom>
            <a:ln w="279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33700" y="4772660"/>
              <a:ext cx="91440" cy="85090"/>
            </a:xfrm>
            <a:custGeom>
              <a:avLst/>
              <a:gdLst/>
              <a:ahLst/>
              <a:cxnLst/>
              <a:rect l="l" t="t" r="r" b="b"/>
              <a:pathLst>
                <a:path w="91439" h="85089">
                  <a:moveTo>
                    <a:pt x="77469" y="0"/>
                  </a:moveTo>
                  <a:lnTo>
                    <a:pt x="0" y="55879"/>
                  </a:lnTo>
                  <a:lnTo>
                    <a:pt x="91439" y="85089"/>
                  </a:lnTo>
                  <a:lnTo>
                    <a:pt x="7746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383030" y="4460240"/>
            <a:ext cx="1458595" cy="109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845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Unicode MS"/>
                <a:cs typeface="Arial Unicode MS"/>
              </a:rPr>
              <a:t>read request </a:t>
            </a:r>
            <a:r>
              <a:rPr sz="1400" dirty="0">
                <a:latin typeface="Arial Unicode MS"/>
                <a:cs typeface="Arial Unicode MS"/>
              </a:rPr>
              <a:t>from  </a:t>
            </a:r>
            <a:r>
              <a:rPr sz="1400" spc="-5" dirty="0">
                <a:solidFill>
                  <a:srgbClr val="FF0000"/>
                </a:solidFill>
                <a:latin typeface="Arial Unicode MS"/>
                <a:cs typeface="Arial Unicode MS"/>
              </a:rPr>
              <a:t>connectionSocket</a:t>
            </a:r>
            <a:endParaRPr sz="14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950">
              <a:latin typeface="Arial Unicode MS"/>
              <a:cs typeface="Arial Unicode MS"/>
            </a:endParaRPr>
          </a:p>
          <a:p>
            <a:pPr marL="38100" marR="5080">
              <a:lnSpc>
                <a:spcPct val="100000"/>
              </a:lnSpc>
            </a:pPr>
            <a:r>
              <a:rPr sz="1400" dirty="0">
                <a:latin typeface="Arial Unicode MS"/>
                <a:cs typeface="Arial Unicode MS"/>
              </a:rPr>
              <a:t>write </a:t>
            </a:r>
            <a:r>
              <a:rPr sz="1400" spc="-5" dirty="0">
                <a:latin typeface="Arial Unicode MS"/>
                <a:cs typeface="Arial Unicode MS"/>
              </a:rPr>
              <a:t>reply </a:t>
            </a:r>
            <a:r>
              <a:rPr sz="1400" spc="5" dirty="0">
                <a:latin typeface="Arial Unicode MS"/>
                <a:cs typeface="Arial Unicode MS"/>
              </a:rPr>
              <a:t>to  </a:t>
            </a:r>
            <a:r>
              <a:rPr sz="1400" spc="-5" dirty="0">
                <a:solidFill>
                  <a:srgbClr val="FF0000"/>
                </a:solidFill>
                <a:latin typeface="Arial Unicode MS"/>
                <a:cs typeface="Arial Unicode MS"/>
              </a:rPr>
              <a:t>connectionSocket</a:t>
            </a:r>
            <a:endParaRPr sz="1400">
              <a:latin typeface="Arial Unicode MS"/>
              <a:cs typeface="Arial Unicode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986279" y="4105909"/>
            <a:ext cx="97790" cy="1047750"/>
            <a:chOff x="1986279" y="4105909"/>
            <a:chExt cx="97790" cy="1047750"/>
          </a:xfrm>
        </p:grpSpPr>
        <p:sp>
          <p:nvSpPr>
            <p:cNvPr id="34" name="object 34"/>
            <p:cNvSpPr/>
            <p:nvPr/>
          </p:nvSpPr>
          <p:spPr>
            <a:xfrm>
              <a:off x="2029459" y="4105909"/>
              <a:ext cx="0" cy="300990"/>
            </a:xfrm>
            <a:custGeom>
              <a:avLst/>
              <a:gdLst/>
              <a:ahLst/>
              <a:cxnLst/>
              <a:rect l="l" t="t" r="r" b="b"/>
              <a:pathLst>
                <a:path h="300989">
                  <a:moveTo>
                    <a:pt x="0" y="0"/>
                  </a:moveTo>
                  <a:lnTo>
                    <a:pt x="0" y="300989"/>
                  </a:lnTo>
                </a:path>
              </a:pathLst>
            </a:custGeom>
            <a:ln w="2794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86279" y="4400549"/>
              <a:ext cx="85090" cy="86360"/>
            </a:xfrm>
            <a:custGeom>
              <a:avLst/>
              <a:gdLst/>
              <a:ahLst/>
              <a:cxnLst/>
              <a:rect l="l" t="t" r="r" b="b"/>
              <a:pathLst>
                <a:path w="85089" h="86360">
                  <a:moveTo>
                    <a:pt x="85089" y="0"/>
                  </a:moveTo>
                  <a:lnTo>
                    <a:pt x="0" y="0"/>
                  </a:lnTo>
                  <a:lnTo>
                    <a:pt x="43180" y="86360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40889" y="4904739"/>
              <a:ext cx="6350" cy="168910"/>
            </a:xfrm>
            <a:custGeom>
              <a:avLst/>
              <a:gdLst/>
              <a:ahLst/>
              <a:cxnLst/>
              <a:rect l="l" t="t" r="r" b="b"/>
              <a:pathLst>
                <a:path w="6350" h="168910">
                  <a:moveTo>
                    <a:pt x="3175" y="-13969"/>
                  </a:moveTo>
                  <a:lnTo>
                    <a:pt x="3175" y="182880"/>
                  </a:lnTo>
                </a:path>
              </a:pathLst>
            </a:custGeom>
            <a:ln w="3428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998979" y="5066029"/>
              <a:ext cx="85090" cy="87630"/>
            </a:xfrm>
            <a:custGeom>
              <a:avLst/>
              <a:gdLst/>
              <a:ahLst/>
              <a:cxnLst/>
              <a:rect l="l" t="t" r="r" b="b"/>
              <a:pathLst>
                <a:path w="85089" h="87629">
                  <a:moveTo>
                    <a:pt x="0" y="0"/>
                  </a:moveTo>
                  <a:lnTo>
                    <a:pt x="39369" y="87630"/>
                  </a:lnTo>
                  <a:lnTo>
                    <a:pt x="85089" y="38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2948939" y="5234940"/>
            <a:ext cx="2452370" cy="331470"/>
            <a:chOff x="2948939" y="5234940"/>
            <a:chExt cx="2452370" cy="331470"/>
          </a:xfrm>
        </p:grpSpPr>
        <p:sp>
          <p:nvSpPr>
            <p:cNvPr id="39" name="object 39"/>
            <p:cNvSpPr/>
            <p:nvPr/>
          </p:nvSpPr>
          <p:spPr>
            <a:xfrm>
              <a:off x="2962909" y="5248910"/>
              <a:ext cx="2358390" cy="275590"/>
            </a:xfrm>
            <a:custGeom>
              <a:avLst/>
              <a:gdLst/>
              <a:ahLst/>
              <a:cxnLst/>
              <a:rect l="l" t="t" r="r" b="b"/>
              <a:pathLst>
                <a:path w="2358390" h="275589">
                  <a:moveTo>
                    <a:pt x="0" y="0"/>
                  </a:moveTo>
                  <a:lnTo>
                    <a:pt x="2358390" y="275589"/>
                  </a:lnTo>
                </a:path>
              </a:pathLst>
            </a:custGeom>
            <a:ln w="279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311139" y="5481320"/>
              <a:ext cx="90170" cy="85090"/>
            </a:xfrm>
            <a:custGeom>
              <a:avLst/>
              <a:gdLst/>
              <a:ahLst/>
              <a:cxnLst/>
              <a:rect l="l" t="t" r="r" b="b"/>
              <a:pathLst>
                <a:path w="90170" h="85089">
                  <a:moveTo>
                    <a:pt x="10160" y="0"/>
                  </a:moveTo>
                  <a:lnTo>
                    <a:pt x="0" y="85089"/>
                  </a:lnTo>
                  <a:lnTo>
                    <a:pt x="90170" y="5206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2924810" y="3324859"/>
            <a:ext cx="259079" cy="114300"/>
            <a:chOff x="2924810" y="3324859"/>
            <a:chExt cx="259079" cy="114300"/>
          </a:xfrm>
        </p:grpSpPr>
        <p:sp>
          <p:nvSpPr>
            <p:cNvPr id="42" name="object 42"/>
            <p:cNvSpPr/>
            <p:nvPr/>
          </p:nvSpPr>
          <p:spPr>
            <a:xfrm>
              <a:off x="3031490" y="3382009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24810" y="3324859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/>
          <p:nvPr/>
        </p:nvSpPr>
        <p:spPr>
          <a:xfrm>
            <a:off x="3298190" y="3382009"/>
            <a:ext cx="151130" cy="0"/>
          </a:xfrm>
          <a:custGeom>
            <a:avLst/>
            <a:gdLst/>
            <a:ahLst/>
            <a:cxnLst/>
            <a:rect l="l" t="t" r="r" b="b"/>
            <a:pathLst>
              <a:path w="151129">
                <a:moveTo>
                  <a:pt x="0" y="0"/>
                </a:moveTo>
                <a:lnTo>
                  <a:pt x="15113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63620" y="3382009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97020" y="3382009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63720" y="3382009"/>
            <a:ext cx="151130" cy="0"/>
          </a:xfrm>
          <a:custGeom>
            <a:avLst/>
            <a:gdLst/>
            <a:ahLst/>
            <a:cxnLst/>
            <a:rect l="l" t="t" r="r" b="b"/>
            <a:pathLst>
              <a:path w="151129">
                <a:moveTo>
                  <a:pt x="0" y="0"/>
                </a:moveTo>
                <a:lnTo>
                  <a:pt x="151129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29150" y="3382009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9" name="object 49"/>
          <p:cNvGrpSpPr/>
          <p:nvPr/>
        </p:nvGrpSpPr>
        <p:grpSpPr>
          <a:xfrm>
            <a:off x="4895850" y="3324859"/>
            <a:ext cx="228600" cy="114300"/>
            <a:chOff x="4895850" y="3324859"/>
            <a:chExt cx="228600" cy="114300"/>
          </a:xfrm>
        </p:grpSpPr>
        <p:sp>
          <p:nvSpPr>
            <p:cNvPr id="50" name="object 50"/>
            <p:cNvSpPr/>
            <p:nvPr/>
          </p:nvSpPr>
          <p:spPr>
            <a:xfrm>
              <a:off x="4895850" y="3382009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20">
                  <a:moveTo>
                    <a:pt x="0" y="0"/>
                  </a:moveTo>
                  <a:lnTo>
                    <a:pt x="12192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010150" y="3324859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3105150" y="3075940"/>
            <a:ext cx="1750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651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 Unicode MS"/>
                <a:cs typeface="Arial Unicode MS"/>
              </a:rPr>
              <a:t>T</a:t>
            </a:r>
            <a:r>
              <a:rPr sz="1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Unicode MS"/>
                <a:cs typeface="Arial Unicode MS"/>
              </a:rPr>
              <a:t>C</a:t>
            </a:r>
            <a:r>
              <a:rPr sz="1800" spc="-5" dirty="0">
                <a:solidFill>
                  <a:srgbClr val="FF0000"/>
                </a:solidFill>
                <a:latin typeface="Arial Unicode MS"/>
                <a:cs typeface="Arial Unicode MS"/>
              </a:rPr>
              <a:t>P</a:t>
            </a:r>
            <a:endParaRPr sz="1800">
              <a:latin typeface="Arial Unicode MS"/>
              <a:cs typeface="Arial Unicode MS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Arial Unicode MS"/>
                <a:cs typeface="Arial Unicode MS"/>
              </a:rPr>
              <a:t>connection</a:t>
            </a:r>
            <a:r>
              <a:rPr sz="18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Unicode MS"/>
                <a:cs typeface="Arial Unicode MS"/>
              </a:rPr>
              <a:t>setup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4294967295"/>
          </p:nvPr>
        </p:nvSpPr>
        <p:spPr>
          <a:xfrm>
            <a:off x="6059170" y="6416945"/>
            <a:ext cx="2166620" cy="27368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Java </a:t>
            </a:r>
            <a:r>
              <a:rPr spc="-5" dirty="0"/>
              <a:t>Socket</a:t>
            </a:r>
            <a:r>
              <a:rPr spc="-60" dirty="0"/>
              <a:t> </a:t>
            </a:r>
            <a:r>
              <a:rPr dirty="0"/>
              <a:t>Programming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4294967295"/>
          </p:nvPr>
        </p:nvSpPr>
        <p:spPr>
          <a:xfrm>
            <a:off x="8623300" y="6454450"/>
            <a:ext cx="25527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395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6059170" y="6416945"/>
            <a:ext cx="2166620" cy="27368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Java </a:t>
            </a:r>
            <a:r>
              <a:rPr spc="-5" dirty="0"/>
              <a:t>Socket</a:t>
            </a:r>
            <a:r>
              <a:rPr spc="-60" dirty="0"/>
              <a:t> </a:t>
            </a:r>
            <a:r>
              <a:rPr dirty="0"/>
              <a:t>Programming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8623300" y="6454450"/>
            <a:ext cx="25527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2600"/>
            <a:ext cx="47993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/>
              <a:t>Sample Echo</a:t>
            </a:r>
            <a:r>
              <a:rPr spc="-45"/>
              <a:t> </a:t>
            </a:r>
            <a:r>
              <a:rPr spc="-10" dirty="0"/>
              <a:t>Server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544319"/>
            <a:ext cx="6381115" cy="2307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03550">
              <a:lnSpc>
                <a:spcPct val="120800"/>
              </a:lnSpc>
              <a:spcBef>
                <a:spcPts val="100"/>
              </a:spcBef>
            </a:pPr>
            <a:r>
              <a:rPr sz="2800" spc="-5">
                <a:latin typeface="Comic Sans MS"/>
                <a:cs typeface="Comic Sans MS"/>
              </a:rPr>
              <a:t>T</a:t>
            </a:r>
            <a:r>
              <a:rPr sz="2800" spc="-10">
                <a:latin typeface="Comic Sans MS"/>
                <a:cs typeface="Comic Sans MS"/>
              </a:rPr>
              <a:t>CP</a:t>
            </a:r>
            <a:r>
              <a:rPr sz="2800" spc="-5">
                <a:latin typeface="Comic Sans MS"/>
                <a:cs typeface="Comic Sans MS"/>
              </a:rPr>
              <a:t>Ec</a:t>
            </a:r>
            <a:r>
              <a:rPr sz="2800">
                <a:latin typeface="Comic Sans MS"/>
                <a:cs typeface="Comic Sans MS"/>
              </a:rPr>
              <a:t>h</a:t>
            </a:r>
            <a:r>
              <a:rPr sz="2800" spc="5">
                <a:latin typeface="Comic Sans MS"/>
                <a:cs typeface="Comic Sans MS"/>
              </a:rPr>
              <a:t>o</a:t>
            </a:r>
            <a:r>
              <a:rPr sz="2800" spc="-5">
                <a:latin typeface="Comic Sans MS"/>
                <a:cs typeface="Comic Sans MS"/>
              </a:rPr>
              <a:t>S</a:t>
            </a:r>
            <a:r>
              <a:rPr sz="2800">
                <a:latin typeface="Comic Sans MS"/>
                <a:cs typeface="Comic Sans MS"/>
              </a:rPr>
              <a:t>er</a:t>
            </a:r>
            <a:r>
              <a:rPr sz="2800" spc="-5">
                <a:latin typeface="Comic Sans MS"/>
                <a:cs typeface="Comic Sans MS"/>
              </a:rPr>
              <a:t>ve</a:t>
            </a:r>
            <a:r>
              <a:rPr sz="2800" spc="10">
                <a:latin typeface="Comic Sans MS"/>
                <a:cs typeface="Comic Sans MS"/>
              </a:rPr>
              <a:t>r</a:t>
            </a:r>
            <a:r>
              <a:rPr sz="2800" spc="-5">
                <a:latin typeface="Comic Sans MS"/>
                <a:cs typeface="Comic Sans MS"/>
              </a:rPr>
              <a:t>.</a:t>
            </a:r>
            <a:r>
              <a:rPr sz="2800" spc="-10">
                <a:latin typeface="Comic Sans MS"/>
                <a:cs typeface="Comic Sans MS"/>
              </a:rPr>
              <a:t>j</a:t>
            </a:r>
            <a:r>
              <a:rPr sz="2800" spc="-5">
                <a:latin typeface="Comic Sans MS"/>
                <a:cs typeface="Comic Sans MS"/>
              </a:rPr>
              <a:t>ava  </a:t>
            </a:r>
            <a:r>
              <a:rPr sz="2800" spc="-5" dirty="0">
                <a:latin typeface="Comic Sans MS"/>
                <a:cs typeface="Comic Sans MS"/>
              </a:rPr>
              <a:t>And</a:t>
            </a:r>
            <a:r>
              <a:rPr sz="2800" spc="-2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TCPClient.java</a:t>
            </a:r>
            <a:endParaRPr sz="2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Comic Sans MS"/>
              <a:cs typeface="Comic Sans MS"/>
            </a:endParaRPr>
          </a:p>
          <a:p>
            <a:pPr marL="12700" marR="5080">
              <a:lnSpc>
                <a:spcPct val="120800"/>
              </a:lnSpc>
            </a:pPr>
            <a:r>
              <a:rPr sz="2000" dirty="0">
                <a:latin typeface="Comic Sans MS"/>
                <a:cs typeface="Comic Sans MS"/>
              </a:rPr>
              <a:t>Save </a:t>
            </a:r>
            <a:r>
              <a:rPr sz="2000" spc="-5" dirty="0">
                <a:latin typeface="Comic Sans MS"/>
                <a:cs typeface="Comic Sans MS"/>
              </a:rPr>
              <a:t>both files, compile and run on separate terminal.  </a:t>
            </a:r>
            <a:r>
              <a:rPr sz="2000" spc="-5">
                <a:latin typeface="Comic Sans MS"/>
                <a:cs typeface="Comic Sans MS"/>
              </a:rPr>
              <a:t>First TCPEchoServer </a:t>
            </a:r>
            <a:r>
              <a:rPr sz="2000" spc="-5" dirty="0">
                <a:latin typeface="Comic Sans MS"/>
                <a:cs typeface="Comic Sans MS"/>
              </a:rPr>
              <a:t>and then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TCPClient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4856479"/>
            <a:ext cx="4391660" cy="1056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1645" marR="5080" indent="-449580">
              <a:lnSpc>
                <a:spcPct val="120800"/>
              </a:lnSpc>
              <a:spcBef>
                <a:spcPts val="100"/>
              </a:spcBef>
            </a:pPr>
            <a:r>
              <a:rPr sz="2800" spc="-5" dirty="0">
                <a:latin typeface="Comic Sans MS"/>
                <a:cs typeface="Comic Sans MS"/>
              </a:rPr>
              <a:t>Based on code from: 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TCP/IP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Sockets in</a:t>
            </a:r>
            <a:r>
              <a:rPr sz="2800" u="heavy" spc="-5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Java</a:t>
            </a:r>
            <a:endParaRPr sz="280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27156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2600"/>
            <a:ext cx="63627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Java Sockets</a:t>
            </a:r>
            <a:r>
              <a:rPr spc="-4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6059170" y="6416945"/>
            <a:ext cx="2166620" cy="27368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Java </a:t>
            </a:r>
            <a:r>
              <a:rPr spc="-5" dirty="0"/>
              <a:t>Socket</a:t>
            </a:r>
            <a:r>
              <a:rPr spc="-60" dirty="0"/>
              <a:t> </a:t>
            </a:r>
            <a:r>
              <a:rPr dirty="0"/>
              <a:t>Programming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623300" y="6454450"/>
            <a:ext cx="25527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">
              <a:lnSpc>
                <a:spcPts val="163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74040" y="1633220"/>
            <a:ext cx="7428865" cy="336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304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3928"/>
              <a:buFont typeface="Symbol"/>
              <a:buChar char="❑"/>
              <a:tabLst>
                <a:tab pos="393700" algn="l"/>
              </a:tabLst>
            </a:pPr>
            <a:r>
              <a:rPr sz="2800" spc="-5" dirty="0">
                <a:latin typeface="Comic Sans MS"/>
                <a:cs typeface="Comic Sans MS"/>
              </a:rPr>
              <a:t>The package </a:t>
            </a:r>
            <a:r>
              <a:rPr sz="2800" spc="-10" dirty="0">
                <a:latin typeface="Comic Sans MS"/>
                <a:cs typeface="Comic Sans MS"/>
              </a:rPr>
              <a:t>java.net </a:t>
            </a:r>
            <a:r>
              <a:rPr sz="2800" spc="-5" dirty="0">
                <a:latin typeface="Comic Sans MS"/>
                <a:cs typeface="Comic Sans MS"/>
              </a:rPr>
              <a:t>provides support </a:t>
            </a:r>
            <a:r>
              <a:rPr sz="2800" spc="-459" dirty="0">
                <a:latin typeface="Comic Sans MS"/>
                <a:cs typeface="Comic Sans MS"/>
              </a:rPr>
              <a:t>for  </a:t>
            </a:r>
            <a:r>
              <a:rPr sz="2800" spc="-5" dirty="0">
                <a:latin typeface="Comic Sans MS"/>
                <a:cs typeface="Comic Sans MS"/>
              </a:rPr>
              <a:t>sockets programming (and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more).</a:t>
            </a:r>
            <a:endParaRPr sz="2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333CC"/>
              </a:buClr>
              <a:buFont typeface="Symbol"/>
              <a:buChar char="❑"/>
            </a:pPr>
            <a:endParaRPr sz="3400">
              <a:latin typeface="Comic Sans MS"/>
              <a:cs typeface="Comic Sans MS"/>
            </a:endParaRPr>
          </a:p>
          <a:p>
            <a:pPr marL="393700" marR="66675" indent="-342900">
              <a:lnSpc>
                <a:spcPct val="100000"/>
              </a:lnSpc>
              <a:buClr>
                <a:srgbClr val="3333CC"/>
              </a:buClr>
              <a:buSzPct val="83928"/>
              <a:buFont typeface="Symbol"/>
              <a:buChar char="❑"/>
              <a:tabLst>
                <a:tab pos="393700" algn="l"/>
              </a:tabLst>
            </a:pPr>
            <a:r>
              <a:rPr sz="2800" spc="-5" dirty="0">
                <a:latin typeface="Comic Sans MS"/>
                <a:cs typeface="Comic Sans MS"/>
              </a:rPr>
              <a:t>Typically you </a:t>
            </a:r>
            <a:r>
              <a:rPr sz="2800" dirty="0">
                <a:latin typeface="Comic Sans MS"/>
                <a:cs typeface="Comic Sans MS"/>
              </a:rPr>
              <a:t>import </a:t>
            </a:r>
            <a:r>
              <a:rPr sz="2800" spc="-5" dirty="0">
                <a:latin typeface="Comic Sans MS"/>
                <a:cs typeface="Comic Sans MS"/>
              </a:rPr>
              <a:t>everything defined </a:t>
            </a:r>
            <a:r>
              <a:rPr sz="2800" spc="-695" dirty="0">
                <a:latin typeface="Comic Sans MS"/>
                <a:cs typeface="Comic Sans MS"/>
              </a:rPr>
              <a:t>in  </a:t>
            </a:r>
            <a:r>
              <a:rPr sz="2800" spc="-5" dirty="0">
                <a:latin typeface="Comic Sans MS"/>
                <a:cs typeface="Comic Sans MS"/>
              </a:rPr>
              <a:t>this package with:</a:t>
            </a:r>
            <a:endParaRPr sz="2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Comic Sans MS"/>
              <a:cs typeface="Comic Sans MS"/>
            </a:endParaRPr>
          </a:p>
          <a:p>
            <a:pPr marL="262255" algn="ctr">
              <a:lnSpc>
                <a:spcPct val="100000"/>
              </a:lnSpc>
            </a:pPr>
            <a:r>
              <a:rPr sz="2800" b="1" spc="-5" dirty="0">
                <a:latin typeface="Courier New"/>
                <a:cs typeface="Courier New"/>
              </a:rPr>
              <a:t>import</a:t>
            </a:r>
            <a:r>
              <a:rPr sz="2800" b="1" spc="-15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java.net.*;</a:t>
            </a:r>
            <a:endParaRPr sz="2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64212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53670"/>
            <a:ext cx="540766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latin typeface="Arial Unicode MS"/>
                <a:cs typeface="Arial Unicode MS"/>
              </a:rPr>
              <a:t>T</a:t>
            </a:r>
            <a:r>
              <a:rPr spc="-10" dirty="0">
                <a:latin typeface="Arial Unicode MS"/>
                <a:cs typeface="Arial Unicode MS"/>
              </a:rPr>
              <a:t>C</a:t>
            </a:r>
            <a:r>
              <a:rPr dirty="0">
                <a:latin typeface="Arial Unicode MS"/>
                <a:cs typeface="Arial Unicode MS"/>
              </a:rPr>
              <a:t>P</a:t>
            </a:r>
            <a:r>
              <a:rPr spc="-10" dirty="0">
                <a:latin typeface="Arial Unicode MS"/>
                <a:cs typeface="Arial Unicode MS"/>
              </a:rPr>
              <a:t>E</a:t>
            </a:r>
            <a:r>
              <a:rPr spc="5" dirty="0">
                <a:latin typeface="Arial Unicode MS"/>
                <a:cs typeface="Arial Unicode MS"/>
              </a:rPr>
              <a:t>c</a:t>
            </a:r>
            <a:r>
              <a:rPr spc="-5" dirty="0">
                <a:latin typeface="Arial Unicode MS"/>
                <a:cs typeface="Arial Unicode MS"/>
              </a:rPr>
              <a:t>ho</a:t>
            </a:r>
            <a:r>
              <a:rPr spc="-10" dirty="0">
                <a:latin typeface="Arial Unicode MS"/>
                <a:cs typeface="Arial Unicode MS"/>
              </a:rPr>
              <a:t>S</a:t>
            </a:r>
            <a:r>
              <a:rPr spc="-5" dirty="0">
                <a:latin typeface="Arial Unicode MS"/>
                <a:cs typeface="Arial Unicode MS"/>
              </a:rPr>
              <a:t>er</a:t>
            </a:r>
            <a:r>
              <a:rPr spc="5" dirty="0">
                <a:latin typeface="Arial Unicode MS"/>
                <a:cs typeface="Arial Unicode MS"/>
              </a:rPr>
              <a:t>v</a:t>
            </a:r>
            <a:r>
              <a:rPr spc="-5" dirty="0">
                <a:latin typeface="Arial Unicode MS"/>
                <a:cs typeface="Arial Unicode MS"/>
              </a:rPr>
              <a:t>er</a:t>
            </a:r>
            <a:r>
              <a:rPr dirty="0">
                <a:latin typeface="Arial Unicode MS"/>
                <a:cs typeface="Arial Unicode MS"/>
              </a:rPr>
              <a:t>.</a:t>
            </a:r>
            <a:r>
              <a:rPr spc="-10" dirty="0">
                <a:latin typeface="Arial Unicode MS"/>
                <a:cs typeface="Arial Unicode MS"/>
              </a:rPr>
              <a:t>j</a:t>
            </a:r>
            <a:r>
              <a:rPr spc="-5" dirty="0">
                <a:latin typeface="Arial Unicode MS"/>
                <a:cs typeface="Arial Unicode MS"/>
              </a:rPr>
              <a:t>a</a:t>
            </a:r>
            <a:r>
              <a:rPr spc="5" dirty="0">
                <a:latin typeface="Arial Unicode MS"/>
                <a:cs typeface="Arial Unicode MS"/>
              </a:rPr>
              <a:t>v</a:t>
            </a:r>
            <a:r>
              <a:rPr dirty="0">
                <a:latin typeface="Arial Unicode MS"/>
                <a:cs typeface="Arial Unicode MS"/>
              </a:rPr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6395" y="1014729"/>
            <a:ext cx="8777605" cy="431913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r>
              <a:rPr lang="en-US" sz="20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2000" b="1">
                <a:solidFill>
                  <a:srgbClr val="000000"/>
                </a:solidFill>
                <a:latin typeface="Consolas"/>
              </a:rPr>
              <a:t> java.io.*;</a:t>
            </a:r>
          </a:p>
          <a:p>
            <a:r>
              <a:rPr lang="en-US" sz="2000" b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2000" b="1">
                <a:solidFill>
                  <a:srgbClr val="000000"/>
                </a:solidFill>
                <a:latin typeface="Consolas"/>
              </a:rPr>
              <a:t> java.net.*; </a:t>
            </a:r>
          </a:p>
          <a:p>
            <a:endParaRPr lang="en-US" sz="2000">
              <a:latin typeface="Consolas"/>
            </a:endParaRPr>
          </a:p>
          <a:p>
            <a:r>
              <a:rPr lang="en-US" sz="20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2000" b="1">
                <a:solidFill>
                  <a:srgbClr val="000000"/>
                </a:solidFill>
                <a:latin typeface="Consolas"/>
              </a:rPr>
              <a:t> TCPServer { </a:t>
            </a:r>
          </a:p>
          <a:p>
            <a:r>
              <a:rPr lang="en-US" sz="20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2000" b="1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sz="2000" b="1">
                <a:solidFill>
                  <a:srgbClr val="6A3E3E"/>
                </a:solidFill>
                <a:latin typeface="Consolas"/>
              </a:rPr>
              <a:t>argv</a:t>
            </a:r>
            <a:r>
              <a:rPr lang="en-US" sz="2000" b="1">
                <a:solidFill>
                  <a:srgbClr val="000000"/>
                </a:solidFill>
                <a:latin typeface="Consolas"/>
              </a:rPr>
              <a:t>[]) </a:t>
            </a:r>
            <a:r>
              <a:rPr lang="en-US" sz="2000" b="1">
                <a:solidFill>
                  <a:srgbClr val="7F0055"/>
                </a:solidFill>
                <a:latin typeface="Consolas"/>
              </a:rPr>
              <a:t>throws</a:t>
            </a:r>
            <a:r>
              <a:rPr lang="en-US" sz="2000" b="1">
                <a:solidFill>
                  <a:srgbClr val="000000"/>
                </a:solidFill>
                <a:latin typeface="Consolas"/>
              </a:rPr>
              <a:t> Exception { </a:t>
            </a:r>
          </a:p>
          <a:p>
            <a:r>
              <a:rPr lang="en-US" sz="200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2000">
                <a:solidFill>
                  <a:srgbClr val="6A3E3E"/>
                </a:solidFill>
                <a:latin typeface="Consolas"/>
              </a:rPr>
              <a:t>clientSentence</a:t>
            </a:r>
            <a:r>
              <a:rPr lang="en-US" sz="2000">
                <a:solidFill>
                  <a:srgbClr val="000000"/>
                </a:solidFill>
                <a:latin typeface="Consolas"/>
              </a:rPr>
              <a:t>; </a:t>
            </a:r>
          </a:p>
          <a:p>
            <a:r>
              <a:rPr lang="en-US" sz="200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2000">
                <a:solidFill>
                  <a:srgbClr val="6A3E3E"/>
                </a:solidFill>
                <a:latin typeface="Consolas"/>
              </a:rPr>
              <a:t>capitalizedSentence</a:t>
            </a:r>
            <a:r>
              <a:rPr lang="en-US" sz="2000">
                <a:solidFill>
                  <a:srgbClr val="000000"/>
                </a:solidFill>
                <a:latin typeface="Consolas"/>
              </a:rPr>
              <a:t>; </a:t>
            </a:r>
          </a:p>
          <a:p>
            <a:r>
              <a:rPr lang="en-US" sz="2000">
                <a:solidFill>
                  <a:srgbClr val="000000"/>
                </a:solidFill>
                <a:latin typeface="Consolas"/>
              </a:rPr>
              <a:t>ServerSocket </a:t>
            </a:r>
            <a:r>
              <a:rPr lang="en-US" sz="2000" u="sng">
                <a:solidFill>
                  <a:srgbClr val="6A3E3E"/>
                </a:solidFill>
                <a:latin typeface="Consolas"/>
              </a:rPr>
              <a:t>welcomeSocket</a:t>
            </a:r>
            <a:r>
              <a:rPr lang="en-US" sz="2000" u="sng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b="1" u="sng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000" b="1" u="sng">
                <a:solidFill>
                  <a:srgbClr val="000000"/>
                </a:solidFill>
                <a:latin typeface="Consolas"/>
              </a:rPr>
              <a:t> ServerSocket(6789);</a:t>
            </a:r>
          </a:p>
          <a:p>
            <a:r>
              <a:rPr lang="en-US" sz="200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2000" b="1" i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000" b="1" i="1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 sz="2000" b="1" i="1">
                <a:solidFill>
                  <a:srgbClr val="2A00FF"/>
                </a:solidFill>
                <a:latin typeface="Consolas"/>
              </a:rPr>
              <a:t>"Server is waiting to accept user... "</a:t>
            </a:r>
            <a:r>
              <a:rPr lang="en-US" sz="2000" b="1" i="1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sz="2000">
              <a:latin typeface="Consolas"/>
            </a:endParaRPr>
          </a:p>
          <a:p>
            <a:r>
              <a:rPr lang="en-US" sz="2000" b="1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2000" b="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2000" b="1">
                <a:solidFill>
                  <a:srgbClr val="000000"/>
                </a:solidFill>
                <a:latin typeface="Consolas"/>
              </a:rPr>
              <a:t>) {</a:t>
            </a:r>
          </a:p>
          <a:p>
            <a:endParaRPr lang="en-US" sz="2000">
              <a:latin typeface="Consolas"/>
            </a:endParaRPr>
          </a:p>
          <a:p>
            <a:r>
              <a:rPr lang="en-US" sz="2000">
                <a:solidFill>
                  <a:srgbClr val="000000"/>
                </a:solidFill>
                <a:latin typeface="Consolas"/>
              </a:rPr>
              <a:t>Socket </a:t>
            </a:r>
            <a:r>
              <a:rPr lang="en-US" sz="2000">
                <a:solidFill>
                  <a:srgbClr val="6A3E3E"/>
                </a:solidFill>
                <a:latin typeface="Consolas"/>
              </a:rPr>
              <a:t>connectionSocket</a:t>
            </a:r>
            <a:r>
              <a:rPr lang="en-US" sz="20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>
                <a:solidFill>
                  <a:srgbClr val="6A3E3E"/>
                </a:solidFill>
                <a:latin typeface="Consolas"/>
              </a:rPr>
              <a:t>welcomeSocket</a:t>
            </a:r>
            <a:r>
              <a:rPr lang="en-US" sz="2000">
                <a:solidFill>
                  <a:srgbClr val="000000"/>
                </a:solidFill>
                <a:latin typeface="Consolas"/>
              </a:rPr>
              <a:t>.accept(); </a:t>
            </a:r>
          </a:p>
          <a:p>
            <a:r>
              <a:rPr lang="en-US" sz="2000">
                <a:solidFill>
                  <a:srgbClr val="000000"/>
                </a:solidFill>
                <a:latin typeface="Consolas"/>
              </a:rPr>
              <a:t>        System.</a:t>
            </a:r>
            <a:r>
              <a:rPr lang="en-US" sz="2000" b="1" i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000" b="1" i="1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 sz="2000" b="1" i="1">
                <a:solidFill>
                  <a:srgbClr val="2A00FF"/>
                </a:solidFill>
                <a:latin typeface="Consolas"/>
              </a:rPr>
              <a:t>"Accept a client!"</a:t>
            </a:r>
            <a:r>
              <a:rPr lang="en-US" sz="2000" b="1" i="1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1428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8600" y="1295400"/>
            <a:ext cx="8915400" cy="4013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Consolas"/>
              </a:rPr>
              <a:t>	BufferedReader </a:t>
            </a:r>
            <a:r>
              <a:rPr lang="en-US" sz="2000">
                <a:solidFill>
                  <a:srgbClr val="6A3E3E"/>
                </a:solidFill>
                <a:latin typeface="Consolas"/>
              </a:rPr>
              <a:t>inFromClient</a:t>
            </a:r>
            <a:r>
              <a:rPr lang="en-US" sz="20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000" b="1">
                <a:solidFill>
                  <a:srgbClr val="000000"/>
                </a:solidFill>
                <a:latin typeface="Consolas"/>
              </a:rPr>
              <a:t> BufferedReader(</a:t>
            </a:r>
            <a:r>
              <a:rPr lang="en-US" sz="20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000" b="1">
                <a:solidFill>
                  <a:srgbClr val="000000"/>
                </a:solidFill>
                <a:latin typeface="Consolas"/>
              </a:rPr>
              <a:t> InputStreamReader(</a:t>
            </a:r>
            <a:r>
              <a:rPr lang="en-US" sz="2000" b="1">
                <a:solidFill>
                  <a:srgbClr val="6A3E3E"/>
                </a:solidFill>
                <a:latin typeface="Consolas"/>
              </a:rPr>
              <a:t>connectionSocket</a:t>
            </a:r>
            <a:r>
              <a:rPr lang="en-US" sz="2000" b="1">
                <a:solidFill>
                  <a:srgbClr val="000000"/>
                </a:solidFill>
                <a:latin typeface="Consolas"/>
              </a:rPr>
              <a:t>.getInputStream())); </a:t>
            </a:r>
          </a:p>
          <a:p>
            <a:r>
              <a:rPr lang="en-US" sz="2000">
                <a:solidFill>
                  <a:srgbClr val="000000"/>
                </a:solidFill>
                <a:latin typeface="Consolas"/>
              </a:rPr>
              <a:t>	DataOutputStream </a:t>
            </a:r>
            <a:r>
              <a:rPr lang="en-US" sz="2000">
                <a:solidFill>
                  <a:srgbClr val="6A3E3E"/>
                </a:solidFill>
                <a:latin typeface="Consolas"/>
              </a:rPr>
              <a:t>outToClient</a:t>
            </a:r>
            <a:r>
              <a:rPr lang="en-US" sz="20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000" b="1">
                <a:solidFill>
                  <a:srgbClr val="000000"/>
                </a:solidFill>
                <a:latin typeface="Consolas"/>
              </a:rPr>
              <a:t> DataOutputStream(</a:t>
            </a:r>
            <a:r>
              <a:rPr lang="en-US" sz="2000" b="1">
                <a:solidFill>
                  <a:srgbClr val="6A3E3E"/>
                </a:solidFill>
                <a:latin typeface="Consolas"/>
              </a:rPr>
              <a:t>connectionSocket</a:t>
            </a:r>
            <a:r>
              <a:rPr lang="en-US" sz="2000" b="1">
                <a:solidFill>
                  <a:srgbClr val="000000"/>
                </a:solidFill>
                <a:latin typeface="Consolas"/>
              </a:rPr>
              <a:t>.getOutputStream()); </a:t>
            </a:r>
          </a:p>
          <a:p>
            <a:r>
              <a:rPr lang="en-US" sz="2000">
                <a:solidFill>
                  <a:srgbClr val="6A3E3E"/>
                </a:solidFill>
                <a:latin typeface="Consolas"/>
              </a:rPr>
              <a:t>	clientSentence</a:t>
            </a:r>
            <a:r>
              <a:rPr lang="en-US" sz="20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>
                <a:solidFill>
                  <a:srgbClr val="6A3E3E"/>
                </a:solidFill>
                <a:latin typeface="Consolas"/>
              </a:rPr>
              <a:t>inFromClient</a:t>
            </a:r>
            <a:r>
              <a:rPr lang="en-US" sz="2000">
                <a:solidFill>
                  <a:srgbClr val="000000"/>
                </a:solidFill>
                <a:latin typeface="Consolas"/>
              </a:rPr>
              <a:t>.readLine(); </a:t>
            </a:r>
          </a:p>
          <a:p>
            <a:r>
              <a:rPr lang="en-US" sz="2000">
                <a:solidFill>
                  <a:srgbClr val="6A3E3E"/>
                </a:solidFill>
                <a:latin typeface="Consolas"/>
              </a:rPr>
              <a:t>	capitalizedSentence</a:t>
            </a:r>
            <a:r>
              <a:rPr lang="en-US" sz="20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>
                <a:solidFill>
                  <a:srgbClr val="6A3E3E"/>
                </a:solidFill>
                <a:latin typeface="Consolas"/>
              </a:rPr>
              <a:t>clientSentence</a:t>
            </a:r>
            <a:r>
              <a:rPr lang="en-US" sz="2000">
                <a:solidFill>
                  <a:srgbClr val="000000"/>
                </a:solidFill>
                <a:latin typeface="Consolas"/>
              </a:rPr>
              <a:t>.toUpperCase() + </a:t>
            </a:r>
            <a:r>
              <a:rPr lang="en-US" sz="2000">
                <a:solidFill>
                  <a:srgbClr val="2A00FF"/>
                </a:solidFill>
                <a:latin typeface="Consolas"/>
              </a:rPr>
              <a:t>"\n"</a:t>
            </a:r>
            <a:r>
              <a:rPr lang="en-US" sz="200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2000">
              <a:latin typeface="Consolas"/>
            </a:endParaRPr>
          </a:p>
          <a:p>
            <a:r>
              <a:rPr lang="en-US" sz="2000">
                <a:solidFill>
                  <a:srgbClr val="6A3E3E"/>
                </a:solidFill>
                <a:latin typeface="Consolas"/>
              </a:rPr>
              <a:t>	outToClient</a:t>
            </a:r>
            <a:r>
              <a:rPr lang="en-US" sz="2000">
                <a:solidFill>
                  <a:srgbClr val="000000"/>
                </a:solidFill>
                <a:latin typeface="Consolas"/>
              </a:rPr>
              <a:t>.writeBytes(</a:t>
            </a:r>
            <a:r>
              <a:rPr lang="en-US" sz="2000">
                <a:solidFill>
                  <a:srgbClr val="6A3E3E"/>
                </a:solidFill>
                <a:latin typeface="Consolas"/>
              </a:rPr>
              <a:t>capitalizedSentence</a:t>
            </a:r>
            <a:r>
              <a:rPr lang="en-US" sz="200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  <a:latin typeface="Consolas"/>
              </a:rPr>
              <a:t>   } </a:t>
            </a:r>
          </a:p>
          <a:p>
            <a:r>
              <a:rPr lang="en-US" sz="2000">
                <a:solidFill>
                  <a:srgbClr val="000000"/>
                </a:solidFill>
                <a:latin typeface="Consolas"/>
              </a:rPr>
              <a:t>} </a:t>
            </a:r>
          </a:p>
          <a:p>
            <a:r>
              <a:rPr lang="en-US" sz="2000">
                <a:solidFill>
                  <a:srgbClr val="000000"/>
                </a:solidFill>
                <a:latin typeface="Consolas"/>
              </a:rPr>
              <a:t>} </a:t>
            </a:r>
          </a:p>
          <a:p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9170" y="6435090"/>
            <a:ext cx="21666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ic Sans MS"/>
                <a:cs typeface="Comic Sans MS"/>
              </a:rPr>
              <a:t>Java </a:t>
            </a:r>
            <a:r>
              <a:rPr sz="1400" spc="-5" dirty="0">
                <a:latin typeface="Comic Sans MS"/>
                <a:cs typeface="Comic Sans MS"/>
              </a:rPr>
              <a:t>Socket</a:t>
            </a:r>
            <a:r>
              <a:rPr sz="1400" spc="-6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Programming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48700" y="6435090"/>
            <a:ext cx="2044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2</a:t>
            </a:r>
            <a:r>
              <a:rPr sz="140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73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04470"/>
            <a:ext cx="411226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Arial Unicode MS"/>
                <a:cs typeface="Arial Unicode MS"/>
              </a:rPr>
              <a:t>TCPClient.java</a:t>
            </a:r>
          </a:p>
        </p:txBody>
      </p:sp>
      <p:sp>
        <p:nvSpPr>
          <p:cNvPr id="4" name="object 3"/>
          <p:cNvSpPr txBox="1"/>
          <p:nvPr/>
        </p:nvSpPr>
        <p:spPr>
          <a:xfrm>
            <a:off x="152401" y="1014729"/>
            <a:ext cx="8991600" cy="628890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import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java.io.*;  </a:t>
            </a:r>
            <a:endParaRPr lang="en-US" sz="32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import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java.net.*;</a:t>
            </a:r>
            <a:endParaRPr lang="en-US" sz="32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latin typeface="Consolas"/>
                <a:ea typeface="Calibri"/>
                <a:cs typeface="Times New Roman"/>
              </a:rPr>
              <a:t> </a:t>
            </a:r>
            <a:endParaRPr lang="en-US" sz="32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0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TCPClient {</a:t>
            </a:r>
            <a:endParaRPr lang="en-US" sz="32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20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0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0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main(String </a:t>
            </a:r>
            <a:r>
              <a:rPr lang="en-US" sz="20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argv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[]) </a:t>
            </a:r>
            <a:r>
              <a:rPr lang="en-US" sz="20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throws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Exception {  </a:t>
            </a:r>
            <a:endParaRPr lang="en-US" sz="32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String </a:t>
            </a:r>
            <a:r>
              <a:rPr lang="en-US" sz="20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sentence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en-US" sz="32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String </a:t>
            </a:r>
            <a:r>
              <a:rPr lang="en-US" sz="20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modifiedSentence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en-US" sz="32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BufferedReader </a:t>
            </a:r>
            <a:r>
              <a:rPr lang="en-US" sz="20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inFromUser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20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BufferedReader(</a:t>
            </a:r>
            <a:r>
              <a:rPr lang="en-US" sz="20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InputStreamReader(System.</a:t>
            </a:r>
            <a:r>
              <a:rPr lang="en-US" sz="2000" b="1" i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in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));</a:t>
            </a:r>
            <a:endParaRPr lang="en-US" sz="32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20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while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20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true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</a:t>
            </a:r>
            <a:endParaRPr lang="en-US" sz="32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System.</a:t>
            </a:r>
            <a:r>
              <a:rPr lang="en-US" sz="2000" b="1" i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.println(</a:t>
            </a:r>
            <a:r>
              <a:rPr lang="en-US" sz="200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"Please enter your message"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	</a:t>
            </a:r>
            <a:endParaRPr lang="en-US" sz="32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Socket </a:t>
            </a:r>
            <a:r>
              <a:rPr lang="en-US" sz="2000" u="sng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clientSocket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20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Socket(</a:t>
            </a:r>
            <a:r>
              <a:rPr lang="en-US" sz="200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"localhost"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6789);</a:t>
            </a:r>
            <a:endParaRPr lang="en-US" sz="32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DataOutputStream </a:t>
            </a:r>
            <a:r>
              <a:rPr lang="en-US" sz="20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outToServer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20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DataOutputStream  (</a:t>
            </a:r>
            <a:r>
              <a:rPr lang="en-US" sz="20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clientSocket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.getOutputStream());</a:t>
            </a:r>
            <a:endParaRPr lang="en-US" sz="32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endParaRPr lang="en-US" sz="3200">
              <a:effectLst/>
              <a:latin typeface="Garamond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9893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4294967295"/>
          </p:nvPr>
        </p:nvSpPr>
        <p:spPr>
          <a:xfrm>
            <a:off x="6059170" y="6416945"/>
            <a:ext cx="2166620" cy="27368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Java </a:t>
            </a:r>
            <a:r>
              <a:rPr spc="-5" dirty="0"/>
              <a:t>Socket</a:t>
            </a:r>
            <a:r>
              <a:rPr spc="-60" dirty="0"/>
              <a:t> </a:t>
            </a:r>
            <a:r>
              <a:rPr dirty="0"/>
              <a:t>Programming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623300" y="6454450"/>
            <a:ext cx="25527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57199" y="278129"/>
            <a:ext cx="8257539" cy="518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BufferedReader </a:t>
            </a:r>
            <a:r>
              <a:rPr lang="en-US" sz="20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inFromServer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20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BufferedReader(</a:t>
            </a:r>
            <a:r>
              <a:rPr lang="en-US" sz="20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InputStreamReader(</a:t>
            </a:r>
            <a:r>
              <a:rPr lang="en-US" sz="20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clientSocket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.getInputStream()));</a:t>
            </a:r>
            <a:endParaRPr lang="en-US" sz="32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endParaRPr lang="en-US" sz="32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20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sentence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20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inFromUser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.readLine();</a:t>
            </a:r>
            <a:endParaRPr lang="en-US" sz="32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20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outToServer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.writeBytes(</a:t>
            </a:r>
            <a:r>
              <a:rPr lang="en-US" sz="20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sentence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+ </a:t>
            </a:r>
            <a:r>
              <a:rPr lang="en-US" sz="200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'\n'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  </a:t>
            </a:r>
            <a:endParaRPr lang="en-US" sz="32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20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modifiedSentence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20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inFromServer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.readLine();  </a:t>
            </a:r>
            <a:endParaRPr lang="en-US" sz="32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System.</a:t>
            </a:r>
            <a:r>
              <a:rPr lang="en-US" sz="2000" b="1" i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.println(</a:t>
            </a:r>
            <a:r>
              <a:rPr lang="en-US" sz="200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"FROM SERVER: "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+ </a:t>
            </a:r>
            <a:r>
              <a:rPr lang="en-US" sz="20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modifiedSentence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  </a:t>
            </a:r>
            <a:endParaRPr lang="en-US" sz="32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200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//clientSocket.close();</a:t>
            </a:r>
            <a:endParaRPr lang="en-US" sz="32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en-US" sz="32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en-US" sz="32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en-US" sz="3200">
              <a:effectLst/>
              <a:latin typeface="Garamond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4558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6059170" y="6416945"/>
            <a:ext cx="2166620" cy="27368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Java </a:t>
            </a:r>
            <a:r>
              <a:rPr spc="-5" dirty="0"/>
              <a:t>Socket</a:t>
            </a:r>
            <a:r>
              <a:rPr spc="-60" dirty="0"/>
              <a:t> </a:t>
            </a:r>
            <a:r>
              <a:rPr dirty="0"/>
              <a:t>Programming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623300" y="6454450"/>
            <a:ext cx="25527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2600"/>
            <a:ext cx="30975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UDP</a:t>
            </a:r>
            <a:r>
              <a:rPr spc="-60" dirty="0"/>
              <a:t> </a:t>
            </a:r>
            <a:r>
              <a:rPr spc="-10" dirty="0"/>
              <a:t>Sockets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040" y="1633220"/>
            <a:ext cx="7826375" cy="2350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3928"/>
              <a:buFont typeface="Symbol"/>
              <a:buChar char="❑"/>
              <a:tabLst>
                <a:tab pos="393700" algn="l"/>
              </a:tabLst>
            </a:pPr>
            <a:r>
              <a:rPr sz="2800" spc="-10" dirty="0">
                <a:latin typeface="Consolas"/>
                <a:cs typeface="Consolas"/>
              </a:rPr>
              <a:t>DatagramSocket</a:t>
            </a:r>
            <a:r>
              <a:rPr sz="2800" spc="-690" dirty="0">
                <a:latin typeface="Consolas"/>
                <a:cs typeface="Consola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class</a:t>
            </a:r>
            <a:endParaRPr sz="2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333CC"/>
              </a:buClr>
              <a:buFont typeface="Symbol"/>
              <a:buChar char="❑"/>
            </a:pPr>
            <a:endParaRPr sz="3400">
              <a:latin typeface="Comic Sans MS"/>
              <a:cs typeface="Comic Sans MS"/>
            </a:endParaRPr>
          </a:p>
          <a:p>
            <a:pPr marL="393700" marR="43180" indent="-342900">
              <a:lnSpc>
                <a:spcPct val="100000"/>
              </a:lnSpc>
              <a:buClr>
                <a:srgbClr val="3333CC"/>
              </a:buClr>
              <a:buSzPct val="83928"/>
              <a:buFont typeface="Symbol"/>
              <a:buChar char="❑"/>
              <a:tabLst>
                <a:tab pos="393700" algn="l"/>
              </a:tabLst>
            </a:pPr>
            <a:r>
              <a:rPr sz="2800" spc="-10" dirty="0">
                <a:latin typeface="Consolas"/>
                <a:cs typeface="Consolas"/>
              </a:rPr>
              <a:t>DatagramPacket </a:t>
            </a:r>
            <a:r>
              <a:rPr sz="2800" spc="-5" dirty="0">
                <a:latin typeface="Comic Sans MS"/>
                <a:cs typeface="Comic Sans MS"/>
              </a:rPr>
              <a:t>class needed to </a:t>
            </a:r>
            <a:r>
              <a:rPr sz="2800" spc="-10" dirty="0">
                <a:latin typeface="Comic Sans MS"/>
                <a:cs typeface="Comic Sans MS"/>
              </a:rPr>
              <a:t>specify </a:t>
            </a:r>
            <a:r>
              <a:rPr sz="2800" spc="-459" dirty="0">
                <a:latin typeface="Comic Sans MS"/>
                <a:cs typeface="Comic Sans MS"/>
              </a:rPr>
              <a:t>the  </a:t>
            </a:r>
            <a:r>
              <a:rPr sz="2800" spc="-5" dirty="0">
                <a:latin typeface="Comic Sans MS"/>
                <a:cs typeface="Comic Sans MS"/>
              </a:rPr>
              <a:t>payload</a:t>
            </a:r>
            <a:endParaRPr sz="2800">
              <a:latin typeface="Comic Sans MS"/>
              <a:cs typeface="Comic Sans MS"/>
            </a:endParaRPr>
          </a:p>
          <a:p>
            <a:pPr marL="793750" lvl="1" indent="-285750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SzPct val="75000"/>
              <a:buFont typeface="Symbol"/>
              <a:buChar char="❖"/>
              <a:tabLst>
                <a:tab pos="793750" algn="l"/>
              </a:tabLst>
            </a:pPr>
            <a:r>
              <a:rPr sz="2400" spc="-5" dirty="0">
                <a:latin typeface="Comic Sans MS"/>
                <a:cs typeface="Comic Sans MS"/>
              </a:rPr>
              <a:t>incoming or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outgoing</a:t>
            </a:r>
            <a:endParaRPr sz="240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726142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6059170" y="6416945"/>
            <a:ext cx="2166620" cy="27368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Java </a:t>
            </a:r>
            <a:r>
              <a:rPr spc="-5" dirty="0"/>
              <a:t>Socket</a:t>
            </a:r>
            <a:r>
              <a:rPr spc="-60" dirty="0"/>
              <a:t> </a:t>
            </a:r>
            <a:r>
              <a:rPr dirty="0"/>
              <a:t>Programming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8623300" y="6454450"/>
            <a:ext cx="25527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39" y="482600"/>
            <a:ext cx="7602219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33440" algn="l"/>
              </a:tabLst>
            </a:pPr>
            <a:r>
              <a:rPr dirty="0">
                <a:latin typeface="Arial Unicode MS"/>
                <a:cs typeface="Arial Unicode MS"/>
              </a:rPr>
              <a:t>S</a:t>
            </a:r>
            <a:r>
              <a:rPr spc="-5" dirty="0">
                <a:latin typeface="Arial Unicode MS"/>
                <a:cs typeface="Arial Unicode MS"/>
              </a:rPr>
              <a:t>o</a:t>
            </a:r>
            <a:r>
              <a:rPr dirty="0">
                <a:latin typeface="Arial Unicode MS"/>
                <a:cs typeface="Arial Unicode MS"/>
              </a:rPr>
              <a:t>ck</a:t>
            </a:r>
            <a:r>
              <a:rPr spc="-5" dirty="0">
                <a:latin typeface="Arial Unicode MS"/>
                <a:cs typeface="Arial Unicode MS"/>
              </a:rPr>
              <a:t>e</a:t>
            </a:r>
            <a:r>
              <a:rPr dirty="0">
                <a:latin typeface="Arial Unicode MS"/>
                <a:cs typeface="Arial Unicode MS"/>
              </a:rPr>
              <a:t>t P</a:t>
            </a:r>
            <a:r>
              <a:rPr spc="-5" dirty="0">
                <a:latin typeface="Arial Unicode MS"/>
                <a:cs typeface="Arial Unicode MS"/>
              </a:rPr>
              <a:t>rogram</a:t>
            </a:r>
            <a:r>
              <a:rPr spc="-15" dirty="0">
                <a:latin typeface="Arial Unicode MS"/>
                <a:cs typeface="Arial Unicode MS"/>
              </a:rPr>
              <a:t>m</a:t>
            </a:r>
            <a:r>
              <a:rPr spc="-5" dirty="0">
                <a:latin typeface="Arial Unicode MS"/>
                <a:cs typeface="Arial Unicode MS"/>
              </a:rPr>
              <a:t>in</a:t>
            </a:r>
            <a:r>
              <a:rPr dirty="0">
                <a:latin typeface="Arial Unicode MS"/>
                <a:cs typeface="Arial Unicode MS"/>
              </a:rPr>
              <a:t>g</a:t>
            </a:r>
            <a:r>
              <a:rPr spc="-10" dirty="0">
                <a:latin typeface="Arial Unicode MS"/>
                <a:cs typeface="Arial Unicode MS"/>
              </a:rPr>
              <a:t> w</a:t>
            </a:r>
            <a:r>
              <a:rPr spc="-5" dirty="0">
                <a:latin typeface="Arial Unicode MS"/>
                <a:cs typeface="Arial Unicode MS"/>
              </a:rPr>
              <a:t>i</a:t>
            </a:r>
            <a:r>
              <a:rPr spc="5" dirty="0">
                <a:latin typeface="Arial Unicode MS"/>
                <a:cs typeface="Arial Unicode MS"/>
              </a:rPr>
              <a:t>t</a:t>
            </a:r>
            <a:r>
              <a:rPr dirty="0">
                <a:latin typeface="Arial Unicode MS"/>
                <a:cs typeface="Arial Unicode MS"/>
              </a:rPr>
              <a:t>h	</a:t>
            </a:r>
            <a:r>
              <a:rPr spc="-10" dirty="0">
                <a:latin typeface="Arial Unicode MS"/>
                <a:cs typeface="Arial Unicode MS"/>
              </a:rPr>
              <a:t>UD</a:t>
            </a:r>
            <a:r>
              <a:rPr dirty="0">
                <a:latin typeface="Arial Unicode MS"/>
                <a:cs typeface="Arial Unicode MS"/>
              </a:rPr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633220"/>
            <a:ext cx="9055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Symbol"/>
              <a:buChar char="❑"/>
              <a:tabLst>
                <a:tab pos="354965" algn="l"/>
                <a:tab pos="355600" algn="l"/>
              </a:tabLst>
            </a:pPr>
            <a:r>
              <a:rPr sz="2000" dirty="0">
                <a:latin typeface="Arial Unicode MS"/>
                <a:cs typeface="Arial Unicode MS"/>
              </a:rPr>
              <a:t>UDP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339" y="2011679"/>
            <a:ext cx="182880" cy="892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05" dirty="0">
                <a:solidFill>
                  <a:srgbClr val="3333CC"/>
                </a:solidFill>
                <a:latin typeface="Symbol"/>
                <a:cs typeface="Symbol"/>
              </a:rPr>
              <a:t></a:t>
            </a:r>
            <a:endParaRPr sz="13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350" spc="505" dirty="0">
                <a:solidFill>
                  <a:srgbClr val="3333CC"/>
                </a:solidFill>
                <a:latin typeface="Symbol"/>
                <a:cs typeface="Symbol"/>
              </a:rPr>
              <a:t></a:t>
            </a:r>
            <a:endParaRPr sz="13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350" spc="505" dirty="0">
                <a:solidFill>
                  <a:srgbClr val="3333CC"/>
                </a:solidFill>
                <a:latin typeface="Symbol"/>
                <a:cs typeface="Symbol"/>
              </a:rPr>
              <a:t>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5089" y="1938020"/>
            <a:ext cx="5965825" cy="1018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79600">
              <a:lnSpc>
                <a:spcPct val="120800"/>
              </a:lnSpc>
              <a:spcBef>
                <a:spcPts val="100"/>
              </a:spcBef>
            </a:pPr>
            <a:r>
              <a:rPr sz="1800" spc="-10" dirty="0">
                <a:latin typeface="Arial Unicode MS"/>
                <a:cs typeface="Arial Unicode MS"/>
              </a:rPr>
              <a:t>Connectionless and unreliable </a:t>
            </a:r>
            <a:r>
              <a:rPr sz="1800" spc="-5" dirty="0">
                <a:latin typeface="Arial Unicode MS"/>
                <a:cs typeface="Arial Unicode MS"/>
              </a:rPr>
              <a:t>service.  There isn’t an </a:t>
            </a:r>
            <a:r>
              <a:rPr sz="1800" spc="-10" dirty="0">
                <a:latin typeface="Arial Unicode MS"/>
                <a:cs typeface="Arial Unicode MS"/>
              </a:rPr>
              <a:t>initial handshaking phase.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spc="-5" dirty="0">
                <a:latin typeface="Comic Sans MS"/>
                <a:cs typeface="Comic Sans MS"/>
              </a:rPr>
              <a:t>Transmitted data </a:t>
            </a:r>
            <a:r>
              <a:rPr sz="1800" dirty="0">
                <a:latin typeface="Comic Sans MS"/>
                <a:cs typeface="Comic Sans MS"/>
              </a:rPr>
              <a:t>may </a:t>
            </a:r>
            <a:r>
              <a:rPr sz="1800" spc="-5" dirty="0">
                <a:latin typeface="Comic Sans MS"/>
                <a:cs typeface="Comic Sans MS"/>
              </a:rPr>
              <a:t>be received </a:t>
            </a:r>
            <a:r>
              <a:rPr sz="1800" dirty="0">
                <a:latin typeface="Comic Sans MS"/>
                <a:cs typeface="Comic Sans MS"/>
              </a:rPr>
              <a:t>out of </a:t>
            </a:r>
            <a:r>
              <a:rPr sz="1800" spc="-5" dirty="0">
                <a:latin typeface="Comic Sans MS"/>
                <a:cs typeface="Comic Sans MS"/>
              </a:rPr>
              <a:t>order, </a:t>
            </a:r>
            <a:r>
              <a:rPr sz="1800" dirty="0">
                <a:latin typeface="Comic Sans MS"/>
                <a:cs typeface="Comic Sans MS"/>
              </a:rPr>
              <a:t>or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lost.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657600"/>
            <a:ext cx="38982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Symbol"/>
              <a:buChar char="❑"/>
              <a:tabLst>
                <a:tab pos="367665" algn="l"/>
                <a:tab pos="368300" algn="l"/>
              </a:tabLst>
            </a:pPr>
            <a:r>
              <a:rPr sz="2000" dirty="0">
                <a:latin typeface="Arial Unicode MS"/>
                <a:cs typeface="Arial Unicode MS"/>
              </a:rPr>
              <a:t>Socket </a:t>
            </a:r>
            <a:r>
              <a:rPr sz="2000" spc="-5" dirty="0">
                <a:latin typeface="Arial Unicode MS"/>
                <a:cs typeface="Arial Unicode MS"/>
              </a:rPr>
              <a:t>Programming with</a:t>
            </a:r>
            <a:r>
              <a:rPr sz="2000" spc="-45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UDP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9339" y="4036059"/>
            <a:ext cx="182880" cy="892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05" dirty="0">
                <a:solidFill>
                  <a:srgbClr val="3333CC"/>
                </a:solidFill>
                <a:latin typeface="Symbol"/>
                <a:cs typeface="Symbol"/>
              </a:rPr>
              <a:t></a:t>
            </a:r>
            <a:endParaRPr sz="13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350" spc="505" dirty="0">
                <a:solidFill>
                  <a:srgbClr val="3333CC"/>
                </a:solidFill>
                <a:latin typeface="Symbol"/>
                <a:cs typeface="Symbol"/>
              </a:rPr>
              <a:t></a:t>
            </a:r>
            <a:endParaRPr sz="13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350" spc="505" dirty="0">
                <a:solidFill>
                  <a:srgbClr val="3333CC"/>
                </a:solidFill>
                <a:latin typeface="Symbol"/>
                <a:cs typeface="Symbol"/>
              </a:rPr>
              <a:t>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5089" y="3962400"/>
            <a:ext cx="6859270" cy="189865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800" spc="-5" dirty="0">
                <a:latin typeface="Arial Unicode MS"/>
                <a:cs typeface="Arial Unicode MS"/>
              </a:rPr>
              <a:t>No </a:t>
            </a:r>
            <a:r>
              <a:rPr sz="1800" spc="-10" dirty="0">
                <a:latin typeface="Arial Unicode MS"/>
                <a:cs typeface="Arial Unicode MS"/>
              </a:rPr>
              <a:t>need </a:t>
            </a:r>
            <a:r>
              <a:rPr sz="1800" spc="-5" dirty="0">
                <a:latin typeface="Arial Unicode MS"/>
                <a:cs typeface="Arial Unicode MS"/>
              </a:rPr>
              <a:t>for </a:t>
            </a:r>
            <a:r>
              <a:rPr sz="1800" dirty="0">
                <a:latin typeface="Arial Unicode MS"/>
                <a:cs typeface="Arial Unicode MS"/>
              </a:rPr>
              <a:t>a </a:t>
            </a:r>
            <a:r>
              <a:rPr sz="1800" spc="-10" dirty="0">
                <a:latin typeface="Arial Unicode MS"/>
                <a:cs typeface="Arial Unicode MS"/>
              </a:rPr>
              <a:t>welcoming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socket.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spc="-5" dirty="0">
                <a:latin typeface="Arial Unicode MS"/>
                <a:cs typeface="Arial Unicode MS"/>
              </a:rPr>
              <a:t>No streams are attached </a:t>
            </a:r>
            <a:r>
              <a:rPr sz="1800" dirty="0">
                <a:latin typeface="Arial Unicode MS"/>
                <a:cs typeface="Arial Unicode MS"/>
              </a:rPr>
              <a:t>to </a:t>
            </a:r>
            <a:r>
              <a:rPr sz="1800" spc="-5" dirty="0">
                <a:latin typeface="Arial Unicode MS"/>
                <a:cs typeface="Arial Unicode MS"/>
              </a:rPr>
              <a:t>the</a:t>
            </a:r>
            <a:r>
              <a:rPr sz="1800" spc="-1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sockets.</a:t>
            </a:r>
            <a:endParaRPr sz="1800">
              <a:latin typeface="Arial Unicode MS"/>
              <a:cs typeface="Arial Unicode MS"/>
            </a:endParaRPr>
          </a:p>
          <a:p>
            <a:pPr marL="12700" marR="41275">
              <a:lnSpc>
                <a:spcPct val="100000"/>
              </a:lnSpc>
              <a:spcBef>
                <a:spcPts val="440"/>
              </a:spcBef>
            </a:pPr>
            <a:r>
              <a:rPr sz="1800" spc="-5" dirty="0">
                <a:latin typeface="Arial Unicode MS"/>
                <a:cs typeface="Arial Unicode MS"/>
              </a:rPr>
              <a:t>The sending hosts creates “packets” by attaching the IP </a:t>
            </a:r>
            <a:r>
              <a:rPr sz="1800" spc="-10" dirty="0">
                <a:latin typeface="Arial Unicode MS"/>
                <a:cs typeface="Arial Unicode MS"/>
              </a:rPr>
              <a:t>destination  address and port number </a:t>
            </a:r>
            <a:r>
              <a:rPr sz="1800" spc="-5" dirty="0">
                <a:latin typeface="Arial Unicode MS"/>
                <a:cs typeface="Arial Unicode MS"/>
              </a:rPr>
              <a:t>to each batch of</a:t>
            </a:r>
            <a:r>
              <a:rPr sz="1800" spc="4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bytes.</a:t>
            </a:r>
            <a:endParaRPr sz="1800">
              <a:latin typeface="Arial Unicode MS"/>
              <a:cs typeface="Arial Unicode MS"/>
            </a:endParaRPr>
          </a:p>
          <a:p>
            <a:pPr marL="12700" marR="5080">
              <a:lnSpc>
                <a:spcPct val="100000"/>
              </a:lnSpc>
              <a:spcBef>
                <a:spcPts val="450"/>
              </a:spcBef>
            </a:pPr>
            <a:r>
              <a:rPr sz="1800" spc="-5" dirty="0">
                <a:latin typeface="Arial Unicode MS"/>
                <a:cs typeface="Arial Unicode MS"/>
              </a:rPr>
              <a:t>The </a:t>
            </a:r>
            <a:r>
              <a:rPr sz="1800" spc="-10" dirty="0">
                <a:latin typeface="Arial Unicode MS"/>
                <a:cs typeface="Arial Unicode MS"/>
              </a:rPr>
              <a:t>receiving </a:t>
            </a:r>
            <a:r>
              <a:rPr sz="1800" spc="-5" dirty="0">
                <a:latin typeface="Arial Unicode MS"/>
                <a:cs typeface="Arial Unicode MS"/>
              </a:rPr>
              <a:t>process </a:t>
            </a:r>
            <a:r>
              <a:rPr sz="1800" dirty="0">
                <a:latin typeface="Arial Unicode MS"/>
                <a:cs typeface="Arial Unicode MS"/>
              </a:rPr>
              <a:t>must </a:t>
            </a:r>
            <a:r>
              <a:rPr sz="1800" spc="-5" dirty="0">
                <a:latin typeface="Arial Unicode MS"/>
                <a:cs typeface="Arial Unicode MS"/>
              </a:rPr>
              <a:t>unravel to received </a:t>
            </a:r>
            <a:r>
              <a:rPr sz="1800" spc="-10" dirty="0">
                <a:latin typeface="Arial Unicode MS"/>
                <a:cs typeface="Arial Unicode MS"/>
              </a:rPr>
              <a:t>packet </a:t>
            </a:r>
            <a:r>
              <a:rPr sz="1800" dirty="0">
                <a:latin typeface="Arial Unicode MS"/>
                <a:cs typeface="Arial Unicode MS"/>
              </a:rPr>
              <a:t>to </a:t>
            </a:r>
            <a:r>
              <a:rPr sz="1800" spc="-10" dirty="0">
                <a:latin typeface="Arial Unicode MS"/>
                <a:cs typeface="Arial Unicode MS"/>
              </a:rPr>
              <a:t>obtain </a:t>
            </a:r>
            <a:r>
              <a:rPr sz="1800" spc="-5" dirty="0">
                <a:latin typeface="Arial Unicode MS"/>
                <a:cs typeface="Arial Unicode MS"/>
              </a:rPr>
              <a:t>the  </a:t>
            </a:r>
            <a:r>
              <a:rPr sz="1800" spc="-10" dirty="0">
                <a:latin typeface="Arial Unicode MS"/>
                <a:cs typeface="Arial Unicode MS"/>
              </a:rPr>
              <a:t>packet’s </a:t>
            </a:r>
            <a:r>
              <a:rPr sz="1800" spc="-5" dirty="0">
                <a:latin typeface="Arial Unicode MS"/>
                <a:cs typeface="Arial Unicode MS"/>
              </a:rPr>
              <a:t>information bytes.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9339" y="5303520"/>
            <a:ext cx="18288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05" dirty="0">
                <a:solidFill>
                  <a:srgbClr val="3333CC"/>
                </a:solidFill>
                <a:latin typeface="Symbol"/>
                <a:cs typeface="Symbol"/>
              </a:rPr>
              <a:t></a:t>
            </a:r>
            <a:endParaRPr sz="135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576249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6059170" y="6416945"/>
            <a:ext cx="2166620" cy="27368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Java </a:t>
            </a:r>
            <a:r>
              <a:rPr spc="-5" dirty="0"/>
              <a:t>Socket</a:t>
            </a:r>
            <a:r>
              <a:rPr spc="-60" dirty="0"/>
              <a:t> </a:t>
            </a:r>
            <a:r>
              <a:rPr dirty="0"/>
              <a:t>Programming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623300" y="6454450"/>
            <a:ext cx="25527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2600"/>
            <a:ext cx="594106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 Unicode MS"/>
                <a:cs typeface="Arial Unicode MS"/>
              </a:rPr>
              <a:t>JAVA </a:t>
            </a:r>
            <a:r>
              <a:rPr spc="-10" dirty="0">
                <a:latin typeface="Arial Unicode MS"/>
                <a:cs typeface="Arial Unicode MS"/>
              </a:rPr>
              <a:t>UDP</a:t>
            </a:r>
            <a:r>
              <a:rPr spc="-70" dirty="0">
                <a:latin typeface="Arial Unicode MS"/>
                <a:cs typeface="Arial Unicode MS"/>
              </a:rPr>
              <a:t> </a:t>
            </a:r>
            <a:r>
              <a:rPr spc="-5" dirty="0">
                <a:latin typeface="Arial Unicode MS"/>
                <a:cs typeface="Arial Unicode MS"/>
              </a:rPr>
              <a:t>Sockets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544108"/>
            <a:ext cx="7416165" cy="347789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459"/>
              </a:spcBef>
              <a:buClr>
                <a:srgbClr val="3333CC"/>
              </a:buClr>
              <a:buSzPct val="83928"/>
              <a:buFont typeface="Symbol"/>
              <a:buChar char="❑"/>
              <a:tabLst>
                <a:tab pos="368300" algn="l"/>
              </a:tabLst>
            </a:pPr>
            <a:r>
              <a:rPr sz="2800" dirty="0">
                <a:latin typeface="Arial Unicode MS"/>
                <a:cs typeface="Arial Unicode MS"/>
              </a:rPr>
              <a:t>In </a:t>
            </a:r>
            <a:r>
              <a:rPr sz="2800" spc="-5" dirty="0">
                <a:latin typeface="Arial Unicode MS"/>
                <a:cs typeface="Arial Unicode MS"/>
              </a:rPr>
              <a:t>Package</a:t>
            </a:r>
            <a:r>
              <a:rPr sz="2800" spc="-15" dirty="0">
                <a:latin typeface="Arial Unicode MS"/>
                <a:cs typeface="Arial Unicode MS"/>
              </a:rPr>
              <a:t> </a:t>
            </a:r>
            <a:r>
              <a:rPr sz="2800" spc="-5" dirty="0">
                <a:latin typeface="Arial Unicode MS"/>
                <a:cs typeface="Arial Unicode MS"/>
              </a:rPr>
              <a:t>java.net</a:t>
            </a:r>
            <a:endParaRPr sz="2800">
              <a:latin typeface="Arial Unicode MS"/>
              <a:cs typeface="Arial Unicode MS"/>
            </a:endParaRPr>
          </a:p>
          <a:p>
            <a:pPr marL="768350" lvl="1" indent="-285750">
              <a:lnSpc>
                <a:spcPct val="100000"/>
              </a:lnSpc>
              <a:spcBef>
                <a:spcPts val="310"/>
              </a:spcBef>
              <a:buClr>
                <a:srgbClr val="3333CC"/>
              </a:buClr>
              <a:buSzPct val="75000"/>
              <a:buFont typeface="Symbol"/>
              <a:buChar char="❖"/>
              <a:tabLst>
                <a:tab pos="768350" algn="l"/>
              </a:tabLst>
            </a:pPr>
            <a:r>
              <a:rPr sz="2400" spc="-5" dirty="0">
                <a:latin typeface="Arial Unicode MS"/>
                <a:cs typeface="Arial Unicode MS"/>
              </a:rPr>
              <a:t>java.net.DatagramSocket</a:t>
            </a:r>
            <a:endParaRPr sz="2400">
              <a:latin typeface="Arial Unicode MS"/>
              <a:cs typeface="Arial Unicode MS"/>
            </a:endParaRPr>
          </a:p>
          <a:p>
            <a:pPr marL="1168400" lvl="2" indent="-228600">
              <a:lnSpc>
                <a:spcPct val="100000"/>
              </a:lnSpc>
              <a:spcBef>
                <a:spcPts val="26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000" dirty="0">
                <a:latin typeface="Arial Unicode MS"/>
                <a:cs typeface="Arial Unicode MS"/>
              </a:rPr>
              <a:t>A socket </a:t>
            </a:r>
            <a:r>
              <a:rPr sz="2000" spc="-5" dirty="0">
                <a:latin typeface="Arial Unicode MS"/>
                <a:cs typeface="Arial Unicode MS"/>
              </a:rPr>
              <a:t>for </a:t>
            </a:r>
            <a:r>
              <a:rPr sz="2000" dirty="0">
                <a:latin typeface="Arial Unicode MS"/>
                <a:cs typeface="Arial Unicode MS"/>
              </a:rPr>
              <a:t>sending and receiving datagram</a:t>
            </a:r>
            <a:r>
              <a:rPr sz="2000" spc="-65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packets.</a:t>
            </a:r>
            <a:endParaRPr sz="2000">
              <a:latin typeface="Arial Unicode MS"/>
              <a:cs typeface="Arial Unicode MS"/>
            </a:endParaRPr>
          </a:p>
          <a:p>
            <a:pPr marL="1168400" lvl="2" indent="-228600">
              <a:lnSpc>
                <a:spcPct val="100000"/>
              </a:lnSpc>
              <a:spcBef>
                <a:spcPts val="260"/>
              </a:spcBef>
              <a:buChar char="•"/>
              <a:tabLst>
                <a:tab pos="1167765" algn="l"/>
                <a:tab pos="1168400" algn="l"/>
              </a:tabLst>
            </a:pPr>
            <a:r>
              <a:rPr sz="2000" dirty="0">
                <a:latin typeface="Arial Unicode MS"/>
                <a:cs typeface="Arial Unicode MS"/>
              </a:rPr>
              <a:t>Constructor and</a:t>
            </a:r>
            <a:r>
              <a:rPr sz="2000" spc="-20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Methods</a:t>
            </a:r>
            <a:endParaRPr sz="2000">
              <a:latin typeface="Arial Unicode MS"/>
              <a:cs typeface="Arial Unicode MS"/>
            </a:endParaRPr>
          </a:p>
          <a:p>
            <a:pPr marL="1624965" marR="17780" lvl="3" indent="-228600">
              <a:lnSpc>
                <a:spcPts val="2160"/>
              </a:lnSpc>
              <a:spcBef>
                <a:spcPts val="530"/>
              </a:spcBef>
              <a:buChar char="–"/>
              <a:tabLst>
                <a:tab pos="1625600" algn="l"/>
              </a:tabLst>
            </a:pPr>
            <a:r>
              <a:rPr sz="2000" spc="-5" dirty="0">
                <a:latin typeface="Arial Unicode MS"/>
                <a:cs typeface="Arial Unicode MS"/>
              </a:rPr>
              <a:t>DatagramSocket(int </a:t>
            </a:r>
            <a:r>
              <a:rPr sz="2000" dirty="0">
                <a:latin typeface="Arial Unicode MS"/>
                <a:cs typeface="Arial Unicode MS"/>
              </a:rPr>
              <a:t>port): </a:t>
            </a:r>
            <a:r>
              <a:rPr sz="2000" spc="-5" dirty="0">
                <a:latin typeface="Arial Unicode MS"/>
                <a:cs typeface="Arial Unicode MS"/>
              </a:rPr>
              <a:t>Constructs </a:t>
            </a:r>
            <a:r>
              <a:rPr sz="2000" dirty="0">
                <a:latin typeface="Arial Unicode MS"/>
                <a:cs typeface="Arial Unicode MS"/>
              </a:rPr>
              <a:t>a </a:t>
            </a:r>
            <a:r>
              <a:rPr sz="2000" spc="-5" dirty="0">
                <a:latin typeface="Arial Unicode MS"/>
                <a:cs typeface="Arial Unicode MS"/>
              </a:rPr>
              <a:t>datagram  </a:t>
            </a:r>
            <a:r>
              <a:rPr sz="2000" dirty="0">
                <a:latin typeface="Arial Unicode MS"/>
                <a:cs typeface="Arial Unicode MS"/>
              </a:rPr>
              <a:t>socket and binds it </a:t>
            </a:r>
            <a:r>
              <a:rPr sz="2000" spc="-5" dirty="0">
                <a:latin typeface="Arial Unicode MS"/>
                <a:cs typeface="Arial Unicode MS"/>
              </a:rPr>
              <a:t>to the </a:t>
            </a:r>
            <a:r>
              <a:rPr sz="2000" dirty="0">
                <a:latin typeface="Arial Unicode MS"/>
                <a:cs typeface="Arial Unicode MS"/>
              </a:rPr>
              <a:t>specified port </a:t>
            </a:r>
            <a:r>
              <a:rPr sz="2000" spc="-5" dirty="0">
                <a:latin typeface="Arial Unicode MS"/>
                <a:cs typeface="Arial Unicode MS"/>
              </a:rPr>
              <a:t>on the </a:t>
            </a:r>
            <a:r>
              <a:rPr sz="2000" dirty="0">
                <a:latin typeface="Arial Unicode MS"/>
                <a:cs typeface="Arial Unicode MS"/>
              </a:rPr>
              <a:t>local  host</a:t>
            </a:r>
            <a:r>
              <a:rPr sz="2000" spc="-20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machine.</a:t>
            </a:r>
            <a:endParaRPr sz="2000">
              <a:latin typeface="Arial Unicode MS"/>
              <a:cs typeface="Arial Unicode MS"/>
            </a:endParaRPr>
          </a:p>
          <a:p>
            <a:pPr marL="1625600" lvl="3" indent="-229235">
              <a:lnSpc>
                <a:spcPct val="100000"/>
              </a:lnSpc>
              <a:spcBef>
                <a:spcPts val="229"/>
              </a:spcBef>
              <a:buChar char="–"/>
              <a:tabLst>
                <a:tab pos="1625600" algn="l"/>
              </a:tabLst>
            </a:pPr>
            <a:r>
              <a:rPr sz="2000" dirty="0">
                <a:latin typeface="Arial Unicode MS"/>
                <a:cs typeface="Arial Unicode MS"/>
              </a:rPr>
              <a:t>void receive (DatagramPacket</a:t>
            </a:r>
            <a:r>
              <a:rPr sz="2000" spc="-25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p)</a:t>
            </a:r>
            <a:endParaRPr sz="2000">
              <a:latin typeface="Arial Unicode MS"/>
              <a:cs typeface="Arial Unicode MS"/>
            </a:endParaRPr>
          </a:p>
          <a:p>
            <a:pPr marL="1625600" lvl="3" indent="-229235">
              <a:lnSpc>
                <a:spcPct val="100000"/>
              </a:lnSpc>
              <a:spcBef>
                <a:spcPts val="260"/>
              </a:spcBef>
              <a:buChar char="–"/>
              <a:tabLst>
                <a:tab pos="1625600" algn="l"/>
              </a:tabLst>
            </a:pPr>
            <a:r>
              <a:rPr sz="2000" dirty="0">
                <a:latin typeface="Arial Unicode MS"/>
                <a:cs typeface="Arial Unicode MS"/>
              </a:rPr>
              <a:t>void send (DatagramPacket</a:t>
            </a:r>
            <a:r>
              <a:rPr sz="2000" spc="-25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p)</a:t>
            </a:r>
            <a:endParaRPr sz="2000">
              <a:latin typeface="Arial Unicode MS"/>
              <a:cs typeface="Arial Unicode MS"/>
            </a:endParaRPr>
          </a:p>
          <a:p>
            <a:pPr marL="1625600" lvl="3" indent="-229235">
              <a:lnSpc>
                <a:spcPct val="100000"/>
              </a:lnSpc>
              <a:spcBef>
                <a:spcPts val="250"/>
              </a:spcBef>
              <a:buChar char="–"/>
              <a:tabLst>
                <a:tab pos="1625600" algn="l"/>
              </a:tabLst>
            </a:pPr>
            <a:r>
              <a:rPr sz="2000" dirty="0">
                <a:latin typeface="Arial Unicode MS"/>
                <a:cs typeface="Arial Unicode MS"/>
              </a:rPr>
              <a:t>void</a:t>
            </a:r>
            <a:r>
              <a:rPr sz="2000" spc="-5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close()</a:t>
            </a:r>
            <a:endParaRPr sz="200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732594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6059170" y="6416945"/>
            <a:ext cx="2166620" cy="27368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Java </a:t>
            </a:r>
            <a:r>
              <a:rPr spc="-5" dirty="0"/>
              <a:t>Socket</a:t>
            </a:r>
            <a:r>
              <a:rPr spc="-60" dirty="0"/>
              <a:t> </a:t>
            </a:r>
            <a:r>
              <a:rPr dirty="0"/>
              <a:t>Programming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8623300" y="6454450"/>
            <a:ext cx="25527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2600"/>
            <a:ext cx="72307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DatagramSocket</a:t>
            </a:r>
            <a:r>
              <a:rPr spc="-75" dirty="0"/>
              <a:t> </a:t>
            </a:r>
            <a:r>
              <a:rPr spc="-5" dirty="0"/>
              <a:t>Constructors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5619" y="1601470"/>
            <a:ext cx="7339965" cy="215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DatagramSocket();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ts val="6959"/>
              </a:lnSpc>
              <a:spcBef>
                <a:spcPts val="900"/>
              </a:spcBef>
            </a:pPr>
            <a:r>
              <a:rPr sz="2400" b="1" spc="-5" dirty="0">
                <a:latin typeface="Courier New"/>
                <a:cs typeface="Courier New"/>
              </a:rPr>
              <a:t>DatagramSocket(int port);  DatagramSocket(int port, InetAddress</a:t>
            </a:r>
            <a:r>
              <a:rPr sz="2400" b="1" spc="-9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a);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619" y="6005829"/>
            <a:ext cx="62814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Comic Sans MS"/>
                <a:cs typeface="Comic Sans MS"/>
              </a:rPr>
              <a:t>All </a:t>
            </a:r>
            <a:r>
              <a:rPr sz="2000" spc="-5" dirty="0">
                <a:latin typeface="Comic Sans MS"/>
                <a:cs typeface="Comic Sans MS"/>
              </a:rPr>
              <a:t>can throw SocketException or</a:t>
            </a:r>
            <a:r>
              <a:rPr sz="2000" spc="5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SecurityException</a:t>
            </a:r>
            <a:endParaRPr sz="200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079027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6059170" y="6416945"/>
            <a:ext cx="2166620" cy="27368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Java </a:t>
            </a:r>
            <a:r>
              <a:rPr spc="-5" dirty="0"/>
              <a:t>Socket</a:t>
            </a:r>
            <a:r>
              <a:rPr spc="-60" dirty="0"/>
              <a:t> </a:t>
            </a:r>
            <a:r>
              <a:rPr dirty="0"/>
              <a:t>Programming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623300" y="6454450"/>
            <a:ext cx="25527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2600"/>
            <a:ext cx="45370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Datagram</a:t>
            </a:r>
            <a:r>
              <a:rPr spc="-70" dirty="0"/>
              <a:t> </a:t>
            </a:r>
            <a:r>
              <a:rPr spc="-10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633220"/>
            <a:ext cx="6608445" cy="3997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void connect(InetAddress, int</a:t>
            </a:r>
            <a:r>
              <a:rPr sz="2400" b="1" spc="-9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port);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void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close();</a:t>
            </a:r>
            <a:endParaRPr sz="2400">
              <a:latin typeface="Courier New"/>
              <a:cs typeface="Courier New"/>
            </a:endParaRPr>
          </a:p>
          <a:p>
            <a:pPr marL="12700" marR="918844">
              <a:lnSpc>
                <a:spcPts val="6959"/>
              </a:lnSpc>
              <a:spcBef>
                <a:spcPts val="900"/>
              </a:spcBef>
            </a:pPr>
            <a:r>
              <a:rPr sz="2400" b="1" spc="-5" dirty="0">
                <a:latin typeface="Courier New"/>
                <a:cs typeface="Courier New"/>
              </a:rPr>
              <a:t>void receive(DatagramPacket p);  void send(DatagramPacket</a:t>
            </a:r>
            <a:r>
              <a:rPr sz="2400" b="1" spc="-4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p);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Courier New"/>
              <a:cs typeface="Courier New"/>
            </a:endParaRPr>
          </a:p>
          <a:p>
            <a:pPr marL="2912110">
              <a:lnSpc>
                <a:spcPct val="100000"/>
              </a:lnSpc>
            </a:pPr>
            <a:r>
              <a:rPr sz="2800" b="1" spc="-5" dirty="0">
                <a:latin typeface="Comic Sans MS"/>
                <a:cs typeface="Comic Sans MS"/>
              </a:rPr>
              <a:t>Lots</a:t>
            </a:r>
            <a:r>
              <a:rPr sz="2800" b="1" spc="-20" dirty="0">
                <a:latin typeface="Comic Sans MS"/>
                <a:cs typeface="Comic Sans MS"/>
              </a:rPr>
              <a:t> </a:t>
            </a:r>
            <a:r>
              <a:rPr sz="2800" b="1" spc="-5" dirty="0">
                <a:latin typeface="Comic Sans MS"/>
                <a:cs typeface="Comic Sans MS"/>
              </a:rPr>
              <a:t>more!</a:t>
            </a:r>
            <a:endParaRPr sz="280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107573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6059170" y="6416945"/>
            <a:ext cx="2166620" cy="27368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Java </a:t>
            </a:r>
            <a:r>
              <a:rPr spc="-5" dirty="0"/>
              <a:t>Socket</a:t>
            </a:r>
            <a:r>
              <a:rPr spc="-60" dirty="0"/>
              <a:t> </a:t>
            </a:r>
            <a:r>
              <a:rPr dirty="0"/>
              <a:t>Programming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623300" y="6454450"/>
            <a:ext cx="25527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2600"/>
            <a:ext cx="38906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DatagramPacket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040" y="1544319"/>
            <a:ext cx="7548880" cy="324739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800"/>
              </a:spcBef>
              <a:buClr>
                <a:srgbClr val="3333CC"/>
              </a:buClr>
              <a:buSzPct val="83928"/>
              <a:buFont typeface="Symbol"/>
              <a:buChar char="❑"/>
              <a:tabLst>
                <a:tab pos="393700" algn="l"/>
              </a:tabLst>
            </a:pPr>
            <a:r>
              <a:rPr sz="2800" spc="-5" dirty="0">
                <a:latin typeface="Comic Sans MS"/>
                <a:cs typeface="Comic Sans MS"/>
              </a:rPr>
              <a:t>Contain the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payload</a:t>
            </a:r>
            <a:endParaRPr sz="2800">
              <a:latin typeface="Comic Sans MS"/>
              <a:cs typeface="Comic Sans MS"/>
            </a:endParaRPr>
          </a:p>
          <a:p>
            <a:pPr marL="793750" marR="1735455" lvl="1" indent="-285750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SzPct val="75000"/>
              <a:buFont typeface="Symbol"/>
              <a:buChar char="❖"/>
              <a:tabLst>
                <a:tab pos="793750" algn="l"/>
              </a:tabLst>
            </a:pPr>
            <a:r>
              <a:rPr sz="2400" spc="-10" dirty="0">
                <a:latin typeface="Comic Sans MS"/>
                <a:cs typeface="Comic Sans MS"/>
              </a:rPr>
              <a:t>(a </a:t>
            </a:r>
            <a:r>
              <a:rPr sz="2400" spc="-5" dirty="0">
                <a:latin typeface="Comic Sans MS"/>
                <a:cs typeface="Comic Sans MS"/>
              </a:rPr>
              <a:t>byte array, length </a:t>
            </a:r>
            <a:r>
              <a:rPr sz="2400" spc="-10" dirty="0">
                <a:latin typeface="Comic Sans MS"/>
                <a:cs typeface="Comic Sans MS"/>
              </a:rPr>
              <a:t>of </a:t>
            </a:r>
            <a:r>
              <a:rPr sz="2400" spc="-5" dirty="0">
                <a:latin typeface="Comic Sans MS"/>
                <a:cs typeface="Comic Sans MS"/>
              </a:rPr>
              <a:t>byte </a:t>
            </a:r>
            <a:r>
              <a:rPr sz="2400" spc="-185" dirty="0">
                <a:latin typeface="Comic Sans MS"/>
                <a:cs typeface="Comic Sans MS"/>
              </a:rPr>
              <a:t>array,  </a:t>
            </a:r>
            <a:r>
              <a:rPr sz="2400" spc="-5" dirty="0">
                <a:latin typeface="Comic Sans MS"/>
                <a:cs typeface="Comic Sans MS"/>
              </a:rPr>
              <a:t>InetAddress,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port)</a:t>
            </a:r>
            <a:endParaRPr sz="2400">
              <a:latin typeface="Comic Sans MS"/>
              <a:cs typeface="Comic Sans MS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3CC"/>
              </a:buClr>
              <a:buFont typeface="Symbol"/>
              <a:buChar char="❖"/>
            </a:pPr>
            <a:endParaRPr sz="3400">
              <a:latin typeface="Comic Sans MS"/>
              <a:cs typeface="Comic Sans MS"/>
            </a:endParaRPr>
          </a:p>
          <a:p>
            <a:pPr marL="393700" marR="43180" indent="-342900">
              <a:lnSpc>
                <a:spcPct val="100000"/>
              </a:lnSpc>
              <a:buClr>
                <a:srgbClr val="3333CC"/>
              </a:buClr>
              <a:buSzPct val="83928"/>
              <a:buFont typeface="Symbol"/>
              <a:buChar char="❑"/>
              <a:tabLst>
                <a:tab pos="393700" algn="l"/>
              </a:tabLst>
            </a:pPr>
            <a:r>
              <a:rPr sz="2800" spc="-5" dirty="0">
                <a:latin typeface="Comic Sans MS"/>
                <a:cs typeface="Comic Sans MS"/>
              </a:rPr>
              <a:t>Can also be </a:t>
            </a:r>
            <a:r>
              <a:rPr sz="2800" spc="-10" dirty="0">
                <a:latin typeface="Comic Sans MS"/>
                <a:cs typeface="Comic Sans MS"/>
              </a:rPr>
              <a:t>used </a:t>
            </a:r>
            <a:r>
              <a:rPr sz="2800" spc="-5" dirty="0">
                <a:latin typeface="Comic Sans MS"/>
                <a:cs typeface="Comic Sans MS"/>
              </a:rPr>
              <a:t>to specify the </a:t>
            </a:r>
            <a:r>
              <a:rPr sz="2800" spc="-135" dirty="0">
                <a:latin typeface="Comic Sans MS"/>
                <a:cs typeface="Comic Sans MS"/>
              </a:rPr>
              <a:t>destination  </a:t>
            </a:r>
            <a:r>
              <a:rPr sz="2800" spc="-5" dirty="0">
                <a:latin typeface="Comic Sans MS"/>
                <a:cs typeface="Comic Sans MS"/>
              </a:rPr>
              <a:t>address</a:t>
            </a:r>
            <a:endParaRPr sz="2800">
              <a:latin typeface="Comic Sans MS"/>
              <a:cs typeface="Comic Sans MS"/>
            </a:endParaRPr>
          </a:p>
          <a:p>
            <a:pPr marL="793750" lvl="1" indent="-285750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SzPct val="75000"/>
              <a:buFont typeface="Symbol"/>
              <a:buChar char="❖"/>
              <a:tabLst>
                <a:tab pos="793750" algn="l"/>
              </a:tabLst>
            </a:pPr>
            <a:r>
              <a:rPr sz="2400" spc="-5" dirty="0">
                <a:latin typeface="Comic Sans MS"/>
                <a:cs typeface="Comic Sans MS"/>
              </a:rPr>
              <a:t>when not using connected </a:t>
            </a:r>
            <a:r>
              <a:rPr sz="2400" spc="-10" dirty="0">
                <a:latin typeface="Comic Sans MS"/>
                <a:cs typeface="Comic Sans MS"/>
              </a:rPr>
              <a:t>mode</a:t>
            </a:r>
            <a:r>
              <a:rPr sz="2400" spc="5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UDP</a:t>
            </a:r>
            <a:endParaRPr sz="240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90699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6059170" y="6416945"/>
            <a:ext cx="2166620" cy="27368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Java </a:t>
            </a:r>
            <a:r>
              <a:rPr spc="-5" dirty="0"/>
              <a:t>Socket</a:t>
            </a:r>
            <a:r>
              <a:rPr spc="-60" dirty="0"/>
              <a:t> </a:t>
            </a:r>
            <a:r>
              <a:rPr dirty="0"/>
              <a:t>Programming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623300" y="6454450"/>
            <a:ext cx="25527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">
              <a:lnSpc>
                <a:spcPts val="163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2600"/>
            <a:ext cx="1747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13379" y="1633220"/>
            <a:ext cx="3012440" cy="383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Courier New"/>
                <a:cs typeface="Courier New"/>
              </a:rPr>
              <a:t>InetAddress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latin typeface="Courier New"/>
                <a:cs typeface="Courier New"/>
              </a:rPr>
              <a:t>Socket</a:t>
            </a:r>
            <a:endParaRPr sz="2800">
              <a:latin typeface="Courier New"/>
              <a:cs typeface="Courier New"/>
            </a:endParaRPr>
          </a:p>
          <a:p>
            <a:pPr marL="12065" marR="5080" algn="ctr">
              <a:lnSpc>
                <a:spcPct val="198400"/>
              </a:lnSpc>
            </a:pPr>
            <a:r>
              <a:rPr sz="2800" b="1" spc="-5" dirty="0">
                <a:latin typeface="Courier New"/>
                <a:cs typeface="Courier New"/>
              </a:rPr>
              <a:t>ServerSocket  DatagramSocket  DatagramPacket</a:t>
            </a:r>
            <a:endParaRPr sz="2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97957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6059170" y="6416945"/>
            <a:ext cx="2166620" cy="27368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Java </a:t>
            </a:r>
            <a:r>
              <a:rPr spc="-5" dirty="0"/>
              <a:t>Socket</a:t>
            </a:r>
            <a:r>
              <a:rPr spc="-60" dirty="0"/>
              <a:t> </a:t>
            </a:r>
            <a:r>
              <a:rPr dirty="0"/>
              <a:t>Programming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8623300" y="6454450"/>
            <a:ext cx="25527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2600"/>
            <a:ext cx="71329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DatagramPacket</a:t>
            </a:r>
            <a:r>
              <a:rPr spc="-25" dirty="0"/>
              <a:t> </a:t>
            </a:r>
            <a:r>
              <a:rPr spc="-5" dirty="0"/>
              <a:t>Constructors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633220"/>
            <a:ext cx="6791325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For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receiving:</a:t>
            </a:r>
            <a:endParaRPr sz="2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DatagramPacket( byte[] buf, int</a:t>
            </a:r>
            <a:r>
              <a:rPr sz="2400" b="1" spc="-8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len);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3841750"/>
            <a:ext cx="7523480" cy="1717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For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sending:</a:t>
            </a:r>
            <a:endParaRPr sz="2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DatagramPacket( byte[] buf, int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len</a:t>
            </a:r>
            <a:endParaRPr sz="2400">
              <a:latin typeface="Courier New"/>
              <a:cs typeface="Courier New"/>
            </a:endParaRPr>
          </a:p>
          <a:p>
            <a:pPr marL="293878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latin typeface="Courier New"/>
                <a:cs typeface="Courier New"/>
              </a:rPr>
              <a:t>InetAddress a, int</a:t>
            </a:r>
            <a:r>
              <a:rPr sz="2400" b="1" spc="-9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port);</a:t>
            </a:r>
            <a:endParaRPr sz="2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19298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6059170" y="6416945"/>
            <a:ext cx="2166620" cy="27368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Java </a:t>
            </a:r>
            <a:r>
              <a:rPr spc="-5" dirty="0"/>
              <a:t>Socket</a:t>
            </a:r>
            <a:r>
              <a:rPr spc="-60" dirty="0"/>
              <a:t> </a:t>
            </a:r>
            <a:r>
              <a:rPr dirty="0"/>
              <a:t>Programming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623300" y="6454450"/>
            <a:ext cx="25527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2600"/>
            <a:ext cx="60579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DatagramPacket</a:t>
            </a:r>
            <a:r>
              <a:rPr spc="-35" dirty="0"/>
              <a:t> </a:t>
            </a:r>
            <a:r>
              <a:rPr spc="-5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557020"/>
            <a:ext cx="5694045" cy="35598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b="1" spc="-5" dirty="0">
                <a:latin typeface="Courier New"/>
                <a:cs typeface="Courier New"/>
              </a:rPr>
              <a:t>byte[]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getData();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latin typeface="Courier New"/>
                <a:cs typeface="Courier New"/>
              </a:rPr>
              <a:t>void setData(byte[]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buf);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>
              <a:latin typeface="Courier New"/>
              <a:cs typeface="Courier New"/>
            </a:endParaRPr>
          </a:p>
          <a:p>
            <a:pPr marL="12700" marR="5080">
              <a:lnSpc>
                <a:spcPct val="120500"/>
              </a:lnSpc>
              <a:spcBef>
                <a:spcPts val="5"/>
              </a:spcBef>
            </a:pPr>
            <a:r>
              <a:rPr sz="2400" b="1" spc="-5" dirty="0">
                <a:latin typeface="Courier New"/>
                <a:cs typeface="Courier New"/>
              </a:rPr>
              <a:t>void setAddress(InetAddress a);  void setPort(int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port);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Courier New"/>
              <a:cs typeface="Courier New"/>
            </a:endParaRPr>
          </a:p>
          <a:p>
            <a:pPr marL="12700" marR="1101725">
              <a:lnSpc>
                <a:spcPct val="120800"/>
              </a:lnSpc>
            </a:pPr>
            <a:r>
              <a:rPr sz="2400" b="1" spc="-5" dirty="0">
                <a:latin typeface="Courier New"/>
                <a:cs typeface="Courier New"/>
              </a:rPr>
              <a:t>InetAddress getAddress();  int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getPort();</a:t>
            </a:r>
            <a:endParaRPr sz="2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72438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368" y="588009"/>
            <a:ext cx="7453631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1704" algn="l"/>
              </a:tabLst>
            </a:pPr>
            <a:r>
              <a:rPr spc="-5" dirty="0">
                <a:latin typeface="Arial Unicode MS"/>
                <a:cs typeface="Arial Unicode MS"/>
              </a:rPr>
              <a:t>Example:</a:t>
            </a:r>
            <a:r>
              <a:rPr dirty="0">
                <a:latin typeface="Arial Unicode MS"/>
                <a:cs typeface="Arial Unicode MS"/>
              </a:rPr>
              <a:t> </a:t>
            </a:r>
            <a:r>
              <a:rPr spc="-5" dirty="0">
                <a:latin typeface="Arial Unicode MS"/>
                <a:cs typeface="Arial Unicode MS"/>
              </a:rPr>
              <a:t>Java	client</a:t>
            </a:r>
            <a:r>
              <a:rPr spc="-65" dirty="0">
                <a:latin typeface="Arial Unicode MS"/>
                <a:cs typeface="Arial Unicode MS"/>
              </a:rPr>
              <a:t> </a:t>
            </a:r>
            <a:r>
              <a:rPr spc="-10" dirty="0">
                <a:latin typeface="Arial Unicode MS"/>
                <a:cs typeface="Arial Unicode MS"/>
              </a:rPr>
              <a:t>(UDP)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4294967295"/>
          </p:nvPr>
        </p:nvSpPr>
        <p:spPr>
          <a:xfrm>
            <a:off x="6059170" y="6416945"/>
            <a:ext cx="2166620" cy="27368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Java </a:t>
            </a:r>
            <a:r>
              <a:rPr spc="-5" dirty="0"/>
              <a:t>Socket</a:t>
            </a:r>
            <a:r>
              <a:rPr spc="-60" dirty="0"/>
              <a:t> </a:t>
            </a:r>
            <a:r>
              <a:rPr dirty="0"/>
              <a:t>Programming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4294967295"/>
          </p:nvPr>
        </p:nvSpPr>
        <p:spPr>
          <a:xfrm>
            <a:off x="8623300" y="6454450"/>
            <a:ext cx="25527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62100"/>
            <a:ext cx="66294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76688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709" y="473709"/>
            <a:ext cx="7493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 Unicode MS"/>
                <a:cs typeface="Arial Unicode MS"/>
              </a:rPr>
              <a:t>Client/server </a:t>
            </a:r>
            <a:r>
              <a:rPr sz="3600" dirty="0">
                <a:latin typeface="Arial Unicode MS"/>
                <a:cs typeface="Arial Unicode MS"/>
              </a:rPr>
              <a:t>socket </a:t>
            </a:r>
            <a:r>
              <a:rPr sz="3600" spc="-5" dirty="0">
                <a:latin typeface="Arial Unicode MS"/>
                <a:cs typeface="Arial Unicode MS"/>
              </a:rPr>
              <a:t>interaction:</a:t>
            </a:r>
            <a:r>
              <a:rPr sz="3600" spc="-65" dirty="0">
                <a:latin typeface="Arial Unicode MS"/>
                <a:cs typeface="Arial Unicode MS"/>
              </a:rPr>
              <a:t> </a:t>
            </a:r>
            <a:r>
              <a:rPr sz="3600" spc="-5" dirty="0">
                <a:latin typeface="Arial Unicode MS"/>
                <a:cs typeface="Arial Unicode MS"/>
              </a:rPr>
              <a:t>UDP</a:t>
            </a:r>
            <a:endParaRPr sz="3600">
              <a:latin typeface="Arial Unicode MS"/>
              <a:cs typeface="Arial Unicode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89050" y="3296920"/>
            <a:ext cx="908050" cy="2607310"/>
            <a:chOff x="1289050" y="3296920"/>
            <a:chExt cx="908050" cy="2607310"/>
          </a:xfrm>
        </p:grpSpPr>
        <p:sp>
          <p:nvSpPr>
            <p:cNvPr id="4" name="object 4"/>
            <p:cNvSpPr/>
            <p:nvPr/>
          </p:nvSpPr>
          <p:spPr>
            <a:xfrm>
              <a:off x="1303020" y="3340100"/>
              <a:ext cx="880110" cy="2550160"/>
            </a:xfrm>
            <a:custGeom>
              <a:avLst/>
              <a:gdLst/>
              <a:ahLst/>
              <a:cxnLst/>
              <a:rect l="l" t="t" r="r" b="b"/>
              <a:pathLst>
                <a:path w="880110" h="2550160">
                  <a:moveTo>
                    <a:pt x="880110" y="2376170"/>
                  </a:moveTo>
                  <a:lnTo>
                    <a:pt x="880110" y="2550160"/>
                  </a:lnTo>
                  <a:lnTo>
                    <a:pt x="0" y="2550160"/>
                  </a:lnTo>
                  <a:lnTo>
                    <a:pt x="0" y="0"/>
                  </a:lnTo>
                  <a:lnTo>
                    <a:pt x="640080" y="0"/>
                  </a:lnTo>
                </a:path>
              </a:pathLst>
            </a:custGeom>
            <a:ln w="2794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36750" y="329692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0" y="85089"/>
                  </a:lnTo>
                  <a:lnTo>
                    <a:pt x="85089" y="43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253479" y="5288279"/>
            <a:ext cx="85090" cy="325120"/>
            <a:chOff x="6253479" y="5288279"/>
            <a:chExt cx="85090" cy="325120"/>
          </a:xfrm>
        </p:grpSpPr>
        <p:sp>
          <p:nvSpPr>
            <p:cNvPr id="7" name="object 7"/>
            <p:cNvSpPr/>
            <p:nvPr/>
          </p:nvSpPr>
          <p:spPr>
            <a:xfrm>
              <a:off x="6295389" y="5288279"/>
              <a:ext cx="0" cy="245110"/>
            </a:xfrm>
            <a:custGeom>
              <a:avLst/>
              <a:gdLst/>
              <a:ahLst/>
              <a:cxnLst/>
              <a:rect l="l" t="t" r="r" b="b"/>
              <a:pathLst>
                <a:path h="245110">
                  <a:moveTo>
                    <a:pt x="0" y="0"/>
                  </a:moveTo>
                  <a:lnTo>
                    <a:pt x="0" y="245110"/>
                  </a:lnTo>
                </a:path>
              </a:pathLst>
            </a:custGeom>
            <a:ln w="2794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53479" y="5528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85090" y="0"/>
                  </a:moveTo>
                  <a:lnTo>
                    <a:pt x="0" y="0"/>
                  </a:lnTo>
                  <a:lnTo>
                    <a:pt x="41910" y="85089"/>
                  </a:lnTo>
                  <a:lnTo>
                    <a:pt x="8509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617209" y="4803140"/>
            <a:ext cx="1224915" cy="1055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Unicode MS"/>
                <a:cs typeface="Arial Unicode MS"/>
              </a:rPr>
              <a:t>read reply from  </a:t>
            </a:r>
            <a:r>
              <a:rPr sz="1400" spc="-5" dirty="0">
                <a:solidFill>
                  <a:srgbClr val="FF0000"/>
                </a:solidFill>
                <a:latin typeface="Arial Unicode MS"/>
                <a:cs typeface="Arial Unicode MS"/>
              </a:rPr>
              <a:t>clientSocket</a:t>
            </a:r>
            <a:endParaRPr sz="1400">
              <a:latin typeface="Arial Unicode MS"/>
              <a:cs typeface="Arial Unicode MS"/>
            </a:endParaRPr>
          </a:p>
          <a:p>
            <a:pPr marL="76835" marR="176530">
              <a:lnSpc>
                <a:spcPts val="1670"/>
              </a:lnSpc>
              <a:spcBef>
                <a:spcPts val="1465"/>
              </a:spcBef>
            </a:pPr>
            <a:r>
              <a:rPr sz="1400" spc="-5" dirty="0">
                <a:latin typeface="Arial Unicode MS"/>
                <a:cs typeface="Arial Unicode MS"/>
              </a:rPr>
              <a:t>close  </a:t>
            </a:r>
            <a:r>
              <a:rPr sz="1400" dirty="0">
                <a:solidFill>
                  <a:srgbClr val="FF0000"/>
                </a:solidFill>
                <a:latin typeface="Arial Unicode MS"/>
                <a:cs typeface="Arial Unicode MS"/>
              </a:rPr>
              <a:t>c</a:t>
            </a:r>
            <a:r>
              <a:rPr sz="1400" spc="5" dirty="0">
                <a:solidFill>
                  <a:srgbClr val="FF0000"/>
                </a:solidFill>
                <a:latin typeface="Arial Unicode MS"/>
                <a:cs typeface="Arial Unicode MS"/>
              </a:rPr>
              <a:t>l</a:t>
            </a:r>
            <a:r>
              <a:rPr sz="1400" spc="-5" dirty="0">
                <a:solidFill>
                  <a:srgbClr val="FF0000"/>
                </a:solidFill>
                <a:latin typeface="Arial Unicode MS"/>
                <a:cs typeface="Arial Unicode MS"/>
              </a:rPr>
              <a:t>ien</a:t>
            </a:r>
            <a:r>
              <a:rPr sz="1400" dirty="0">
                <a:solidFill>
                  <a:srgbClr val="FF0000"/>
                </a:solidFill>
                <a:latin typeface="Arial Unicode MS"/>
                <a:cs typeface="Arial Unicode MS"/>
              </a:rPr>
              <a:t>tS</a:t>
            </a:r>
            <a:r>
              <a:rPr sz="1400" spc="-5" dirty="0">
                <a:solidFill>
                  <a:srgbClr val="FF0000"/>
                </a:solidFill>
                <a:latin typeface="Arial Unicode MS"/>
                <a:cs typeface="Arial Unicode MS"/>
              </a:rPr>
              <a:t>o</a:t>
            </a:r>
            <a:r>
              <a:rPr sz="1400" spc="5" dirty="0">
                <a:solidFill>
                  <a:srgbClr val="FF0000"/>
                </a:solidFill>
                <a:latin typeface="Arial Unicode MS"/>
                <a:cs typeface="Arial Unicode MS"/>
              </a:rPr>
              <a:t>ck</a:t>
            </a:r>
            <a:r>
              <a:rPr sz="1400" spc="-5" dirty="0">
                <a:solidFill>
                  <a:srgbClr val="FF0000"/>
                </a:solidFill>
                <a:latin typeface="Arial Unicode MS"/>
                <a:cs typeface="Arial Unicode MS"/>
              </a:rPr>
              <a:t>et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8350" y="1347470"/>
            <a:ext cx="3027680" cy="18313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Unicode MS"/>
                <a:cs typeface="Arial Unicode MS"/>
              </a:rPr>
              <a:t>Server </a:t>
            </a:r>
            <a:r>
              <a:rPr sz="1800" spc="-5" dirty="0">
                <a:latin typeface="Arial Unicode MS"/>
                <a:cs typeface="Arial Unicode MS"/>
              </a:rPr>
              <a:t>(running on </a:t>
            </a:r>
            <a:r>
              <a:rPr sz="1800" b="1" spc="120" dirty="0">
                <a:latin typeface="Arial Unicode MS"/>
                <a:cs typeface="Arial Unicode MS"/>
              </a:rPr>
              <a:t>hostid</a:t>
            </a:r>
            <a:r>
              <a:rPr sz="1800" b="1" spc="-385" dirty="0">
                <a:latin typeface="Arial Unicode MS"/>
                <a:cs typeface="Arial Unicode MS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)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800">
              <a:latin typeface="Arial Unicode MS"/>
              <a:cs typeface="Arial Unicode MS"/>
            </a:endParaRPr>
          </a:p>
          <a:p>
            <a:pPr marL="627380" marR="935990">
              <a:lnSpc>
                <a:spcPct val="96900"/>
              </a:lnSpc>
            </a:pPr>
            <a:r>
              <a:rPr sz="1400" spc="-5" dirty="0">
                <a:latin typeface="Arial Unicode MS"/>
                <a:cs typeface="Arial Unicode MS"/>
              </a:rPr>
              <a:t>create </a:t>
            </a:r>
            <a:r>
              <a:rPr sz="1400" dirty="0">
                <a:latin typeface="Arial Unicode MS"/>
                <a:cs typeface="Arial Unicode MS"/>
              </a:rPr>
              <a:t>socket,  </a:t>
            </a:r>
            <a:r>
              <a:rPr sz="1400" spc="-5" dirty="0">
                <a:latin typeface="Arial Unicode MS"/>
                <a:cs typeface="Arial Unicode MS"/>
              </a:rPr>
              <a:t>port=</a:t>
            </a:r>
            <a:r>
              <a:rPr sz="1400" b="1" spc="-5" dirty="0">
                <a:latin typeface="Arial Unicode MS"/>
                <a:cs typeface="Arial Unicode MS"/>
              </a:rPr>
              <a:t>x </a:t>
            </a:r>
            <a:r>
              <a:rPr sz="1400" dirty="0">
                <a:latin typeface="Arial Unicode MS"/>
                <a:cs typeface="Arial Unicode MS"/>
              </a:rPr>
              <a:t>, for  </a:t>
            </a:r>
            <a:r>
              <a:rPr sz="1400" spc="-5" dirty="0">
                <a:latin typeface="Arial Unicode MS"/>
                <a:cs typeface="Arial Unicode MS"/>
              </a:rPr>
              <a:t>incoming request:  </a:t>
            </a:r>
            <a:r>
              <a:rPr sz="1400" spc="-5" dirty="0">
                <a:solidFill>
                  <a:srgbClr val="FF0000"/>
                </a:solidFill>
                <a:latin typeface="Arial Unicode MS"/>
                <a:cs typeface="Arial Unicode MS"/>
              </a:rPr>
              <a:t>serverSocket </a:t>
            </a:r>
            <a:r>
              <a:rPr sz="1400" dirty="0">
                <a:solidFill>
                  <a:srgbClr val="FF0000"/>
                </a:solidFill>
                <a:latin typeface="Arial Unicode MS"/>
                <a:cs typeface="Arial Unicode MS"/>
              </a:rPr>
              <a:t>=  </a:t>
            </a:r>
            <a:r>
              <a:rPr sz="1400" spc="-5" dirty="0">
                <a:solidFill>
                  <a:srgbClr val="FF0000"/>
                </a:solidFill>
                <a:latin typeface="Arial Unicode MS"/>
                <a:cs typeface="Arial Unicode MS"/>
              </a:rPr>
              <a:t>DatagramSocket()</a:t>
            </a:r>
            <a:endParaRPr sz="1400">
              <a:latin typeface="Arial Unicode MS"/>
              <a:cs typeface="Arial Unicode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92190" y="3933190"/>
            <a:ext cx="85090" cy="829310"/>
            <a:chOff x="6092190" y="3933190"/>
            <a:chExt cx="85090" cy="829310"/>
          </a:xfrm>
        </p:grpSpPr>
        <p:sp>
          <p:nvSpPr>
            <p:cNvPr id="12" name="object 12"/>
            <p:cNvSpPr/>
            <p:nvPr/>
          </p:nvSpPr>
          <p:spPr>
            <a:xfrm>
              <a:off x="6134100" y="3933190"/>
              <a:ext cx="0" cy="749300"/>
            </a:xfrm>
            <a:custGeom>
              <a:avLst/>
              <a:gdLst/>
              <a:ahLst/>
              <a:cxnLst/>
              <a:rect l="l" t="t" r="r" b="b"/>
              <a:pathLst>
                <a:path h="749300">
                  <a:moveTo>
                    <a:pt x="0" y="0"/>
                  </a:moveTo>
                  <a:lnTo>
                    <a:pt x="0" y="749300"/>
                  </a:lnTo>
                </a:path>
              </a:pathLst>
            </a:custGeom>
            <a:ln w="2794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92190" y="467741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85089" y="0"/>
                  </a:moveTo>
                  <a:lnTo>
                    <a:pt x="0" y="0"/>
                  </a:lnTo>
                  <a:lnTo>
                    <a:pt x="41910" y="85089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436870" y="2200909"/>
            <a:ext cx="2747010" cy="169418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400"/>
              </a:spcBef>
            </a:pPr>
            <a:r>
              <a:rPr sz="1400" dirty="0">
                <a:latin typeface="Arial Unicode MS"/>
                <a:cs typeface="Arial Unicode MS"/>
              </a:rPr>
              <a:t>create</a:t>
            </a:r>
            <a:r>
              <a:rPr sz="1400" spc="-10" dirty="0">
                <a:latin typeface="Arial Unicode MS"/>
                <a:cs typeface="Arial Unicode MS"/>
              </a:rPr>
              <a:t> </a:t>
            </a:r>
            <a:r>
              <a:rPr sz="1400" dirty="0">
                <a:latin typeface="Arial Unicode MS"/>
                <a:cs typeface="Arial Unicode MS"/>
              </a:rPr>
              <a:t>socket,</a:t>
            </a:r>
            <a:endParaRPr sz="1400">
              <a:latin typeface="Arial Unicode MS"/>
              <a:cs typeface="Arial Unicode MS"/>
            </a:endParaRPr>
          </a:p>
          <a:p>
            <a:pPr marL="48895">
              <a:lnSpc>
                <a:spcPct val="100000"/>
              </a:lnSpc>
              <a:spcBef>
                <a:spcPts val="300"/>
              </a:spcBef>
            </a:pPr>
            <a:r>
              <a:rPr sz="1400" spc="-5" dirty="0">
                <a:solidFill>
                  <a:srgbClr val="FF0000"/>
                </a:solidFill>
                <a:latin typeface="Arial Unicode MS"/>
                <a:cs typeface="Arial Unicode MS"/>
              </a:rPr>
              <a:t>clientSocket </a:t>
            </a:r>
            <a:r>
              <a:rPr sz="1400" dirty="0">
                <a:solidFill>
                  <a:srgbClr val="FF0000"/>
                </a:solidFill>
                <a:latin typeface="Arial Unicode MS"/>
                <a:cs typeface="Arial Unicode MS"/>
              </a:rPr>
              <a:t>=</a:t>
            </a:r>
            <a:r>
              <a:rPr sz="1400" spc="2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 Unicode MS"/>
                <a:cs typeface="Arial Unicode MS"/>
              </a:rPr>
              <a:t>DatagramSocket()</a:t>
            </a:r>
            <a:endParaRPr sz="14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Arial Unicode MS"/>
              <a:cs typeface="Arial Unicode MS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 Unicode MS"/>
                <a:cs typeface="Arial Unicode MS"/>
              </a:rPr>
              <a:t>Create, address </a:t>
            </a:r>
            <a:r>
              <a:rPr sz="1400" spc="90" dirty="0">
                <a:latin typeface="Arial Unicode MS"/>
                <a:cs typeface="Arial Unicode MS"/>
              </a:rPr>
              <a:t>(</a:t>
            </a:r>
            <a:r>
              <a:rPr sz="1400" b="1" spc="90" dirty="0">
                <a:latin typeface="Arial Unicode MS"/>
                <a:cs typeface="Arial Unicode MS"/>
              </a:rPr>
              <a:t>hostid, </a:t>
            </a:r>
            <a:r>
              <a:rPr sz="1400" b="1" spc="100" dirty="0">
                <a:latin typeface="Arial Unicode MS"/>
                <a:cs typeface="Arial Unicode MS"/>
              </a:rPr>
              <a:t>port=x,  </a:t>
            </a:r>
            <a:r>
              <a:rPr sz="1400" spc="-5" dirty="0">
                <a:latin typeface="Arial Unicode MS"/>
                <a:cs typeface="Arial Unicode MS"/>
              </a:rPr>
              <a:t>send datagram</a:t>
            </a:r>
            <a:r>
              <a:rPr sz="1400" spc="-10" dirty="0">
                <a:latin typeface="Arial Unicode MS"/>
                <a:cs typeface="Arial Unicode MS"/>
              </a:rPr>
              <a:t> </a:t>
            </a:r>
            <a:r>
              <a:rPr sz="1400" spc="-5" dirty="0">
                <a:latin typeface="Arial Unicode MS"/>
                <a:cs typeface="Arial Unicode MS"/>
              </a:rPr>
              <a:t>request</a:t>
            </a:r>
            <a:endParaRPr sz="1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Unicode MS"/>
                <a:cs typeface="Arial Unicode MS"/>
              </a:rPr>
              <a:t>using</a:t>
            </a:r>
            <a:r>
              <a:rPr sz="1400" spc="10" dirty="0">
                <a:latin typeface="Arial Unicode MS"/>
                <a:cs typeface="Arial Unicode MS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 Unicode MS"/>
                <a:cs typeface="Arial Unicode MS"/>
              </a:rPr>
              <a:t>clientSocket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400" y="1366520"/>
            <a:ext cx="801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Arial Unicode MS"/>
                <a:cs typeface="Arial Unicode MS"/>
              </a:rPr>
              <a:t>C</a:t>
            </a:r>
            <a:r>
              <a:rPr sz="2400" spc="-5" dirty="0">
                <a:latin typeface="Arial Unicode MS"/>
                <a:cs typeface="Arial Unicode MS"/>
              </a:rPr>
              <a:t>li</a:t>
            </a:r>
            <a:r>
              <a:rPr sz="2400" spc="-10" dirty="0">
                <a:latin typeface="Arial Unicode MS"/>
                <a:cs typeface="Arial Unicode MS"/>
              </a:rPr>
              <a:t>en</a:t>
            </a:r>
            <a:r>
              <a:rPr sz="2400" dirty="0">
                <a:latin typeface="Arial Unicode MS"/>
                <a:cs typeface="Arial Unicode MS"/>
              </a:rPr>
              <a:t>t</a:t>
            </a:r>
            <a:endParaRPr sz="2400">
              <a:latin typeface="Arial Unicode MS"/>
              <a:cs typeface="Arial Unicode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033770" y="2905760"/>
            <a:ext cx="86360" cy="322580"/>
            <a:chOff x="6033770" y="2905760"/>
            <a:chExt cx="86360" cy="322580"/>
          </a:xfrm>
        </p:grpSpPr>
        <p:sp>
          <p:nvSpPr>
            <p:cNvPr id="17" name="object 17"/>
            <p:cNvSpPr/>
            <p:nvPr/>
          </p:nvSpPr>
          <p:spPr>
            <a:xfrm>
              <a:off x="6076950" y="2905760"/>
              <a:ext cx="0" cy="243840"/>
            </a:xfrm>
            <a:custGeom>
              <a:avLst/>
              <a:gdLst/>
              <a:ahLst/>
              <a:cxnLst/>
              <a:rect l="l" t="t" r="r" b="b"/>
              <a:pathLst>
                <a:path h="243839">
                  <a:moveTo>
                    <a:pt x="0" y="0"/>
                  </a:moveTo>
                  <a:lnTo>
                    <a:pt x="0" y="243839"/>
                  </a:lnTo>
                </a:path>
              </a:pathLst>
            </a:custGeom>
            <a:ln w="2794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33770" y="3143250"/>
              <a:ext cx="86360" cy="85090"/>
            </a:xfrm>
            <a:custGeom>
              <a:avLst/>
              <a:gdLst/>
              <a:ahLst/>
              <a:cxnLst/>
              <a:rect l="l" t="t" r="r" b="b"/>
              <a:pathLst>
                <a:path w="86360" h="85089">
                  <a:moveTo>
                    <a:pt x="86359" y="0"/>
                  </a:moveTo>
                  <a:lnTo>
                    <a:pt x="0" y="0"/>
                  </a:lnTo>
                  <a:lnTo>
                    <a:pt x="43179" y="85089"/>
                  </a:lnTo>
                  <a:lnTo>
                    <a:pt x="8635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2999739" y="3491229"/>
            <a:ext cx="2424430" cy="441959"/>
            <a:chOff x="2999739" y="3491229"/>
            <a:chExt cx="2424430" cy="441959"/>
          </a:xfrm>
        </p:grpSpPr>
        <p:sp>
          <p:nvSpPr>
            <p:cNvPr id="20" name="object 20"/>
            <p:cNvSpPr/>
            <p:nvPr/>
          </p:nvSpPr>
          <p:spPr>
            <a:xfrm>
              <a:off x="3078479" y="3505199"/>
              <a:ext cx="2331720" cy="387350"/>
            </a:xfrm>
            <a:custGeom>
              <a:avLst/>
              <a:gdLst/>
              <a:ahLst/>
              <a:cxnLst/>
              <a:rect l="l" t="t" r="r" b="b"/>
              <a:pathLst>
                <a:path w="2331720" h="387350">
                  <a:moveTo>
                    <a:pt x="2331720" y="0"/>
                  </a:moveTo>
                  <a:lnTo>
                    <a:pt x="0" y="387350"/>
                  </a:lnTo>
                </a:path>
              </a:pathLst>
            </a:custGeom>
            <a:ln w="279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99739" y="3849369"/>
              <a:ext cx="91440" cy="83820"/>
            </a:xfrm>
            <a:custGeom>
              <a:avLst/>
              <a:gdLst/>
              <a:ahLst/>
              <a:cxnLst/>
              <a:rect l="l" t="t" r="r" b="b"/>
              <a:pathLst>
                <a:path w="91439" h="83820">
                  <a:moveTo>
                    <a:pt x="77470" y="0"/>
                  </a:moveTo>
                  <a:lnTo>
                    <a:pt x="0" y="55879"/>
                  </a:lnTo>
                  <a:lnTo>
                    <a:pt x="91440" y="83819"/>
                  </a:lnTo>
                  <a:lnTo>
                    <a:pt x="774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996439" y="3158489"/>
            <a:ext cx="85090" cy="594360"/>
            <a:chOff x="1996439" y="3158489"/>
            <a:chExt cx="85090" cy="594360"/>
          </a:xfrm>
        </p:grpSpPr>
        <p:sp>
          <p:nvSpPr>
            <p:cNvPr id="23" name="object 23"/>
            <p:cNvSpPr/>
            <p:nvPr/>
          </p:nvSpPr>
          <p:spPr>
            <a:xfrm>
              <a:off x="2038349" y="3172459"/>
              <a:ext cx="0" cy="500380"/>
            </a:xfrm>
            <a:custGeom>
              <a:avLst/>
              <a:gdLst/>
              <a:ahLst/>
              <a:cxnLst/>
              <a:rect l="l" t="t" r="r" b="b"/>
              <a:pathLst>
                <a:path h="500379">
                  <a:moveTo>
                    <a:pt x="0" y="0"/>
                  </a:moveTo>
                  <a:lnTo>
                    <a:pt x="0" y="500379"/>
                  </a:lnTo>
                </a:path>
              </a:pathLst>
            </a:custGeom>
            <a:ln w="2794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96439" y="366775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85090" y="0"/>
                  </a:moveTo>
                  <a:lnTo>
                    <a:pt x="0" y="0"/>
                  </a:lnTo>
                  <a:lnTo>
                    <a:pt x="41910" y="85089"/>
                  </a:lnTo>
                  <a:lnTo>
                    <a:pt x="8509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498600" y="3746500"/>
            <a:ext cx="1432560" cy="18097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670"/>
              </a:lnSpc>
              <a:spcBef>
                <a:spcPts val="160"/>
              </a:spcBef>
            </a:pPr>
            <a:r>
              <a:rPr sz="1400" spc="-5" dirty="0">
                <a:latin typeface="Arial Unicode MS"/>
                <a:cs typeface="Arial Unicode MS"/>
              </a:rPr>
              <a:t>read request from  </a:t>
            </a:r>
            <a:r>
              <a:rPr sz="1400" spc="-5" dirty="0">
                <a:solidFill>
                  <a:srgbClr val="FF0000"/>
                </a:solidFill>
                <a:latin typeface="Arial Unicode MS"/>
                <a:cs typeface="Arial Unicode MS"/>
              </a:rPr>
              <a:t>serverSocket</a:t>
            </a:r>
            <a:endParaRPr sz="14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250">
              <a:latin typeface="Arial Unicode MS"/>
              <a:cs typeface="Arial Unicode MS"/>
            </a:endParaRPr>
          </a:p>
          <a:p>
            <a:pPr marL="13335" marR="14922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Unicode MS"/>
                <a:cs typeface="Arial Unicode MS"/>
              </a:rPr>
              <a:t>write </a:t>
            </a:r>
            <a:r>
              <a:rPr sz="1400" spc="-5" dirty="0">
                <a:latin typeface="Arial Unicode MS"/>
                <a:cs typeface="Arial Unicode MS"/>
              </a:rPr>
              <a:t>reply </a:t>
            </a:r>
            <a:r>
              <a:rPr sz="1400" spc="5" dirty="0">
                <a:latin typeface="Arial Unicode MS"/>
                <a:cs typeface="Arial Unicode MS"/>
              </a:rPr>
              <a:t>to  </a:t>
            </a:r>
            <a:r>
              <a:rPr sz="1400" spc="-5" dirty="0">
                <a:solidFill>
                  <a:srgbClr val="FF0000"/>
                </a:solidFill>
                <a:latin typeface="Arial Unicode MS"/>
                <a:cs typeface="Arial Unicode MS"/>
              </a:rPr>
              <a:t>serverSocket  </a:t>
            </a:r>
            <a:r>
              <a:rPr sz="1400" dirty="0">
                <a:latin typeface="Arial Unicode MS"/>
                <a:cs typeface="Arial Unicode MS"/>
              </a:rPr>
              <a:t>specifying</a:t>
            </a:r>
            <a:r>
              <a:rPr sz="1400" spc="-65" dirty="0">
                <a:latin typeface="Arial Unicode MS"/>
                <a:cs typeface="Arial Unicode MS"/>
              </a:rPr>
              <a:t> </a:t>
            </a:r>
            <a:r>
              <a:rPr sz="1400" spc="-5" dirty="0">
                <a:latin typeface="Arial Unicode MS"/>
                <a:cs typeface="Arial Unicode MS"/>
              </a:rPr>
              <a:t>client  host address,  port</a:t>
            </a:r>
            <a:r>
              <a:rPr sz="1400" dirty="0">
                <a:latin typeface="Arial Unicode MS"/>
                <a:cs typeface="Arial Unicode MS"/>
              </a:rPr>
              <a:t> </a:t>
            </a:r>
            <a:r>
              <a:rPr sz="1400" spc="-5" dirty="0">
                <a:latin typeface="Arial Unicode MS"/>
                <a:cs typeface="Arial Unicode MS"/>
              </a:rPr>
              <a:t>umber</a:t>
            </a:r>
            <a:endParaRPr sz="1400">
              <a:latin typeface="Arial Unicode MS"/>
              <a:cs typeface="Arial Unicode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024379" y="4229100"/>
            <a:ext cx="85090" cy="314960"/>
            <a:chOff x="2024379" y="4229100"/>
            <a:chExt cx="85090" cy="314960"/>
          </a:xfrm>
        </p:grpSpPr>
        <p:sp>
          <p:nvSpPr>
            <p:cNvPr id="27" name="object 27"/>
            <p:cNvSpPr/>
            <p:nvPr/>
          </p:nvSpPr>
          <p:spPr>
            <a:xfrm>
              <a:off x="2066289" y="4229100"/>
              <a:ext cx="0" cy="234950"/>
            </a:xfrm>
            <a:custGeom>
              <a:avLst/>
              <a:gdLst/>
              <a:ahLst/>
              <a:cxnLst/>
              <a:rect l="l" t="t" r="r" b="b"/>
              <a:pathLst>
                <a:path h="234950">
                  <a:moveTo>
                    <a:pt x="0" y="0"/>
                  </a:moveTo>
                  <a:lnTo>
                    <a:pt x="0" y="234950"/>
                  </a:lnTo>
                </a:path>
              </a:pathLst>
            </a:custGeom>
            <a:ln w="2794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24379" y="4457700"/>
              <a:ext cx="85090" cy="86360"/>
            </a:xfrm>
            <a:custGeom>
              <a:avLst/>
              <a:gdLst/>
              <a:ahLst/>
              <a:cxnLst/>
              <a:rect l="l" t="t" r="r" b="b"/>
              <a:pathLst>
                <a:path w="85089" h="86360">
                  <a:moveTo>
                    <a:pt x="85089" y="0"/>
                  </a:moveTo>
                  <a:lnTo>
                    <a:pt x="0" y="0"/>
                  </a:lnTo>
                  <a:lnTo>
                    <a:pt x="41909" y="86360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2948939" y="4701540"/>
            <a:ext cx="2452370" cy="331470"/>
            <a:chOff x="2948939" y="4701540"/>
            <a:chExt cx="2452370" cy="331470"/>
          </a:xfrm>
        </p:grpSpPr>
        <p:sp>
          <p:nvSpPr>
            <p:cNvPr id="30" name="object 30"/>
            <p:cNvSpPr/>
            <p:nvPr/>
          </p:nvSpPr>
          <p:spPr>
            <a:xfrm>
              <a:off x="2962909" y="4715510"/>
              <a:ext cx="2358390" cy="275590"/>
            </a:xfrm>
            <a:custGeom>
              <a:avLst/>
              <a:gdLst/>
              <a:ahLst/>
              <a:cxnLst/>
              <a:rect l="l" t="t" r="r" b="b"/>
              <a:pathLst>
                <a:path w="2358390" h="275589">
                  <a:moveTo>
                    <a:pt x="0" y="0"/>
                  </a:moveTo>
                  <a:lnTo>
                    <a:pt x="2358390" y="275589"/>
                  </a:lnTo>
                </a:path>
              </a:pathLst>
            </a:custGeom>
            <a:ln w="279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311139" y="4949190"/>
              <a:ext cx="90170" cy="83820"/>
            </a:xfrm>
            <a:custGeom>
              <a:avLst/>
              <a:gdLst/>
              <a:ahLst/>
              <a:cxnLst/>
              <a:rect l="l" t="t" r="r" b="b"/>
              <a:pathLst>
                <a:path w="90170" h="83820">
                  <a:moveTo>
                    <a:pt x="10160" y="0"/>
                  </a:moveTo>
                  <a:lnTo>
                    <a:pt x="0" y="83820"/>
                  </a:lnTo>
                  <a:lnTo>
                    <a:pt x="90170" y="5207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ftr" sz="quarter" idx="4294967295"/>
          </p:nvPr>
        </p:nvSpPr>
        <p:spPr>
          <a:xfrm>
            <a:off x="6059170" y="6416945"/>
            <a:ext cx="2166620" cy="27368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Java </a:t>
            </a:r>
            <a:r>
              <a:rPr spc="-5" dirty="0"/>
              <a:t>Socket</a:t>
            </a:r>
            <a:r>
              <a:rPr spc="-60" dirty="0"/>
              <a:t> </a:t>
            </a:r>
            <a:r>
              <a:rPr dirty="0"/>
              <a:t>Programming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4294967295"/>
          </p:nvPr>
        </p:nvSpPr>
        <p:spPr>
          <a:xfrm>
            <a:off x="8623300" y="6454450"/>
            <a:ext cx="25527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48277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6059170" y="6416945"/>
            <a:ext cx="2166620" cy="27368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Java </a:t>
            </a:r>
            <a:r>
              <a:rPr spc="-5" dirty="0"/>
              <a:t>Socket</a:t>
            </a:r>
            <a:r>
              <a:rPr spc="-60" dirty="0"/>
              <a:t> </a:t>
            </a:r>
            <a:r>
              <a:rPr dirty="0"/>
              <a:t>Programming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623300" y="6454450"/>
            <a:ext cx="25527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2600"/>
            <a:ext cx="41268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Sample UDP</a:t>
            </a:r>
            <a:r>
              <a:rPr spc="-60" dirty="0"/>
              <a:t> </a:t>
            </a:r>
            <a:r>
              <a:rPr spc="-10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633220"/>
            <a:ext cx="5930265" cy="3027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omic Sans MS"/>
                <a:cs typeface="Comic Sans MS"/>
              </a:rPr>
              <a:t>UDPEchoServer.java</a:t>
            </a:r>
            <a:endParaRPr sz="2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omic Sans MS"/>
                <a:cs typeface="Comic Sans MS"/>
              </a:rPr>
              <a:t>Simple UDP Echo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server.</a:t>
            </a:r>
            <a:endParaRPr sz="2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omic Sans MS"/>
                <a:cs typeface="Comic Sans MS"/>
              </a:rPr>
              <a:t>Test </a:t>
            </a:r>
            <a:r>
              <a:rPr sz="2800" spc="-10" dirty="0">
                <a:latin typeface="Comic Sans MS"/>
                <a:cs typeface="Comic Sans MS"/>
              </a:rPr>
              <a:t>using </a:t>
            </a:r>
            <a:r>
              <a:rPr sz="2800" spc="-5" dirty="0">
                <a:latin typeface="Comic Sans MS"/>
                <a:cs typeface="Comic Sans MS"/>
              </a:rPr>
              <a:t>nc as the client</a:t>
            </a:r>
            <a:r>
              <a:rPr sz="2800" spc="-10" dirty="0">
                <a:latin typeface="Comic Sans MS"/>
                <a:cs typeface="Comic Sans MS"/>
              </a:rPr>
              <a:t> (netcat):</a:t>
            </a:r>
            <a:endParaRPr sz="2800">
              <a:latin typeface="Comic Sans MS"/>
              <a:cs typeface="Comic Sans MS"/>
            </a:endParaRPr>
          </a:p>
          <a:p>
            <a:pPr marL="438784" indent="-426720">
              <a:lnSpc>
                <a:spcPct val="100000"/>
              </a:lnSpc>
              <a:spcBef>
                <a:spcPts val="690"/>
              </a:spcBef>
              <a:buChar char="&gt;"/>
              <a:tabLst>
                <a:tab pos="439420" algn="l"/>
              </a:tabLst>
            </a:pPr>
            <a:r>
              <a:rPr sz="2800" b="1" spc="-5" dirty="0">
                <a:latin typeface="Courier New"/>
                <a:cs typeface="Courier New"/>
              </a:rPr>
              <a:t>nc –u hostname</a:t>
            </a:r>
            <a:r>
              <a:rPr sz="2800" b="1" spc="-35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port</a:t>
            </a:r>
            <a:endParaRPr sz="2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772085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269" y="273050"/>
            <a:ext cx="5942331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 Unicode MS"/>
                <a:cs typeface="Arial Unicode MS"/>
              </a:rPr>
              <a:t>UDPEchoServer.java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69" y="963929"/>
            <a:ext cx="8917305" cy="40729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import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000" u="sng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java.io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.*;  </a:t>
            </a:r>
            <a:endParaRPr lang="en-US" sz="32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import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java.net.*;</a:t>
            </a:r>
            <a:endParaRPr lang="en-US" sz="32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latin typeface="Consolas"/>
                <a:ea typeface="Calibri"/>
                <a:cs typeface="Times New Roman"/>
              </a:rPr>
              <a:t> </a:t>
            </a:r>
            <a:endParaRPr lang="en-US" sz="32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UDPEchoServer {</a:t>
            </a:r>
            <a:endParaRPr lang="en-US" sz="32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20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0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0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main(String </a:t>
            </a:r>
            <a:r>
              <a:rPr lang="en-US" sz="20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[]) </a:t>
            </a:r>
            <a:r>
              <a:rPr lang="en-US" sz="20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throws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Exception {  </a:t>
            </a:r>
            <a:endParaRPr lang="en-US" sz="32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20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0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port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9876;</a:t>
            </a:r>
            <a:endParaRPr lang="en-US" sz="32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DatagramSocket </a:t>
            </a:r>
            <a:r>
              <a:rPr lang="en-US" sz="2000" u="sng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serverSocket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20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DatagramSocket(</a:t>
            </a:r>
            <a:r>
              <a:rPr lang="en-US" sz="20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port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en-US" sz="32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latin typeface="Consolas"/>
                <a:ea typeface="Calibri"/>
                <a:cs typeface="Times New Roman"/>
              </a:rPr>
              <a:t> </a:t>
            </a:r>
            <a:endParaRPr lang="en-US" sz="32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20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byte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[] </a:t>
            </a:r>
            <a:r>
              <a:rPr lang="en-US" sz="20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receiveData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20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0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byte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[1024];  </a:t>
            </a:r>
            <a:endParaRPr lang="en-US" sz="32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20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byte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[] </a:t>
            </a:r>
            <a:r>
              <a:rPr lang="en-US" sz="20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sendData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= </a:t>
            </a:r>
            <a:r>
              <a:rPr lang="en-US" sz="20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0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byte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[1024];</a:t>
            </a:r>
            <a:endParaRPr lang="en-US" sz="3200">
              <a:effectLst/>
              <a:latin typeface="Garamond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88893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39" y="946150"/>
            <a:ext cx="8216265" cy="5956502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7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while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7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true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</a:t>
            </a:r>
            <a:endParaRPr lang="en-US" sz="17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DatagramPacket </a:t>
            </a:r>
            <a:r>
              <a:rPr lang="en-US" sz="17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receivePacket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17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DatagramPacket (</a:t>
            </a:r>
            <a:r>
              <a:rPr lang="en-US" sz="17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receiveData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sz="17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receiveData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en-US" sz="170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length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en-US" sz="17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7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serverSocket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.receive(</a:t>
            </a:r>
            <a:r>
              <a:rPr lang="en-US" sz="17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receivePacket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en-US" sz="17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String </a:t>
            </a:r>
            <a:r>
              <a:rPr lang="en-US" sz="17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sentence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17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String(</a:t>
            </a:r>
            <a:r>
              <a:rPr lang="en-US" sz="17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receivePacket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.getData());  </a:t>
            </a:r>
            <a:endParaRPr lang="en-US" sz="17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InetAddress </a:t>
            </a:r>
            <a:r>
              <a:rPr lang="en-US" sz="17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IPAddress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17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receivePacket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.getAddress();</a:t>
            </a:r>
            <a:endParaRPr lang="en-US" sz="17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7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7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clientPort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17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receivePacket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.getPort();</a:t>
            </a:r>
            <a:endParaRPr lang="en-US" sz="17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String </a:t>
            </a:r>
            <a:r>
              <a:rPr lang="en-US" sz="17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capitalizedSentence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17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sentence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.toUpperCase();  </a:t>
            </a:r>
            <a:endParaRPr lang="en-US" sz="17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7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sendData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17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capitalizedSentence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.getBytes();</a:t>
            </a:r>
            <a:endParaRPr lang="en-US" sz="17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DatagramPacket </a:t>
            </a:r>
            <a:r>
              <a:rPr lang="en-US" sz="17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sendPacket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17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DatagramPacket  (</a:t>
            </a:r>
            <a:r>
              <a:rPr lang="en-US" sz="17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sendData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sz="17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sendData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en-US" sz="170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length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sz="17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IPAddress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sz="17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clientPort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en-US" sz="17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7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serverSocket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.send(</a:t>
            </a:r>
            <a:r>
              <a:rPr lang="en-US" sz="17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sendPacket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en-US" sz="17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>
                <a:latin typeface="Consolas"/>
                <a:ea typeface="Calibri"/>
                <a:cs typeface="Times New Roman"/>
              </a:rPr>
              <a:t> </a:t>
            </a:r>
            <a:endParaRPr lang="en-US" sz="17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en-US" sz="17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en-US" sz="17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en-US" sz="1700">
              <a:effectLst/>
              <a:latin typeface="Garamond"/>
              <a:ea typeface="Calibri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9170" y="6435090"/>
            <a:ext cx="21666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ic Sans MS"/>
                <a:cs typeface="Comic Sans MS"/>
              </a:rPr>
              <a:t>Java </a:t>
            </a:r>
            <a:r>
              <a:rPr sz="1400" spc="-5" dirty="0">
                <a:latin typeface="Comic Sans MS"/>
                <a:cs typeface="Comic Sans MS"/>
              </a:rPr>
              <a:t>Socket</a:t>
            </a:r>
            <a:r>
              <a:rPr sz="1400" spc="-6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Programming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48700" y="6435090"/>
            <a:ext cx="2044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3</a:t>
            </a:r>
            <a:r>
              <a:rPr sz="1400" dirty="0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6587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20979"/>
            <a:ext cx="441706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Arial Unicode MS"/>
                <a:cs typeface="Arial Unicode MS"/>
              </a:rPr>
              <a:t>UDPClient.java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168400"/>
            <a:ext cx="8904605" cy="5550237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import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java.io.*;  </a:t>
            </a:r>
            <a:endParaRPr lang="en-US" sz="32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import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java.net.*;</a:t>
            </a:r>
            <a:endParaRPr lang="en-US" sz="32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latin typeface="Consolas"/>
                <a:ea typeface="Calibri"/>
                <a:cs typeface="Times New Roman"/>
              </a:rPr>
              <a:t> </a:t>
            </a:r>
            <a:endParaRPr lang="en-US" sz="32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0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UDPClient {</a:t>
            </a:r>
            <a:endParaRPr lang="en-US" sz="32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20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0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0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main(String </a:t>
            </a:r>
            <a:r>
              <a:rPr lang="en-US" sz="20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[]) </a:t>
            </a:r>
            <a:r>
              <a:rPr lang="en-US" sz="20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throws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Exception {</a:t>
            </a:r>
            <a:endParaRPr lang="en-US" sz="32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BufferedReader </a:t>
            </a:r>
            <a:r>
              <a:rPr lang="en-US" sz="20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inFromUser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20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BufferedReader(</a:t>
            </a:r>
            <a:r>
              <a:rPr lang="en-US" sz="20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InputStreamReader (System.</a:t>
            </a:r>
            <a:r>
              <a:rPr lang="en-US" sz="2000" b="1" i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in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));  </a:t>
            </a:r>
            <a:endParaRPr lang="en-US" sz="32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20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0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port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9876;</a:t>
            </a:r>
            <a:endParaRPr lang="en-US" sz="32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DatagramSocket </a:t>
            </a:r>
            <a:r>
              <a:rPr lang="en-US" sz="2000" u="sng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clientSocket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20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DatagramSocket();  </a:t>
            </a:r>
            <a:endParaRPr lang="en-US" sz="32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InetAddress </a:t>
            </a:r>
            <a:r>
              <a:rPr lang="en-US" sz="20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IPAddress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InetAddress.</a:t>
            </a:r>
            <a:r>
              <a:rPr lang="en-US" sz="2000" i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getByName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200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"localhost"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en-US" sz="32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latin typeface="Consolas"/>
                <a:ea typeface="Calibri"/>
                <a:cs typeface="Times New Roman"/>
              </a:rPr>
              <a:t> </a:t>
            </a:r>
            <a:endParaRPr lang="en-US" sz="32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20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byte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[] </a:t>
            </a:r>
            <a:r>
              <a:rPr lang="en-US" sz="20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sendData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20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0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byte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[1024];  </a:t>
            </a:r>
            <a:endParaRPr lang="en-US" sz="32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20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byte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[] </a:t>
            </a:r>
            <a:r>
              <a:rPr lang="en-US" sz="20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receiveData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20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0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byte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[1024];</a:t>
            </a:r>
            <a:endParaRPr lang="en-US" sz="3200">
              <a:effectLst/>
              <a:latin typeface="Garamond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06741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4294967295"/>
          </p:nvPr>
        </p:nvSpPr>
        <p:spPr>
          <a:xfrm>
            <a:off x="6059170" y="6416945"/>
            <a:ext cx="2166620" cy="27368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Java </a:t>
            </a:r>
            <a:r>
              <a:rPr spc="-5" dirty="0"/>
              <a:t>Socket</a:t>
            </a:r>
            <a:r>
              <a:rPr spc="-60" dirty="0"/>
              <a:t> </a:t>
            </a:r>
            <a:r>
              <a:rPr dirty="0"/>
              <a:t>Programming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623300" y="6454450"/>
            <a:ext cx="25527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8739" y="279400"/>
            <a:ext cx="8915400" cy="6018058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while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7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true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</a:t>
            </a:r>
            <a:endParaRPr lang="en-US" sz="17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System.</a:t>
            </a:r>
            <a:r>
              <a:rPr lang="en-US" sz="1700" b="1" i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.println(</a:t>
            </a:r>
            <a:r>
              <a:rPr lang="en-US" sz="170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"Please enter your message"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en-US" sz="17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String </a:t>
            </a:r>
            <a:r>
              <a:rPr lang="en-US" sz="17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sentence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17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inFromUser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.readLine();  </a:t>
            </a:r>
            <a:endParaRPr lang="en-US" sz="17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7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sendData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17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sentence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.getBytes();</a:t>
            </a:r>
            <a:endParaRPr lang="en-US" sz="17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DatagramPacket </a:t>
            </a:r>
            <a:r>
              <a:rPr lang="en-US" sz="17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sendPacket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17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DatagramPacket (</a:t>
            </a:r>
            <a:r>
              <a:rPr lang="en-US" sz="17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sendData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 </a:t>
            </a:r>
            <a:r>
              <a:rPr lang="en-US" sz="17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sendData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en-US" sz="170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length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sz="17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IPAddress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sz="17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port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en-US" sz="17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7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clientSocket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.send(</a:t>
            </a:r>
            <a:r>
              <a:rPr lang="en-US" sz="17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sendPacket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en-US" sz="17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DatagramPacket </a:t>
            </a:r>
            <a:r>
              <a:rPr lang="en-US" sz="17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receivePacket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17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DatagramPacket  (</a:t>
            </a:r>
            <a:r>
              <a:rPr lang="en-US" sz="17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receiveData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sz="17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receiveData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en-US" sz="170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length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en-US" sz="17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7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clientSocket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.receive(</a:t>
            </a:r>
            <a:r>
              <a:rPr lang="en-US" sz="17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receivePacket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  </a:t>
            </a:r>
            <a:endParaRPr lang="en-US" sz="17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String </a:t>
            </a:r>
            <a:r>
              <a:rPr lang="en-US" sz="17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modifiedSentence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1700" b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String(</a:t>
            </a:r>
            <a:r>
              <a:rPr lang="en-US" sz="17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receivePacket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.getData());</a:t>
            </a:r>
            <a:endParaRPr lang="en-US" sz="17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System.</a:t>
            </a:r>
            <a:r>
              <a:rPr lang="en-US" sz="1700" b="1" i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.println(</a:t>
            </a:r>
            <a:r>
              <a:rPr lang="en-US" sz="170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"FROM SERVER:"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+ </a:t>
            </a:r>
            <a:r>
              <a:rPr lang="en-US" sz="1700">
                <a:solidFill>
                  <a:srgbClr val="6A3E3E"/>
                </a:solidFill>
                <a:latin typeface="Consolas"/>
                <a:ea typeface="Calibri"/>
                <a:cs typeface="Times New Roman"/>
              </a:rPr>
              <a:t>modifiedSentence</a:t>
            </a: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en-US" sz="17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70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//clientSocket.close();</a:t>
            </a:r>
            <a:endParaRPr lang="en-US" sz="17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en-US" sz="17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>
                <a:latin typeface="Consolas"/>
                <a:ea typeface="Calibri"/>
                <a:cs typeface="Times New Roman"/>
              </a:rPr>
              <a:t> </a:t>
            </a:r>
            <a:endParaRPr lang="en-US" sz="17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en-US" sz="1700">
              <a:latin typeface="Garamond"/>
              <a:ea typeface="Calibri"/>
              <a:cs typeface="Times New Roman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en-US" sz="1700">
              <a:effectLst/>
              <a:latin typeface="Garamond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3324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6059170" y="6416945"/>
            <a:ext cx="2166620" cy="27368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Java </a:t>
            </a:r>
            <a:r>
              <a:rPr spc="-5" dirty="0"/>
              <a:t>Socket</a:t>
            </a:r>
            <a:r>
              <a:rPr spc="-60" dirty="0"/>
              <a:t> </a:t>
            </a:r>
            <a:r>
              <a:rPr dirty="0"/>
              <a:t>Programming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623300" y="6454450"/>
            <a:ext cx="25527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269" y="659129"/>
            <a:ext cx="6932931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 Unicode MS"/>
                <a:cs typeface="Arial Unicode MS"/>
              </a:rPr>
              <a:t>Socket functional</a:t>
            </a:r>
            <a:r>
              <a:rPr spc="-40" dirty="0">
                <a:latin typeface="Arial Unicode MS"/>
                <a:cs typeface="Arial Unicode MS"/>
              </a:rPr>
              <a:t> </a:t>
            </a:r>
            <a:r>
              <a:rPr spc="-10" dirty="0">
                <a:latin typeface="Arial Unicode MS"/>
                <a:cs typeface="Arial Unicode MS"/>
              </a:rPr>
              <a:t>calls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010" y="1360170"/>
            <a:ext cx="6360160" cy="48133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19100" indent="-342900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Symbol"/>
              <a:buChar char="❑"/>
              <a:tabLst>
                <a:tab pos="418465" algn="l"/>
                <a:tab pos="419100" algn="l"/>
              </a:tabLst>
            </a:pPr>
            <a:r>
              <a:rPr sz="2000" dirty="0">
                <a:latin typeface="Arial Unicode MS"/>
                <a:cs typeface="Arial Unicode MS"/>
              </a:rPr>
              <a:t>socket (): Create a</a:t>
            </a:r>
            <a:r>
              <a:rPr sz="2000" spc="-30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socket</a:t>
            </a:r>
            <a:endParaRPr sz="2000">
              <a:latin typeface="Arial Unicode MS"/>
              <a:cs typeface="Arial Unicode MS"/>
            </a:endParaRPr>
          </a:p>
          <a:p>
            <a:pPr marL="419100" indent="-342900">
              <a:lnSpc>
                <a:spcPct val="100000"/>
              </a:lnSpc>
              <a:spcBef>
                <a:spcPts val="500"/>
              </a:spcBef>
              <a:buClr>
                <a:srgbClr val="3333CC"/>
              </a:buClr>
              <a:buSzPct val="85000"/>
              <a:buFont typeface="Symbol"/>
              <a:buChar char="❑"/>
              <a:tabLst>
                <a:tab pos="418465" algn="l"/>
                <a:tab pos="419100" algn="l"/>
              </a:tabLst>
            </a:pPr>
            <a:r>
              <a:rPr sz="2000" spc="-5" dirty="0">
                <a:latin typeface="Arial Unicode MS"/>
                <a:cs typeface="Arial Unicode MS"/>
              </a:rPr>
              <a:t>bind(): bind </a:t>
            </a:r>
            <a:r>
              <a:rPr sz="2000" dirty="0">
                <a:latin typeface="Arial Unicode MS"/>
                <a:cs typeface="Arial Unicode MS"/>
              </a:rPr>
              <a:t>a socket </a:t>
            </a:r>
            <a:r>
              <a:rPr sz="2000" spc="-5" dirty="0">
                <a:latin typeface="Arial Unicode MS"/>
                <a:cs typeface="Arial Unicode MS"/>
              </a:rPr>
              <a:t>to </a:t>
            </a:r>
            <a:r>
              <a:rPr sz="2000" dirty="0">
                <a:latin typeface="Arial Unicode MS"/>
                <a:cs typeface="Arial Unicode MS"/>
              </a:rPr>
              <a:t>a local </a:t>
            </a:r>
            <a:r>
              <a:rPr sz="2000" spc="-5" dirty="0">
                <a:latin typeface="Arial Unicode MS"/>
                <a:cs typeface="Arial Unicode MS"/>
              </a:rPr>
              <a:t>IP </a:t>
            </a:r>
            <a:r>
              <a:rPr sz="2000" dirty="0">
                <a:latin typeface="Arial Unicode MS"/>
                <a:cs typeface="Arial Unicode MS"/>
              </a:rPr>
              <a:t>address and port</a:t>
            </a:r>
            <a:r>
              <a:rPr sz="2000" spc="-55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#</a:t>
            </a:r>
            <a:endParaRPr sz="20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Font typeface="Symbol"/>
              <a:buChar char="❑"/>
            </a:pPr>
            <a:endParaRPr sz="1950">
              <a:latin typeface="Arial Unicode MS"/>
              <a:cs typeface="Arial Unicode MS"/>
            </a:endParaRPr>
          </a:p>
          <a:p>
            <a:pPr marL="419100" indent="-342900">
              <a:lnSpc>
                <a:spcPct val="100000"/>
              </a:lnSpc>
              <a:buClr>
                <a:srgbClr val="3333CC"/>
              </a:buClr>
              <a:buSzPct val="85000"/>
              <a:buFont typeface="Symbol"/>
              <a:buChar char="❑"/>
              <a:tabLst>
                <a:tab pos="418465" algn="l"/>
                <a:tab pos="419100" algn="l"/>
              </a:tabLst>
            </a:pPr>
            <a:r>
              <a:rPr sz="2000" spc="-5" dirty="0">
                <a:solidFill>
                  <a:srgbClr val="0000FF"/>
                </a:solidFill>
                <a:latin typeface="Arial Unicode MS"/>
                <a:cs typeface="Arial Unicode MS"/>
              </a:rPr>
              <a:t>listen(): </a:t>
            </a:r>
            <a:r>
              <a:rPr sz="2000" dirty="0">
                <a:solidFill>
                  <a:srgbClr val="0000FF"/>
                </a:solidFill>
                <a:latin typeface="Arial Unicode MS"/>
                <a:cs typeface="Arial Unicode MS"/>
              </a:rPr>
              <a:t>passively </a:t>
            </a:r>
            <a:r>
              <a:rPr sz="2000" spc="-5" dirty="0">
                <a:solidFill>
                  <a:srgbClr val="0000FF"/>
                </a:solidFill>
                <a:latin typeface="Arial Unicode MS"/>
                <a:cs typeface="Arial Unicode MS"/>
              </a:rPr>
              <a:t>waiting for</a:t>
            </a:r>
            <a:r>
              <a:rPr sz="2000" spc="-15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2000" dirty="0">
                <a:solidFill>
                  <a:srgbClr val="0000FF"/>
                </a:solidFill>
                <a:latin typeface="Arial Unicode MS"/>
                <a:cs typeface="Arial Unicode MS"/>
              </a:rPr>
              <a:t>connections</a:t>
            </a:r>
            <a:endParaRPr sz="2000">
              <a:latin typeface="Arial Unicode MS"/>
              <a:cs typeface="Arial Unicode MS"/>
            </a:endParaRPr>
          </a:p>
          <a:p>
            <a:pPr marL="419100" indent="-342900">
              <a:lnSpc>
                <a:spcPct val="100000"/>
              </a:lnSpc>
              <a:spcBef>
                <a:spcPts val="500"/>
              </a:spcBef>
              <a:buClr>
                <a:srgbClr val="3333CC"/>
              </a:buClr>
              <a:buSzPct val="85000"/>
              <a:buFont typeface="Symbol"/>
              <a:buChar char="❑"/>
              <a:tabLst>
                <a:tab pos="418465" algn="l"/>
                <a:tab pos="419100" algn="l"/>
              </a:tabLst>
            </a:pPr>
            <a:r>
              <a:rPr sz="2000" dirty="0">
                <a:solidFill>
                  <a:srgbClr val="0000FF"/>
                </a:solidFill>
                <a:latin typeface="Arial Unicode MS"/>
                <a:cs typeface="Arial Unicode MS"/>
              </a:rPr>
              <a:t>connect(): </a:t>
            </a:r>
            <a:r>
              <a:rPr sz="2000" spc="-5" dirty="0">
                <a:solidFill>
                  <a:srgbClr val="0000FF"/>
                </a:solidFill>
                <a:latin typeface="Arial Unicode MS"/>
                <a:cs typeface="Arial Unicode MS"/>
              </a:rPr>
              <a:t>initiating </a:t>
            </a:r>
            <a:r>
              <a:rPr sz="2000" dirty="0">
                <a:solidFill>
                  <a:srgbClr val="0000FF"/>
                </a:solidFill>
                <a:latin typeface="Arial Unicode MS"/>
                <a:cs typeface="Arial Unicode MS"/>
              </a:rPr>
              <a:t>connection </a:t>
            </a:r>
            <a:r>
              <a:rPr sz="2000" spc="-5" dirty="0">
                <a:solidFill>
                  <a:srgbClr val="0000FF"/>
                </a:solidFill>
                <a:latin typeface="Arial Unicode MS"/>
                <a:cs typeface="Arial Unicode MS"/>
              </a:rPr>
              <a:t>to </a:t>
            </a:r>
            <a:r>
              <a:rPr sz="2000" dirty="0">
                <a:solidFill>
                  <a:srgbClr val="0000FF"/>
                </a:solidFill>
                <a:latin typeface="Arial Unicode MS"/>
                <a:cs typeface="Arial Unicode MS"/>
              </a:rPr>
              <a:t>another</a:t>
            </a:r>
            <a:r>
              <a:rPr sz="2000" spc="-35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2000" dirty="0">
                <a:solidFill>
                  <a:srgbClr val="0000FF"/>
                </a:solidFill>
                <a:latin typeface="Arial Unicode MS"/>
                <a:cs typeface="Arial Unicode MS"/>
              </a:rPr>
              <a:t>socket</a:t>
            </a:r>
            <a:endParaRPr sz="2000">
              <a:latin typeface="Arial Unicode MS"/>
              <a:cs typeface="Arial Unicode MS"/>
            </a:endParaRPr>
          </a:p>
          <a:p>
            <a:pPr marL="419100" indent="-342900">
              <a:lnSpc>
                <a:spcPct val="100000"/>
              </a:lnSpc>
              <a:spcBef>
                <a:spcPts val="500"/>
              </a:spcBef>
              <a:buClr>
                <a:srgbClr val="3333CC"/>
              </a:buClr>
              <a:buSzPct val="85000"/>
              <a:buFont typeface="Symbol"/>
              <a:buChar char="❑"/>
              <a:tabLst>
                <a:tab pos="418465" algn="l"/>
                <a:tab pos="419100" algn="l"/>
              </a:tabLst>
            </a:pPr>
            <a:r>
              <a:rPr sz="2000" dirty="0">
                <a:solidFill>
                  <a:srgbClr val="0000FF"/>
                </a:solidFill>
                <a:latin typeface="Arial Unicode MS"/>
                <a:cs typeface="Arial Unicode MS"/>
              </a:rPr>
              <a:t>accept(): accept a new</a:t>
            </a:r>
            <a:r>
              <a:rPr sz="2000" spc="-45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2000" dirty="0">
                <a:solidFill>
                  <a:srgbClr val="0000FF"/>
                </a:solidFill>
                <a:latin typeface="Arial Unicode MS"/>
                <a:cs typeface="Arial Unicode MS"/>
              </a:rPr>
              <a:t>connection</a:t>
            </a:r>
            <a:endParaRPr sz="20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Font typeface="Symbol"/>
              <a:buChar char="❑"/>
            </a:pPr>
            <a:endParaRPr sz="1950">
              <a:latin typeface="Arial Unicode MS"/>
              <a:cs typeface="Arial Unicode MS"/>
            </a:endParaRPr>
          </a:p>
          <a:p>
            <a:pPr marL="419100" indent="-342900">
              <a:lnSpc>
                <a:spcPct val="100000"/>
              </a:lnSpc>
              <a:buClr>
                <a:srgbClr val="3333CC"/>
              </a:buClr>
              <a:buSzPct val="85000"/>
              <a:buFont typeface="Symbol"/>
              <a:buChar char="❑"/>
              <a:tabLst>
                <a:tab pos="418465" algn="l"/>
                <a:tab pos="419100" algn="l"/>
              </a:tabLst>
            </a:pPr>
            <a:r>
              <a:rPr sz="2000" dirty="0">
                <a:solidFill>
                  <a:srgbClr val="BF0000"/>
                </a:solidFill>
                <a:latin typeface="Arial Unicode MS"/>
                <a:cs typeface="Arial Unicode MS"/>
              </a:rPr>
              <a:t>Write(): </a:t>
            </a:r>
            <a:r>
              <a:rPr sz="2000" spc="-5" dirty="0">
                <a:solidFill>
                  <a:srgbClr val="BF0000"/>
                </a:solidFill>
                <a:latin typeface="Arial Unicode MS"/>
                <a:cs typeface="Arial Unicode MS"/>
              </a:rPr>
              <a:t>write </a:t>
            </a:r>
            <a:r>
              <a:rPr sz="2000" dirty="0">
                <a:solidFill>
                  <a:srgbClr val="BF0000"/>
                </a:solidFill>
                <a:latin typeface="Arial Unicode MS"/>
                <a:cs typeface="Arial Unicode MS"/>
              </a:rPr>
              <a:t>data to a</a:t>
            </a:r>
            <a:r>
              <a:rPr sz="2000" spc="-30" dirty="0">
                <a:solidFill>
                  <a:srgbClr val="BF0000"/>
                </a:solidFill>
                <a:latin typeface="Arial Unicode MS"/>
                <a:cs typeface="Arial Unicode MS"/>
              </a:rPr>
              <a:t> </a:t>
            </a:r>
            <a:r>
              <a:rPr sz="2000" dirty="0">
                <a:solidFill>
                  <a:srgbClr val="BF0000"/>
                </a:solidFill>
                <a:latin typeface="Arial Unicode MS"/>
                <a:cs typeface="Arial Unicode MS"/>
              </a:rPr>
              <a:t>socket</a:t>
            </a:r>
            <a:endParaRPr sz="2000">
              <a:latin typeface="Arial Unicode MS"/>
              <a:cs typeface="Arial Unicode MS"/>
            </a:endParaRPr>
          </a:p>
          <a:p>
            <a:pPr marL="419100" indent="-342900">
              <a:lnSpc>
                <a:spcPct val="100000"/>
              </a:lnSpc>
              <a:spcBef>
                <a:spcPts val="500"/>
              </a:spcBef>
              <a:buClr>
                <a:srgbClr val="3333CC"/>
              </a:buClr>
              <a:buSzPct val="85000"/>
              <a:buFont typeface="Symbol"/>
              <a:buChar char="❑"/>
              <a:tabLst>
                <a:tab pos="418465" algn="l"/>
                <a:tab pos="419100" algn="l"/>
              </a:tabLst>
            </a:pPr>
            <a:r>
              <a:rPr sz="2000" dirty="0">
                <a:solidFill>
                  <a:srgbClr val="BF0000"/>
                </a:solidFill>
                <a:latin typeface="Arial Unicode MS"/>
                <a:cs typeface="Arial Unicode MS"/>
              </a:rPr>
              <a:t>Read(): read </a:t>
            </a:r>
            <a:r>
              <a:rPr sz="2000" spc="-5" dirty="0">
                <a:solidFill>
                  <a:srgbClr val="BF0000"/>
                </a:solidFill>
                <a:latin typeface="Arial Unicode MS"/>
                <a:cs typeface="Arial Unicode MS"/>
              </a:rPr>
              <a:t>data from </a:t>
            </a:r>
            <a:r>
              <a:rPr sz="2000" dirty="0">
                <a:solidFill>
                  <a:srgbClr val="BF0000"/>
                </a:solidFill>
                <a:latin typeface="Arial Unicode MS"/>
                <a:cs typeface="Arial Unicode MS"/>
              </a:rPr>
              <a:t>a</a:t>
            </a:r>
            <a:r>
              <a:rPr sz="2000" spc="-10" dirty="0">
                <a:solidFill>
                  <a:srgbClr val="BF0000"/>
                </a:solidFill>
                <a:latin typeface="Arial Unicode MS"/>
                <a:cs typeface="Arial Unicode MS"/>
              </a:rPr>
              <a:t> </a:t>
            </a:r>
            <a:r>
              <a:rPr sz="2000" dirty="0">
                <a:solidFill>
                  <a:srgbClr val="BF0000"/>
                </a:solidFill>
                <a:latin typeface="Arial Unicode MS"/>
                <a:cs typeface="Arial Unicode MS"/>
              </a:rPr>
              <a:t>socket</a:t>
            </a:r>
            <a:endParaRPr sz="2000">
              <a:latin typeface="Arial Unicode MS"/>
              <a:cs typeface="Arial Unicode MS"/>
            </a:endParaRPr>
          </a:p>
          <a:p>
            <a:pPr marL="419100" indent="-342900">
              <a:lnSpc>
                <a:spcPct val="100000"/>
              </a:lnSpc>
              <a:spcBef>
                <a:spcPts val="500"/>
              </a:spcBef>
              <a:buClr>
                <a:srgbClr val="3333CC"/>
              </a:buClr>
              <a:buSzPct val="85000"/>
              <a:buFont typeface="Symbol"/>
              <a:buChar char="❑"/>
              <a:tabLst>
                <a:tab pos="418465" algn="l"/>
                <a:tab pos="419100" algn="l"/>
              </a:tabLst>
            </a:pPr>
            <a:r>
              <a:rPr sz="2000" spc="-5" dirty="0">
                <a:solidFill>
                  <a:srgbClr val="BF0000"/>
                </a:solidFill>
                <a:latin typeface="Arial Unicode MS"/>
                <a:cs typeface="Arial Unicode MS"/>
              </a:rPr>
              <a:t>sendto(): </a:t>
            </a:r>
            <a:r>
              <a:rPr sz="2000" dirty="0">
                <a:solidFill>
                  <a:srgbClr val="BF0000"/>
                </a:solidFill>
                <a:latin typeface="Arial Unicode MS"/>
                <a:cs typeface="Arial Unicode MS"/>
              </a:rPr>
              <a:t>send a </a:t>
            </a:r>
            <a:r>
              <a:rPr sz="2000" spc="-5" dirty="0">
                <a:solidFill>
                  <a:srgbClr val="BF0000"/>
                </a:solidFill>
                <a:latin typeface="Arial Unicode MS"/>
                <a:cs typeface="Arial Unicode MS"/>
              </a:rPr>
              <a:t>datagram to another </a:t>
            </a:r>
            <a:r>
              <a:rPr sz="2000" dirty="0">
                <a:solidFill>
                  <a:srgbClr val="BF0000"/>
                </a:solidFill>
                <a:latin typeface="Arial Unicode MS"/>
                <a:cs typeface="Arial Unicode MS"/>
              </a:rPr>
              <a:t>UDP</a:t>
            </a:r>
            <a:r>
              <a:rPr sz="2000" spc="15" dirty="0">
                <a:solidFill>
                  <a:srgbClr val="BF0000"/>
                </a:solidFill>
                <a:latin typeface="Arial Unicode MS"/>
                <a:cs typeface="Arial Unicode MS"/>
              </a:rPr>
              <a:t> </a:t>
            </a:r>
            <a:r>
              <a:rPr sz="2000" dirty="0">
                <a:solidFill>
                  <a:srgbClr val="BF0000"/>
                </a:solidFill>
                <a:latin typeface="Arial Unicode MS"/>
                <a:cs typeface="Arial Unicode MS"/>
              </a:rPr>
              <a:t>socket</a:t>
            </a:r>
            <a:endParaRPr sz="2000">
              <a:latin typeface="Arial Unicode MS"/>
              <a:cs typeface="Arial Unicode MS"/>
            </a:endParaRPr>
          </a:p>
          <a:p>
            <a:pPr marL="419100" indent="-342900">
              <a:lnSpc>
                <a:spcPct val="100000"/>
              </a:lnSpc>
              <a:spcBef>
                <a:spcPts val="500"/>
              </a:spcBef>
              <a:buClr>
                <a:srgbClr val="3333CC"/>
              </a:buClr>
              <a:buSzPct val="85000"/>
              <a:buFont typeface="Symbol"/>
              <a:buChar char="❑"/>
              <a:tabLst>
                <a:tab pos="418465" algn="l"/>
                <a:tab pos="419100" algn="l"/>
              </a:tabLst>
            </a:pPr>
            <a:r>
              <a:rPr sz="2000" dirty="0">
                <a:solidFill>
                  <a:srgbClr val="BF0000"/>
                </a:solidFill>
                <a:latin typeface="Arial Unicode MS"/>
                <a:cs typeface="Arial Unicode MS"/>
              </a:rPr>
              <a:t>recvfrom(): read a </a:t>
            </a:r>
            <a:r>
              <a:rPr sz="2000" spc="-5" dirty="0">
                <a:solidFill>
                  <a:srgbClr val="BF0000"/>
                </a:solidFill>
                <a:latin typeface="Arial Unicode MS"/>
                <a:cs typeface="Arial Unicode MS"/>
              </a:rPr>
              <a:t>datagram from </a:t>
            </a:r>
            <a:r>
              <a:rPr sz="2000" dirty="0">
                <a:solidFill>
                  <a:srgbClr val="BF0000"/>
                </a:solidFill>
                <a:latin typeface="Arial Unicode MS"/>
                <a:cs typeface="Arial Unicode MS"/>
              </a:rPr>
              <a:t>a UDP</a:t>
            </a:r>
            <a:r>
              <a:rPr sz="2000" spc="-30" dirty="0">
                <a:solidFill>
                  <a:srgbClr val="BF0000"/>
                </a:solidFill>
                <a:latin typeface="Arial Unicode MS"/>
                <a:cs typeface="Arial Unicode MS"/>
              </a:rPr>
              <a:t> </a:t>
            </a:r>
            <a:r>
              <a:rPr sz="2000" dirty="0">
                <a:solidFill>
                  <a:srgbClr val="BF0000"/>
                </a:solidFill>
                <a:latin typeface="Arial Unicode MS"/>
                <a:cs typeface="Arial Unicode MS"/>
              </a:rPr>
              <a:t>socket</a:t>
            </a:r>
            <a:endParaRPr sz="20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Font typeface="Symbol"/>
              <a:buChar char="❑"/>
            </a:pPr>
            <a:endParaRPr sz="1950">
              <a:latin typeface="Arial Unicode MS"/>
              <a:cs typeface="Arial Unicode MS"/>
            </a:endParaRPr>
          </a:p>
          <a:p>
            <a:pPr marL="419100" indent="-342900">
              <a:lnSpc>
                <a:spcPct val="100000"/>
              </a:lnSpc>
              <a:buClr>
                <a:srgbClr val="3333CC"/>
              </a:buClr>
              <a:buSzPct val="85000"/>
              <a:buFont typeface="Symbol"/>
              <a:buChar char="❑"/>
              <a:tabLst>
                <a:tab pos="418465" algn="l"/>
                <a:tab pos="419100" algn="l"/>
              </a:tabLst>
            </a:pPr>
            <a:r>
              <a:rPr sz="2000" dirty="0">
                <a:solidFill>
                  <a:srgbClr val="00CC99"/>
                </a:solidFill>
                <a:latin typeface="Arial Unicode MS"/>
                <a:cs typeface="Arial Unicode MS"/>
              </a:rPr>
              <a:t>close(): close a socket </a:t>
            </a:r>
            <a:r>
              <a:rPr sz="2000" spc="-5" dirty="0">
                <a:solidFill>
                  <a:srgbClr val="00CC99"/>
                </a:solidFill>
                <a:latin typeface="Arial Unicode MS"/>
                <a:cs typeface="Arial Unicode MS"/>
              </a:rPr>
              <a:t>(tear </a:t>
            </a:r>
            <a:r>
              <a:rPr sz="2000" dirty="0">
                <a:solidFill>
                  <a:srgbClr val="00CC99"/>
                </a:solidFill>
                <a:latin typeface="Arial Unicode MS"/>
                <a:cs typeface="Arial Unicode MS"/>
              </a:rPr>
              <a:t>down </a:t>
            </a:r>
            <a:r>
              <a:rPr sz="2000" spc="-5" dirty="0">
                <a:solidFill>
                  <a:srgbClr val="00CC99"/>
                </a:solidFill>
                <a:latin typeface="Arial Unicode MS"/>
                <a:cs typeface="Arial Unicode MS"/>
              </a:rPr>
              <a:t>the</a:t>
            </a:r>
            <a:r>
              <a:rPr sz="2000" spc="-30" dirty="0">
                <a:solidFill>
                  <a:srgbClr val="00CC99"/>
                </a:solidFill>
                <a:latin typeface="Arial Unicode MS"/>
                <a:cs typeface="Arial Unicode MS"/>
              </a:rPr>
              <a:t> </a:t>
            </a:r>
            <a:r>
              <a:rPr sz="2000" dirty="0">
                <a:solidFill>
                  <a:srgbClr val="00CC99"/>
                </a:solidFill>
                <a:latin typeface="Arial Unicode MS"/>
                <a:cs typeface="Arial Unicode MS"/>
              </a:rPr>
              <a:t>connection)</a:t>
            </a:r>
            <a:endParaRPr sz="200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61067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6059170" y="6416945"/>
            <a:ext cx="2166620" cy="27368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Java </a:t>
            </a:r>
            <a:r>
              <a:rPr spc="-5" dirty="0"/>
              <a:t>Socket</a:t>
            </a:r>
            <a:r>
              <a:rPr spc="-60" dirty="0"/>
              <a:t> </a:t>
            </a:r>
            <a:r>
              <a:rPr dirty="0"/>
              <a:t>Programming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623300" y="6454450"/>
            <a:ext cx="25527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">
              <a:lnSpc>
                <a:spcPts val="163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2600"/>
            <a:ext cx="43719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InetAddress</a:t>
            </a:r>
            <a:r>
              <a:rPr spc="-85" dirty="0"/>
              <a:t> </a:t>
            </a:r>
            <a:r>
              <a:rPr spc="-10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040" y="1633220"/>
            <a:ext cx="7686675" cy="3895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432434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3928"/>
              <a:buFont typeface="Symbol"/>
              <a:buChar char="❑"/>
              <a:tabLst>
                <a:tab pos="393700" algn="l"/>
              </a:tabLst>
            </a:pPr>
            <a:r>
              <a:rPr sz="2800" spc="-10" dirty="0">
                <a:latin typeface="Comic Sans MS"/>
                <a:cs typeface="Comic Sans MS"/>
              </a:rPr>
              <a:t>static </a:t>
            </a:r>
            <a:r>
              <a:rPr sz="2800" spc="-5" dirty="0">
                <a:latin typeface="Comic Sans MS"/>
                <a:cs typeface="Comic Sans MS"/>
              </a:rPr>
              <a:t>methods you can </a:t>
            </a:r>
            <a:r>
              <a:rPr sz="2800" spc="-10" dirty="0">
                <a:latin typeface="Comic Sans MS"/>
                <a:cs typeface="Comic Sans MS"/>
              </a:rPr>
              <a:t>use </a:t>
            </a:r>
            <a:r>
              <a:rPr sz="2800" spc="-5" dirty="0">
                <a:latin typeface="Comic Sans MS"/>
                <a:cs typeface="Comic Sans MS"/>
              </a:rPr>
              <a:t>to create </a:t>
            </a:r>
            <a:r>
              <a:rPr sz="2800" spc="-465" dirty="0">
                <a:latin typeface="Comic Sans MS"/>
                <a:cs typeface="Comic Sans MS"/>
              </a:rPr>
              <a:t>new  </a:t>
            </a:r>
            <a:r>
              <a:rPr sz="2800" spc="-5" dirty="0">
                <a:latin typeface="Comic Sans MS"/>
                <a:cs typeface="Comic Sans MS"/>
              </a:rPr>
              <a:t>InetAddress</a:t>
            </a:r>
            <a:r>
              <a:rPr sz="2800" spc="-10" dirty="0">
                <a:latin typeface="Comic Sans MS"/>
                <a:cs typeface="Comic Sans MS"/>
              </a:rPr>
              <a:t> objects.</a:t>
            </a:r>
            <a:endParaRPr sz="2800">
              <a:latin typeface="Comic Sans MS"/>
              <a:cs typeface="Comic Sans MS"/>
            </a:endParaRPr>
          </a:p>
          <a:p>
            <a:pPr marL="793750" lvl="1" indent="-285750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SzPct val="75000"/>
              <a:buFont typeface="Symbol"/>
              <a:buChar char="❖"/>
              <a:tabLst>
                <a:tab pos="793750" algn="l"/>
              </a:tabLst>
            </a:pPr>
            <a:r>
              <a:rPr sz="2400" spc="-5" dirty="0">
                <a:latin typeface="Consolas"/>
                <a:cs typeface="Consolas"/>
              </a:rPr>
              <a:t>getByName(String</a:t>
            </a:r>
            <a:r>
              <a:rPr sz="2400" spc="-15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host)</a:t>
            </a:r>
            <a:endParaRPr sz="2400">
              <a:latin typeface="Consolas"/>
              <a:cs typeface="Consolas"/>
            </a:endParaRPr>
          </a:p>
          <a:p>
            <a:pPr marL="793750" lvl="1" indent="-285750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SzPct val="75000"/>
              <a:buFont typeface="Symbol"/>
              <a:buChar char="❖"/>
              <a:tabLst>
                <a:tab pos="793750" algn="l"/>
              </a:tabLst>
            </a:pPr>
            <a:r>
              <a:rPr sz="2400" spc="-5" dirty="0">
                <a:latin typeface="Consolas"/>
                <a:cs typeface="Consolas"/>
              </a:rPr>
              <a:t>getAllByName(String</a:t>
            </a:r>
            <a:r>
              <a:rPr sz="2400" spc="-20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host)</a:t>
            </a:r>
            <a:endParaRPr sz="2400">
              <a:latin typeface="Consolas"/>
              <a:cs typeface="Consolas"/>
            </a:endParaRPr>
          </a:p>
          <a:p>
            <a:pPr marL="793750" lvl="1" indent="-285750">
              <a:lnSpc>
                <a:spcPct val="100000"/>
              </a:lnSpc>
              <a:spcBef>
                <a:spcPts val="590"/>
              </a:spcBef>
              <a:buClr>
                <a:srgbClr val="3333CC"/>
              </a:buClr>
              <a:buSzPct val="75000"/>
              <a:buFont typeface="Symbol"/>
              <a:buChar char="❖"/>
              <a:tabLst>
                <a:tab pos="793750" algn="l"/>
              </a:tabLst>
            </a:pPr>
            <a:r>
              <a:rPr sz="2400" spc="-5" dirty="0">
                <a:latin typeface="Consolas"/>
                <a:cs typeface="Consolas"/>
              </a:rPr>
              <a:t>getLocalHost()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50">
              <a:latin typeface="Consolas"/>
              <a:cs typeface="Consolas"/>
            </a:endParaRPr>
          </a:p>
          <a:p>
            <a:pPr marL="50800">
              <a:lnSpc>
                <a:spcPct val="100000"/>
              </a:lnSpc>
            </a:pPr>
            <a:r>
              <a:rPr sz="2400" spc="-5" dirty="0">
                <a:latin typeface="Consolas"/>
                <a:cs typeface="Consolas"/>
              </a:rPr>
              <a:t>InetAddress </a:t>
            </a:r>
            <a:r>
              <a:rPr sz="2400" b="1" dirty="0">
                <a:latin typeface="Consolas"/>
                <a:cs typeface="Consolas"/>
              </a:rPr>
              <a:t>x </a:t>
            </a:r>
            <a:r>
              <a:rPr sz="2400" dirty="0">
                <a:latin typeface="Consolas"/>
                <a:cs typeface="Consolas"/>
              </a:rPr>
              <a:t>=</a:t>
            </a:r>
            <a:r>
              <a:rPr sz="2400" spc="25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InetAddress.</a:t>
            </a:r>
            <a:r>
              <a:rPr sz="2400" b="1" spc="-5" dirty="0">
                <a:latin typeface="Consolas"/>
                <a:cs typeface="Consolas"/>
              </a:rPr>
              <a:t>getByName</a:t>
            </a:r>
            <a:r>
              <a:rPr sz="2400" spc="-5" dirty="0">
                <a:latin typeface="Consolas"/>
                <a:cs typeface="Consolas"/>
              </a:rPr>
              <a:t>(</a:t>
            </a:r>
            <a:endParaRPr sz="2400">
              <a:latin typeface="Consolas"/>
              <a:cs typeface="Consolas"/>
            </a:endParaRPr>
          </a:p>
          <a:p>
            <a:pPr marL="5125085">
              <a:lnSpc>
                <a:spcPct val="100000"/>
              </a:lnSpc>
            </a:pPr>
            <a:r>
              <a:rPr sz="2400" spc="-5" dirty="0">
                <a:latin typeface="Consolas"/>
                <a:cs typeface="Consolas"/>
              </a:rPr>
              <a:t>“cse.unr.edu”);</a:t>
            </a:r>
            <a:endParaRPr sz="2400">
              <a:latin typeface="Consolas"/>
              <a:cs typeface="Consolas"/>
            </a:endParaRPr>
          </a:p>
          <a:p>
            <a:pPr marL="393700" indent="-342900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SzPct val="85416"/>
              <a:buFont typeface="Symbol"/>
              <a:buChar char="❖"/>
              <a:tabLst>
                <a:tab pos="393700" algn="l"/>
              </a:tabLst>
            </a:pPr>
            <a:r>
              <a:rPr sz="2400" spc="-5" dirty="0">
                <a:latin typeface="Consolas"/>
                <a:cs typeface="Consolas"/>
              </a:rPr>
              <a:t>Throws</a:t>
            </a:r>
            <a:r>
              <a:rPr sz="2400" dirty="0">
                <a:latin typeface="Consolas"/>
                <a:cs typeface="Consolas"/>
              </a:rPr>
              <a:t> </a:t>
            </a:r>
            <a:r>
              <a:rPr sz="2400" b="1" spc="-5" dirty="0">
                <a:latin typeface="Consolas"/>
                <a:cs typeface="Consolas"/>
              </a:rPr>
              <a:t>UnknownHostException</a:t>
            </a:r>
            <a:endParaRPr sz="24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531692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6059170" y="6416945"/>
            <a:ext cx="2166620" cy="27368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Java </a:t>
            </a:r>
            <a:r>
              <a:rPr spc="-5" dirty="0"/>
              <a:t>Socket</a:t>
            </a:r>
            <a:r>
              <a:rPr spc="-60" dirty="0"/>
              <a:t> </a:t>
            </a:r>
            <a:r>
              <a:rPr dirty="0"/>
              <a:t>Programming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623300" y="6454450"/>
            <a:ext cx="25527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2600"/>
            <a:ext cx="35998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Java </a:t>
            </a:r>
            <a:r>
              <a:rPr spc="-5" dirty="0"/>
              <a:t>URL</a:t>
            </a:r>
            <a:r>
              <a:rPr spc="-95" dirty="0"/>
              <a:t> </a:t>
            </a:r>
            <a:r>
              <a:rPr spc="-5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544319"/>
            <a:ext cx="7011670" cy="274955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800"/>
              </a:spcBef>
              <a:buClr>
                <a:srgbClr val="3333CC"/>
              </a:buClr>
              <a:buSzPct val="83928"/>
              <a:buFont typeface="Symbol"/>
              <a:buChar char="❑"/>
              <a:tabLst>
                <a:tab pos="368300" algn="l"/>
              </a:tabLst>
            </a:pPr>
            <a:r>
              <a:rPr sz="2800" spc="-5" dirty="0">
                <a:latin typeface="Comic Sans MS"/>
                <a:cs typeface="Comic Sans MS"/>
              </a:rPr>
              <a:t>Represents </a:t>
            </a:r>
            <a:r>
              <a:rPr sz="2800" dirty="0">
                <a:latin typeface="Comic Sans MS"/>
                <a:cs typeface="Comic Sans MS"/>
              </a:rPr>
              <a:t>a </a:t>
            </a:r>
            <a:r>
              <a:rPr sz="2800" spc="-5" dirty="0">
                <a:latin typeface="Comic Sans MS"/>
                <a:cs typeface="Comic Sans MS"/>
              </a:rPr>
              <a:t>Uniform Resource</a:t>
            </a:r>
            <a:r>
              <a:rPr sz="2800" spc="-20" dirty="0">
                <a:latin typeface="Comic Sans MS"/>
                <a:cs typeface="Comic Sans MS"/>
              </a:rPr>
              <a:t> </a:t>
            </a:r>
            <a:r>
              <a:rPr sz="2800" spc="-180" dirty="0">
                <a:latin typeface="Comic Sans MS"/>
                <a:cs typeface="Comic Sans MS"/>
              </a:rPr>
              <a:t>Locator</a:t>
            </a:r>
            <a:endParaRPr sz="2800">
              <a:latin typeface="Comic Sans MS"/>
              <a:cs typeface="Comic Sans MS"/>
            </a:endParaRPr>
          </a:p>
          <a:p>
            <a:pPr marL="768350" lvl="1" indent="-285750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SzPct val="75000"/>
              <a:buFont typeface="Symbol"/>
              <a:buChar char="❖"/>
              <a:tabLst>
                <a:tab pos="768350" algn="l"/>
              </a:tabLst>
            </a:pPr>
            <a:r>
              <a:rPr sz="2400" spc="-5" dirty="0">
                <a:latin typeface="Comic Sans MS"/>
                <a:cs typeface="Comic Sans MS"/>
              </a:rPr>
              <a:t>scheme (protocol)</a:t>
            </a:r>
            <a:endParaRPr sz="2400">
              <a:latin typeface="Comic Sans MS"/>
              <a:cs typeface="Comic Sans MS"/>
            </a:endParaRPr>
          </a:p>
          <a:p>
            <a:pPr marL="768350" lvl="1" indent="-285750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SzPct val="75000"/>
              <a:buFont typeface="Symbol"/>
              <a:buChar char="❖"/>
              <a:tabLst>
                <a:tab pos="768350" algn="l"/>
              </a:tabLst>
            </a:pPr>
            <a:r>
              <a:rPr sz="2400" spc="-5" dirty="0">
                <a:latin typeface="Comic Sans MS"/>
                <a:cs typeface="Comic Sans MS"/>
              </a:rPr>
              <a:t>hostname</a:t>
            </a:r>
            <a:endParaRPr sz="2400">
              <a:latin typeface="Comic Sans MS"/>
              <a:cs typeface="Comic Sans MS"/>
            </a:endParaRPr>
          </a:p>
          <a:p>
            <a:pPr marL="768350" lvl="1" indent="-285750">
              <a:lnSpc>
                <a:spcPct val="100000"/>
              </a:lnSpc>
              <a:spcBef>
                <a:spcPts val="590"/>
              </a:spcBef>
              <a:buClr>
                <a:srgbClr val="3333CC"/>
              </a:buClr>
              <a:buSzPct val="75000"/>
              <a:buFont typeface="Symbol"/>
              <a:buChar char="❖"/>
              <a:tabLst>
                <a:tab pos="768350" algn="l"/>
              </a:tabLst>
            </a:pPr>
            <a:r>
              <a:rPr sz="2400" spc="-5" dirty="0">
                <a:latin typeface="Comic Sans MS"/>
                <a:cs typeface="Comic Sans MS"/>
              </a:rPr>
              <a:t>port</a:t>
            </a:r>
            <a:endParaRPr sz="2400">
              <a:latin typeface="Comic Sans MS"/>
              <a:cs typeface="Comic Sans MS"/>
            </a:endParaRPr>
          </a:p>
          <a:p>
            <a:pPr marL="768350" lvl="1" indent="-285750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SzPct val="75000"/>
              <a:buFont typeface="Symbol"/>
              <a:buChar char="❖"/>
              <a:tabLst>
                <a:tab pos="768350" algn="l"/>
              </a:tabLst>
            </a:pPr>
            <a:r>
              <a:rPr sz="2400" spc="-5" dirty="0">
                <a:latin typeface="Comic Sans MS"/>
                <a:cs typeface="Comic Sans MS"/>
              </a:rPr>
              <a:t>path</a:t>
            </a:r>
            <a:endParaRPr sz="2400">
              <a:latin typeface="Comic Sans MS"/>
              <a:cs typeface="Comic Sans MS"/>
            </a:endParaRPr>
          </a:p>
          <a:p>
            <a:pPr marL="768350" lvl="1" indent="-285750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SzPct val="75000"/>
              <a:buFont typeface="Symbol"/>
              <a:buChar char="❖"/>
              <a:tabLst>
                <a:tab pos="768350" algn="l"/>
              </a:tabLst>
            </a:pPr>
            <a:r>
              <a:rPr sz="2400" spc="-5" dirty="0">
                <a:latin typeface="Comic Sans MS"/>
                <a:cs typeface="Comic Sans MS"/>
              </a:rPr>
              <a:t>query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string</a:t>
            </a:r>
            <a:endParaRPr sz="240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212850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6059170" y="6416945"/>
            <a:ext cx="2166620" cy="27368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Java </a:t>
            </a:r>
            <a:r>
              <a:rPr spc="-5" dirty="0"/>
              <a:t>Socket</a:t>
            </a:r>
            <a:r>
              <a:rPr spc="-60" dirty="0"/>
              <a:t> </a:t>
            </a:r>
            <a:r>
              <a:rPr dirty="0"/>
              <a:t>Programming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623300" y="6454450"/>
            <a:ext cx="25527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2600"/>
            <a:ext cx="17176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</a:t>
            </a:r>
            <a:r>
              <a:rPr spc="-10" dirty="0"/>
              <a:t>a</a:t>
            </a:r>
            <a:r>
              <a:rPr spc="5" dirty="0"/>
              <a:t>r</a:t>
            </a:r>
            <a:r>
              <a:rPr spc="-10" dirty="0"/>
              <a:t>s</a:t>
            </a:r>
            <a:r>
              <a:rPr spc="-5" dirty="0"/>
              <a:t>i</a:t>
            </a:r>
            <a:r>
              <a:rPr spc="-10" dirty="0"/>
              <a:t>n</a:t>
            </a:r>
            <a:r>
              <a:rPr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0840" y="2003468"/>
            <a:ext cx="8632825" cy="31261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35"/>
              </a:spcBef>
              <a:buClr>
                <a:srgbClr val="3333CC"/>
              </a:buClr>
              <a:buSzPct val="85416"/>
              <a:buFont typeface="Symbol"/>
              <a:buChar char="❑"/>
              <a:tabLst>
                <a:tab pos="368300" algn="l"/>
              </a:tabLst>
            </a:pPr>
            <a:r>
              <a:rPr sz="2400" spc="-5" dirty="0">
                <a:latin typeface="Comic Sans MS"/>
                <a:cs typeface="Comic Sans MS"/>
              </a:rPr>
              <a:t>You can use </a:t>
            </a:r>
            <a:r>
              <a:rPr sz="2400" dirty="0">
                <a:latin typeface="Comic Sans MS"/>
                <a:cs typeface="Comic Sans MS"/>
              </a:rPr>
              <a:t>a </a:t>
            </a:r>
            <a:r>
              <a:rPr sz="2400" spc="-5" dirty="0">
                <a:latin typeface="Comic Sans MS"/>
                <a:cs typeface="Comic Sans MS"/>
              </a:rPr>
              <a:t>URL object </a:t>
            </a:r>
            <a:r>
              <a:rPr sz="2400" dirty="0">
                <a:latin typeface="Comic Sans MS"/>
                <a:cs typeface="Comic Sans MS"/>
              </a:rPr>
              <a:t>as a</a:t>
            </a:r>
            <a:r>
              <a:rPr sz="2400" spc="25" dirty="0">
                <a:latin typeface="Comic Sans MS"/>
                <a:cs typeface="Comic Sans MS"/>
              </a:rPr>
              <a:t> </a:t>
            </a:r>
            <a:r>
              <a:rPr sz="2450" i="1" spc="-25" dirty="0">
                <a:latin typeface="Comic Sans MS"/>
                <a:cs typeface="Comic Sans MS"/>
              </a:rPr>
              <a:t>parser</a:t>
            </a:r>
            <a:r>
              <a:rPr sz="2400" spc="-25" dirty="0">
                <a:latin typeface="Comic Sans MS"/>
                <a:cs typeface="Comic Sans MS"/>
              </a:rPr>
              <a:t>:</a:t>
            </a:r>
            <a:endParaRPr sz="2400">
              <a:latin typeface="Comic Sans MS"/>
              <a:cs typeface="Comic Sans MS"/>
            </a:endParaRPr>
          </a:p>
          <a:p>
            <a:pPr marL="25400" marR="5080">
              <a:lnSpc>
                <a:spcPct val="241699"/>
              </a:lnSpc>
              <a:spcBef>
                <a:spcPts val="555"/>
              </a:spcBef>
            </a:pPr>
            <a:r>
              <a:rPr sz="2400" b="1" spc="-5" dirty="0">
                <a:latin typeface="Courier New"/>
                <a:cs typeface="Courier New"/>
              </a:rPr>
              <a:t>URL </a:t>
            </a:r>
            <a:r>
              <a:rPr sz="2400" b="1" dirty="0">
                <a:latin typeface="Courier New"/>
                <a:cs typeface="Courier New"/>
              </a:rPr>
              <a:t>u = </a:t>
            </a:r>
            <a:r>
              <a:rPr sz="2400" b="1" spc="-5" dirty="0">
                <a:latin typeface="Courier New"/>
                <a:cs typeface="Courier New"/>
              </a:rPr>
              <a:t>new </a:t>
            </a:r>
            <a:r>
              <a:rPr sz="2400" b="1" spc="-5" dirty="0">
                <a:latin typeface="Courier New"/>
                <a:cs typeface="Courier New"/>
                <a:hlinkClick r:id="rId2"/>
              </a:rPr>
              <a:t>URL(“http://www.cs.unr.edu/”); </a:t>
            </a:r>
            <a:r>
              <a:rPr sz="2400" b="1" spc="-5" dirty="0">
                <a:latin typeface="Courier New"/>
                <a:cs typeface="Courier New"/>
              </a:rPr>
              <a:t> System.out.println(“Proto:” </a:t>
            </a:r>
            <a:r>
              <a:rPr sz="2400" b="1" dirty="0">
                <a:latin typeface="Courier New"/>
                <a:cs typeface="Courier New"/>
              </a:rPr>
              <a:t>+ </a:t>
            </a:r>
            <a:r>
              <a:rPr sz="2400" b="1" spc="-5" dirty="0">
                <a:latin typeface="Courier New"/>
                <a:cs typeface="Courier New"/>
              </a:rPr>
              <a:t>u.getProtocol());  System.out.println(“File:”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u.getFile());</a:t>
            </a:r>
            <a:endParaRPr sz="2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757823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6059170" y="6416945"/>
            <a:ext cx="2166620" cy="27368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Java </a:t>
            </a:r>
            <a:r>
              <a:rPr spc="-5" dirty="0"/>
              <a:t>Socket</a:t>
            </a:r>
            <a:r>
              <a:rPr spc="-60" dirty="0"/>
              <a:t> </a:t>
            </a:r>
            <a:r>
              <a:rPr dirty="0"/>
              <a:t>Programming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623300" y="6454450"/>
            <a:ext cx="25527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2600"/>
            <a:ext cx="41090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URL</a:t>
            </a:r>
            <a:r>
              <a:rPr spc="-50" dirty="0"/>
              <a:t> </a:t>
            </a:r>
            <a:r>
              <a:rPr spc="-10" dirty="0"/>
              <a:t>construction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0979" y="1633220"/>
            <a:ext cx="8803005" cy="3481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416"/>
              <a:buFont typeface="Symbol"/>
              <a:buChar char="❑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You can also build </a:t>
            </a:r>
            <a:r>
              <a:rPr sz="2400" dirty="0">
                <a:latin typeface="Comic Sans MS"/>
                <a:cs typeface="Comic Sans MS"/>
              </a:rPr>
              <a:t>a </a:t>
            </a:r>
            <a:r>
              <a:rPr sz="2400" spc="-5" dirty="0">
                <a:latin typeface="Comic Sans MS"/>
                <a:cs typeface="Comic Sans MS"/>
              </a:rPr>
              <a:t>URL </a:t>
            </a:r>
            <a:r>
              <a:rPr sz="2400" dirty="0">
                <a:latin typeface="Comic Sans MS"/>
                <a:cs typeface="Comic Sans MS"/>
              </a:rPr>
              <a:t>by </a:t>
            </a:r>
            <a:r>
              <a:rPr sz="2400" spc="-5" dirty="0">
                <a:latin typeface="Comic Sans MS"/>
                <a:cs typeface="Comic Sans MS"/>
              </a:rPr>
              <a:t>setting each part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individually:</a:t>
            </a:r>
            <a:endParaRPr sz="2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3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URL </a:t>
            </a:r>
            <a:r>
              <a:rPr sz="2400" b="1" dirty="0">
                <a:latin typeface="Courier New"/>
                <a:cs typeface="Courier New"/>
              </a:rPr>
              <a:t>u = </a:t>
            </a:r>
            <a:r>
              <a:rPr sz="2400" b="1" spc="-5" dirty="0">
                <a:latin typeface="Courier New"/>
                <a:cs typeface="Courier New"/>
              </a:rPr>
              <a:t>new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URL(“http”,</a:t>
            </a:r>
            <a:endParaRPr sz="2400">
              <a:latin typeface="Courier New"/>
              <a:cs typeface="Courier New"/>
            </a:endParaRPr>
          </a:p>
          <a:p>
            <a:pPr marL="293878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www.cs.unr.edu,80,”/~mgunes/”);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ts val="6959"/>
              </a:lnSpc>
              <a:spcBef>
                <a:spcPts val="900"/>
              </a:spcBef>
            </a:pPr>
            <a:r>
              <a:rPr sz="2400" b="1" spc="-5" dirty="0">
                <a:latin typeface="Courier New"/>
                <a:cs typeface="Courier New"/>
              </a:rPr>
              <a:t>System.out.println(“URL:” </a:t>
            </a:r>
            <a:r>
              <a:rPr sz="2400" b="1" dirty="0">
                <a:latin typeface="Courier New"/>
                <a:cs typeface="Courier New"/>
              </a:rPr>
              <a:t>+ </a:t>
            </a:r>
            <a:r>
              <a:rPr sz="2400" b="1" spc="-5" dirty="0">
                <a:latin typeface="Courier New"/>
                <a:cs typeface="Courier New"/>
              </a:rPr>
              <a:t>u.toExternalForm());  System.out.println(“URL: </a:t>
            </a:r>
            <a:r>
              <a:rPr sz="2400" b="1" dirty="0">
                <a:latin typeface="Courier New"/>
                <a:cs typeface="Courier New"/>
              </a:rPr>
              <a:t>“ +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u);</a:t>
            </a:r>
            <a:endParaRPr sz="2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984188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6059170" y="6416945"/>
            <a:ext cx="2166620" cy="27368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Java </a:t>
            </a:r>
            <a:r>
              <a:rPr spc="-5" dirty="0"/>
              <a:t>Socket</a:t>
            </a:r>
            <a:r>
              <a:rPr spc="-60" dirty="0"/>
              <a:t> </a:t>
            </a:r>
            <a:r>
              <a:rPr dirty="0"/>
              <a:t>Programming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623300" y="6454450"/>
            <a:ext cx="25527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2600"/>
            <a:ext cx="57835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Retrieving URL</a:t>
            </a:r>
            <a:r>
              <a:rPr spc="-80" dirty="0"/>
              <a:t> </a:t>
            </a:r>
            <a:r>
              <a:rPr spc="-10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1340" y="1271270"/>
            <a:ext cx="7837805" cy="4702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marR="558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416"/>
              <a:buFont typeface="Symbol"/>
              <a:buChar char="❑"/>
              <a:tabLst>
                <a:tab pos="406400" algn="l"/>
              </a:tabLst>
            </a:pPr>
            <a:r>
              <a:rPr sz="2400" spc="-5" dirty="0">
                <a:latin typeface="Comic Sans MS"/>
                <a:cs typeface="Comic Sans MS"/>
              </a:rPr>
              <a:t>URL </a:t>
            </a:r>
            <a:r>
              <a:rPr sz="2400" dirty="0">
                <a:latin typeface="Comic Sans MS"/>
                <a:cs typeface="Comic Sans MS"/>
              </a:rPr>
              <a:t>objects </a:t>
            </a:r>
            <a:r>
              <a:rPr sz="2400" spc="-5" dirty="0">
                <a:latin typeface="Comic Sans MS"/>
                <a:cs typeface="Comic Sans MS"/>
              </a:rPr>
              <a:t>can retrieve the documents they </a:t>
            </a:r>
            <a:r>
              <a:rPr sz="2400" spc="-235" dirty="0">
                <a:latin typeface="Comic Sans MS"/>
                <a:cs typeface="Comic Sans MS"/>
              </a:rPr>
              <a:t>refer  </a:t>
            </a:r>
            <a:r>
              <a:rPr sz="2400" spc="-5" dirty="0">
                <a:latin typeface="Comic Sans MS"/>
                <a:cs typeface="Comic Sans MS"/>
              </a:rPr>
              <a:t>to!</a:t>
            </a:r>
            <a:endParaRPr sz="2400">
              <a:latin typeface="Comic Sans MS"/>
              <a:cs typeface="Comic Sans MS"/>
            </a:endParaRPr>
          </a:p>
          <a:p>
            <a:pPr marL="806450" lvl="1" indent="-285750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SzPct val="75000"/>
              <a:buFont typeface="Symbol"/>
              <a:buChar char="❖"/>
              <a:tabLst>
                <a:tab pos="806450" algn="l"/>
              </a:tabLst>
            </a:pPr>
            <a:r>
              <a:rPr sz="2000" dirty="0">
                <a:latin typeface="Comic Sans MS"/>
                <a:cs typeface="Comic Sans MS"/>
              </a:rPr>
              <a:t>actually this </a:t>
            </a:r>
            <a:r>
              <a:rPr sz="2000" spc="-5" dirty="0">
                <a:latin typeface="Comic Sans MS"/>
                <a:cs typeface="Comic Sans MS"/>
              </a:rPr>
              <a:t>depends on the protocol part </a:t>
            </a:r>
            <a:r>
              <a:rPr sz="2000" dirty="0">
                <a:latin typeface="Comic Sans MS"/>
                <a:cs typeface="Comic Sans MS"/>
              </a:rPr>
              <a:t>of </a:t>
            </a:r>
            <a:r>
              <a:rPr sz="2000" spc="-5" dirty="0">
                <a:latin typeface="Comic Sans MS"/>
                <a:cs typeface="Comic Sans MS"/>
              </a:rPr>
              <a:t>the</a:t>
            </a:r>
            <a:r>
              <a:rPr sz="2000" spc="-3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URL.</a:t>
            </a:r>
            <a:endParaRPr sz="2000">
              <a:latin typeface="Comic Sans MS"/>
              <a:cs typeface="Comic Sans MS"/>
            </a:endParaRPr>
          </a:p>
          <a:p>
            <a:pPr marL="806450" lvl="1" indent="-285750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SzPct val="75000"/>
              <a:buFont typeface="Symbol"/>
              <a:buChar char="❖"/>
              <a:tabLst>
                <a:tab pos="806450" algn="l"/>
              </a:tabLst>
            </a:pPr>
            <a:r>
              <a:rPr sz="2000" dirty="0">
                <a:latin typeface="Comic Sans MS"/>
                <a:cs typeface="Comic Sans MS"/>
              </a:rPr>
              <a:t>HTTP is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supported</a:t>
            </a:r>
            <a:endParaRPr sz="2000">
              <a:latin typeface="Comic Sans MS"/>
              <a:cs typeface="Comic Sans MS"/>
            </a:endParaRPr>
          </a:p>
          <a:p>
            <a:pPr marL="806450" lvl="1" indent="-285750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SzPct val="75000"/>
              <a:buFont typeface="Symbol"/>
              <a:buChar char="❖"/>
              <a:tabLst>
                <a:tab pos="806450" algn="l"/>
              </a:tabLst>
            </a:pPr>
            <a:r>
              <a:rPr sz="2000" dirty="0">
                <a:latin typeface="Comic Sans MS"/>
                <a:cs typeface="Comic Sans MS"/>
              </a:rPr>
              <a:t>File </a:t>
            </a:r>
            <a:r>
              <a:rPr sz="2000" spc="-5" dirty="0">
                <a:latin typeface="Comic Sans MS"/>
                <a:cs typeface="Comic Sans MS"/>
              </a:rPr>
              <a:t>is supported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(“file://c:\foo.html”)</a:t>
            </a:r>
            <a:endParaRPr sz="2000">
              <a:latin typeface="Comic Sans MS"/>
              <a:cs typeface="Comic Sans MS"/>
            </a:endParaRPr>
          </a:p>
          <a:p>
            <a:pPr marL="806450" lvl="1" indent="-285750">
              <a:lnSpc>
                <a:spcPct val="100000"/>
              </a:lnSpc>
              <a:spcBef>
                <a:spcPts val="590"/>
              </a:spcBef>
              <a:buClr>
                <a:srgbClr val="3333CC"/>
              </a:buClr>
              <a:buSzPct val="75000"/>
              <a:buFont typeface="Symbol"/>
              <a:buChar char="❖"/>
              <a:tabLst>
                <a:tab pos="806450" algn="l"/>
              </a:tabLst>
            </a:pPr>
            <a:r>
              <a:rPr sz="2000" dirty="0">
                <a:latin typeface="Comic Sans MS"/>
                <a:cs typeface="Comic Sans MS"/>
              </a:rPr>
              <a:t>You </a:t>
            </a:r>
            <a:r>
              <a:rPr sz="2000" spc="-5" dirty="0">
                <a:latin typeface="Comic Sans MS"/>
                <a:cs typeface="Comic Sans MS"/>
              </a:rPr>
              <a:t>can get </a:t>
            </a:r>
            <a:r>
              <a:rPr sz="2000" dirty="0">
                <a:latin typeface="Comic Sans MS"/>
                <a:cs typeface="Comic Sans MS"/>
              </a:rPr>
              <a:t>“Protocol </a:t>
            </a:r>
            <a:r>
              <a:rPr sz="2000" spc="-5" dirty="0">
                <a:latin typeface="Comic Sans MS"/>
                <a:cs typeface="Comic Sans MS"/>
              </a:rPr>
              <a:t>Handlers” for other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protocols.</a:t>
            </a:r>
            <a:endParaRPr sz="2000">
              <a:latin typeface="Comic Sans MS"/>
              <a:cs typeface="Comic Sans MS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3333CC"/>
              </a:buClr>
              <a:buFont typeface="Symbol"/>
              <a:buChar char="❖"/>
            </a:pPr>
            <a:endParaRPr sz="2550">
              <a:latin typeface="Comic Sans MS"/>
              <a:cs typeface="Comic Sans MS"/>
            </a:endParaRPr>
          </a:p>
          <a:p>
            <a:pPr marL="406400" indent="-342900">
              <a:lnSpc>
                <a:spcPct val="100000"/>
              </a:lnSpc>
              <a:buClr>
                <a:srgbClr val="3333CC"/>
              </a:buClr>
              <a:buSzPct val="85416"/>
              <a:buFont typeface="Symbol"/>
              <a:buChar char="❑"/>
              <a:tabLst>
                <a:tab pos="406400" algn="l"/>
              </a:tabLst>
            </a:pPr>
            <a:r>
              <a:rPr sz="2400" spc="-5" dirty="0">
                <a:latin typeface="Comic Sans MS"/>
                <a:cs typeface="Comic Sans MS"/>
              </a:rPr>
              <a:t>There are </a:t>
            </a:r>
            <a:r>
              <a:rPr sz="2400" dirty="0">
                <a:latin typeface="Comic Sans MS"/>
                <a:cs typeface="Comic Sans MS"/>
              </a:rPr>
              <a:t>a </a:t>
            </a:r>
            <a:r>
              <a:rPr sz="2400" spc="-5" dirty="0">
                <a:latin typeface="Comic Sans MS"/>
                <a:cs typeface="Comic Sans MS"/>
              </a:rPr>
              <a:t>number of </a:t>
            </a:r>
            <a:r>
              <a:rPr sz="2400" spc="-10" dirty="0">
                <a:latin typeface="Comic Sans MS"/>
                <a:cs typeface="Comic Sans MS"/>
              </a:rPr>
              <a:t>ways to </a:t>
            </a:r>
            <a:r>
              <a:rPr sz="2400" spc="-5" dirty="0">
                <a:latin typeface="Comic Sans MS"/>
                <a:cs typeface="Comic Sans MS"/>
              </a:rPr>
              <a:t>do</a:t>
            </a:r>
            <a:r>
              <a:rPr sz="2400" spc="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this:</a:t>
            </a:r>
            <a:endParaRPr sz="2400">
              <a:latin typeface="Comic Sans MS"/>
              <a:cs typeface="Comic Sans MS"/>
            </a:endParaRPr>
          </a:p>
          <a:p>
            <a:pPr marL="977900" marR="2127250">
              <a:lnSpc>
                <a:spcPct val="175000"/>
              </a:lnSpc>
            </a:pPr>
            <a:r>
              <a:rPr sz="2000" b="1" spc="-5" dirty="0">
                <a:latin typeface="Courier New"/>
                <a:cs typeface="Courier New"/>
              </a:rPr>
              <a:t>Object getContent();  InputStream openStream();  URLConnection</a:t>
            </a:r>
            <a:r>
              <a:rPr sz="2000" b="1" spc="-9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openConnection();</a:t>
            </a:r>
            <a:endParaRPr sz="20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626896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6059170" y="6416945"/>
            <a:ext cx="2166620" cy="27368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Java </a:t>
            </a:r>
            <a:r>
              <a:rPr spc="-5" dirty="0"/>
              <a:t>Socket</a:t>
            </a:r>
            <a:r>
              <a:rPr spc="-60" dirty="0"/>
              <a:t> </a:t>
            </a:r>
            <a:r>
              <a:rPr dirty="0"/>
              <a:t>Programming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623300" y="6454450"/>
            <a:ext cx="25527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2600"/>
            <a:ext cx="67310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Getting Header</a:t>
            </a:r>
            <a:r>
              <a:rPr dirty="0"/>
              <a:t> </a:t>
            </a:r>
            <a:r>
              <a:rPr spc="-10" dirty="0"/>
              <a:t>Information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633220"/>
            <a:ext cx="808228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416"/>
              <a:buFont typeface="Symbol"/>
              <a:buChar char="❑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There are methods that return information </a:t>
            </a:r>
            <a:r>
              <a:rPr sz="2400" spc="-135" dirty="0">
                <a:latin typeface="Comic Sans MS"/>
                <a:cs typeface="Comic Sans MS"/>
              </a:rPr>
              <a:t>extracted  </a:t>
            </a:r>
            <a:r>
              <a:rPr sz="2400" spc="-5" dirty="0">
                <a:latin typeface="Comic Sans MS"/>
                <a:cs typeface="Comic Sans MS"/>
              </a:rPr>
              <a:t>from response headers:</a:t>
            </a:r>
            <a:endParaRPr sz="2400">
              <a:latin typeface="Comic Sans MS"/>
              <a:cs typeface="Comic Sans MS"/>
            </a:endParaRPr>
          </a:p>
          <a:p>
            <a:pPr marL="927100" marR="3184525">
              <a:lnSpc>
                <a:spcPct val="150000"/>
              </a:lnSpc>
            </a:pPr>
            <a:r>
              <a:rPr sz="2000" b="1" spc="-5" dirty="0">
                <a:latin typeface="Courier New"/>
                <a:cs typeface="Courier New"/>
              </a:rPr>
              <a:t>String getContentType();  String getContentLength();  long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getLastModified();</a:t>
            </a:r>
            <a:endParaRPr sz="20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667153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6059170" y="6416945"/>
            <a:ext cx="2166620" cy="27368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Java </a:t>
            </a:r>
            <a:r>
              <a:rPr spc="-5" dirty="0"/>
              <a:t>Socket</a:t>
            </a:r>
            <a:r>
              <a:rPr spc="-60" dirty="0"/>
              <a:t> </a:t>
            </a:r>
            <a:r>
              <a:rPr dirty="0"/>
              <a:t>Programming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623300" y="6454450"/>
            <a:ext cx="25527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2600"/>
            <a:ext cx="35502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URLConnection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1340" y="1633220"/>
            <a:ext cx="7202170" cy="282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416"/>
              <a:buFont typeface="Symbol"/>
              <a:buChar char="❑"/>
              <a:tabLst>
                <a:tab pos="406400" algn="l"/>
              </a:tabLst>
            </a:pPr>
            <a:r>
              <a:rPr sz="2400" spc="-5" dirty="0">
                <a:latin typeface="Comic Sans MS"/>
                <a:cs typeface="Comic Sans MS"/>
              </a:rPr>
              <a:t>Represents the connection (not the URL</a:t>
            </a:r>
            <a:r>
              <a:rPr sz="2400" spc="10" dirty="0">
                <a:latin typeface="Comic Sans MS"/>
                <a:cs typeface="Comic Sans MS"/>
              </a:rPr>
              <a:t> </a:t>
            </a:r>
            <a:r>
              <a:rPr sz="2400" spc="-114" dirty="0">
                <a:latin typeface="Comic Sans MS"/>
                <a:cs typeface="Comic Sans MS"/>
              </a:rPr>
              <a:t>itself).</a:t>
            </a:r>
            <a:endParaRPr sz="2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Symbol"/>
              <a:buChar char="❑"/>
            </a:pPr>
            <a:endParaRPr sz="2900">
              <a:latin typeface="Comic Sans MS"/>
              <a:cs typeface="Comic Sans MS"/>
            </a:endParaRPr>
          </a:p>
          <a:p>
            <a:pPr marL="406400" indent="-342900">
              <a:lnSpc>
                <a:spcPct val="100000"/>
              </a:lnSpc>
              <a:buClr>
                <a:srgbClr val="3333CC"/>
              </a:buClr>
              <a:buSzPct val="85416"/>
              <a:buFont typeface="Symbol"/>
              <a:buChar char="❑"/>
              <a:tabLst>
                <a:tab pos="406400" algn="l"/>
              </a:tabLst>
            </a:pPr>
            <a:r>
              <a:rPr sz="2400" spc="-5" dirty="0">
                <a:latin typeface="Comic Sans MS"/>
                <a:cs typeface="Comic Sans MS"/>
              </a:rPr>
              <a:t>More control than</a:t>
            </a:r>
            <a:r>
              <a:rPr sz="2400" spc="25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URL</a:t>
            </a:r>
            <a:endParaRPr sz="2400">
              <a:latin typeface="Comic Sans MS"/>
              <a:cs typeface="Comic Sans MS"/>
            </a:endParaRPr>
          </a:p>
          <a:p>
            <a:pPr marL="806450" lvl="1" indent="-285750">
              <a:lnSpc>
                <a:spcPct val="100000"/>
              </a:lnSpc>
              <a:spcBef>
                <a:spcPts val="500"/>
              </a:spcBef>
              <a:buClr>
                <a:srgbClr val="3333CC"/>
              </a:buClr>
              <a:buSzPct val="75000"/>
              <a:buFont typeface="Symbol"/>
              <a:buChar char="❖"/>
              <a:tabLst>
                <a:tab pos="806450" algn="l"/>
              </a:tabLst>
            </a:pPr>
            <a:r>
              <a:rPr sz="2000" spc="-5" dirty="0">
                <a:latin typeface="Comic Sans MS"/>
                <a:cs typeface="Comic Sans MS"/>
              </a:rPr>
              <a:t>can write </a:t>
            </a:r>
            <a:r>
              <a:rPr sz="2000" dirty="0">
                <a:latin typeface="Comic Sans MS"/>
                <a:cs typeface="Comic Sans MS"/>
              </a:rPr>
              <a:t>to </a:t>
            </a:r>
            <a:r>
              <a:rPr sz="2000" spc="-5" dirty="0">
                <a:latin typeface="Comic Sans MS"/>
                <a:cs typeface="Comic Sans MS"/>
              </a:rPr>
              <a:t>the connection (send POST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data).</a:t>
            </a:r>
            <a:endParaRPr sz="2000">
              <a:latin typeface="Comic Sans MS"/>
              <a:cs typeface="Comic Sans MS"/>
            </a:endParaRPr>
          </a:p>
          <a:p>
            <a:pPr marL="806450" lvl="1" indent="-285750">
              <a:lnSpc>
                <a:spcPct val="100000"/>
              </a:lnSpc>
              <a:spcBef>
                <a:spcPts val="500"/>
              </a:spcBef>
              <a:buClr>
                <a:srgbClr val="3333CC"/>
              </a:buClr>
              <a:buSzPct val="75000"/>
              <a:buFont typeface="Symbol"/>
              <a:buChar char="❖"/>
              <a:tabLst>
                <a:tab pos="806450" algn="l"/>
              </a:tabLst>
            </a:pPr>
            <a:r>
              <a:rPr sz="2000" spc="-5" dirty="0">
                <a:latin typeface="Comic Sans MS"/>
                <a:cs typeface="Comic Sans MS"/>
              </a:rPr>
              <a:t>can set request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headers.</a:t>
            </a:r>
            <a:endParaRPr sz="2000">
              <a:latin typeface="Comic Sans MS"/>
              <a:cs typeface="Comic Sans MS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Font typeface="Symbol"/>
              <a:buChar char="❖"/>
            </a:pPr>
            <a:endParaRPr sz="2500">
              <a:latin typeface="Comic Sans MS"/>
              <a:cs typeface="Comic Sans MS"/>
            </a:endParaRPr>
          </a:p>
          <a:p>
            <a:pPr marL="406400" indent="-3429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85416"/>
              <a:buFont typeface="Symbol"/>
              <a:buChar char="❑"/>
              <a:tabLst>
                <a:tab pos="406400" algn="l"/>
              </a:tabLst>
            </a:pPr>
            <a:r>
              <a:rPr sz="2400" spc="-5" dirty="0">
                <a:latin typeface="Comic Sans MS"/>
                <a:cs typeface="Comic Sans MS"/>
              </a:rPr>
              <a:t>Closely tied to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HTTP</a:t>
            </a:r>
            <a:endParaRPr sz="240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539062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673" y="1759993"/>
            <a:ext cx="9043035" cy="3248025"/>
            <a:chOff x="88673" y="1759993"/>
            <a:chExt cx="9043035" cy="3248025"/>
          </a:xfrm>
        </p:grpSpPr>
        <p:sp>
          <p:nvSpPr>
            <p:cNvPr id="3" name="object 3"/>
            <p:cNvSpPr/>
            <p:nvPr/>
          </p:nvSpPr>
          <p:spPr>
            <a:xfrm>
              <a:off x="179069" y="1850390"/>
              <a:ext cx="8938260" cy="3143250"/>
            </a:xfrm>
            <a:custGeom>
              <a:avLst/>
              <a:gdLst/>
              <a:ahLst/>
              <a:cxnLst/>
              <a:rect l="l" t="t" r="r" b="b"/>
              <a:pathLst>
                <a:path w="8938260" h="3143250">
                  <a:moveTo>
                    <a:pt x="8938260" y="0"/>
                  </a:moveTo>
                  <a:lnTo>
                    <a:pt x="0" y="0"/>
                  </a:lnTo>
                  <a:lnTo>
                    <a:pt x="0" y="3143250"/>
                  </a:lnTo>
                  <a:lnTo>
                    <a:pt x="4469130" y="3143250"/>
                  </a:lnTo>
                  <a:lnTo>
                    <a:pt x="8938260" y="3143250"/>
                  </a:lnTo>
                  <a:lnTo>
                    <a:pt x="893826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9069" y="1850390"/>
              <a:ext cx="8938260" cy="3143250"/>
            </a:xfrm>
            <a:custGeom>
              <a:avLst/>
              <a:gdLst/>
              <a:ahLst/>
              <a:cxnLst/>
              <a:rect l="l" t="t" r="r" b="b"/>
              <a:pathLst>
                <a:path w="8938260" h="3143250">
                  <a:moveTo>
                    <a:pt x="4469130" y="3143250"/>
                  </a:moveTo>
                  <a:lnTo>
                    <a:pt x="0" y="3143250"/>
                  </a:lnTo>
                  <a:lnTo>
                    <a:pt x="0" y="0"/>
                  </a:lnTo>
                  <a:lnTo>
                    <a:pt x="8938260" y="0"/>
                  </a:lnTo>
                  <a:lnTo>
                    <a:pt x="8938260" y="3143250"/>
                  </a:lnTo>
                  <a:lnTo>
                    <a:pt x="4469130" y="3143250"/>
                  </a:lnTo>
                  <a:close/>
                </a:path>
              </a:pathLst>
            </a:custGeom>
            <a:ln w="2839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870" y="1774190"/>
              <a:ext cx="8938260" cy="3143250"/>
            </a:xfrm>
            <a:custGeom>
              <a:avLst/>
              <a:gdLst/>
              <a:ahLst/>
              <a:cxnLst/>
              <a:rect l="l" t="t" r="r" b="b"/>
              <a:pathLst>
                <a:path w="8938260" h="3143250">
                  <a:moveTo>
                    <a:pt x="8938260" y="0"/>
                  </a:moveTo>
                  <a:lnTo>
                    <a:pt x="0" y="0"/>
                  </a:lnTo>
                  <a:lnTo>
                    <a:pt x="0" y="3143250"/>
                  </a:lnTo>
                  <a:lnTo>
                    <a:pt x="4469130" y="3143250"/>
                  </a:lnTo>
                  <a:lnTo>
                    <a:pt x="8938260" y="3143250"/>
                  </a:lnTo>
                  <a:lnTo>
                    <a:pt x="8938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870" y="1774190"/>
              <a:ext cx="8938260" cy="3143250"/>
            </a:xfrm>
            <a:custGeom>
              <a:avLst/>
              <a:gdLst/>
              <a:ahLst/>
              <a:cxnLst/>
              <a:rect l="l" t="t" r="r" b="b"/>
              <a:pathLst>
                <a:path w="8938260" h="3143250">
                  <a:moveTo>
                    <a:pt x="4469130" y="3143250"/>
                  </a:moveTo>
                  <a:lnTo>
                    <a:pt x="0" y="3143250"/>
                  </a:lnTo>
                  <a:lnTo>
                    <a:pt x="0" y="0"/>
                  </a:lnTo>
                  <a:lnTo>
                    <a:pt x="8938260" y="0"/>
                  </a:lnTo>
                  <a:lnTo>
                    <a:pt x="8938260" y="3143250"/>
                  </a:lnTo>
                  <a:lnTo>
                    <a:pt x="4469130" y="314325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0339" y="1808479"/>
            <a:ext cx="7251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none" dirty="0">
                <a:solidFill>
                  <a:srgbClr val="000000"/>
                </a:solidFill>
                <a:latin typeface="Consolas"/>
                <a:cs typeface="Consolas"/>
              </a:rPr>
              <a:t>try</a:t>
            </a:r>
            <a:r>
              <a:rPr sz="2000" u="none" spc="-9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2000" u="none" dirty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339" y="2418079"/>
            <a:ext cx="8637270" cy="246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499109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nsolas"/>
                <a:cs typeface="Consolas"/>
              </a:rPr>
              <a:t>InetAddress </a:t>
            </a:r>
            <a:r>
              <a:rPr sz="2000" dirty="0">
                <a:latin typeface="Consolas"/>
                <a:cs typeface="Consolas"/>
              </a:rPr>
              <a:t>a = </a:t>
            </a:r>
            <a:r>
              <a:rPr sz="2000" spc="-5" dirty="0">
                <a:latin typeface="Consolas"/>
                <a:cs typeface="Consolas"/>
              </a:rPr>
              <a:t>InetAddress.getByName(hostname);  System.out.println(hostname </a:t>
            </a:r>
            <a:r>
              <a:rPr sz="2000" dirty="0">
                <a:latin typeface="Consolas"/>
                <a:cs typeface="Consolas"/>
              </a:rPr>
              <a:t>+ ":" +</a:t>
            </a:r>
            <a:r>
              <a:rPr sz="2000" spc="9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a.getHostAddress());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onsolas"/>
                <a:cs typeface="Consolas"/>
              </a:rPr>
              <a:t>} catch </a:t>
            </a:r>
            <a:r>
              <a:rPr sz="2000" spc="-5" dirty="0">
                <a:latin typeface="Consolas"/>
                <a:cs typeface="Consolas"/>
              </a:rPr>
              <a:t>(UnknownHostException e)</a:t>
            </a:r>
            <a:r>
              <a:rPr sz="2000" spc="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latin typeface="Consolas"/>
                <a:cs typeface="Consolas"/>
              </a:rPr>
              <a:t>System.out.println("No </a:t>
            </a:r>
            <a:r>
              <a:rPr sz="2000" dirty="0">
                <a:latin typeface="Consolas"/>
                <a:cs typeface="Consolas"/>
              </a:rPr>
              <a:t>address found for " +</a:t>
            </a:r>
            <a:r>
              <a:rPr sz="2000" spc="4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hostname);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30950" y="6435090"/>
            <a:ext cx="18948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Java Socket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Programming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1231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6059170" y="6416945"/>
            <a:ext cx="2166620" cy="27368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Java </a:t>
            </a:r>
            <a:r>
              <a:rPr spc="-5" dirty="0"/>
              <a:t>Socket</a:t>
            </a:r>
            <a:r>
              <a:rPr spc="-60" dirty="0"/>
              <a:t> </a:t>
            </a:r>
            <a:r>
              <a:rPr dirty="0"/>
              <a:t>Programming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623300" y="6454450"/>
            <a:ext cx="25527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">
              <a:lnSpc>
                <a:spcPts val="163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2600"/>
            <a:ext cx="29991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Socket</a:t>
            </a:r>
            <a:r>
              <a:rPr spc="-80" dirty="0"/>
              <a:t> </a:t>
            </a:r>
            <a:r>
              <a:rPr spc="-10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140" y="1442508"/>
            <a:ext cx="7926070" cy="432498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459"/>
              </a:spcBef>
              <a:buClr>
                <a:srgbClr val="3333CC"/>
              </a:buClr>
              <a:buSzPct val="83928"/>
              <a:buFont typeface="Symbol"/>
              <a:buChar char="❑"/>
              <a:tabLst>
                <a:tab pos="406400" algn="l"/>
              </a:tabLst>
            </a:pPr>
            <a:r>
              <a:rPr sz="2800" spc="-5" dirty="0">
                <a:latin typeface="Comic Sans MS"/>
                <a:cs typeface="Comic Sans MS"/>
              </a:rPr>
              <a:t>Corresponds to active TCP sockets</a:t>
            </a:r>
            <a:r>
              <a:rPr sz="2800" spc="-2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only!</a:t>
            </a:r>
            <a:endParaRPr sz="2800">
              <a:latin typeface="Comic Sans MS"/>
              <a:cs typeface="Comic Sans MS"/>
            </a:endParaRPr>
          </a:p>
          <a:p>
            <a:pPr marL="806450" lvl="1" indent="-285750">
              <a:lnSpc>
                <a:spcPct val="100000"/>
              </a:lnSpc>
              <a:spcBef>
                <a:spcPts val="310"/>
              </a:spcBef>
              <a:buClr>
                <a:srgbClr val="3333CC"/>
              </a:buClr>
              <a:buSzPct val="75000"/>
              <a:buFont typeface="Symbol"/>
              <a:buChar char="❖"/>
              <a:tabLst>
                <a:tab pos="806450" algn="l"/>
              </a:tabLst>
            </a:pPr>
            <a:r>
              <a:rPr sz="2400" spc="-5" dirty="0">
                <a:latin typeface="Comic Sans MS"/>
                <a:cs typeface="Comic Sans MS"/>
              </a:rPr>
              <a:t>client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sockets</a:t>
            </a:r>
            <a:endParaRPr sz="2400">
              <a:latin typeface="Comic Sans MS"/>
              <a:cs typeface="Comic Sans MS"/>
            </a:endParaRPr>
          </a:p>
          <a:p>
            <a:pPr marL="806450" lvl="1" indent="-285750">
              <a:lnSpc>
                <a:spcPct val="100000"/>
              </a:lnSpc>
              <a:spcBef>
                <a:spcPts val="310"/>
              </a:spcBef>
              <a:buClr>
                <a:srgbClr val="3333CC"/>
              </a:buClr>
              <a:buSzPct val="75000"/>
              <a:buFont typeface="Symbol"/>
              <a:buChar char="❖"/>
              <a:tabLst>
                <a:tab pos="806450" algn="l"/>
              </a:tabLst>
            </a:pPr>
            <a:r>
              <a:rPr sz="2400" spc="-5" dirty="0">
                <a:latin typeface="Comic Sans MS"/>
                <a:cs typeface="Comic Sans MS"/>
              </a:rPr>
              <a:t>socket returned by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accept();</a:t>
            </a:r>
            <a:endParaRPr sz="2400">
              <a:latin typeface="Comic Sans MS"/>
              <a:cs typeface="Comic Sans MS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3333CC"/>
              </a:buClr>
              <a:buFont typeface="Symbol"/>
              <a:buChar char="❖"/>
            </a:pPr>
            <a:endParaRPr sz="2800">
              <a:latin typeface="Comic Sans MS"/>
              <a:cs typeface="Comic Sans MS"/>
            </a:endParaRPr>
          </a:p>
          <a:p>
            <a:pPr marL="406400" marR="55880" indent="-342900">
              <a:lnSpc>
                <a:spcPts val="3020"/>
              </a:lnSpc>
              <a:buClr>
                <a:srgbClr val="3333CC"/>
              </a:buClr>
              <a:buSzPct val="83928"/>
              <a:buFont typeface="Symbol"/>
              <a:buChar char="❑"/>
              <a:tabLst>
                <a:tab pos="406400" algn="l"/>
              </a:tabLst>
            </a:pPr>
            <a:r>
              <a:rPr sz="2800" spc="-10" dirty="0">
                <a:latin typeface="Comic Sans MS"/>
                <a:cs typeface="Comic Sans MS"/>
              </a:rPr>
              <a:t>Passive </a:t>
            </a:r>
            <a:r>
              <a:rPr sz="2800" spc="-5" dirty="0">
                <a:latin typeface="Comic Sans MS"/>
                <a:cs typeface="Comic Sans MS"/>
              </a:rPr>
              <a:t>sockets are supported by </a:t>
            </a:r>
            <a:r>
              <a:rPr sz="2800" dirty="0">
                <a:latin typeface="Comic Sans MS"/>
                <a:cs typeface="Comic Sans MS"/>
              </a:rPr>
              <a:t>a </a:t>
            </a:r>
            <a:r>
              <a:rPr sz="2800" spc="-160" dirty="0">
                <a:latin typeface="Comic Sans MS"/>
                <a:cs typeface="Comic Sans MS"/>
              </a:rPr>
              <a:t>different  </a:t>
            </a:r>
            <a:r>
              <a:rPr sz="2800" spc="-10" dirty="0">
                <a:latin typeface="Comic Sans MS"/>
                <a:cs typeface="Comic Sans MS"/>
              </a:rPr>
              <a:t>class:</a:t>
            </a:r>
            <a:endParaRPr sz="2800">
              <a:latin typeface="Comic Sans MS"/>
              <a:cs typeface="Comic Sans MS"/>
            </a:endParaRPr>
          </a:p>
          <a:p>
            <a:pPr marL="806450" lvl="1" indent="-285750">
              <a:lnSpc>
                <a:spcPct val="100000"/>
              </a:lnSpc>
              <a:spcBef>
                <a:spcPts val="270"/>
              </a:spcBef>
              <a:buClr>
                <a:srgbClr val="3333CC"/>
              </a:buClr>
              <a:buSzPct val="75000"/>
              <a:buFont typeface="Symbol"/>
              <a:buChar char="❖"/>
              <a:tabLst>
                <a:tab pos="806450" algn="l"/>
              </a:tabLst>
            </a:pPr>
            <a:r>
              <a:rPr sz="2400" spc="-5" dirty="0">
                <a:latin typeface="Comic Sans MS"/>
                <a:cs typeface="Comic Sans MS"/>
              </a:rPr>
              <a:t>ServerSocket</a:t>
            </a:r>
            <a:endParaRPr sz="2400">
              <a:latin typeface="Comic Sans MS"/>
              <a:cs typeface="Comic Sans MS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Symbol"/>
              <a:buChar char="❖"/>
            </a:pPr>
            <a:endParaRPr sz="2900">
              <a:latin typeface="Comic Sans MS"/>
              <a:cs typeface="Comic Sans MS"/>
            </a:endParaRPr>
          </a:p>
          <a:p>
            <a:pPr marL="406400" indent="-342900">
              <a:lnSpc>
                <a:spcPct val="100000"/>
              </a:lnSpc>
              <a:buClr>
                <a:srgbClr val="3333CC"/>
              </a:buClr>
              <a:buSzPct val="83928"/>
              <a:buFont typeface="Symbol"/>
              <a:buChar char="❑"/>
              <a:tabLst>
                <a:tab pos="406400" algn="l"/>
              </a:tabLst>
            </a:pPr>
            <a:r>
              <a:rPr sz="2800" spc="-5" dirty="0">
                <a:latin typeface="Comic Sans MS"/>
                <a:cs typeface="Comic Sans MS"/>
              </a:rPr>
              <a:t>UDP sockets are supported</a:t>
            </a:r>
            <a:r>
              <a:rPr sz="2800" spc="-10" dirty="0">
                <a:latin typeface="Comic Sans MS"/>
                <a:cs typeface="Comic Sans MS"/>
              </a:rPr>
              <a:t> by</a:t>
            </a:r>
            <a:endParaRPr sz="2800">
              <a:latin typeface="Comic Sans MS"/>
              <a:cs typeface="Comic Sans MS"/>
            </a:endParaRPr>
          </a:p>
          <a:p>
            <a:pPr marL="806450" lvl="1" indent="-285750">
              <a:lnSpc>
                <a:spcPct val="100000"/>
              </a:lnSpc>
              <a:spcBef>
                <a:spcPts val="310"/>
              </a:spcBef>
              <a:buClr>
                <a:srgbClr val="3333CC"/>
              </a:buClr>
              <a:buSzPct val="75000"/>
              <a:buFont typeface="Symbol"/>
              <a:buChar char="❖"/>
              <a:tabLst>
                <a:tab pos="806450" algn="l"/>
              </a:tabLst>
            </a:pPr>
            <a:r>
              <a:rPr sz="2400" spc="-5" dirty="0">
                <a:latin typeface="Comic Sans MS"/>
                <a:cs typeface="Comic Sans MS"/>
              </a:rPr>
              <a:t>DatagramSocket</a:t>
            </a:r>
            <a:endParaRPr sz="240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413490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6059170" y="6416945"/>
            <a:ext cx="2166620" cy="27368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Java </a:t>
            </a:r>
            <a:r>
              <a:rPr spc="-5" dirty="0"/>
              <a:t>Socket</a:t>
            </a:r>
            <a:r>
              <a:rPr spc="-60" dirty="0"/>
              <a:t> </a:t>
            </a:r>
            <a:r>
              <a:rPr dirty="0"/>
              <a:t>Programming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8623300" y="6454450"/>
            <a:ext cx="25527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">
              <a:lnSpc>
                <a:spcPts val="163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55245"/>
            <a:ext cx="838200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 Unicode MS"/>
                <a:cs typeface="Arial Unicode MS"/>
              </a:rPr>
              <a:t>JAVA </a:t>
            </a:r>
            <a:r>
              <a:rPr spc="-10" dirty="0">
                <a:latin typeface="Arial Unicode MS"/>
                <a:cs typeface="Arial Unicode MS"/>
              </a:rPr>
              <a:t>TCP </a:t>
            </a:r>
            <a:r>
              <a:rPr spc="-5" dirty="0">
                <a:latin typeface="Arial Unicode MS"/>
                <a:cs typeface="Arial Unicode MS"/>
              </a:rPr>
              <a:t>Sockets</a:t>
            </a:r>
            <a:r>
              <a:rPr spc="-60" dirty="0">
                <a:latin typeface="Arial Unicode MS"/>
                <a:cs typeface="Arial Unicode MS"/>
              </a:rPr>
              <a:t> </a:t>
            </a:r>
            <a:r>
              <a:rPr spc="-5">
                <a:latin typeface="Arial Unicode MS"/>
                <a:cs typeface="Arial Unicode MS"/>
              </a:rPr>
              <a:t>(Client</a:t>
            </a:r>
            <a:r>
              <a:rPr lang="en-US" spc="-5">
                <a:latin typeface="Arial Unicode MS"/>
                <a:cs typeface="Arial Unicode MS"/>
              </a:rPr>
              <a:t> Socket)</a:t>
            </a:r>
            <a:endParaRPr spc="-5" dirty="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7869" y="1090929"/>
            <a:ext cx="7646034" cy="41052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700"/>
              </a:spcBef>
              <a:buClr>
                <a:srgbClr val="3333CC"/>
              </a:buClr>
              <a:buSzPct val="85416"/>
              <a:buFont typeface="Symbol"/>
              <a:buChar char="❑"/>
              <a:tabLst>
                <a:tab pos="381000" algn="l"/>
              </a:tabLst>
            </a:pPr>
            <a:r>
              <a:rPr sz="2400" spc="-5" dirty="0">
                <a:latin typeface="Arial Unicode MS"/>
                <a:cs typeface="Arial Unicode MS"/>
              </a:rPr>
              <a:t>java.net.Socket</a:t>
            </a:r>
            <a:endParaRPr sz="2400">
              <a:latin typeface="Arial Unicode MS"/>
              <a:cs typeface="Arial Unicode MS"/>
            </a:endParaRPr>
          </a:p>
          <a:p>
            <a:pPr marL="780415" marR="1188720" lvl="1" indent="-285750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SzPct val="75000"/>
              <a:buFont typeface="Symbol"/>
              <a:buChar char="❖"/>
              <a:tabLst>
                <a:tab pos="781050" algn="l"/>
              </a:tabLst>
            </a:pPr>
            <a:r>
              <a:rPr sz="2400" spc="-5" dirty="0">
                <a:latin typeface="Arial Unicode MS"/>
                <a:cs typeface="Arial Unicode MS"/>
              </a:rPr>
              <a:t>Implements client </a:t>
            </a:r>
            <a:r>
              <a:rPr sz="2400" dirty="0">
                <a:latin typeface="Arial Unicode MS"/>
                <a:cs typeface="Arial Unicode MS"/>
              </a:rPr>
              <a:t>sockets </a:t>
            </a:r>
            <a:r>
              <a:rPr sz="2400" spc="-5" dirty="0">
                <a:latin typeface="Arial Unicode MS"/>
                <a:cs typeface="Arial Unicode MS"/>
              </a:rPr>
              <a:t>(also called </a:t>
            </a:r>
            <a:r>
              <a:rPr sz="2400" spc="-275" dirty="0">
                <a:latin typeface="Arial Unicode MS"/>
                <a:cs typeface="Arial Unicode MS"/>
              </a:rPr>
              <a:t>just  </a:t>
            </a:r>
            <a:r>
              <a:rPr sz="2400" dirty="0">
                <a:latin typeface="Arial Unicode MS"/>
                <a:cs typeface="Arial Unicode MS"/>
              </a:rPr>
              <a:t>“sockets”).</a:t>
            </a:r>
            <a:endParaRPr sz="2400">
              <a:latin typeface="Arial Unicode MS"/>
              <a:cs typeface="Arial Unicode MS"/>
            </a:endParaRPr>
          </a:p>
          <a:p>
            <a:pPr marL="780415" marR="867410" lvl="1" indent="-285750">
              <a:lnSpc>
                <a:spcPct val="100000"/>
              </a:lnSpc>
              <a:spcBef>
                <a:spcPts val="590"/>
              </a:spcBef>
              <a:buClr>
                <a:srgbClr val="3333CC"/>
              </a:buClr>
              <a:buSzPct val="75000"/>
              <a:buFont typeface="Symbol"/>
              <a:buChar char="❖"/>
              <a:tabLst>
                <a:tab pos="781050" algn="l"/>
              </a:tabLst>
            </a:pPr>
            <a:r>
              <a:rPr sz="2400" spc="-10" dirty="0">
                <a:latin typeface="Arial Unicode MS"/>
                <a:cs typeface="Arial Unicode MS"/>
              </a:rPr>
              <a:t>An endpoint </a:t>
            </a:r>
            <a:r>
              <a:rPr sz="2400" dirty="0">
                <a:latin typeface="Arial Unicode MS"/>
                <a:cs typeface="Arial Unicode MS"/>
              </a:rPr>
              <a:t>for </a:t>
            </a:r>
            <a:r>
              <a:rPr sz="2400" spc="-5" dirty="0">
                <a:latin typeface="Arial Unicode MS"/>
                <a:cs typeface="Arial Unicode MS"/>
              </a:rPr>
              <a:t>communication between </a:t>
            </a:r>
            <a:r>
              <a:rPr sz="2400" spc="-355" dirty="0">
                <a:latin typeface="Arial Unicode MS"/>
                <a:cs typeface="Arial Unicode MS"/>
              </a:rPr>
              <a:t>two  </a:t>
            </a:r>
            <a:r>
              <a:rPr sz="2400" spc="-5" dirty="0">
                <a:latin typeface="Arial Unicode MS"/>
                <a:cs typeface="Arial Unicode MS"/>
              </a:rPr>
              <a:t>machines.</a:t>
            </a:r>
            <a:endParaRPr sz="2400">
              <a:latin typeface="Arial Unicode MS"/>
              <a:cs typeface="Arial Unicode MS"/>
            </a:endParaRPr>
          </a:p>
          <a:p>
            <a:pPr marL="781050" lvl="1" indent="-286385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SzPct val="75000"/>
              <a:buFont typeface="Symbol"/>
              <a:buChar char="❖"/>
              <a:tabLst>
                <a:tab pos="781050" algn="l"/>
              </a:tabLst>
            </a:pPr>
            <a:r>
              <a:rPr sz="2400" spc="-5" dirty="0">
                <a:latin typeface="Arial Unicode MS"/>
                <a:cs typeface="Arial Unicode MS"/>
              </a:rPr>
              <a:t>Constructor </a:t>
            </a:r>
            <a:r>
              <a:rPr sz="2400" spc="-10" dirty="0">
                <a:latin typeface="Arial Unicode MS"/>
                <a:cs typeface="Arial Unicode MS"/>
              </a:rPr>
              <a:t>and</a:t>
            </a:r>
            <a:r>
              <a:rPr sz="2400" spc="5" dirty="0">
                <a:latin typeface="Arial Unicode MS"/>
                <a:cs typeface="Arial Unicode MS"/>
              </a:rPr>
              <a:t> </a:t>
            </a:r>
            <a:r>
              <a:rPr sz="2400" spc="-5" dirty="0">
                <a:latin typeface="Arial Unicode MS"/>
                <a:cs typeface="Arial Unicode MS"/>
              </a:rPr>
              <a:t>Methods</a:t>
            </a:r>
            <a:endParaRPr sz="2400">
              <a:latin typeface="Arial Unicode MS"/>
              <a:cs typeface="Arial Unicode MS"/>
            </a:endParaRPr>
          </a:p>
          <a:p>
            <a:pPr marL="1181100" marR="30480" lvl="2" indent="-228600">
              <a:lnSpc>
                <a:spcPts val="2160"/>
              </a:lnSpc>
              <a:spcBef>
                <a:spcPts val="520"/>
              </a:spcBef>
              <a:buSzPct val="97297"/>
              <a:buFont typeface="Arial Unicode MS"/>
              <a:buChar char="•"/>
              <a:tabLst>
                <a:tab pos="1180465" algn="l"/>
                <a:tab pos="1181100" algn="l"/>
              </a:tabLst>
            </a:pPr>
            <a:r>
              <a:rPr sz="1850" b="1" i="1" spc="100" dirty="0">
                <a:latin typeface="Arial Unicode MS"/>
                <a:cs typeface="Arial Unicode MS"/>
              </a:rPr>
              <a:t>Socket( String </a:t>
            </a:r>
            <a:r>
              <a:rPr sz="1850" b="1" i="1" spc="95" dirty="0">
                <a:latin typeface="Arial Unicode MS"/>
                <a:cs typeface="Arial Unicode MS"/>
              </a:rPr>
              <a:t>host, </a:t>
            </a:r>
            <a:r>
              <a:rPr sz="1850" b="1" i="1" spc="75" dirty="0">
                <a:latin typeface="Arial Unicode MS"/>
                <a:cs typeface="Arial Unicode MS"/>
              </a:rPr>
              <a:t>int </a:t>
            </a:r>
            <a:r>
              <a:rPr sz="1850" b="1" i="1" spc="105" dirty="0">
                <a:latin typeface="Arial Unicode MS"/>
                <a:cs typeface="Arial Unicode MS"/>
              </a:rPr>
              <a:t>port): </a:t>
            </a:r>
            <a:r>
              <a:rPr sz="1800" spc="-10" dirty="0">
                <a:latin typeface="Arial Unicode MS"/>
                <a:cs typeface="Arial Unicode MS"/>
              </a:rPr>
              <a:t>Creates </a:t>
            </a:r>
            <a:r>
              <a:rPr sz="1800" dirty="0">
                <a:latin typeface="Arial Unicode MS"/>
                <a:cs typeface="Arial Unicode MS"/>
              </a:rPr>
              <a:t>a </a:t>
            </a:r>
            <a:r>
              <a:rPr sz="1800" spc="-5" dirty="0">
                <a:latin typeface="Arial Unicode MS"/>
                <a:cs typeface="Arial Unicode MS"/>
              </a:rPr>
              <a:t>stream </a:t>
            </a:r>
            <a:r>
              <a:rPr sz="1800" spc="-10" dirty="0">
                <a:latin typeface="Arial Unicode MS"/>
                <a:cs typeface="Arial Unicode MS"/>
              </a:rPr>
              <a:t>socket and  </a:t>
            </a:r>
            <a:r>
              <a:rPr sz="1800" spc="-5" dirty="0">
                <a:latin typeface="Arial Unicode MS"/>
                <a:cs typeface="Arial Unicode MS"/>
              </a:rPr>
              <a:t>connects it to the </a:t>
            </a:r>
            <a:r>
              <a:rPr sz="1800" spc="-10" dirty="0">
                <a:latin typeface="Arial Unicode MS"/>
                <a:cs typeface="Arial Unicode MS"/>
              </a:rPr>
              <a:t>specified </a:t>
            </a:r>
            <a:r>
              <a:rPr sz="1800" spc="-5" dirty="0">
                <a:latin typeface="Arial Unicode MS"/>
                <a:cs typeface="Arial Unicode MS"/>
              </a:rPr>
              <a:t>port </a:t>
            </a:r>
            <a:r>
              <a:rPr sz="1800" spc="-10" dirty="0">
                <a:latin typeface="Arial Unicode MS"/>
                <a:cs typeface="Arial Unicode MS"/>
              </a:rPr>
              <a:t>number </a:t>
            </a:r>
            <a:r>
              <a:rPr sz="1800" spc="-5" dirty="0">
                <a:latin typeface="Arial Unicode MS"/>
                <a:cs typeface="Arial Unicode MS"/>
              </a:rPr>
              <a:t>on the </a:t>
            </a:r>
            <a:r>
              <a:rPr sz="1800" spc="-10" dirty="0">
                <a:latin typeface="Arial Unicode MS"/>
                <a:cs typeface="Arial Unicode MS"/>
              </a:rPr>
              <a:t>named</a:t>
            </a:r>
            <a:r>
              <a:rPr sz="1800" spc="2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 Unicode MS"/>
                <a:cs typeface="Arial Unicode MS"/>
              </a:rPr>
              <a:t>host.</a:t>
            </a:r>
            <a:endParaRPr sz="1800">
              <a:latin typeface="Arial Unicode MS"/>
              <a:cs typeface="Arial Unicode MS"/>
            </a:endParaRPr>
          </a:p>
          <a:p>
            <a:pPr marL="1181100" lvl="2" indent="-228600">
              <a:lnSpc>
                <a:spcPct val="100000"/>
              </a:lnSpc>
              <a:spcBef>
                <a:spcPts val="330"/>
              </a:spcBef>
              <a:buSzPct val="97297"/>
              <a:buFont typeface="Arial Unicode MS"/>
              <a:buChar char="•"/>
              <a:tabLst>
                <a:tab pos="1180465" algn="l"/>
                <a:tab pos="1181100" algn="l"/>
              </a:tabLst>
            </a:pPr>
            <a:r>
              <a:rPr sz="1850" b="1" i="1" spc="90" dirty="0">
                <a:latin typeface="Arial Unicode MS"/>
                <a:cs typeface="Arial Unicode MS"/>
              </a:rPr>
              <a:t>Input</a:t>
            </a:r>
            <a:r>
              <a:rPr sz="1850" b="1" i="1" spc="-355" dirty="0">
                <a:latin typeface="Arial Unicode MS"/>
                <a:cs typeface="Arial Unicode MS"/>
              </a:rPr>
              <a:t> </a:t>
            </a:r>
            <a:r>
              <a:rPr sz="1850" b="1" i="1" spc="95" dirty="0">
                <a:latin typeface="Arial Unicode MS"/>
                <a:cs typeface="Arial Unicode MS"/>
              </a:rPr>
              <a:t>Stream</a:t>
            </a:r>
            <a:r>
              <a:rPr sz="1850" b="1" i="1" spc="300" dirty="0">
                <a:latin typeface="Arial Unicode MS"/>
                <a:cs typeface="Arial Unicode MS"/>
              </a:rPr>
              <a:t> </a:t>
            </a:r>
            <a:r>
              <a:rPr sz="1850" b="1" i="1" spc="65" dirty="0">
                <a:latin typeface="Arial Unicode MS"/>
                <a:cs typeface="Arial Unicode MS"/>
              </a:rPr>
              <a:t>get</a:t>
            </a:r>
            <a:r>
              <a:rPr sz="1850" b="1" i="1" spc="-360" dirty="0">
                <a:latin typeface="Arial Unicode MS"/>
                <a:cs typeface="Arial Unicode MS"/>
              </a:rPr>
              <a:t> </a:t>
            </a:r>
            <a:r>
              <a:rPr sz="1850" b="1" i="1" spc="95" dirty="0">
                <a:latin typeface="Arial Unicode MS"/>
                <a:cs typeface="Arial Unicode MS"/>
              </a:rPr>
              <a:t>Input</a:t>
            </a:r>
            <a:r>
              <a:rPr sz="1850" b="1" i="1" spc="-360" dirty="0">
                <a:latin typeface="Arial Unicode MS"/>
                <a:cs typeface="Arial Unicode MS"/>
              </a:rPr>
              <a:t> </a:t>
            </a:r>
            <a:r>
              <a:rPr sz="1850" b="1" i="1" spc="105" dirty="0">
                <a:latin typeface="Arial Unicode MS"/>
                <a:cs typeface="Arial Unicode MS"/>
              </a:rPr>
              <a:t>Stream()</a:t>
            </a:r>
            <a:endParaRPr sz="1850">
              <a:latin typeface="Arial Unicode MS"/>
              <a:cs typeface="Arial Unicode MS"/>
            </a:endParaRPr>
          </a:p>
          <a:p>
            <a:pPr marL="1181100" lvl="2" indent="-228600">
              <a:lnSpc>
                <a:spcPct val="100000"/>
              </a:lnSpc>
              <a:spcBef>
                <a:spcPts val="380"/>
              </a:spcBef>
              <a:buSzPct val="97297"/>
              <a:buFont typeface="Arial Unicode MS"/>
              <a:buChar char="•"/>
              <a:tabLst>
                <a:tab pos="1180465" algn="l"/>
                <a:tab pos="1181100" algn="l"/>
              </a:tabLst>
            </a:pPr>
            <a:r>
              <a:rPr sz="1850" b="1" i="1" spc="95" dirty="0">
                <a:latin typeface="Arial Unicode MS"/>
                <a:cs typeface="Arial Unicode MS"/>
              </a:rPr>
              <a:t>Output</a:t>
            </a:r>
            <a:r>
              <a:rPr sz="1850" b="1" i="1" spc="-365" dirty="0">
                <a:latin typeface="Arial Unicode MS"/>
                <a:cs typeface="Arial Unicode MS"/>
              </a:rPr>
              <a:t> </a:t>
            </a:r>
            <a:r>
              <a:rPr sz="1850" b="1" i="1" spc="95" dirty="0">
                <a:latin typeface="Arial Unicode MS"/>
                <a:cs typeface="Arial Unicode MS"/>
              </a:rPr>
              <a:t>Stream</a:t>
            </a:r>
            <a:r>
              <a:rPr sz="1850" b="1" i="1" spc="290" dirty="0">
                <a:latin typeface="Arial Unicode MS"/>
                <a:cs typeface="Arial Unicode MS"/>
              </a:rPr>
              <a:t> </a:t>
            </a:r>
            <a:r>
              <a:rPr sz="1850" b="1" i="1" spc="70" dirty="0">
                <a:latin typeface="Arial Unicode MS"/>
                <a:cs typeface="Arial Unicode MS"/>
              </a:rPr>
              <a:t>get</a:t>
            </a:r>
            <a:r>
              <a:rPr sz="1850" b="1" i="1" spc="-360" dirty="0">
                <a:latin typeface="Arial Unicode MS"/>
                <a:cs typeface="Arial Unicode MS"/>
              </a:rPr>
              <a:t> </a:t>
            </a:r>
            <a:r>
              <a:rPr sz="1850" b="1" i="1" spc="95" dirty="0">
                <a:latin typeface="Arial Unicode MS"/>
                <a:cs typeface="Arial Unicode MS"/>
              </a:rPr>
              <a:t>Output</a:t>
            </a:r>
            <a:r>
              <a:rPr sz="1850" b="1" i="1" spc="-360" dirty="0">
                <a:latin typeface="Arial Unicode MS"/>
                <a:cs typeface="Arial Unicode MS"/>
              </a:rPr>
              <a:t> </a:t>
            </a:r>
            <a:r>
              <a:rPr sz="1850" b="1" i="1" spc="105" dirty="0">
                <a:latin typeface="Arial Unicode MS"/>
                <a:cs typeface="Arial Unicode MS"/>
              </a:rPr>
              <a:t>Stream()</a:t>
            </a:r>
            <a:endParaRPr sz="1850">
              <a:latin typeface="Arial Unicode MS"/>
              <a:cs typeface="Arial Unicode MS"/>
            </a:endParaRPr>
          </a:p>
          <a:p>
            <a:pPr marL="1181100" lvl="2" indent="-228600">
              <a:lnSpc>
                <a:spcPct val="100000"/>
              </a:lnSpc>
              <a:spcBef>
                <a:spcPts val="240"/>
              </a:spcBef>
              <a:buSzPct val="97297"/>
              <a:buFont typeface="Arial Unicode MS"/>
              <a:buChar char="•"/>
              <a:tabLst>
                <a:tab pos="1180465" algn="l"/>
                <a:tab pos="1181100" algn="l"/>
              </a:tabLst>
            </a:pPr>
            <a:r>
              <a:rPr sz="1850" b="1" i="1" spc="100" dirty="0">
                <a:latin typeface="Arial Unicode MS"/>
                <a:cs typeface="Arial Unicode MS"/>
              </a:rPr>
              <a:t>close()</a:t>
            </a:r>
            <a:endParaRPr sz="185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247513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470140" y="6416945"/>
            <a:ext cx="757555" cy="27368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400" spc="-5" dirty="0">
                <a:latin typeface="Comic Sans MS"/>
                <a:cs typeface="Comic Sans MS"/>
              </a:rPr>
              <a:t>Internet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623300" y="6454450"/>
            <a:ext cx="25527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">
              <a:lnSpc>
                <a:spcPts val="163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2600"/>
            <a:ext cx="333882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ServerSocket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557020"/>
            <a:ext cx="7483475" cy="34455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700"/>
              </a:spcBef>
              <a:buClr>
                <a:srgbClr val="3333CC"/>
              </a:buClr>
              <a:buSzPct val="85416"/>
              <a:buFont typeface="Symbol"/>
              <a:buChar char="❑"/>
              <a:tabLst>
                <a:tab pos="368300" algn="l"/>
              </a:tabLst>
            </a:pPr>
            <a:r>
              <a:rPr sz="2400" spc="-5" dirty="0">
                <a:latin typeface="Arial Unicode MS"/>
                <a:cs typeface="Arial Unicode MS"/>
              </a:rPr>
              <a:t>java.net.ServerSocket</a:t>
            </a:r>
            <a:endParaRPr sz="2400">
              <a:latin typeface="Arial Unicode MS"/>
              <a:cs typeface="Arial Unicode MS"/>
            </a:endParaRPr>
          </a:p>
          <a:p>
            <a:pPr marL="768350" lvl="1" indent="-285750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SzPct val="75000"/>
              <a:buFont typeface="Symbol"/>
              <a:buChar char="❖"/>
              <a:tabLst>
                <a:tab pos="768350" algn="l"/>
              </a:tabLst>
            </a:pPr>
            <a:r>
              <a:rPr sz="2400" spc="-5" dirty="0">
                <a:latin typeface="Arial Unicode MS"/>
                <a:cs typeface="Arial Unicode MS"/>
              </a:rPr>
              <a:t>Implements server</a:t>
            </a:r>
            <a:r>
              <a:rPr sz="2400" dirty="0">
                <a:latin typeface="Arial Unicode MS"/>
                <a:cs typeface="Arial Unicode MS"/>
              </a:rPr>
              <a:t> </a:t>
            </a:r>
            <a:r>
              <a:rPr sz="2400" spc="-5" dirty="0">
                <a:latin typeface="Arial Unicode MS"/>
                <a:cs typeface="Arial Unicode MS"/>
              </a:rPr>
              <a:t>sockets.</a:t>
            </a:r>
            <a:endParaRPr sz="2400">
              <a:latin typeface="Arial Unicode MS"/>
              <a:cs typeface="Arial Unicode MS"/>
            </a:endParaRPr>
          </a:p>
          <a:p>
            <a:pPr marL="768350" lvl="1" indent="-285750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SzPct val="75000"/>
              <a:buFont typeface="Symbol"/>
              <a:buChar char="❖"/>
              <a:tabLst>
                <a:tab pos="768350" algn="l"/>
              </a:tabLst>
            </a:pPr>
            <a:r>
              <a:rPr sz="2400" spc="-5" dirty="0">
                <a:latin typeface="Arial Unicode MS"/>
                <a:cs typeface="Arial Unicode MS"/>
              </a:rPr>
              <a:t>Waits </a:t>
            </a:r>
            <a:r>
              <a:rPr sz="2400" dirty="0">
                <a:latin typeface="Arial Unicode MS"/>
                <a:cs typeface="Arial Unicode MS"/>
              </a:rPr>
              <a:t>for </a:t>
            </a:r>
            <a:r>
              <a:rPr sz="2400" spc="-5" dirty="0">
                <a:latin typeface="Arial Unicode MS"/>
                <a:cs typeface="Arial Unicode MS"/>
              </a:rPr>
              <a:t>requests </a:t>
            </a:r>
            <a:r>
              <a:rPr sz="2400" dirty="0">
                <a:latin typeface="Arial Unicode MS"/>
                <a:cs typeface="Arial Unicode MS"/>
              </a:rPr>
              <a:t>to come </a:t>
            </a:r>
            <a:r>
              <a:rPr sz="2400" spc="-5" dirty="0">
                <a:latin typeface="Arial Unicode MS"/>
                <a:cs typeface="Arial Unicode MS"/>
              </a:rPr>
              <a:t>in over the</a:t>
            </a:r>
            <a:r>
              <a:rPr sz="2400" spc="-10" dirty="0">
                <a:latin typeface="Arial Unicode MS"/>
                <a:cs typeface="Arial Unicode MS"/>
              </a:rPr>
              <a:t> </a:t>
            </a:r>
            <a:r>
              <a:rPr sz="2400" spc="-5" dirty="0">
                <a:latin typeface="Arial Unicode MS"/>
                <a:cs typeface="Arial Unicode MS"/>
              </a:rPr>
              <a:t>network.</a:t>
            </a:r>
            <a:endParaRPr sz="2400">
              <a:latin typeface="Arial Unicode MS"/>
              <a:cs typeface="Arial Unicode MS"/>
            </a:endParaRPr>
          </a:p>
          <a:p>
            <a:pPr marL="768350" lvl="1" indent="-285750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SzPct val="75000"/>
              <a:buFont typeface="Symbol"/>
              <a:buChar char="❖"/>
              <a:tabLst>
                <a:tab pos="768350" algn="l"/>
              </a:tabLst>
            </a:pPr>
            <a:r>
              <a:rPr sz="2400" spc="-5" dirty="0">
                <a:latin typeface="Arial Unicode MS"/>
                <a:cs typeface="Arial Unicode MS"/>
              </a:rPr>
              <a:t>Performs some operation based on the</a:t>
            </a:r>
            <a:r>
              <a:rPr sz="2400" spc="10" dirty="0">
                <a:latin typeface="Arial Unicode MS"/>
                <a:cs typeface="Arial Unicode MS"/>
              </a:rPr>
              <a:t> </a:t>
            </a:r>
            <a:r>
              <a:rPr sz="2400" spc="-5" dirty="0">
                <a:latin typeface="Arial Unicode MS"/>
                <a:cs typeface="Arial Unicode MS"/>
              </a:rPr>
              <a:t>request.</a:t>
            </a:r>
            <a:endParaRPr sz="2400">
              <a:latin typeface="Arial Unicode MS"/>
              <a:cs typeface="Arial Unicode MS"/>
            </a:endParaRPr>
          </a:p>
          <a:p>
            <a:pPr marL="768350" lvl="1" indent="-285750">
              <a:lnSpc>
                <a:spcPct val="100000"/>
              </a:lnSpc>
              <a:spcBef>
                <a:spcPts val="590"/>
              </a:spcBef>
              <a:buClr>
                <a:srgbClr val="3333CC"/>
              </a:buClr>
              <a:buSzPct val="75000"/>
              <a:buFont typeface="Symbol"/>
              <a:buChar char="❖"/>
              <a:tabLst>
                <a:tab pos="768350" algn="l"/>
              </a:tabLst>
            </a:pPr>
            <a:r>
              <a:rPr sz="2400" spc="-5" dirty="0">
                <a:latin typeface="Arial Unicode MS"/>
                <a:cs typeface="Arial Unicode MS"/>
              </a:rPr>
              <a:t>Constructor </a:t>
            </a:r>
            <a:r>
              <a:rPr sz="2400" spc="-10" dirty="0">
                <a:latin typeface="Arial Unicode MS"/>
                <a:cs typeface="Arial Unicode MS"/>
              </a:rPr>
              <a:t>and</a:t>
            </a:r>
            <a:r>
              <a:rPr sz="2400" spc="10" dirty="0">
                <a:latin typeface="Arial Unicode MS"/>
                <a:cs typeface="Arial Unicode MS"/>
              </a:rPr>
              <a:t> </a:t>
            </a:r>
            <a:r>
              <a:rPr sz="2400" spc="-5" dirty="0">
                <a:latin typeface="Arial Unicode MS"/>
                <a:cs typeface="Arial Unicode MS"/>
              </a:rPr>
              <a:t>Methods</a:t>
            </a:r>
            <a:endParaRPr sz="2400">
              <a:latin typeface="Arial Unicode MS"/>
              <a:cs typeface="Arial Unicode MS"/>
            </a:endParaRPr>
          </a:p>
          <a:p>
            <a:pPr marL="1168400" lvl="2" indent="-228600">
              <a:lnSpc>
                <a:spcPct val="100000"/>
              </a:lnSpc>
              <a:spcBef>
                <a:spcPts val="450"/>
              </a:spcBef>
              <a:buChar char="•"/>
              <a:tabLst>
                <a:tab pos="1167765" algn="l"/>
                <a:tab pos="1168400" algn="l"/>
              </a:tabLst>
            </a:pPr>
            <a:r>
              <a:rPr sz="1800" spc="-5" dirty="0">
                <a:latin typeface="Arial Unicode MS"/>
                <a:cs typeface="Arial Unicode MS"/>
              </a:rPr>
              <a:t>ServerSocket(int</a:t>
            </a:r>
            <a:r>
              <a:rPr sz="1800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port)</a:t>
            </a:r>
            <a:endParaRPr sz="1800">
              <a:latin typeface="Arial Unicode MS"/>
              <a:cs typeface="Arial Unicode MS"/>
            </a:endParaRPr>
          </a:p>
          <a:p>
            <a:pPr marL="1167765" marR="17780" lvl="2" indent="-228600">
              <a:lnSpc>
                <a:spcPct val="100000"/>
              </a:lnSpc>
              <a:spcBef>
                <a:spcPts val="450"/>
              </a:spcBef>
              <a:buChar char="•"/>
              <a:tabLst>
                <a:tab pos="1167765" algn="l"/>
                <a:tab pos="1168400" algn="l"/>
              </a:tabLst>
            </a:pPr>
            <a:r>
              <a:rPr sz="1800" spc="-10" dirty="0">
                <a:latin typeface="Arial Unicode MS"/>
                <a:cs typeface="Arial Unicode MS"/>
              </a:rPr>
              <a:t>Socket </a:t>
            </a:r>
            <a:r>
              <a:rPr sz="1800" spc="-5" dirty="0">
                <a:latin typeface="Arial Unicode MS"/>
                <a:cs typeface="Arial Unicode MS"/>
              </a:rPr>
              <a:t>Accept(): </a:t>
            </a:r>
            <a:r>
              <a:rPr sz="1800" spc="-10" dirty="0">
                <a:latin typeface="Arial Unicode MS"/>
                <a:cs typeface="Arial Unicode MS"/>
              </a:rPr>
              <a:t>Listens </a:t>
            </a:r>
            <a:r>
              <a:rPr sz="1800" spc="-5" dirty="0">
                <a:latin typeface="Arial Unicode MS"/>
                <a:cs typeface="Arial Unicode MS"/>
              </a:rPr>
              <a:t>for </a:t>
            </a:r>
            <a:r>
              <a:rPr sz="1800" dirty="0">
                <a:latin typeface="Arial Unicode MS"/>
                <a:cs typeface="Arial Unicode MS"/>
              </a:rPr>
              <a:t>a </a:t>
            </a:r>
            <a:r>
              <a:rPr sz="1800" spc="-10" dirty="0">
                <a:latin typeface="Arial Unicode MS"/>
                <a:cs typeface="Arial Unicode MS"/>
              </a:rPr>
              <a:t>connection </a:t>
            </a:r>
            <a:r>
              <a:rPr sz="1800" dirty="0">
                <a:latin typeface="Arial Unicode MS"/>
                <a:cs typeface="Arial Unicode MS"/>
              </a:rPr>
              <a:t>to </a:t>
            </a:r>
            <a:r>
              <a:rPr sz="1800" spc="-5" dirty="0">
                <a:latin typeface="Arial Unicode MS"/>
                <a:cs typeface="Arial Unicode MS"/>
              </a:rPr>
              <a:t>be made </a:t>
            </a:r>
            <a:r>
              <a:rPr sz="1800" dirty="0">
                <a:latin typeface="Arial Unicode MS"/>
                <a:cs typeface="Arial Unicode MS"/>
              </a:rPr>
              <a:t>to </a:t>
            </a:r>
            <a:r>
              <a:rPr sz="1800" spc="-10" dirty="0">
                <a:latin typeface="Arial Unicode MS"/>
                <a:cs typeface="Arial Unicode MS"/>
              </a:rPr>
              <a:t>this  </a:t>
            </a:r>
            <a:r>
              <a:rPr sz="1800" spc="-5" dirty="0">
                <a:latin typeface="Arial Unicode MS"/>
                <a:cs typeface="Arial Unicode MS"/>
              </a:rPr>
              <a:t>socket </a:t>
            </a:r>
            <a:r>
              <a:rPr sz="1800" spc="-10" dirty="0">
                <a:latin typeface="Arial Unicode MS"/>
                <a:cs typeface="Arial Unicode MS"/>
              </a:rPr>
              <a:t>and </a:t>
            </a:r>
            <a:r>
              <a:rPr sz="1800" spc="-5" dirty="0">
                <a:latin typeface="Arial Unicode MS"/>
                <a:cs typeface="Arial Unicode MS"/>
              </a:rPr>
              <a:t>accepts it. </a:t>
            </a:r>
            <a:r>
              <a:rPr sz="1800" spc="-10" dirty="0">
                <a:latin typeface="Arial Unicode MS"/>
                <a:cs typeface="Arial Unicode MS"/>
              </a:rPr>
              <a:t>This </a:t>
            </a:r>
            <a:r>
              <a:rPr sz="1800" spc="-5" dirty="0">
                <a:latin typeface="Arial Unicode MS"/>
                <a:cs typeface="Arial Unicode MS"/>
              </a:rPr>
              <a:t>method </a:t>
            </a:r>
            <a:r>
              <a:rPr sz="1800" spc="-10" dirty="0">
                <a:latin typeface="Arial Unicode MS"/>
                <a:cs typeface="Arial Unicode MS"/>
              </a:rPr>
              <a:t>blocks </a:t>
            </a:r>
            <a:r>
              <a:rPr sz="1800" spc="-5" dirty="0">
                <a:latin typeface="Arial Unicode MS"/>
                <a:cs typeface="Arial Unicode MS"/>
              </a:rPr>
              <a:t>until </a:t>
            </a:r>
            <a:r>
              <a:rPr sz="1800" dirty="0">
                <a:latin typeface="Arial Unicode MS"/>
                <a:cs typeface="Arial Unicode MS"/>
              </a:rPr>
              <a:t>a </a:t>
            </a:r>
            <a:r>
              <a:rPr sz="1800" spc="-5" dirty="0">
                <a:latin typeface="Arial Unicode MS"/>
                <a:cs typeface="Arial Unicode MS"/>
              </a:rPr>
              <a:t>connection is  made.</a:t>
            </a:r>
            <a:endParaRPr sz="180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388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82600"/>
            <a:ext cx="213106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Unicode MS"/>
                <a:cs typeface="Arial Unicode MS"/>
              </a:rPr>
              <a:t>S</a:t>
            </a:r>
            <a:r>
              <a:rPr spc="-5" dirty="0">
                <a:latin typeface="Arial Unicode MS"/>
                <a:cs typeface="Arial Unicode MS"/>
              </a:rPr>
              <a:t>o</a:t>
            </a:r>
            <a:r>
              <a:rPr dirty="0">
                <a:latin typeface="Arial Unicode MS"/>
                <a:cs typeface="Arial Unicode MS"/>
              </a:rPr>
              <a:t>ck</a:t>
            </a:r>
            <a:r>
              <a:rPr spc="-5" dirty="0">
                <a:latin typeface="Arial Unicode MS"/>
                <a:cs typeface="Arial Unicode MS"/>
              </a:rPr>
              <a:t>e</a:t>
            </a:r>
            <a:r>
              <a:rPr dirty="0">
                <a:latin typeface="Arial Unicode MS"/>
                <a:cs typeface="Arial Unicode MS"/>
              </a:rPr>
              <a:t>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2510" y="5561329"/>
            <a:ext cx="7002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Client socket, welcoming socket (passive) </a:t>
            </a:r>
            <a:r>
              <a:rPr sz="1800" b="1" dirty="0">
                <a:latin typeface="Times New Roman"/>
                <a:cs typeface="Times New Roman"/>
              </a:rPr>
              <a:t>and </a:t>
            </a:r>
            <a:r>
              <a:rPr sz="1800" b="1" spc="-5" dirty="0">
                <a:latin typeface="Times New Roman"/>
                <a:cs typeface="Times New Roman"/>
              </a:rPr>
              <a:t>connection socket</a:t>
            </a:r>
            <a:r>
              <a:rPr sz="1800" b="1" spc="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(active)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6059170" y="6416945"/>
            <a:ext cx="2166620" cy="27368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Java </a:t>
            </a:r>
            <a:r>
              <a:rPr spc="-5" dirty="0"/>
              <a:t>Socket</a:t>
            </a:r>
            <a:r>
              <a:rPr spc="-60" dirty="0"/>
              <a:t> </a:t>
            </a:r>
            <a:r>
              <a:rPr dirty="0"/>
              <a:t>Programming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8623300" y="6454450"/>
            <a:ext cx="255270" cy="2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26" y="1828800"/>
            <a:ext cx="7123547" cy="268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34566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11843</TotalTime>
  <Words>2401</Words>
  <Application>Microsoft Macintosh PowerPoint</Application>
  <PresentationFormat>On-screen Show (4:3)</PresentationFormat>
  <Paragraphs>450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 Unicode MS</vt:lpstr>
      <vt:lpstr>Arial</vt:lpstr>
      <vt:lpstr>Comic Sans MS</vt:lpstr>
      <vt:lpstr>Consolas</vt:lpstr>
      <vt:lpstr>Courier New</vt:lpstr>
      <vt:lpstr>Garamond</vt:lpstr>
      <vt:lpstr>Symbol</vt:lpstr>
      <vt:lpstr>Times New Roman</vt:lpstr>
      <vt:lpstr>Wingdings</vt:lpstr>
      <vt:lpstr>Edge</vt:lpstr>
      <vt:lpstr>Java Socket Programming</vt:lpstr>
      <vt:lpstr>Java Sockets Programming</vt:lpstr>
      <vt:lpstr>Classes</vt:lpstr>
      <vt:lpstr>InetAddress class</vt:lpstr>
      <vt:lpstr>try {</vt:lpstr>
      <vt:lpstr>Socket class</vt:lpstr>
      <vt:lpstr>JAVA TCP Sockets (Client Socket)</vt:lpstr>
      <vt:lpstr>ServerSocket</vt:lpstr>
      <vt:lpstr>Sockets</vt:lpstr>
      <vt:lpstr>Socket Constructors</vt:lpstr>
      <vt:lpstr>Socket Methods</vt:lpstr>
      <vt:lpstr>Socket I/O</vt:lpstr>
      <vt:lpstr>InputStream Basics</vt:lpstr>
      <vt:lpstr>OutputStream Basics</vt:lpstr>
      <vt:lpstr>ServerSocket Class</vt:lpstr>
      <vt:lpstr>ServerSocket Methods</vt:lpstr>
      <vt:lpstr>Socket programming with TCP</vt:lpstr>
      <vt:lpstr>Client/server socket interaction: TCP</vt:lpstr>
      <vt:lpstr>Sample Echo Server</vt:lpstr>
      <vt:lpstr>TCPEchoServer.java</vt:lpstr>
      <vt:lpstr>PowerPoint Presentation</vt:lpstr>
      <vt:lpstr>TCPClient.java</vt:lpstr>
      <vt:lpstr>PowerPoint Presentation</vt:lpstr>
      <vt:lpstr>UDP Sockets</vt:lpstr>
      <vt:lpstr>Socket Programming with UDP</vt:lpstr>
      <vt:lpstr>JAVA UDP Sockets</vt:lpstr>
      <vt:lpstr>DatagramSocket Constructors</vt:lpstr>
      <vt:lpstr>Datagram Methods</vt:lpstr>
      <vt:lpstr>DatagramPacket</vt:lpstr>
      <vt:lpstr>DatagramPacket Constructors</vt:lpstr>
      <vt:lpstr>DatagramPacket methods</vt:lpstr>
      <vt:lpstr>Example: Java client (UDP)</vt:lpstr>
      <vt:lpstr>Client/server socket interaction: UDP</vt:lpstr>
      <vt:lpstr>Sample UDP code</vt:lpstr>
      <vt:lpstr>UDPEchoServer.java</vt:lpstr>
      <vt:lpstr>PowerPoint Presentation</vt:lpstr>
      <vt:lpstr>UDPClient.java</vt:lpstr>
      <vt:lpstr>PowerPoint Presentation</vt:lpstr>
      <vt:lpstr>Socket functional calls</vt:lpstr>
      <vt:lpstr>Java URL Class</vt:lpstr>
      <vt:lpstr>Parsing</vt:lpstr>
      <vt:lpstr>URL construction</vt:lpstr>
      <vt:lpstr>Retrieving URL contents</vt:lpstr>
      <vt:lpstr>Getting Header Information</vt:lpstr>
      <vt:lpstr>URLConnection</vt:lpstr>
    </vt:vector>
  </TitlesOfParts>
  <Company>Hanu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 Introduction</dc:title>
  <dc:creator>Tran Quang Anh</dc:creator>
  <cp:lastModifiedBy>Microsoft Office User</cp:lastModifiedBy>
  <cp:revision>612</cp:revision>
  <dcterms:created xsi:type="dcterms:W3CDTF">2008-02-08T16:35:25Z</dcterms:created>
  <dcterms:modified xsi:type="dcterms:W3CDTF">2021-04-08T09:02:09Z</dcterms:modified>
</cp:coreProperties>
</file>