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1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/>
    <p:restoredTop sz="91971"/>
  </p:normalViewPr>
  <p:slideViewPr>
    <p:cSldViewPr snapToGrid="0" snapToObjects="1">
      <p:cViewPr>
        <p:scale>
          <a:sx n="122" d="100"/>
          <a:sy n="122" d="100"/>
        </p:scale>
        <p:origin x="70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8B105-5893-DB4A-9575-AC6816BA7D50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2628E-80D6-854F-9FCD-8C0D5E39E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7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2628E-80D6-854F-9FCD-8C0D5E39E3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2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2628E-80D6-854F-9FCD-8C0D5E39E39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0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D33D-88C8-894A-B85E-AA7A8556340E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830E-EC58-F945-B8BC-ECB58228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9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D33D-88C8-894A-B85E-AA7A8556340E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830E-EC58-F945-B8BC-ECB58228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D33D-88C8-894A-B85E-AA7A8556340E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830E-EC58-F945-B8BC-ECB58228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D33D-88C8-894A-B85E-AA7A8556340E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830E-EC58-F945-B8BC-ECB58228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5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D33D-88C8-894A-B85E-AA7A8556340E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830E-EC58-F945-B8BC-ECB58228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8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D33D-88C8-894A-B85E-AA7A8556340E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830E-EC58-F945-B8BC-ECB58228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0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D33D-88C8-894A-B85E-AA7A8556340E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830E-EC58-F945-B8BC-ECB58228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8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D33D-88C8-894A-B85E-AA7A8556340E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830E-EC58-F945-B8BC-ECB58228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3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D33D-88C8-894A-B85E-AA7A8556340E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830E-EC58-F945-B8BC-ECB58228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2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D33D-88C8-894A-B85E-AA7A8556340E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830E-EC58-F945-B8BC-ECB582289E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90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D33D-88C8-894A-B85E-AA7A8556340E}" type="datetimeFigureOut">
              <a:rPr lang="en-US" smtClean="0"/>
              <a:t>4/7/22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EB830E-EC58-F945-B8BC-ECB582289E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8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3EB830E-EC58-F945-B8BC-ECB582289E5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E2FD33D-88C8-894A-B85E-AA7A8556340E}" type="datetimeFigureOut">
              <a:rPr lang="en-US" smtClean="0"/>
              <a:t>4/7/22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2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9A87-F01F-DC4D-83DB-1ECB74D39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database</a:t>
            </a:r>
          </a:p>
        </p:txBody>
      </p:sp>
    </p:spTree>
    <p:extLst>
      <p:ext uri="{BB962C8B-B14F-4D97-AF65-F5344CB8AC3E}">
        <p14:creationId xmlns:p14="http://schemas.microsoft.com/office/powerpoint/2010/main" val="370773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DD2AE0-55B0-5640-BC27-3CBF8007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keep tracks of properties above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38E7C0-6401-5947-AF08-F5B003BC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2839"/>
            <a:ext cx="10160000" cy="5160523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dirty="0">
                <a:sym typeface="Wingdings" pitchFamily="2" charset="2"/>
              </a:rPr>
              <a:t> To calculate probability of becoming infected.</a:t>
            </a:r>
            <a:endParaRPr lang="en-US" dirty="0"/>
          </a:p>
          <a:p>
            <a:pPr algn="just"/>
            <a:r>
              <a:rPr lang="en-US" dirty="0"/>
              <a:t>If you are not infected now and never have been, you have a moderately high probability of becoming infected.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you are not infected now, but infected in the past; therefore, immunity has developed, probability of getting infected is low.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infected now and come in contact with another infected person, both continue to be infected. No change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you are immune, then you will not become infected.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ym typeface="Wingdings" pitchFamily="2" charset="2"/>
              </a:rPr>
              <a:t> This state of graph continues to change if person contacts with another person.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95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583C-7998-F142-ADE7-A337D3F4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abstract and concrete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9DF6-A06E-384F-86C6-3DDDD2F8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Graphs are well suited to model abstract relations, like part-of relation. For example: USA has Oregon state, city of Portland located in Oregon. Canada has Quebec state, v.v. </a:t>
            </a:r>
            <a:r>
              <a:rPr lang="en-US" sz="2000" dirty="0">
                <a:sym typeface="Wingdings" pitchFamily="2" charset="2"/>
              </a:rPr>
              <a:t> tree graph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lnSpc>
                <a:spcPct val="160000"/>
              </a:lnSpc>
            </a:pPr>
            <a:r>
              <a:rPr lang="en-US" sz="2000" dirty="0"/>
              <a:t>All nodes connect up to only one other vertex. Upper vertex is often called </a:t>
            </a:r>
            <a:r>
              <a:rPr lang="en-US" sz="2000" b="1" dirty="0"/>
              <a:t>parent</a:t>
            </a:r>
            <a:r>
              <a:rPr lang="en-US" sz="2000" dirty="0"/>
              <a:t> vertex, and lower vertices are called </a:t>
            </a:r>
            <a:r>
              <a:rPr lang="en-US" sz="2000" b="1" dirty="0"/>
              <a:t>children</a:t>
            </a:r>
            <a:r>
              <a:rPr lang="en-US" sz="2000" dirty="0"/>
              <a:t> vertices.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Parent vertices can have multiple children vertices.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90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D7EC1D-0A7B-3E48-A093-98555E2D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87" y="881249"/>
            <a:ext cx="8965807" cy="46821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FC6BA1-0628-1D40-B419-702C459054A5}"/>
              </a:ext>
            </a:extLst>
          </p:cNvPr>
          <p:cNvSpPr txBox="1"/>
          <p:nvPr/>
        </p:nvSpPr>
        <p:spPr>
          <a:xfrm>
            <a:off x="252683" y="1009346"/>
            <a:ext cx="1178169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National – root.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8A5CC8-BF85-4F44-9BB3-046FEE5922D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430852" y="1294607"/>
            <a:ext cx="2372663" cy="37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C8931B-B6DE-304F-A861-D23691503C2A}"/>
              </a:ext>
            </a:extLst>
          </p:cNvPr>
          <p:cNvSpPr txBox="1"/>
          <p:nvPr/>
        </p:nvSpPr>
        <p:spPr>
          <a:xfrm>
            <a:off x="176770" y="2562104"/>
            <a:ext cx="1178169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Regional– parent vertex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A9D4B-7046-BA46-AF6C-D1DD0CCF355B}"/>
              </a:ext>
            </a:extLst>
          </p:cNvPr>
          <p:cNvSpPr txBox="1"/>
          <p:nvPr/>
        </p:nvSpPr>
        <p:spPr>
          <a:xfrm>
            <a:off x="160094" y="4351635"/>
            <a:ext cx="2389690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Government cities – child vertex.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0352C7-96FD-8B46-9BC4-A96DB5C7FC4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354939" y="2714808"/>
            <a:ext cx="1230923" cy="308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305FE6-0D01-D74F-936F-F6D9E1AE918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549784" y="4630366"/>
            <a:ext cx="1380190" cy="44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375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4A7FD8-E846-0542-B078-CF72D1C1C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112" y="0"/>
            <a:ext cx="715238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2BA25B-606D-FB4B-835C-A2008DB0AECC}"/>
              </a:ext>
            </a:extLst>
          </p:cNvPr>
          <p:cNvSpPr txBox="1"/>
          <p:nvPr/>
        </p:nvSpPr>
        <p:spPr>
          <a:xfrm>
            <a:off x="486382" y="2967335"/>
            <a:ext cx="2110903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Tree is good to model hierarchical relationship</a:t>
            </a:r>
          </a:p>
        </p:txBody>
      </p:sp>
    </p:spTree>
    <p:extLst>
      <p:ext uri="{BB962C8B-B14F-4D97-AF65-F5344CB8AC3E}">
        <p14:creationId xmlns:p14="http://schemas.microsoft.com/office/powerpoint/2010/main" val="88211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AE07-21DF-4340-B551-FE6ADC26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283C1-C2D0-F244-BD78-4A8C4C0C6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Social media like Facebook and LinkedIn allows user to interact and communicate with other online.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 way to demonstrate is introducing new ways of interacting, such as “Like” button.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Social media “Like” can be modeled as a link between a person and a post. Many people can like same post, each post has different number of likes.</a:t>
            </a:r>
          </a:p>
        </p:txBody>
      </p:sp>
    </p:spTree>
    <p:extLst>
      <p:ext uri="{BB962C8B-B14F-4D97-AF65-F5344CB8AC3E}">
        <p14:creationId xmlns:p14="http://schemas.microsoft.com/office/powerpoint/2010/main" val="249983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65DF12-ED6A-504F-8879-F0A4DF4AA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601" y="1242188"/>
            <a:ext cx="9962874" cy="43736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3C8495-0930-EC45-AE5B-B9835408F718}"/>
              </a:ext>
            </a:extLst>
          </p:cNvPr>
          <p:cNvSpPr txBox="1"/>
          <p:nvPr/>
        </p:nvSpPr>
        <p:spPr>
          <a:xfrm>
            <a:off x="365533" y="3105834"/>
            <a:ext cx="1712068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 relationship between posts</a:t>
            </a:r>
          </a:p>
        </p:txBody>
      </p:sp>
    </p:spTree>
    <p:extLst>
      <p:ext uri="{BB962C8B-B14F-4D97-AF65-F5344CB8AC3E}">
        <p14:creationId xmlns:p14="http://schemas.microsoft.com/office/powerpoint/2010/main" val="1087451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3BC8-7D6D-1F49-9460-FB1B2768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Graph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B46F-C408-034D-A59D-0609BF3FE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faster by avoiding join</a:t>
            </a:r>
          </a:p>
          <a:p>
            <a:endParaRPr lang="en-US" dirty="0"/>
          </a:p>
          <a:p>
            <a:r>
              <a:rPr lang="en-US" dirty="0"/>
              <a:t>Simplified Modeling</a:t>
            </a:r>
          </a:p>
          <a:p>
            <a:endParaRPr lang="en-US" dirty="0"/>
          </a:p>
          <a:p>
            <a:r>
              <a:rPr lang="en-US" dirty="0"/>
              <a:t>Multiple relations between entities</a:t>
            </a:r>
          </a:p>
        </p:txBody>
      </p:sp>
    </p:spTree>
    <p:extLst>
      <p:ext uri="{BB962C8B-B14F-4D97-AF65-F5344CB8AC3E}">
        <p14:creationId xmlns:p14="http://schemas.microsoft.com/office/powerpoint/2010/main" val="258876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E7F1-BB08-154D-ACA7-53969F10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faster by avoiding join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D09076-B060-1F40-BAE3-F04A2F7D7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796" y="1556426"/>
            <a:ext cx="9120408" cy="393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31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06EFE2-AD92-2546-BBF7-590F398E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218" y="1340998"/>
            <a:ext cx="7305670" cy="4176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5223E5-BCC6-BE4B-83FC-BA997C8126E0}"/>
              </a:ext>
            </a:extLst>
          </p:cNvPr>
          <p:cNvSpPr txBox="1"/>
          <p:nvPr/>
        </p:nvSpPr>
        <p:spPr>
          <a:xfrm>
            <a:off x="535022" y="2967334"/>
            <a:ext cx="2344365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 can be modeled using graph databases</a:t>
            </a:r>
          </a:p>
        </p:txBody>
      </p:sp>
    </p:spTree>
    <p:extLst>
      <p:ext uri="{BB962C8B-B14F-4D97-AF65-F5344CB8AC3E}">
        <p14:creationId xmlns:p14="http://schemas.microsoft.com/office/powerpoint/2010/main" val="2460858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1F099B-4B8E-7E40-8C4D-848EB2FD9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0" y="1163360"/>
            <a:ext cx="6700185" cy="4531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06E00E-3FEE-BC4C-97A9-D46067D9440B}"/>
              </a:ext>
            </a:extLst>
          </p:cNvPr>
          <p:cNvSpPr txBox="1"/>
          <p:nvPr/>
        </p:nvSpPr>
        <p:spPr>
          <a:xfrm>
            <a:off x="7018975" y="612844"/>
            <a:ext cx="4797959" cy="53553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 the figure on the left.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Patient A is infected by B</a:t>
            </a:r>
          </a:p>
          <a:p>
            <a:pPr marL="285750" indent="-285750">
              <a:buFontTx/>
              <a:buChar char="-"/>
            </a:pPr>
            <a:r>
              <a:rPr lang="en-US" dirty="0"/>
              <a:t>B is infected by C</a:t>
            </a:r>
          </a:p>
          <a:p>
            <a:pPr marL="285750" indent="-285750">
              <a:buFontTx/>
              <a:buChar char="-"/>
            </a:pP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Q: Who is the source of disease ?</a:t>
            </a:r>
          </a:p>
          <a:p>
            <a:endParaRPr lang="en-US" dirty="0"/>
          </a:p>
          <a:p>
            <a:r>
              <a:rPr lang="en-US" dirty="0"/>
              <a:t>-   If start in A, then need to perform join to find she was infected by B. Next, find out C had infected B by joining and so on until find G is the origin.</a:t>
            </a:r>
          </a:p>
          <a:p>
            <a:endParaRPr lang="en-US" dirty="0"/>
          </a:p>
          <a:p>
            <a:r>
              <a:rPr lang="en-US" dirty="0"/>
              <a:t>Process continues until you found the person who was not infected by someone else </a:t>
            </a:r>
            <a:r>
              <a:rPr lang="en-US" dirty="0">
                <a:sym typeface="Wingdings" pitchFamily="2" charset="2"/>
              </a:rPr>
              <a:t> patient G</a:t>
            </a:r>
            <a:endParaRPr lang="en-US" dirty="0"/>
          </a:p>
          <a:p>
            <a:endParaRPr lang="en-US" dirty="0"/>
          </a:p>
          <a:p>
            <a:r>
              <a:rPr lang="en-US" dirty="0"/>
              <a:t>=&gt; In graph database, no need for joining. Follow edges from vertex to vertex.</a:t>
            </a:r>
          </a:p>
        </p:txBody>
      </p:sp>
    </p:spTree>
    <p:extLst>
      <p:ext uri="{BB962C8B-B14F-4D97-AF65-F5344CB8AC3E}">
        <p14:creationId xmlns:p14="http://schemas.microsoft.com/office/powerpoint/2010/main" val="77994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5E04-8426-F048-AF16-0D4BF731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C25E-ED30-EE4C-9953-36B8BE627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 and network modelling</a:t>
            </a:r>
          </a:p>
          <a:p>
            <a:endParaRPr lang="en-US" dirty="0"/>
          </a:p>
          <a:p>
            <a:r>
              <a:rPr lang="en-US" dirty="0"/>
              <a:t>Advantages of graph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92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8F7C-E94F-A04E-9A84-98E22972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modeling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39358E-EDB6-DA42-A950-66C8FCB9C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468" y="1659881"/>
            <a:ext cx="10153455" cy="4183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24661F-9963-0146-903E-BDEA4A7564F7}"/>
              </a:ext>
            </a:extLst>
          </p:cNvPr>
          <p:cNvSpPr txBox="1"/>
          <p:nvPr/>
        </p:nvSpPr>
        <p:spPr>
          <a:xfrm>
            <a:off x="734468" y="6085837"/>
            <a:ext cx="1015345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 need to create table to model many-to-many relations. Instead, they are explicitly modeled using edges</a:t>
            </a:r>
          </a:p>
        </p:txBody>
      </p:sp>
    </p:spTree>
    <p:extLst>
      <p:ext uri="{BB962C8B-B14F-4D97-AF65-F5344CB8AC3E}">
        <p14:creationId xmlns:p14="http://schemas.microsoft.com/office/powerpoint/2010/main" val="35978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EB1D-6AFE-FC42-A189-FEA3986F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relations between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C4993-DEC8-3041-83BB-F5E229588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575112"/>
            <a:ext cx="10058400" cy="39319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Using multiple types of edges allows database designers to readily model multiple relations between entities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9C2E6-31F6-E44A-944E-D72781E23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60" y="2967915"/>
            <a:ext cx="7881879" cy="354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8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A20F58-6C39-E345-AFE3-00E977977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Graph database terminology</a:t>
            </a:r>
          </a:p>
        </p:txBody>
      </p:sp>
    </p:spTree>
    <p:extLst>
      <p:ext uri="{BB962C8B-B14F-4D97-AF65-F5344CB8AC3E}">
        <p14:creationId xmlns:p14="http://schemas.microsoft.com/office/powerpoint/2010/main" val="3515484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897C-3F6C-3145-A3E5-A4C2D7E6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3280-BF61-D049-AFD6-5B208CFA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of graphs</a:t>
            </a:r>
          </a:p>
          <a:p>
            <a:endParaRPr lang="en-US" dirty="0"/>
          </a:p>
          <a:p>
            <a:r>
              <a:rPr lang="en-US" dirty="0"/>
              <a:t>Operations on graphs</a:t>
            </a:r>
          </a:p>
          <a:p>
            <a:endParaRPr lang="en-US" dirty="0"/>
          </a:p>
          <a:p>
            <a:r>
              <a:rPr lang="en-US" dirty="0"/>
              <a:t>Properties of Graphs and nodes</a:t>
            </a:r>
          </a:p>
          <a:p>
            <a:endParaRPr lang="en-US" dirty="0"/>
          </a:p>
          <a:p>
            <a:r>
              <a:rPr lang="en-US" dirty="0"/>
              <a:t>Types of graphs</a:t>
            </a:r>
          </a:p>
        </p:txBody>
      </p:sp>
    </p:spTree>
    <p:extLst>
      <p:ext uri="{BB962C8B-B14F-4D97-AF65-F5344CB8AC3E}">
        <p14:creationId xmlns:p14="http://schemas.microsoft.com/office/powerpoint/2010/main" val="367618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4AC0-901B-3B40-B7F3-4A51D96E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Elements of graphs - Vertex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453E3-92D0-1F4A-AA5A-8B4191C7A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Represent an entity marked with a unique Id, similar to row key in column-family database or a primary key in RDBMS</a:t>
            </a:r>
          </a:p>
          <a:p>
            <a:pPr marL="274320" lvl="1" indent="0">
              <a:buNone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Vertex can represent virtually any entity that has a relation with another entity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People in social network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Cities connected by highways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﻿Proteins that interact with other proteins in the body</a:t>
            </a:r>
          </a:p>
          <a:p>
            <a:pPr lvl="1"/>
            <a:r>
              <a:rPr lang="en-US" sz="2000" dirty="0"/>
              <a:t>…</a:t>
            </a:r>
          </a:p>
          <a:p>
            <a:pPr marL="274320" lvl="1" indent="0">
              <a:buNone/>
            </a:pPr>
            <a:endParaRPr lang="en-US" sz="2000" dirty="0"/>
          </a:p>
          <a:p>
            <a:r>
              <a:rPr lang="en-US" sz="2000" dirty="0"/>
              <a:t>Also have properties. For example: people has name, add, DOB.</a:t>
            </a:r>
          </a:p>
        </p:txBody>
      </p:sp>
    </p:spTree>
    <p:extLst>
      <p:ext uri="{BB962C8B-B14F-4D97-AF65-F5344CB8AC3E}">
        <p14:creationId xmlns:p14="http://schemas.microsoft.com/office/powerpoint/2010/main" val="3356490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205A8D-2B78-294B-AD46-89D5077C7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1219200"/>
            <a:ext cx="7899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67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2429-A674-7D43-A897-5BF25813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(link or arc)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BFE69-2869-B640-8C4B-F281EA6C3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Define relationships between vertices or objects connecting vertices.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For example: Vertices represent people, edge represents relationships between people: such as ”daughter of” or “father of”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Edge can have properties.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For example: Two people are related by marriage, adoption or biology.</a:t>
            </a:r>
          </a:p>
        </p:txBody>
      </p:sp>
    </p:spTree>
    <p:extLst>
      <p:ext uri="{BB962C8B-B14F-4D97-AF65-F5344CB8AC3E}">
        <p14:creationId xmlns:p14="http://schemas.microsoft.com/office/powerpoint/2010/main" val="2757467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C9FB5C-0F9A-E945-B886-E3A000B4C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778348"/>
            <a:ext cx="95377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10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AAED-DA3A-D441-A3A3-74DEDD9B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of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23E2-5175-0749-977B-B7BE5FC62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Weights represent some value about the relationship. For example: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Distance between cities.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Frequency the two individuals post on each other’s walls in social network.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 general, weights can represent cost, distance, or another measure of the relationship between objects represented by vertices.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82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933E78-C0B1-C94F-8EDF-3ADB7222F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149350"/>
            <a:ext cx="96647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8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D772-A457-4541-A50D-C3359864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 is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8AAD-3766-1042-8B56-57304162D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is mathematical objects consist of 2 parts: vertices and edges</a:t>
            </a:r>
          </a:p>
          <a:p>
            <a:endParaRPr lang="en-US" dirty="0"/>
          </a:p>
          <a:p>
            <a:r>
              <a:rPr lang="en-US" dirty="0"/>
              <a:t>Vertices represent things</a:t>
            </a:r>
          </a:p>
          <a:p>
            <a:pPr lvl="1"/>
            <a:r>
              <a:rPr lang="en-US" dirty="0"/>
              <a:t>Cities</a:t>
            </a:r>
          </a:p>
          <a:p>
            <a:pPr lvl="1"/>
            <a:r>
              <a:rPr lang="en-US" dirty="0"/>
              <a:t>Employees in the company</a:t>
            </a:r>
          </a:p>
          <a:p>
            <a:pPr lvl="1"/>
            <a:r>
              <a:rPr lang="en-US" dirty="0"/>
              <a:t>Proteins</a:t>
            </a:r>
          </a:p>
          <a:p>
            <a:pPr lvl="1"/>
            <a:r>
              <a:rPr lang="en-US" dirty="0"/>
              <a:t>Electrical circuits</a:t>
            </a:r>
          </a:p>
          <a:p>
            <a:pPr lvl="1"/>
            <a:r>
              <a:rPr lang="en-US" dirty="0"/>
              <a:t>Junctions in water line</a:t>
            </a:r>
          </a:p>
          <a:p>
            <a:pPr lvl="1"/>
            <a:r>
              <a:rPr lang="en-US" dirty="0"/>
              <a:t>Organisms in an ecosystem</a:t>
            </a:r>
          </a:p>
          <a:p>
            <a:pPr lvl="1"/>
            <a:r>
              <a:rPr lang="en-US" dirty="0"/>
              <a:t>Train stations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45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DEE2-2B7D-0048-AA04-6AC3F4B2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edge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F0A355-0ED4-D54B-BD74-889D8DC81F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703163"/>
              </p:ext>
            </p:extLst>
          </p:nvPr>
        </p:nvGraphicFramePr>
        <p:xfrm>
          <a:off x="609600" y="1810879"/>
          <a:ext cx="10160000" cy="1089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0">
                  <a:extLst>
                    <a:ext uri="{9D8B030D-6E8A-4147-A177-3AD203B41FA5}">
                      <a16:colId xmlns:a16="http://schemas.microsoft.com/office/drawing/2014/main" val="2807366058"/>
                    </a:ext>
                  </a:extLst>
                </a:gridCol>
                <a:gridCol w="5080000">
                  <a:extLst>
                    <a:ext uri="{9D8B030D-6E8A-4147-A177-3AD203B41FA5}">
                      <a16:colId xmlns:a16="http://schemas.microsoft.com/office/drawing/2014/main" val="4104080045"/>
                    </a:ext>
                  </a:extLst>
                </a:gridCol>
              </a:tblGrid>
              <a:tr h="3248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UnDirected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5963"/>
                  </a:ext>
                </a:extLst>
              </a:tr>
              <a:tr h="72415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direction – assuming 2 ways traffic between vertices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Have a direction - Used to indicate how the relationship should be interpreted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4901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4AA6C0D-DC05-514F-B4F7-F367C2203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63" y="3074761"/>
            <a:ext cx="7008274" cy="350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96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E976-2083-694E-86C4-5238E0D4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51A4C-2982-9F47-9913-1EFAEE343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path through a graph is a set of vertices along with edges between those vertices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If edges are directed, path is directed path.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If the graph is undirected, the paths in it are undirected paths.</a:t>
            </a:r>
          </a:p>
        </p:txBody>
      </p:sp>
    </p:spTree>
    <p:extLst>
      <p:ext uri="{BB962C8B-B14F-4D97-AF65-F5344CB8AC3E}">
        <p14:creationId xmlns:p14="http://schemas.microsoft.com/office/powerpoint/2010/main" val="187843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7EAA15-E982-494A-B133-A82AA8DB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386" y="561214"/>
            <a:ext cx="8195227" cy="573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17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F935-D9EC-1846-A0FD-A64C3A09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C0263-C2E5-074E-A216-9EC56919D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is an edge that connects a vertex to itself.</a:t>
            </a:r>
          </a:p>
          <a:p>
            <a:endParaRPr lang="en-US" dirty="0"/>
          </a:p>
          <a:p>
            <a:r>
              <a:rPr lang="en-US" dirty="0"/>
              <a:t>However, some graphs do not allow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B2A82-5386-D84A-B823-E2A0E2180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967" y="1361767"/>
            <a:ext cx="5268046" cy="469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06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DA15-3397-1745-AF17-C4EFB447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Operations on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0A87-6417-5F45-B231-16CBC3A6D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Common operations such as Create, Update, Retrieve and Delete also can be done in Graph databases as well.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There are some additional operations unique in graph database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Union of graphs.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Intersection of graphs.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Graph traversal.</a:t>
            </a:r>
          </a:p>
        </p:txBody>
      </p:sp>
    </p:spTree>
    <p:extLst>
      <p:ext uri="{BB962C8B-B14F-4D97-AF65-F5344CB8AC3E}">
        <p14:creationId xmlns:p14="http://schemas.microsoft.com/office/powerpoint/2010/main" val="1479540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FD9D-B230-8F4A-BC92-FB401707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 of graphs (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graphs)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8A252E-CC50-994F-97ED-0E7634213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364" y="3180641"/>
            <a:ext cx="5583272" cy="3547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BD531D-8BDA-AE49-8307-44089B1DD7BC}"/>
              </a:ext>
            </a:extLst>
          </p:cNvPr>
          <p:cNvSpPr txBox="1"/>
          <p:nvPr/>
        </p:nvSpPr>
        <p:spPr>
          <a:xfrm>
            <a:off x="344004" y="2267761"/>
            <a:ext cx="10691191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First graph A has vertices 1, 2, 3 and 4 and edges are {1, 2}, {1,3} and {1,4}. Graph B has vertices 1, 4, 5, 6 and edges {1, 4}, {4, 5}, {4, 6} and {5, 6}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8BFB6-FA0E-0942-854B-0F7EF1F678DE}"/>
              </a:ext>
            </a:extLst>
          </p:cNvPr>
          <p:cNvSpPr txBox="1"/>
          <p:nvPr/>
        </p:nvSpPr>
        <p:spPr>
          <a:xfrm>
            <a:off x="344004" y="1631880"/>
            <a:ext cx="1069689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a combined sets of vertices and edges in a graph.</a:t>
            </a:r>
          </a:p>
        </p:txBody>
      </p:sp>
    </p:spTree>
    <p:extLst>
      <p:ext uri="{BB962C8B-B14F-4D97-AF65-F5344CB8AC3E}">
        <p14:creationId xmlns:p14="http://schemas.microsoft.com/office/powerpoint/2010/main" val="1890911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2689-8E65-8148-9377-F9E9106B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8A28D-55B1-FC49-A201-5E63EA884E0F}"/>
              </a:ext>
            </a:extLst>
          </p:cNvPr>
          <p:cNvSpPr txBox="1"/>
          <p:nvPr/>
        </p:nvSpPr>
        <p:spPr>
          <a:xfrm>
            <a:off x="431800" y="1768849"/>
            <a:ext cx="10515600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Union of A and B is the set of vertices and edges from both graphs. Set of vertices is 1, 2, 3, 4, 5, 6. Set of edges is {1, 2}, {1, 3}, {1, 4}, {4, 5}, {4, 6} and {5, 6}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7743A-1A2A-3243-ADDB-95195E42B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905" y="2525138"/>
            <a:ext cx="6582189" cy="422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44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3917-43DB-594E-A66A-C19A9ECB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8126-81FD-C24F-AC33-0C917CDFF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Intersection of graphs are common edges and vertices between graphs</a:t>
            </a:r>
          </a:p>
          <a:p>
            <a:r>
              <a:rPr lang="en-US" dirty="0"/>
              <a:t>Only vertices 1 and 4 exist in both 2 graphs. Edge {1, 4} is exist between 2 graphs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037D3E3-A516-BD4F-884B-138D19F2B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2" y="2613417"/>
            <a:ext cx="6247524" cy="3969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A67FCF-3348-0C46-B363-6308F2338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0" y="3830995"/>
            <a:ext cx="6279745" cy="153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97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D0CE-A73A-E747-AB2E-96B7185A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A9E48-9843-5747-8402-B79854844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2651"/>
            <a:ext cx="10160000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Is the process of visiting ALL vertices in a graph in a particular way. Purpose is to either set or read some property value in a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2625A-EB5D-C740-84F3-653AC475A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032" y="2761983"/>
            <a:ext cx="7447722" cy="36462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97732-FCF0-E441-BC3F-8A74B43CF9EF}"/>
              </a:ext>
            </a:extLst>
          </p:cNvPr>
          <p:cNvSpPr txBox="1"/>
          <p:nvPr/>
        </p:nvSpPr>
        <p:spPr>
          <a:xfrm>
            <a:off x="609600" y="4292735"/>
            <a:ext cx="2663969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5-&gt;4-&gt;1-&gt;2-&gt;3</a:t>
            </a:r>
          </a:p>
        </p:txBody>
      </p:sp>
    </p:spTree>
    <p:extLst>
      <p:ext uri="{BB962C8B-B14F-4D97-AF65-F5344CB8AC3E}">
        <p14:creationId xmlns:p14="http://schemas.microsoft.com/office/powerpoint/2010/main" val="1920531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58F5-C289-0441-BECA-11B5F32A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Properties of graph and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99498-D6A9-FC46-90AB-E124AD3B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when comparing and analyzing graphs</a:t>
            </a:r>
          </a:p>
          <a:p>
            <a:endParaRPr lang="en-US" dirty="0"/>
          </a:p>
          <a:p>
            <a:pPr lvl="1"/>
            <a:r>
              <a:rPr lang="en-US" dirty="0"/>
              <a:t>Isomorphism</a:t>
            </a:r>
          </a:p>
          <a:p>
            <a:endParaRPr lang="en-US" dirty="0"/>
          </a:p>
          <a:p>
            <a:pPr lvl="1"/>
            <a:r>
              <a:rPr lang="en-US" dirty="0"/>
              <a:t>Order and size</a:t>
            </a:r>
          </a:p>
          <a:p>
            <a:endParaRPr lang="en-US" dirty="0"/>
          </a:p>
          <a:p>
            <a:pPr lvl="1"/>
            <a:r>
              <a:rPr lang="en-US" dirty="0"/>
              <a:t>Degree</a:t>
            </a:r>
          </a:p>
          <a:p>
            <a:endParaRPr lang="en-US" dirty="0"/>
          </a:p>
          <a:p>
            <a:pPr lvl="1"/>
            <a:r>
              <a:rPr lang="en-US" dirty="0"/>
              <a:t>Closeness</a:t>
            </a:r>
          </a:p>
          <a:p>
            <a:endParaRPr lang="en-US" dirty="0"/>
          </a:p>
          <a:p>
            <a:pPr lvl="1"/>
            <a:r>
              <a:rPr lang="en-US" dirty="0"/>
              <a:t>Betweenness</a:t>
            </a:r>
          </a:p>
        </p:txBody>
      </p:sp>
    </p:spTree>
    <p:extLst>
      <p:ext uri="{BB962C8B-B14F-4D97-AF65-F5344CB8AC3E}">
        <p14:creationId xmlns:p14="http://schemas.microsoft.com/office/powerpoint/2010/main" val="4724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F138-4711-8E41-89B6-9D57E654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639A-ADFB-CF4F-9273-1558A8854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have relationship to other things – often in the same category</a:t>
            </a:r>
          </a:p>
          <a:p>
            <a:pPr lvl="1"/>
            <a:r>
              <a:rPr lang="en-US" dirty="0"/>
              <a:t>For example: Cities connect to other cities by roads</a:t>
            </a:r>
          </a:p>
          <a:p>
            <a:pPr lvl="1"/>
            <a:r>
              <a:rPr lang="en-US" dirty="0"/>
              <a:t>Employees work with another employees</a:t>
            </a:r>
          </a:p>
          <a:p>
            <a:pPr lvl="1"/>
            <a:r>
              <a:rPr lang="en-US" dirty="0"/>
              <a:t>Proteins interact with other proteins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Link between entities is called edge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F0A7D-38DA-9046-AB97-83F403D4B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850" y="4231531"/>
            <a:ext cx="7078299" cy="223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77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97A4-C309-BB4D-9750-EF60377B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53D58-941B-FA4B-9363-1ED20F41F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Two graph is considered isomorphic if for each vertex in the first graph, there is a corresponding vertex in the other graph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 addition, for each edge between a pair of vertices in the first graph, there is a corresponding edge between the corresponding vertices of the other graph</a:t>
            </a:r>
          </a:p>
        </p:txBody>
      </p:sp>
    </p:spTree>
    <p:extLst>
      <p:ext uri="{BB962C8B-B14F-4D97-AF65-F5344CB8AC3E}">
        <p14:creationId xmlns:p14="http://schemas.microsoft.com/office/powerpoint/2010/main" val="2882427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421D16-5243-5549-B465-B35199AB7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71" y="653624"/>
            <a:ext cx="8048458" cy="465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215E8A-FF38-B444-90D0-C8397DBEE96A}"/>
              </a:ext>
            </a:extLst>
          </p:cNvPr>
          <p:cNvSpPr txBox="1"/>
          <p:nvPr/>
        </p:nvSpPr>
        <p:spPr>
          <a:xfrm>
            <a:off x="427383" y="5622798"/>
            <a:ext cx="1061499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 match with 2 in 2 graphs, 3 with 4 in 2 graphs… and so on.</a:t>
            </a:r>
          </a:p>
        </p:txBody>
      </p:sp>
    </p:spTree>
    <p:extLst>
      <p:ext uri="{BB962C8B-B14F-4D97-AF65-F5344CB8AC3E}">
        <p14:creationId xmlns:p14="http://schemas.microsoft.com/office/powerpoint/2010/main" val="3055036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DB6D-771E-9A4D-80AC-D5425CC3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B468C-F974-3D4B-B93D-38C6B2B3C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 epidemiology – the study of infectious diseases. Epidemiologist build a graph of individuals and their connections to other individuals. They can collect who has the flu at any point and determine how fast it spreads.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If epidemiologists can identify patterns associated with infection, they could then identify other individuals by finding similar patterns and target them for intervention, education, and so on.</a:t>
            </a:r>
          </a:p>
        </p:txBody>
      </p:sp>
    </p:spTree>
    <p:extLst>
      <p:ext uri="{BB962C8B-B14F-4D97-AF65-F5344CB8AC3E}">
        <p14:creationId xmlns:p14="http://schemas.microsoft.com/office/powerpoint/2010/main" val="668913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30CC-DE38-DD4F-9799-5B89CC35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and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32A97-5076-3B43-9343-2F35684AD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and size measure large of a graph.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Order is the number of vertices and size is the number of edges in a graph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Order and size is important because they can affect time and space required to perform operations such as union, intersection and traverse graph</a:t>
            </a:r>
          </a:p>
        </p:txBody>
      </p:sp>
    </p:spTree>
    <p:extLst>
      <p:ext uri="{BB962C8B-B14F-4D97-AF65-F5344CB8AC3E}">
        <p14:creationId xmlns:p14="http://schemas.microsoft.com/office/powerpoint/2010/main" val="3239372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CAC8-66E5-8F43-84E3-0E388E12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BABB9-D049-3F44-B8A5-6E2CF962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Number of edges linked to a vertex and is one way to measure the importance of any given vertex in a graph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Vertices with high degree are more directly connected to other vertices than vertices with low degrees.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Degree is important when addressing problems of spreading information or properties through a network.</a:t>
            </a:r>
          </a:p>
        </p:txBody>
      </p:sp>
    </p:spTree>
    <p:extLst>
      <p:ext uri="{BB962C8B-B14F-4D97-AF65-F5344CB8AC3E}">
        <p14:creationId xmlns:p14="http://schemas.microsoft.com/office/powerpoint/2010/main" val="2616620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37DC2A-73CE-644C-A0AB-61D644E8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149350"/>
            <a:ext cx="9664700" cy="455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249199-FEB1-E64B-A7C7-467F3C51D1A3}"/>
              </a:ext>
            </a:extLst>
          </p:cNvPr>
          <p:cNvSpPr txBox="1"/>
          <p:nvPr/>
        </p:nvSpPr>
        <p:spPr>
          <a:xfrm>
            <a:off x="5188226" y="6152321"/>
            <a:ext cx="164989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Degree = 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151B99-4FC9-A24F-AE4B-1893749F7A17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6003235" y="4870174"/>
            <a:ext cx="9939" cy="1282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982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3987-F99E-5041-A38D-80D4FD27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2D9B-9CA1-3D49-906F-0DA8F72D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Is the property of a vertex that indicates how far the vertex is from all others in the graph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Is an important measure if you want to understand the spread of information in social network, or infectious disease in a community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Vertices with high closeness values can reach other vertices in the network faster than vertices with smaller closeness values</a:t>
            </a:r>
          </a:p>
        </p:txBody>
      </p:sp>
    </p:spTree>
    <p:extLst>
      <p:ext uri="{BB962C8B-B14F-4D97-AF65-F5344CB8AC3E}">
        <p14:creationId xmlns:p14="http://schemas.microsoft.com/office/powerpoint/2010/main" val="3503595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7165-CDEE-7840-8CFE-B8665D10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574C-855B-9842-AF59-773262F3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measure of how much of a bottleneck a given vertex is</a:t>
            </a:r>
          </a:p>
          <a:p>
            <a:endParaRPr lang="en-US" dirty="0"/>
          </a:p>
          <a:p>
            <a:r>
              <a:rPr lang="en-US" dirty="0"/>
              <a:t>For example: there is only 1 edge between West and East sides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A75B5-03B9-F346-B632-59CE561D8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43" y="3349496"/>
            <a:ext cx="8517314" cy="291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219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0E7D-F91B-2E47-A911-21154E82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6DC9-8FC3-5C40-B629-443D224D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Both vertices 1 and 2 will have high betweenness scores as they form a bottleneck in the graph.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If 1 and 2 were removed, it would leave the graph disconnected. However, if you removed nodes 4 and 9, you could still move between any of the remaining nodes.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Betweenness helps identify potentially vulnerable parts of a network. If the bridge were damaged, you will not able to move materials between all vertices in the network.</a:t>
            </a:r>
          </a:p>
        </p:txBody>
      </p:sp>
    </p:spTree>
    <p:extLst>
      <p:ext uri="{BB962C8B-B14F-4D97-AF65-F5344CB8AC3E}">
        <p14:creationId xmlns:p14="http://schemas.microsoft.com/office/powerpoint/2010/main" val="3719972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27ED-F68F-E342-A753-11A96DD1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5F9B8-BF21-FE4F-82F3-0F91D3D0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Undirected and directed graphs</a:t>
            </a:r>
          </a:p>
          <a:p>
            <a:endParaRPr lang="en-US" dirty="0"/>
          </a:p>
          <a:p>
            <a:r>
              <a:rPr lang="en-US" dirty="0"/>
              <a:t>Flow networks</a:t>
            </a:r>
          </a:p>
          <a:p>
            <a:endParaRPr lang="en-US" dirty="0"/>
          </a:p>
          <a:p>
            <a:r>
              <a:rPr lang="en-US" dirty="0"/>
              <a:t>Bipartite graphs</a:t>
            </a:r>
          </a:p>
          <a:p>
            <a:endParaRPr lang="en-US" dirty="0"/>
          </a:p>
          <a:p>
            <a:r>
              <a:rPr lang="en-US" dirty="0"/>
              <a:t>Multi graphs</a:t>
            </a:r>
          </a:p>
          <a:p>
            <a:endParaRPr lang="en-US" dirty="0"/>
          </a:p>
          <a:p>
            <a:r>
              <a:rPr lang="en-US" dirty="0"/>
              <a:t>Weighted graphs</a:t>
            </a:r>
          </a:p>
        </p:txBody>
      </p:sp>
    </p:spTree>
    <p:extLst>
      <p:ext uri="{BB962C8B-B14F-4D97-AF65-F5344CB8AC3E}">
        <p14:creationId xmlns:p14="http://schemas.microsoft.com/office/powerpoint/2010/main" val="71254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F40-DD44-294D-BEA0-1DD07D60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﻿Graphs and Network Modeling</a:t>
            </a:r>
            <a:br>
              <a:rPr lang="en-US" dirty="0"/>
            </a:br>
            <a:r>
              <a:rPr lang="en-US" dirty="0"/>
              <a:t>- Modeling geographic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5EE40-43FD-0546-892C-A362FBCB7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5678"/>
            <a:ext cx="10160000" cy="4685122"/>
          </a:xfrm>
        </p:spPr>
        <p:txBody>
          <a:bodyPr>
            <a:normAutofit/>
          </a:bodyPr>
          <a:lstStyle/>
          <a:p>
            <a:r>
              <a:rPr lang="en-US" sz="2000" dirty="0"/>
              <a:t>Geographic locations are modeled as vertices. These could be cities, town or intersections of high-ways</a:t>
            </a:r>
          </a:p>
          <a:p>
            <a:endParaRPr lang="en-US" sz="2000" dirty="0"/>
          </a:p>
          <a:p>
            <a:r>
              <a:rPr lang="en-US" sz="2000" dirty="0"/>
              <a:t>Vertices have properties like name, latitudes, longitudes. </a:t>
            </a:r>
          </a:p>
          <a:p>
            <a:pPr lvl="1"/>
            <a:r>
              <a:rPr lang="en-US" sz="2000" dirty="0"/>
              <a:t>In the case of town and city: population &amp; size/m2 are 2 properties.</a:t>
            </a:r>
          </a:p>
          <a:p>
            <a:endParaRPr lang="en-US" sz="2000" dirty="0"/>
          </a:p>
          <a:p>
            <a:r>
              <a:rPr lang="en-US" sz="2000" dirty="0"/>
              <a:t>Highway and railway are modeled as edges between 2 vertices.</a:t>
            </a:r>
          </a:p>
          <a:p>
            <a:pPr lvl="1"/>
            <a:r>
              <a:rPr lang="en-US" sz="2000" dirty="0"/>
              <a:t>They also have properties</a:t>
            </a:r>
            <a:r>
              <a:rPr lang="en-US" dirty="0"/>
              <a:t>: </a:t>
            </a:r>
            <a:r>
              <a:rPr lang="en-US" sz="2000" dirty="0"/>
              <a:t>length, year built, and maximum speed.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796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68BE-997D-AB47-A170-D7A68D4D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Un-directed and directed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942A-470F-CE4F-B32A-375C42685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Un-directed: Edges are </a:t>
            </a:r>
          </a:p>
          <a:p>
            <a:pPr marL="0" indent="0">
              <a:buNone/>
            </a:pPr>
            <a:r>
              <a:rPr lang="en-US" dirty="0"/>
              <a:t>not directed. For example</a:t>
            </a:r>
          </a:p>
          <a:p>
            <a:pPr marL="0" indent="0">
              <a:buNone/>
            </a:pPr>
            <a:r>
              <a:rPr lang="en-US" dirty="0"/>
              <a:t>A person works with</a:t>
            </a:r>
          </a:p>
          <a:p>
            <a:pPr marL="0" indent="0">
              <a:buNone/>
            </a:pPr>
            <a:r>
              <a:rPr lang="en-US" dirty="0"/>
              <a:t>another person.</a:t>
            </a:r>
          </a:p>
          <a:p>
            <a:endParaRPr lang="en-US" dirty="0"/>
          </a:p>
          <a:p>
            <a:r>
              <a:rPr lang="en-US" dirty="0"/>
              <a:t>Directed: Edges are </a:t>
            </a:r>
          </a:p>
          <a:p>
            <a:pPr marL="0" indent="0">
              <a:buNone/>
            </a:pPr>
            <a:r>
              <a:rPr lang="en-US" dirty="0"/>
              <a:t>Directed. For example,</a:t>
            </a:r>
          </a:p>
          <a:p>
            <a:pPr marL="0" indent="0">
              <a:buNone/>
            </a:pPr>
            <a:r>
              <a:rPr lang="en-US" dirty="0"/>
              <a:t>person employed by</a:t>
            </a:r>
          </a:p>
          <a:p>
            <a:pPr marL="0" indent="0">
              <a:buNone/>
            </a:pPr>
            <a:r>
              <a:rPr lang="en-US" dirty="0"/>
              <a:t>another person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708D7-D94E-6448-B428-1739BB6B5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835" y="1774124"/>
            <a:ext cx="7963221" cy="462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318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ACA9-E5DA-3341-A65F-F3979DD1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34D73-5003-C746-BC01-A7F210636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Flow network in directed graph in which each edge has a capacity and each vertex has a set of incoming and outgoing edges.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There are 2 exceptions: source and sink. Sources have no inputs but have outputs, sink have inputs but no outputs.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For example: This is used to model processes with continuous flows, such as network of storm drains that take in rainwater (source) and allow it to flow into river (sink)</a:t>
            </a:r>
          </a:p>
        </p:txBody>
      </p:sp>
    </p:spTree>
    <p:extLst>
      <p:ext uri="{BB962C8B-B14F-4D97-AF65-F5344CB8AC3E}">
        <p14:creationId xmlns:p14="http://schemas.microsoft.com/office/powerpoint/2010/main" val="6738985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4FF729-238B-E84F-96BF-FBE40416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506" y="902939"/>
            <a:ext cx="8657950" cy="50521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4ED2E4-437D-BC46-8D59-448AD78C9458}"/>
              </a:ext>
            </a:extLst>
          </p:cNvPr>
          <p:cNvSpPr txBox="1"/>
          <p:nvPr/>
        </p:nvSpPr>
        <p:spPr>
          <a:xfrm>
            <a:off x="503656" y="2365568"/>
            <a:ext cx="2616740" cy="2126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Sum of capacity of incoming edges cannot be greater than the sum of the capacity of outgoing edges</a:t>
            </a:r>
          </a:p>
        </p:txBody>
      </p:sp>
    </p:spTree>
    <p:extLst>
      <p:ext uri="{BB962C8B-B14F-4D97-AF65-F5344CB8AC3E}">
        <p14:creationId xmlns:p14="http://schemas.microsoft.com/office/powerpoint/2010/main" val="6730900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6622-64EC-9B4E-89DE-06023E30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0678-21E3-CD4E-9FB5-C869CE25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This is a graph with 2 distinct sets of vertices where each vertex in one set is only connected to vertices in the other 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Useful when modeling relationships between different types of objects. For example: </a:t>
            </a:r>
            <a:r>
              <a:rPr lang="en-US" b="1" dirty="0"/>
              <a:t>person</a:t>
            </a:r>
            <a:r>
              <a:rPr lang="en-US" dirty="0"/>
              <a:t> works for </a:t>
            </a:r>
            <a:r>
              <a:rPr lang="en-US" b="1" dirty="0"/>
              <a:t>business, teacher </a:t>
            </a:r>
            <a:r>
              <a:rPr lang="en-US" dirty="0"/>
              <a:t>teaches</a:t>
            </a:r>
            <a:r>
              <a:rPr lang="en-US" b="1" dirty="0"/>
              <a:t> student, members </a:t>
            </a:r>
            <a:r>
              <a:rPr lang="en-US" dirty="0"/>
              <a:t>work in</a:t>
            </a:r>
            <a:r>
              <a:rPr lang="en-US" b="1" dirty="0"/>
              <a:t> groups.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8CFCE-932F-C24B-B0F8-B94F21AF8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029" y="2726518"/>
            <a:ext cx="7641941" cy="232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905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ECF0-CC89-4648-BA5C-2EC48DCA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6AB1-DB0F-B34A-A7CB-2309C04D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a graph with multiple edges between vertices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Multiple edges between cities could represent various shipping options: such as truck, train or plane. The company could use graph database for determining the least costly way to ship items between cities.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61378-1311-564C-811A-BD51915B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709" y="2107673"/>
            <a:ext cx="7096581" cy="240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796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598D-CFDA-B541-89DB-B2A92878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07C09-D687-9D42-8D47-3B970B086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graph in which each edge has a number assigned to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number can reflect a cost, a capacity or some other measure of an edge.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used in optimization problems, such as finding the shortest path between vertices – Dijkstra’s algorithm.</a:t>
            </a:r>
          </a:p>
        </p:txBody>
      </p:sp>
    </p:spTree>
    <p:extLst>
      <p:ext uri="{BB962C8B-B14F-4D97-AF65-F5344CB8AC3E}">
        <p14:creationId xmlns:p14="http://schemas.microsoft.com/office/powerpoint/2010/main" val="31027782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DF2ED8-1817-6742-8306-D8EB985B7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97" y="1088335"/>
            <a:ext cx="10336006" cy="468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90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B591-F9B0-D74B-8BA8-FB99D118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B8E6-E39E-6944-9275-545BA6B0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Graphs are composed of two simple components: vertices and edges. 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This simplicity quickly gives way to a broad range of graph properties and features that are useful for modeling a number of phenomena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There are lots of algorithm to work with graph, make graphs a powerful way to represent data in a NoSQL database.</a:t>
            </a:r>
          </a:p>
        </p:txBody>
      </p:sp>
    </p:spTree>
    <p:extLst>
      <p:ext uri="{BB962C8B-B14F-4D97-AF65-F5344CB8AC3E}">
        <p14:creationId xmlns:p14="http://schemas.microsoft.com/office/powerpoint/2010/main" val="62341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17D5-C000-4C4A-87FB-88CDBBAB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Railway and highway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D3A9C-93D9-1246-BCC3-653D4AEF6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﻿Highways could be modeled in two ways. ﻿</a:t>
            </a:r>
          </a:p>
          <a:p>
            <a:endParaRPr lang="en-US" sz="2000" dirty="0"/>
          </a:p>
          <a:p>
            <a:r>
              <a:rPr lang="en-US" sz="2000" dirty="0"/>
              <a:t>A highway could be a single edge between two cities, in which case it models the road traffic in both directions. ﻿</a:t>
            </a:r>
          </a:p>
          <a:p>
            <a:endParaRPr lang="en-US" sz="2000" dirty="0"/>
          </a:p>
          <a:p>
            <a:r>
              <a:rPr lang="en-US" sz="2000" dirty="0"/>
              <a:t>Alternatively, a graphical representation could use two edges, one to represent travel in each direction (for example: east to west and west to east). Which is the “right way” to model highways?</a:t>
            </a:r>
          </a:p>
          <a:p>
            <a:endParaRPr lang="en-US" sz="2000" dirty="0"/>
          </a:p>
          <a:p>
            <a:r>
              <a:rPr lang="en-US" sz="2000" dirty="0"/>
              <a:t>If goal is to model distance and approximate between cities, then single edge is sufficient.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If detail information includes direction, number of lanes, current construction area, location of accidents, then using 2 edges is a better option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208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C15674-675F-884C-BC0B-C6020D54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78" y="1248914"/>
            <a:ext cx="9893300" cy="5194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65C617-0C9D-8447-ABAD-F9D370C05654}"/>
              </a:ext>
            </a:extLst>
          </p:cNvPr>
          <p:cNvSpPr txBox="1"/>
          <p:nvPr/>
        </p:nvSpPr>
        <p:spPr>
          <a:xfrm>
            <a:off x="1149350" y="304800"/>
            <a:ext cx="2391518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Direction traffic is flowing – directed edge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8C09AE-3C7C-2B47-95D8-1243DD1E529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345109" y="951131"/>
            <a:ext cx="1779419" cy="595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5EA6E5-8DFA-5C41-A186-80A15B3CF562}"/>
              </a:ext>
            </a:extLst>
          </p:cNvPr>
          <p:cNvSpPr txBox="1"/>
          <p:nvPr/>
        </p:nvSpPr>
        <p:spPr>
          <a:xfrm>
            <a:off x="1149349" y="3696510"/>
            <a:ext cx="2479067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Direction traffic is flowing – directed edge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CA9A78-794C-8942-A455-A834B401801E}"/>
              </a:ext>
            </a:extLst>
          </p:cNvPr>
          <p:cNvCxnSpPr>
            <a:cxnSpLocks/>
          </p:cNvCxnSpPr>
          <p:nvPr/>
        </p:nvCxnSpPr>
        <p:spPr>
          <a:xfrm flipV="1">
            <a:off x="2244979" y="2714017"/>
            <a:ext cx="2054647" cy="982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5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F14D-5A59-1D4A-836E-709A41A1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Network Modeling - Modeling Infectious Diseases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B8F39-A835-6F42-A5FA-86EF8E11C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0434"/>
            <a:ext cx="10160000" cy="4630366"/>
          </a:xfrm>
        </p:spPr>
        <p:txBody>
          <a:bodyPr>
            <a:normAutofit/>
          </a:bodyPr>
          <a:lstStyle/>
          <a:p>
            <a:r>
              <a:rPr lang="en-US" sz="2000" dirty="0"/>
              <a:t>﻿Infectious diseases can spread from person to person.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For example, a person coughs into his hand and bacteria and viruses are left on his hand. When that person shakes the hand of someone else, there is a chance that a pathogen is transmitted to the other person, who may eventually become infected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spread of infectious disease is readily modeled using graphs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Both the vertices and edges have properties that help represent the way diseases spread.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8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431BCB-A581-C440-A337-B26608D49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566" y="419633"/>
            <a:ext cx="6401916" cy="59284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AD8E32-8DE9-3349-8A47-0599937EF9D0}"/>
              </a:ext>
            </a:extLst>
          </p:cNvPr>
          <p:cNvSpPr txBox="1"/>
          <p:nvPr/>
        </p:nvSpPr>
        <p:spPr>
          <a:xfrm>
            <a:off x="418289" y="1629508"/>
            <a:ext cx="2354094" cy="36933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Vertices (have properties)</a:t>
            </a:r>
          </a:p>
          <a:p>
            <a:pPr marL="285750" indent="-285750">
              <a:buFontTx/>
              <a:buChar char="-"/>
            </a:pPr>
            <a:r>
              <a:rPr lang="en-US" dirty="0"/>
              <a:t>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Weight</a:t>
            </a:r>
          </a:p>
          <a:p>
            <a:pPr marL="285750" indent="-285750">
              <a:buFontTx/>
              <a:buChar char="-"/>
            </a:pPr>
            <a:r>
              <a:rPr lang="en-US" dirty="0"/>
              <a:t>Infection status: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Not infected now, never infected be4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Not infected now, infected be4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Infected now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Immune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0D563-035F-B048-A21B-0E0A518E9F76}"/>
              </a:ext>
            </a:extLst>
          </p:cNvPr>
          <p:cNvSpPr txBox="1"/>
          <p:nvPr/>
        </p:nvSpPr>
        <p:spPr>
          <a:xfrm>
            <a:off x="9998666" y="885455"/>
            <a:ext cx="1898262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Vertices </a:t>
            </a:r>
          </a:p>
          <a:p>
            <a:r>
              <a:rPr lang="en-US" dirty="0"/>
              <a:t>(have properties)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BA5847-D20F-3341-94A4-03B9E2FAB32F}"/>
              </a:ext>
            </a:extLst>
          </p:cNvPr>
          <p:cNvCxnSpPr>
            <a:cxnSpLocks/>
          </p:cNvCxnSpPr>
          <p:nvPr/>
        </p:nvCxnSpPr>
        <p:spPr>
          <a:xfrm>
            <a:off x="2772382" y="2368172"/>
            <a:ext cx="1084508" cy="304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99E419-6B98-EE41-8321-4FF68413F93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8416054" y="1073031"/>
            <a:ext cx="1582612" cy="274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CD0247-77EE-CE43-8367-6E3173521D3D}"/>
              </a:ext>
            </a:extLst>
          </p:cNvPr>
          <p:cNvSpPr txBox="1"/>
          <p:nvPr/>
        </p:nvSpPr>
        <p:spPr>
          <a:xfrm>
            <a:off x="1060315" y="124642"/>
            <a:ext cx="2990007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Edges (Have properties)</a:t>
            </a:r>
          </a:p>
          <a:p>
            <a:endParaRPr lang="en-US" dirty="0"/>
          </a:p>
          <a:p>
            <a:r>
              <a:rPr lang="en-US" dirty="0"/>
              <a:t>- Probability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B47F0F-E4F5-7A48-9F9A-98CF4912786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050322" y="665436"/>
            <a:ext cx="1002324" cy="319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604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401EA105-72F4-DE42-A852-0D1B963F3DE4}" vid="{B6ABD855-48FA-6641-AF4F-118242CB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1869</TotalTime>
  <Words>2264</Words>
  <Application>Microsoft Macintosh PowerPoint</Application>
  <PresentationFormat>Widescreen</PresentationFormat>
  <Paragraphs>323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Cambria</vt:lpstr>
      <vt:lpstr>Adjacency</vt:lpstr>
      <vt:lpstr>Graph database</vt:lpstr>
      <vt:lpstr>Table of contents</vt:lpstr>
      <vt:lpstr>1. What is a graph</vt:lpstr>
      <vt:lpstr>Contd</vt:lpstr>
      <vt:lpstr>2. ﻿Graphs and Network Modeling - Modeling geographic locations</vt:lpstr>
      <vt:lpstr>Railway and highway (contd)</vt:lpstr>
      <vt:lpstr>PowerPoint Presentation</vt:lpstr>
      <vt:lpstr>Graphs and Network Modeling - Modeling Infectious Diseases</vt:lpstr>
      <vt:lpstr>PowerPoint Presentation</vt:lpstr>
      <vt:lpstr>Why to keep tracks of properties above</vt:lpstr>
      <vt:lpstr>Modeling abstract and concrete entities</vt:lpstr>
      <vt:lpstr>PowerPoint Presentation</vt:lpstr>
      <vt:lpstr>PowerPoint Presentation</vt:lpstr>
      <vt:lpstr>Modeling social media</vt:lpstr>
      <vt:lpstr>PowerPoint Presentation</vt:lpstr>
      <vt:lpstr>Advantages of Graph databases</vt:lpstr>
      <vt:lpstr>Query faster by avoiding join</vt:lpstr>
      <vt:lpstr>PowerPoint Presentation</vt:lpstr>
      <vt:lpstr>PowerPoint Presentation</vt:lpstr>
      <vt:lpstr>Simplified modeling</vt:lpstr>
      <vt:lpstr>Multiple relations between entities</vt:lpstr>
      <vt:lpstr>Graph database terminology</vt:lpstr>
      <vt:lpstr>Contents</vt:lpstr>
      <vt:lpstr>1. Elements of graphs - Vertex</vt:lpstr>
      <vt:lpstr>PowerPoint Presentation</vt:lpstr>
      <vt:lpstr>Edge (link or arc)</vt:lpstr>
      <vt:lpstr>PowerPoint Presentation</vt:lpstr>
      <vt:lpstr>Weight of edges</vt:lpstr>
      <vt:lpstr>PowerPoint Presentation</vt:lpstr>
      <vt:lpstr>Types of edge</vt:lpstr>
      <vt:lpstr>Path</vt:lpstr>
      <vt:lpstr>PowerPoint Presentation</vt:lpstr>
      <vt:lpstr>Loop</vt:lpstr>
      <vt:lpstr>2. Operations on graphs</vt:lpstr>
      <vt:lpstr>Union of graphs (Lấy hợp của 2 graphs)</vt:lpstr>
      <vt:lpstr>Contd</vt:lpstr>
      <vt:lpstr>Intersection of Graphs</vt:lpstr>
      <vt:lpstr>Graph traversal</vt:lpstr>
      <vt:lpstr>3. Properties of graph and nodes</vt:lpstr>
      <vt:lpstr>Isomorphism</vt:lpstr>
      <vt:lpstr>PowerPoint Presentation</vt:lpstr>
      <vt:lpstr>Example</vt:lpstr>
      <vt:lpstr>Order and size</vt:lpstr>
      <vt:lpstr>Degree</vt:lpstr>
      <vt:lpstr>PowerPoint Presentation</vt:lpstr>
      <vt:lpstr>Closeness</vt:lpstr>
      <vt:lpstr>Betweenness</vt:lpstr>
      <vt:lpstr>Contd</vt:lpstr>
      <vt:lpstr>Types of graphs</vt:lpstr>
      <vt:lpstr>Un-directed and directed graphs</vt:lpstr>
      <vt:lpstr>Flow network</vt:lpstr>
      <vt:lpstr>PowerPoint Presentation</vt:lpstr>
      <vt:lpstr>Bipartite graph</vt:lpstr>
      <vt:lpstr>Multigraph</vt:lpstr>
      <vt:lpstr>Weighted graph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</dc:title>
  <dc:creator>nguyen_huu cam</dc:creator>
  <cp:lastModifiedBy>Nguyen Huu Cam (FE Greenwich HN)</cp:lastModifiedBy>
  <cp:revision>592</cp:revision>
  <dcterms:created xsi:type="dcterms:W3CDTF">2019-10-26T02:50:54Z</dcterms:created>
  <dcterms:modified xsi:type="dcterms:W3CDTF">2022-04-07T03:34:15Z</dcterms:modified>
</cp:coreProperties>
</file>