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sldIdLst>
    <p:sldId id="256" r:id="rId2"/>
    <p:sldId id="257" r:id="rId3"/>
    <p:sldId id="258" r:id="rId4"/>
    <p:sldId id="259" r:id="rId5"/>
    <p:sldId id="290" r:id="rId6"/>
    <p:sldId id="291" r:id="rId7"/>
    <p:sldId id="292" r:id="rId8"/>
    <p:sldId id="260" r:id="rId9"/>
    <p:sldId id="261" r:id="rId10"/>
    <p:sldId id="262" r:id="rId11"/>
    <p:sldId id="263" r:id="rId12"/>
    <p:sldId id="264" r:id="rId13"/>
    <p:sldId id="265" r:id="rId14"/>
    <p:sldId id="266" r:id="rId15"/>
    <p:sldId id="267" r:id="rId16"/>
    <p:sldId id="268" r:id="rId17"/>
    <p:sldId id="319" r:id="rId18"/>
    <p:sldId id="272" r:id="rId19"/>
    <p:sldId id="273" r:id="rId20"/>
    <p:sldId id="274" r:id="rId21"/>
    <p:sldId id="275" r:id="rId22"/>
    <p:sldId id="320" r:id="rId23"/>
    <p:sldId id="288" r:id="rId24"/>
    <p:sldId id="289"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310" r:id="rId38"/>
    <p:sldId id="311" r:id="rId39"/>
    <p:sldId id="293" r:id="rId40"/>
    <p:sldId id="317" r:id="rId41"/>
    <p:sldId id="297" r:id="rId42"/>
    <p:sldId id="295" r:id="rId43"/>
    <p:sldId id="313" r:id="rId44"/>
    <p:sldId id="298" r:id="rId45"/>
    <p:sldId id="296" r:id="rId46"/>
    <p:sldId id="314" r:id="rId47"/>
    <p:sldId id="31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82" autoAdjust="0"/>
    <p:restoredTop sz="88482"/>
  </p:normalViewPr>
  <p:slideViewPr>
    <p:cSldViewPr snapToGrid="0">
      <p:cViewPr varScale="1">
        <p:scale>
          <a:sx n="111" d="100"/>
          <a:sy n="111" d="100"/>
        </p:scale>
        <p:origin x="155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F6596-507C-7B42-9FCF-9241EA6CE5CE}" type="datetimeFigureOut">
              <a:rPr lang="en-US" smtClean="0"/>
              <a:t>1/31/22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E9D07-76BB-B14E-8706-67CF3A41E269}" type="slidenum">
              <a:rPr lang="en-US" smtClean="0"/>
              <a:t>‹#›</a:t>
            </a:fld>
            <a:endParaRPr lang="en-US"/>
          </a:p>
        </p:txBody>
      </p:sp>
    </p:spTree>
    <p:extLst>
      <p:ext uri="{BB962C8B-B14F-4D97-AF65-F5344CB8AC3E}">
        <p14:creationId xmlns:p14="http://schemas.microsoft.com/office/powerpoint/2010/main" val="374051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E9D07-76BB-B14E-8706-67CF3A41E269}" type="slidenum">
              <a:rPr lang="en-US" smtClean="0"/>
              <a:t>13</a:t>
            </a:fld>
            <a:endParaRPr lang="en-US"/>
          </a:p>
        </p:txBody>
      </p:sp>
    </p:spTree>
    <p:extLst>
      <p:ext uri="{BB962C8B-B14F-4D97-AF65-F5344CB8AC3E}">
        <p14:creationId xmlns:p14="http://schemas.microsoft.com/office/powerpoint/2010/main" val="1858268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contains user information as well as order information</a:t>
            </a:r>
          </a:p>
        </p:txBody>
      </p:sp>
      <p:sp>
        <p:nvSpPr>
          <p:cNvPr id="4" name="Slide Number Placeholder 3"/>
          <p:cNvSpPr>
            <a:spLocks noGrp="1"/>
          </p:cNvSpPr>
          <p:nvPr>
            <p:ph type="sldNum" sz="quarter" idx="5"/>
          </p:nvPr>
        </p:nvSpPr>
        <p:spPr/>
        <p:txBody>
          <a:bodyPr/>
          <a:lstStyle/>
          <a:p>
            <a:fld id="{D9DE9D07-76BB-B14E-8706-67CF3A41E269}" type="slidenum">
              <a:rPr lang="en-US" smtClean="0"/>
              <a:t>15</a:t>
            </a:fld>
            <a:endParaRPr lang="en-US"/>
          </a:p>
        </p:txBody>
      </p:sp>
    </p:spTree>
    <p:extLst>
      <p:ext uri="{BB962C8B-B14F-4D97-AF65-F5344CB8AC3E}">
        <p14:creationId xmlns:p14="http://schemas.microsoft.com/office/powerpoint/2010/main" val="1948227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E9D07-76BB-B14E-8706-67CF3A41E269}" type="slidenum">
              <a:rPr lang="en-US" smtClean="0"/>
              <a:t>20</a:t>
            </a:fld>
            <a:endParaRPr lang="en-US"/>
          </a:p>
        </p:txBody>
      </p:sp>
    </p:spTree>
    <p:extLst>
      <p:ext uri="{BB962C8B-B14F-4D97-AF65-F5344CB8AC3E}">
        <p14:creationId xmlns:p14="http://schemas.microsoft.com/office/powerpoint/2010/main" val="1278189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E9D07-76BB-B14E-8706-67CF3A41E269}" type="slidenum">
              <a:rPr lang="en-US" smtClean="0"/>
              <a:t>23</a:t>
            </a:fld>
            <a:endParaRPr lang="en-US"/>
          </a:p>
        </p:txBody>
      </p:sp>
    </p:spTree>
    <p:extLst>
      <p:ext uri="{BB962C8B-B14F-4D97-AF65-F5344CB8AC3E}">
        <p14:creationId xmlns:p14="http://schemas.microsoft.com/office/powerpoint/2010/main" val="3945321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E9D07-76BB-B14E-8706-67CF3A41E269}" type="slidenum">
              <a:rPr lang="en-US" smtClean="0"/>
              <a:t>27</a:t>
            </a:fld>
            <a:endParaRPr lang="en-US"/>
          </a:p>
        </p:txBody>
      </p:sp>
    </p:spTree>
    <p:extLst>
      <p:ext uri="{BB962C8B-B14F-4D97-AF65-F5344CB8AC3E}">
        <p14:creationId xmlns:p14="http://schemas.microsoft.com/office/powerpoint/2010/main" val="3980311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E9D07-76BB-B14E-8706-67CF3A41E269}" type="slidenum">
              <a:rPr lang="en-US" smtClean="0"/>
              <a:t>30</a:t>
            </a:fld>
            <a:endParaRPr lang="en-US"/>
          </a:p>
        </p:txBody>
      </p:sp>
    </p:spTree>
    <p:extLst>
      <p:ext uri="{BB962C8B-B14F-4D97-AF65-F5344CB8AC3E}">
        <p14:creationId xmlns:p14="http://schemas.microsoft.com/office/powerpoint/2010/main" val="188017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E9D07-76BB-B14E-8706-67CF3A41E269}" type="slidenum">
              <a:rPr lang="en-US" smtClean="0"/>
              <a:t>34</a:t>
            </a:fld>
            <a:endParaRPr lang="en-US"/>
          </a:p>
        </p:txBody>
      </p:sp>
    </p:spTree>
    <p:extLst>
      <p:ext uri="{BB962C8B-B14F-4D97-AF65-F5344CB8AC3E}">
        <p14:creationId xmlns:p14="http://schemas.microsoft.com/office/powerpoint/2010/main" val="1617210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E9D07-76BB-B14E-8706-67CF3A41E269}" type="slidenum">
              <a:rPr lang="en-US" smtClean="0"/>
              <a:t>36</a:t>
            </a:fld>
            <a:endParaRPr lang="en-US"/>
          </a:p>
        </p:txBody>
      </p:sp>
    </p:spTree>
    <p:extLst>
      <p:ext uri="{BB962C8B-B14F-4D97-AF65-F5344CB8AC3E}">
        <p14:creationId xmlns:p14="http://schemas.microsoft.com/office/powerpoint/2010/main" val="3863551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E9D07-76BB-B14E-8706-67CF3A41E269}" type="slidenum">
              <a:rPr lang="en-US" smtClean="0"/>
              <a:t>42</a:t>
            </a:fld>
            <a:endParaRPr lang="en-US"/>
          </a:p>
        </p:txBody>
      </p:sp>
    </p:spTree>
    <p:extLst>
      <p:ext uri="{BB962C8B-B14F-4D97-AF65-F5344CB8AC3E}">
        <p14:creationId xmlns:p14="http://schemas.microsoft.com/office/powerpoint/2010/main" val="2397320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9E4154-DAB5-4B05-9096-4B9643954CB6}" type="datetimeFigureOut">
              <a:rPr lang="vi-VN" smtClean="0"/>
              <a:pPr/>
              <a:t>31/01/2022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02A5CC-B3D0-4FC0-B98A-616FD2C899B3}" type="slidenum">
              <a:rPr lang="vi-VN" smtClean="0"/>
              <a:pPr/>
              <a:t>‹#›</a:t>
            </a:fld>
            <a:endParaRPr lang="vi-VN"/>
          </a:p>
        </p:txBody>
      </p:sp>
    </p:spTree>
    <p:extLst>
      <p:ext uri="{BB962C8B-B14F-4D97-AF65-F5344CB8AC3E}">
        <p14:creationId xmlns:p14="http://schemas.microsoft.com/office/powerpoint/2010/main" val="4224416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9E4154-DAB5-4B05-9096-4B9643954CB6}" type="datetimeFigureOut">
              <a:rPr lang="vi-VN" smtClean="0"/>
              <a:pPr/>
              <a:t>31/01/2022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02A5CC-B3D0-4FC0-B98A-616FD2C899B3}" type="slidenum">
              <a:rPr lang="vi-VN" smtClean="0"/>
              <a:pPr/>
              <a:t>‹#›</a:t>
            </a:fld>
            <a:endParaRPr lang="vi-VN"/>
          </a:p>
        </p:txBody>
      </p:sp>
    </p:spTree>
    <p:extLst>
      <p:ext uri="{BB962C8B-B14F-4D97-AF65-F5344CB8AC3E}">
        <p14:creationId xmlns:p14="http://schemas.microsoft.com/office/powerpoint/2010/main" val="325490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9E4154-DAB5-4B05-9096-4B9643954CB6}" type="datetimeFigureOut">
              <a:rPr lang="vi-VN" smtClean="0"/>
              <a:pPr/>
              <a:t>31/01/2022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02A5CC-B3D0-4FC0-B98A-616FD2C899B3}" type="slidenum">
              <a:rPr lang="vi-VN" smtClean="0"/>
              <a:pPr/>
              <a:t>‹#›</a:t>
            </a:fld>
            <a:endParaRPr lang="vi-VN"/>
          </a:p>
        </p:txBody>
      </p:sp>
    </p:spTree>
    <p:extLst>
      <p:ext uri="{BB962C8B-B14F-4D97-AF65-F5344CB8AC3E}">
        <p14:creationId xmlns:p14="http://schemas.microsoft.com/office/powerpoint/2010/main" val="235028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9E4154-DAB5-4B05-9096-4B9643954CB6}" type="datetimeFigureOut">
              <a:rPr lang="vi-VN" smtClean="0"/>
              <a:pPr/>
              <a:t>31/01/2022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02A5CC-B3D0-4FC0-B98A-616FD2C899B3}" type="slidenum">
              <a:rPr lang="vi-VN" smtClean="0"/>
              <a:pPr/>
              <a:t>‹#›</a:t>
            </a:fld>
            <a:endParaRPr lang="vi-VN"/>
          </a:p>
        </p:txBody>
      </p:sp>
    </p:spTree>
    <p:extLst>
      <p:ext uri="{BB962C8B-B14F-4D97-AF65-F5344CB8AC3E}">
        <p14:creationId xmlns:p14="http://schemas.microsoft.com/office/powerpoint/2010/main" val="243147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E4154-DAB5-4B05-9096-4B9643954CB6}" type="datetimeFigureOut">
              <a:rPr lang="vi-VN" smtClean="0"/>
              <a:pPr/>
              <a:t>31/01/2022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02A5CC-B3D0-4FC0-B98A-616FD2C899B3}" type="slidenum">
              <a:rPr lang="vi-VN" smtClean="0"/>
              <a:pPr/>
              <a:t>‹#›</a:t>
            </a:fld>
            <a:endParaRPr lang="vi-VN"/>
          </a:p>
        </p:txBody>
      </p:sp>
    </p:spTree>
    <p:extLst>
      <p:ext uri="{BB962C8B-B14F-4D97-AF65-F5344CB8AC3E}">
        <p14:creationId xmlns:p14="http://schemas.microsoft.com/office/powerpoint/2010/main" val="34491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E4154-DAB5-4B05-9096-4B9643954CB6}" type="datetimeFigureOut">
              <a:rPr lang="vi-VN" smtClean="0"/>
              <a:pPr/>
              <a:t>31/01/2022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02A5CC-B3D0-4FC0-B98A-616FD2C899B3}" type="slidenum">
              <a:rPr lang="vi-VN" smtClean="0"/>
              <a:pPr/>
              <a:t>‹#›</a:t>
            </a:fld>
            <a:endParaRPr lang="vi-VN"/>
          </a:p>
        </p:txBody>
      </p:sp>
    </p:spTree>
    <p:extLst>
      <p:ext uri="{BB962C8B-B14F-4D97-AF65-F5344CB8AC3E}">
        <p14:creationId xmlns:p14="http://schemas.microsoft.com/office/powerpoint/2010/main" val="344603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9E4154-DAB5-4B05-9096-4B9643954CB6}" type="datetimeFigureOut">
              <a:rPr lang="vi-VN" smtClean="0"/>
              <a:pPr/>
              <a:t>31/01/2022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E02A5CC-B3D0-4FC0-B98A-616FD2C899B3}" type="slidenum">
              <a:rPr lang="vi-VN" smtClean="0"/>
              <a:pPr/>
              <a:t>‹#›</a:t>
            </a:fld>
            <a:endParaRPr lang="vi-VN"/>
          </a:p>
        </p:txBody>
      </p:sp>
    </p:spTree>
    <p:extLst>
      <p:ext uri="{BB962C8B-B14F-4D97-AF65-F5344CB8AC3E}">
        <p14:creationId xmlns:p14="http://schemas.microsoft.com/office/powerpoint/2010/main" val="1263590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9E4154-DAB5-4B05-9096-4B9643954CB6}" type="datetimeFigureOut">
              <a:rPr lang="vi-VN" smtClean="0"/>
              <a:pPr/>
              <a:t>31/01/2022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E02A5CC-B3D0-4FC0-B98A-616FD2C899B3}" type="slidenum">
              <a:rPr lang="vi-VN" smtClean="0"/>
              <a:pPr/>
              <a:t>‹#›</a:t>
            </a:fld>
            <a:endParaRPr lang="vi-VN"/>
          </a:p>
        </p:txBody>
      </p:sp>
    </p:spTree>
    <p:extLst>
      <p:ext uri="{BB962C8B-B14F-4D97-AF65-F5344CB8AC3E}">
        <p14:creationId xmlns:p14="http://schemas.microsoft.com/office/powerpoint/2010/main" val="166023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E4154-DAB5-4B05-9096-4B9643954CB6}" type="datetimeFigureOut">
              <a:rPr lang="vi-VN" smtClean="0"/>
              <a:pPr/>
              <a:t>31/01/2022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E02A5CC-B3D0-4FC0-B98A-616FD2C899B3}" type="slidenum">
              <a:rPr lang="vi-VN" smtClean="0"/>
              <a:pPr/>
              <a:t>‹#›</a:t>
            </a:fld>
            <a:endParaRPr lang="vi-VN"/>
          </a:p>
        </p:txBody>
      </p:sp>
    </p:spTree>
    <p:extLst>
      <p:ext uri="{BB962C8B-B14F-4D97-AF65-F5344CB8AC3E}">
        <p14:creationId xmlns:p14="http://schemas.microsoft.com/office/powerpoint/2010/main" val="1225104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E4154-DAB5-4B05-9096-4B9643954CB6}" type="datetimeFigureOut">
              <a:rPr lang="vi-VN" smtClean="0"/>
              <a:pPr/>
              <a:t>31/01/2022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02A5CC-B3D0-4FC0-B98A-616FD2C899B3}" type="slidenum">
              <a:rPr lang="vi-VN" smtClean="0"/>
              <a:pPr/>
              <a:t>‹#›</a:t>
            </a:fld>
            <a:endParaRPr lang="vi-VN"/>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857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E9E4154-DAB5-4B05-9096-4B9643954CB6}" type="datetimeFigureOut">
              <a:rPr lang="vi-VN" smtClean="0"/>
              <a:pPr/>
              <a:t>31/01/2022</a:t>
            </a:fld>
            <a:endParaRPr lang="vi-VN"/>
          </a:p>
        </p:txBody>
      </p:sp>
      <p:sp>
        <p:nvSpPr>
          <p:cNvPr id="9" name="Slide Number Placeholder 8"/>
          <p:cNvSpPr>
            <a:spLocks noGrp="1"/>
          </p:cNvSpPr>
          <p:nvPr>
            <p:ph type="sldNum" sz="quarter" idx="11"/>
          </p:nvPr>
        </p:nvSpPr>
        <p:spPr/>
        <p:txBody>
          <a:bodyPr/>
          <a:lstStyle/>
          <a:p>
            <a:fld id="{CE02A5CC-B3D0-4FC0-B98A-616FD2C899B3}" type="slidenum">
              <a:rPr lang="vi-VN" smtClean="0"/>
              <a:pPr/>
              <a:t>‹#›</a:t>
            </a:fld>
            <a:endParaRPr lang="vi-VN"/>
          </a:p>
        </p:txBody>
      </p:sp>
      <p:sp>
        <p:nvSpPr>
          <p:cNvPr id="10" name="Footer Placeholder 9"/>
          <p:cNvSpPr>
            <a:spLocks noGrp="1"/>
          </p:cNvSpPr>
          <p:nvPr>
            <p:ph type="ftr" sz="quarter" idx="12"/>
          </p:nvPr>
        </p:nvSpPr>
        <p:spPr/>
        <p:txBody>
          <a:bodyPr/>
          <a:lstStyle/>
          <a:p>
            <a:endParaRPr lang="vi-VN"/>
          </a:p>
        </p:txBody>
      </p:sp>
    </p:spTree>
    <p:extLst>
      <p:ext uri="{BB962C8B-B14F-4D97-AF65-F5344CB8AC3E}">
        <p14:creationId xmlns:p14="http://schemas.microsoft.com/office/powerpoint/2010/main" val="429450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E02A5CC-B3D0-4FC0-B98A-616FD2C899B3}" type="slidenum">
              <a:rPr lang="vi-VN" smtClean="0"/>
              <a:pPr/>
              <a:t>‹#›</a:t>
            </a:fld>
            <a:endParaRPr lang="vi-VN"/>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vi-VN"/>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DE9E4154-DAB5-4B05-9096-4B9643954CB6}" type="datetimeFigureOut">
              <a:rPr lang="vi-VN" smtClean="0"/>
              <a:pPr/>
              <a:t>31/01/2022</a:t>
            </a:fld>
            <a:endParaRPr lang="vi-VN"/>
          </a:p>
        </p:txBody>
      </p:sp>
    </p:spTree>
    <p:extLst>
      <p:ext uri="{BB962C8B-B14F-4D97-AF65-F5344CB8AC3E}">
        <p14:creationId xmlns:p14="http://schemas.microsoft.com/office/powerpoint/2010/main" val="18014328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4059" y="2936122"/>
            <a:ext cx="9403882" cy="985755"/>
          </a:xfrm>
        </p:spPr>
        <p:txBody>
          <a:bodyPr/>
          <a:lstStyle/>
          <a:p>
            <a:r>
              <a:rPr lang="en-US" dirty="0"/>
              <a:t>Design Key-value database </a:t>
            </a:r>
          </a:p>
        </p:txBody>
      </p:sp>
      <p:sp>
        <p:nvSpPr>
          <p:cNvPr id="3" name="Subtitle 2"/>
          <p:cNvSpPr>
            <a:spLocks noGrp="1"/>
          </p:cNvSpPr>
          <p:nvPr>
            <p:ph type="subTitle" idx="1"/>
          </p:nvPr>
        </p:nvSpPr>
        <p:spPr>
          <a:xfrm>
            <a:off x="1788160" y="4581626"/>
            <a:ext cx="8615680" cy="1066800"/>
          </a:xfrm>
        </p:spPr>
        <p:txBody>
          <a:bodyPr/>
          <a:lstStyle/>
          <a:p>
            <a:pPr algn="ctr"/>
            <a:endParaRPr lang="vi-VN" dirty="0"/>
          </a:p>
        </p:txBody>
      </p:sp>
    </p:spTree>
    <p:extLst>
      <p:ext uri="{BB962C8B-B14F-4D97-AF65-F5344CB8AC3E}">
        <p14:creationId xmlns:p14="http://schemas.microsoft.com/office/powerpoint/2010/main" val="1966836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715BEE5-A1AB-E54F-93D6-3BD75937BE95}"/>
              </a:ext>
            </a:extLst>
          </p:cNvPr>
          <p:cNvPicPr>
            <a:picLocks noGrp="1" noChangeAspect="1"/>
          </p:cNvPicPr>
          <p:nvPr>
            <p:ph idx="1"/>
          </p:nvPr>
        </p:nvPicPr>
        <p:blipFill>
          <a:blip r:embed="rId2"/>
          <a:stretch>
            <a:fillRect/>
          </a:stretch>
        </p:blipFill>
        <p:spPr>
          <a:xfrm>
            <a:off x="2530839" y="607773"/>
            <a:ext cx="6613427" cy="4874057"/>
          </a:xfrm>
          <a:prstGeom prst="rect">
            <a:avLst/>
          </a:prstGeom>
        </p:spPr>
      </p:pic>
      <p:sp>
        <p:nvSpPr>
          <p:cNvPr id="2" name="TextBox 1">
            <a:extLst>
              <a:ext uri="{FF2B5EF4-FFF2-40B4-BE49-F238E27FC236}">
                <a16:creationId xmlns:a16="http://schemas.microsoft.com/office/drawing/2014/main" id="{3BF2CABC-3B12-2447-AB09-1294EBEB9458}"/>
              </a:ext>
            </a:extLst>
          </p:cNvPr>
          <p:cNvSpPr txBox="1"/>
          <p:nvPr/>
        </p:nvSpPr>
        <p:spPr>
          <a:xfrm>
            <a:off x="733838" y="5565913"/>
            <a:ext cx="10207431" cy="923330"/>
          </a:xfrm>
          <a:prstGeom prst="rect">
            <a:avLst/>
          </a:prstGeom>
          <a:noFill/>
        </p:spPr>
        <p:txBody>
          <a:bodyPr wrap="square" rtlCol="0">
            <a:spAutoFit/>
          </a:bodyPr>
          <a:lstStyle/>
          <a:p>
            <a:r>
              <a:rPr lang="en-US" dirty="0"/>
              <a:t>﻿If you decide to use range partitioning, carefully consider how your data volumes may grow. If you need to restructure your partitioning scheme, some keys may be reassigned to different nodes and data will have to migrate between nodes.</a:t>
            </a:r>
          </a:p>
        </p:txBody>
      </p:sp>
    </p:spTree>
    <p:extLst>
      <p:ext uri="{BB962C8B-B14F-4D97-AF65-F5344CB8AC3E}">
        <p14:creationId xmlns:p14="http://schemas.microsoft.com/office/powerpoint/2010/main" val="108987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E3E45-2822-8C44-BD12-24E04D2E23EE}"/>
              </a:ext>
            </a:extLst>
          </p:cNvPr>
          <p:cNvSpPr>
            <a:spLocks noGrp="1"/>
          </p:cNvSpPr>
          <p:nvPr>
            <p:ph type="title"/>
          </p:nvPr>
        </p:nvSpPr>
        <p:spPr/>
        <p:txBody>
          <a:bodyPr/>
          <a:lstStyle/>
          <a:p>
            <a:r>
              <a:rPr lang="en-US" dirty="0"/>
              <a:t>2. Designing structure values</a:t>
            </a:r>
          </a:p>
        </p:txBody>
      </p:sp>
      <p:sp>
        <p:nvSpPr>
          <p:cNvPr id="3" name="Content Placeholder 2">
            <a:extLst>
              <a:ext uri="{FF2B5EF4-FFF2-40B4-BE49-F238E27FC236}">
                <a16:creationId xmlns:a16="http://schemas.microsoft.com/office/drawing/2014/main" id="{A1CC4D2B-43AD-AD4E-B0FB-137FD4D89E11}"/>
              </a:ext>
            </a:extLst>
          </p:cNvPr>
          <p:cNvSpPr>
            <a:spLocks noGrp="1"/>
          </p:cNvSpPr>
          <p:nvPr>
            <p:ph idx="1"/>
          </p:nvPr>
        </p:nvSpPr>
        <p:spPr/>
        <p:txBody>
          <a:bodyPr/>
          <a:lstStyle/>
          <a:p>
            <a:pPr>
              <a:lnSpc>
                <a:spcPct val="150000"/>
              </a:lnSpc>
            </a:pPr>
            <a:r>
              <a:rPr lang="en-US" dirty="0"/>
              <a:t>Store </a:t>
            </a:r>
            <a:r>
              <a:rPr lang="en-US" b="1" dirty="0"/>
              <a:t>frequently used values</a:t>
            </a:r>
            <a:r>
              <a:rPr lang="en-US" dirty="0"/>
              <a:t> in memory. But it is limited by the amount of room in memory allocated to caching</a:t>
            </a:r>
          </a:p>
          <a:p>
            <a:pPr marL="0" indent="0">
              <a:buNone/>
            </a:pPr>
            <a:endParaRPr lang="en-US" dirty="0"/>
          </a:p>
          <a:p>
            <a:pPr marL="0" indent="0">
              <a:buNone/>
            </a:pPr>
            <a:endParaRPr lang="en-US" dirty="0"/>
          </a:p>
          <a:p>
            <a:r>
              <a:rPr lang="en-US" dirty="0"/>
              <a:t>Store commonly used attribute values together</a:t>
            </a:r>
          </a:p>
          <a:p>
            <a:endParaRPr lang="en-US" dirty="0"/>
          </a:p>
          <a:p>
            <a:pPr marL="114300" indent="0">
              <a:buNone/>
            </a:pPr>
            <a:endParaRPr lang="en-US" dirty="0"/>
          </a:p>
          <a:p>
            <a:pPr marL="114300" indent="0">
              <a:buNone/>
            </a:pPr>
            <a:endParaRPr lang="en-US" dirty="0"/>
          </a:p>
          <a:p>
            <a:pPr marL="114300" indent="0">
              <a:buNone/>
            </a:pPr>
            <a:r>
              <a:rPr lang="en-US" dirty="0"/>
              <a:t>as this ﻿reduce the number of disk seeks that must be performed to read all the needed data than store name and address separately.</a:t>
            </a:r>
          </a:p>
          <a:p>
            <a:pPr marL="114300" indent="0">
              <a:buNone/>
            </a:pPr>
            <a:endParaRPr lang="en-US" dirty="0"/>
          </a:p>
          <a:p>
            <a:endParaRPr lang="en-US" dirty="0"/>
          </a:p>
        </p:txBody>
      </p:sp>
      <p:pic>
        <p:nvPicPr>
          <p:cNvPr id="4" name="Picture 3">
            <a:extLst>
              <a:ext uri="{FF2B5EF4-FFF2-40B4-BE49-F238E27FC236}">
                <a16:creationId xmlns:a16="http://schemas.microsoft.com/office/drawing/2014/main" id="{0F1B71AE-3C1F-EA4B-BCED-7A72162142A0}"/>
              </a:ext>
            </a:extLst>
          </p:cNvPr>
          <p:cNvPicPr>
            <a:picLocks noChangeAspect="1"/>
          </p:cNvPicPr>
          <p:nvPr/>
        </p:nvPicPr>
        <p:blipFill>
          <a:blip r:embed="rId2"/>
          <a:stretch>
            <a:fillRect/>
          </a:stretch>
        </p:blipFill>
        <p:spPr>
          <a:xfrm>
            <a:off x="2439441" y="4067877"/>
            <a:ext cx="7313118" cy="755763"/>
          </a:xfrm>
          <a:prstGeom prst="rect">
            <a:avLst/>
          </a:prstGeom>
        </p:spPr>
      </p:pic>
    </p:spTree>
    <p:extLst>
      <p:ext uri="{BB962C8B-B14F-4D97-AF65-F5344CB8AC3E}">
        <p14:creationId xmlns:p14="http://schemas.microsoft.com/office/powerpoint/2010/main" val="380659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A42584-B123-6442-9B2D-A0033DAE88EE}"/>
              </a:ext>
            </a:extLst>
          </p:cNvPr>
          <p:cNvPicPr>
            <a:picLocks noChangeAspect="1"/>
          </p:cNvPicPr>
          <p:nvPr/>
        </p:nvPicPr>
        <p:blipFill>
          <a:blip r:embed="rId2"/>
          <a:stretch>
            <a:fillRect/>
          </a:stretch>
        </p:blipFill>
        <p:spPr>
          <a:xfrm>
            <a:off x="2176534" y="528595"/>
            <a:ext cx="7838932" cy="5800810"/>
          </a:xfrm>
          <a:prstGeom prst="rect">
            <a:avLst/>
          </a:prstGeom>
        </p:spPr>
      </p:pic>
    </p:spTree>
    <p:extLst>
      <p:ext uri="{BB962C8B-B14F-4D97-AF65-F5344CB8AC3E}">
        <p14:creationId xmlns:p14="http://schemas.microsoft.com/office/powerpoint/2010/main" val="3112951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E2B84-7B02-1745-B365-46BEB73F924B}"/>
              </a:ext>
            </a:extLst>
          </p:cNvPr>
          <p:cNvSpPr>
            <a:spLocks noGrp="1"/>
          </p:cNvSpPr>
          <p:nvPr>
            <p:ph type="title"/>
          </p:nvPr>
        </p:nvSpPr>
        <p:spPr/>
        <p:txBody>
          <a:bodyPr/>
          <a:lstStyle/>
          <a:p>
            <a:r>
              <a:rPr lang="en-US" dirty="0"/>
              <a:t>Designing structured values</a:t>
            </a:r>
          </a:p>
        </p:txBody>
      </p:sp>
      <p:sp>
        <p:nvSpPr>
          <p:cNvPr id="3" name="Content Placeholder 2">
            <a:extLst>
              <a:ext uri="{FF2B5EF4-FFF2-40B4-BE49-F238E27FC236}">
                <a16:creationId xmlns:a16="http://schemas.microsoft.com/office/drawing/2014/main" id="{B0DF9777-52BD-CF47-BE48-1A5C7129F3D0}"/>
              </a:ext>
            </a:extLst>
          </p:cNvPr>
          <p:cNvSpPr>
            <a:spLocks noGrp="1"/>
          </p:cNvSpPr>
          <p:nvPr>
            <p:ph idx="1"/>
          </p:nvPr>
        </p:nvSpPr>
        <p:spPr/>
        <p:txBody>
          <a:bodyPr/>
          <a:lstStyle/>
          <a:p>
            <a:pPr algn="just">
              <a:lnSpc>
                <a:spcPct val="150000"/>
              </a:lnSpc>
            </a:pPr>
            <a:r>
              <a:rPr lang="en-US" dirty="0"/>
              <a:t>If customer name is used many times but not the address, store key </a:t>
            </a:r>
            <a:r>
              <a:rPr lang="en-US" b="1" dirty="0"/>
              <a:t>name</a:t>
            </a:r>
            <a:r>
              <a:rPr lang="en-US" dirty="0"/>
              <a:t> separately. ﻿This would duplicate the customer name in your key-value database, but that should not be considered a problem.</a:t>
            </a:r>
          </a:p>
          <a:p>
            <a:endParaRPr lang="en-US" dirty="0"/>
          </a:p>
          <a:p>
            <a:pPr marL="0" indent="0">
              <a:buNone/>
            </a:pPr>
            <a:endParaRPr lang="en-US" dirty="0"/>
          </a:p>
          <a:p>
            <a:pPr>
              <a:lnSpc>
                <a:spcPct val="150000"/>
              </a:lnSpc>
            </a:pPr>
            <a:r>
              <a:rPr lang="en-US" dirty="0"/>
              <a:t>However, there are many cases that use only key “name” to lookup name when only that attribute is needed. This is beneficial to our application. Or use key “name” and “address” when name and address are needed.</a:t>
            </a:r>
          </a:p>
          <a:p>
            <a:pPr marL="0" indent="0">
              <a:buNone/>
            </a:pPr>
            <a:endParaRPr lang="en-US" dirty="0"/>
          </a:p>
        </p:txBody>
      </p:sp>
    </p:spTree>
    <p:extLst>
      <p:ext uri="{BB962C8B-B14F-4D97-AF65-F5344CB8AC3E}">
        <p14:creationId xmlns:p14="http://schemas.microsoft.com/office/powerpoint/2010/main" val="3070223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1FC8-AB84-BE46-BC6B-567115E58E8F}"/>
              </a:ext>
            </a:extLst>
          </p:cNvPr>
          <p:cNvSpPr>
            <a:spLocks noGrp="1"/>
          </p:cNvSpPr>
          <p:nvPr>
            <p:ph type="title"/>
          </p:nvPr>
        </p:nvSpPr>
        <p:spPr/>
        <p:txBody>
          <a:bodyPr>
            <a:normAutofit fontScale="90000"/>
          </a:bodyPr>
          <a:lstStyle/>
          <a:p>
            <a:r>
              <a:rPr lang="en-US" dirty="0"/>
              <a:t>Large values can lead to inefficient Read/Write Operations</a:t>
            </a:r>
          </a:p>
        </p:txBody>
      </p:sp>
      <p:sp>
        <p:nvSpPr>
          <p:cNvPr id="3" name="Content Placeholder 2">
            <a:extLst>
              <a:ext uri="{FF2B5EF4-FFF2-40B4-BE49-F238E27FC236}">
                <a16:creationId xmlns:a16="http://schemas.microsoft.com/office/drawing/2014/main" id="{3DBCC304-100A-9943-8818-1BD329466BC6}"/>
              </a:ext>
            </a:extLst>
          </p:cNvPr>
          <p:cNvSpPr>
            <a:spLocks noGrp="1"/>
          </p:cNvSpPr>
          <p:nvPr>
            <p:ph idx="1"/>
          </p:nvPr>
        </p:nvSpPr>
        <p:spPr/>
        <p:txBody>
          <a:bodyPr/>
          <a:lstStyle/>
          <a:p>
            <a:pPr marL="0" indent="0">
              <a:buNone/>
            </a:pPr>
            <a:endParaRPr lang="en-US" dirty="0"/>
          </a:p>
          <a:p>
            <a:pPr>
              <a:lnSpc>
                <a:spcPct val="150000"/>
              </a:lnSpc>
            </a:pPr>
            <a:r>
              <a:rPr lang="en-US" dirty="0"/>
              <a:t>Using structured data types such as lists and sets can improve overall efficiency of applications</a:t>
            </a:r>
          </a:p>
          <a:p>
            <a:pPr>
              <a:lnSpc>
                <a:spcPct val="150000"/>
              </a:lnSpc>
            </a:pPr>
            <a:endParaRPr lang="en-US" dirty="0"/>
          </a:p>
          <a:p>
            <a:pPr>
              <a:lnSpc>
                <a:spcPct val="150000"/>
              </a:lnSpc>
            </a:pPr>
            <a:r>
              <a:rPr lang="en-US" dirty="0"/>
              <a:t>﻿It is important to also consider how increasing the size of a value can adversely impact read and write operations</a:t>
            </a:r>
          </a:p>
          <a:p>
            <a:pPr>
              <a:lnSpc>
                <a:spcPct val="150000"/>
              </a:lnSpc>
            </a:pPr>
            <a:endParaRPr lang="en-US" dirty="0"/>
          </a:p>
          <a:p>
            <a:pPr>
              <a:lnSpc>
                <a:spcPct val="150000"/>
              </a:lnSpc>
            </a:pPr>
            <a:r>
              <a:rPr lang="en-US" dirty="0"/>
              <a:t>Consider data structure in the next image (don’t do that on your database)</a:t>
            </a:r>
          </a:p>
          <a:p>
            <a:pPr>
              <a:lnSpc>
                <a:spcPct val="150000"/>
              </a:lnSpc>
            </a:pPr>
            <a:endParaRPr lang="en-US" dirty="0"/>
          </a:p>
        </p:txBody>
      </p:sp>
    </p:spTree>
    <p:extLst>
      <p:ext uri="{BB962C8B-B14F-4D97-AF65-F5344CB8AC3E}">
        <p14:creationId xmlns:p14="http://schemas.microsoft.com/office/powerpoint/2010/main" val="213893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EBFF71-E3A4-AE48-BD72-5B52682CA2A7}"/>
              </a:ext>
            </a:extLst>
          </p:cNvPr>
          <p:cNvPicPr>
            <a:picLocks noChangeAspect="1"/>
          </p:cNvPicPr>
          <p:nvPr/>
        </p:nvPicPr>
        <p:blipFill>
          <a:blip r:embed="rId3"/>
          <a:stretch>
            <a:fillRect/>
          </a:stretch>
        </p:blipFill>
        <p:spPr>
          <a:xfrm>
            <a:off x="2893311" y="237280"/>
            <a:ext cx="6405377" cy="6383440"/>
          </a:xfrm>
          <a:prstGeom prst="rect">
            <a:avLst/>
          </a:prstGeom>
        </p:spPr>
      </p:pic>
      <p:sp>
        <p:nvSpPr>
          <p:cNvPr id="2" name="TextBox 1">
            <a:extLst>
              <a:ext uri="{FF2B5EF4-FFF2-40B4-BE49-F238E27FC236}">
                <a16:creationId xmlns:a16="http://schemas.microsoft.com/office/drawing/2014/main" id="{F315D1AB-9B16-1644-915B-E22F50FFFE38}"/>
              </a:ext>
            </a:extLst>
          </p:cNvPr>
          <p:cNvSpPr txBox="1"/>
          <p:nvPr/>
        </p:nvSpPr>
        <p:spPr>
          <a:xfrm>
            <a:off x="606392" y="2964581"/>
            <a:ext cx="1376412" cy="369332"/>
          </a:xfrm>
          <a:prstGeom prst="rect">
            <a:avLst/>
          </a:prstGeom>
          <a:noFill/>
        </p:spPr>
        <p:txBody>
          <a:bodyPr wrap="square" rtlCol="0">
            <a:spAutoFit/>
          </a:bodyPr>
          <a:lstStyle/>
          <a:p>
            <a:r>
              <a:rPr lang="en-US" dirty="0"/>
              <a:t>Cart items</a:t>
            </a:r>
          </a:p>
        </p:txBody>
      </p:sp>
      <p:sp>
        <p:nvSpPr>
          <p:cNvPr id="5" name="TextBox 4">
            <a:extLst>
              <a:ext uri="{FF2B5EF4-FFF2-40B4-BE49-F238E27FC236}">
                <a16:creationId xmlns:a16="http://schemas.microsoft.com/office/drawing/2014/main" id="{0C6BBDFB-BF4A-9B47-8C3F-38C944E614D5}"/>
              </a:ext>
            </a:extLst>
          </p:cNvPr>
          <p:cNvSpPr txBox="1"/>
          <p:nvPr/>
        </p:nvSpPr>
        <p:spPr>
          <a:xfrm>
            <a:off x="606392" y="624038"/>
            <a:ext cx="1376412" cy="646331"/>
          </a:xfrm>
          <a:prstGeom prst="rect">
            <a:avLst/>
          </a:prstGeom>
          <a:noFill/>
        </p:spPr>
        <p:txBody>
          <a:bodyPr wrap="square" rtlCol="0">
            <a:spAutoFit/>
          </a:bodyPr>
          <a:lstStyle/>
          <a:p>
            <a:r>
              <a:rPr lang="en-US" dirty="0"/>
              <a:t>Customer info.</a:t>
            </a:r>
          </a:p>
        </p:txBody>
      </p:sp>
      <p:cxnSp>
        <p:nvCxnSpPr>
          <p:cNvPr id="6" name="Straight Arrow Connector 5">
            <a:extLst>
              <a:ext uri="{FF2B5EF4-FFF2-40B4-BE49-F238E27FC236}">
                <a16:creationId xmlns:a16="http://schemas.microsoft.com/office/drawing/2014/main" id="{BA246977-7672-254B-A59E-31ED9003482D}"/>
              </a:ext>
            </a:extLst>
          </p:cNvPr>
          <p:cNvCxnSpPr>
            <a:stCxn id="5" idx="3"/>
          </p:cNvCxnSpPr>
          <p:nvPr/>
        </p:nvCxnSpPr>
        <p:spPr>
          <a:xfrm>
            <a:off x="1982804" y="947204"/>
            <a:ext cx="1212783" cy="9232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C2E6BF7-0DA8-B940-B44E-D8C3038E2D8B}"/>
              </a:ext>
            </a:extLst>
          </p:cNvPr>
          <p:cNvCxnSpPr>
            <a:cxnSpLocks/>
          </p:cNvCxnSpPr>
          <p:nvPr/>
        </p:nvCxnSpPr>
        <p:spPr>
          <a:xfrm flipV="1">
            <a:off x="1982803" y="1749452"/>
            <a:ext cx="1453416" cy="144589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C2B8853-7EF3-5F41-A766-762FF6BFEFC4}"/>
              </a:ext>
            </a:extLst>
          </p:cNvPr>
          <p:cNvSpPr txBox="1"/>
          <p:nvPr/>
        </p:nvSpPr>
        <p:spPr>
          <a:xfrm>
            <a:off x="567890" y="5322770"/>
            <a:ext cx="2021305" cy="369332"/>
          </a:xfrm>
          <a:prstGeom prst="rect">
            <a:avLst/>
          </a:prstGeom>
          <a:noFill/>
        </p:spPr>
        <p:txBody>
          <a:bodyPr wrap="square" rtlCol="0">
            <a:spAutoFit/>
          </a:bodyPr>
          <a:lstStyle/>
          <a:p>
            <a:r>
              <a:rPr lang="en-US" dirty="0"/>
              <a:t>﻿Key: </a:t>
            </a:r>
            <a:r>
              <a:rPr lang="en-US" b="1" dirty="0"/>
              <a:t>ordID:781379</a:t>
            </a:r>
          </a:p>
        </p:txBody>
      </p:sp>
    </p:spTree>
    <p:extLst>
      <p:ext uri="{BB962C8B-B14F-4D97-AF65-F5344CB8AC3E}">
        <p14:creationId xmlns:p14="http://schemas.microsoft.com/office/powerpoint/2010/main" val="2265624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E41D-DD94-A442-B23A-74C684D010CA}"/>
              </a:ext>
            </a:extLst>
          </p:cNvPr>
          <p:cNvSpPr>
            <a:spLocks noGrp="1"/>
          </p:cNvSpPr>
          <p:nvPr>
            <p:ph type="title"/>
          </p:nvPr>
        </p:nvSpPr>
        <p:spPr/>
        <p:txBody>
          <a:bodyPr/>
          <a:lstStyle/>
          <a:p>
            <a:r>
              <a:rPr lang="en-US" dirty="0"/>
              <a:t>How this structure is built</a:t>
            </a:r>
          </a:p>
        </p:txBody>
      </p:sp>
      <p:sp>
        <p:nvSpPr>
          <p:cNvPr id="3" name="Content Placeholder 2">
            <a:extLst>
              <a:ext uri="{FF2B5EF4-FFF2-40B4-BE49-F238E27FC236}">
                <a16:creationId xmlns:a16="http://schemas.microsoft.com/office/drawing/2014/main" id="{6A0E3837-3064-BE4B-A289-140A42B527AA}"/>
              </a:ext>
            </a:extLst>
          </p:cNvPr>
          <p:cNvSpPr>
            <a:spLocks noGrp="1"/>
          </p:cNvSpPr>
          <p:nvPr>
            <p:ph idx="1"/>
          </p:nvPr>
        </p:nvSpPr>
        <p:spPr/>
        <p:txBody>
          <a:bodyPr>
            <a:normAutofit/>
          </a:bodyPr>
          <a:lstStyle/>
          <a:p>
            <a:r>
              <a:rPr lang="en-US" dirty="0"/>
              <a:t>When the customer adds her first item to her cart, the list is created and the customer name and address are copied from the customer database. </a:t>
            </a:r>
          </a:p>
          <a:p>
            <a:endParaRPr lang="en-US" dirty="0"/>
          </a:p>
          <a:p>
            <a:r>
              <a:rPr lang="en-US" dirty="0"/>
              <a:t>An order array is created and a list with the item identifier, quantity, description, and price is added to the array. The key value is hashed and the entire data structure is written to disk.</a:t>
            </a:r>
          </a:p>
          <a:p>
            <a:endParaRPr lang="en-US" dirty="0"/>
          </a:p>
          <a:p>
            <a:r>
              <a:rPr lang="en-US" dirty="0"/>
              <a:t>The customer then adds another item to the cart, and a new entry is added to the array of ordered items. Because the value is treated as an atomic unit, the entire list (for example, customer information and ordered items) is written to the disk again. </a:t>
            </a:r>
          </a:p>
          <a:p>
            <a:endParaRPr lang="en-US" dirty="0"/>
          </a:p>
          <a:p>
            <a:r>
              <a:rPr lang="en-US" dirty="0"/>
              <a:t>This process continues for each of the additional items.</a:t>
            </a:r>
          </a:p>
          <a:p>
            <a:endParaRPr lang="en-US" dirty="0"/>
          </a:p>
        </p:txBody>
      </p:sp>
    </p:spTree>
    <p:extLst>
      <p:ext uri="{BB962C8B-B14F-4D97-AF65-F5344CB8AC3E}">
        <p14:creationId xmlns:p14="http://schemas.microsoft.com/office/powerpoint/2010/main" val="3647298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9BE8-4EF1-9D42-8A0A-07BA7FA45722}"/>
              </a:ext>
            </a:extLst>
          </p:cNvPr>
          <p:cNvSpPr>
            <a:spLocks noGrp="1"/>
          </p:cNvSpPr>
          <p:nvPr>
            <p:ph type="title"/>
          </p:nvPr>
        </p:nvSpPr>
        <p:spPr/>
        <p:txBody>
          <a:bodyPr/>
          <a:lstStyle/>
          <a:p>
            <a:r>
              <a:rPr lang="en-VN" dirty="0"/>
              <a:t>Activity: Solution</a:t>
            </a:r>
          </a:p>
        </p:txBody>
      </p:sp>
      <p:sp>
        <p:nvSpPr>
          <p:cNvPr id="3" name="Content Placeholder 2">
            <a:extLst>
              <a:ext uri="{FF2B5EF4-FFF2-40B4-BE49-F238E27FC236}">
                <a16:creationId xmlns:a16="http://schemas.microsoft.com/office/drawing/2014/main" id="{82B5FDE3-7334-7545-8375-A2E9DF3679A8}"/>
              </a:ext>
            </a:extLst>
          </p:cNvPr>
          <p:cNvSpPr>
            <a:spLocks noGrp="1"/>
          </p:cNvSpPr>
          <p:nvPr>
            <p:ph idx="1"/>
          </p:nvPr>
        </p:nvSpPr>
        <p:spPr/>
        <p:txBody>
          <a:bodyPr/>
          <a:lstStyle/>
          <a:p>
            <a:r>
              <a:rPr lang="en-VN" dirty="0"/>
              <a:t>Can you think of a solution for this problem.</a:t>
            </a:r>
          </a:p>
        </p:txBody>
      </p:sp>
    </p:spTree>
    <p:extLst>
      <p:ext uri="{BB962C8B-B14F-4D97-AF65-F5344CB8AC3E}">
        <p14:creationId xmlns:p14="http://schemas.microsoft.com/office/powerpoint/2010/main" val="991605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2D6-3B3E-994C-B45A-CB3CEDB6B5EE}"/>
              </a:ext>
            </a:extLst>
          </p:cNvPr>
          <p:cNvSpPr>
            <a:spLocks noGrp="1"/>
          </p:cNvSpPr>
          <p:nvPr>
            <p:ph type="title"/>
          </p:nvPr>
        </p:nvSpPr>
        <p:spPr/>
        <p:txBody>
          <a:bodyPr/>
          <a:lstStyle/>
          <a:p>
            <a:r>
              <a:rPr lang="en-US" dirty="0"/>
              <a:t>Limitation of key-value</a:t>
            </a:r>
          </a:p>
        </p:txBody>
      </p:sp>
      <p:sp>
        <p:nvSpPr>
          <p:cNvPr id="3" name="Content Placeholder 2">
            <a:extLst>
              <a:ext uri="{FF2B5EF4-FFF2-40B4-BE49-F238E27FC236}">
                <a16:creationId xmlns:a16="http://schemas.microsoft.com/office/drawing/2014/main" id="{18B50924-7B60-2D47-B68A-62A830B89788}"/>
              </a:ext>
            </a:extLst>
          </p:cNvPr>
          <p:cNvSpPr>
            <a:spLocks noGrp="1"/>
          </p:cNvSpPr>
          <p:nvPr>
            <p:ph idx="1"/>
          </p:nvPr>
        </p:nvSpPr>
        <p:spPr>
          <a:xfrm>
            <a:off x="609598" y="1737359"/>
            <a:ext cx="10160001" cy="4538311"/>
          </a:xfrm>
        </p:spPr>
        <p:txBody>
          <a:bodyPr/>
          <a:lstStyle/>
          <a:p>
            <a:pPr>
              <a:lnSpc>
                <a:spcPct val="150000"/>
              </a:lnSpc>
            </a:pPr>
            <a:r>
              <a:rPr lang="en-US" dirty="0"/>
              <a:t>The only way to lookup value is by key: If you want to lookup information in the value, but only using key, this is not convenient.</a:t>
            </a:r>
          </a:p>
          <a:p>
            <a:pPr marL="0" indent="0">
              <a:lnSpc>
                <a:spcPct val="150000"/>
              </a:lnSpc>
              <a:buNone/>
            </a:pPr>
            <a:endParaRPr lang="en-US" dirty="0"/>
          </a:p>
          <a:p>
            <a:pPr>
              <a:lnSpc>
                <a:spcPct val="150000"/>
              </a:lnSpc>
            </a:pPr>
            <a:r>
              <a:rPr lang="en-US" dirty="0"/>
              <a:t>Some key-value databases do not support range queries. For example: searching data within date range.</a:t>
            </a:r>
          </a:p>
          <a:p>
            <a:pPr>
              <a:lnSpc>
                <a:spcPct val="150000"/>
              </a:lnSpc>
            </a:pPr>
            <a:endParaRPr lang="en-US" dirty="0"/>
          </a:p>
          <a:p>
            <a:pPr>
              <a:lnSpc>
                <a:spcPct val="150000"/>
              </a:lnSpc>
            </a:pPr>
            <a:r>
              <a:rPr lang="en-US" dirty="0"/>
              <a:t>There is no standard query language comparable to SQL: Only GET and SET are enough.</a:t>
            </a:r>
          </a:p>
        </p:txBody>
      </p:sp>
    </p:spTree>
    <p:extLst>
      <p:ext uri="{BB962C8B-B14F-4D97-AF65-F5344CB8AC3E}">
        <p14:creationId xmlns:p14="http://schemas.microsoft.com/office/powerpoint/2010/main" val="2267236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BEDA-1F78-A24F-B950-7C0E3C96AF6D}"/>
              </a:ext>
            </a:extLst>
          </p:cNvPr>
          <p:cNvSpPr>
            <a:spLocks noGrp="1"/>
          </p:cNvSpPr>
          <p:nvPr>
            <p:ph type="title"/>
          </p:nvPr>
        </p:nvSpPr>
        <p:spPr/>
        <p:txBody>
          <a:bodyPr>
            <a:normAutofit/>
          </a:bodyPr>
          <a:lstStyle/>
          <a:p>
            <a:r>
              <a:rPr lang="en-US" dirty="0"/>
              <a:t>3. Key-value considerations aspects</a:t>
            </a:r>
          </a:p>
        </p:txBody>
      </p:sp>
      <p:sp>
        <p:nvSpPr>
          <p:cNvPr id="3" name="Content Placeholder 2">
            <a:extLst>
              <a:ext uri="{FF2B5EF4-FFF2-40B4-BE49-F238E27FC236}">
                <a16:creationId xmlns:a16="http://schemas.microsoft.com/office/drawing/2014/main" id="{F049ABA8-1605-BB47-BAE4-D1864E506FB8}"/>
              </a:ext>
            </a:extLst>
          </p:cNvPr>
          <p:cNvSpPr>
            <a:spLocks noGrp="1"/>
          </p:cNvSpPr>
          <p:nvPr>
            <p:ph idx="1"/>
          </p:nvPr>
        </p:nvSpPr>
        <p:spPr/>
        <p:txBody>
          <a:bodyPr/>
          <a:lstStyle/>
          <a:p>
            <a:r>
              <a:rPr lang="en-US" dirty="0"/>
              <a:t>There are some aspects of Key-Value database need considerations</a:t>
            </a:r>
          </a:p>
          <a:p>
            <a:endParaRPr lang="en-US" dirty="0"/>
          </a:p>
          <a:p>
            <a:pPr lvl="1">
              <a:lnSpc>
                <a:spcPct val="150000"/>
              </a:lnSpc>
            </a:pPr>
            <a:r>
              <a:rPr lang="en-US" dirty="0"/>
              <a:t>Time to Live (TTL)</a:t>
            </a:r>
          </a:p>
          <a:p>
            <a:pPr lvl="1">
              <a:lnSpc>
                <a:spcPct val="150000"/>
              </a:lnSpc>
            </a:pPr>
            <a:r>
              <a:rPr lang="en-US" dirty="0"/>
              <a:t>Emulating tables</a:t>
            </a:r>
          </a:p>
          <a:p>
            <a:pPr lvl="1">
              <a:lnSpc>
                <a:spcPct val="150000"/>
              </a:lnSpc>
            </a:pPr>
            <a:r>
              <a:rPr lang="en-US" dirty="0"/>
              <a:t>Aggregates</a:t>
            </a:r>
          </a:p>
          <a:p>
            <a:pPr lvl="1">
              <a:lnSpc>
                <a:spcPct val="150000"/>
              </a:lnSpc>
            </a:pPr>
            <a:r>
              <a:rPr lang="en-US" dirty="0"/>
              <a:t>Atomic aggregates</a:t>
            </a:r>
          </a:p>
          <a:p>
            <a:pPr lvl="1">
              <a:lnSpc>
                <a:spcPct val="150000"/>
              </a:lnSpc>
            </a:pPr>
            <a:r>
              <a:rPr lang="en-US" dirty="0"/>
              <a:t>Enumerable keys</a:t>
            </a:r>
          </a:p>
          <a:p>
            <a:pPr lvl="1">
              <a:lnSpc>
                <a:spcPct val="150000"/>
              </a:lnSpc>
            </a:pPr>
            <a:r>
              <a:rPr lang="en-US" dirty="0"/>
              <a:t>Indexes</a:t>
            </a:r>
          </a:p>
        </p:txBody>
      </p:sp>
    </p:spTree>
    <p:extLst>
      <p:ext uri="{BB962C8B-B14F-4D97-AF65-F5344CB8AC3E}">
        <p14:creationId xmlns:p14="http://schemas.microsoft.com/office/powerpoint/2010/main" val="38584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57DE-C0E7-FA4A-A178-4A5EDF83138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969D0AE-DD41-D448-9FC3-DBAB12E11AEC}"/>
              </a:ext>
            </a:extLst>
          </p:cNvPr>
          <p:cNvSpPr>
            <a:spLocks noGrp="1"/>
          </p:cNvSpPr>
          <p:nvPr>
            <p:ph idx="1"/>
          </p:nvPr>
        </p:nvSpPr>
        <p:spPr/>
        <p:txBody>
          <a:bodyPr/>
          <a:lstStyle/>
          <a:p>
            <a:pPr>
              <a:lnSpc>
                <a:spcPct val="150000"/>
              </a:lnSpc>
            </a:pPr>
            <a:r>
              <a:rPr lang="en-US" dirty="0"/>
              <a:t>Key design and partitioning</a:t>
            </a:r>
          </a:p>
          <a:p>
            <a:pPr>
              <a:lnSpc>
                <a:spcPct val="150000"/>
              </a:lnSpc>
            </a:pPr>
            <a:r>
              <a:rPr lang="en-US" dirty="0"/>
              <a:t>Designing structured values</a:t>
            </a:r>
          </a:p>
          <a:p>
            <a:pPr>
              <a:lnSpc>
                <a:spcPct val="150000"/>
              </a:lnSpc>
            </a:pPr>
            <a:r>
              <a:rPr lang="en-US" dirty="0"/>
              <a:t>Limitation of Key-value database</a:t>
            </a:r>
          </a:p>
          <a:p>
            <a:pPr>
              <a:lnSpc>
                <a:spcPct val="150000"/>
              </a:lnSpc>
            </a:pPr>
            <a:r>
              <a:rPr lang="en-US" dirty="0"/>
              <a:t>Design pattern for key-value database</a:t>
            </a:r>
          </a:p>
          <a:p>
            <a:pPr>
              <a:lnSpc>
                <a:spcPct val="150000"/>
              </a:lnSpc>
            </a:pPr>
            <a:r>
              <a:rPr lang="en-US" dirty="0"/>
              <a:t>Use cases to use and when not to use</a:t>
            </a:r>
          </a:p>
        </p:txBody>
      </p:sp>
    </p:spTree>
    <p:extLst>
      <p:ext uri="{BB962C8B-B14F-4D97-AF65-F5344CB8AC3E}">
        <p14:creationId xmlns:p14="http://schemas.microsoft.com/office/powerpoint/2010/main" val="2622873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8015-4A35-1949-A5CB-3434BEA20C37}"/>
              </a:ext>
            </a:extLst>
          </p:cNvPr>
          <p:cNvSpPr>
            <a:spLocks noGrp="1"/>
          </p:cNvSpPr>
          <p:nvPr>
            <p:ph type="title"/>
          </p:nvPr>
        </p:nvSpPr>
        <p:spPr/>
        <p:txBody>
          <a:bodyPr/>
          <a:lstStyle/>
          <a:p>
            <a:r>
              <a:rPr lang="en-US" dirty="0"/>
              <a:t>3.1. Time to live</a:t>
            </a:r>
          </a:p>
        </p:txBody>
      </p:sp>
      <p:sp>
        <p:nvSpPr>
          <p:cNvPr id="3" name="Content Placeholder 2">
            <a:extLst>
              <a:ext uri="{FF2B5EF4-FFF2-40B4-BE49-F238E27FC236}">
                <a16:creationId xmlns:a16="http://schemas.microsoft.com/office/drawing/2014/main" id="{47E57A7D-42F0-E149-BEB8-AE961307565E}"/>
              </a:ext>
            </a:extLst>
          </p:cNvPr>
          <p:cNvSpPr>
            <a:spLocks noGrp="1"/>
          </p:cNvSpPr>
          <p:nvPr>
            <p:ph idx="1"/>
          </p:nvPr>
        </p:nvSpPr>
        <p:spPr/>
        <p:txBody>
          <a:bodyPr>
            <a:normAutofit/>
          </a:bodyPr>
          <a:lstStyle/>
          <a:p>
            <a:r>
              <a:rPr lang="en-US" dirty="0"/>
              <a:t>Is a term to describe a temporary object which has start time and expiration time.</a:t>
            </a:r>
          </a:p>
          <a:p>
            <a:pPr marL="0" indent="0">
              <a:buNone/>
            </a:pPr>
            <a:endParaRPr lang="en-US" dirty="0"/>
          </a:p>
          <a:p>
            <a:pPr marL="0" indent="0">
              <a:buNone/>
            </a:pPr>
            <a:endParaRPr lang="en-US" dirty="0"/>
          </a:p>
          <a:p>
            <a:r>
              <a:rPr lang="en-US" dirty="0"/>
              <a:t>Used in caching data in limited memory server when keys are used to hold a resource for some specified period of time</a:t>
            </a:r>
          </a:p>
          <a:p>
            <a:pPr marL="0" indent="0">
              <a:buNone/>
            </a:pPr>
            <a:endParaRPr lang="en-US" dirty="0"/>
          </a:p>
          <a:p>
            <a:pPr marL="0" indent="0">
              <a:buNone/>
            </a:pPr>
            <a:endParaRPr lang="en-US" dirty="0"/>
          </a:p>
          <a:p>
            <a:r>
              <a:rPr lang="en-US" dirty="0"/>
              <a:t>When current time exceeds expiration time, data will be removed to free memory to store something else.</a:t>
            </a:r>
          </a:p>
          <a:p>
            <a:endParaRPr lang="en-US" dirty="0"/>
          </a:p>
        </p:txBody>
      </p:sp>
    </p:spTree>
    <p:extLst>
      <p:ext uri="{BB962C8B-B14F-4D97-AF65-F5344CB8AC3E}">
        <p14:creationId xmlns:p14="http://schemas.microsoft.com/office/powerpoint/2010/main" val="2259673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BD8740-4C9A-2344-B214-451A82E4B7C5}"/>
              </a:ext>
            </a:extLst>
          </p:cNvPr>
          <p:cNvPicPr>
            <a:picLocks noChangeAspect="1"/>
          </p:cNvPicPr>
          <p:nvPr/>
        </p:nvPicPr>
        <p:blipFill>
          <a:blip r:embed="rId2"/>
          <a:stretch>
            <a:fillRect/>
          </a:stretch>
        </p:blipFill>
        <p:spPr>
          <a:xfrm>
            <a:off x="2651314" y="538843"/>
            <a:ext cx="6889371" cy="5780314"/>
          </a:xfrm>
          <a:prstGeom prst="rect">
            <a:avLst/>
          </a:prstGeom>
        </p:spPr>
      </p:pic>
    </p:spTree>
    <p:extLst>
      <p:ext uri="{BB962C8B-B14F-4D97-AF65-F5344CB8AC3E}">
        <p14:creationId xmlns:p14="http://schemas.microsoft.com/office/powerpoint/2010/main" val="1725610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E2C3-3C7E-D347-B24D-0EC2634815DF}"/>
              </a:ext>
            </a:extLst>
          </p:cNvPr>
          <p:cNvSpPr>
            <a:spLocks noGrp="1"/>
          </p:cNvSpPr>
          <p:nvPr>
            <p:ph type="title"/>
          </p:nvPr>
        </p:nvSpPr>
        <p:spPr/>
        <p:txBody>
          <a:bodyPr/>
          <a:lstStyle/>
          <a:p>
            <a:r>
              <a:rPr lang="en-VN" dirty="0"/>
              <a:t>Use cases</a:t>
            </a:r>
          </a:p>
        </p:txBody>
      </p:sp>
      <p:sp>
        <p:nvSpPr>
          <p:cNvPr id="3" name="Content Placeholder 2">
            <a:extLst>
              <a:ext uri="{FF2B5EF4-FFF2-40B4-BE49-F238E27FC236}">
                <a16:creationId xmlns:a16="http://schemas.microsoft.com/office/drawing/2014/main" id="{FD220DD7-45A1-BD4D-9FE5-087D82E28158}"/>
              </a:ext>
            </a:extLst>
          </p:cNvPr>
          <p:cNvSpPr>
            <a:spLocks noGrp="1"/>
          </p:cNvSpPr>
          <p:nvPr>
            <p:ph idx="1"/>
          </p:nvPr>
        </p:nvSpPr>
        <p:spPr/>
        <p:txBody>
          <a:bodyPr/>
          <a:lstStyle/>
          <a:p>
            <a:pPr>
              <a:lnSpc>
                <a:spcPct val="150000"/>
              </a:lnSpc>
            </a:pPr>
            <a:r>
              <a:rPr lang="en-VN" dirty="0"/>
              <a:t>In some ecommerce page, there is a function for user to login which stores session in key-value database</a:t>
            </a:r>
          </a:p>
          <a:p>
            <a:endParaRPr lang="en-VN" dirty="0"/>
          </a:p>
          <a:p>
            <a:pPr marL="114300" indent="0">
              <a:buNone/>
            </a:pPr>
            <a:endParaRPr lang="en-VN" dirty="0"/>
          </a:p>
          <a:p>
            <a:pPr>
              <a:lnSpc>
                <a:spcPct val="150000"/>
              </a:lnSpc>
            </a:pPr>
            <a:r>
              <a:rPr lang="en-VN" dirty="0"/>
              <a:t>Basically, session is created and available in a specific amount of time (2-3 days). After TTL of that key expires, then that key is automatically deleted</a:t>
            </a:r>
          </a:p>
          <a:p>
            <a:pPr>
              <a:lnSpc>
                <a:spcPct val="150000"/>
              </a:lnSpc>
            </a:pPr>
            <a:endParaRPr lang="en-VN" dirty="0"/>
          </a:p>
          <a:p>
            <a:pPr>
              <a:lnSpc>
                <a:spcPct val="150000"/>
              </a:lnSpc>
            </a:pPr>
            <a:r>
              <a:rPr lang="en-VN" dirty="0"/>
              <a:t>Thus, user is signed out.</a:t>
            </a:r>
          </a:p>
        </p:txBody>
      </p:sp>
    </p:spTree>
    <p:extLst>
      <p:ext uri="{BB962C8B-B14F-4D97-AF65-F5344CB8AC3E}">
        <p14:creationId xmlns:p14="http://schemas.microsoft.com/office/powerpoint/2010/main" val="1187933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479A-780D-4F48-8763-DFC3B660A166}"/>
              </a:ext>
            </a:extLst>
          </p:cNvPr>
          <p:cNvSpPr>
            <a:spLocks noGrp="1"/>
          </p:cNvSpPr>
          <p:nvPr>
            <p:ph type="title"/>
          </p:nvPr>
        </p:nvSpPr>
        <p:spPr/>
        <p:txBody>
          <a:bodyPr/>
          <a:lstStyle/>
          <a:p>
            <a:r>
              <a:rPr lang="en-US" dirty="0"/>
              <a:t>3.2. Emulating table (Table simulation)</a:t>
            </a:r>
          </a:p>
        </p:txBody>
      </p:sp>
      <p:sp>
        <p:nvSpPr>
          <p:cNvPr id="3" name="Content Placeholder 2">
            <a:extLst>
              <a:ext uri="{FF2B5EF4-FFF2-40B4-BE49-F238E27FC236}">
                <a16:creationId xmlns:a16="http://schemas.microsoft.com/office/drawing/2014/main" id="{F620DBB2-4B48-704D-A3F7-6BEFC8E16844}"/>
              </a:ext>
            </a:extLst>
          </p:cNvPr>
          <p:cNvSpPr>
            <a:spLocks noGrp="1"/>
          </p:cNvSpPr>
          <p:nvPr>
            <p:ph idx="1"/>
          </p:nvPr>
        </p:nvSpPr>
        <p:spPr>
          <a:xfrm>
            <a:off x="660400" y="1872112"/>
            <a:ext cx="10058400" cy="4490187"/>
          </a:xfrm>
        </p:spPr>
        <p:txBody>
          <a:bodyPr/>
          <a:lstStyle/>
          <a:p>
            <a:r>
              <a:rPr lang="en-US" dirty="0"/>
              <a:t>Implement data structure like a table, with only 2 methods SET and GET</a:t>
            </a:r>
          </a:p>
          <a:p>
            <a:endParaRPr lang="en-US" dirty="0"/>
          </a:p>
          <a:p>
            <a:endParaRPr lang="en-US" dirty="0"/>
          </a:p>
          <a:p>
            <a:r>
              <a:rPr lang="en-US" dirty="0"/>
              <a:t>Emulating tables streamlines the getting and setting of multiple attributes related to a single instance of an entity, but should not be overused</a:t>
            </a:r>
          </a:p>
          <a:p>
            <a:pPr marL="0" indent="0">
              <a:buNone/>
            </a:pPr>
            <a:endParaRPr lang="en-US" dirty="0"/>
          </a:p>
          <a:p>
            <a:pPr marL="0" indent="0">
              <a:buNone/>
            </a:pPr>
            <a:endParaRPr lang="en-US" dirty="0"/>
          </a:p>
          <a:p>
            <a:r>
              <a:rPr lang="en-US" dirty="0"/>
              <a:t>Frequent use of emulating tables can indicate a misuse of a key-value database</a:t>
            </a:r>
          </a:p>
          <a:p>
            <a:pPr marL="0" indent="0">
              <a:buNone/>
            </a:pPr>
            <a:endParaRPr lang="en-US" dirty="0"/>
          </a:p>
          <a:p>
            <a:r>
              <a:rPr lang="en-US" dirty="0"/>
              <a:t>It is helpful when you routinely get or set a related set of attributes. ﻿This pattern is useful when you are dealing with a small number of emulated tables.</a:t>
            </a:r>
          </a:p>
        </p:txBody>
      </p:sp>
    </p:spTree>
    <p:extLst>
      <p:ext uri="{BB962C8B-B14F-4D97-AF65-F5344CB8AC3E}">
        <p14:creationId xmlns:p14="http://schemas.microsoft.com/office/powerpoint/2010/main" val="180454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5A14-5435-B040-A2E6-F9BE0108188E}"/>
              </a:ext>
            </a:extLst>
          </p:cNvPr>
          <p:cNvSpPr>
            <a:spLocks noGrp="1"/>
          </p:cNvSpPr>
          <p:nvPr>
            <p:ph type="title"/>
          </p:nvPr>
        </p:nvSpPr>
        <p:spPr/>
        <p:txBody>
          <a:bodyPr/>
          <a:lstStyle/>
          <a:p>
            <a:r>
              <a:rPr lang="en-US" dirty="0"/>
              <a:t>Sample implementation</a:t>
            </a:r>
          </a:p>
        </p:txBody>
      </p:sp>
      <p:pic>
        <p:nvPicPr>
          <p:cNvPr id="9" name="Content Placeholder 3">
            <a:extLst>
              <a:ext uri="{FF2B5EF4-FFF2-40B4-BE49-F238E27FC236}">
                <a16:creationId xmlns:a16="http://schemas.microsoft.com/office/drawing/2014/main" id="{70D1D285-1DEB-C641-9CB9-99E73356E485}"/>
              </a:ext>
            </a:extLst>
          </p:cNvPr>
          <p:cNvPicPr>
            <a:picLocks noGrp="1" noChangeAspect="1"/>
          </p:cNvPicPr>
          <p:nvPr>
            <p:ph idx="1"/>
          </p:nvPr>
        </p:nvPicPr>
        <p:blipFill>
          <a:blip r:embed="rId2"/>
          <a:stretch>
            <a:fillRect/>
          </a:stretch>
        </p:blipFill>
        <p:spPr>
          <a:xfrm>
            <a:off x="1824265" y="2809119"/>
            <a:ext cx="3949700" cy="457200"/>
          </a:xfrm>
          <a:prstGeom prst="rect">
            <a:avLst/>
          </a:prstGeom>
        </p:spPr>
      </p:pic>
      <p:graphicFrame>
        <p:nvGraphicFramePr>
          <p:cNvPr id="7" name="Table 6">
            <a:extLst>
              <a:ext uri="{FF2B5EF4-FFF2-40B4-BE49-F238E27FC236}">
                <a16:creationId xmlns:a16="http://schemas.microsoft.com/office/drawing/2014/main" id="{4D2C1FA1-7E46-7049-A1AD-2E39B6DEDBCE}"/>
              </a:ext>
            </a:extLst>
          </p:cNvPr>
          <p:cNvGraphicFramePr>
            <a:graphicFrameLocks noGrp="1"/>
          </p:cNvGraphicFramePr>
          <p:nvPr>
            <p:extLst>
              <p:ext uri="{D42A27DB-BD31-4B8C-83A1-F6EECF244321}">
                <p14:modId xmlns:p14="http://schemas.microsoft.com/office/powerpoint/2010/main" val="2999905039"/>
              </p:ext>
            </p:extLst>
          </p:nvPr>
        </p:nvGraphicFramePr>
        <p:xfrm>
          <a:off x="457467" y="1938900"/>
          <a:ext cx="10464265" cy="4356023"/>
        </p:xfrm>
        <a:graphic>
          <a:graphicData uri="http://schemas.openxmlformats.org/drawingml/2006/table">
            <a:tbl>
              <a:tblPr firstRow="1" bandRow="1">
                <a:tableStyleId>{5C22544A-7EE6-4342-B048-85BDC9FD1C3A}</a:tableStyleId>
              </a:tblPr>
              <a:tblGrid>
                <a:gridCol w="5179018">
                  <a:extLst>
                    <a:ext uri="{9D8B030D-6E8A-4147-A177-3AD203B41FA5}">
                      <a16:colId xmlns:a16="http://schemas.microsoft.com/office/drawing/2014/main" val="1992651734"/>
                    </a:ext>
                  </a:extLst>
                </a:gridCol>
                <a:gridCol w="5285247">
                  <a:extLst>
                    <a:ext uri="{9D8B030D-6E8A-4147-A177-3AD203B41FA5}">
                      <a16:colId xmlns:a16="http://schemas.microsoft.com/office/drawing/2014/main" val="1716916928"/>
                    </a:ext>
                  </a:extLst>
                </a:gridCol>
              </a:tblGrid>
              <a:tr h="668985">
                <a:tc>
                  <a:txBody>
                    <a:bodyPr/>
                    <a:lstStyle/>
                    <a:p>
                      <a:pPr algn="ctr"/>
                      <a:r>
                        <a:rPr lang="en-US" dirty="0"/>
                        <a:t>SET</a:t>
                      </a:r>
                    </a:p>
                  </a:txBody>
                  <a:tcPr/>
                </a:tc>
                <a:tc>
                  <a:txBody>
                    <a:bodyPr/>
                    <a:lstStyle/>
                    <a:p>
                      <a:pPr algn="ctr"/>
                      <a:r>
                        <a:rPr lang="en-US" dirty="0"/>
                        <a:t>GET</a:t>
                      </a:r>
                    </a:p>
                  </a:txBody>
                  <a:tcPr/>
                </a:tc>
                <a:extLst>
                  <a:ext uri="{0D108BD9-81ED-4DB2-BD59-A6C34878D82A}">
                    <a16:rowId xmlns:a16="http://schemas.microsoft.com/office/drawing/2014/main" val="3385598973"/>
                  </a:ext>
                </a:extLst>
              </a:tr>
              <a:tr h="368703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52241996"/>
                  </a:ext>
                </a:extLst>
              </a:tr>
            </a:tbl>
          </a:graphicData>
        </a:graphic>
      </p:graphicFrame>
      <p:pic>
        <p:nvPicPr>
          <p:cNvPr id="3" name="Picture 2">
            <a:extLst>
              <a:ext uri="{FF2B5EF4-FFF2-40B4-BE49-F238E27FC236}">
                <a16:creationId xmlns:a16="http://schemas.microsoft.com/office/drawing/2014/main" id="{48418ED2-F3F1-374A-9BD8-8046D8EC91A3}"/>
              </a:ext>
            </a:extLst>
          </p:cNvPr>
          <p:cNvPicPr>
            <a:picLocks noChangeAspect="1"/>
          </p:cNvPicPr>
          <p:nvPr/>
        </p:nvPicPr>
        <p:blipFill>
          <a:blip r:embed="rId3"/>
          <a:stretch>
            <a:fillRect/>
          </a:stretch>
        </p:blipFill>
        <p:spPr>
          <a:xfrm>
            <a:off x="609600" y="3531464"/>
            <a:ext cx="4909981" cy="1865244"/>
          </a:xfrm>
          <a:prstGeom prst="rect">
            <a:avLst/>
          </a:prstGeom>
        </p:spPr>
      </p:pic>
      <p:pic>
        <p:nvPicPr>
          <p:cNvPr id="4" name="Picture 3">
            <a:extLst>
              <a:ext uri="{FF2B5EF4-FFF2-40B4-BE49-F238E27FC236}">
                <a16:creationId xmlns:a16="http://schemas.microsoft.com/office/drawing/2014/main" id="{CE9FFF78-17A9-4C44-857F-6BFA5500960C}"/>
              </a:ext>
            </a:extLst>
          </p:cNvPr>
          <p:cNvPicPr>
            <a:picLocks noChangeAspect="1"/>
          </p:cNvPicPr>
          <p:nvPr/>
        </p:nvPicPr>
        <p:blipFill>
          <a:blip r:embed="rId4"/>
          <a:stretch>
            <a:fillRect/>
          </a:stretch>
        </p:blipFill>
        <p:spPr>
          <a:xfrm>
            <a:off x="5852803" y="2767916"/>
            <a:ext cx="4735707" cy="3392341"/>
          </a:xfrm>
          <a:prstGeom prst="rect">
            <a:avLst/>
          </a:prstGeom>
        </p:spPr>
      </p:pic>
    </p:spTree>
    <p:extLst>
      <p:ext uri="{BB962C8B-B14F-4D97-AF65-F5344CB8AC3E}">
        <p14:creationId xmlns:p14="http://schemas.microsoft.com/office/powerpoint/2010/main" val="2935879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06ED-6BE5-7E40-AD14-AD477872BF1E}"/>
              </a:ext>
            </a:extLst>
          </p:cNvPr>
          <p:cNvSpPr>
            <a:spLocks noGrp="1"/>
          </p:cNvSpPr>
          <p:nvPr>
            <p:ph type="title"/>
          </p:nvPr>
        </p:nvSpPr>
        <p:spPr/>
        <p:txBody>
          <a:bodyPr/>
          <a:lstStyle/>
          <a:p>
            <a:r>
              <a:rPr lang="en-US" dirty="0"/>
              <a:t>3.3. Aggregate</a:t>
            </a:r>
          </a:p>
        </p:txBody>
      </p:sp>
      <p:sp>
        <p:nvSpPr>
          <p:cNvPr id="3" name="Content Placeholder 2">
            <a:extLst>
              <a:ext uri="{FF2B5EF4-FFF2-40B4-BE49-F238E27FC236}">
                <a16:creationId xmlns:a16="http://schemas.microsoft.com/office/drawing/2014/main" id="{68A8F403-98DF-5A4D-8343-C254A4BE922C}"/>
              </a:ext>
            </a:extLst>
          </p:cNvPr>
          <p:cNvSpPr>
            <a:spLocks noGrp="1"/>
          </p:cNvSpPr>
          <p:nvPr>
            <p:ph idx="1"/>
          </p:nvPr>
        </p:nvSpPr>
        <p:spPr/>
        <p:txBody>
          <a:bodyPr/>
          <a:lstStyle/>
          <a:p>
            <a:r>
              <a:rPr lang="en-US" dirty="0"/>
              <a:t>Aggregation is a pattern that supports different attributes for different subtypes of an entity</a:t>
            </a:r>
          </a:p>
          <a:p>
            <a:endParaRPr lang="en-US" dirty="0"/>
          </a:p>
          <a:p>
            <a:endParaRPr lang="en-US" dirty="0"/>
          </a:p>
          <a:p>
            <a:r>
              <a:rPr lang="en-US" dirty="0"/>
              <a:t>﻿In a relational database, you can handle subtypes in a couple of different ways. You could create a single table with all attributes across all subtypes.</a:t>
            </a:r>
          </a:p>
          <a:p>
            <a:endParaRPr lang="en-US" dirty="0"/>
          </a:p>
          <a:p>
            <a:endParaRPr lang="en-US" dirty="0"/>
          </a:p>
          <a:p>
            <a:r>
              <a:rPr lang="en-US" dirty="0"/>
              <a:t>﻿You could also create a table with the attributes common to all subtypes and then create an additional table for each of the subtypes. </a:t>
            </a:r>
          </a:p>
        </p:txBody>
      </p:sp>
    </p:spTree>
    <p:extLst>
      <p:ext uri="{BB962C8B-B14F-4D97-AF65-F5344CB8AC3E}">
        <p14:creationId xmlns:p14="http://schemas.microsoft.com/office/powerpoint/2010/main" val="722394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320E-EFF6-254A-A5D2-3705C27E1769}"/>
              </a:ext>
            </a:extLst>
          </p:cNvPr>
          <p:cNvSpPr>
            <a:spLocks noGrp="1"/>
          </p:cNvSpPr>
          <p:nvPr>
            <p:ph type="title"/>
          </p:nvPr>
        </p:nvSpPr>
        <p:spPr/>
        <p:txBody>
          <a:bodyPr/>
          <a:lstStyle/>
          <a:p>
            <a:r>
              <a:rPr lang="en-US" dirty="0"/>
              <a:t>Example data</a:t>
            </a:r>
          </a:p>
        </p:txBody>
      </p:sp>
      <p:pic>
        <p:nvPicPr>
          <p:cNvPr id="4" name="Picture 3">
            <a:extLst>
              <a:ext uri="{FF2B5EF4-FFF2-40B4-BE49-F238E27FC236}">
                <a16:creationId xmlns:a16="http://schemas.microsoft.com/office/drawing/2014/main" id="{C4EA9EFE-064A-054B-9545-9FD8665021CF}"/>
              </a:ext>
            </a:extLst>
          </p:cNvPr>
          <p:cNvPicPr>
            <a:picLocks noChangeAspect="1"/>
          </p:cNvPicPr>
          <p:nvPr/>
        </p:nvPicPr>
        <p:blipFill>
          <a:blip r:embed="rId2"/>
          <a:stretch>
            <a:fillRect/>
          </a:stretch>
        </p:blipFill>
        <p:spPr>
          <a:xfrm>
            <a:off x="1644163" y="1689342"/>
            <a:ext cx="8090874" cy="4639960"/>
          </a:xfrm>
          <a:prstGeom prst="rect">
            <a:avLst/>
          </a:prstGeom>
        </p:spPr>
      </p:pic>
    </p:spTree>
    <p:extLst>
      <p:ext uri="{BB962C8B-B14F-4D97-AF65-F5344CB8AC3E}">
        <p14:creationId xmlns:p14="http://schemas.microsoft.com/office/powerpoint/2010/main" val="1185945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0D80C0-7B50-B847-9BD5-984B0996C081}"/>
              </a:ext>
            </a:extLst>
          </p:cNvPr>
          <p:cNvPicPr>
            <a:picLocks noChangeAspect="1"/>
          </p:cNvPicPr>
          <p:nvPr/>
        </p:nvPicPr>
        <p:blipFill>
          <a:blip r:embed="rId3"/>
          <a:stretch>
            <a:fillRect/>
          </a:stretch>
        </p:blipFill>
        <p:spPr>
          <a:xfrm>
            <a:off x="2187736" y="1767692"/>
            <a:ext cx="7816528" cy="4482628"/>
          </a:xfrm>
          <a:prstGeom prst="rect">
            <a:avLst/>
          </a:prstGeom>
        </p:spPr>
      </p:pic>
      <p:sp>
        <p:nvSpPr>
          <p:cNvPr id="6" name="Title 5">
            <a:extLst>
              <a:ext uri="{FF2B5EF4-FFF2-40B4-BE49-F238E27FC236}">
                <a16:creationId xmlns:a16="http://schemas.microsoft.com/office/drawing/2014/main" id="{B09E1141-623C-EF47-8E1A-1654F366A1E0}"/>
              </a:ext>
            </a:extLst>
          </p:cNvPr>
          <p:cNvSpPr>
            <a:spLocks noGrp="1"/>
          </p:cNvSpPr>
          <p:nvPr>
            <p:ph type="title"/>
          </p:nvPr>
        </p:nvSpPr>
        <p:spPr/>
        <p:txBody>
          <a:bodyPr/>
          <a:lstStyle/>
          <a:p>
            <a:r>
              <a:rPr lang="en-US" dirty="0"/>
              <a:t>Design in Relational database</a:t>
            </a:r>
          </a:p>
        </p:txBody>
      </p:sp>
    </p:spTree>
    <p:extLst>
      <p:ext uri="{BB962C8B-B14F-4D97-AF65-F5344CB8AC3E}">
        <p14:creationId xmlns:p14="http://schemas.microsoft.com/office/powerpoint/2010/main" val="83323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52B0-53EC-A94B-9642-8A698C2ADD4B}"/>
              </a:ext>
            </a:extLst>
          </p:cNvPr>
          <p:cNvSpPr>
            <a:spLocks noGrp="1"/>
          </p:cNvSpPr>
          <p:nvPr>
            <p:ph type="title"/>
          </p:nvPr>
        </p:nvSpPr>
        <p:spPr/>
        <p:txBody>
          <a:bodyPr/>
          <a:lstStyle/>
          <a:p>
            <a:r>
              <a:rPr lang="en-US" dirty="0"/>
              <a:t>Possible design for child</a:t>
            </a:r>
          </a:p>
        </p:txBody>
      </p:sp>
      <p:pic>
        <p:nvPicPr>
          <p:cNvPr id="3" name="Picture 2">
            <a:extLst>
              <a:ext uri="{FF2B5EF4-FFF2-40B4-BE49-F238E27FC236}">
                <a16:creationId xmlns:a16="http://schemas.microsoft.com/office/drawing/2014/main" id="{FCA6024B-92F1-5D49-A501-CE07A811C2F1}"/>
              </a:ext>
            </a:extLst>
          </p:cNvPr>
          <p:cNvPicPr>
            <a:picLocks noChangeAspect="1"/>
          </p:cNvPicPr>
          <p:nvPr/>
        </p:nvPicPr>
        <p:blipFill>
          <a:blip r:embed="rId2"/>
          <a:stretch>
            <a:fillRect/>
          </a:stretch>
        </p:blipFill>
        <p:spPr>
          <a:xfrm>
            <a:off x="2374900" y="1481230"/>
            <a:ext cx="8394700" cy="1320800"/>
          </a:xfrm>
          <a:prstGeom prst="rect">
            <a:avLst/>
          </a:prstGeom>
        </p:spPr>
      </p:pic>
      <p:pic>
        <p:nvPicPr>
          <p:cNvPr id="4" name="Picture 3">
            <a:extLst>
              <a:ext uri="{FF2B5EF4-FFF2-40B4-BE49-F238E27FC236}">
                <a16:creationId xmlns:a16="http://schemas.microsoft.com/office/drawing/2014/main" id="{67823845-25E5-B740-8C04-560F4D31E1D0}"/>
              </a:ext>
            </a:extLst>
          </p:cNvPr>
          <p:cNvPicPr>
            <a:picLocks noChangeAspect="1"/>
          </p:cNvPicPr>
          <p:nvPr/>
        </p:nvPicPr>
        <p:blipFill>
          <a:blip r:embed="rId3"/>
          <a:stretch>
            <a:fillRect/>
          </a:stretch>
        </p:blipFill>
        <p:spPr>
          <a:xfrm>
            <a:off x="2606219" y="3121923"/>
            <a:ext cx="8394700" cy="1054100"/>
          </a:xfrm>
          <a:prstGeom prst="rect">
            <a:avLst/>
          </a:prstGeom>
        </p:spPr>
      </p:pic>
      <p:sp>
        <p:nvSpPr>
          <p:cNvPr id="5" name="TextBox 4">
            <a:extLst>
              <a:ext uri="{FF2B5EF4-FFF2-40B4-BE49-F238E27FC236}">
                <a16:creationId xmlns:a16="http://schemas.microsoft.com/office/drawing/2014/main" id="{DB2992B8-78AD-B546-8F22-B334251159EE}"/>
              </a:ext>
            </a:extLst>
          </p:cNvPr>
          <p:cNvSpPr txBox="1"/>
          <p:nvPr/>
        </p:nvSpPr>
        <p:spPr>
          <a:xfrm>
            <a:off x="696684" y="3355124"/>
            <a:ext cx="6106885" cy="369332"/>
          </a:xfrm>
          <a:prstGeom prst="rect">
            <a:avLst/>
          </a:prstGeom>
          <a:noFill/>
        </p:spPr>
        <p:txBody>
          <a:bodyPr wrap="square" rtlCol="0">
            <a:spAutoFit/>
          </a:bodyPr>
          <a:lstStyle/>
          <a:p>
            <a:r>
              <a:rPr lang="en-US" dirty="0"/>
              <a:t>If it’s small venue</a:t>
            </a:r>
          </a:p>
        </p:txBody>
      </p:sp>
      <p:sp>
        <p:nvSpPr>
          <p:cNvPr id="6" name="TextBox 5">
            <a:extLst>
              <a:ext uri="{FF2B5EF4-FFF2-40B4-BE49-F238E27FC236}">
                <a16:creationId xmlns:a16="http://schemas.microsoft.com/office/drawing/2014/main" id="{4E81D91A-CDB0-F64A-932F-41568E2FA066}"/>
              </a:ext>
            </a:extLst>
          </p:cNvPr>
          <p:cNvSpPr txBox="1"/>
          <p:nvPr/>
        </p:nvSpPr>
        <p:spPr>
          <a:xfrm>
            <a:off x="696685" y="5033365"/>
            <a:ext cx="6106885" cy="369332"/>
          </a:xfrm>
          <a:prstGeom prst="rect">
            <a:avLst/>
          </a:prstGeom>
          <a:noFill/>
        </p:spPr>
        <p:txBody>
          <a:bodyPr wrap="square" rtlCol="0">
            <a:spAutoFit/>
          </a:bodyPr>
          <a:lstStyle/>
          <a:p>
            <a:r>
              <a:rPr lang="en-US" dirty="0"/>
              <a:t>If it’s festival</a:t>
            </a:r>
          </a:p>
        </p:txBody>
      </p:sp>
      <p:pic>
        <p:nvPicPr>
          <p:cNvPr id="7" name="Picture 6">
            <a:extLst>
              <a:ext uri="{FF2B5EF4-FFF2-40B4-BE49-F238E27FC236}">
                <a16:creationId xmlns:a16="http://schemas.microsoft.com/office/drawing/2014/main" id="{913D28BF-1BBD-8A44-994B-69CBE73DEB81}"/>
              </a:ext>
            </a:extLst>
          </p:cNvPr>
          <p:cNvPicPr>
            <a:picLocks noChangeAspect="1"/>
          </p:cNvPicPr>
          <p:nvPr/>
        </p:nvPicPr>
        <p:blipFill>
          <a:blip r:embed="rId4"/>
          <a:stretch>
            <a:fillRect/>
          </a:stretch>
        </p:blipFill>
        <p:spPr>
          <a:xfrm>
            <a:off x="2374900" y="4690981"/>
            <a:ext cx="8394700" cy="1054100"/>
          </a:xfrm>
          <a:prstGeom prst="rect">
            <a:avLst/>
          </a:prstGeom>
        </p:spPr>
      </p:pic>
      <p:sp>
        <p:nvSpPr>
          <p:cNvPr id="8" name="TextBox 7">
            <a:extLst>
              <a:ext uri="{FF2B5EF4-FFF2-40B4-BE49-F238E27FC236}">
                <a16:creationId xmlns:a16="http://schemas.microsoft.com/office/drawing/2014/main" id="{27172D0A-A505-1C4B-B711-6397777207E0}"/>
              </a:ext>
            </a:extLst>
          </p:cNvPr>
          <p:cNvSpPr txBox="1"/>
          <p:nvPr/>
        </p:nvSpPr>
        <p:spPr>
          <a:xfrm>
            <a:off x="696684" y="1673491"/>
            <a:ext cx="6106885" cy="369332"/>
          </a:xfrm>
          <a:prstGeom prst="rect">
            <a:avLst/>
          </a:prstGeom>
          <a:noFill/>
        </p:spPr>
        <p:txBody>
          <a:bodyPr wrap="square" rtlCol="0">
            <a:spAutoFit/>
          </a:bodyPr>
          <a:lstStyle/>
          <a:p>
            <a:r>
              <a:rPr lang="en-US" dirty="0"/>
              <a:t>If it’s stadium</a:t>
            </a:r>
          </a:p>
        </p:txBody>
      </p:sp>
    </p:spTree>
    <p:extLst>
      <p:ext uri="{BB962C8B-B14F-4D97-AF65-F5344CB8AC3E}">
        <p14:creationId xmlns:p14="http://schemas.microsoft.com/office/powerpoint/2010/main" val="3402699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6A8FAA4-9016-764F-B020-5392370A9173}"/>
              </a:ext>
            </a:extLst>
          </p:cNvPr>
          <p:cNvSpPr>
            <a:spLocks noGrp="1"/>
          </p:cNvSpPr>
          <p:nvPr>
            <p:ph idx="1"/>
          </p:nvPr>
        </p:nvSpPr>
        <p:spPr>
          <a:xfrm>
            <a:off x="838200" y="555171"/>
            <a:ext cx="10515600" cy="5621792"/>
          </a:xfrm>
        </p:spPr>
        <p:txBody>
          <a:bodyPr/>
          <a:lstStyle/>
          <a:p>
            <a:endParaRPr lang="en-US" dirty="0"/>
          </a:p>
          <a:p>
            <a:r>
              <a:rPr lang="en-US" dirty="0"/>
              <a:t>Each of these ticket may be assigned by single namespace such as </a:t>
            </a:r>
            <a:r>
              <a:rPr lang="en-US" b="1" dirty="0" err="1"/>
              <a:t>ConcertApp</a:t>
            </a:r>
            <a:r>
              <a:rPr lang="en-US" dirty="0"/>
              <a:t>, such as</a:t>
            </a:r>
          </a:p>
        </p:txBody>
      </p:sp>
      <p:pic>
        <p:nvPicPr>
          <p:cNvPr id="2" name="Picture 1">
            <a:extLst>
              <a:ext uri="{FF2B5EF4-FFF2-40B4-BE49-F238E27FC236}">
                <a16:creationId xmlns:a16="http://schemas.microsoft.com/office/drawing/2014/main" id="{61171735-7235-2048-A8DA-574404A80CC3}"/>
              </a:ext>
            </a:extLst>
          </p:cNvPr>
          <p:cNvPicPr>
            <a:picLocks noChangeAspect="1"/>
          </p:cNvPicPr>
          <p:nvPr/>
        </p:nvPicPr>
        <p:blipFill>
          <a:blip r:embed="rId2"/>
          <a:stretch>
            <a:fillRect/>
          </a:stretch>
        </p:blipFill>
        <p:spPr>
          <a:xfrm>
            <a:off x="1282329" y="1511166"/>
            <a:ext cx="8950864" cy="1288382"/>
          </a:xfrm>
          <a:prstGeom prst="rect">
            <a:avLst/>
          </a:prstGeom>
        </p:spPr>
      </p:pic>
      <p:pic>
        <p:nvPicPr>
          <p:cNvPr id="3" name="Picture 2">
            <a:extLst>
              <a:ext uri="{FF2B5EF4-FFF2-40B4-BE49-F238E27FC236}">
                <a16:creationId xmlns:a16="http://schemas.microsoft.com/office/drawing/2014/main" id="{E0E47C3D-026D-0444-8BAF-14285CA32187}"/>
              </a:ext>
            </a:extLst>
          </p:cNvPr>
          <p:cNvPicPr>
            <a:picLocks noChangeAspect="1"/>
          </p:cNvPicPr>
          <p:nvPr/>
        </p:nvPicPr>
        <p:blipFill>
          <a:blip r:embed="rId3"/>
          <a:stretch>
            <a:fillRect/>
          </a:stretch>
        </p:blipFill>
        <p:spPr>
          <a:xfrm>
            <a:off x="1620568" y="3176991"/>
            <a:ext cx="8274386" cy="1157104"/>
          </a:xfrm>
          <a:prstGeom prst="rect">
            <a:avLst/>
          </a:prstGeom>
        </p:spPr>
      </p:pic>
      <p:pic>
        <p:nvPicPr>
          <p:cNvPr id="6" name="Picture 5">
            <a:extLst>
              <a:ext uri="{FF2B5EF4-FFF2-40B4-BE49-F238E27FC236}">
                <a16:creationId xmlns:a16="http://schemas.microsoft.com/office/drawing/2014/main" id="{CBB8108D-AC77-DE4C-B2A4-5622EA5638EE}"/>
              </a:ext>
            </a:extLst>
          </p:cNvPr>
          <p:cNvPicPr>
            <a:picLocks noChangeAspect="1"/>
          </p:cNvPicPr>
          <p:nvPr/>
        </p:nvPicPr>
        <p:blipFill>
          <a:blip r:embed="rId4"/>
          <a:stretch>
            <a:fillRect/>
          </a:stretch>
        </p:blipFill>
        <p:spPr>
          <a:xfrm>
            <a:off x="1327784" y="4781946"/>
            <a:ext cx="9536431" cy="1395017"/>
          </a:xfrm>
          <a:prstGeom prst="rect">
            <a:avLst/>
          </a:prstGeom>
        </p:spPr>
      </p:pic>
    </p:spTree>
    <p:extLst>
      <p:ext uri="{BB962C8B-B14F-4D97-AF65-F5344CB8AC3E}">
        <p14:creationId xmlns:p14="http://schemas.microsoft.com/office/powerpoint/2010/main" val="48121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63E0-EF0C-244E-9F3F-06EADAEC4FEC}"/>
              </a:ext>
            </a:extLst>
          </p:cNvPr>
          <p:cNvSpPr>
            <a:spLocks noGrp="1"/>
          </p:cNvSpPr>
          <p:nvPr>
            <p:ph type="title"/>
          </p:nvPr>
        </p:nvSpPr>
        <p:spPr/>
        <p:txBody>
          <a:bodyPr/>
          <a:lstStyle/>
          <a:p>
            <a:r>
              <a:rPr lang="en-US" dirty="0"/>
              <a:t>1. Key design and partitioning</a:t>
            </a:r>
          </a:p>
        </p:txBody>
      </p:sp>
      <p:sp>
        <p:nvSpPr>
          <p:cNvPr id="3" name="Content Placeholder 2">
            <a:extLst>
              <a:ext uri="{FF2B5EF4-FFF2-40B4-BE49-F238E27FC236}">
                <a16:creationId xmlns:a16="http://schemas.microsoft.com/office/drawing/2014/main" id="{AAB2062C-F6EA-A34A-A026-0F26A08F3186}"/>
              </a:ext>
            </a:extLst>
          </p:cNvPr>
          <p:cNvSpPr>
            <a:spLocks noGrp="1"/>
          </p:cNvSpPr>
          <p:nvPr>
            <p:ph idx="1"/>
          </p:nvPr>
        </p:nvSpPr>
        <p:spPr/>
        <p:txBody>
          <a:bodyPr/>
          <a:lstStyle/>
          <a:p>
            <a:pPr>
              <a:lnSpc>
                <a:spcPct val="150000"/>
              </a:lnSpc>
            </a:pPr>
            <a:r>
              <a:rPr lang="en-US" dirty="0"/>
              <a:t>﻿How you design your keys can impact the ease of working with your key-value database.</a:t>
            </a:r>
          </a:p>
          <a:p>
            <a:pPr>
              <a:lnSpc>
                <a:spcPct val="150000"/>
              </a:lnSpc>
            </a:pPr>
            <a:endParaRPr lang="en-US" dirty="0"/>
          </a:p>
          <a:p>
            <a:pPr>
              <a:lnSpc>
                <a:spcPct val="150000"/>
              </a:lnSpc>
            </a:pPr>
            <a:r>
              <a:rPr lang="en-US" dirty="0"/>
              <a:t>Avoid meaningless name, such as ‘﻿</a:t>
            </a:r>
            <a:r>
              <a:rPr lang="en-US" dirty="0" err="1"/>
              <a:t>laklsjfdjjd</a:t>
            </a:r>
            <a:r>
              <a:rPr lang="en-US" dirty="0"/>
              <a:t>’</a:t>
            </a:r>
          </a:p>
          <a:p>
            <a:pPr>
              <a:lnSpc>
                <a:spcPct val="150000"/>
              </a:lnSpc>
            </a:pPr>
            <a:endParaRPr lang="en-US" dirty="0"/>
          </a:p>
          <a:p>
            <a:pPr>
              <a:lnSpc>
                <a:spcPct val="150000"/>
              </a:lnSpc>
            </a:pPr>
            <a:endParaRPr lang="en-US" dirty="0"/>
          </a:p>
          <a:p>
            <a:pPr>
              <a:lnSpc>
                <a:spcPct val="150000"/>
              </a:lnSpc>
            </a:pPr>
            <a:r>
              <a:rPr lang="en-US" dirty="0"/>
              <a:t>Key should have logical structure to make code more readable and extensible, but also be designed with storage efficiency in mind</a:t>
            </a:r>
          </a:p>
        </p:txBody>
      </p:sp>
    </p:spTree>
    <p:extLst>
      <p:ext uri="{BB962C8B-B14F-4D97-AF65-F5344CB8AC3E}">
        <p14:creationId xmlns:p14="http://schemas.microsoft.com/office/powerpoint/2010/main" val="229881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66C2-C55C-BB42-8786-528B12C78F7E}"/>
              </a:ext>
            </a:extLst>
          </p:cNvPr>
          <p:cNvSpPr>
            <a:spLocks noGrp="1"/>
          </p:cNvSpPr>
          <p:nvPr>
            <p:ph type="title"/>
          </p:nvPr>
        </p:nvSpPr>
        <p:spPr/>
        <p:txBody>
          <a:bodyPr/>
          <a:lstStyle/>
          <a:p>
            <a:r>
              <a:rPr lang="en-US" dirty="0"/>
              <a:t>3.4. Atomic Aggregate</a:t>
            </a:r>
          </a:p>
        </p:txBody>
      </p:sp>
      <p:sp>
        <p:nvSpPr>
          <p:cNvPr id="3" name="Content Placeholder 2">
            <a:extLst>
              <a:ext uri="{FF2B5EF4-FFF2-40B4-BE49-F238E27FC236}">
                <a16:creationId xmlns:a16="http://schemas.microsoft.com/office/drawing/2014/main" id="{2F2D0EE7-2E2A-0B4E-9CC6-65D60A7DA238}"/>
              </a:ext>
            </a:extLst>
          </p:cNvPr>
          <p:cNvSpPr>
            <a:spLocks noGrp="1"/>
          </p:cNvSpPr>
          <p:nvPr>
            <p:ph idx="1"/>
          </p:nvPr>
        </p:nvSpPr>
        <p:spPr>
          <a:xfrm>
            <a:off x="609600" y="1417638"/>
            <a:ext cx="10310261" cy="4906160"/>
          </a:xfrm>
        </p:spPr>
        <p:txBody>
          <a:bodyPr>
            <a:normAutofit lnSpcReduction="10000"/>
          </a:bodyPr>
          <a:lstStyle/>
          <a:p>
            <a:r>
              <a:rPr lang="en-US" dirty="0"/>
              <a:t>Atomic aggregates contain all values that must be updated together or not at all. </a:t>
            </a:r>
          </a:p>
          <a:p>
            <a:endParaRPr lang="en-US" dirty="0"/>
          </a:p>
          <a:p>
            <a:r>
              <a:rPr lang="en-US" dirty="0"/>
              <a:t>﻿The atomic aggregate pattern uses a single assignment statement to save multiple values</a:t>
            </a:r>
          </a:p>
          <a:p>
            <a:endParaRPr lang="en-US" dirty="0"/>
          </a:p>
          <a:p>
            <a:r>
              <a:rPr lang="en-US" dirty="0"/>
              <a:t>﻿For example, if the concert ticket application logged a record each time a stadium ticket is purchased, it should record the date, location, and seat assignment. </a:t>
            </a:r>
          </a:p>
          <a:p>
            <a:endParaRPr lang="en-US" dirty="0"/>
          </a:p>
          <a:p>
            <a:endParaRPr lang="en-US" dirty="0"/>
          </a:p>
          <a:p>
            <a:pPr marL="0" indent="0">
              <a:buNone/>
            </a:pPr>
            <a:endParaRPr lang="en-US" dirty="0"/>
          </a:p>
          <a:p>
            <a:pPr marL="0" indent="0">
              <a:buNone/>
            </a:pPr>
            <a:endParaRPr lang="en-US" dirty="0"/>
          </a:p>
          <a:p>
            <a:pPr marL="0" indent="0">
              <a:buNone/>
            </a:pPr>
            <a:r>
              <a:rPr lang="en-US" dirty="0"/>
              <a:t>This will save all three values or none at all. Critical data will be missed if only 1 </a:t>
            </a:r>
            <a:r>
              <a:rPr lang="en-US" dirty="0" err="1"/>
              <a:t>attr</a:t>
            </a:r>
            <a:r>
              <a:rPr lang="en-US" dirty="0"/>
              <a:t> is saved</a:t>
            </a:r>
          </a:p>
        </p:txBody>
      </p:sp>
      <p:pic>
        <p:nvPicPr>
          <p:cNvPr id="4" name="Picture 3">
            <a:extLst>
              <a:ext uri="{FF2B5EF4-FFF2-40B4-BE49-F238E27FC236}">
                <a16:creationId xmlns:a16="http://schemas.microsoft.com/office/drawing/2014/main" id="{D23E2C86-45EA-EE40-8B07-F5008B3BC7E2}"/>
              </a:ext>
            </a:extLst>
          </p:cNvPr>
          <p:cNvPicPr>
            <a:picLocks noChangeAspect="1"/>
          </p:cNvPicPr>
          <p:nvPr/>
        </p:nvPicPr>
        <p:blipFill>
          <a:blip r:embed="rId3"/>
          <a:stretch>
            <a:fillRect/>
          </a:stretch>
        </p:blipFill>
        <p:spPr>
          <a:xfrm>
            <a:off x="1738830" y="4050314"/>
            <a:ext cx="8051800" cy="1117600"/>
          </a:xfrm>
          <a:prstGeom prst="rect">
            <a:avLst/>
          </a:prstGeom>
        </p:spPr>
      </p:pic>
    </p:spTree>
    <p:extLst>
      <p:ext uri="{BB962C8B-B14F-4D97-AF65-F5344CB8AC3E}">
        <p14:creationId xmlns:p14="http://schemas.microsoft.com/office/powerpoint/2010/main" val="2656298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144E-E78C-D347-BB5F-3E163D77FB52}"/>
              </a:ext>
            </a:extLst>
          </p:cNvPr>
          <p:cNvSpPr>
            <a:spLocks noGrp="1"/>
          </p:cNvSpPr>
          <p:nvPr>
            <p:ph type="title"/>
          </p:nvPr>
        </p:nvSpPr>
        <p:spPr/>
        <p:txBody>
          <a:bodyPr/>
          <a:lstStyle/>
          <a:p>
            <a:r>
              <a:rPr lang="en-US" dirty="0"/>
              <a:t>Atomic Aggregate (2)</a:t>
            </a:r>
          </a:p>
        </p:txBody>
      </p:sp>
      <p:sp>
        <p:nvSpPr>
          <p:cNvPr id="3" name="Content Placeholder 2">
            <a:extLst>
              <a:ext uri="{FF2B5EF4-FFF2-40B4-BE49-F238E27FC236}">
                <a16:creationId xmlns:a16="http://schemas.microsoft.com/office/drawing/2014/main" id="{2A7F58AB-774D-9546-932D-E146974D1012}"/>
              </a:ext>
            </a:extLst>
          </p:cNvPr>
          <p:cNvSpPr>
            <a:spLocks noGrp="1"/>
          </p:cNvSpPr>
          <p:nvPr>
            <p:ph idx="1"/>
          </p:nvPr>
        </p:nvSpPr>
        <p:spPr/>
        <p:txBody>
          <a:bodyPr>
            <a:normAutofit fontScale="92500"/>
          </a:bodyPr>
          <a:lstStyle/>
          <a:p>
            <a:pPr>
              <a:lnSpc>
                <a:spcPct val="150000"/>
              </a:lnSpc>
            </a:pPr>
            <a:r>
              <a:rPr lang="en-US" dirty="0"/>
              <a:t>If trying to log each attribute separately, some attributes will be updated while others are not </a:t>
            </a:r>
          </a:p>
          <a:p>
            <a:pPr>
              <a:lnSpc>
                <a:spcPct val="150000"/>
              </a:lnSpc>
            </a:pPr>
            <a:endParaRPr lang="en-US" dirty="0"/>
          </a:p>
          <a:p>
            <a:pPr>
              <a:lnSpc>
                <a:spcPct val="150000"/>
              </a:lnSpc>
            </a:pPr>
            <a:endParaRPr lang="en-US" dirty="0"/>
          </a:p>
          <a:p>
            <a:pPr>
              <a:lnSpc>
                <a:spcPct val="150000"/>
              </a:lnSpc>
            </a:pPr>
            <a:endParaRPr lang="en-US" dirty="0"/>
          </a:p>
          <a:p>
            <a:pPr marL="114300" indent="0">
              <a:lnSpc>
                <a:spcPct val="150000"/>
              </a:lnSpc>
              <a:buNone/>
            </a:pPr>
            <a:endParaRPr lang="en-US" dirty="0"/>
          </a:p>
          <a:p>
            <a:pPr>
              <a:lnSpc>
                <a:spcPct val="150000"/>
              </a:lnSpc>
            </a:pPr>
            <a:r>
              <a:rPr lang="en-US" dirty="0"/>
              <a:t>The best way is to store all information in a single key</a:t>
            </a:r>
          </a:p>
          <a:p>
            <a:pPr marL="0" indent="0">
              <a:buNone/>
            </a:pPr>
            <a:endParaRPr lang="en-US" dirty="0"/>
          </a:p>
          <a:p>
            <a:pPr>
              <a:lnSpc>
                <a:spcPct val="150000"/>
              </a:lnSpc>
            </a:pPr>
            <a:r>
              <a:rPr lang="en-US" dirty="0"/>
              <a:t>What if the server writing this data to disk failed after writing the </a:t>
            </a:r>
            <a:r>
              <a:rPr lang="en-US" dirty="0" err="1">
                <a:latin typeface="Courier New" panose="02070309020205020404" pitchFamily="49" charset="0"/>
                <a:cs typeface="Courier New" panose="02070309020205020404" pitchFamily="49" charset="0"/>
              </a:rPr>
              <a:t>locDescr</a:t>
            </a:r>
            <a:r>
              <a:rPr lang="en-US" dirty="0"/>
              <a:t> attribute but before writing the </a:t>
            </a:r>
            <a:r>
              <a:rPr lang="en-US" dirty="0" err="1">
                <a:latin typeface="Courier New" panose="02070309020205020404" pitchFamily="49" charset="0"/>
                <a:cs typeface="Courier New" panose="02070309020205020404" pitchFamily="49" charset="0"/>
              </a:rPr>
              <a:t>assgnSeat</a:t>
            </a:r>
            <a:r>
              <a:rPr lang="en-US" dirty="0"/>
              <a:t> attribute, then you would lose a critical piece of data.</a:t>
            </a:r>
          </a:p>
          <a:p>
            <a:endParaRPr lang="en-US" dirty="0"/>
          </a:p>
        </p:txBody>
      </p:sp>
      <p:pic>
        <p:nvPicPr>
          <p:cNvPr id="4" name="Picture 3">
            <a:extLst>
              <a:ext uri="{FF2B5EF4-FFF2-40B4-BE49-F238E27FC236}">
                <a16:creationId xmlns:a16="http://schemas.microsoft.com/office/drawing/2014/main" id="{BD1053AE-1E5C-BA42-BC6E-404F5A5F1BA6}"/>
              </a:ext>
            </a:extLst>
          </p:cNvPr>
          <p:cNvPicPr>
            <a:picLocks noChangeAspect="1"/>
          </p:cNvPicPr>
          <p:nvPr/>
        </p:nvPicPr>
        <p:blipFill>
          <a:blip r:embed="rId2"/>
          <a:stretch>
            <a:fillRect/>
          </a:stretch>
        </p:blipFill>
        <p:spPr>
          <a:xfrm>
            <a:off x="2017521" y="2544935"/>
            <a:ext cx="8156958" cy="1261512"/>
          </a:xfrm>
          <a:prstGeom prst="rect">
            <a:avLst/>
          </a:prstGeom>
        </p:spPr>
      </p:pic>
    </p:spTree>
    <p:extLst>
      <p:ext uri="{BB962C8B-B14F-4D97-AF65-F5344CB8AC3E}">
        <p14:creationId xmlns:p14="http://schemas.microsoft.com/office/powerpoint/2010/main" val="1759179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1541-1C8E-3D43-927C-D0CA417C88BC}"/>
              </a:ext>
            </a:extLst>
          </p:cNvPr>
          <p:cNvSpPr>
            <a:spLocks noGrp="1"/>
          </p:cNvSpPr>
          <p:nvPr>
            <p:ph type="title"/>
          </p:nvPr>
        </p:nvSpPr>
        <p:spPr/>
        <p:txBody>
          <a:bodyPr/>
          <a:lstStyle/>
          <a:p>
            <a:r>
              <a:rPr lang="en-US" dirty="0"/>
              <a:t>3.5. Enumerable Keys</a:t>
            </a:r>
          </a:p>
        </p:txBody>
      </p:sp>
      <p:sp>
        <p:nvSpPr>
          <p:cNvPr id="3" name="Content Placeholder 2">
            <a:extLst>
              <a:ext uri="{FF2B5EF4-FFF2-40B4-BE49-F238E27FC236}">
                <a16:creationId xmlns:a16="http://schemas.microsoft.com/office/drawing/2014/main" id="{289623AB-85BE-6A49-BFFB-EFD0E75986AE}"/>
              </a:ext>
            </a:extLst>
          </p:cNvPr>
          <p:cNvSpPr>
            <a:spLocks noGrp="1"/>
          </p:cNvSpPr>
          <p:nvPr>
            <p:ph idx="1"/>
          </p:nvPr>
        </p:nvSpPr>
        <p:spPr/>
        <p:txBody>
          <a:bodyPr/>
          <a:lstStyle/>
          <a:p>
            <a:r>
              <a:rPr lang="en-US" dirty="0"/>
              <a:t>Keys that use counters or sequences to generate new keys</a:t>
            </a:r>
          </a:p>
          <a:p>
            <a:endParaRPr lang="en-US" dirty="0"/>
          </a:p>
          <a:p>
            <a:endParaRPr lang="en-US" dirty="0"/>
          </a:p>
          <a:p>
            <a:endParaRPr lang="en-US" dirty="0"/>
          </a:p>
          <a:p>
            <a:pPr>
              <a:lnSpc>
                <a:spcPct val="150000"/>
              </a:lnSpc>
            </a:pPr>
            <a:r>
              <a:rPr lang="en-US" dirty="0"/>
              <a:t>This on its own would not be too useful; however, when combined with other attributes, this can be helpful when working with groups of keys</a:t>
            </a:r>
          </a:p>
          <a:p>
            <a:endParaRPr lang="en-US" dirty="0"/>
          </a:p>
          <a:p>
            <a:endParaRPr lang="en-US" dirty="0"/>
          </a:p>
          <a:p>
            <a:endParaRPr lang="en-US" dirty="0"/>
          </a:p>
        </p:txBody>
      </p:sp>
    </p:spTree>
    <p:extLst>
      <p:ext uri="{BB962C8B-B14F-4D97-AF65-F5344CB8AC3E}">
        <p14:creationId xmlns:p14="http://schemas.microsoft.com/office/powerpoint/2010/main" val="3097822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0E05-130C-B84F-9FEE-DA73B861EF9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6B89319-CB56-9449-AE40-322B700E5692}"/>
              </a:ext>
            </a:extLst>
          </p:cNvPr>
          <p:cNvSpPr>
            <a:spLocks noGrp="1"/>
          </p:cNvSpPr>
          <p:nvPr>
            <p:ph idx="1"/>
          </p:nvPr>
        </p:nvSpPr>
        <p:spPr/>
        <p:txBody>
          <a:bodyPr/>
          <a:lstStyle/>
          <a:p>
            <a:r>
              <a:rPr lang="en-US" dirty="0"/>
              <a:t>Entity “</a:t>
            </a:r>
            <a:r>
              <a:rPr lang="en-US" dirty="0" err="1">
                <a:latin typeface="Courier New" panose="02070309020205020404" pitchFamily="49" charset="0"/>
                <a:cs typeface="Courier New" panose="02070309020205020404" pitchFamily="49" charset="0"/>
              </a:rPr>
              <a:t>ticketLog</a:t>
            </a:r>
            <a:r>
              <a:rPr lang="en-US" dirty="0"/>
              <a:t>” and counter is used as key </a:t>
            </a:r>
          </a:p>
          <a:p>
            <a:endParaRPr lang="en-US" dirty="0"/>
          </a:p>
          <a:p>
            <a:pPr>
              <a:lnSpc>
                <a:spcPct val="150000"/>
              </a:lnSpc>
            </a:pPr>
            <a:r>
              <a:rPr lang="en-US" dirty="0"/>
              <a:t>Counter starts at 1 and increases each time a ticket is sold. For example: </a:t>
            </a:r>
            <a:r>
              <a:rPr lang="en-US" dirty="0">
                <a:latin typeface="Courier New" panose="02070309020205020404" pitchFamily="49" charset="0"/>
                <a:cs typeface="Courier New" panose="02070309020205020404" pitchFamily="49" charset="0"/>
              </a:rPr>
              <a:t>﻿'ticketLog:20140617:1', 'ticketLog:20140617:2’, 'ticketLog:20140617:3'</a:t>
            </a:r>
          </a:p>
          <a:p>
            <a:endParaRPr lang="en-US" dirty="0"/>
          </a:p>
          <a:p>
            <a:endParaRPr lang="en-US" dirty="0"/>
          </a:p>
          <a:p>
            <a:pPr marL="0" indent="0">
              <a:buNone/>
            </a:pPr>
            <a:endParaRPr lang="en-US" dirty="0"/>
          </a:p>
          <a:p>
            <a:pPr>
              <a:lnSpc>
                <a:spcPct val="150000"/>
              </a:lnSpc>
            </a:pPr>
            <a:r>
              <a:rPr lang="en-US" dirty="0"/>
              <a:t>However, with ranged values such as from date… to date…,  this key naming convention doesn’t fully function well. </a:t>
            </a:r>
          </a:p>
        </p:txBody>
      </p:sp>
      <p:pic>
        <p:nvPicPr>
          <p:cNvPr id="4" name="Picture 3">
            <a:extLst>
              <a:ext uri="{FF2B5EF4-FFF2-40B4-BE49-F238E27FC236}">
                <a16:creationId xmlns:a16="http://schemas.microsoft.com/office/drawing/2014/main" id="{312AAF85-7776-FE40-86BA-618CDC3EB4DB}"/>
              </a:ext>
            </a:extLst>
          </p:cNvPr>
          <p:cNvPicPr>
            <a:picLocks noChangeAspect="1"/>
          </p:cNvPicPr>
          <p:nvPr/>
        </p:nvPicPr>
        <p:blipFill>
          <a:blip r:embed="rId2"/>
          <a:stretch>
            <a:fillRect/>
          </a:stretch>
        </p:blipFill>
        <p:spPr>
          <a:xfrm>
            <a:off x="2412195" y="4077583"/>
            <a:ext cx="7367610" cy="966053"/>
          </a:xfrm>
          <a:prstGeom prst="rect">
            <a:avLst/>
          </a:prstGeom>
        </p:spPr>
      </p:pic>
    </p:spTree>
    <p:extLst>
      <p:ext uri="{BB962C8B-B14F-4D97-AF65-F5344CB8AC3E}">
        <p14:creationId xmlns:p14="http://schemas.microsoft.com/office/powerpoint/2010/main" val="1948667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A561-DA7D-A544-B173-FC45C426405D}"/>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7251C5BC-9202-6548-9091-401E788992F0}"/>
              </a:ext>
            </a:extLst>
          </p:cNvPr>
          <p:cNvSpPr>
            <a:spLocks noGrp="1"/>
          </p:cNvSpPr>
          <p:nvPr>
            <p:ph idx="1"/>
          </p:nvPr>
        </p:nvSpPr>
        <p:spPr>
          <a:xfrm>
            <a:off x="391886" y="1642745"/>
            <a:ext cx="10961914" cy="4351338"/>
          </a:xfrm>
        </p:spPr>
        <p:txBody>
          <a:bodyPr>
            <a:normAutofit/>
          </a:bodyPr>
          <a:lstStyle/>
          <a:p>
            <a:r>
              <a:rPr lang="en-US" dirty="0"/>
              <a:t>If day is required for logging, then this key format is accepted</a:t>
            </a:r>
          </a:p>
          <a:p>
            <a:endParaRPr lang="en-US" dirty="0"/>
          </a:p>
          <a:p>
            <a:endParaRPr lang="en-US" dirty="0"/>
          </a:p>
          <a:p>
            <a:pPr lvl="1"/>
            <a:r>
              <a:rPr lang="en-US" dirty="0">
                <a:latin typeface="Courier New" panose="02070309020205020404" pitchFamily="49" charset="0"/>
                <a:cs typeface="Courier New" panose="02070309020205020404" pitchFamily="49" charset="0"/>
              </a:rPr>
              <a:t>20140617</a:t>
            </a:r>
            <a:r>
              <a:rPr lang="en-US" dirty="0"/>
              <a:t>: Date sold on June 17</a:t>
            </a:r>
            <a:r>
              <a:rPr lang="en-US" baseline="30000" dirty="0"/>
              <a:t>th</a:t>
            </a:r>
            <a:r>
              <a:rPr lang="en-US" dirty="0"/>
              <a:t> 2014</a:t>
            </a:r>
          </a:p>
          <a:p>
            <a:pPr lvl="1"/>
            <a:r>
              <a:rPr lang="en-US" dirty="0">
                <a:latin typeface="Courier New" panose="02070309020205020404" pitchFamily="49" charset="0"/>
                <a:cs typeface="Courier New" panose="02070309020205020404" pitchFamily="49" charset="0"/>
              </a:rPr>
              <a:t>10</a:t>
            </a:r>
            <a:r>
              <a:rPr lang="en-US" dirty="0"/>
              <a:t>: Tenth ticket</a:t>
            </a:r>
          </a:p>
          <a:p>
            <a:pPr lvl="1"/>
            <a:endParaRPr lang="en-US" dirty="0"/>
          </a:p>
          <a:p>
            <a:r>
              <a:rPr lang="en-US" dirty="0"/>
              <a:t>Of course, range of tickets can be retrieved by generating series of keys, such as until reaches the number of keys specified</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4E2C341-4B4C-A14D-A243-85A1F799E55A}"/>
              </a:ext>
            </a:extLst>
          </p:cNvPr>
          <p:cNvPicPr>
            <a:picLocks noChangeAspect="1"/>
          </p:cNvPicPr>
          <p:nvPr/>
        </p:nvPicPr>
        <p:blipFill>
          <a:blip r:embed="rId3"/>
          <a:stretch>
            <a:fillRect/>
          </a:stretch>
        </p:blipFill>
        <p:spPr>
          <a:xfrm>
            <a:off x="3460750" y="2220446"/>
            <a:ext cx="4457700" cy="368300"/>
          </a:xfrm>
          <a:prstGeom prst="rect">
            <a:avLst/>
          </a:prstGeom>
        </p:spPr>
      </p:pic>
      <p:pic>
        <p:nvPicPr>
          <p:cNvPr id="5" name="Picture 4">
            <a:extLst>
              <a:ext uri="{FF2B5EF4-FFF2-40B4-BE49-F238E27FC236}">
                <a16:creationId xmlns:a16="http://schemas.microsoft.com/office/drawing/2014/main" id="{6B996896-E60B-5841-9355-4B995F2F755D}"/>
              </a:ext>
            </a:extLst>
          </p:cNvPr>
          <p:cNvPicPr>
            <a:picLocks noChangeAspect="1"/>
          </p:cNvPicPr>
          <p:nvPr/>
        </p:nvPicPr>
        <p:blipFill>
          <a:blip r:embed="rId4"/>
          <a:stretch>
            <a:fillRect/>
          </a:stretch>
        </p:blipFill>
        <p:spPr>
          <a:xfrm>
            <a:off x="1408793" y="5177283"/>
            <a:ext cx="8928100" cy="355600"/>
          </a:xfrm>
          <a:prstGeom prst="rect">
            <a:avLst/>
          </a:prstGeom>
        </p:spPr>
      </p:pic>
      <p:pic>
        <p:nvPicPr>
          <p:cNvPr id="6" name="Picture 5">
            <a:extLst>
              <a:ext uri="{FF2B5EF4-FFF2-40B4-BE49-F238E27FC236}">
                <a16:creationId xmlns:a16="http://schemas.microsoft.com/office/drawing/2014/main" id="{0E6E8874-9E47-0947-9F4F-73364D756749}"/>
              </a:ext>
            </a:extLst>
          </p:cNvPr>
          <p:cNvPicPr>
            <a:picLocks noChangeAspect="1"/>
          </p:cNvPicPr>
          <p:nvPr/>
        </p:nvPicPr>
        <p:blipFill>
          <a:blip r:embed="rId5"/>
          <a:stretch>
            <a:fillRect/>
          </a:stretch>
        </p:blipFill>
        <p:spPr>
          <a:xfrm>
            <a:off x="3530600" y="5754984"/>
            <a:ext cx="4318000" cy="368300"/>
          </a:xfrm>
          <a:prstGeom prst="rect">
            <a:avLst/>
          </a:prstGeom>
        </p:spPr>
      </p:pic>
    </p:spTree>
    <p:extLst>
      <p:ext uri="{BB962C8B-B14F-4D97-AF65-F5344CB8AC3E}">
        <p14:creationId xmlns:p14="http://schemas.microsoft.com/office/powerpoint/2010/main" val="974366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E62B-7F21-8A4B-9A51-2671034E8585}"/>
              </a:ext>
            </a:extLst>
          </p:cNvPr>
          <p:cNvSpPr>
            <a:spLocks noGrp="1"/>
          </p:cNvSpPr>
          <p:nvPr>
            <p:ph type="title"/>
          </p:nvPr>
        </p:nvSpPr>
        <p:spPr/>
        <p:txBody>
          <a:bodyPr/>
          <a:lstStyle/>
          <a:p>
            <a:r>
              <a:rPr lang="en-US" dirty="0"/>
              <a:t>3.6. Index</a:t>
            </a:r>
          </a:p>
        </p:txBody>
      </p:sp>
      <p:sp>
        <p:nvSpPr>
          <p:cNvPr id="3" name="Content Placeholder 2">
            <a:extLst>
              <a:ext uri="{FF2B5EF4-FFF2-40B4-BE49-F238E27FC236}">
                <a16:creationId xmlns:a16="http://schemas.microsoft.com/office/drawing/2014/main" id="{56D33A83-2734-5044-9EEF-484C2A420EF6}"/>
              </a:ext>
            </a:extLst>
          </p:cNvPr>
          <p:cNvSpPr>
            <a:spLocks noGrp="1"/>
          </p:cNvSpPr>
          <p:nvPr>
            <p:ph idx="1"/>
          </p:nvPr>
        </p:nvSpPr>
        <p:spPr/>
        <p:txBody>
          <a:bodyPr>
            <a:normAutofit/>
          </a:bodyPr>
          <a:lstStyle/>
          <a:p>
            <a:r>
              <a:rPr lang="en-US" dirty="0"/>
              <a:t>Inverted indexes are sets of key-value pairs that allow for looking up keys or values by other attribute values of the same entity</a:t>
            </a:r>
          </a:p>
          <a:p>
            <a:endParaRPr lang="en-US" dirty="0"/>
          </a:p>
          <a:p>
            <a:endParaRPr lang="en-US" dirty="0"/>
          </a:p>
          <a:p>
            <a:r>
              <a:rPr lang="en-US" dirty="0"/>
              <a:t>For example</a:t>
            </a:r>
          </a:p>
          <a:p>
            <a:endParaRPr lang="en-US" dirty="0"/>
          </a:p>
          <a:p>
            <a:endParaRPr lang="en-US" dirty="0"/>
          </a:p>
          <a:p>
            <a:endParaRPr lang="en-US" dirty="0"/>
          </a:p>
          <a:p>
            <a:pPr>
              <a:lnSpc>
                <a:spcPct val="150000"/>
              </a:lnSpc>
            </a:pPr>
            <a:r>
              <a:rPr lang="en-US" dirty="0"/>
              <a:t>This is useful for tracking all seats assigned across concerts, but it is not easy to list only seats assigned in a particular location unless your key-value database provides search capabilities</a:t>
            </a:r>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24EA20F1-DC06-B04D-8AF8-8E5CB7EFEE5B}"/>
              </a:ext>
            </a:extLst>
          </p:cNvPr>
          <p:cNvPicPr>
            <a:picLocks noChangeAspect="1"/>
          </p:cNvPicPr>
          <p:nvPr/>
        </p:nvPicPr>
        <p:blipFill>
          <a:blip r:embed="rId2"/>
          <a:stretch>
            <a:fillRect/>
          </a:stretch>
        </p:blipFill>
        <p:spPr>
          <a:xfrm>
            <a:off x="2970280" y="3040856"/>
            <a:ext cx="7488370" cy="959644"/>
          </a:xfrm>
          <a:prstGeom prst="rect">
            <a:avLst/>
          </a:prstGeom>
        </p:spPr>
      </p:pic>
    </p:spTree>
    <p:extLst>
      <p:ext uri="{BB962C8B-B14F-4D97-AF65-F5344CB8AC3E}">
        <p14:creationId xmlns:p14="http://schemas.microsoft.com/office/powerpoint/2010/main" val="4260036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5554-78D1-D349-B3B6-27DB3E5D39DE}"/>
              </a:ext>
            </a:extLst>
          </p:cNvPr>
          <p:cNvSpPr>
            <a:spLocks noGrp="1"/>
          </p:cNvSpPr>
          <p:nvPr>
            <p:ph type="title"/>
          </p:nvPr>
        </p:nvSpPr>
        <p:spPr/>
        <p:txBody>
          <a:bodyPr/>
          <a:lstStyle/>
          <a:p>
            <a:r>
              <a:rPr lang="en-US" dirty="0"/>
              <a:t>Perform searching</a:t>
            </a:r>
          </a:p>
        </p:txBody>
      </p:sp>
      <p:sp>
        <p:nvSpPr>
          <p:cNvPr id="3" name="Content Placeholder 2">
            <a:extLst>
              <a:ext uri="{FF2B5EF4-FFF2-40B4-BE49-F238E27FC236}">
                <a16:creationId xmlns:a16="http://schemas.microsoft.com/office/drawing/2014/main" id="{0BD835A0-A8E8-D74F-AB9C-A101B07571CF}"/>
              </a:ext>
            </a:extLst>
          </p:cNvPr>
          <p:cNvSpPr>
            <a:spLocks noGrp="1"/>
          </p:cNvSpPr>
          <p:nvPr>
            <p:ph idx="1"/>
          </p:nvPr>
        </p:nvSpPr>
        <p:spPr>
          <a:xfrm>
            <a:off x="431799" y="1714162"/>
            <a:ext cx="10515600" cy="4667250"/>
          </a:xfrm>
        </p:spPr>
        <p:txBody>
          <a:bodyPr>
            <a:normAutofit/>
          </a:bodyPr>
          <a:lstStyle/>
          <a:p>
            <a:r>
              <a:rPr lang="en-US" dirty="0"/>
              <a:t>In order to do that, write a function to search by key and if matches, append to the end of list and return result</a:t>
            </a:r>
          </a:p>
          <a:p>
            <a:endParaRPr lang="en-US" dirty="0"/>
          </a:p>
          <a:p>
            <a:endParaRPr lang="en-US" dirty="0"/>
          </a:p>
          <a:p>
            <a:endParaRPr lang="en-US" dirty="0"/>
          </a:p>
          <a:p>
            <a:endParaRPr lang="en-US" dirty="0"/>
          </a:p>
          <a:p>
            <a:r>
              <a:rPr lang="en-US" dirty="0"/>
              <a:t>If the function is initially called as the following,</a:t>
            </a:r>
          </a:p>
          <a:p>
            <a:pPr marL="0" indent="0">
              <a:buNone/>
            </a:pPr>
            <a:endParaRPr lang="en-US" dirty="0"/>
          </a:p>
          <a:p>
            <a:pPr marL="0" indent="0">
              <a:buNone/>
            </a:pPr>
            <a:endParaRPr lang="en-US" dirty="0"/>
          </a:p>
          <a:p>
            <a:pPr marL="114300" indent="0">
              <a:buNone/>
            </a:pPr>
            <a:r>
              <a:rPr lang="en-US" dirty="0">
                <a:sym typeface="Wingdings" pitchFamily="2" charset="2"/>
              </a:rPr>
              <a:t> </a:t>
            </a:r>
            <a:r>
              <a:rPr lang="en-US" dirty="0"/>
              <a:t>It would set the value of </a:t>
            </a:r>
            <a:r>
              <a:rPr lang="en-US" dirty="0" err="1">
                <a:latin typeface="Courier New" panose="02070309020205020404" pitchFamily="49" charset="0"/>
                <a:cs typeface="Courier New" panose="02070309020205020404" pitchFamily="49" charset="0"/>
              </a:rPr>
              <a:t>ConcertApp</a:t>
            </a:r>
            <a:r>
              <a:rPr lang="en-US" dirty="0">
                <a:latin typeface="Courier New" panose="02070309020205020404" pitchFamily="49" charset="0"/>
                <a:cs typeface="Courier New" panose="02070309020205020404" pitchFamily="49" charset="0"/>
              </a:rPr>
              <a:t>['Springfield Civic Center']</a:t>
            </a:r>
            <a:r>
              <a:rPr lang="en-US" dirty="0"/>
              <a:t> to </a:t>
            </a:r>
            <a:r>
              <a:rPr lang="en-US" dirty="0">
                <a:latin typeface="Courier New" panose="02070309020205020404" pitchFamily="49" charset="0"/>
                <a:cs typeface="Courier New" panose="02070309020205020404" pitchFamily="49" charset="0"/>
              </a:rPr>
              <a:t>{'J38’} </a:t>
            </a:r>
            <a:r>
              <a:rPr lang="en-US" dirty="0"/>
              <a:t>and so on with other values</a:t>
            </a:r>
            <a:endParaRPr lang="en-US" dirty="0">
              <a:latin typeface="Courier New" panose="02070309020205020404" pitchFamily="49" charset="0"/>
              <a:cs typeface="Courier New" panose="02070309020205020404" pitchFamily="49" charset="0"/>
            </a:endParaRP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992C9B0E-13BC-C346-95E7-5204DEA30746}"/>
              </a:ext>
            </a:extLst>
          </p:cNvPr>
          <p:cNvPicPr>
            <a:picLocks noChangeAspect="1"/>
          </p:cNvPicPr>
          <p:nvPr/>
        </p:nvPicPr>
        <p:blipFill>
          <a:blip r:embed="rId3"/>
          <a:stretch>
            <a:fillRect/>
          </a:stretch>
        </p:blipFill>
        <p:spPr>
          <a:xfrm>
            <a:off x="3217477" y="2552304"/>
            <a:ext cx="4944243" cy="1238929"/>
          </a:xfrm>
          <a:prstGeom prst="rect">
            <a:avLst/>
          </a:prstGeom>
        </p:spPr>
      </p:pic>
      <p:pic>
        <p:nvPicPr>
          <p:cNvPr id="5" name="Picture 4">
            <a:extLst>
              <a:ext uri="{FF2B5EF4-FFF2-40B4-BE49-F238E27FC236}">
                <a16:creationId xmlns:a16="http://schemas.microsoft.com/office/drawing/2014/main" id="{6EE043B9-093D-364E-A12C-A00894503EED}"/>
              </a:ext>
            </a:extLst>
          </p:cNvPr>
          <p:cNvPicPr>
            <a:picLocks noChangeAspect="1"/>
          </p:cNvPicPr>
          <p:nvPr/>
        </p:nvPicPr>
        <p:blipFill>
          <a:blip r:embed="rId4"/>
          <a:stretch>
            <a:fillRect/>
          </a:stretch>
        </p:blipFill>
        <p:spPr>
          <a:xfrm>
            <a:off x="1485620" y="4571859"/>
            <a:ext cx="9220760" cy="514463"/>
          </a:xfrm>
          <a:prstGeom prst="rect">
            <a:avLst/>
          </a:prstGeom>
        </p:spPr>
      </p:pic>
    </p:spTree>
    <p:extLst>
      <p:ext uri="{BB962C8B-B14F-4D97-AF65-F5344CB8AC3E}">
        <p14:creationId xmlns:p14="http://schemas.microsoft.com/office/powerpoint/2010/main" val="3757408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43D6-FF50-5B42-AF12-DD2A877449BC}"/>
              </a:ext>
            </a:extLst>
          </p:cNvPr>
          <p:cNvSpPr>
            <a:spLocks noGrp="1"/>
          </p:cNvSpPr>
          <p:nvPr>
            <p:ph type="title"/>
          </p:nvPr>
        </p:nvSpPr>
        <p:spPr/>
        <p:txBody>
          <a:bodyPr/>
          <a:lstStyle/>
          <a:p>
            <a:r>
              <a:rPr lang="en-US" dirty="0"/>
              <a:t>When to use design patterns</a:t>
            </a:r>
          </a:p>
        </p:txBody>
      </p:sp>
      <p:sp>
        <p:nvSpPr>
          <p:cNvPr id="3" name="Content Placeholder 2">
            <a:extLst>
              <a:ext uri="{FF2B5EF4-FFF2-40B4-BE49-F238E27FC236}">
                <a16:creationId xmlns:a16="http://schemas.microsoft.com/office/drawing/2014/main" id="{321C3F65-5070-7F40-BAD4-41953562721D}"/>
              </a:ext>
            </a:extLst>
          </p:cNvPr>
          <p:cNvSpPr>
            <a:spLocks noGrp="1"/>
          </p:cNvSpPr>
          <p:nvPr>
            <p:ph idx="1"/>
          </p:nvPr>
        </p:nvSpPr>
        <p:spPr/>
        <p:txBody>
          <a:bodyPr>
            <a:normAutofit fontScale="92500"/>
          </a:bodyPr>
          <a:lstStyle/>
          <a:p>
            <a:pPr>
              <a:lnSpc>
                <a:spcPct val="150000"/>
              </a:lnSpc>
            </a:pPr>
            <a:r>
              <a:rPr lang="en-US" dirty="0"/>
              <a:t>﻿The Time to Live pattern is useful when you have operations that may be disrupted and can be safely ignored after some period of inactivity or inability to finish the operation</a:t>
            </a:r>
          </a:p>
          <a:p>
            <a:pPr marL="0" indent="0">
              <a:lnSpc>
                <a:spcPct val="150000"/>
              </a:lnSpc>
              <a:buNone/>
            </a:pPr>
            <a:endParaRPr lang="en-US" dirty="0"/>
          </a:p>
          <a:p>
            <a:pPr>
              <a:lnSpc>
                <a:spcPct val="150000"/>
              </a:lnSpc>
            </a:pPr>
            <a:r>
              <a:rPr lang="en-US" dirty="0"/>
              <a:t>﻿Emulating tables streamlines the getting and setting of multiple attributes related to a single instance of an entity, but should not be overused. ﻿Frequent use of emulating tables can indicate a misuse of a key-value database</a:t>
            </a:r>
          </a:p>
          <a:p>
            <a:pPr>
              <a:lnSpc>
                <a:spcPct val="150000"/>
              </a:lnSpc>
            </a:pPr>
            <a:endParaRPr lang="en-US" dirty="0"/>
          </a:p>
          <a:p>
            <a:pPr>
              <a:lnSpc>
                <a:spcPct val="150000"/>
              </a:lnSpc>
            </a:pPr>
            <a:r>
              <a:rPr lang="en-US" dirty="0"/>
              <a:t>﻿Aggregates provide a means for working with entities that need to manage subtypes and different attributes associated with each subtype. </a:t>
            </a:r>
          </a:p>
        </p:txBody>
      </p:sp>
    </p:spTree>
    <p:extLst>
      <p:ext uri="{BB962C8B-B14F-4D97-AF65-F5344CB8AC3E}">
        <p14:creationId xmlns:p14="http://schemas.microsoft.com/office/powerpoint/2010/main" val="3627794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6C9D-CD77-AA44-9F26-0A7002B14DAF}"/>
              </a:ext>
            </a:extLst>
          </p:cNvPr>
          <p:cNvSpPr>
            <a:spLocks noGrp="1"/>
          </p:cNvSpPr>
          <p:nvPr>
            <p:ph type="title"/>
          </p:nvPr>
        </p:nvSpPr>
        <p:spPr/>
        <p:txBody>
          <a:bodyPr/>
          <a:lstStyle/>
          <a:p>
            <a:r>
              <a:rPr lang="en-US" dirty="0"/>
              <a:t>When to use design patterns(2)</a:t>
            </a:r>
          </a:p>
        </p:txBody>
      </p:sp>
      <p:sp>
        <p:nvSpPr>
          <p:cNvPr id="3" name="Content Placeholder 2">
            <a:extLst>
              <a:ext uri="{FF2B5EF4-FFF2-40B4-BE49-F238E27FC236}">
                <a16:creationId xmlns:a16="http://schemas.microsoft.com/office/drawing/2014/main" id="{27F012A7-FEA2-4D49-BBC2-B59890E3B526}"/>
              </a:ext>
            </a:extLst>
          </p:cNvPr>
          <p:cNvSpPr>
            <a:spLocks noGrp="1"/>
          </p:cNvSpPr>
          <p:nvPr>
            <p:ph idx="1"/>
          </p:nvPr>
        </p:nvSpPr>
        <p:spPr/>
        <p:txBody>
          <a:bodyPr>
            <a:normAutofit fontScale="92500"/>
          </a:bodyPr>
          <a:lstStyle/>
          <a:p>
            <a:pPr>
              <a:lnSpc>
                <a:spcPct val="150000"/>
              </a:lnSpc>
            </a:pPr>
            <a:r>
              <a:rPr lang="en-US" dirty="0"/>
              <a:t>﻿The atomic aggregate pattern is used when you have multiple attributes that should be set together</a:t>
            </a:r>
          </a:p>
          <a:p>
            <a:pPr>
              <a:lnSpc>
                <a:spcPct val="150000"/>
              </a:lnSpc>
            </a:pPr>
            <a:endParaRPr lang="en-US" dirty="0"/>
          </a:p>
          <a:p>
            <a:pPr>
              <a:lnSpc>
                <a:spcPct val="150000"/>
              </a:lnSpc>
            </a:pPr>
            <a:endParaRPr lang="en-US" dirty="0"/>
          </a:p>
          <a:p>
            <a:pPr>
              <a:lnSpc>
                <a:spcPct val="150000"/>
              </a:lnSpc>
            </a:pPr>
            <a:r>
              <a:rPr lang="en-US" dirty="0"/>
              <a:t>﻿Enumerable keys provide a crude range functionality by allowing a program to generate and test for the existence of keys</a:t>
            </a:r>
          </a:p>
          <a:p>
            <a:pPr>
              <a:lnSpc>
                <a:spcPct val="150000"/>
              </a:lnSpc>
            </a:pPr>
            <a:endParaRPr lang="en-US" dirty="0"/>
          </a:p>
          <a:p>
            <a:pPr>
              <a:lnSpc>
                <a:spcPct val="150000"/>
              </a:lnSpc>
            </a:pPr>
            <a:endParaRPr lang="en-US" dirty="0"/>
          </a:p>
          <a:p>
            <a:pPr>
              <a:lnSpc>
                <a:spcPct val="150000"/>
              </a:lnSpc>
            </a:pPr>
            <a:r>
              <a:rPr lang="en-US" dirty="0"/>
              <a:t>﻿Indexes allow you to look up attribute values starting with something other than a key</a:t>
            </a:r>
          </a:p>
        </p:txBody>
      </p:sp>
    </p:spTree>
    <p:extLst>
      <p:ext uri="{BB962C8B-B14F-4D97-AF65-F5344CB8AC3E}">
        <p14:creationId xmlns:p14="http://schemas.microsoft.com/office/powerpoint/2010/main" val="202878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D147-4F22-0440-AC92-4DE802FB1A80}"/>
              </a:ext>
            </a:extLst>
          </p:cNvPr>
          <p:cNvSpPr>
            <a:spLocks noGrp="1"/>
          </p:cNvSpPr>
          <p:nvPr>
            <p:ph type="title"/>
          </p:nvPr>
        </p:nvSpPr>
        <p:spPr/>
        <p:txBody>
          <a:bodyPr/>
          <a:lstStyle/>
          <a:p>
            <a:r>
              <a:rPr lang="en-US" dirty="0"/>
              <a:t>5. Common Use-cases of K-V </a:t>
            </a:r>
            <a:r>
              <a:rPr lang="en-US" dirty="0" err="1"/>
              <a:t>db</a:t>
            </a:r>
            <a:endParaRPr lang="en-US" dirty="0"/>
          </a:p>
        </p:txBody>
      </p:sp>
      <p:sp>
        <p:nvSpPr>
          <p:cNvPr id="3" name="Content Placeholder 2">
            <a:extLst>
              <a:ext uri="{FF2B5EF4-FFF2-40B4-BE49-F238E27FC236}">
                <a16:creationId xmlns:a16="http://schemas.microsoft.com/office/drawing/2014/main" id="{2419C377-C072-5C4A-B12A-D63F0DB7EF1B}"/>
              </a:ext>
            </a:extLst>
          </p:cNvPr>
          <p:cNvSpPr>
            <a:spLocks noGrp="1"/>
          </p:cNvSpPr>
          <p:nvPr>
            <p:ph idx="1"/>
          </p:nvPr>
        </p:nvSpPr>
        <p:spPr/>
        <p:txBody>
          <a:bodyPr/>
          <a:lstStyle/>
          <a:p>
            <a:pPr>
              <a:lnSpc>
                <a:spcPct val="150000"/>
              </a:lnSpc>
            </a:pPr>
            <a:r>
              <a:rPr lang="en-US" dirty="0"/>
              <a:t>Web applications may store user </a:t>
            </a:r>
            <a:r>
              <a:rPr lang="en-US" b="1" dirty="0"/>
              <a:t>session</a:t>
            </a:r>
            <a:r>
              <a:rPr lang="en-US" dirty="0"/>
              <a:t> details and preference in a key-value store. All the information is accessible via user key, and key-value stores lend themselves to fast reads and writes.</a:t>
            </a:r>
          </a:p>
          <a:p>
            <a:pPr>
              <a:lnSpc>
                <a:spcPct val="150000"/>
              </a:lnSpc>
            </a:pPr>
            <a:r>
              <a:rPr lang="en-US" b="1" dirty="0"/>
              <a:t>Real-time </a:t>
            </a:r>
            <a:r>
              <a:rPr lang="en-US" dirty="0"/>
              <a:t>recommendations</a:t>
            </a:r>
            <a:r>
              <a:rPr lang="en-US" b="1" dirty="0"/>
              <a:t> </a:t>
            </a:r>
            <a:r>
              <a:rPr lang="en-US" dirty="0"/>
              <a:t>and advertising are often powered by key-value stores because the stores can quickly access and present new recommendations or ads as a web visitor moves throughout a site.</a:t>
            </a:r>
          </a:p>
          <a:p>
            <a:pPr>
              <a:lnSpc>
                <a:spcPct val="150000"/>
              </a:lnSpc>
            </a:pPr>
            <a:r>
              <a:rPr lang="en-US" dirty="0"/>
              <a:t>On the technical side, key-value stores are commonly used for </a:t>
            </a:r>
            <a:r>
              <a:rPr lang="en-US" b="1" dirty="0"/>
              <a:t>in-memory data caching</a:t>
            </a:r>
            <a:r>
              <a:rPr lang="en-US" dirty="0"/>
              <a:t> to speed up applications by minimizing reads and writes to slower disk-based systems.</a:t>
            </a:r>
          </a:p>
        </p:txBody>
      </p:sp>
    </p:spTree>
    <p:extLst>
      <p:ext uri="{BB962C8B-B14F-4D97-AF65-F5344CB8AC3E}">
        <p14:creationId xmlns:p14="http://schemas.microsoft.com/office/powerpoint/2010/main" val="78878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4BEC-78FE-AE4A-951E-87F52875BDEC}"/>
              </a:ext>
            </a:extLst>
          </p:cNvPr>
          <p:cNvSpPr>
            <a:spLocks noGrp="1"/>
          </p:cNvSpPr>
          <p:nvPr>
            <p:ph type="title"/>
          </p:nvPr>
        </p:nvSpPr>
        <p:spPr/>
        <p:txBody>
          <a:bodyPr/>
          <a:lstStyle/>
          <a:p>
            <a:r>
              <a:rPr lang="en-US" dirty="0"/>
              <a:t>General guideline to name key</a:t>
            </a:r>
          </a:p>
        </p:txBody>
      </p:sp>
      <p:sp>
        <p:nvSpPr>
          <p:cNvPr id="3" name="Content Placeholder 2">
            <a:extLst>
              <a:ext uri="{FF2B5EF4-FFF2-40B4-BE49-F238E27FC236}">
                <a16:creationId xmlns:a16="http://schemas.microsoft.com/office/drawing/2014/main" id="{BC2564BD-D182-F149-B608-952F803DA9E7}"/>
              </a:ext>
            </a:extLst>
          </p:cNvPr>
          <p:cNvSpPr>
            <a:spLocks noGrp="1"/>
          </p:cNvSpPr>
          <p:nvPr>
            <p:ph idx="1"/>
          </p:nvPr>
        </p:nvSpPr>
        <p:spPr/>
        <p:txBody>
          <a:bodyPr>
            <a:normAutofit/>
          </a:bodyPr>
          <a:lstStyle/>
          <a:p>
            <a:pPr>
              <a:lnSpc>
                <a:spcPct val="150000"/>
              </a:lnSpc>
            </a:pPr>
            <a:r>
              <a:rPr lang="en-US" dirty="0"/>
              <a:t>Use meaningful and unambiguous naming components </a:t>
            </a:r>
          </a:p>
          <a:p>
            <a:pPr>
              <a:lnSpc>
                <a:spcPct val="150000"/>
              </a:lnSpc>
            </a:pPr>
            <a:endParaRPr lang="en-US" dirty="0"/>
          </a:p>
          <a:p>
            <a:pPr>
              <a:lnSpc>
                <a:spcPct val="150000"/>
              </a:lnSpc>
            </a:pPr>
            <a:r>
              <a:rPr lang="en-US" dirty="0"/>
              <a:t>Use range-based components when would like to retrieve ranges of values</a:t>
            </a:r>
          </a:p>
          <a:p>
            <a:pPr>
              <a:lnSpc>
                <a:spcPct val="150000"/>
              </a:lnSpc>
            </a:pPr>
            <a:endParaRPr lang="en-US" dirty="0"/>
          </a:p>
          <a:p>
            <a:pPr>
              <a:lnSpc>
                <a:spcPct val="150000"/>
              </a:lnSpc>
            </a:pPr>
            <a:r>
              <a:rPr lang="en-US" dirty="0"/>
              <a:t>Use common delimiter when appending components to make a key. Normally, use “:” as delimiter</a:t>
            </a:r>
          </a:p>
          <a:p>
            <a:pPr>
              <a:lnSpc>
                <a:spcPct val="150000"/>
              </a:lnSpc>
            </a:pPr>
            <a:endParaRPr lang="en-US" dirty="0"/>
          </a:p>
          <a:p>
            <a:pPr>
              <a:lnSpc>
                <a:spcPct val="150000"/>
              </a:lnSpc>
            </a:pPr>
            <a:r>
              <a:rPr lang="en-US" dirty="0"/>
              <a:t>Keep key as short as possible without sacrifice other characteristics mentioned</a:t>
            </a:r>
          </a:p>
        </p:txBody>
      </p:sp>
    </p:spTree>
    <p:extLst>
      <p:ext uri="{BB962C8B-B14F-4D97-AF65-F5344CB8AC3E}">
        <p14:creationId xmlns:p14="http://schemas.microsoft.com/office/powerpoint/2010/main" val="134608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4E58-2444-E544-876D-6DED261A3D09}"/>
              </a:ext>
            </a:extLst>
          </p:cNvPr>
          <p:cNvSpPr>
            <a:spLocks noGrp="1"/>
          </p:cNvSpPr>
          <p:nvPr>
            <p:ph type="title"/>
          </p:nvPr>
        </p:nvSpPr>
        <p:spPr/>
        <p:txBody>
          <a:bodyPr/>
          <a:lstStyle/>
          <a:p>
            <a:r>
              <a:rPr lang="en-US" dirty="0"/>
              <a:t>Common use cases (2)</a:t>
            </a:r>
          </a:p>
        </p:txBody>
      </p:sp>
      <p:sp>
        <p:nvSpPr>
          <p:cNvPr id="3" name="Content Placeholder 2">
            <a:extLst>
              <a:ext uri="{FF2B5EF4-FFF2-40B4-BE49-F238E27FC236}">
                <a16:creationId xmlns:a16="http://schemas.microsoft.com/office/drawing/2014/main" id="{7F5F46D0-9FDA-0A4E-B976-35CF4658A26E}"/>
              </a:ext>
            </a:extLst>
          </p:cNvPr>
          <p:cNvSpPr>
            <a:spLocks noGrp="1"/>
          </p:cNvSpPr>
          <p:nvPr>
            <p:ph idx="1"/>
          </p:nvPr>
        </p:nvSpPr>
        <p:spPr/>
        <p:txBody>
          <a:bodyPr>
            <a:normAutofit fontScale="92500" lnSpcReduction="10000"/>
          </a:bodyPr>
          <a:lstStyle/>
          <a:p>
            <a:pPr>
              <a:lnSpc>
                <a:spcPct val="150000"/>
              </a:lnSpc>
            </a:pPr>
            <a:r>
              <a:rPr lang="en-US" dirty="0"/>
              <a:t>Queues: Any application that deals with traffic congestion, messaging, data gathering, job management, or packet routing.</a:t>
            </a:r>
          </a:p>
          <a:p>
            <a:pPr>
              <a:lnSpc>
                <a:spcPct val="150000"/>
              </a:lnSpc>
            </a:pPr>
            <a:endParaRPr lang="en-US" dirty="0"/>
          </a:p>
          <a:p>
            <a:pPr>
              <a:lnSpc>
                <a:spcPct val="150000"/>
              </a:lnSpc>
            </a:pPr>
            <a:r>
              <a:rPr lang="en-US" dirty="0"/>
              <a:t>Realtime chat messaging: Using Pub/Sub mechanism, 2 people can chat at the same time</a:t>
            </a:r>
          </a:p>
          <a:p>
            <a:pPr>
              <a:lnSpc>
                <a:spcPct val="150000"/>
              </a:lnSpc>
            </a:pPr>
            <a:endParaRPr lang="en-US" dirty="0"/>
          </a:p>
          <a:p>
            <a:pPr>
              <a:lnSpc>
                <a:spcPct val="150000"/>
              </a:lnSpc>
            </a:pPr>
            <a:r>
              <a:rPr lang="en-US" dirty="0"/>
              <a:t>Ip address tracking: Redis Sets are a great tool for developers who want to analyze all of the IP addresses that visited a specific website page or blog post</a:t>
            </a:r>
          </a:p>
          <a:p>
            <a:pPr>
              <a:lnSpc>
                <a:spcPct val="150000"/>
              </a:lnSpc>
            </a:pPr>
            <a:endParaRPr lang="en-US" dirty="0"/>
          </a:p>
          <a:p>
            <a:pPr>
              <a:lnSpc>
                <a:spcPct val="150000"/>
              </a:lnSpc>
            </a:pPr>
            <a:r>
              <a:rPr lang="en-US" dirty="0"/>
              <a:t>Scoreboards: Redis Sorted Sets to maintain their high score lists, as scores can be repeated, but user details only appear once.</a:t>
            </a:r>
          </a:p>
        </p:txBody>
      </p:sp>
    </p:spTree>
    <p:extLst>
      <p:ext uri="{BB962C8B-B14F-4D97-AF65-F5344CB8AC3E}">
        <p14:creationId xmlns:p14="http://schemas.microsoft.com/office/powerpoint/2010/main" val="1818899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9322-51EA-4F48-8427-CF6739DEED40}"/>
              </a:ext>
            </a:extLst>
          </p:cNvPr>
          <p:cNvSpPr>
            <a:spLocks noGrp="1"/>
          </p:cNvSpPr>
          <p:nvPr>
            <p:ph type="title"/>
          </p:nvPr>
        </p:nvSpPr>
        <p:spPr/>
        <p:txBody>
          <a:bodyPr/>
          <a:lstStyle/>
          <a:p>
            <a:r>
              <a:rPr lang="en-US" dirty="0"/>
              <a:t>Applications using Redis</a:t>
            </a:r>
          </a:p>
        </p:txBody>
      </p:sp>
      <p:sp>
        <p:nvSpPr>
          <p:cNvPr id="3" name="Content Placeholder 2">
            <a:extLst>
              <a:ext uri="{FF2B5EF4-FFF2-40B4-BE49-F238E27FC236}">
                <a16:creationId xmlns:a16="http://schemas.microsoft.com/office/drawing/2014/main" id="{9279423D-5E11-E242-BB3C-799ED3E28EB4}"/>
              </a:ext>
            </a:extLst>
          </p:cNvPr>
          <p:cNvSpPr>
            <a:spLocks noGrp="1"/>
          </p:cNvSpPr>
          <p:nvPr>
            <p:ph idx="1"/>
          </p:nvPr>
        </p:nvSpPr>
        <p:spPr/>
        <p:txBody>
          <a:bodyPr/>
          <a:lstStyle/>
          <a:p>
            <a:r>
              <a:rPr lang="en-US" dirty="0"/>
              <a:t>Handing user information</a:t>
            </a:r>
          </a:p>
          <a:p>
            <a:endParaRPr lang="en-US" dirty="0"/>
          </a:p>
          <a:p>
            <a:endParaRPr lang="en-US" dirty="0"/>
          </a:p>
          <a:p>
            <a:r>
              <a:rPr lang="en-US" dirty="0"/>
              <a:t>Handing user session</a:t>
            </a:r>
          </a:p>
          <a:p>
            <a:endParaRPr lang="en-US" dirty="0"/>
          </a:p>
          <a:p>
            <a:endParaRPr lang="en-US" dirty="0"/>
          </a:p>
          <a:p>
            <a:r>
              <a:rPr lang="en-US" dirty="0"/>
              <a:t>Supporting personalization</a:t>
            </a:r>
          </a:p>
        </p:txBody>
      </p:sp>
    </p:spTree>
    <p:extLst>
      <p:ext uri="{BB962C8B-B14F-4D97-AF65-F5344CB8AC3E}">
        <p14:creationId xmlns:p14="http://schemas.microsoft.com/office/powerpoint/2010/main" val="687533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A678-E6F2-EA44-871B-5E70EB49A80A}"/>
              </a:ext>
            </a:extLst>
          </p:cNvPr>
          <p:cNvSpPr>
            <a:spLocks noGrp="1"/>
          </p:cNvSpPr>
          <p:nvPr>
            <p:ph type="title"/>
          </p:nvPr>
        </p:nvSpPr>
        <p:spPr/>
        <p:txBody>
          <a:bodyPr/>
          <a:lstStyle/>
          <a:p>
            <a:r>
              <a:rPr lang="en-US" dirty="0"/>
              <a:t>5.1. Handling user session</a:t>
            </a:r>
          </a:p>
        </p:txBody>
      </p:sp>
      <p:sp>
        <p:nvSpPr>
          <p:cNvPr id="3" name="Content Placeholder 2">
            <a:extLst>
              <a:ext uri="{FF2B5EF4-FFF2-40B4-BE49-F238E27FC236}">
                <a16:creationId xmlns:a16="http://schemas.microsoft.com/office/drawing/2014/main" id="{AC827E3C-92E2-574A-911D-1B145E2E6B81}"/>
              </a:ext>
            </a:extLst>
          </p:cNvPr>
          <p:cNvSpPr>
            <a:spLocks noGrp="1"/>
          </p:cNvSpPr>
          <p:nvPr>
            <p:ph idx="1"/>
          </p:nvPr>
        </p:nvSpPr>
        <p:spPr/>
        <p:txBody>
          <a:bodyPr>
            <a:normAutofit lnSpcReduction="10000"/>
          </a:bodyPr>
          <a:lstStyle/>
          <a:p>
            <a:pPr>
              <a:lnSpc>
                <a:spcPct val="150000"/>
              </a:lnSpc>
            </a:pPr>
            <a:r>
              <a:rPr lang="en-US" dirty="0"/>
              <a:t>Generally, every web session is unique and is assigned a unique </a:t>
            </a:r>
            <a:r>
              <a:rPr lang="en-US" dirty="0" err="1"/>
              <a:t>sessionId</a:t>
            </a:r>
            <a:r>
              <a:rPr lang="en-US" dirty="0"/>
              <a:t> value after user successfully logs in.</a:t>
            </a:r>
          </a:p>
          <a:p>
            <a:pPr>
              <a:lnSpc>
                <a:spcPct val="150000"/>
              </a:lnSpc>
            </a:pPr>
            <a:endParaRPr lang="en-US" dirty="0"/>
          </a:p>
          <a:p>
            <a:pPr>
              <a:lnSpc>
                <a:spcPct val="150000"/>
              </a:lnSpc>
            </a:pPr>
            <a:r>
              <a:rPr lang="en-US" dirty="0"/>
              <a:t>Applications that store the </a:t>
            </a:r>
            <a:r>
              <a:rPr lang="en-US" dirty="0" err="1"/>
              <a:t>sessionId</a:t>
            </a:r>
            <a:r>
              <a:rPr lang="en-US" dirty="0"/>
              <a:t> on disk or in an RDBMS will greatly benefit from moving to a Key-Value DB since everything about the session can be stored by a single PUT request or retrieved using GET. </a:t>
            </a:r>
          </a:p>
          <a:p>
            <a:pPr>
              <a:lnSpc>
                <a:spcPct val="150000"/>
              </a:lnSpc>
            </a:pPr>
            <a:endParaRPr lang="en-US" dirty="0"/>
          </a:p>
          <a:p>
            <a:pPr>
              <a:lnSpc>
                <a:spcPct val="150000"/>
              </a:lnSpc>
            </a:pPr>
            <a:r>
              <a:rPr lang="en-US" dirty="0"/>
              <a:t>This single-request operation makes it very fast, as everything about the session is stored in a single object as we use in key-value</a:t>
            </a:r>
          </a:p>
          <a:p>
            <a:endParaRPr lang="en-US" dirty="0"/>
          </a:p>
        </p:txBody>
      </p:sp>
    </p:spTree>
    <p:extLst>
      <p:ext uri="{BB962C8B-B14F-4D97-AF65-F5344CB8AC3E}">
        <p14:creationId xmlns:p14="http://schemas.microsoft.com/office/powerpoint/2010/main" val="1566602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25DC-F69F-B341-BB47-22FEE3C5A1F1}"/>
              </a:ext>
            </a:extLst>
          </p:cNvPr>
          <p:cNvSpPr>
            <a:spLocks noGrp="1"/>
          </p:cNvSpPr>
          <p:nvPr>
            <p:ph type="title"/>
          </p:nvPr>
        </p:nvSpPr>
        <p:spPr/>
        <p:txBody>
          <a:bodyPr/>
          <a:lstStyle/>
          <a:p>
            <a:r>
              <a:rPr lang="en-US" dirty="0"/>
              <a:t>Example session storage</a:t>
            </a:r>
          </a:p>
        </p:txBody>
      </p:sp>
      <p:sp>
        <p:nvSpPr>
          <p:cNvPr id="3" name="Content Placeholder 2">
            <a:extLst>
              <a:ext uri="{FF2B5EF4-FFF2-40B4-BE49-F238E27FC236}">
                <a16:creationId xmlns:a16="http://schemas.microsoft.com/office/drawing/2014/main" id="{E3C5B41A-ED64-EF49-8680-1193D457BC0D}"/>
              </a:ext>
            </a:extLst>
          </p:cNvPr>
          <p:cNvSpPr>
            <a:spLocks noGrp="1"/>
          </p:cNvSpPr>
          <p:nvPr>
            <p:ph idx="1"/>
          </p:nvPr>
        </p:nvSpPr>
        <p:spPr/>
        <p:txBody>
          <a:bodyPr/>
          <a:lstStyle/>
          <a:p>
            <a:r>
              <a:rPr lang="en-US" dirty="0"/>
              <a:t>Store </a:t>
            </a:r>
            <a:r>
              <a:rPr lang="en-US" dirty="0" err="1"/>
              <a:t>sessionId</a:t>
            </a:r>
            <a:r>
              <a:rPr lang="en-US" dirty="0"/>
              <a:t> in key</a:t>
            </a:r>
          </a:p>
          <a:p>
            <a:pPr marL="0" indent="0">
              <a:buNone/>
            </a:pPr>
            <a:endParaRPr lang="en-US" dirty="0"/>
          </a:p>
        </p:txBody>
      </p:sp>
      <p:pic>
        <p:nvPicPr>
          <p:cNvPr id="6" name="Picture 5">
            <a:extLst>
              <a:ext uri="{FF2B5EF4-FFF2-40B4-BE49-F238E27FC236}">
                <a16:creationId xmlns:a16="http://schemas.microsoft.com/office/drawing/2014/main" id="{D5CD1725-E73E-F841-8A15-89A8E6F8C1AD}"/>
              </a:ext>
            </a:extLst>
          </p:cNvPr>
          <p:cNvPicPr>
            <a:picLocks noChangeAspect="1"/>
          </p:cNvPicPr>
          <p:nvPr/>
        </p:nvPicPr>
        <p:blipFill>
          <a:blip r:embed="rId2"/>
          <a:stretch>
            <a:fillRect/>
          </a:stretch>
        </p:blipFill>
        <p:spPr>
          <a:xfrm>
            <a:off x="609600" y="2560779"/>
            <a:ext cx="10653393" cy="2022796"/>
          </a:xfrm>
          <a:prstGeom prst="rect">
            <a:avLst/>
          </a:prstGeom>
        </p:spPr>
      </p:pic>
    </p:spTree>
    <p:extLst>
      <p:ext uri="{BB962C8B-B14F-4D97-AF65-F5344CB8AC3E}">
        <p14:creationId xmlns:p14="http://schemas.microsoft.com/office/powerpoint/2010/main" val="3745779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D3D9-C2AC-E84E-85B9-14E1995362D1}"/>
              </a:ext>
            </a:extLst>
          </p:cNvPr>
          <p:cNvSpPr>
            <a:spLocks noGrp="1"/>
          </p:cNvSpPr>
          <p:nvPr>
            <p:ph type="title"/>
          </p:nvPr>
        </p:nvSpPr>
        <p:spPr/>
        <p:txBody>
          <a:bodyPr/>
          <a:lstStyle/>
          <a:p>
            <a:r>
              <a:rPr lang="en-US" dirty="0"/>
              <a:t>5.2. High-speed data caching</a:t>
            </a:r>
          </a:p>
        </p:txBody>
      </p:sp>
      <p:sp>
        <p:nvSpPr>
          <p:cNvPr id="3" name="Content Placeholder 2">
            <a:extLst>
              <a:ext uri="{FF2B5EF4-FFF2-40B4-BE49-F238E27FC236}">
                <a16:creationId xmlns:a16="http://schemas.microsoft.com/office/drawing/2014/main" id="{9C95BC40-878A-5048-BD98-A5EC3C9D5255}"/>
              </a:ext>
            </a:extLst>
          </p:cNvPr>
          <p:cNvSpPr>
            <a:spLocks noGrp="1"/>
          </p:cNvSpPr>
          <p:nvPr>
            <p:ph idx="1"/>
          </p:nvPr>
        </p:nvSpPr>
        <p:spPr/>
        <p:txBody>
          <a:bodyPr>
            <a:normAutofit/>
          </a:bodyPr>
          <a:lstStyle/>
          <a:p>
            <a:r>
              <a:rPr lang="en-US" dirty="0"/>
              <a:t>Should cache data that takes times to complete, or can reuse, instead of querying same data over and over again, such as querying authenticated users info.</a:t>
            </a:r>
          </a:p>
          <a:p>
            <a:endParaRPr lang="en-US" dirty="0"/>
          </a:p>
          <a:p>
            <a:endParaRPr lang="en-US" dirty="0"/>
          </a:p>
          <a:p>
            <a:r>
              <a:rPr lang="en-US" dirty="0"/>
              <a:t>High‐speed in‐memory caching provides this caching capability without the need for a separate application level caching layer. </a:t>
            </a:r>
          </a:p>
          <a:p>
            <a:endParaRPr lang="en-US" dirty="0"/>
          </a:p>
          <a:p>
            <a:endParaRPr lang="en-US" dirty="0"/>
          </a:p>
          <a:p>
            <a:r>
              <a:rPr lang="en-US" dirty="0"/>
              <a:t>This reduces total cost of ownership and makes developing well‐performing applications quicker and easier.</a:t>
            </a:r>
          </a:p>
        </p:txBody>
      </p:sp>
    </p:spTree>
    <p:extLst>
      <p:ext uri="{BB962C8B-B14F-4D97-AF65-F5344CB8AC3E}">
        <p14:creationId xmlns:p14="http://schemas.microsoft.com/office/powerpoint/2010/main" val="2248318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75F0-A79D-1D43-9B41-7A47B761245B}"/>
              </a:ext>
            </a:extLst>
          </p:cNvPr>
          <p:cNvSpPr>
            <a:spLocks noGrp="1"/>
          </p:cNvSpPr>
          <p:nvPr>
            <p:ph type="title"/>
          </p:nvPr>
        </p:nvSpPr>
        <p:spPr/>
        <p:txBody>
          <a:bodyPr/>
          <a:lstStyle/>
          <a:p>
            <a:r>
              <a:rPr lang="en-US" dirty="0"/>
              <a:t>Supporting personalization</a:t>
            </a:r>
          </a:p>
        </p:txBody>
      </p:sp>
      <p:sp>
        <p:nvSpPr>
          <p:cNvPr id="3" name="Content Placeholder 2">
            <a:extLst>
              <a:ext uri="{FF2B5EF4-FFF2-40B4-BE49-F238E27FC236}">
                <a16:creationId xmlns:a16="http://schemas.microsoft.com/office/drawing/2014/main" id="{C9A24137-8D58-0247-8138-A0ECA32AE4FA}"/>
              </a:ext>
            </a:extLst>
          </p:cNvPr>
          <p:cNvSpPr>
            <a:spLocks noGrp="1"/>
          </p:cNvSpPr>
          <p:nvPr>
            <p:ph idx="1"/>
          </p:nvPr>
        </p:nvSpPr>
        <p:spPr/>
        <p:txBody>
          <a:bodyPr>
            <a:normAutofit lnSpcReduction="10000"/>
          </a:bodyPr>
          <a:lstStyle/>
          <a:p>
            <a:pPr>
              <a:lnSpc>
                <a:spcPct val="150000"/>
              </a:lnSpc>
            </a:pPr>
            <a:r>
              <a:rPr lang="en-US" dirty="0"/>
              <a:t>User receives different personalized views of same data from database. These view preferences need to be saved somewhere</a:t>
            </a:r>
          </a:p>
          <a:p>
            <a:pPr>
              <a:lnSpc>
                <a:spcPct val="150000"/>
              </a:lnSpc>
            </a:pPr>
            <a:endParaRPr lang="en-US" dirty="0"/>
          </a:p>
          <a:p>
            <a:pPr>
              <a:lnSpc>
                <a:spcPct val="150000"/>
              </a:lnSpc>
            </a:pPr>
            <a:r>
              <a:rPr lang="en-US" dirty="0"/>
              <a:t>No need to store personalization settings in database, it’s specific to frontend application</a:t>
            </a:r>
          </a:p>
          <a:p>
            <a:pPr marL="114300" indent="0">
              <a:lnSpc>
                <a:spcPct val="150000"/>
              </a:lnSpc>
              <a:buNone/>
            </a:pPr>
            <a:endParaRPr lang="en-US" dirty="0"/>
          </a:p>
          <a:p>
            <a:pPr>
              <a:lnSpc>
                <a:spcPct val="150000"/>
              </a:lnSpc>
            </a:pPr>
            <a:r>
              <a:rPr lang="en-US" dirty="0"/>
              <a:t>Using key-value store contains </a:t>
            </a:r>
            <a:r>
              <a:rPr lang="en-US" dirty="0" err="1">
                <a:latin typeface="Courier New" panose="02070309020205020404" pitchFamily="49" charset="0"/>
                <a:cs typeface="Courier New" panose="02070309020205020404" pitchFamily="49" charset="0"/>
              </a:rPr>
              <a:t>userId</a:t>
            </a:r>
            <a:r>
              <a:rPr lang="en-US" dirty="0"/>
              <a:t> and the service allows to store personalization settings as value. This makes system responds very quick and prevent slow performance.</a:t>
            </a:r>
          </a:p>
        </p:txBody>
      </p:sp>
    </p:spTree>
    <p:extLst>
      <p:ext uri="{BB962C8B-B14F-4D97-AF65-F5344CB8AC3E}">
        <p14:creationId xmlns:p14="http://schemas.microsoft.com/office/powerpoint/2010/main" val="25868191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CD80-207A-D642-B055-2740702CB062}"/>
              </a:ext>
            </a:extLst>
          </p:cNvPr>
          <p:cNvSpPr>
            <a:spLocks noGrp="1"/>
          </p:cNvSpPr>
          <p:nvPr>
            <p:ph type="title"/>
          </p:nvPr>
        </p:nvSpPr>
        <p:spPr/>
        <p:txBody>
          <a:bodyPr/>
          <a:lstStyle/>
          <a:p>
            <a:r>
              <a:rPr lang="en-US" dirty="0"/>
              <a:t>Example personalization storage</a:t>
            </a:r>
          </a:p>
        </p:txBody>
      </p:sp>
      <p:sp>
        <p:nvSpPr>
          <p:cNvPr id="4" name="TextBox 3">
            <a:extLst>
              <a:ext uri="{FF2B5EF4-FFF2-40B4-BE49-F238E27FC236}">
                <a16:creationId xmlns:a16="http://schemas.microsoft.com/office/drawing/2014/main" id="{348AE6B0-46C3-0D4A-A2AA-17D7AA0BE6BF}"/>
              </a:ext>
            </a:extLst>
          </p:cNvPr>
          <p:cNvSpPr txBox="1"/>
          <p:nvPr/>
        </p:nvSpPr>
        <p:spPr>
          <a:xfrm>
            <a:off x="1513572" y="1594130"/>
            <a:ext cx="9164855" cy="3796039"/>
          </a:xfrm>
          <a:prstGeom prst="rect">
            <a:avLst/>
          </a:prstGeom>
          <a:solidFill>
            <a:schemeClr val="bg1"/>
          </a:solidFill>
        </p:spPr>
        <p:txBody>
          <a:bodyPr wrap="square" rtlCol="0">
            <a:spAutoFit/>
          </a:bodyPr>
          <a:lstStyle/>
          <a:p>
            <a:pPr>
              <a:lnSpc>
                <a:spcPct val="150000"/>
              </a:lnSpc>
            </a:pPr>
            <a:r>
              <a:rPr lang="en-US" dirty="0">
                <a:latin typeface="Courier" pitchFamily="2" charset="0"/>
                <a:cs typeface="Courier New" panose="02070309020205020404" pitchFamily="49" charset="0"/>
              </a:rPr>
              <a:t>User:&lt;</a:t>
            </a:r>
            <a:r>
              <a:rPr lang="en-US" dirty="0" err="1">
                <a:latin typeface="Courier" pitchFamily="2" charset="0"/>
                <a:cs typeface="Courier New" panose="02070309020205020404" pitchFamily="49" charset="0"/>
              </a:rPr>
              <a:t>userId</a:t>
            </a:r>
            <a:r>
              <a:rPr lang="en-US" dirty="0">
                <a:latin typeface="Courier" pitchFamily="2" charset="0"/>
                <a:cs typeface="Courier New" panose="02070309020205020404" pitchFamily="49" charset="0"/>
              </a:rPr>
              <a:t>&gt;:preferences = {</a:t>
            </a:r>
          </a:p>
          <a:p>
            <a:pPr>
              <a:lnSpc>
                <a:spcPct val="150000"/>
              </a:lnSpc>
            </a:pPr>
            <a:r>
              <a:rPr lang="en-US" dirty="0">
                <a:latin typeface="Courier" pitchFamily="2" charset="0"/>
                <a:cs typeface="Courier New" panose="02070309020205020404" pitchFamily="49" charset="0"/>
              </a:rPr>
              <a:t>	</a:t>
            </a:r>
            <a:r>
              <a:rPr lang="en-US" dirty="0" err="1">
                <a:latin typeface="Courier" pitchFamily="2" charset="0"/>
                <a:cs typeface="Courier New" panose="02070309020205020404" pitchFamily="49" charset="0"/>
              </a:rPr>
              <a:t>item_per_page</a:t>
            </a:r>
            <a:r>
              <a:rPr lang="en-US" dirty="0">
                <a:latin typeface="Courier" pitchFamily="2" charset="0"/>
                <a:cs typeface="Courier New" panose="02070309020205020404" pitchFamily="49" charset="0"/>
              </a:rPr>
              <a:t>: 10,</a:t>
            </a:r>
          </a:p>
          <a:p>
            <a:pPr>
              <a:lnSpc>
                <a:spcPct val="150000"/>
              </a:lnSpc>
            </a:pPr>
            <a:r>
              <a:rPr lang="en-US" dirty="0">
                <a:latin typeface="Courier" pitchFamily="2" charset="0"/>
                <a:cs typeface="Courier New" panose="02070309020205020404" pitchFamily="49" charset="0"/>
              </a:rPr>
              <a:t>	theme: light,</a:t>
            </a:r>
          </a:p>
          <a:p>
            <a:pPr>
              <a:lnSpc>
                <a:spcPct val="150000"/>
              </a:lnSpc>
            </a:pPr>
            <a:r>
              <a:rPr lang="en-US" dirty="0">
                <a:latin typeface="Courier" pitchFamily="2" charset="0"/>
                <a:cs typeface="Courier New" panose="02070309020205020404" pitchFamily="49" charset="0"/>
              </a:rPr>
              <a:t>	notifications: {</a:t>
            </a:r>
          </a:p>
          <a:p>
            <a:pPr>
              <a:lnSpc>
                <a:spcPct val="150000"/>
              </a:lnSpc>
            </a:pPr>
            <a:r>
              <a:rPr lang="en-US" dirty="0">
                <a:latin typeface="Courier" pitchFamily="2" charset="0"/>
                <a:cs typeface="Courier New" panose="02070309020205020404" pitchFamily="49" charset="0"/>
              </a:rPr>
              <a:t>		comments: [‘push’, ‘email’, ‘</a:t>
            </a:r>
            <a:r>
              <a:rPr lang="en-US" dirty="0" err="1">
                <a:latin typeface="Courier" pitchFamily="2" charset="0"/>
                <a:cs typeface="Courier New" panose="02070309020205020404" pitchFamily="49" charset="0"/>
              </a:rPr>
              <a:t>sms</a:t>
            </a:r>
            <a:r>
              <a:rPr lang="en-US" dirty="0">
                <a:latin typeface="Courier" pitchFamily="2" charset="0"/>
                <a:cs typeface="Courier New" panose="02070309020205020404" pitchFamily="49" charset="0"/>
              </a:rPr>
              <a:t>’],</a:t>
            </a:r>
          </a:p>
          <a:p>
            <a:pPr>
              <a:lnSpc>
                <a:spcPct val="150000"/>
              </a:lnSpc>
            </a:pPr>
            <a:r>
              <a:rPr lang="en-US" dirty="0">
                <a:latin typeface="Courier" pitchFamily="2" charset="0"/>
                <a:cs typeface="Courier New" panose="02070309020205020404" pitchFamily="49" charset="0"/>
              </a:rPr>
              <a:t>		tags: [‘</a:t>
            </a:r>
            <a:r>
              <a:rPr lang="en-US" dirty="0" err="1">
                <a:latin typeface="Courier" pitchFamily="2" charset="0"/>
                <a:cs typeface="Courier New" panose="02070309020205020404" pitchFamily="49" charset="0"/>
              </a:rPr>
              <a:t>push’,’email</a:t>
            </a:r>
            <a:r>
              <a:rPr lang="en-US" dirty="0">
                <a:latin typeface="Courier" pitchFamily="2" charset="0"/>
                <a:cs typeface="Courier New" panose="02070309020205020404" pitchFamily="49" charset="0"/>
              </a:rPr>
              <a:t>’, ‘</a:t>
            </a:r>
            <a:r>
              <a:rPr lang="en-US" dirty="0" err="1">
                <a:latin typeface="Courier" pitchFamily="2" charset="0"/>
                <a:cs typeface="Courier New" panose="02070309020205020404" pitchFamily="49" charset="0"/>
              </a:rPr>
              <a:t>sms</a:t>
            </a:r>
            <a:r>
              <a:rPr lang="en-US" dirty="0">
                <a:latin typeface="Courier" pitchFamily="2" charset="0"/>
                <a:cs typeface="Courier New" panose="02070309020205020404" pitchFamily="49" charset="0"/>
              </a:rPr>
              <a:t>’]</a:t>
            </a:r>
          </a:p>
          <a:p>
            <a:pPr>
              <a:lnSpc>
                <a:spcPct val="150000"/>
              </a:lnSpc>
            </a:pPr>
            <a:r>
              <a:rPr lang="en-US" dirty="0">
                <a:latin typeface="Courier" pitchFamily="2" charset="0"/>
                <a:cs typeface="Courier New" panose="02070309020205020404" pitchFamily="49" charset="0"/>
              </a:rPr>
              <a:t>	}</a:t>
            </a:r>
          </a:p>
          <a:p>
            <a:pPr>
              <a:lnSpc>
                <a:spcPct val="150000"/>
              </a:lnSpc>
            </a:pPr>
            <a:r>
              <a:rPr lang="en-US" dirty="0">
                <a:latin typeface="Courier" pitchFamily="2" charset="0"/>
                <a:cs typeface="Courier New" panose="02070309020205020404" pitchFamily="49" charset="0"/>
              </a:rPr>
              <a:t>	…</a:t>
            </a:r>
          </a:p>
          <a:p>
            <a:pPr>
              <a:lnSpc>
                <a:spcPct val="150000"/>
              </a:lnSpc>
            </a:pPr>
            <a:r>
              <a:rPr lang="en-US" dirty="0">
                <a:latin typeface="Courier" pitchFamily="2" charset="0"/>
                <a:cs typeface="Courier New" panose="02070309020205020404" pitchFamily="49" charset="0"/>
              </a:rPr>
              <a:t>}</a:t>
            </a:r>
          </a:p>
        </p:txBody>
      </p:sp>
      <p:sp>
        <p:nvSpPr>
          <p:cNvPr id="3" name="TextBox 2">
            <a:extLst>
              <a:ext uri="{FF2B5EF4-FFF2-40B4-BE49-F238E27FC236}">
                <a16:creationId xmlns:a16="http://schemas.microsoft.com/office/drawing/2014/main" id="{FC4A339F-5365-4340-91C5-3AAC19A591E5}"/>
              </a:ext>
            </a:extLst>
          </p:cNvPr>
          <p:cNvSpPr txBox="1"/>
          <p:nvPr/>
        </p:nvSpPr>
        <p:spPr>
          <a:xfrm>
            <a:off x="609601" y="5687785"/>
            <a:ext cx="10068826" cy="880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nSpc>
                <a:spcPct val="150000"/>
              </a:lnSpc>
            </a:pPr>
            <a:r>
              <a:rPr lang="en-VN" dirty="0"/>
              <a:t>Since preferences are read very frequently on each request. Using Redis cache, user preference can be easily stored and retrieved. No need to query RDBMS each time page is loaded</a:t>
            </a:r>
          </a:p>
        </p:txBody>
      </p:sp>
    </p:spTree>
    <p:extLst>
      <p:ext uri="{BB962C8B-B14F-4D97-AF65-F5344CB8AC3E}">
        <p14:creationId xmlns:p14="http://schemas.microsoft.com/office/powerpoint/2010/main" val="2136762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7F98-CB67-5E45-865F-D8BA92B25E00}"/>
              </a:ext>
            </a:extLst>
          </p:cNvPr>
          <p:cNvSpPr>
            <a:spLocks noGrp="1"/>
          </p:cNvSpPr>
          <p:nvPr>
            <p:ph type="title"/>
          </p:nvPr>
        </p:nvSpPr>
        <p:spPr/>
        <p:txBody>
          <a:bodyPr/>
          <a:lstStyle/>
          <a:p>
            <a:r>
              <a:rPr lang="en-US" dirty="0"/>
              <a:t>Redis use case: Queues</a:t>
            </a:r>
          </a:p>
        </p:txBody>
      </p:sp>
      <p:sp>
        <p:nvSpPr>
          <p:cNvPr id="3" name="Content Placeholder 2">
            <a:extLst>
              <a:ext uri="{FF2B5EF4-FFF2-40B4-BE49-F238E27FC236}">
                <a16:creationId xmlns:a16="http://schemas.microsoft.com/office/drawing/2014/main" id="{51ED4A11-9ABF-2D4E-A821-064DF0B44C3F}"/>
              </a:ext>
            </a:extLst>
          </p:cNvPr>
          <p:cNvSpPr>
            <a:spLocks noGrp="1"/>
          </p:cNvSpPr>
          <p:nvPr>
            <p:ph idx="1"/>
          </p:nvPr>
        </p:nvSpPr>
        <p:spPr/>
        <p:txBody>
          <a:bodyPr/>
          <a:lstStyle/>
          <a:p>
            <a:pPr>
              <a:lnSpc>
                <a:spcPct val="150000"/>
              </a:lnSpc>
            </a:pPr>
            <a:r>
              <a:rPr lang="en-US" dirty="0"/>
              <a:t>Send email to all subscribers. We can use queue to handle sending email for each person who subscribed.</a:t>
            </a:r>
          </a:p>
          <a:p>
            <a:pPr>
              <a:lnSpc>
                <a:spcPct val="150000"/>
              </a:lnSpc>
            </a:pPr>
            <a:r>
              <a:rPr lang="en-US" dirty="0"/>
              <a:t>Each time user subscribed to a channel, a new user data will be serialized and will be recorded to Redis and DB for persistent by appending to the end of LIST using RPUSH. After sending email, LPOP user that has been sent.</a:t>
            </a:r>
          </a:p>
          <a:p>
            <a:pPr>
              <a:lnSpc>
                <a:spcPct val="150000"/>
              </a:lnSpc>
            </a:pPr>
            <a:endParaRPr lang="en-US" dirty="0"/>
          </a:p>
        </p:txBody>
      </p:sp>
      <p:pic>
        <p:nvPicPr>
          <p:cNvPr id="4" name="Picture 3">
            <a:extLst>
              <a:ext uri="{FF2B5EF4-FFF2-40B4-BE49-F238E27FC236}">
                <a16:creationId xmlns:a16="http://schemas.microsoft.com/office/drawing/2014/main" id="{1A5856F7-D75C-EE41-B1B4-673E61953274}"/>
              </a:ext>
            </a:extLst>
          </p:cNvPr>
          <p:cNvPicPr>
            <a:picLocks noChangeAspect="1"/>
          </p:cNvPicPr>
          <p:nvPr/>
        </p:nvPicPr>
        <p:blipFill>
          <a:blip r:embed="rId2"/>
          <a:stretch>
            <a:fillRect/>
          </a:stretch>
        </p:blipFill>
        <p:spPr>
          <a:xfrm>
            <a:off x="3500512" y="4446648"/>
            <a:ext cx="5190976" cy="2044115"/>
          </a:xfrm>
          <a:prstGeom prst="rect">
            <a:avLst/>
          </a:prstGeom>
        </p:spPr>
      </p:pic>
    </p:spTree>
    <p:extLst>
      <p:ext uri="{BB962C8B-B14F-4D97-AF65-F5344CB8AC3E}">
        <p14:creationId xmlns:p14="http://schemas.microsoft.com/office/powerpoint/2010/main" val="3690279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A372-1C3D-2241-BDE8-4662BFCE746F}"/>
              </a:ext>
            </a:extLst>
          </p:cNvPr>
          <p:cNvSpPr>
            <a:spLocks noGrp="1"/>
          </p:cNvSpPr>
          <p:nvPr>
            <p:ph type="title"/>
          </p:nvPr>
        </p:nvSpPr>
        <p:spPr/>
        <p:txBody>
          <a:bodyPr>
            <a:normAutofit fontScale="90000"/>
          </a:bodyPr>
          <a:lstStyle/>
          <a:p>
            <a:r>
              <a:rPr lang="en-US" dirty="0"/>
              <a:t>Keys Must Take into Account Implementation Limitations</a:t>
            </a:r>
          </a:p>
        </p:txBody>
      </p:sp>
      <p:sp>
        <p:nvSpPr>
          <p:cNvPr id="3" name="Content Placeholder 2">
            <a:extLst>
              <a:ext uri="{FF2B5EF4-FFF2-40B4-BE49-F238E27FC236}">
                <a16:creationId xmlns:a16="http://schemas.microsoft.com/office/drawing/2014/main" id="{2CCEFF0D-237F-C647-AE40-A6F6120949DF}"/>
              </a:ext>
            </a:extLst>
          </p:cNvPr>
          <p:cNvSpPr>
            <a:spLocks noGrp="1"/>
          </p:cNvSpPr>
          <p:nvPr>
            <p:ph idx="1"/>
          </p:nvPr>
        </p:nvSpPr>
        <p:spPr/>
        <p:txBody>
          <a:bodyPr>
            <a:normAutofit/>
          </a:bodyPr>
          <a:lstStyle/>
          <a:p>
            <a:pPr>
              <a:lnSpc>
                <a:spcPct val="150000"/>
              </a:lnSpc>
            </a:pPr>
            <a:r>
              <a:rPr lang="en-US" dirty="0"/>
              <a:t>Different key-value databases have different limitations. Consider those limitations when choosing your key-value database</a:t>
            </a:r>
          </a:p>
          <a:p>
            <a:pPr marL="0" indent="0">
              <a:lnSpc>
                <a:spcPct val="150000"/>
              </a:lnSpc>
              <a:buNone/>
            </a:pPr>
            <a:endParaRPr lang="en-US" dirty="0"/>
          </a:p>
          <a:p>
            <a:pPr marL="0" indent="0">
              <a:lnSpc>
                <a:spcPct val="150000"/>
              </a:lnSpc>
              <a:buNone/>
            </a:pPr>
            <a:endParaRPr lang="en-US" dirty="0"/>
          </a:p>
          <a:p>
            <a:pPr marL="0" indent="0">
              <a:lnSpc>
                <a:spcPct val="150000"/>
              </a:lnSpc>
              <a:buNone/>
            </a:pPr>
            <a:endParaRPr lang="en-US" dirty="0"/>
          </a:p>
          <a:p>
            <a:pPr>
              <a:lnSpc>
                <a:spcPct val="150000"/>
              </a:lnSpc>
            </a:pPr>
            <a:r>
              <a:rPr lang="en-US" dirty="0"/>
              <a:t>Some key-value database restricts size of keys. For example, FoundationDB limits the size of keys to 10,000 bytes</a:t>
            </a:r>
          </a:p>
          <a:p>
            <a:pPr marL="0" indent="0">
              <a:buNone/>
            </a:pPr>
            <a:endParaRPr lang="en-US" dirty="0"/>
          </a:p>
        </p:txBody>
      </p:sp>
    </p:spTree>
    <p:extLst>
      <p:ext uri="{BB962C8B-B14F-4D97-AF65-F5344CB8AC3E}">
        <p14:creationId xmlns:p14="http://schemas.microsoft.com/office/powerpoint/2010/main" val="36816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7338-6929-244C-93C9-53A64D5CD8D7}"/>
              </a:ext>
            </a:extLst>
          </p:cNvPr>
          <p:cNvSpPr>
            <a:spLocks noGrp="1"/>
          </p:cNvSpPr>
          <p:nvPr>
            <p:ph type="title"/>
          </p:nvPr>
        </p:nvSpPr>
        <p:spPr/>
        <p:txBody>
          <a:bodyPr/>
          <a:lstStyle/>
          <a:p>
            <a:r>
              <a:rPr lang="en-US" dirty="0"/>
              <a:t>Valid datatypes in Redis</a:t>
            </a:r>
          </a:p>
        </p:txBody>
      </p:sp>
      <p:pic>
        <p:nvPicPr>
          <p:cNvPr id="4" name="Content Placeholder 3">
            <a:extLst>
              <a:ext uri="{FF2B5EF4-FFF2-40B4-BE49-F238E27FC236}">
                <a16:creationId xmlns:a16="http://schemas.microsoft.com/office/drawing/2014/main" id="{DFB6AE2F-2E01-6545-986C-510E62A388C4}"/>
              </a:ext>
            </a:extLst>
          </p:cNvPr>
          <p:cNvPicPr>
            <a:picLocks noGrp="1" noChangeAspect="1"/>
          </p:cNvPicPr>
          <p:nvPr>
            <p:ph idx="1"/>
          </p:nvPr>
        </p:nvPicPr>
        <p:blipFill>
          <a:blip r:embed="rId2"/>
          <a:stretch>
            <a:fillRect/>
          </a:stretch>
        </p:blipFill>
        <p:spPr>
          <a:xfrm>
            <a:off x="660400" y="2110329"/>
            <a:ext cx="10058400" cy="3501639"/>
          </a:xfrm>
          <a:prstGeom prst="rect">
            <a:avLst/>
          </a:prstGeom>
        </p:spPr>
      </p:pic>
    </p:spTree>
    <p:extLst>
      <p:ext uri="{BB962C8B-B14F-4D97-AF65-F5344CB8AC3E}">
        <p14:creationId xmlns:p14="http://schemas.microsoft.com/office/powerpoint/2010/main" val="95933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77A9-F600-9643-938D-53A9C4503F49}"/>
              </a:ext>
            </a:extLst>
          </p:cNvPr>
          <p:cNvSpPr>
            <a:spLocks noGrp="1"/>
          </p:cNvSpPr>
          <p:nvPr>
            <p:ph type="title"/>
          </p:nvPr>
        </p:nvSpPr>
        <p:spPr/>
        <p:txBody>
          <a:bodyPr/>
          <a:lstStyle/>
          <a:p>
            <a:r>
              <a:rPr lang="en-US" dirty="0"/>
              <a:t>Redis datatypes</a:t>
            </a:r>
          </a:p>
        </p:txBody>
      </p:sp>
      <p:sp>
        <p:nvSpPr>
          <p:cNvPr id="3" name="Content Placeholder 2">
            <a:extLst>
              <a:ext uri="{FF2B5EF4-FFF2-40B4-BE49-F238E27FC236}">
                <a16:creationId xmlns:a16="http://schemas.microsoft.com/office/drawing/2014/main" id="{457C9B6D-F2CB-EE45-AA1A-23F718BB6169}"/>
              </a:ext>
            </a:extLst>
          </p:cNvPr>
          <p:cNvSpPr>
            <a:spLocks noGrp="1"/>
          </p:cNvSpPr>
          <p:nvPr>
            <p:ph idx="1"/>
          </p:nvPr>
        </p:nvSpPr>
        <p:spPr/>
        <p:txBody>
          <a:bodyPr>
            <a:normAutofit/>
          </a:bodyPr>
          <a:lstStyle/>
          <a:p>
            <a:pPr>
              <a:lnSpc>
                <a:spcPct val="150000"/>
              </a:lnSpc>
            </a:pPr>
            <a:r>
              <a:rPr lang="en-US" dirty="0"/>
              <a:t>The variety of data types supported by Redis allows you more flexibility when creating keys</a:t>
            </a:r>
          </a:p>
          <a:p>
            <a:endParaRPr lang="en-US" dirty="0"/>
          </a:p>
          <a:p>
            <a:endParaRPr lang="en-US" dirty="0"/>
          </a:p>
          <a:p>
            <a:endParaRPr lang="en-US" dirty="0"/>
          </a:p>
          <a:p>
            <a:pPr marL="0" indent="0">
              <a:buNone/>
            </a:pPr>
            <a:endParaRPr lang="en-US" dirty="0"/>
          </a:p>
          <a:p>
            <a:r>
              <a:rPr lang="en-US" dirty="0"/>
              <a:t>Redis keys can be up to 512MB in length</a:t>
            </a:r>
          </a:p>
          <a:p>
            <a:endParaRPr lang="en-US" dirty="0"/>
          </a:p>
          <a:p>
            <a:endParaRPr lang="en-US" dirty="0"/>
          </a:p>
        </p:txBody>
      </p:sp>
    </p:spTree>
    <p:extLst>
      <p:ext uri="{BB962C8B-B14F-4D97-AF65-F5344CB8AC3E}">
        <p14:creationId xmlns:p14="http://schemas.microsoft.com/office/powerpoint/2010/main" val="268115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9EB90-2379-5F43-9A63-2D8A57304B76}"/>
              </a:ext>
            </a:extLst>
          </p:cNvPr>
          <p:cNvSpPr>
            <a:spLocks noGrp="1"/>
          </p:cNvSpPr>
          <p:nvPr>
            <p:ph type="title"/>
          </p:nvPr>
        </p:nvSpPr>
        <p:spPr/>
        <p:txBody>
          <a:bodyPr/>
          <a:lstStyle/>
          <a:p>
            <a:r>
              <a:rPr lang="en-US" dirty="0"/>
              <a:t>How keys are used in partitioning</a:t>
            </a:r>
          </a:p>
        </p:txBody>
      </p:sp>
      <p:sp>
        <p:nvSpPr>
          <p:cNvPr id="3" name="Content Placeholder 2">
            <a:extLst>
              <a:ext uri="{FF2B5EF4-FFF2-40B4-BE49-F238E27FC236}">
                <a16:creationId xmlns:a16="http://schemas.microsoft.com/office/drawing/2014/main" id="{B0AAED6B-5AC5-4241-A26D-104B4A3A60C7}"/>
              </a:ext>
            </a:extLst>
          </p:cNvPr>
          <p:cNvSpPr>
            <a:spLocks noGrp="1"/>
          </p:cNvSpPr>
          <p:nvPr>
            <p:ph idx="1"/>
          </p:nvPr>
        </p:nvSpPr>
        <p:spPr/>
        <p:txBody>
          <a:bodyPr>
            <a:normAutofit/>
          </a:bodyPr>
          <a:lstStyle/>
          <a:p>
            <a:pPr>
              <a:lnSpc>
                <a:spcPct val="150000"/>
              </a:lnSpc>
            </a:pPr>
            <a:r>
              <a:rPr lang="en-US" dirty="0"/>
              <a:t>Key is used in range partitioning</a:t>
            </a:r>
          </a:p>
          <a:p>
            <a:pPr marL="114300" indent="0">
              <a:lnSpc>
                <a:spcPct val="150000"/>
              </a:lnSpc>
              <a:buNone/>
            </a:pPr>
            <a:endParaRPr lang="en-US" dirty="0"/>
          </a:p>
          <a:p>
            <a:pPr>
              <a:lnSpc>
                <a:spcPct val="150000"/>
              </a:lnSpc>
            </a:pPr>
            <a:r>
              <a:rPr lang="en-US" dirty="0"/>
              <a:t>Range partitioning works by grouping contiguous values and sending them to the same node in a cluster</a:t>
            </a:r>
          </a:p>
          <a:p>
            <a:pPr marL="114300" indent="0">
              <a:lnSpc>
                <a:spcPct val="150000"/>
              </a:lnSpc>
              <a:buNone/>
            </a:pPr>
            <a:endParaRPr lang="en-US" dirty="0"/>
          </a:p>
          <a:p>
            <a:pPr>
              <a:lnSpc>
                <a:spcPct val="150000"/>
              </a:lnSpc>
            </a:pPr>
            <a:r>
              <a:rPr lang="en-US" dirty="0"/>
              <a:t>Sort order must be defined over keys. For example, partition by customer number, date, part identifier.</a:t>
            </a:r>
          </a:p>
        </p:txBody>
      </p:sp>
    </p:spTree>
    <p:extLst>
      <p:ext uri="{BB962C8B-B14F-4D97-AF65-F5344CB8AC3E}">
        <p14:creationId xmlns:p14="http://schemas.microsoft.com/office/powerpoint/2010/main" val="1544105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DBA5-BDAC-2D45-8759-3AE1D4BCF4D8}"/>
              </a:ext>
            </a:extLst>
          </p:cNvPr>
          <p:cNvSpPr>
            <a:spLocks noGrp="1"/>
          </p:cNvSpPr>
          <p:nvPr>
            <p:ph type="title"/>
          </p:nvPr>
        </p:nvSpPr>
        <p:spPr/>
        <p:txBody>
          <a:bodyPr/>
          <a:lstStyle/>
          <a:p>
            <a:r>
              <a:rPr lang="en-US" dirty="0"/>
              <a:t>Range partitioning example</a:t>
            </a:r>
          </a:p>
        </p:txBody>
      </p:sp>
      <p:pic>
        <p:nvPicPr>
          <p:cNvPr id="4" name="Content Placeholder 3">
            <a:extLst>
              <a:ext uri="{FF2B5EF4-FFF2-40B4-BE49-F238E27FC236}">
                <a16:creationId xmlns:a16="http://schemas.microsoft.com/office/drawing/2014/main" id="{BBB717D2-7148-444A-BF28-5A2E01F1AA97}"/>
              </a:ext>
            </a:extLst>
          </p:cNvPr>
          <p:cNvPicPr>
            <a:picLocks noGrp="1" noChangeAspect="1"/>
          </p:cNvPicPr>
          <p:nvPr>
            <p:ph idx="1"/>
          </p:nvPr>
        </p:nvPicPr>
        <p:blipFill>
          <a:blip r:embed="rId2"/>
          <a:stretch>
            <a:fillRect/>
          </a:stretch>
        </p:blipFill>
        <p:spPr>
          <a:xfrm>
            <a:off x="1204679" y="2357227"/>
            <a:ext cx="9782641" cy="2940447"/>
          </a:xfrm>
          <a:prstGeom prst="rect">
            <a:avLst/>
          </a:prstGeom>
        </p:spPr>
      </p:pic>
    </p:spTree>
    <p:extLst>
      <p:ext uri="{BB962C8B-B14F-4D97-AF65-F5344CB8AC3E}">
        <p14:creationId xmlns:p14="http://schemas.microsoft.com/office/powerpoint/2010/main" val="487537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emplate" id="{401EA105-72F4-DE42-A852-0D1B963F3DE4}" vid="{B6ABD855-48FA-6641-AF4F-118242CB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4175</TotalTime>
  <Words>2300</Words>
  <Application>Microsoft Macintosh PowerPoint</Application>
  <PresentationFormat>Widescreen</PresentationFormat>
  <Paragraphs>283</Paragraphs>
  <Slides>47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Cambria</vt:lpstr>
      <vt:lpstr>Courier</vt:lpstr>
      <vt:lpstr>Courier New</vt:lpstr>
      <vt:lpstr>Adjacency</vt:lpstr>
      <vt:lpstr>Design Key-value database </vt:lpstr>
      <vt:lpstr>Table of contents</vt:lpstr>
      <vt:lpstr>1. Key design and partitioning</vt:lpstr>
      <vt:lpstr>General guideline to name key</vt:lpstr>
      <vt:lpstr>Keys Must Take into Account Implementation Limitations</vt:lpstr>
      <vt:lpstr>Valid datatypes in Redis</vt:lpstr>
      <vt:lpstr>Redis datatypes</vt:lpstr>
      <vt:lpstr>How keys are used in partitioning</vt:lpstr>
      <vt:lpstr>Range partitioning example</vt:lpstr>
      <vt:lpstr>PowerPoint Presentation</vt:lpstr>
      <vt:lpstr>2. Designing structure values</vt:lpstr>
      <vt:lpstr>PowerPoint Presentation</vt:lpstr>
      <vt:lpstr>Designing structured values</vt:lpstr>
      <vt:lpstr>Large values can lead to inefficient Read/Write Operations</vt:lpstr>
      <vt:lpstr>PowerPoint Presentation</vt:lpstr>
      <vt:lpstr>How this structure is built</vt:lpstr>
      <vt:lpstr>Activity: Solution</vt:lpstr>
      <vt:lpstr>Limitation of key-value</vt:lpstr>
      <vt:lpstr>3. Key-value considerations aspects</vt:lpstr>
      <vt:lpstr>3.1. Time to live</vt:lpstr>
      <vt:lpstr>PowerPoint Presentation</vt:lpstr>
      <vt:lpstr>Use cases</vt:lpstr>
      <vt:lpstr>3.2. Emulating table (Table simulation)</vt:lpstr>
      <vt:lpstr>Sample implementation</vt:lpstr>
      <vt:lpstr>3.3. Aggregate</vt:lpstr>
      <vt:lpstr>Example data</vt:lpstr>
      <vt:lpstr>Design in Relational database</vt:lpstr>
      <vt:lpstr>Possible design for child</vt:lpstr>
      <vt:lpstr>PowerPoint Presentation</vt:lpstr>
      <vt:lpstr>3.4. Atomic Aggregate</vt:lpstr>
      <vt:lpstr>Atomic Aggregate (2)</vt:lpstr>
      <vt:lpstr>3.5. Enumerable Keys</vt:lpstr>
      <vt:lpstr>Example</vt:lpstr>
      <vt:lpstr>Example (2)</vt:lpstr>
      <vt:lpstr>3.6. Index</vt:lpstr>
      <vt:lpstr>Perform searching</vt:lpstr>
      <vt:lpstr>When to use design patterns</vt:lpstr>
      <vt:lpstr>When to use design patterns(2)</vt:lpstr>
      <vt:lpstr>5. Common Use-cases of K-V db</vt:lpstr>
      <vt:lpstr>Common use cases (2)</vt:lpstr>
      <vt:lpstr>Applications using Redis</vt:lpstr>
      <vt:lpstr>5.1. Handling user session</vt:lpstr>
      <vt:lpstr>Example session storage</vt:lpstr>
      <vt:lpstr>5.2. High-speed data caching</vt:lpstr>
      <vt:lpstr>Supporting personalization</vt:lpstr>
      <vt:lpstr>Example personalization storage</vt:lpstr>
      <vt:lpstr>Redis use case: Queues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camnh</dc:creator>
  <cp:lastModifiedBy>Nguyen Huu Cam (FE Greenwich HN)</cp:lastModifiedBy>
  <cp:revision>1372</cp:revision>
  <dcterms:created xsi:type="dcterms:W3CDTF">2019-08-06T03:56:19Z</dcterms:created>
  <dcterms:modified xsi:type="dcterms:W3CDTF">2022-01-31T04:58:13Z</dcterms:modified>
</cp:coreProperties>
</file>