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7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7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8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481" r:id="rId2"/>
    <p:sldMasterId id="2147484496" r:id="rId3"/>
  </p:sldMasterIdLst>
  <p:notesMasterIdLst>
    <p:notesMasterId r:id="rId97"/>
  </p:notesMasterIdLst>
  <p:handoutMasterIdLst>
    <p:handoutMasterId r:id="rId98"/>
  </p:handoutMasterIdLst>
  <p:sldIdLst>
    <p:sldId id="392" r:id="rId4"/>
    <p:sldId id="375" r:id="rId5"/>
    <p:sldId id="374" r:id="rId6"/>
    <p:sldId id="258" r:id="rId7"/>
    <p:sldId id="259" r:id="rId8"/>
    <p:sldId id="260" r:id="rId9"/>
    <p:sldId id="261" r:id="rId10"/>
    <p:sldId id="376" r:id="rId11"/>
    <p:sldId id="262" r:id="rId12"/>
    <p:sldId id="263" r:id="rId13"/>
    <p:sldId id="264" r:id="rId14"/>
    <p:sldId id="265" r:id="rId15"/>
    <p:sldId id="266" r:id="rId16"/>
    <p:sldId id="268" r:id="rId17"/>
    <p:sldId id="269" r:id="rId18"/>
    <p:sldId id="272" r:id="rId19"/>
    <p:sldId id="271" r:id="rId20"/>
    <p:sldId id="274" r:id="rId21"/>
    <p:sldId id="273" r:id="rId22"/>
    <p:sldId id="275" r:id="rId23"/>
    <p:sldId id="279" r:id="rId24"/>
    <p:sldId id="280" r:id="rId25"/>
    <p:sldId id="326" r:id="rId26"/>
    <p:sldId id="281" r:id="rId27"/>
    <p:sldId id="282" r:id="rId28"/>
    <p:sldId id="283" r:id="rId29"/>
    <p:sldId id="286" r:id="rId30"/>
    <p:sldId id="287" r:id="rId31"/>
    <p:sldId id="377" r:id="rId32"/>
    <p:sldId id="288" r:id="rId33"/>
    <p:sldId id="289" r:id="rId34"/>
    <p:sldId id="291" r:id="rId35"/>
    <p:sldId id="292" r:id="rId36"/>
    <p:sldId id="294" r:id="rId37"/>
    <p:sldId id="378" r:id="rId38"/>
    <p:sldId id="327" r:id="rId39"/>
    <p:sldId id="295" r:id="rId40"/>
    <p:sldId id="329" r:id="rId41"/>
    <p:sldId id="330" r:id="rId42"/>
    <p:sldId id="296" r:id="rId43"/>
    <p:sldId id="379" r:id="rId44"/>
    <p:sldId id="331" r:id="rId45"/>
    <p:sldId id="297" r:id="rId46"/>
    <p:sldId id="298" r:id="rId47"/>
    <p:sldId id="299" r:id="rId48"/>
    <p:sldId id="333" r:id="rId49"/>
    <p:sldId id="335" r:id="rId50"/>
    <p:sldId id="301" r:id="rId51"/>
    <p:sldId id="302" r:id="rId52"/>
    <p:sldId id="303" r:id="rId53"/>
    <p:sldId id="306" r:id="rId54"/>
    <p:sldId id="309" r:id="rId55"/>
    <p:sldId id="304" r:id="rId56"/>
    <p:sldId id="340" r:id="rId57"/>
    <p:sldId id="341" r:id="rId58"/>
    <p:sldId id="310" r:id="rId59"/>
    <p:sldId id="342" r:id="rId60"/>
    <p:sldId id="343" r:id="rId61"/>
    <p:sldId id="311" r:id="rId62"/>
    <p:sldId id="312" r:id="rId63"/>
    <p:sldId id="313" r:id="rId64"/>
    <p:sldId id="380" r:id="rId65"/>
    <p:sldId id="381" r:id="rId66"/>
    <p:sldId id="388" r:id="rId67"/>
    <p:sldId id="383" r:id="rId68"/>
    <p:sldId id="384" r:id="rId69"/>
    <p:sldId id="314" r:id="rId70"/>
    <p:sldId id="316" r:id="rId71"/>
    <p:sldId id="317" r:id="rId72"/>
    <p:sldId id="318" r:id="rId73"/>
    <p:sldId id="358" r:id="rId74"/>
    <p:sldId id="345" r:id="rId75"/>
    <p:sldId id="360" r:id="rId76"/>
    <p:sldId id="346" r:id="rId77"/>
    <p:sldId id="385" r:id="rId78"/>
    <p:sldId id="361" r:id="rId79"/>
    <p:sldId id="350" r:id="rId80"/>
    <p:sldId id="363" r:id="rId81"/>
    <p:sldId id="365" r:id="rId82"/>
    <p:sldId id="351" r:id="rId83"/>
    <p:sldId id="366" r:id="rId84"/>
    <p:sldId id="367" r:id="rId85"/>
    <p:sldId id="353" r:id="rId86"/>
    <p:sldId id="369" r:id="rId87"/>
    <p:sldId id="389" r:id="rId88"/>
    <p:sldId id="386" r:id="rId89"/>
    <p:sldId id="370" r:id="rId90"/>
    <p:sldId id="371" r:id="rId91"/>
    <p:sldId id="355" r:id="rId92"/>
    <p:sldId id="356" r:id="rId93"/>
    <p:sldId id="372" r:id="rId94"/>
    <p:sldId id="390" r:id="rId95"/>
    <p:sldId id="391" r:id="rId9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0" autoAdjust="0"/>
    <p:restoredTop sz="89945" autoAdjust="0"/>
  </p:normalViewPr>
  <p:slideViewPr>
    <p:cSldViewPr>
      <p:cViewPr>
        <p:scale>
          <a:sx n="124" d="100"/>
          <a:sy n="124" d="100"/>
        </p:scale>
        <p:origin x="1440"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tableStyles" Target="tableStyle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handoutMaster" Target="handoutMasters/handoutMaster1.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859FB-537D-FB4D-86DC-1559375A0870}" type="doc">
      <dgm:prSet loTypeId="urn:microsoft.com/office/officeart/2005/8/layout/hierarchy3" loCatId="list" qsTypeId="urn:microsoft.com/office/officeart/2005/8/quickstyle/simple4" qsCatId="simple" csTypeId="urn:microsoft.com/office/officeart/2005/8/colors/accent1_2" csCatId="accent1" phldr="1"/>
      <dgm:spPr/>
      <dgm:t>
        <a:bodyPr/>
        <a:lstStyle/>
        <a:p>
          <a:endParaRPr lang="en-US"/>
        </a:p>
      </dgm:t>
    </dgm:pt>
    <dgm:pt modelId="{E2E857DE-14DF-4348-B91D-6B07A32100CA}">
      <dgm:prSet custT="1"/>
      <dgm:spPr/>
      <dgm:t>
        <a:bodyPr/>
        <a:lstStyle/>
        <a:p>
          <a:pPr rtl="0"/>
          <a:r>
            <a:rPr lang="en-US" sz="3600" dirty="0"/>
            <a:t>Real memory</a:t>
          </a:r>
        </a:p>
      </dgm:t>
    </dgm:pt>
    <dgm:pt modelId="{B1CDA7D0-5EEB-754D-8735-96223C8C1E85}" type="parTrans" cxnId="{427B5CC2-79CD-224D-9F6B-D563C5F8D2FC}">
      <dgm:prSet/>
      <dgm:spPr/>
      <dgm:t>
        <a:bodyPr/>
        <a:lstStyle/>
        <a:p>
          <a:endParaRPr lang="en-US"/>
        </a:p>
      </dgm:t>
    </dgm:pt>
    <dgm:pt modelId="{9D638945-8C30-E040-B572-E076D16608C3}" type="sibTrans" cxnId="{427B5CC2-79CD-224D-9F6B-D563C5F8D2FC}">
      <dgm:prSet/>
      <dgm:spPr/>
      <dgm:t>
        <a:bodyPr/>
        <a:lstStyle/>
        <a:p>
          <a:endParaRPr lang="en-US"/>
        </a:p>
      </dgm:t>
    </dgm:pt>
    <dgm:pt modelId="{8F252449-EE3C-D64E-8051-BC1E354AA83D}">
      <dgm:prSet custT="1"/>
      <dgm:spPr/>
      <dgm:t>
        <a:bodyPr/>
        <a:lstStyle/>
        <a:p>
          <a:pPr rtl="0"/>
          <a:r>
            <a:rPr lang="en-US" sz="2200" dirty="0"/>
            <a:t>Main memory, the actual RAM</a:t>
          </a:r>
        </a:p>
      </dgm:t>
    </dgm:pt>
    <dgm:pt modelId="{023BD5FB-C6E0-8C4C-B8F2-61E800B01AC1}" type="parTrans" cxnId="{E92209DB-E2AF-CB4B-8054-53C33523BA4C}">
      <dgm:prSet/>
      <dgm:spPr/>
      <dgm:t>
        <a:bodyPr/>
        <a:lstStyle/>
        <a:p>
          <a:endParaRPr lang="en-US"/>
        </a:p>
      </dgm:t>
    </dgm:pt>
    <dgm:pt modelId="{4A373626-DB19-C640-B2F1-6E3294EAFDFB}" type="sibTrans" cxnId="{E92209DB-E2AF-CB4B-8054-53C33523BA4C}">
      <dgm:prSet/>
      <dgm:spPr/>
      <dgm:t>
        <a:bodyPr/>
        <a:lstStyle/>
        <a:p>
          <a:endParaRPr lang="en-US"/>
        </a:p>
      </dgm:t>
    </dgm:pt>
    <dgm:pt modelId="{1449C7A1-436E-4746-A320-3E622DC380B6}">
      <dgm:prSet custT="1"/>
      <dgm:spPr/>
      <dgm:t>
        <a:bodyPr/>
        <a:lstStyle/>
        <a:p>
          <a:pPr rtl="0"/>
          <a:r>
            <a:rPr lang="en-US" sz="3600" dirty="0"/>
            <a:t>Virtual memory</a:t>
          </a:r>
        </a:p>
      </dgm:t>
    </dgm:pt>
    <dgm:pt modelId="{99D0015B-9991-C54E-AB72-7F0F589EE25C}" type="parTrans" cxnId="{52DAC1B0-1107-BB49-9178-24431B8E229C}">
      <dgm:prSet/>
      <dgm:spPr/>
      <dgm:t>
        <a:bodyPr/>
        <a:lstStyle/>
        <a:p>
          <a:endParaRPr lang="en-US"/>
        </a:p>
      </dgm:t>
    </dgm:pt>
    <dgm:pt modelId="{F4F0F1E7-BB68-C843-A4B2-BEB1A3169005}" type="sibTrans" cxnId="{52DAC1B0-1107-BB49-9178-24431B8E229C}">
      <dgm:prSet/>
      <dgm:spPr/>
      <dgm:t>
        <a:bodyPr/>
        <a:lstStyle/>
        <a:p>
          <a:endParaRPr lang="en-US"/>
        </a:p>
      </dgm:t>
    </dgm:pt>
    <dgm:pt modelId="{68369A64-CB91-8542-8C21-2E99583CE32E}">
      <dgm:prSet custT="1"/>
      <dgm:spPr/>
      <dgm:t>
        <a:bodyPr/>
        <a:lstStyle/>
        <a:p>
          <a:pPr rtl="0"/>
          <a:r>
            <a:rPr lang="en-US" sz="1800" dirty="0"/>
            <a:t>Memory on disk</a:t>
          </a:r>
        </a:p>
      </dgm:t>
    </dgm:pt>
    <dgm:pt modelId="{D2FF24D7-9AF5-334B-992A-74C018C14DEA}" type="parTrans" cxnId="{032D7F8F-205B-9C49-85D4-DC3F06D6E99C}">
      <dgm:prSet/>
      <dgm:spPr/>
      <dgm:t>
        <a:bodyPr/>
        <a:lstStyle/>
        <a:p>
          <a:endParaRPr lang="en-US"/>
        </a:p>
      </dgm:t>
    </dgm:pt>
    <dgm:pt modelId="{B66D837D-180E-3043-A9B6-2CC0F4C0D4AB}" type="sibTrans" cxnId="{032D7F8F-205B-9C49-85D4-DC3F06D6E99C}">
      <dgm:prSet/>
      <dgm:spPr/>
      <dgm:t>
        <a:bodyPr/>
        <a:lstStyle/>
        <a:p>
          <a:endParaRPr lang="en-US"/>
        </a:p>
      </dgm:t>
    </dgm:pt>
    <dgm:pt modelId="{DA9F44CD-3DEE-2648-B9C1-FC414EB33E1C}">
      <dgm:prSet custT="1"/>
      <dgm:spPr/>
      <dgm:t>
        <a:bodyPr/>
        <a:lstStyle/>
        <a:p>
          <a:pPr rtl="0"/>
          <a:r>
            <a:rPr lang="en-US" sz="1800" dirty="0"/>
            <a:t>Allows for effective multiprogramming and relieves the user of tight constraints of main memory</a:t>
          </a:r>
        </a:p>
      </dgm:t>
    </dgm:pt>
    <dgm:pt modelId="{22117FDD-9410-2245-9E6D-04174AC588DB}" type="parTrans" cxnId="{2195229B-4B4B-C144-8B41-2F0CB62A66E7}">
      <dgm:prSet/>
      <dgm:spPr/>
      <dgm:t>
        <a:bodyPr/>
        <a:lstStyle/>
        <a:p>
          <a:endParaRPr lang="en-US"/>
        </a:p>
      </dgm:t>
    </dgm:pt>
    <dgm:pt modelId="{EA65894C-3CBC-D841-A9C5-6BFBCD6B1915}" type="sibTrans" cxnId="{2195229B-4B4B-C144-8B41-2F0CB62A66E7}">
      <dgm:prSet/>
      <dgm:spPr/>
      <dgm:t>
        <a:bodyPr/>
        <a:lstStyle/>
        <a:p>
          <a:endParaRPr lang="en-US"/>
        </a:p>
      </dgm:t>
    </dgm:pt>
    <dgm:pt modelId="{7CC61702-3ED8-DD42-9C2A-EF411444D980}" type="pres">
      <dgm:prSet presAssocID="{817859FB-537D-FB4D-86DC-1559375A0870}" presName="diagram" presStyleCnt="0">
        <dgm:presLayoutVars>
          <dgm:chPref val="1"/>
          <dgm:dir/>
          <dgm:animOne val="branch"/>
          <dgm:animLvl val="lvl"/>
          <dgm:resizeHandles/>
        </dgm:presLayoutVars>
      </dgm:prSet>
      <dgm:spPr/>
    </dgm:pt>
    <dgm:pt modelId="{1EDC5747-879E-D540-B957-257342313A0D}" type="pres">
      <dgm:prSet presAssocID="{E2E857DE-14DF-4348-B91D-6B07A32100CA}" presName="root" presStyleCnt="0"/>
      <dgm:spPr/>
    </dgm:pt>
    <dgm:pt modelId="{C61F2957-5176-D94C-B910-1B71312C9F5C}" type="pres">
      <dgm:prSet presAssocID="{E2E857DE-14DF-4348-B91D-6B07A32100CA}" presName="rootComposite" presStyleCnt="0"/>
      <dgm:spPr/>
    </dgm:pt>
    <dgm:pt modelId="{61631E0D-D0BE-CB43-B62C-83EFB8F80940}" type="pres">
      <dgm:prSet presAssocID="{E2E857DE-14DF-4348-B91D-6B07A32100CA}" presName="rootText" presStyleLbl="node1" presStyleIdx="0" presStyleCnt="2"/>
      <dgm:spPr/>
    </dgm:pt>
    <dgm:pt modelId="{5578A03A-E7AC-2247-8CA5-901E13739B58}" type="pres">
      <dgm:prSet presAssocID="{E2E857DE-14DF-4348-B91D-6B07A32100CA}" presName="rootConnector" presStyleLbl="node1" presStyleIdx="0" presStyleCnt="2"/>
      <dgm:spPr/>
    </dgm:pt>
    <dgm:pt modelId="{FC217D80-A9BA-8F43-B066-7668E6420C42}" type="pres">
      <dgm:prSet presAssocID="{E2E857DE-14DF-4348-B91D-6B07A32100CA}" presName="childShape" presStyleCnt="0"/>
      <dgm:spPr/>
    </dgm:pt>
    <dgm:pt modelId="{9E617053-E223-AD4D-B846-8B3F09EDFEA2}" type="pres">
      <dgm:prSet presAssocID="{023BD5FB-C6E0-8C4C-B8F2-61E800B01AC1}" presName="Name13" presStyleLbl="parChTrans1D2" presStyleIdx="0" presStyleCnt="3"/>
      <dgm:spPr/>
    </dgm:pt>
    <dgm:pt modelId="{D8BA2A55-C5C8-B047-84A4-F82365A88EC3}" type="pres">
      <dgm:prSet presAssocID="{8F252449-EE3C-D64E-8051-BC1E354AA83D}" presName="childText" presStyleLbl="bgAcc1" presStyleIdx="0" presStyleCnt="3">
        <dgm:presLayoutVars>
          <dgm:bulletEnabled val="1"/>
        </dgm:presLayoutVars>
      </dgm:prSet>
      <dgm:spPr/>
    </dgm:pt>
    <dgm:pt modelId="{870E76AD-4AB3-4F45-9C8B-BE83F1FD96BB}" type="pres">
      <dgm:prSet presAssocID="{1449C7A1-436E-4746-A320-3E622DC380B6}" presName="root" presStyleCnt="0"/>
      <dgm:spPr/>
    </dgm:pt>
    <dgm:pt modelId="{8719F07F-0A41-F44D-BE2E-3ADBFA654210}" type="pres">
      <dgm:prSet presAssocID="{1449C7A1-436E-4746-A320-3E622DC380B6}" presName="rootComposite" presStyleCnt="0"/>
      <dgm:spPr/>
    </dgm:pt>
    <dgm:pt modelId="{017134D0-DFF9-3845-AB67-F92A5FA9DE9B}" type="pres">
      <dgm:prSet presAssocID="{1449C7A1-436E-4746-A320-3E622DC380B6}" presName="rootText" presStyleLbl="node1" presStyleIdx="1" presStyleCnt="2"/>
      <dgm:spPr/>
    </dgm:pt>
    <dgm:pt modelId="{06478F6B-7F6A-5E46-9B3D-A734B7D102B9}" type="pres">
      <dgm:prSet presAssocID="{1449C7A1-436E-4746-A320-3E622DC380B6}" presName="rootConnector" presStyleLbl="node1" presStyleIdx="1" presStyleCnt="2"/>
      <dgm:spPr/>
    </dgm:pt>
    <dgm:pt modelId="{CE042C04-59AB-D348-A33A-B2EED4A9B476}" type="pres">
      <dgm:prSet presAssocID="{1449C7A1-436E-4746-A320-3E622DC380B6}" presName="childShape" presStyleCnt="0"/>
      <dgm:spPr/>
    </dgm:pt>
    <dgm:pt modelId="{B7AEB84D-AAD8-BA46-B49E-AF151B590E4E}" type="pres">
      <dgm:prSet presAssocID="{D2FF24D7-9AF5-334B-992A-74C018C14DEA}" presName="Name13" presStyleLbl="parChTrans1D2" presStyleIdx="1" presStyleCnt="3"/>
      <dgm:spPr/>
    </dgm:pt>
    <dgm:pt modelId="{B4B37434-F97A-BF4F-95EE-4DB3B66FAF0B}" type="pres">
      <dgm:prSet presAssocID="{68369A64-CB91-8542-8C21-2E99583CE32E}" presName="childText" presStyleLbl="bgAcc1" presStyleIdx="1" presStyleCnt="3" custScaleX="113681">
        <dgm:presLayoutVars>
          <dgm:bulletEnabled val="1"/>
        </dgm:presLayoutVars>
      </dgm:prSet>
      <dgm:spPr/>
    </dgm:pt>
    <dgm:pt modelId="{AB53BA07-DF39-3E49-AC02-6A3C4C9B3CB2}" type="pres">
      <dgm:prSet presAssocID="{22117FDD-9410-2245-9E6D-04174AC588DB}" presName="Name13" presStyleLbl="parChTrans1D2" presStyleIdx="2" presStyleCnt="3"/>
      <dgm:spPr/>
    </dgm:pt>
    <dgm:pt modelId="{1EC7D058-138B-5B44-B558-2AD60A3A78E7}" type="pres">
      <dgm:prSet presAssocID="{DA9F44CD-3DEE-2648-B9C1-FC414EB33E1C}" presName="childText" presStyleLbl="bgAcc1" presStyleIdx="2" presStyleCnt="3" custScaleX="121506" custScaleY="111848">
        <dgm:presLayoutVars>
          <dgm:bulletEnabled val="1"/>
        </dgm:presLayoutVars>
      </dgm:prSet>
      <dgm:spPr/>
    </dgm:pt>
  </dgm:ptLst>
  <dgm:cxnLst>
    <dgm:cxn modelId="{300AEB0A-F809-C24D-B4B3-7474D63A115B}" type="presOf" srcId="{22117FDD-9410-2245-9E6D-04174AC588DB}" destId="{AB53BA07-DF39-3E49-AC02-6A3C4C9B3CB2}" srcOrd="0" destOrd="0" presId="urn:microsoft.com/office/officeart/2005/8/layout/hierarchy3"/>
    <dgm:cxn modelId="{DFC01B15-A5E9-1247-96E4-C88B39C589A7}" type="presOf" srcId="{E2E857DE-14DF-4348-B91D-6B07A32100CA}" destId="{5578A03A-E7AC-2247-8CA5-901E13739B58}" srcOrd="1" destOrd="0" presId="urn:microsoft.com/office/officeart/2005/8/layout/hierarchy3"/>
    <dgm:cxn modelId="{C478DF2F-ED9A-E94C-93D5-3D291E3D8A0A}" type="presOf" srcId="{023BD5FB-C6E0-8C4C-B8F2-61E800B01AC1}" destId="{9E617053-E223-AD4D-B846-8B3F09EDFEA2}" srcOrd="0" destOrd="0" presId="urn:microsoft.com/office/officeart/2005/8/layout/hierarchy3"/>
    <dgm:cxn modelId="{91BBCD30-A1C3-3B46-A5D4-51E534CA848D}" type="presOf" srcId="{68369A64-CB91-8542-8C21-2E99583CE32E}" destId="{B4B37434-F97A-BF4F-95EE-4DB3B66FAF0B}" srcOrd="0" destOrd="0" presId="urn:microsoft.com/office/officeart/2005/8/layout/hierarchy3"/>
    <dgm:cxn modelId="{5E257846-92F5-7445-97EE-A50E2D6F473E}" type="presOf" srcId="{1449C7A1-436E-4746-A320-3E622DC380B6}" destId="{017134D0-DFF9-3845-AB67-F92A5FA9DE9B}" srcOrd="0" destOrd="0" presId="urn:microsoft.com/office/officeart/2005/8/layout/hierarchy3"/>
    <dgm:cxn modelId="{17B5235B-1AFC-7642-BAAA-A28B074A487F}" type="presOf" srcId="{DA9F44CD-3DEE-2648-B9C1-FC414EB33E1C}" destId="{1EC7D058-138B-5B44-B558-2AD60A3A78E7}" srcOrd="0" destOrd="0" presId="urn:microsoft.com/office/officeart/2005/8/layout/hierarchy3"/>
    <dgm:cxn modelId="{A77B4C5D-FCE2-9A4F-A1D1-A4082A72700F}" type="presOf" srcId="{E2E857DE-14DF-4348-B91D-6B07A32100CA}" destId="{61631E0D-D0BE-CB43-B62C-83EFB8F80940}" srcOrd="0" destOrd="0" presId="urn:microsoft.com/office/officeart/2005/8/layout/hierarchy3"/>
    <dgm:cxn modelId="{9A20C273-9863-504D-9E23-2CA8037755CB}" type="presOf" srcId="{1449C7A1-436E-4746-A320-3E622DC380B6}" destId="{06478F6B-7F6A-5E46-9B3D-A734B7D102B9}" srcOrd="1" destOrd="0" presId="urn:microsoft.com/office/officeart/2005/8/layout/hierarchy3"/>
    <dgm:cxn modelId="{519BE67D-4CB0-DB4F-9ECC-38ED990777A5}" type="presOf" srcId="{D2FF24D7-9AF5-334B-992A-74C018C14DEA}" destId="{B7AEB84D-AAD8-BA46-B49E-AF151B590E4E}" srcOrd="0" destOrd="0" presId="urn:microsoft.com/office/officeart/2005/8/layout/hierarchy3"/>
    <dgm:cxn modelId="{032D7F8F-205B-9C49-85D4-DC3F06D6E99C}" srcId="{1449C7A1-436E-4746-A320-3E622DC380B6}" destId="{68369A64-CB91-8542-8C21-2E99583CE32E}" srcOrd="0" destOrd="0" parTransId="{D2FF24D7-9AF5-334B-992A-74C018C14DEA}" sibTransId="{B66D837D-180E-3043-A9B6-2CC0F4C0D4AB}"/>
    <dgm:cxn modelId="{2195229B-4B4B-C144-8B41-2F0CB62A66E7}" srcId="{1449C7A1-436E-4746-A320-3E622DC380B6}" destId="{DA9F44CD-3DEE-2648-B9C1-FC414EB33E1C}" srcOrd="1" destOrd="0" parTransId="{22117FDD-9410-2245-9E6D-04174AC588DB}" sibTransId="{EA65894C-3CBC-D841-A9C5-6BFBCD6B1915}"/>
    <dgm:cxn modelId="{83675CA0-B53B-2246-8AF9-446C92ECF55B}" type="presOf" srcId="{817859FB-537D-FB4D-86DC-1559375A0870}" destId="{7CC61702-3ED8-DD42-9C2A-EF411444D980}" srcOrd="0" destOrd="0" presId="urn:microsoft.com/office/officeart/2005/8/layout/hierarchy3"/>
    <dgm:cxn modelId="{52DAC1B0-1107-BB49-9178-24431B8E229C}" srcId="{817859FB-537D-FB4D-86DC-1559375A0870}" destId="{1449C7A1-436E-4746-A320-3E622DC380B6}" srcOrd="1" destOrd="0" parTransId="{99D0015B-9991-C54E-AB72-7F0F589EE25C}" sibTransId="{F4F0F1E7-BB68-C843-A4B2-BEB1A3169005}"/>
    <dgm:cxn modelId="{427B5CC2-79CD-224D-9F6B-D563C5F8D2FC}" srcId="{817859FB-537D-FB4D-86DC-1559375A0870}" destId="{E2E857DE-14DF-4348-B91D-6B07A32100CA}" srcOrd="0" destOrd="0" parTransId="{B1CDA7D0-5EEB-754D-8735-96223C8C1E85}" sibTransId="{9D638945-8C30-E040-B572-E076D16608C3}"/>
    <dgm:cxn modelId="{9D6C04CA-503F-FB47-9EFB-866CAD6FD055}" type="presOf" srcId="{8F252449-EE3C-D64E-8051-BC1E354AA83D}" destId="{D8BA2A55-C5C8-B047-84A4-F82365A88EC3}" srcOrd="0" destOrd="0" presId="urn:microsoft.com/office/officeart/2005/8/layout/hierarchy3"/>
    <dgm:cxn modelId="{E92209DB-E2AF-CB4B-8054-53C33523BA4C}" srcId="{E2E857DE-14DF-4348-B91D-6B07A32100CA}" destId="{8F252449-EE3C-D64E-8051-BC1E354AA83D}" srcOrd="0" destOrd="0" parTransId="{023BD5FB-C6E0-8C4C-B8F2-61E800B01AC1}" sibTransId="{4A373626-DB19-C640-B2F1-6E3294EAFDFB}"/>
    <dgm:cxn modelId="{00DCF6DA-5F98-6342-8202-1563A2DEB8A8}" type="presParOf" srcId="{7CC61702-3ED8-DD42-9C2A-EF411444D980}" destId="{1EDC5747-879E-D540-B957-257342313A0D}" srcOrd="0" destOrd="0" presId="urn:microsoft.com/office/officeart/2005/8/layout/hierarchy3"/>
    <dgm:cxn modelId="{C9BB3C0D-602D-744B-BC62-B2FFDF5B3557}" type="presParOf" srcId="{1EDC5747-879E-D540-B957-257342313A0D}" destId="{C61F2957-5176-D94C-B910-1B71312C9F5C}" srcOrd="0" destOrd="0" presId="urn:microsoft.com/office/officeart/2005/8/layout/hierarchy3"/>
    <dgm:cxn modelId="{80FCA071-B9FD-DC4B-9EDB-1E1AE6A5BD02}" type="presParOf" srcId="{C61F2957-5176-D94C-B910-1B71312C9F5C}" destId="{61631E0D-D0BE-CB43-B62C-83EFB8F80940}" srcOrd="0" destOrd="0" presId="urn:microsoft.com/office/officeart/2005/8/layout/hierarchy3"/>
    <dgm:cxn modelId="{C7F00931-1DF3-F749-B77F-4096D4F3709E}" type="presParOf" srcId="{C61F2957-5176-D94C-B910-1B71312C9F5C}" destId="{5578A03A-E7AC-2247-8CA5-901E13739B58}" srcOrd="1" destOrd="0" presId="urn:microsoft.com/office/officeart/2005/8/layout/hierarchy3"/>
    <dgm:cxn modelId="{15B57366-231E-344E-BEB8-209DA2C0F946}" type="presParOf" srcId="{1EDC5747-879E-D540-B957-257342313A0D}" destId="{FC217D80-A9BA-8F43-B066-7668E6420C42}" srcOrd="1" destOrd="0" presId="urn:microsoft.com/office/officeart/2005/8/layout/hierarchy3"/>
    <dgm:cxn modelId="{855D446D-49A8-7A47-A61E-CA12FA1CD4A0}" type="presParOf" srcId="{FC217D80-A9BA-8F43-B066-7668E6420C42}" destId="{9E617053-E223-AD4D-B846-8B3F09EDFEA2}" srcOrd="0" destOrd="0" presId="urn:microsoft.com/office/officeart/2005/8/layout/hierarchy3"/>
    <dgm:cxn modelId="{5F899EEE-2F04-4546-9BBD-2DB39FA3860E}" type="presParOf" srcId="{FC217D80-A9BA-8F43-B066-7668E6420C42}" destId="{D8BA2A55-C5C8-B047-84A4-F82365A88EC3}" srcOrd="1" destOrd="0" presId="urn:microsoft.com/office/officeart/2005/8/layout/hierarchy3"/>
    <dgm:cxn modelId="{54BDF6C5-A757-0E4F-829F-82D3E0D2644E}" type="presParOf" srcId="{7CC61702-3ED8-DD42-9C2A-EF411444D980}" destId="{870E76AD-4AB3-4F45-9C8B-BE83F1FD96BB}" srcOrd="1" destOrd="0" presId="urn:microsoft.com/office/officeart/2005/8/layout/hierarchy3"/>
    <dgm:cxn modelId="{79C059A7-9C1C-FD4A-8CC9-8DE0611F5092}" type="presParOf" srcId="{870E76AD-4AB3-4F45-9C8B-BE83F1FD96BB}" destId="{8719F07F-0A41-F44D-BE2E-3ADBFA654210}" srcOrd="0" destOrd="0" presId="urn:microsoft.com/office/officeart/2005/8/layout/hierarchy3"/>
    <dgm:cxn modelId="{14125F55-F586-DE4E-AB2F-7212F1154115}" type="presParOf" srcId="{8719F07F-0A41-F44D-BE2E-3ADBFA654210}" destId="{017134D0-DFF9-3845-AB67-F92A5FA9DE9B}" srcOrd="0" destOrd="0" presId="urn:microsoft.com/office/officeart/2005/8/layout/hierarchy3"/>
    <dgm:cxn modelId="{051D3737-427D-F146-BE7E-DCEBC43C0B8C}" type="presParOf" srcId="{8719F07F-0A41-F44D-BE2E-3ADBFA654210}" destId="{06478F6B-7F6A-5E46-9B3D-A734B7D102B9}" srcOrd="1" destOrd="0" presId="urn:microsoft.com/office/officeart/2005/8/layout/hierarchy3"/>
    <dgm:cxn modelId="{3B4E5CB8-D68D-744C-9ACA-A5A30D6FE557}" type="presParOf" srcId="{870E76AD-4AB3-4F45-9C8B-BE83F1FD96BB}" destId="{CE042C04-59AB-D348-A33A-B2EED4A9B476}" srcOrd="1" destOrd="0" presId="urn:microsoft.com/office/officeart/2005/8/layout/hierarchy3"/>
    <dgm:cxn modelId="{47BC1F9A-E5C3-484C-A627-7DC12C20534B}" type="presParOf" srcId="{CE042C04-59AB-D348-A33A-B2EED4A9B476}" destId="{B7AEB84D-AAD8-BA46-B49E-AF151B590E4E}" srcOrd="0" destOrd="0" presId="urn:microsoft.com/office/officeart/2005/8/layout/hierarchy3"/>
    <dgm:cxn modelId="{8DB98703-0755-0247-89BF-4C3A66F1DE52}" type="presParOf" srcId="{CE042C04-59AB-D348-A33A-B2EED4A9B476}" destId="{B4B37434-F97A-BF4F-95EE-4DB3B66FAF0B}" srcOrd="1" destOrd="0" presId="urn:microsoft.com/office/officeart/2005/8/layout/hierarchy3"/>
    <dgm:cxn modelId="{77197D4D-D1A1-4446-88D3-9C897A9C6E8D}" type="presParOf" srcId="{CE042C04-59AB-D348-A33A-B2EED4A9B476}" destId="{AB53BA07-DF39-3E49-AC02-6A3C4C9B3CB2}" srcOrd="2" destOrd="0" presId="urn:microsoft.com/office/officeart/2005/8/layout/hierarchy3"/>
    <dgm:cxn modelId="{EC788754-5FA3-0D4A-9D54-FC892ED6D78D}" type="presParOf" srcId="{CE042C04-59AB-D348-A33A-B2EED4A9B476}" destId="{1EC7D058-138B-5B44-B558-2AD60A3A78E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5DBCFB-C194-A74B-833C-96451541243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2068A9C-94BF-5F43-9513-AEE471E86B97}">
      <dgm:prSet phldrT="[Text]"/>
      <dgm:spPr/>
      <dgm:t>
        <a:bodyPr/>
        <a:lstStyle/>
        <a:p>
          <a:r>
            <a:rPr lang="en-US" dirty="0"/>
            <a:t>A replaced page is not lost, but rather assigned to one of two lists</a:t>
          </a:r>
        </a:p>
      </dgm:t>
    </dgm:pt>
    <dgm:pt modelId="{B97D859C-44BC-6049-91D5-CE34D36757AA}" type="parTrans" cxnId="{129B26C9-3D1B-1E4F-9218-1A6F4A033514}">
      <dgm:prSet/>
      <dgm:spPr/>
      <dgm:t>
        <a:bodyPr/>
        <a:lstStyle/>
        <a:p>
          <a:endParaRPr lang="en-US"/>
        </a:p>
      </dgm:t>
    </dgm:pt>
    <dgm:pt modelId="{D41AF72F-78E0-FE41-B0A0-797798B63222}" type="sibTrans" cxnId="{129B26C9-3D1B-1E4F-9218-1A6F4A033514}">
      <dgm:prSet/>
      <dgm:spPr/>
      <dgm:t>
        <a:bodyPr/>
        <a:lstStyle/>
        <a:p>
          <a:endParaRPr lang="en-US"/>
        </a:p>
      </dgm:t>
    </dgm:pt>
    <dgm:pt modelId="{86710346-DBC2-A14D-9175-42A625E18F03}">
      <dgm:prSet/>
      <dgm:spPr/>
      <dgm:t>
        <a:bodyPr/>
        <a:lstStyle/>
        <a:p>
          <a:r>
            <a:rPr lang="en-US"/>
            <a:t>Free page list</a:t>
          </a:r>
          <a:endParaRPr lang="en-US" dirty="0"/>
        </a:p>
      </dgm:t>
    </dgm:pt>
    <dgm:pt modelId="{3DEA17B4-0A08-9142-A8EA-2B30A62028A9}" type="parTrans" cxnId="{15EC9AEB-196F-1E4B-800C-565697245EFF}">
      <dgm:prSet/>
      <dgm:spPr/>
      <dgm:t>
        <a:bodyPr/>
        <a:lstStyle/>
        <a:p>
          <a:endParaRPr lang="en-US"/>
        </a:p>
      </dgm:t>
    </dgm:pt>
    <dgm:pt modelId="{B935FCB2-AE4B-1E4A-8056-C6E1F4A72C5A}" type="sibTrans" cxnId="{15EC9AEB-196F-1E4B-800C-565697245EFF}">
      <dgm:prSet/>
      <dgm:spPr/>
      <dgm:t>
        <a:bodyPr/>
        <a:lstStyle/>
        <a:p>
          <a:endParaRPr lang="en-US"/>
        </a:p>
      </dgm:t>
    </dgm:pt>
    <dgm:pt modelId="{E42CD1A5-3AD0-774A-8E9D-F1E11172EFD7}">
      <dgm:prSet/>
      <dgm:spPr/>
      <dgm:t>
        <a:bodyPr/>
        <a:lstStyle/>
        <a:p>
          <a:r>
            <a:rPr lang="en-US" dirty="0"/>
            <a:t>List of page frames available for reading in pages</a:t>
          </a:r>
        </a:p>
      </dgm:t>
    </dgm:pt>
    <dgm:pt modelId="{689DC02B-2816-5D40-9029-D900346D9154}" type="parTrans" cxnId="{1B6F3FE9-BEA0-0244-8712-3F7B3E480893}">
      <dgm:prSet/>
      <dgm:spPr/>
      <dgm:t>
        <a:bodyPr/>
        <a:lstStyle/>
        <a:p>
          <a:endParaRPr lang="en-US"/>
        </a:p>
      </dgm:t>
    </dgm:pt>
    <dgm:pt modelId="{838F0615-7F48-454B-B321-502E874BBEE0}" type="sibTrans" cxnId="{1B6F3FE9-BEA0-0244-8712-3F7B3E480893}">
      <dgm:prSet/>
      <dgm:spPr/>
      <dgm:t>
        <a:bodyPr/>
        <a:lstStyle/>
        <a:p>
          <a:endParaRPr lang="en-US"/>
        </a:p>
      </dgm:t>
    </dgm:pt>
    <dgm:pt modelId="{9EE0B396-88A5-C446-A9DA-C142878CF25E}">
      <dgm:prSet/>
      <dgm:spPr/>
      <dgm:t>
        <a:bodyPr/>
        <a:lstStyle/>
        <a:p>
          <a:r>
            <a:rPr lang="en-US"/>
            <a:t>Modified page list</a:t>
          </a:r>
          <a:endParaRPr lang="en-US" dirty="0"/>
        </a:p>
      </dgm:t>
    </dgm:pt>
    <dgm:pt modelId="{9908A658-0666-AE44-9862-45C8F0943437}" type="parTrans" cxnId="{F2F6C6C3-BF24-3449-9791-4901337BD84A}">
      <dgm:prSet/>
      <dgm:spPr/>
      <dgm:t>
        <a:bodyPr/>
        <a:lstStyle/>
        <a:p>
          <a:endParaRPr lang="en-US"/>
        </a:p>
      </dgm:t>
    </dgm:pt>
    <dgm:pt modelId="{B06F97F8-7990-DE4A-B6AE-C5C028698B64}" type="sibTrans" cxnId="{F2F6C6C3-BF24-3449-9791-4901337BD84A}">
      <dgm:prSet/>
      <dgm:spPr/>
      <dgm:t>
        <a:bodyPr/>
        <a:lstStyle/>
        <a:p>
          <a:endParaRPr lang="en-US"/>
        </a:p>
      </dgm:t>
    </dgm:pt>
    <dgm:pt modelId="{9E2E4F1C-D092-524E-A4F4-0BF2C7F8096E}">
      <dgm:prSet/>
      <dgm:spPr/>
      <dgm:t>
        <a:bodyPr/>
        <a:lstStyle/>
        <a:p>
          <a:r>
            <a:rPr lang="en-US" dirty="0"/>
            <a:t>Pages are written out in clusters </a:t>
          </a:r>
        </a:p>
      </dgm:t>
    </dgm:pt>
    <dgm:pt modelId="{D499F05E-9039-1D4F-9DEC-59AB7497D428}" type="parTrans" cxnId="{D6A61340-3777-A94B-A56F-6FD50297EF48}">
      <dgm:prSet/>
      <dgm:spPr/>
      <dgm:t>
        <a:bodyPr/>
        <a:lstStyle/>
        <a:p>
          <a:endParaRPr lang="en-US"/>
        </a:p>
      </dgm:t>
    </dgm:pt>
    <dgm:pt modelId="{B9B0821A-6B85-E14B-8F61-8B456DD1E177}" type="sibTrans" cxnId="{D6A61340-3777-A94B-A56F-6FD50297EF48}">
      <dgm:prSet/>
      <dgm:spPr/>
      <dgm:t>
        <a:bodyPr/>
        <a:lstStyle/>
        <a:p>
          <a:endParaRPr lang="en-US"/>
        </a:p>
      </dgm:t>
    </dgm:pt>
    <dgm:pt modelId="{9C348023-2CFE-404D-84C4-617142D96F46}" type="pres">
      <dgm:prSet presAssocID="{A45DBCFB-C194-A74B-833C-964515412432}" presName="hierChild1" presStyleCnt="0">
        <dgm:presLayoutVars>
          <dgm:chPref val="1"/>
          <dgm:dir/>
          <dgm:animOne val="branch"/>
          <dgm:animLvl val="lvl"/>
          <dgm:resizeHandles/>
        </dgm:presLayoutVars>
      </dgm:prSet>
      <dgm:spPr/>
    </dgm:pt>
    <dgm:pt modelId="{178F531F-4CEB-2E46-A30C-CA632D0374D7}" type="pres">
      <dgm:prSet presAssocID="{52068A9C-94BF-5F43-9513-AEE471E86B97}" presName="hierRoot1" presStyleCnt="0"/>
      <dgm:spPr/>
    </dgm:pt>
    <dgm:pt modelId="{E181698B-AD00-EC48-AEC0-9ED3A9DDAB4C}" type="pres">
      <dgm:prSet presAssocID="{52068A9C-94BF-5F43-9513-AEE471E86B97}" presName="composite" presStyleCnt="0"/>
      <dgm:spPr/>
    </dgm:pt>
    <dgm:pt modelId="{E9E6A144-BDA8-8445-95FE-B4DEFF1353E5}" type="pres">
      <dgm:prSet presAssocID="{52068A9C-94BF-5F43-9513-AEE471E86B97}" presName="background" presStyleLbl="node0" presStyleIdx="0" presStyleCnt="1"/>
      <dgm:spPr/>
    </dgm:pt>
    <dgm:pt modelId="{66CF74FE-7C99-B147-94AD-327B0056B130}" type="pres">
      <dgm:prSet presAssocID="{52068A9C-94BF-5F43-9513-AEE471E86B97}" presName="text" presStyleLbl="fgAcc0" presStyleIdx="0" presStyleCnt="1">
        <dgm:presLayoutVars>
          <dgm:chPref val="3"/>
        </dgm:presLayoutVars>
      </dgm:prSet>
      <dgm:spPr/>
    </dgm:pt>
    <dgm:pt modelId="{A62D6F1B-AF0D-054C-A263-5240D99CFC02}" type="pres">
      <dgm:prSet presAssocID="{52068A9C-94BF-5F43-9513-AEE471E86B97}" presName="hierChild2" presStyleCnt="0"/>
      <dgm:spPr/>
    </dgm:pt>
    <dgm:pt modelId="{FAB3ABC9-CE51-6E46-A582-477033F7909E}" type="pres">
      <dgm:prSet presAssocID="{3DEA17B4-0A08-9142-A8EA-2B30A62028A9}" presName="Name10" presStyleLbl="parChTrans1D2" presStyleIdx="0" presStyleCnt="2"/>
      <dgm:spPr/>
    </dgm:pt>
    <dgm:pt modelId="{ADCE56BC-B51A-644D-8703-0D1BBBF001DB}" type="pres">
      <dgm:prSet presAssocID="{86710346-DBC2-A14D-9175-42A625E18F03}" presName="hierRoot2" presStyleCnt="0"/>
      <dgm:spPr/>
    </dgm:pt>
    <dgm:pt modelId="{E161B099-77F9-FD43-9A4D-697DBB1A9DB9}" type="pres">
      <dgm:prSet presAssocID="{86710346-DBC2-A14D-9175-42A625E18F03}" presName="composite2" presStyleCnt="0"/>
      <dgm:spPr/>
    </dgm:pt>
    <dgm:pt modelId="{28CE6EFF-FA06-4A40-A514-B15AF719A036}" type="pres">
      <dgm:prSet presAssocID="{86710346-DBC2-A14D-9175-42A625E18F03}" presName="background2" presStyleLbl="node2" presStyleIdx="0" presStyleCnt="2"/>
      <dgm:spPr/>
    </dgm:pt>
    <dgm:pt modelId="{36F1355C-6C7A-3F4E-9338-F578F474E3F6}" type="pres">
      <dgm:prSet presAssocID="{86710346-DBC2-A14D-9175-42A625E18F03}" presName="text2" presStyleLbl="fgAcc2" presStyleIdx="0" presStyleCnt="2">
        <dgm:presLayoutVars>
          <dgm:chPref val="3"/>
        </dgm:presLayoutVars>
      </dgm:prSet>
      <dgm:spPr/>
    </dgm:pt>
    <dgm:pt modelId="{E902744D-6C91-704E-96B1-839C1E5C0A71}" type="pres">
      <dgm:prSet presAssocID="{86710346-DBC2-A14D-9175-42A625E18F03}" presName="hierChild3" presStyleCnt="0"/>
      <dgm:spPr/>
    </dgm:pt>
    <dgm:pt modelId="{83175078-7932-F44A-9E39-84D1EDA4A644}" type="pres">
      <dgm:prSet presAssocID="{689DC02B-2816-5D40-9029-D900346D9154}" presName="Name17" presStyleLbl="parChTrans1D3" presStyleIdx="0" presStyleCnt="2"/>
      <dgm:spPr/>
    </dgm:pt>
    <dgm:pt modelId="{61C18124-325C-E041-99FB-17EB84ABFD43}" type="pres">
      <dgm:prSet presAssocID="{E42CD1A5-3AD0-774A-8E9D-F1E11172EFD7}" presName="hierRoot3" presStyleCnt="0"/>
      <dgm:spPr/>
    </dgm:pt>
    <dgm:pt modelId="{2223441E-B806-FF44-B6FC-99CA6BC2D18C}" type="pres">
      <dgm:prSet presAssocID="{E42CD1A5-3AD0-774A-8E9D-F1E11172EFD7}" presName="composite3" presStyleCnt="0"/>
      <dgm:spPr/>
    </dgm:pt>
    <dgm:pt modelId="{61509F13-ECF5-824E-AB0E-238E43561F9B}" type="pres">
      <dgm:prSet presAssocID="{E42CD1A5-3AD0-774A-8E9D-F1E11172EFD7}" presName="background3" presStyleLbl="node3" presStyleIdx="0" presStyleCnt="2"/>
      <dgm:spPr/>
    </dgm:pt>
    <dgm:pt modelId="{03C502F8-A858-FC44-9EBA-F09ED388A4F5}" type="pres">
      <dgm:prSet presAssocID="{E42CD1A5-3AD0-774A-8E9D-F1E11172EFD7}" presName="text3" presStyleLbl="fgAcc3" presStyleIdx="0" presStyleCnt="2">
        <dgm:presLayoutVars>
          <dgm:chPref val="3"/>
        </dgm:presLayoutVars>
      </dgm:prSet>
      <dgm:spPr/>
    </dgm:pt>
    <dgm:pt modelId="{CD615948-73BA-CE4B-8051-DFD53B3B0E6E}" type="pres">
      <dgm:prSet presAssocID="{E42CD1A5-3AD0-774A-8E9D-F1E11172EFD7}" presName="hierChild4" presStyleCnt="0"/>
      <dgm:spPr/>
    </dgm:pt>
    <dgm:pt modelId="{7B165121-B4DA-3D41-B59D-340BEFD6B021}" type="pres">
      <dgm:prSet presAssocID="{9908A658-0666-AE44-9862-45C8F0943437}" presName="Name10" presStyleLbl="parChTrans1D2" presStyleIdx="1" presStyleCnt="2"/>
      <dgm:spPr/>
    </dgm:pt>
    <dgm:pt modelId="{0F9ACB6B-394F-614A-9640-DF391012056F}" type="pres">
      <dgm:prSet presAssocID="{9EE0B396-88A5-C446-A9DA-C142878CF25E}" presName="hierRoot2" presStyleCnt="0"/>
      <dgm:spPr/>
    </dgm:pt>
    <dgm:pt modelId="{20B140E6-0299-E244-979A-2390721DBC25}" type="pres">
      <dgm:prSet presAssocID="{9EE0B396-88A5-C446-A9DA-C142878CF25E}" presName="composite2" presStyleCnt="0"/>
      <dgm:spPr/>
    </dgm:pt>
    <dgm:pt modelId="{C014E9E6-13FA-5444-9BC3-3D89E8915179}" type="pres">
      <dgm:prSet presAssocID="{9EE0B396-88A5-C446-A9DA-C142878CF25E}" presName="background2" presStyleLbl="node2" presStyleIdx="1" presStyleCnt="2"/>
      <dgm:spPr/>
    </dgm:pt>
    <dgm:pt modelId="{E7D1A8F5-82B3-3D4D-B2BB-8402CE6DF5DF}" type="pres">
      <dgm:prSet presAssocID="{9EE0B396-88A5-C446-A9DA-C142878CF25E}" presName="text2" presStyleLbl="fgAcc2" presStyleIdx="1" presStyleCnt="2">
        <dgm:presLayoutVars>
          <dgm:chPref val="3"/>
        </dgm:presLayoutVars>
      </dgm:prSet>
      <dgm:spPr/>
    </dgm:pt>
    <dgm:pt modelId="{3336881A-8E9F-984F-9871-05E190F8CF30}" type="pres">
      <dgm:prSet presAssocID="{9EE0B396-88A5-C446-A9DA-C142878CF25E}" presName="hierChild3" presStyleCnt="0"/>
      <dgm:spPr/>
    </dgm:pt>
    <dgm:pt modelId="{959669F8-0B44-7F4A-BE1E-E4EDB174AE9B}" type="pres">
      <dgm:prSet presAssocID="{D499F05E-9039-1D4F-9DEC-59AB7497D428}" presName="Name17" presStyleLbl="parChTrans1D3" presStyleIdx="1" presStyleCnt="2"/>
      <dgm:spPr/>
    </dgm:pt>
    <dgm:pt modelId="{82472A6C-D4AA-E64C-927D-2B09476DCA2B}" type="pres">
      <dgm:prSet presAssocID="{9E2E4F1C-D092-524E-A4F4-0BF2C7F8096E}" presName="hierRoot3" presStyleCnt="0"/>
      <dgm:spPr/>
    </dgm:pt>
    <dgm:pt modelId="{51749F20-E656-C042-AD50-4A09706514B0}" type="pres">
      <dgm:prSet presAssocID="{9E2E4F1C-D092-524E-A4F4-0BF2C7F8096E}" presName="composite3" presStyleCnt="0"/>
      <dgm:spPr/>
    </dgm:pt>
    <dgm:pt modelId="{9DE444D1-71C7-6D47-8D20-D17B0958CE50}" type="pres">
      <dgm:prSet presAssocID="{9E2E4F1C-D092-524E-A4F4-0BF2C7F8096E}" presName="background3" presStyleLbl="node3" presStyleIdx="1" presStyleCnt="2"/>
      <dgm:spPr/>
    </dgm:pt>
    <dgm:pt modelId="{076EFA28-0F84-924A-99EB-2F55769FB300}" type="pres">
      <dgm:prSet presAssocID="{9E2E4F1C-D092-524E-A4F4-0BF2C7F8096E}" presName="text3" presStyleLbl="fgAcc3" presStyleIdx="1" presStyleCnt="2">
        <dgm:presLayoutVars>
          <dgm:chPref val="3"/>
        </dgm:presLayoutVars>
      </dgm:prSet>
      <dgm:spPr/>
    </dgm:pt>
    <dgm:pt modelId="{8CE5404A-7CC4-2D4C-A1DF-21FCC9742653}" type="pres">
      <dgm:prSet presAssocID="{9E2E4F1C-D092-524E-A4F4-0BF2C7F8096E}" presName="hierChild4" presStyleCnt="0"/>
      <dgm:spPr/>
    </dgm:pt>
  </dgm:ptLst>
  <dgm:cxnLst>
    <dgm:cxn modelId="{CA914E04-1DD2-4B47-9091-5BEE5E28A57E}" type="presOf" srcId="{9908A658-0666-AE44-9862-45C8F0943437}" destId="{7B165121-B4DA-3D41-B59D-340BEFD6B021}" srcOrd="0" destOrd="0" presId="urn:microsoft.com/office/officeart/2005/8/layout/hierarchy1"/>
    <dgm:cxn modelId="{4E26E113-2FFE-944A-BA86-CC1B2091C1B4}" type="presOf" srcId="{9E2E4F1C-D092-524E-A4F4-0BF2C7F8096E}" destId="{076EFA28-0F84-924A-99EB-2F55769FB300}" srcOrd="0" destOrd="0" presId="urn:microsoft.com/office/officeart/2005/8/layout/hierarchy1"/>
    <dgm:cxn modelId="{DF203326-4169-4F49-9D09-2F6E3A576862}" type="presOf" srcId="{86710346-DBC2-A14D-9175-42A625E18F03}" destId="{36F1355C-6C7A-3F4E-9338-F578F474E3F6}" srcOrd="0" destOrd="0" presId="urn:microsoft.com/office/officeart/2005/8/layout/hierarchy1"/>
    <dgm:cxn modelId="{661B5935-5D36-1448-A281-404375D34919}" type="presOf" srcId="{E42CD1A5-3AD0-774A-8E9D-F1E11172EFD7}" destId="{03C502F8-A858-FC44-9EBA-F09ED388A4F5}" srcOrd="0" destOrd="0" presId="urn:microsoft.com/office/officeart/2005/8/layout/hierarchy1"/>
    <dgm:cxn modelId="{D6A61340-3777-A94B-A56F-6FD50297EF48}" srcId="{9EE0B396-88A5-C446-A9DA-C142878CF25E}" destId="{9E2E4F1C-D092-524E-A4F4-0BF2C7F8096E}" srcOrd="0" destOrd="0" parTransId="{D499F05E-9039-1D4F-9DEC-59AB7497D428}" sibTransId="{B9B0821A-6B85-E14B-8F61-8B456DD1E177}"/>
    <dgm:cxn modelId="{2BD0D141-3078-044C-A9FA-944EF4482C72}" type="presOf" srcId="{52068A9C-94BF-5F43-9513-AEE471E86B97}" destId="{66CF74FE-7C99-B147-94AD-327B0056B130}" srcOrd="0" destOrd="0" presId="urn:microsoft.com/office/officeart/2005/8/layout/hierarchy1"/>
    <dgm:cxn modelId="{83398243-CF57-F34E-9F66-04934C360F13}" type="presOf" srcId="{A45DBCFB-C194-A74B-833C-964515412432}" destId="{9C348023-2CFE-404D-84C4-617142D96F46}" srcOrd="0" destOrd="0" presId="urn:microsoft.com/office/officeart/2005/8/layout/hierarchy1"/>
    <dgm:cxn modelId="{1442A053-F0BC-7E47-9883-8497A634EC07}" type="presOf" srcId="{9EE0B396-88A5-C446-A9DA-C142878CF25E}" destId="{E7D1A8F5-82B3-3D4D-B2BB-8402CE6DF5DF}" srcOrd="0" destOrd="0" presId="urn:microsoft.com/office/officeart/2005/8/layout/hierarchy1"/>
    <dgm:cxn modelId="{0B925E84-7A37-AA45-9E75-CC735BBC6A02}" type="presOf" srcId="{3DEA17B4-0A08-9142-A8EA-2B30A62028A9}" destId="{FAB3ABC9-CE51-6E46-A582-477033F7909E}" srcOrd="0" destOrd="0" presId="urn:microsoft.com/office/officeart/2005/8/layout/hierarchy1"/>
    <dgm:cxn modelId="{986688B5-ECBE-0945-BEBF-FB278D4804D4}" type="presOf" srcId="{D499F05E-9039-1D4F-9DEC-59AB7497D428}" destId="{959669F8-0B44-7F4A-BE1E-E4EDB174AE9B}" srcOrd="0" destOrd="0" presId="urn:microsoft.com/office/officeart/2005/8/layout/hierarchy1"/>
    <dgm:cxn modelId="{D641C5BD-0D8D-EA49-A38A-8B2D104A6201}" type="presOf" srcId="{689DC02B-2816-5D40-9029-D900346D9154}" destId="{83175078-7932-F44A-9E39-84D1EDA4A644}" srcOrd="0" destOrd="0" presId="urn:microsoft.com/office/officeart/2005/8/layout/hierarchy1"/>
    <dgm:cxn modelId="{F2F6C6C3-BF24-3449-9791-4901337BD84A}" srcId="{52068A9C-94BF-5F43-9513-AEE471E86B97}" destId="{9EE0B396-88A5-C446-A9DA-C142878CF25E}" srcOrd="1" destOrd="0" parTransId="{9908A658-0666-AE44-9862-45C8F0943437}" sibTransId="{B06F97F8-7990-DE4A-B6AE-C5C028698B64}"/>
    <dgm:cxn modelId="{129B26C9-3D1B-1E4F-9218-1A6F4A033514}" srcId="{A45DBCFB-C194-A74B-833C-964515412432}" destId="{52068A9C-94BF-5F43-9513-AEE471E86B97}" srcOrd="0" destOrd="0" parTransId="{B97D859C-44BC-6049-91D5-CE34D36757AA}" sibTransId="{D41AF72F-78E0-FE41-B0A0-797798B63222}"/>
    <dgm:cxn modelId="{1B6F3FE9-BEA0-0244-8712-3F7B3E480893}" srcId="{86710346-DBC2-A14D-9175-42A625E18F03}" destId="{E42CD1A5-3AD0-774A-8E9D-F1E11172EFD7}" srcOrd="0" destOrd="0" parTransId="{689DC02B-2816-5D40-9029-D900346D9154}" sibTransId="{838F0615-7F48-454B-B321-502E874BBEE0}"/>
    <dgm:cxn modelId="{15EC9AEB-196F-1E4B-800C-565697245EFF}" srcId="{52068A9C-94BF-5F43-9513-AEE471E86B97}" destId="{86710346-DBC2-A14D-9175-42A625E18F03}" srcOrd="0" destOrd="0" parTransId="{3DEA17B4-0A08-9142-A8EA-2B30A62028A9}" sibTransId="{B935FCB2-AE4B-1E4A-8056-C6E1F4A72C5A}"/>
    <dgm:cxn modelId="{DC0DE4B7-821C-434A-A062-B53081E12996}" type="presParOf" srcId="{9C348023-2CFE-404D-84C4-617142D96F46}" destId="{178F531F-4CEB-2E46-A30C-CA632D0374D7}" srcOrd="0" destOrd="0" presId="urn:microsoft.com/office/officeart/2005/8/layout/hierarchy1"/>
    <dgm:cxn modelId="{B59B5469-7218-D94F-8C0D-511D59CA2AC8}" type="presParOf" srcId="{178F531F-4CEB-2E46-A30C-CA632D0374D7}" destId="{E181698B-AD00-EC48-AEC0-9ED3A9DDAB4C}" srcOrd="0" destOrd="0" presId="urn:microsoft.com/office/officeart/2005/8/layout/hierarchy1"/>
    <dgm:cxn modelId="{AB8A9873-B702-AA4E-A1B0-D6B8C1C6EAB5}" type="presParOf" srcId="{E181698B-AD00-EC48-AEC0-9ED3A9DDAB4C}" destId="{E9E6A144-BDA8-8445-95FE-B4DEFF1353E5}" srcOrd="0" destOrd="0" presId="urn:microsoft.com/office/officeart/2005/8/layout/hierarchy1"/>
    <dgm:cxn modelId="{BB23A93D-E100-8C41-8A9B-CCA9B6967DFB}" type="presParOf" srcId="{E181698B-AD00-EC48-AEC0-9ED3A9DDAB4C}" destId="{66CF74FE-7C99-B147-94AD-327B0056B130}" srcOrd="1" destOrd="0" presId="urn:microsoft.com/office/officeart/2005/8/layout/hierarchy1"/>
    <dgm:cxn modelId="{B3F95B38-0768-6544-9040-8F5FD57CAA39}" type="presParOf" srcId="{178F531F-4CEB-2E46-A30C-CA632D0374D7}" destId="{A62D6F1B-AF0D-054C-A263-5240D99CFC02}" srcOrd="1" destOrd="0" presId="urn:microsoft.com/office/officeart/2005/8/layout/hierarchy1"/>
    <dgm:cxn modelId="{7CF29D25-8ED5-C045-B57E-F4D1262F551E}" type="presParOf" srcId="{A62D6F1B-AF0D-054C-A263-5240D99CFC02}" destId="{FAB3ABC9-CE51-6E46-A582-477033F7909E}" srcOrd="0" destOrd="0" presId="urn:microsoft.com/office/officeart/2005/8/layout/hierarchy1"/>
    <dgm:cxn modelId="{33A2A22F-62BB-094F-9A9C-D8B4EB7002AF}" type="presParOf" srcId="{A62D6F1B-AF0D-054C-A263-5240D99CFC02}" destId="{ADCE56BC-B51A-644D-8703-0D1BBBF001DB}" srcOrd="1" destOrd="0" presId="urn:microsoft.com/office/officeart/2005/8/layout/hierarchy1"/>
    <dgm:cxn modelId="{7D9EB3F5-D6BE-074A-8464-B9B5FD52655C}" type="presParOf" srcId="{ADCE56BC-B51A-644D-8703-0D1BBBF001DB}" destId="{E161B099-77F9-FD43-9A4D-697DBB1A9DB9}" srcOrd="0" destOrd="0" presId="urn:microsoft.com/office/officeart/2005/8/layout/hierarchy1"/>
    <dgm:cxn modelId="{BED6681D-C250-0F45-9139-7D752834095A}" type="presParOf" srcId="{E161B099-77F9-FD43-9A4D-697DBB1A9DB9}" destId="{28CE6EFF-FA06-4A40-A514-B15AF719A036}" srcOrd="0" destOrd="0" presId="urn:microsoft.com/office/officeart/2005/8/layout/hierarchy1"/>
    <dgm:cxn modelId="{D625127F-E123-0C46-B78B-A0C8038A6E73}" type="presParOf" srcId="{E161B099-77F9-FD43-9A4D-697DBB1A9DB9}" destId="{36F1355C-6C7A-3F4E-9338-F578F474E3F6}" srcOrd="1" destOrd="0" presId="urn:microsoft.com/office/officeart/2005/8/layout/hierarchy1"/>
    <dgm:cxn modelId="{C9E2E91D-BB70-6541-9521-FE3F55A04D78}" type="presParOf" srcId="{ADCE56BC-B51A-644D-8703-0D1BBBF001DB}" destId="{E902744D-6C91-704E-96B1-839C1E5C0A71}" srcOrd="1" destOrd="0" presId="urn:microsoft.com/office/officeart/2005/8/layout/hierarchy1"/>
    <dgm:cxn modelId="{3026D4FF-5CB2-D747-8FF0-D89BC8B1EE10}" type="presParOf" srcId="{E902744D-6C91-704E-96B1-839C1E5C0A71}" destId="{83175078-7932-F44A-9E39-84D1EDA4A644}" srcOrd="0" destOrd="0" presId="urn:microsoft.com/office/officeart/2005/8/layout/hierarchy1"/>
    <dgm:cxn modelId="{E1A47D71-D336-B64D-B12F-932A88B88D12}" type="presParOf" srcId="{E902744D-6C91-704E-96B1-839C1E5C0A71}" destId="{61C18124-325C-E041-99FB-17EB84ABFD43}" srcOrd="1" destOrd="0" presId="urn:microsoft.com/office/officeart/2005/8/layout/hierarchy1"/>
    <dgm:cxn modelId="{DA937FD5-C63E-A245-BDCB-278495DAF904}" type="presParOf" srcId="{61C18124-325C-E041-99FB-17EB84ABFD43}" destId="{2223441E-B806-FF44-B6FC-99CA6BC2D18C}" srcOrd="0" destOrd="0" presId="urn:microsoft.com/office/officeart/2005/8/layout/hierarchy1"/>
    <dgm:cxn modelId="{CF393A92-706D-B345-9355-CDB803A8D06F}" type="presParOf" srcId="{2223441E-B806-FF44-B6FC-99CA6BC2D18C}" destId="{61509F13-ECF5-824E-AB0E-238E43561F9B}" srcOrd="0" destOrd="0" presId="urn:microsoft.com/office/officeart/2005/8/layout/hierarchy1"/>
    <dgm:cxn modelId="{CD49245A-654F-5344-95BB-E819476BA9C9}" type="presParOf" srcId="{2223441E-B806-FF44-B6FC-99CA6BC2D18C}" destId="{03C502F8-A858-FC44-9EBA-F09ED388A4F5}" srcOrd="1" destOrd="0" presId="urn:microsoft.com/office/officeart/2005/8/layout/hierarchy1"/>
    <dgm:cxn modelId="{3468C7DE-6A59-EA4F-A9D6-B3AB347646E1}" type="presParOf" srcId="{61C18124-325C-E041-99FB-17EB84ABFD43}" destId="{CD615948-73BA-CE4B-8051-DFD53B3B0E6E}" srcOrd="1" destOrd="0" presId="urn:microsoft.com/office/officeart/2005/8/layout/hierarchy1"/>
    <dgm:cxn modelId="{4E93B43A-14E2-E745-AADF-864773801BF5}" type="presParOf" srcId="{A62D6F1B-AF0D-054C-A263-5240D99CFC02}" destId="{7B165121-B4DA-3D41-B59D-340BEFD6B021}" srcOrd="2" destOrd="0" presId="urn:microsoft.com/office/officeart/2005/8/layout/hierarchy1"/>
    <dgm:cxn modelId="{5CB5EF8E-0605-B941-8C36-079413D70A82}" type="presParOf" srcId="{A62D6F1B-AF0D-054C-A263-5240D99CFC02}" destId="{0F9ACB6B-394F-614A-9640-DF391012056F}" srcOrd="3" destOrd="0" presId="urn:microsoft.com/office/officeart/2005/8/layout/hierarchy1"/>
    <dgm:cxn modelId="{8A9FBDA7-6F18-484C-90BC-0DC2D306CC24}" type="presParOf" srcId="{0F9ACB6B-394F-614A-9640-DF391012056F}" destId="{20B140E6-0299-E244-979A-2390721DBC25}" srcOrd="0" destOrd="0" presId="urn:microsoft.com/office/officeart/2005/8/layout/hierarchy1"/>
    <dgm:cxn modelId="{8E804764-A691-6A44-895A-500ADCFC24E3}" type="presParOf" srcId="{20B140E6-0299-E244-979A-2390721DBC25}" destId="{C014E9E6-13FA-5444-9BC3-3D89E8915179}" srcOrd="0" destOrd="0" presId="urn:microsoft.com/office/officeart/2005/8/layout/hierarchy1"/>
    <dgm:cxn modelId="{AD03AAE2-7C41-B549-BCC2-EEBAB6756075}" type="presParOf" srcId="{20B140E6-0299-E244-979A-2390721DBC25}" destId="{E7D1A8F5-82B3-3D4D-B2BB-8402CE6DF5DF}" srcOrd="1" destOrd="0" presId="urn:microsoft.com/office/officeart/2005/8/layout/hierarchy1"/>
    <dgm:cxn modelId="{01DDDEEE-81B1-D646-8B7B-9702F9352E8E}" type="presParOf" srcId="{0F9ACB6B-394F-614A-9640-DF391012056F}" destId="{3336881A-8E9F-984F-9871-05E190F8CF30}" srcOrd="1" destOrd="0" presId="urn:microsoft.com/office/officeart/2005/8/layout/hierarchy1"/>
    <dgm:cxn modelId="{E26BCC7C-D817-2442-9D21-A534F927234E}" type="presParOf" srcId="{3336881A-8E9F-984F-9871-05E190F8CF30}" destId="{959669F8-0B44-7F4A-BE1E-E4EDB174AE9B}" srcOrd="0" destOrd="0" presId="urn:microsoft.com/office/officeart/2005/8/layout/hierarchy1"/>
    <dgm:cxn modelId="{C47B739A-325F-3A45-AECE-E537988E3928}" type="presParOf" srcId="{3336881A-8E9F-984F-9871-05E190F8CF30}" destId="{82472A6C-D4AA-E64C-927D-2B09476DCA2B}" srcOrd="1" destOrd="0" presId="urn:microsoft.com/office/officeart/2005/8/layout/hierarchy1"/>
    <dgm:cxn modelId="{FED0D4AD-6F8E-544D-B3B8-88AB931B25E4}" type="presParOf" srcId="{82472A6C-D4AA-E64C-927D-2B09476DCA2B}" destId="{51749F20-E656-C042-AD50-4A09706514B0}" srcOrd="0" destOrd="0" presId="urn:microsoft.com/office/officeart/2005/8/layout/hierarchy1"/>
    <dgm:cxn modelId="{8303292A-7E88-DE48-B210-3906C6C4AB1A}" type="presParOf" srcId="{51749F20-E656-C042-AD50-4A09706514B0}" destId="{9DE444D1-71C7-6D47-8D20-D17B0958CE50}" srcOrd="0" destOrd="0" presId="urn:microsoft.com/office/officeart/2005/8/layout/hierarchy1"/>
    <dgm:cxn modelId="{F134A8C5-6318-7F49-A4B9-BF974BDFA887}" type="presParOf" srcId="{51749F20-E656-C042-AD50-4A09706514B0}" destId="{076EFA28-0F84-924A-99EB-2F55769FB300}" srcOrd="1" destOrd="0" presId="urn:microsoft.com/office/officeart/2005/8/layout/hierarchy1"/>
    <dgm:cxn modelId="{DF531D8C-8359-C345-97C4-BEB7BEAD8720}" type="presParOf" srcId="{82472A6C-D4AA-E64C-927D-2B09476DCA2B}" destId="{8CE5404A-7CC4-2D4C-A1DF-21FCC974265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6B6F28-BAD6-C44B-8F5E-660D7F4E23E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98E27F3-E111-0845-B7DD-F5246E4F66FB}">
      <dgm:prSet phldrT="[Text]"/>
      <dgm:spPr>
        <a:solidFill>
          <a:schemeClr val="accent6"/>
        </a:solidFill>
      </dgm:spPr>
      <dgm:t>
        <a:bodyPr/>
        <a:lstStyle/>
        <a:p>
          <a:r>
            <a:rPr lang="en-NZ" dirty="0"/>
            <a:t>Local</a:t>
          </a:r>
          <a:endParaRPr lang="en-US" dirty="0"/>
        </a:p>
      </dgm:t>
    </dgm:pt>
    <dgm:pt modelId="{CCDC85DC-E461-8647-BB1E-701825A3E73D}" type="parTrans" cxnId="{AFA3A390-74C3-6B48-BB9D-B559D4776D79}">
      <dgm:prSet/>
      <dgm:spPr/>
      <dgm:t>
        <a:bodyPr/>
        <a:lstStyle/>
        <a:p>
          <a:endParaRPr lang="en-US"/>
        </a:p>
      </dgm:t>
    </dgm:pt>
    <dgm:pt modelId="{1BE4CFA5-625B-6F4A-BC48-10C8E8AFB249}" type="sibTrans" cxnId="{AFA3A390-74C3-6B48-BB9D-B559D4776D79}">
      <dgm:prSet/>
      <dgm:spPr/>
      <dgm:t>
        <a:bodyPr/>
        <a:lstStyle/>
        <a:p>
          <a:endParaRPr lang="en-US"/>
        </a:p>
      </dgm:t>
    </dgm:pt>
    <dgm:pt modelId="{80147448-1DE9-B848-BEB0-15EDA5CB0DE1}">
      <dgm:prSet/>
      <dgm:spPr/>
      <dgm:t>
        <a:bodyPr/>
        <a:lstStyle/>
        <a:p>
          <a:r>
            <a:rPr lang="en-NZ" dirty="0"/>
            <a:t>Chooses only among the resident pages of the process that generated the page fault</a:t>
          </a:r>
        </a:p>
      </dgm:t>
    </dgm:pt>
    <dgm:pt modelId="{1FD85FB9-3BA5-C04C-AAC9-8640871C3D85}" type="parTrans" cxnId="{EF94A5CB-C293-4240-B275-D8795693DA10}">
      <dgm:prSet/>
      <dgm:spPr/>
      <dgm:t>
        <a:bodyPr/>
        <a:lstStyle/>
        <a:p>
          <a:endParaRPr lang="en-US"/>
        </a:p>
      </dgm:t>
    </dgm:pt>
    <dgm:pt modelId="{304E3287-850F-AA4D-9A65-CF93F374AD51}" type="sibTrans" cxnId="{EF94A5CB-C293-4240-B275-D8795693DA10}">
      <dgm:prSet/>
      <dgm:spPr/>
      <dgm:t>
        <a:bodyPr/>
        <a:lstStyle/>
        <a:p>
          <a:endParaRPr lang="en-US"/>
        </a:p>
      </dgm:t>
    </dgm:pt>
    <dgm:pt modelId="{C4936588-5FAD-604B-84C9-C52322122FCE}">
      <dgm:prSet/>
      <dgm:spPr>
        <a:solidFill>
          <a:schemeClr val="accent6"/>
        </a:solidFill>
      </dgm:spPr>
      <dgm:t>
        <a:bodyPr/>
        <a:lstStyle/>
        <a:p>
          <a:r>
            <a:rPr lang="en-NZ"/>
            <a:t>Global </a:t>
          </a:r>
          <a:endParaRPr lang="en-NZ" dirty="0"/>
        </a:p>
      </dgm:t>
    </dgm:pt>
    <dgm:pt modelId="{8C34572B-56E3-3D41-B5E9-1F79F6FF5758}" type="parTrans" cxnId="{B04E65E4-A3BE-8145-998F-0027FE018025}">
      <dgm:prSet/>
      <dgm:spPr/>
      <dgm:t>
        <a:bodyPr/>
        <a:lstStyle/>
        <a:p>
          <a:endParaRPr lang="en-US"/>
        </a:p>
      </dgm:t>
    </dgm:pt>
    <dgm:pt modelId="{2E99022B-F687-6540-A6F2-D4A88AA42A39}" type="sibTrans" cxnId="{B04E65E4-A3BE-8145-998F-0027FE018025}">
      <dgm:prSet/>
      <dgm:spPr/>
      <dgm:t>
        <a:bodyPr/>
        <a:lstStyle/>
        <a:p>
          <a:endParaRPr lang="en-US"/>
        </a:p>
      </dgm:t>
    </dgm:pt>
    <dgm:pt modelId="{4504CDCC-C4B8-3B48-AED4-82C0B9F7EEBF}">
      <dgm:prSet/>
      <dgm:spPr/>
      <dgm:t>
        <a:bodyPr/>
        <a:lstStyle/>
        <a:p>
          <a:r>
            <a:rPr lang="en-NZ" dirty="0"/>
            <a:t>Considers all unlocked pages in main memory </a:t>
          </a:r>
        </a:p>
      </dgm:t>
    </dgm:pt>
    <dgm:pt modelId="{3BCB6518-9F55-8649-9A17-EDED1B9457E2}" type="parTrans" cxnId="{66CE158F-6498-0849-BC0A-8A2A63A89AD5}">
      <dgm:prSet/>
      <dgm:spPr/>
      <dgm:t>
        <a:bodyPr/>
        <a:lstStyle/>
        <a:p>
          <a:endParaRPr lang="en-US"/>
        </a:p>
      </dgm:t>
    </dgm:pt>
    <dgm:pt modelId="{A3795618-B461-D04D-96F6-1EBD45B41DEC}" type="sibTrans" cxnId="{66CE158F-6498-0849-BC0A-8A2A63A89AD5}">
      <dgm:prSet/>
      <dgm:spPr/>
      <dgm:t>
        <a:bodyPr/>
        <a:lstStyle/>
        <a:p>
          <a:endParaRPr lang="en-US"/>
        </a:p>
      </dgm:t>
    </dgm:pt>
    <dgm:pt modelId="{C3F9BFDF-FA09-B746-AB26-918CA903E160}" type="pres">
      <dgm:prSet presAssocID="{7B6B6F28-BAD6-C44B-8F5E-660D7F4E23EC}" presName="linear" presStyleCnt="0">
        <dgm:presLayoutVars>
          <dgm:animLvl val="lvl"/>
          <dgm:resizeHandles val="exact"/>
        </dgm:presLayoutVars>
      </dgm:prSet>
      <dgm:spPr/>
    </dgm:pt>
    <dgm:pt modelId="{E2F92B32-D071-5940-877B-38311F86814B}" type="pres">
      <dgm:prSet presAssocID="{798E27F3-E111-0845-B7DD-F5246E4F66FB}" presName="parentText" presStyleLbl="node1" presStyleIdx="0" presStyleCnt="2" custScaleX="35185" custScaleY="72088" custLinFactNeighborX="-31482" custLinFactNeighborY="-2965">
        <dgm:presLayoutVars>
          <dgm:chMax val="0"/>
          <dgm:bulletEnabled val="1"/>
        </dgm:presLayoutVars>
      </dgm:prSet>
      <dgm:spPr/>
    </dgm:pt>
    <dgm:pt modelId="{5F7AB775-FAF6-E849-8811-B100CD75B0F2}" type="pres">
      <dgm:prSet presAssocID="{798E27F3-E111-0845-B7DD-F5246E4F66FB}" presName="childText" presStyleLbl="revTx" presStyleIdx="0" presStyleCnt="2">
        <dgm:presLayoutVars>
          <dgm:bulletEnabled val="1"/>
        </dgm:presLayoutVars>
      </dgm:prSet>
      <dgm:spPr/>
    </dgm:pt>
    <dgm:pt modelId="{B56FBF80-00E2-FF4E-8FF2-A799A9DE27E0}" type="pres">
      <dgm:prSet presAssocID="{C4936588-5FAD-604B-84C9-C52322122FCE}" presName="parentText" presStyleLbl="node1" presStyleIdx="1" presStyleCnt="2" custScaleX="35186" custScaleY="66692" custLinFactNeighborX="-31481" custLinFactNeighborY="-21127">
        <dgm:presLayoutVars>
          <dgm:chMax val="0"/>
          <dgm:bulletEnabled val="1"/>
        </dgm:presLayoutVars>
      </dgm:prSet>
      <dgm:spPr/>
    </dgm:pt>
    <dgm:pt modelId="{4B31C88C-DD9B-3342-8992-8F00F87AF1D1}" type="pres">
      <dgm:prSet presAssocID="{C4936588-5FAD-604B-84C9-C52322122FCE}" presName="childText" presStyleLbl="revTx" presStyleIdx="1" presStyleCnt="2" custLinFactNeighborY="-4001">
        <dgm:presLayoutVars>
          <dgm:bulletEnabled val="1"/>
        </dgm:presLayoutVars>
      </dgm:prSet>
      <dgm:spPr/>
    </dgm:pt>
  </dgm:ptLst>
  <dgm:cxnLst>
    <dgm:cxn modelId="{36460B40-9EA2-1B4F-AE3C-59A7CBF9EB0F}" type="presOf" srcId="{80147448-1DE9-B848-BEB0-15EDA5CB0DE1}" destId="{5F7AB775-FAF6-E849-8811-B100CD75B0F2}" srcOrd="0" destOrd="0" presId="urn:microsoft.com/office/officeart/2005/8/layout/vList2"/>
    <dgm:cxn modelId="{66CE158F-6498-0849-BC0A-8A2A63A89AD5}" srcId="{C4936588-5FAD-604B-84C9-C52322122FCE}" destId="{4504CDCC-C4B8-3B48-AED4-82C0B9F7EEBF}" srcOrd="0" destOrd="0" parTransId="{3BCB6518-9F55-8649-9A17-EDED1B9457E2}" sibTransId="{A3795618-B461-D04D-96F6-1EBD45B41DEC}"/>
    <dgm:cxn modelId="{9F63BD8F-E589-C24F-BE36-C7C6B0CE4788}" type="presOf" srcId="{4504CDCC-C4B8-3B48-AED4-82C0B9F7EEBF}" destId="{4B31C88C-DD9B-3342-8992-8F00F87AF1D1}" srcOrd="0" destOrd="0" presId="urn:microsoft.com/office/officeart/2005/8/layout/vList2"/>
    <dgm:cxn modelId="{AFA3A390-74C3-6B48-BB9D-B559D4776D79}" srcId="{7B6B6F28-BAD6-C44B-8F5E-660D7F4E23EC}" destId="{798E27F3-E111-0845-B7DD-F5246E4F66FB}" srcOrd="0" destOrd="0" parTransId="{CCDC85DC-E461-8647-BB1E-701825A3E73D}" sibTransId="{1BE4CFA5-625B-6F4A-BC48-10C8E8AFB249}"/>
    <dgm:cxn modelId="{7D6080B0-0A83-2242-8F24-E94F2C943886}" type="presOf" srcId="{7B6B6F28-BAD6-C44B-8F5E-660D7F4E23EC}" destId="{C3F9BFDF-FA09-B746-AB26-918CA903E160}" srcOrd="0" destOrd="0" presId="urn:microsoft.com/office/officeart/2005/8/layout/vList2"/>
    <dgm:cxn modelId="{EF94A5CB-C293-4240-B275-D8795693DA10}" srcId="{798E27F3-E111-0845-B7DD-F5246E4F66FB}" destId="{80147448-1DE9-B848-BEB0-15EDA5CB0DE1}" srcOrd="0" destOrd="0" parTransId="{1FD85FB9-3BA5-C04C-AAC9-8640871C3D85}" sibTransId="{304E3287-850F-AA4D-9A65-CF93F374AD51}"/>
    <dgm:cxn modelId="{1FC9C6D6-4D99-6A4D-B22D-A07A90FDFD20}" type="presOf" srcId="{C4936588-5FAD-604B-84C9-C52322122FCE}" destId="{B56FBF80-00E2-FF4E-8FF2-A799A9DE27E0}" srcOrd="0" destOrd="0" presId="urn:microsoft.com/office/officeart/2005/8/layout/vList2"/>
    <dgm:cxn modelId="{B04E65E4-A3BE-8145-998F-0027FE018025}" srcId="{7B6B6F28-BAD6-C44B-8F5E-660D7F4E23EC}" destId="{C4936588-5FAD-604B-84C9-C52322122FCE}" srcOrd="1" destOrd="0" parTransId="{8C34572B-56E3-3D41-B5E9-1F79F6FF5758}" sibTransId="{2E99022B-F687-6540-A6F2-D4A88AA42A39}"/>
    <dgm:cxn modelId="{C4E387F5-FD93-6E44-86A4-06E4B15272F8}" type="presOf" srcId="{798E27F3-E111-0845-B7DD-F5246E4F66FB}" destId="{E2F92B32-D071-5940-877B-38311F86814B}" srcOrd="0" destOrd="0" presId="urn:microsoft.com/office/officeart/2005/8/layout/vList2"/>
    <dgm:cxn modelId="{30D4200D-7405-784A-8CA5-7CBD265319E0}" type="presParOf" srcId="{C3F9BFDF-FA09-B746-AB26-918CA903E160}" destId="{E2F92B32-D071-5940-877B-38311F86814B}" srcOrd="0" destOrd="0" presId="urn:microsoft.com/office/officeart/2005/8/layout/vList2"/>
    <dgm:cxn modelId="{DD6B7574-83C9-A44D-A958-860CCF4753C5}" type="presParOf" srcId="{C3F9BFDF-FA09-B746-AB26-918CA903E160}" destId="{5F7AB775-FAF6-E849-8811-B100CD75B0F2}" srcOrd="1" destOrd="0" presId="urn:microsoft.com/office/officeart/2005/8/layout/vList2"/>
    <dgm:cxn modelId="{AD4BC021-E3E2-814C-A46C-D201B8445B3F}" type="presParOf" srcId="{C3F9BFDF-FA09-B746-AB26-918CA903E160}" destId="{B56FBF80-00E2-FF4E-8FF2-A799A9DE27E0}" srcOrd="2" destOrd="0" presId="urn:microsoft.com/office/officeart/2005/8/layout/vList2"/>
    <dgm:cxn modelId="{C346C59B-0A9B-014C-BC12-34C6CD5B4532}" type="presParOf" srcId="{C3F9BFDF-FA09-B746-AB26-918CA903E160}" destId="{4B31C88C-DD9B-3342-8992-8F00F87AF1D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0ABF4CC-B3D4-4344-8374-922E4C2F9BEE}"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C98EEDE6-928B-5E45-88B1-23ECA19C4FE8}">
      <dgm:prSet phldrT="[Text]"/>
      <dgm:spPr>
        <a:solidFill>
          <a:schemeClr val="accent3">
            <a:lumMod val="50000"/>
          </a:schemeClr>
        </a:solidFill>
      </dgm:spPr>
      <dgm:t>
        <a:bodyPr/>
        <a:lstStyle/>
        <a:p>
          <a:r>
            <a:rPr lang="en-US" dirty="0"/>
            <a:t>If allocation is too large, there will be too few programs in main memory</a:t>
          </a:r>
        </a:p>
      </dgm:t>
    </dgm:pt>
    <dgm:pt modelId="{4B60FD52-636D-B447-ADD7-94C68CD39337}" type="parTrans" cxnId="{5329886A-05BE-E74C-9164-F1E7CE625662}">
      <dgm:prSet/>
      <dgm:spPr/>
      <dgm:t>
        <a:bodyPr/>
        <a:lstStyle/>
        <a:p>
          <a:endParaRPr lang="en-US"/>
        </a:p>
      </dgm:t>
    </dgm:pt>
    <dgm:pt modelId="{A9594AB5-E60B-C94A-AB07-F66ABB261556}" type="sibTrans" cxnId="{5329886A-05BE-E74C-9164-F1E7CE625662}">
      <dgm:prSet/>
      <dgm:spPr/>
      <dgm:t>
        <a:bodyPr/>
        <a:lstStyle/>
        <a:p>
          <a:endParaRPr lang="en-US"/>
        </a:p>
      </dgm:t>
    </dgm:pt>
    <dgm:pt modelId="{438B642F-B556-F74D-8A1E-F71BA67F0875}">
      <dgm:prSet/>
      <dgm:spPr>
        <a:solidFill>
          <a:schemeClr val="bg1"/>
        </a:solidFill>
        <a:ln>
          <a:solidFill>
            <a:schemeClr val="accent3">
              <a:lumMod val="50000"/>
            </a:schemeClr>
          </a:solidFill>
        </a:ln>
      </dgm:spPr>
      <dgm:t>
        <a:bodyPr/>
        <a:lstStyle/>
        <a:p>
          <a:r>
            <a:rPr lang="en-US" dirty="0"/>
            <a:t>Increased processor idle time</a:t>
          </a:r>
        </a:p>
      </dgm:t>
    </dgm:pt>
    <dgm:pt modelId="{0E514F82-2CAF-F145-8A6C-2D443E8FBAB5}" type="parTrans" cxnId="{BFDFAAA8-7290-1747-8B1E-813C9579DF2C}">
      <dgm:prSet/>
      <dgm:spPr/>
      <dgm:t>
        <a:bodyPr/>
        <a:lstStyle/>
        <a:p>
          <a:endParaRPr lang="en-US"/>
        </a:p>
      </dgm:t>
    </dgm:pt>
    <dgm:pt modelId="{2AF23CA3-AEC8-3646-B903-1451D3B58FB5}" type="sibTrans" cxnId="{BFDFAAA8-7290-1747-8B1E-813C9579DF2C}">
      <dgm:prSet/>
      <dgm:spPr/>
      <dgm:t>
        <a:bodyPr/>
        <a:lstStyle/>
        <a:p>
          <a:endParaRPr lang="en-US"/>
        </a:p>
      </dgm:t>
    </dgm:pt>
    <dgm:pt modelId="{24BFCED7-1F6C-FD47-8D9B-50CCB54A68AA}">
      <dgm:prSet/>
      <dgm:spPr>
        <a:solidFill>
          <a:schemeClr val="bg1"/>
        </a:solidFill>
        <a:ln>
          <a:solidFill>
            <a:schemeClr val="accent3">
              <a:lumMod val="50000"/>
            </a:schemeClr>
          </a:solidFill>
        </a:ln>
      </dgm:spPr>
      <dgm:t>
        <a:bodyPr/>
        <a:lstStyle/>
        <a:p>
          <a:r>
            <a:rPr lang="en-US" dirty="0"/>
            <a:t>Increased time spent in swapping</a:t>
          </a:r>
        </a:p>
      </dgm:t>
    </dgm:pt>
    <dgm:pt modelId="{A9D4D1E1-4E1A-7A49-9F94-853A52DF2A1D}" type="parTrans" cxnId="{4DDDB678-1217-BF48-B573-45E179D0F0D6}">
      <dgm:prSet/>
      <dgm:spPr/>
      <dgm:t>
        <a:bodyPr/>
        <a:lstStyle/>
        <a:p>
          <a:endParaRPr lang="en-US"/>
        </a:p>
      </dgm:t>
    </dgm:pt>
    <dgm:pt modelId="{1CCB8DAD-8A21-6540-92FF-8593F17E65FC}" type="sibTrans" cxnId="{4DDDB678-1217-BF48-B573-45E179D0F0D6}">
      <dgm:prSet/>
      <dgm:spPr/>
      <dgm:t>
        <a:bodyPr/>
        <a:lstStyle/>
        <a:p>
          <a:endParaRPr lang="en-US"/>
        </a:p>
      </dgm:t>
    </dgm:pt>
    <dgm:pt modelId="{DAB245EC-7B7C-894E-B4E0-E3598FA4B904}" type="pres">
      <dgm:prSet presAssocID="{90ABF4CC-B3D4-4344-8374-922E4C2F9BEE}" presName="Name0" presStyleCnt="0">
        <dgm:presLayoutVars>
          <dgm:dir/>
          <dgm:animLvl val="lvl"/>
          <dgm:resizeHandles val="exact"/>
        </dgm:presLayoutVars>
      </dgm:prSet>
      <dgm:spPr/>
    </dgm:pt>
    <dgm:pt modelId="{911085AB-A252-654F-A5B0-4A5E958B225B}" type="pres">
      <dgm:prSet presAssocID="{C98EEDE6-928B-5E45-88B1-23ECA19C4FE8}" presName="linNode" presStyleCnt="0"/>
      <dgm:spPr/>
    </dgm:pt>
    <dgm:pt modelId="{CB6FBE3B-E501-1347-A8D6-A573E0A4234E}" type="pres">
      <dgm:prSet presAssocID="{C98EEDE6-928B-5E45-88B1-23ECA19C4FE8}" presName="parentText" presStyleLbl="node1" presStyleIdx="0" presStyleCnt="1">
        <dgm:presLayoutVars>
          <dgm:chMax val="1"/>
          <dgm:bulletEnabled val="1"/>
        </dgm:presLayoutVars>
      </dgm:prSet>
      <dgm:spPr/>
    </dgm:pt>
    <dgm:pt modelId="{46D8DCD2-5612-134D-98CD-58CEFE396B6A}" type="pres">
      <dgm:prSet presAssocID="{C98EEDE6-928B-5E45-88B1-23ECA19C4FE8}" presName="descendantText" presStyleLbl="alignAccFollowNode1" presStyleIdx="0" presStyleCnt="1">
        <dgm:presLayoutVars>
          <dgm:bulletEnabled val="1"/>
        </dgm:presLayoutVars>
      </dgm:prSet>
      <dgm:spPr/>
    </dgm:pt>
  </dgm:ptLst>
  <dgm:cxnLst>
    <dgm:cxn modelId="{5329886A-05BE-E74C-9164-F1E7CE625662}" srcId="{90ABF4CC-B3D4-4344-8374-922E4C2F9BEE}" destId="{C98EEDE6-928B-5E45-88B1-23ECA19C4FE8}" srcOrd="0" destOrd="0" parTransId="{4B60FD52-636D-B447-ADD7-94C68CD39337}" sibTransId="{A9594AB5-E60B-C94A-AB07-F66ABB261556}"/>
    <dgm:cxn modelId="{4DDDB678-1217-BF48-B573-45E179D0F0D6}" srcId="{C98EEDE6-928B-5E45-88B1-23ECA19C4FE8}" destId="{24BFCED7-1F6C-FD47-8D9B-50CCB54A68AA}" srcOrd="1" destOrd="0" parTransId="{A9D4D1E1-4E1A-7A49-9F94-853A52DF2A1D}" sibTransId="{1CCB8DAD-8A21-6540-92FF-8593F17E65FC}"/>
    <dgm:cxn modelId="{E45B5B90-D57F-BC4A-A097-2094B06F99FB}" type="presOf" srcId="{90ABF4CC-B3D4-4344-8374-922E4C2F9BEE}" destId="{DAB245EC-7B7C-894E-B4E0-E3598FA4B904}" srcOrd="0" destOrd="0" presId="urn:microsoft.com/office/officeart/2005/8/layout/vList5"/>
    <dgm:cxn modelId="{BFDFAAA8-7290-1747-8B1E-813C9579DF2C}" srcId="{C98EEDE6-928B-5E45-88B1-23ECA19C4FE8}" destId="{438B642F-B556-F74D-8A1E-F71BA67F0875}" srcOrd="0" destOrd="0" parTransId="{0E514F82-2CAF-F145-8A6C-2D443E8FBAB5}" sibTransId="{2AF23CA3-AEC8-3646-B903-1451D3B58FB5}"/>
    <dgm:cxn modelId="{275278B6-A12F-2245-9257-E98900531A7A}" type="presOf" srcId="{C98EEDE6-928B-5E45-88B1-23ECA19C4FE8}" destId="{CB6FBE3B-E501-1347-A8D6-A573E0A4234E}" srcOrd="0" destOrd="0" presId="urn:microsoft.com/office/officeart/2005/8/layout/vList5"/>
    <dgm:cxn modelId="{2BC281EB-2644-E643-8C4E-A3371A9ABD2F}" type="presOf" srcId="{438B642F-B556-F74D-8A1E-F71BA67F0875}" destId="{46D8DCD2-5612-134D-98CD-58CEFE396B6A}" srcOrd="0" destOrd="0" presId="urn:microsoft.com/office/officeart/2005/8/layout/vList5"/>
    <dgm:cxn modelId="{B7E9CBF7-C90D-5B4E-94E0-252617BDF1E3}" type="presOf" srcId="{24BFCED7-1F6C-FD47-8D9B-50CCB54A68AA}" destId="{46D8DCD2-5612-134D-98CD-58CEFE396B6A}" srcOrd="0" destOrd="1" presId="urn:microsoft.com/office/officeart/2005/8/layout/vList5"/>
    <dgm:cxn modelId="{19AC4079-799E-CE44-B09B-FC749B5ED4A0}" type="presParOf" srcId="{DAB245EC-7B7C-894E-B4E0-E3598FA4B904}" destId="{911085AB-A252-654F-A5B0-4A5E958B225B}" srcOrd="0" destOrd="0" presId="urn:microsoft.com/office/officeart/2005/8/layout/vList5"/>
    <dgm:cxn modelId="{F6145DDC-2614-8447-9EF0-631CDB9A3320}" type="presParOf" srcId="{911085AB-A252-654F-A5B0-4A5E958B225B}" destId="{CB6FBE3B-E501-1347-A8D6-A573E0A4234E}" srcOrd="0" destOrd="0" presId="urn:microsoft.com/office/officeart/2005/8/layout/vList5"/>
    <dgm:cxn modelId="{1451CE07-2CFB-CB4B-BAFB-2C406A8F9403}" type="presParOf" srcId="{911085AB-A252-654F-A5B0-4A5E958B225B}" destId="{46D8DCD2-5612-134D-98CD-58CEFE396B6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DB53820-D5A9-1349-A27B-C9BB70BFD6DD}"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7DAFA56-3069-234C-BD5F-AB86F55666EF}">
      <dgm:prSet phldrT="[Text]"/>
      <dgm:spPr>
        <a:solidFill>
          <a:schemeClr val="accent6">
            <a:lumMod val="75000"/>
          </a:schemeClr>
        </a:solidFill>
        <a:ln>
          <a:solidFill>
            <a:schemeClr val="accent6">
              <a:lumMod val="75000"/>
            </a:schemeClr>
          </a:solidFill>
        </a:ln>
      </dgm:spPr>
      <dgm:t>
        <a:bodyPr/>
        <a:lstStyle/>
        <a:p>
          <a:r>
            <a:rPr lang="en-US" dirty="0"/>
            <a:t>Key elements:</a:t>
          </a:r>
        </a:p>
      </dgm:t>
    </dgm:pt>
    <dgm:pt modelId="{F65566DA-B831-544F-9E0A-A667CCC167A7}" type="parTrans" cxnId="{618286C5-FEE5-9F4D-815C-89108399BEEC}">
      <dgm:prSet/>
      <dgm:spPr/>
      <dgm:t>
        <a:bodyPr/>
        <a:lstStyle/>
        <a:p>
          <a:endParaRPr lang="en-US"/>
        </a:p>
      </dgm:t>
    </dgm:pt>
    <dgm:pt modelId="{7AFC4214-2D5D-9944-B27F-1E15D1583C9D}" type="sibTrans" cxnId="{618286C5-FEE5-9F4D-815C-89108399BEEC}">
      <dgm:prSet/>
      <dgm:spPr/>
      <dgm:t>
        <a:bodyPr/>
        <a:lstStyle/>
        <a:p>
          <a:endParaRPr lang="en-US"/>
        </a:p>
      </dgm:t>
    </dgm:pt>
    <dgm:pt modelId="{07D0407B-8F6B-C445-BF5B-38313ED283A4}">
      <dgm:prSet/>
      <dgm:spPr>
        <a:ln>
          <a:solidFill>
            <a:schemeClr val="accent6">
              <a:lumMod val="75000"/>
            </a:schemeClr>
          </a:solidFill>
        </a:ln>
      </dgm:spPr>
      <dgm:t>
        <a:bodyPr/>
        <a:lstStyle/>
        <a:p>
          <a:r>
            <a:rPr lang="en-US" dirty="0"/>
            <a:t>Criteria used to determine resident set size</a:t>
          </a:r>
        </a:p>
      </dgm:t>
    </dgm:pt>
    <dgm:pt modelId="{D673FA42-DC94-5348-9EED-1E341D619709}" type="parTrans" cxnId="{140C6F15-0E20-2645-815A-848153864EFA}">
      <dgm:prSet/>
      <dgm:spPr/>
      <dgm:t>
        <a:bodyPr/>
        <a:lstStyle/>
        <a:p>
          <a:endParaRPr lang="en-US"/>
        </a:p>
      </dgm:t>
    </dgm:pt>
    <dgm:pt modelId="{951A6AC4-7894-6343-ABB4-BDF2D3F45529}" type="sibTrans" cxnId="{140C6F15-0E20-2645-815A-848153864EFA}">
      <dgm:prSet/>
      <dgm:spPr/>
      <dgm:t>
        <a:bodyPr/>
        <a:lstStyle/>
        <a:p>
          <a:endParaRPr lang="en-US"/>
        </a:p>
      </dgm:t>
    </dgm:pt>
    <dgm:pt modelId="{0DE43954-B597-D64B-AEBF-3E4DA261EF5D}">
      <dgm:prSet/>
      <dgm:spPr>
        <a:ln>
          <a:solidFill>
            <a:schemeClr val="accent6">
              <a:lumMod val="75000"/>
            </a:schemeClr>
          </a:solidFill>
        </a:ln>
      </dgm:spPr>
      <dgm:t>
        <a:bodyPr/>
        <a:lstStyle/>
        <a:p>
          <a:r>
            <a:rPr lang="en-US" dirty="0"/>
            <a:t>The timing of changes</a:t>
          </a:r>
        </a:p>
      </dgm:t>
    </dgm:pt>
    <dgm:pt modelId="{0A2D8999-7CAB-0C4B-88B8-D0E54131B084}" type="parTrans" cxnId="{967CCB4B-FA22-0E42-913E-1981D739EFBB}">
      <dgm:prSet/>
      <dgm:spPr/>
      <dgm:t>
        <a:bodyPr/>
        <a:lstStyle/>
        <a:p>
          <a:endParaRPr lang="en-US"/>
        </a:p>
      </dgm:t>
    </dgm:pt>
    <dgm:pt modelId="{6E23EC2A-6445-6A48-92DD-FD90C12E6250}" type="sibTrans" cxnId="{967CCB4B-FA22-0E42-913E-1981D739EFBB}">
      <dgm:prSet/>
      <dgm:spPr/>
      <dgm:t>
        <a:bodyPr/>
        <a:lstStyle/>
        <a:p>
          <a:endParaRPr lang="en-US"/>
        </a:p>
      </dgm:t>
    </dgm:pt>
    <dgm:pt modelId="{A74C4E7E-E8A0-1246-AC91-829E9BCB71EF}" type="pres">
      <dgm:prSet presAssocID="{0DB53820-D5A9-1349-A27B-C9BB70BFD6DD}" presName="Name0" presStyleCnt="0">
        <dgm:presLayoutVars>
          <dgm:dir/>
          <dgm:animLvl val="lvl"/>
          <dgm:resizeHandles val="exact"/>
        </dgm:presLayoutVars>
      </dgm:prSet>
      <dgm:spPr/>
    </dgm:pt>
    <dgm:pt modelId="{67E56C3A-0D78-2740-8273-067E9BCFCF7E}" type="pres">
      <dgm:prSet presAssocID="{C7DAFA56-3069-234C-BD5F-AB86F55666EF}" presName="composite" presStyleCnt="0"/>
      <dgm:spPr/>
    </dgm:pt>
    <dgm:pt modelId="{3FAF2BDB-E606-BE4B-9958-F3815124EAC3}" type="pres">
      <dgm:prSet presAssocID="{C7DAFA56-3069-234C-BD5F-AB86F55666EF}" presName="parTx" presStyleLbl="alignNode1" presStyleIdx="0" presStyleCnt="1">
        <dgm:presLayoutVars>
          <dgm:chMax val="0"/>
          <dgm:chPref val="0"/>
          <dgm:bulletEnabled val="1"/>
        </dgm:presLayoutVars>
      </dgm:prSet>
      <dgm:spPr/>
    </dgm:pt>
    <dgm:pt modelId="{25034D7D-D624-D24B-AAFC-BA38220880F1}" type="pres">
      <dgm:prSet presAssocID="{C7DAFA56-3069-234C-BD5F-AB86F55666EF}" presName="desTx" presStyleLbl="alignAccFollowNode1" presStyleIdx="0" presStyleCnt="1">
        <dgm:presLayoutVars>
          <dgm:bulletEnabled val="1"/>
        </dgm:presLayoutVars>
      </dgm:prSet>
      <dgm:spPr/>
    </dgm:pt>
  </dgm:ptLst>
  <dgm:cxnLst>
    <dgm:cxn modelId="{140C6F15-0E20-2645-815A-848153864EFA}" srcId="{C7DAFA56-3069-234C-BD5F-AB86F55666EF}" destId="{07D0407B-8F6B-C445-BF5B-38313ED283A4}" srcOrd="0" destOrd="0" parTransId="{D673FA42-DC94-5348-9EED-1E341D619709}" sibTransId="{951A6AC4-7894-6343-ABB4-BDF2D3F45529}"/>
    <dgm:cxn modelId="{967CCB4B-FA22-0E42-913E-1981D739EFBB}" srcId="{C7DAFA56-3069-234C-BD5F-AB86F55666EF}" destId="{0DE43954-B597-D64B-AEBF-3E4DA261EF5D}" srcOrd="1" destOrd="0" parTransId="{0A2D8999-7CAB-0C4B-88B8-D0E54131B084}" sibTransId="{6E23EC2A-6445-6A48-92DD-FD90C12E6250}"/>
    <dgm:cxn modelId="{5C3EEC54-0F26-1E4F-B235-D7ACE84B653A}" type="presOf" srcId="{07D0407B-8F6B-C445-BF5B-38313ED283A4}" destId="{25034D7D-D624-D24B-AAFC-BA38220880F1}" srcOrd="0" destOrd="0" presId="urn:microsoft.com/office/officeart/2005/8/layout/hList1"/>
    <dgm:cxn modelId="{6C22E27B-235D-C04C-A3FA-2C990DDDA025}" type="presOf" srcId="{C7DAFA56-3069-234C-BD5F-AB86F55666EF}" destId="{3FAF2BDB-E606-BE4B-9958-F3815124EAC3}" srcOrd="0" destOrd="0" presId="urn:microsoft.com/office/officeart/2005/8/layout/hList1"/>
    <dgm:cxn modelId="{618286C5-FEE5-9F4D-815C-89108399BEEC}" srcId="{0DB53820-D5A9-1349-A27B-C9BB70BFD6DD}" destId="{C7DAFA56-3069-234C-BD5F-AB86F55666EF}" srcOrd="0" destOrd="0" parTransId="{F65566DA-B831-544F-9E0A-A667CCC167A7}" sibTransId="{7AFC4214-2D5D-9944-B27F-1E15D1583C9D}"/>
    <dgm:cxn modelId="{F06CEEDD-F87E-2B4D-A562-E8378E619824}" type="presOf" srcId="{0DE43954-B597-D64B-AEBF-3E4DA261EF5D}" destId="{25034D7D-D624-D24B-AAFC-BA38220880F1}" srcOrd="0" destOrd="1" presId="urn:microsoft.com/office/officeart/2005/8/layout/hList1"/>
    <dgm:cxn modelId="{1BDEBADF-469B-BD4D-8B1B-BE1B5E08361E}" type="presOf" srcId="{0DB53820-D5A9-1349-A27B-C9BB70BFD6DD}" destId="{A74C4E7E-E8A0-1246-AC91-829E9BCB71EF}" srcOrd="0" destOrd="0" presId="urn:microsoft.com/office/officeart/2005/8/layout/hList1"/>
    <dgm:cxn modelId="{D22DD9B6-1414-9C4B-88D9-DA67B49F0CBA}" type="presParOf" srcId="{A74C4E7E-E8A0-1246-AC91-829E9BCB71EF}" destId="{67E56C3A-0D78-2740-8273-067E9BCFCF7E}" srcOrd="0" destOrd="0" presId="urn:microsoft.com/office/officeart/2005/8/layout/hList1"/>
    <dgm:cxn modelId="{F3FC5D35-5D9B-3C4E-B26E-200EB4D2CBFD}" type="presParOf" srcId="{67E56C3A-0D78-2740-8273-067E9BCFCF7E}" destId="{3FAF2BDB-E606-BE4B-9958-F3815124EAC3}" srcOrd="0" destOrd="0" presId="urn:microsoft.com/office/officeart/2005/8/layout/hList1"/>
    <dgm:cxn modelId="{595EC5C4-3F84-F44F-BF17-C7B0DC0F102B}" type="presParOf" srcId="{67E56C3A-0D78-2740-8273-067E9BCFCF7E}" destId="{25034D7D-D624-D24B-AAFC-BA38220880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19F9858-FEFA-764D-866B-C1CE995203FA}"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9E0D7C32-F288-2046-8010-BD851AC817C2}">
      <dgm:prSet phldrT="[Text]"/>
      <dgm:spPr>
        <a:solidFill>
          <a:schemeClr val="accent6">
            <a:lumMod val="75000"/>
          </a:schemeClr>
        </a:solidFill>
      </dgm:spPr>
      <dgm:t>
        <a:bodyPr/>
        <a:lstStyle/>
        <a:p>
          <a:r>
            <a:rPr lang="en-US" dirty="0"/>
            <a:t>The minimum duration of the sampling interval</a:t>
          </a:r>
        </a:p>
      </dgm:t>
    </dgm:pt>
    <dgm:pt modelId="{1EA650ED-240B-B847-956F-213BE74F9BD4}" type="parTrans" cxnId="{524614F8-428A-4541-8CBE-A2CBCFABAD7C}">
      <dgm:prSet/>
      <dgm:spPr/>
      <dgm:t>
        <a:bodyPr/>
        <a:lstStyle/>
        <a:p>
          <a:endParaRPr lang="en-US"/>
        </a:p>
      </dgm:t>
    </dgm:pt>
    <dgm:pt modelId="{F9026556-FC91-F643-8D0E-82A6B79B81CA}" type="sibTrans" cxnId="{524614F8-428A-4541-8CBE-A2CBCFABAD7C}">
      <dgm:prSet/>
      <dgm:spPr/>
      <dgm:t>
        <a:bodyPr/>
        <a:lstStyle/>
        <a:p>
          <a:endParaRPr lang="en-US"/>
        </a:p>
      </dgm:t>
    </dgm:pt>
    <dgm:pt modelId="{EF995780-BA9F-714E-9241-FAD11EE971FB}">
      <dgm:prSet/>
      <dgm:spPr/>
      <dgm:t>
        <a:bodyPr/>
        <a:lstStyle/>
        <a:p>
          <a:r>
            <a:rPr lang="en-US" dirty="0"/>
            <a:t>The maximum duration of the sampling interval</a:t>
          </a:r>
        </a:p>
      </dgm:t>
    </dgm:pt>
    <dgm:pt modelId="{F0CB5A0B-DEBA-C343-A5BD-DFA6B8F102E2}" type="parTrans" cxnId="{5FA74DC3-AF4B-A14B-8367-9ED94BC76D00}">
      <dgm:prSet/>
      <dgm:spPr/>
      <dgm:t>
        <a:bodyPr/>
        <a:lstStyle/>
        <a:p>
          <a:endParaRPr lang="en-US"/>
        </a:p>
      </dgm:t>
    </dgm:pt>
    <dgm:pt modelId="{1BDF3B0F-824A-024C-A22B-B92825818ACB}" type="sibTrans" cxnId="{5FA74DC3-AF4B-A14B-8367-9ED94BC76D00}">
      <dgm:prSet/>
      <dgm:spPr/>
      <dgm:t>
        <a:bodyPr/>
        <a:lstStyle/>
        <a:p>
          <a:endParaRPr lang="en-US"/>
        </a:p>
      </dgm:t>
    </dgm:pt>
    <dgm:pt modelId="{A9617172-7322-A843-A4BC-6A07DBC6EEF2}">
      <dgm:prSet/>
      <dgm:spPr>
        <a:solidFill>
          <a:schemeClr val="accent3">
            <a:lumMod val="50000"/>
          </a:schemeClr>
        </a:solidFill>
      </dgm:spPr>
      <dgm:t>
        <a:bodyPr/>
        <a:lstStyle/>
        <a:p>
          <a:r>
            <a:rPr lang="en-US" dirty="0"/>
            <a:t>The number of page faults that are allowed to occur between sampling instances</a:t>
          </a:r>
        </a:p>
      </dgm:t>
    </dgm:pt>
    <dgm:pt modelId="{C2830EC7-7E96-6346-8D1D-B46AC49BFD4A}" type="parTrans" cxnId="{51D44375-9BC1-D245-827D-222650E1B3E0}">
      <dgm:prSet/>
      <dgm:spPr/>
      <dgm:t>
        <a:bodyPr/>
        <a:lstStyle/>
        <a:p>
          <a:endParaRPr lang="en-US"/>
        </a:p>
      </dgm:t>
    </dgm:pt>
    <dgm:pt modelId="{EBE9985A-0EA0-E748-9F93-A149869EB403}" type="sibTrans" cxnId="{51D44375-9BC1-D245-827D-222650E1B3E0}">
      <dgm:prSet/>
      <dgm:spPr/>
      <dgm:t>
        <a:bodyPr/>
        <a:lstStyle/>
        <a:p>
          <a:endParaRPr lang="en-US"/>
        </a:p>
      </dgm:t>
    </dgm:pt>
    <dgm:pt modelId="{89097700-502D-1544-90C9-977880A2D60B}" type="pres">
      <dgm:prSet presAssocID="{E19F9858-FEFA-764D-866B-C1CE995203FA}" presName="Name0" presStyleCnt="0">
        <dgm:presLayoutVars>
          <dgm:chPref val="1"/>
          <dgm:dir/>
          <dgm:animOne val="branch"/>
          <dgm:animLvl val="lvl"/>
          <dgm:resizeHandles/>
        </dgm:presLayoutVars>
      </dgm:prSet>
      <dgm:spPr/>
    </dgm:pt>
    <dgm:pt modelId="{65822B2D-88CD-8D46-94FC-AB813A53593E}" type="pres">
      <dgm:prSet presAssocID="{9E0D7C32-F288-2046-8010-BD851AC817C2}" presName="vertOne" presStyleCnt="0"/>
      <dgm:spPr/>
    </dgm:pt>
    <dgm:pt modelId="{C71854E8-CF1E-E64A-90CD-B5E723964F91}" type="pres">
      <dgm:prSet presAssocID="{9E0D7C32-F288-2046-8010-BD851AC817C2}" presName="txOne" presStyleLbl="node0" presStyleIdx="0" presStyleCnt="3">
        <dgm:presLayoutVars>
          <dgm:chPref val="3"/>
        </dgm:presLayoutVars>
      </dgm:prSet>
      <dgm:spPr/>
    </dgm:pt>
    <dgm:pt modelId="{C06CB6BC-DAAB-F048-9014-DA7F83016320}" type="pres">
      <dgm:prSet presAssocID="{9E0D7C32-F288-2046-8010-BD851AC817C2}" presName="horzOne" presStyleCnt="0"/>
      <dgm:spPr/>
    </dgm:pt>
    <dgm:pt modelId="{74245E8A-CBCE-A446-8098-300F33181844}" type="pres">
      <dgm:prSet presAssocID="{F9026556-FC91-F643-8D0E-82A6B79B81CA}" presName="sibSpaceOne" presStyleCnt="0"/>
      <dgm:spPr/>
    </dgm:pt>
    <dgm:pt modelId="{6AB58A99-2AF5-484A-9DC3-87D695B0E2D0}" type="pres">
      <dgm:prSet presAssocID="{EF995780-BA9F-714E-9241-FAD11EE971FB}" presName="vertOne" presStyleCnt="0"/>
      <dgm:spPr/>
    </dgm:pt>
    <dgm:pt modelId="{6597920C-B97D-4144-9AE7-181FA57D2E8D}" type="pres">
      <dgm:prSet presAssocID="{EF995780-BA9F-714E-9241-FAD11EE971FB}" presName="txOne" presStyleLbl="node0" presStyleIdx="1" presStyleCnt="3">
        <dgm:presLayoutVars>
          <dgm:chPref val="3"/>
        </dgm:presLayoutVars>
      </dgm:prSet>
      <dgm:spPr/>
    </dgm:pt>
    <dgm:pt modelId="{73EEC2F5-5488-4043-925E-DCE91A68C193}" type="pres">
      <dgm:prSet presAssocID="{EF995780-BA9F-714E-9241-FAD11EE971FB}" presName="horzOne" presStyleCnt="0"/>
      <dgm:spPr/>
    </dgm:pt>
    <dgm:pt modelId="{87465A20-8033-4B4B-93A5-81A95D640F28}" type="pres">
      <dgm:prSet presAssocID="{1BDF3B0F-824A-024C-A22B-B92825818ACB}" presName="sibSpaceOne" presStyleCnt="0"/>
      <dgm:spPr/>
    </dgm:pt>
    <dgm:pt modelId="{F50E1F8F-657B-004D-BB55-BCF4D9DB4F63}" type="pres">
      <dgm:prSet presAssocID="{A9617172-7322-A843-A4BC-6A07DBC6EEF2}" presName="vertOne" presStyleCnt="0"/>
      <dgm:spPr/>
    </dgm:pt>
    <dgm:pt modelId="{444954AF-D738-724F-A4C2-F37BE649944D}" type="pres">
      <dgm:prSet presAssocID="{A9617172-7322-A843-A4BC-6A07DBC6EEF2}" presName="txOne" presStyleLbl="node0" presStyleIdx="2" presStyleCnt="3">
        <dgm:presLayoutVars>
          <dgm:chPref val="3"/>
        </dgm:presLayoutVars>
      </dgm:prSet>
      <dgm:spPr/>
    </dgm:pt>
    <dgm:pt modelId="{ACD2A29D-3E6E-DD46-9BFD-E9348D84E993}" type="pres">
      <dgm:prSet presAssocID="{A9617172-7322-A843-A4BC-6A07DBC6EEF2}" presName="horzOne" presStyleCnt="0"/>
      <dgm:spPr/>
    </dgm:pt>
  </dgm:ptLst>
  <dgm:cxnLst>
    <dgm:cxn modelId="{92048A60-E047-8740-A41A-80C9D5DB54B7}" type="presOf" srcId="{E19F9858-FEFA-764D-866B-C1CE995203FA}" destId="{89097700-502D-1544-90C9-977880A2D60B}" srcOrd="0" destOrd="0" presId="urn:microsoft.com/office/officeart/2005/8/layout/hierarchy4"/>
    <dgm:cxn modelId="{51D44375-9BC1-D245-827D-222650E1B3E0}" srcId="{E19F9858-FEFA-764D-866B-C1CE995203FA}" destId="{A9617172-7322-A843-A4BC-6A07DBC6EEF2}" srcOrd="2" destOrd="0" parTransId="{C2830EC7-7E96-6346-8D1D-B46AC49BFD4A}" sibTransId="{EBE9985A-0EA0-E748-9F93-A149869EB403}"/>
    <dgm:cxn modelId="{9945AC8C-C079-F447-91BF-A8774D9BC5B1}" type="presOf" srcId="{A9617172-7322-A843-A4BC-6A07DBC6EEF2}" destId="{444954AF-D738-724F-A4C2-F37BE649944D}" srcOrd="0" destOrd="0" presId="urn:microsoft.com/office/officeart/2005/8/layout/hierarchy4"/>
    <dgm:cxn modelId="{2D05549B-A9E5-C74A-A3A2-EE3038747BD3}" type="presOf" srcId="{EF995780-BA9F-714E-9241-FAD11EE971FB}" destId="{6597920C-B97D-4144-9AE7-181FA57D2E8D}" srcOrd="0" destOrd="0" presId="urn:microsoft.com/office/officeart/2005/8/layout/hierarchy4"/>
    <dgm:cxn modelId="{AA0FC5B1-773F-CD42-A8D5-5F5A8A9179F1}" type="presOf" srcId="{9E0D7C32-F288-2046-8010-BD851AC817C2}" destId="{C71854E8-CF1E-E64A-90CD-B5E723964F91}" srcOrd="0" destOrd="0" presId="urn:microsoft.com/office/officeart/2005/8/layout/hierarchy4"/>
    <dgm:cxn modelId="{5FA74DC3-AF4B-A14B-8367-9ED94BC76D00}" srcId="{E19F9858-FEFA-764D-866B-C1CE995203FA}" destId="{EF995780-BA9F-714E-9241-FAD11EE971FB}" srcOrd="1" destOrd="0" parTransId="{F0CB5A0B-DEBA-C343-A5BD-DFA6B8F102E2}" sibTransId="{1BDF3B0F-824A-024C-A22B-B92825818ACB}"/>
    <dgm:cxn modelId="{524614F8-428A-4541-8CBE-A2CBCFABAD7C}" srcId="{E19F9858-FEFA-764D-866B-C1CE995203FA}" destId="{9E0D7C32-F288-2046-8010-BD851AC817C2}" srcOrd="0" destOrd="0" parTransId="{1EA650ED-240B-B847-956F-213BE74F9BD4}" sibTransId="{F9026556-FC91-F643-8D0E-82A6B79B81CA}"/>
    <dgm:cxn modelId="{A2921FF6-D93D-D342-B666-5D8BA0E4181D}" type="presParOf" srcId="{89097700-502D-1544-90C9-977880A2D60B}" destId="{65822B2D-88CD-8D46-94FC-AB813A53593E}" srcOrd="0" destOrd="0" presId="urn:microsoft.com/office/officeart/2005/8/layout/hierarchy4"/>
    <dgm:cxn modelId="{3AC9B56D-784E-F84D-9DD3-7EB15DEA9C73}" type="presParOf" srcId="{65822B2D-88CD-8D46-94FC-AB813A53593E}" destId="{C71854E8-CF1E-E64A-90CD-B5E723964F91}" srcOrd="0" destOrd="0" presId="urn:microsoft.com/office/officeart/2005/8/layout/hierarchy4"/>
    <dgm:cxn modelId="{B529CD68-66AF-B14A-8173-97AA566AF3E8}" type="presParOf" srcId="{65822B2D-88CD-8D46-94FC-AB813A53593E}" destId="{C06CB6BC-DAAB-F048-9014-DA7F83016320}" srcOrd="1" destOrd="0" presId="urn:microsoft.com/office/officeart/2005/8/layout/hierarchy4"/>
    <dgm:cxn modelId="{02AF7789-F779-7A4F-B068-4DA332C5DC3C}" type="presParOf" srcId="{89097700-502D-1544-90C9-977880A2D60B}" destId="{74245E8A-CBCE-A446-8098-300F33181844}" srcOrd="1" destOrd="0" presId="urn:microsoft.com/office/officeart/2005/8/layout/hierarchy4"/>
    <dgm:cxn modelId="{D0B44440-3CF1-7D4F-B3C3-8FC7E827B068}" type="presParOf" srcId="{89097700-502D-1544-90C9-977880A2D60B}" destId="{6AB58A99-2AF5-484A-9DC3-87D695B0E2D0}" srcOrd="2" destOrd="0" presId="urn:microsoft.com/office/officeart/2005/8/layout/hierarchy4"/>
    <dgm:cxn modelId="{58429D07-7AF3-6B4D-BDB3-030A7DA9E0D4}" type="presParOf" srcId="{6AB58A99-2AF5-484A-9DC3-87D695B0E2D0}" destId="{6597920C-B97D-4144-9AE7-181FA57D2E8D}" srcOrd="0" destOrd="0" presId="urn:microsoft.com/office/officeart/2005/8/layout/hierarchy4"/>
    <dgm:cxn modelId="{560FFAEF-8F43-EB42-B38F-6105A81F6090}" type="presParOf" srcId="{6AB58A99-2AF5-484A-9DC3-87D695B0E2D0}" destId="{73EEC2F5-5488-4043-925E-DCE91A68C193}" srcOrd="1" destOrd="0" presId="urn:microsoft.com/office/officeart/2005/8/layout/hierarchy4"/>
    <dgm:cxn modelId="{44E48992-B18B-0C4B-B1DF-C47FE1010EE5}" type="presParOf" srcId="{89097700-502D-1544-90C9-977880A2D60B}" destId="{87465A20-8033-4B4B-93A5-81A95D640F28}" srcOrd="3" destOrd="0" presId="urn:microsoft.com/office/officeart/2005/8/layout/hierarchy4"/>
    <dgm:cxn modelId="{4B36DEF5-C34B-C942-B04B-0D916F6BCD3C}" type="presParOf" srcId="{89097700-502D-1544-90C9-977880A2D60B}" destId="{F50E1F8F-657B-004D-BB55-BCF4D9DB4F63}" srcOrd="4" destOrd="0" presId="urn:microsoft.com/office/officeart/2005/8/layout/hierarchy4"/>
    <dgm:cxn modelId="{44B79D4F-BE28-A64C-818B-8799280394F0}" type="presParOf" srcId="{F50E1F8F-657B-004D-BB55-BCF4D9DB4F63}" destId="{444954AF-D738-724F-A4C2-F37BE649944D}" srcOrd="0" destOrd="0" presId="urn:microsoft.com/office/officeart/2005/8/layout/hierarchy4"/>
    <dgm:cxn modelId="{18DD2923-F061-1D48-8FC9-7C9A0CDD8C0D}" type="presParOf" srcId="{F50E1F8F-657B-004D-BB55-BCF4D9DB4F63}" destId="{ACD2A29D-3E6E-DD46-9BFD-E9348D84E99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72943D1-2568-584E-8CD3-B623F34F6A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1EC6D619-D04E-E24E-89A2-08D1B7C025C5}">
      <dgm:prSet phldrT="[Text]"/>
      <dgm:spPr>
        <a:solidFill>
          <a:schemeClr val="accent6">
            <a:lumMod val="75000"/>
          </a:schemeClr>
        </a:solidFill>
        <a:ln>
          <a:solidFill>
            <a:schemeClr val="accent6">
              <a:lumMod val="75000"/>
            </a:schemeClr>
          </a:solidFill>
        </a:ln>
      </dgm:spPr>
      <dgm:t>
        <a:bodyPr/>
        <a:lstStyle/>
        <a:p>
          <a:r>
            <a:rPr lang="en-US" dirty="0"/>
            <a:t>Demand Cleaning</a:t>
          </a:r>
        </a:p>
      </dgm:t>
    </dgm:pt>
    <dgm:pt modelId="{D7946C2B-2597-3448-944F-B8701E2D12C9}" type="parTrans" cxnId="{2DE39A2D-D90E-E54A-9427-0F0F5D63C488}">
      <dgm:prSet/>
      <dgm:spPr/>
      <dgm:t>
        <a:bodyPr/>
        <a:lstStyle/>
        <a:p>
          <a:endParaRPr lang="en-US"/>
        </a:p>
      </dgm:t>
    </dgm:pt>
    <dgm:pt modelId="{103A7F24-2A26-444A-ABF1-6A3E6AE9E548}" type="sibTrans" cxnId="{2DE39A2D-D90E-E54A-9427-0F0F5D63C488}">
      <dgm:prSet/>
      <dgm:spPr/>
      <dgm:t>
        <a:bodyPr/>
        <a:lstStyle/>
        <a:p>
          <a:endParaRPr lang="en-US"/>
        </a:p>
      </dgm:t>
    </dgm:pt>
    <dgm:pt modelId="{0F4BF5E1-5CE0-9C40-AD30-D32A57814383}">
      <dgm:prSet/>
      <dgm:spPr>
        <a:ln>
          <a:solidFill>
            <a:schemeClr val="accent6">
              <a:lumMod val="75000"/>
            </a:schemeClr>
          </a:solidFill>
        </a:ln>
      </dgm:spPr>
      <dgm:t>
        <a:bodyPr/>
        <a:lstStyle/>
        <a:p>
          <a:r>
            <a:rPr lang="en-US" dirty="0"/>
            <a:t>A page is written out to secondary memory only when it has been selected for replacement</a:t>
          </a:r>
        </a:p>
      </dgm:t>
    </dgm:pt>
    <dgm:pt modelId="{C18200A3-CB02-844A-8878-4236179B51AB}" type="parTrans" cxnId="{F674E52A-A6F2-CC44-B766-84240FA0FAB0}">
      <dgm:prSet/>
      <dgm:spPr/>
      <dgm:t>
        <a:bodyPr/>
        <a:lstStyle/>
        <a:p>
          <a:endParaRPr lang="en-US"/>
        </a:p>
      </dgm:t>
    </dgm:pt>
    <dgm:pt modelId="{B28021C4-3880-3D4C-9AA0-818ED1F686D0}" type="sibTrans" cxnId="{F674E52A-A6F2-CC44-B766-84240FA0FAB0}">
      <dgm:prSet/>
      <dgm:spPr/>
      <dgm:t>
        <a:bodyPr/>
        <a:lstStyle/>
        <a:p>
          <a:endParaRPr lang="en-US"/>
        </a:p>
      </dgm:t>
    </dgm:pt>
    <dgm:pt modelId="{CE323300-7303-CB40-A0D7-653E25DA960E}">
      <dgm:prSet/>
      <dgm:spPr>
        <a:solidFill>
          <a:schemeClr val="accent6">
            <a:lumMod val="75000"/>
          </a:schemeClr>
        </a:solidFill>
      </dgm:spPr>
      <dgm:t>
        <a:bodyPr/>
        <a:lstStyle/>
        <a:p>
          <a:r>
            <a:rPr lang="en-US"/>
            <a:t>Precleaning</a:t>
          </a:r>
          <a:endParaRPr lang="en-US" dirty="0"/>
        </a:p>
      </dgm:t>
    </dgm:pt>
    <dgm:pt modelId="{A5CD520B-7EF3-9043-9EA6-65657D6772E9}" type="parTrans" cxnId="{FAF5C5B2-8A38-0A4C-851F-F27854FD4511}">
      <dgm:prSet/>
      <dgm:spPr/>
      <dgm:t>
        <a:bodyPr/>
        <a:lstStyle/>
        <a:p>
          <a:endParaRPr lang="en-US"/>
        </a:p>
      </dgm:t>
    </dgm:pt>
    <dgm:pt modelId="{31E38444-3C5D-514C-827B-4DE4DCDF706E}" type="sibTrans" cxnId="{FAF5C5B2-8A38-0A4C-851F-F27854FD4511}">
      <dgm:prSet/>
      <dgm:spPr/>
      <dgm:t>
        <a:bodyPr/>
        <a:lstStyle/>
        <a:p>
          <a:endParaRPr lang="en-US"/>
        </a:p>
      </dgm:t>
    </dgm:pt>
    <dgm:pt modelId="{F102D7A2-8117-CA48-875B-40A8C604C550}">
      <dgm:prSet/>
      <dgm:spPr>
        <a:ln>
          <a:solidFill>
            <a:schemeClr val="accent6">
              <a:lumMod val="75000"/>
            </a:schemeClr>
          </a:solidFill>
        </a:ln>
      </dgm:spPr>
      <dgm:t>
        <a:bodyPr/>
        <a:lstStyle/>
        <a:p>
          <a:r>
            <a:rPr lang="en-US" dirty="0"/>
            <a:t>Allows the writing of pages in batches</a:t>
          </a:r>
        </a:p>
      </dgm:t>
    </dgm:pt>
    <dgm:pt modelId="{57E4BB84-139B-AF4A-B31C-FB50E6B764A8}" type="parTrans" cxnId="{7708B8E6-2D14-BB4B-9BF6-BBBCC9389AA6}">
      <dgm:prSet/>
      <dgm:spPr/>
      <dgm:t>
        <a:bodyPr/>
        <a:lstStyle/>
        <a:p>
          <a:endParaRPr lang="en-US"/>
        </a:p>
      </dgm:t>
    </dgm:pt>
    <dgm:pt modelId="{1AB0C6AD-E345-C242-B36E-E2C75EB3C1F4}" type="sibTrans" cxnId="{7708B8E6-2D14-BB4B-9BF6-BBBCC9389AA6}">
      <dgm:prSet/>
      <dgm:spPr/>
      <dgm:t>
        <a:bodyPr/>
        <a:lstStyle/>
        <a:p>
          <a:endParaRPr lang="en-US"/>
        </a:p>
      </dgm:t>
    </dgm:pt>
    <dgm:pt modelId="{B2738878-1DE2-8841-A687-62CA16FF18D8}" type="pres">
      <dgm:prSet presAssocID="{272943D1-2568-584E-8CD3-B623F34F6A0E}" presName="Name0" presStyleCnt="0">
        <dgm:presLayoutVars>
          <dgm:dir/>
          <dgm:animLvl val="lvl"/>
          <dgm:resizeHandles val="exact"/>
        </dgm:presLayoutVars>
      </dgm:prSet>
      <dgm:spPr/>
    </dgm:pt>
    <dgm:pt modelId="{170A8933-CFC6-3A4D-A7C2-B49B91911673}" type="pres">
      <dgm:prSet presAssocID="{CE323300-7303-CB40-A0D7-653E25DA960E}" presName="boxAndChildren" presStyleCnt="0"/>
      <dgm:spPr/>
    </dgm:pt>
    <dgm:pt modelId="{827701AC-6710-9848-B602-443B91EF7739}" type="pres">
      <dgm:prSet presAssocID="{CE323300-7303-CB40-A0D7-653E25DA960E}" presName="parentTextBox" presStyleLbl="node1" presStyleIdx="0" presStyleCnt="2"/>
      <dgm:spPr/>
    </dgm:pt>
    <dgm:pt modelId="{0AABCAFC-DF0A-5549-A2F3-6215A5F91819}" type="pres">
      <dgm:prSet presAssocID="{CE323300-7303-CB40-A0D7-653E25DA960E}" presName="entireBox" presStyleLbl="node1" presStyleIdx="0" presStyleCnt="2"/>
      <dgm:spPr/>
    </dgm:pt>
    <dgm:pt modelId="{BFF594F9-B99D-3A4E-A04F-587BBB2A53B0}" type="pres">
      <dgm:prSet presAssocID="{CE323300-7303-CB40-A0D7-653E25DA960E}" presName="descendantBox" presStyleCnt="0"/>
      <dgm:spPr/>
    </dgm:pt>
    <dgm:pt modelId="{018DC2B8-76E2-0D4E-ADFB-FC2DFEC19ABD}" type="pres">
      <dgm:prSet presAssocID="{F102D7A2-8117-CA48-875B-40A8C604C550}" presName="childTextBox" presStyleLbl="fgAccFollowNode1" presStyleIdx="0" presStyleCnt="2">
        <dgm:presLayoutVars>
          <dgm:bulletEnabled val="1"/>
        </dgm:presLayoutVars>
      </dgm:prSet>
      <dgm:spPr/>
    </dgm:pt>
    <dgm:pt modelId="{48933506-D830-9747-9BCF-1F7306C3B79F}" type="pres">
      <dgm:prSet presAssocID="{103A7F24-2A26-444A-ABF1-6A3E6AE9E548}" presName="sp" presStyleCnt="0"/>
      <dgm:spPr/>
    </dgm:pt>
    <dgm:pt modelId="{8B965C95-642E-854D-8681-5D51862499FB}" type="pres">
      <dgm:prSet presAssocID="{1EC6D619-D04E-E24E-89A2-08D1B7C025C5}" presName="arrowAndChildren" presStyleCnt="0"/>
      <dgm:spPr/>
    </dgm:pt>
    <dgm:pt modelId="{57BB884C-AF80-ED4A-A41B-F38AB0AA1893}" type="pres">
      <dgm:prSet presAssocID="{1EC6D619-D04E-E24E-89A2-08D1B7C025C5}" presName="parentTextArrow" presStyleLbl="node1" presStyleIdx="0" presStyleCnt="2"/>
      <dgm:spPr/>
    </dgm:pt>
    <dgm:pt modelId="{07D657C2-6456-3E4C-98E3-58A8B5462A1D}" type="pres">
      <dgm:prSet presAssocID="{1EC6D619-D04E-E24E-89A2-08D1B7C025C5}" presName="arrow" presStyleLbl="node1" presStyleIdx="1" presStyleCnt="2"/>
      <dgm:spPr/>
    </dgm:pt>
    <dgm:pt modelId="{97877287-7011-3646-B84E-1047763DCAA7}" type="pres">
      <dgm:prSet presAssocID="{1EC6D619-D04E-E24E-89A2-08D1B7C025C5}" presName="descendantArrow" presStyleCnt="0"/>
      <dgm:spPr/>
    </dgm:pt>
    <dgm:pt modelId="{D77A17F0-FD24-804F-B9BA-B89549FA1E9B}" type="pres">
      <dgm:prSet presAssocID="{0F4BF5E1-5CE0-9C40-AD30-D32A57814383}" presName="childTextArrow" presStyleLbl="fgAccFollowNode1" presStyleIdx="1" presStyleCnt="2">
        <dgm:presLayoutVars>
          <dgm:bulletEnabled val="1"/>
        </dgm:presLayoutVars>
      </dgm:prSet>
      <dgm:spPr/>
    </dgm:pt>
  </dgm:ptLst>
  <dgm:cxnLst>
    <dgm:cxn modelId="{F674E52A-A6F2-CC44-B766-84240FA0FAB0}" srcId="{1EC6D619-D04E-E24E-89A2-08D1B7C025C5}" destId="{0F4BF5E1-5CE0-9C40-AD30-D32A57814383}" srcOrd="0" destOrd="0" parTransId="{C18200A3-CB02-844A-8878-4236179B51AB}" sibTransId="{B28021C4-3880-3D4C-9AA0-818ED1F686D0}"/>
    <dgm:cxn modelId="{2DE39A2D-D90E-E54A-9427-0F0F5D63C488}" srcId="{272943D1-2568-584E-8CD3-B623F34F6A0E}" destId="{1EC6D619-D04E-E24E-89A2-08D1B7C025C5}" srcOrd="0" destOrd="0" parTransId="{D7946C2B-2597-3448-944F-B8701E2D12C9}" sibTransId="{103A7F24-2A26-444A-ABF1-6A3E6AE9E548}"/>
    <dgm:cxn modelId="{9DC52A3B-CAB9-7D4D-8C65-A3FA6C0BD235}" type="presOf" srcId="{F102D7A2-8117-CA48-875B-40A8C604C550}" destId="{018DC2B8-76E2-0D4E-ADFB-FC2DFEC19ABD}" srcOrd="0" destOrd="0" presId="urn:microsoft.com/office/officeart/2005/8/layout/process4"/>
    <dgm:cxn modelId="{B739C664-A43F-E949-A22D-E93F83FB44BA}" type="presOf" srcId="{0F4BF5E1-5CE0-9C40-AD30-D32A57814383}" destId="{D77A17F0-FD24-804F-B9BA-B89549FA1E9B}" srcOrd="0" destOrd="0" presId="urn:microsoft.com/office/officeart/2005/8/layout/process4"/>
    <dgm:cxn modelId="{8552DC67-BA05-FD4E-884D-B5F4C09DB7BB}" type="presOf" srcId="{272943D1-2568-584E-8CD3-B623F34F6A0E}" destId="{B2738878-1DE2-8841-A687-62CA16FF18D8}" srcOrd="0" destOrd="0" presId="urn:microsoft.com/office/officeart/2005/8/layout/process4"/>
    <dgm:cxn modelId="{6CF76868-A2A0-1C49-8C26-8AECD9606010}" type="presOf" srcId="{CE323300-7303-CB40-A0D7-653E25DA960E}" destId="{827701AC-6710-9848-B602-443B91EF7739}" srcOrd="0" destOrd="0" presId="urn:microsoft.com/office/officeart/2005/8/layout/process4"/>
    <dgm:cxn modelId="{9DC9CB73-8C2B-494A-8482-363074FC017D}" type="presOf" srcId="{1EC6D619-D04E-E24E-89A2-08D1B7C025C5}" destId="{07D657C2-6456-3E4C-98E3-58A8B5462A1D}" srcOrd="1" destOrd="0" presId="urn:microsoft.com/office/officeart/2005/8/layout/process4"/>
    <dgm:cxn modelId="{291FE673-44BA-4B4A-986C-CADD87317D2A}" type="presOf" srcId="{1EC6D619-D04E-E24E-89A2-08D1B7C025C5}" destId="{57BB884C-AF80-ED4A-A41B-F38AB0AA1893}" srcOrd="0" destOrd="0" presId="urn:microsoft.com/office/officeart/2005/8/layout/process4"/>
    <dgm:cxn modelId="{FAF5C5B2-8A38-0A4C-851F-F27854FD4511}" srcId="{272943D1-2568-584E-8CD3-B623F34F6A0E}" destId="{CE323300-7303-CB40-A0D7-653E25DA960E}" srcOrd="1" destOrd="0" parTransId="{A5CD520B-7EF3-9043-9EA6-65657D6772E9}" sibTransId="{31E38444-3C5D-514C-827B-4DE4DCDF706E}"/>
    <dgm:cxn modelId="{7708B8E6-2D14-BB4B-9BF6-BBBCC9389AA6}" srcId="{CE323300-7303-CB40-A0D7-653E25DA960E}" destId="{F102D7A2-8117-CA48-875B-40A8C604C550}" srcOrd="0" destOrd="0" parTransId="{57E4BB84-139B-AF4A-B31C-FB50E6B764A8}" sibTransId="{1AB0C6AD-E345-C242-B36E-E2C75EB3C1F4}"/>
    <dgm:cxn modelId="{5527DFF8-6B9F-BD4E-A78F-288D2308CA9C}" type="presOf" srcId="{CE323300-7303-CB40-A0D7-653E25DA960E}" destId="{0AABCAFC-DF0A-5549-A2F3-6215A5F91819}" srcOrd="1" destOrd="0" presId="urn:microsoft.com/office/officeart/2005/8/layout/process4"/>
    <dgm:cxn modelId="{422DE0D6-9235-724A-A181-CCEC5A19EAE2}" type="presParOf" srcId="{B2738878-1DE2-8841-A687-62CA16FF18D8}" destId="{170A8933-CFC6-3A4D-A7C2-B49B91911673}" srcOrd="0" destOrd="0" presId="urn:microsoft.com/office/officeart/2005/8/layout/process4"/>
    <dgm:cxn modelId="{46145297-76A0-F24F-A848-FB4D23266BFC}" type="presParOf" srcId="{170A8933-CFC6-3A4D-A7C2-B49B91911673}" destId="{827701AC-6710-9848-B602-443B91EF7739}" srcOrd="0" destOrd="0" presId="urn:microsoft.com/office/officeart/2005/8/layout/process4"/>
    <dgm:cxn modelId="{786AF1DE-CAAF-D040-B420-755793666438}" type="presParOf" srcId="{170A8933-CFC6-3A4D-A7C2-B49B91911673}" destId="{0AABCAFC-DF0A-5549-A2F3-6215A5F91819}" srcOrd="1" destOrd="0" presId="urn:microsoft.com/office/officeart/2005/8/layout/process4"/>
    <dgm:cxn modelId="{16EB6B96-1CE5-8E44-AFB2-8768D956DA86}" type="presParOf" srcId="{170A8933-CFC6-3A4D-A7C2-B49B91911673}" destId="{BFF594F9-B99D-3A4E-A04F-587BBB2A53B0}" srcOrd="2" destOrd="0" presId="urn:microsoft.com/office/officeart/2005/8/layout/process4"/>
    <dgm:cxn modelId="{B2B13373-6701-FA4A-B5C7-766E428656AF}" type="presParOf" srcId="{BFF594F9-B99D-3A4E-A04F-587BBB2A53B0}" destId="{018DC2B8-76E2-0D4E-ADFB-FC2DFEC19ABD}" srcOrd="0" destOrd="0" presId="urn:microsoft.com/office/officeart/2005/8/layout/process4"/>
    <dgm:cxn modelId="{FF47DD3E-AB02-4340-B096-8024FA2EE6A7}" type="presParOf" srcId="{B2738878-1DE2-8841-A687-62CA16FF18D8}" destId="{48933506-D830-9747-9BCF-1F7306C3B79F}" srcOrd="1" destOrd="0" presId="urn:microsoft.com/office/officeart/2005/8/layout/process4"/>
    <dgm:cxn modelId="{5F33105B-A415-6E4B-9902-49DA3D12F8EE}" type="presParOf" srcId="{B2738878-1DE2-8841-A687-62CA16FF18D8}" destId="{8B965C95-642E-854D-8681-5D51862499FB}" srcOrd="2" destOrd="0" presId="urn:microsoft.com/office/officeart/2005/8/layout/process4"/>
    <dgm:cxn modelId="{D2A4F4A3-4E09-4147-8921-22F46A396052}" type="presParOf" srcId="{8B965C95-642E-854D-8681-5D51862499FB}" destId="{57BB884C-AF80-ED4A-A41B-F38AB0AA1893}" srcOrd="0" destOrd="0" presId="urn:microsoft.com/office/officeart/2005/8/layout/process4"/>
    <dgm:cxn modelId="{8604887F-46F2-304A-A58C-88DEBF2D290A}" type="presParOf" srcId="{8B965C95-642E-854D-8681-5D51862499FB}" destId="{07D657C2-6456-3E4C-98E3-58A8B5462A1D}" srcOrd="1" destOrd="0" presId="urn:microsoft.com/office/officeart/2005/8/layout/process4"/>
    <dgm:cxn modelId="{5845738C-832F-4E4E-A46A-A9880525E34B}" type="presParOf" srcId="{8B965C95-642E-854D-8681-5D51862499FB}" destId="{97877287-7011-3646-B84E-1047763DCAA7}" srcOrd="2" destOrd="0" presId="urn:microsoft.com/office/officeart/2005/8/layout/process4"/>
    <dgm:cxn modelId="{CB83B179-865E-8446-A1EF-14A75FFD6A41}" type="presParOf" srcId="{97877287-7011-3646-B84E-1047763DCAA7}" destId="{D77A17F0-FD24-804F-B9BA-B89549FA1E9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3D9C3C5-4EE0-E848-B699-8A0E9E9D69D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6B7ADE3E-8E57-D34C-9646-5DE55D005F5A}">
      <dgm:prSet phldrT="[Text]"/>
      <dgm:spPr/>
      <dgm:t>
        <a:bodyPr/>
        <a:lstStyle/>
        <a:p>
          <a:r>
            <a:rPr lang="en-NZ" dirty="0"/>
            <a:t>Six possibilities exist:</a:t>
          </a:r>
          <a:endParaRPr lang="en-US" dirty="0"/>
        </a:p>
      </dgm:t>
    </dgm:pt>
    <dgm:pt modelId="{AC40C00E-5C93-1F46-8985-733F101DCE1C}" type="parTrans" cxnId="{5F218AA9-C11E-E242-8470-459F2B70E9F3}">
      <dgm:prSet/>
      <dgm:spPr/>
      <dgm:t>
        <a:bodyPr/>
        <a:lstStyle/>
        <a:p>
          <a:endParaRPr lang="en-US"/>
        </a:p>
      </dgm:t>
    </dgm:pt>
    <dgm:pt modelId="{C430AF6F-328B-8240-8A2B-C0B6DCC06AD6}" type="sibTrans" cxnId="{5F218AA9-C11E-E242-8470-459F2B70E9F3}">
      <dgm:prSet/>
      <dgm:spPr/>
      <dgm:t>
        <a:bodyPr/>
        <a:lstStyle/>
        <a:p>
          <a:endParaRPr lang="en-US"/>
        </a:p>
      </dgm:t>
    </dgm:pt>
    <dgm:pt modelId="{81663232-E89C-5943-9838-D45D4A966939}">
      <dgm:prSet/>
      <dgm:spPr/>
      <dgm:t>
        <a:bodyPr/>
        <a:lstStyle/>
        <a:p>
          <a:r>
            <a:rPr lang="en-NZ" dirty="0"/>
            <a:t>Lowest-priority process</a:t>
          </a:r>
        </a:p>
      </dgm:t>
    </dgm:pt>
    <dgm:pt modelId="{5324BBA9-550F-3D42-96C9-3F0CE13A61EB}" type="parTrans" cxnId="{F8ED8EC3-F1D9-BC40-AE60-506EDE95D493}">
      <dgm:prSet/>
      <dgm:spPr/>
      <dgm:t>
        <a:bodyPr/>
        <a:lstStyle/>
        <a:p>
          <a:endParaRPr lang="en-US"/>
        </a:p>
      </dgm:t>
    </dgm:pt>
    <dgm:pt modelId="{0011F9BE-1011-2F4E-A3E7-68B9EF56EE76}" type="sibTrans" cxnId="{F8ED8EC3-F1D9-BC40-AE60-506EDE95D493}">
      <dgm:prSet/>
      <dgm:spPr/>
      <dgm:t>
        <a:bodyPr/>
        <a:lstStyle/>
        <a:p>
          <a:endParaRPr lang="en-US"/>
        </a:p>
      </dgm:t>
    </dgm:pt>
    <dgm:pt modelId="{A5C047B0-673D-8E4F-A1FB-FE6419783974}">
      <dgm:prSet/>
      <dgm:spPr/>
      <dgm:t>
        <a:bodyPr/>
        <a:lstStyle/>
        <a:p>
          <a:r>
            <a:rPr lang="en-NZ" dirty="0"/>
            <a:t>Faulting process</a:t>
          </a:r>
        </a:p>
      </dgm:t>
    </dgm:pt>
    <dgm:pt modelId="{25DE016B-C9A8-1744-BF22-1BDADB856E93}" type="parTrans" cxnId="{3CC7EE1B-EB12-E64E-83EE-CF215C9B416D}">
      <dgm:prSet/>
      <dgm:spPr/>
      <dgm:t>
        <a:bodyPr/>
        <a:lstStyle/>
        <a:p>
          <a:endParaRPr lang="en-US"/>
        </a:p>
      </dgm:t>
    </dgm:pt>
    <dgm:pt modelId="{6611C196-FB16-3242-8647-76B8786D248B}" type="sibTrans" cxnId="{3CC7EE1B-EB12-E64E-83EE-CF215C9B416D}">
      <dgm:prSet/>
      <dgm:spPr/>
      <dgm:t>
        <a:bodyPr/>
        <a:lstStyle/>
        <a:p>
          <a:endParaRPr lang="en-US"/>
        </a:p>
      </dgm:t>
    </dgm:pt>
    <dgm:pt modelId="{2CC078CE-CE72-DA40-A08C-B35DA6A69267}">
      <dgm:prSet/>
      <dgm:spPr/>
      <dgm:t>
        <a:bodyPr/>
        <a:lstStyle/>
        <a:p>
          <a:r>
            <a:rPr lang="en-NZ" dirty="0"/>
            <a:t>Last process activated</a:t>
          </a:r>
        </a:p>
      </dgm:t>
    </dgm:pt>
    <dgm:pt modelId="{8302FA70-9F37-A74D-B4A9-C1976750FCC0}" type="parTrans" cxnId="{E944EE72-AE0B-EC46-BCED-EC6B477FA157}">
      <dgm:prSet/>
      <dgm:spPr/>
      <dgm:t>
        <a:bodyPr/>
        <a:lstStyle/>
        <a:p>
          <a:endParaRPr lang="en-US"/>
        </a:p>
      </dgm:t>
    </dgm:pt>
    <dgm:pt modelId="{4550C1D9-63E4-3745-98EC-ACDDBBDB8704}" type="sibTrans" cxnId="{E944EE72-AE0B-EC46-BCED-EC6B477FA157}">
      <dgm:prSet/>
      <dgm:spPr/>
      <dgm:t>
        <a:bodyPr/>
        <a:lstStyle/>
        <a:p>
          <a:endParaRPr lang="en-US"/>
        </a:p>
      </dgm:t>
    </dgm:pt>
    <dgm:pt modelId="{957638B3-9D61-F545-959B-734CB6E505F5}">
      <dgm:prSet/>
      <dgm:spPr/>
      <dgm:t>
        <a:bodyPr/>
        <a:lstStyle/>
        <a:p>
          <a:r>
            <a:rPr lang="en-NZ" dirty="0"/>
            <a:t>Process with the smallest resident set</a:t>
          </a:r>
        </a:p>
      </dgm:t>
    </dgm:pt>
    <dgm:pt modelId="{7FCD3677-A710-4E4B-B87B-DC40720265B8}" type="parTrans" cxnId="{A670FF89-C4ED-794D-8EDE-F3149CD28217}">
      <dgm:prSet/>
      <dgm:spPr/>
      <dgm:t>
        <a:bodyPr/>
        <a:lstStyle/>
        <a:p>
          <a:endParaRPr lang="en-US"/>
        </a:p>
      </dgm:t>
    </dgm:pt>
    <dgm:pt modelId="{E708CCBA-46B5-734D-A5C8-C056B3C629F0}" type="sibTrans" cxnId="{A670FF89-C4ED-794D-8EDE-F3149CD28217}">
      <dgm:prSet/>
      <dgm:spPr/>
      <dgm:t>
        <a:bodyPr/>
        <a:lstStyle/>
        <a:p>
          <a:endParaRPr lang="en-US"/>
        </a:p>
      </dgm:t>
    </dgm:pt>
    <dgm:pt modelId="{FE73AC30-B099-AE43-932A-1C425C764A9D}">
      <dgm:prSet/>
      <dgm:spPr/>
      <dgm:t>
        <a:bodyPr/>
        <a:lstStyle/>
        <a:p>
          <a:r>
            <a:rPr lang="en-NZ" dirty="0"/>
            <a:t>Largest process</a:t>
          </a:r>
        </a:p>
      </dgm:t>
    </dgm:pt>
    <dgm:pt modelId="{B822F12D-0982-3144-96F4-D9D913EA19B9}" type="parTrans" cxnId="{1CC5EFB8-AA37-344D-927B-8EBF70E882DF}">
      <dgm:prSet/>
      <dgm:spPr/>
      <dgm:t>
        <a:bodyPr/>
        <a:lstStyle/>
        <a:p>
          <a:endParaRPr lang="en-US"/>
        </a:p>
      </dgm:t>
    </dgm:pt>
    <dgm:pt modelId="{2068C441-CB8C-8C4D-A829-835CEE5E799C}" type="sibTrans" cxnId="{1CC5EFB8-AA37-344D-927B-8EBF70E882DF}">
      <dgm:prSet/>
      <dgm:spPr/>
      <dgm:t>
        <a:bodyPr/>
        <a:lstStyle/>
        <a:p>
          <a:endParaRPr lang="en-US"/>
        </a:p>
      </dgm:t>
    </dgm:pt>
    <dgm:pt modelId="{83033804-0C0F-484E-9F8B-29CF9C84354C}">
      <dgm:prSet/>
      <dgm:spPr/>
      <dgm:t>
        <a:bodyPr/>
        <a:lstStyle/>
        <a:p>
          <a:r>
            <a:rPr lang="en-NZ" dirty="0"/>
            <a:t>Process with the largest remaining execution window</a:t>
          </a:r>
        </a:p>
      </dgm:t>
    </dgm:pt>
    <dgm:pt modelId="{BADA29D4-F655-E747-8202-DC86FED9701B}" type="parTrans" cxnId="{872BE5D2-4185-DB45-AEF5-756E030C1DED}">
      <dgm:prSet/>
      <dgm:spPr/>
      <dgm:t>
        <a:bodyPr/>
        <a:lstStyle/>
        <a:p>
          <a:endParaRPr lang="en-US"/>
        </a:p>
      </dgm:t>
    </dgm:pt>
    <dgm:pt modelId="{3466CFB1-0EDD-E544-9A23-A81EE567430D}" type="sibTrans" cxnId="{872BE5D2-4185-DB45-AEF5-756E030C1DED}">
      <dgm:prSet/>
      <dgm:spPr/>
      <dgm:t>
        <a:bodyPr/>
        <a:lstStyle/>
        <a:p>
          <a:endParaRPr lang="en-US"/>
        </a:p>
      </dgm:t>
    </dgm:pt>
    <dgm:pt modelId="{16543A37-E258-C04C-B577-83A872101DA6}" type="pres">
      <dgm:prSet presAssocID="{E3D9C3C5-4EE0-E848-B699-8A0E9E9D69D8}" presName="Name0" presStyleCnt="0">
        <dgm:presLayoutVars>
          <dgm:dir/>
          <dgm:resizeHandles val="exact"/>
        </dgm:presLayoutVars>
      </dgm:prSet>
      <dgm:spPr/>
    </dgm:pt>
    <dgm:pt modelId="{DD51CAA0-63EC-5F44-9DA2-A1CCB69B69C7}" type="pres">
      <dgm:prSet presAssocID="{6B7ADE3E-8E57-D34C-9646-5DE55D005F5A}" presName="node" presStyleLbl="node1" presStyleIdx="0" presStyleCnt="1">
        <dgm:presLayoutVars>
          <dgm:bulletEnabled val="1"/>
        </dgm:presLayoutVars>
      </dgm:prSet>
      <dgm:spPr/>
    </dgm:pt>
  </dgm:ptLst>
  <dgm:cxnLst>
    <dgm:cxn modelId="{91089816-5403-B54F-B30A-7046F55AC893}" type="presOf" srcId="{2CC078CE-CE72-DA40-A08C-B35DA6A69267}" destId="{DD51CAA0-63EC-5F44-9DA2-A1CCB69B69C7}" srcOrd="0" destOrd="3" presId="urn:microsoft.com/office/officeart/2005/8/layout/hList6"/>
    <dgm:cxn modelId="{3CC7EE1B-EB12-E64E-83EE-CF215C9B416D}" srcId="{6B7ADE3E-8E57-D34C-9646-5DE55D005F5A}" destId="{A5C047B0-673D-8E4F-A1FB-FE6419783974}" srcOrd="1" destOrd="0" parTransId="{25DE016B-C9A8-1744-BF22-1BDADB856E93}" sibTransId="{6611C196-FB16-3242-8647-76B8786D248B}"/>
    <dgm:cxn modelId="{D1A4603A-F3AB-0740-9B44-7B49376EF617}" type="presOf" srcId="{81663232-E89C-5943-9838-D45D4A966939}" destId="{DD51CAA0-63EC-5F44-9DA2-A1CCB69B69C7}" srcOrd="0" destOrd="1" presId="urn:microsoft.com/office/officeart/2005/8/layout/hList6"/>
    <dgm:cxn modelId="{E4E66158-CDCE-2E45-9E63-9069ABBAF040}" type="presOf" srcId="{A5C047B0-673D-8E4F-A1FB-FE6419783974}" destId="{DD51CAA0-63EC-5F44-9DA2-A1CCB69B69C7}" srcOrd="0" destOrd="2" presId="urn:microsoft.com/office/officeart/2005/8/layout/hList6"/>
    <dgm:cxn modelId="{E944EE72-AE0B-EC46-BCED-EC6B477FA157}" srcId="{6B7ADE3E-8E57-D34C-9646-5DE55D005F5A}" destId="{2CC078CE-CE72-DA40-A08C-B35DA6A69267}" srcOrd="2" destOrd="0" parTransId="{8302FA70-9F37-A74D-B4A9-C1976750FCC0}" sibTransId="{4550C1D9-63E4-3745-98EC-ACDDBBDB8704}"/>
    <dgm:cxn modelId="{A670FF89-C4ED-794D-8EDE-F3149CD28217}" srcId="{6B7ADE3E-8E57-D34C-9646-5DE55D005F5A}" destId="{957638B3-9D61-F545-959B-734CB6E505F5}" srcOrd="3" destOrd="0" parTransId="{7FCD3677-A710-4E4B-B87B-DC40720265B8}" sibTransId="{E708CCBA-46B5-734D-A5C8-C056B3C629F0}"/>
    <dgm:cxn modelId="{1B0A7A9E-0891-7146-8816-3DAD26BA4C42}" type="presOf" srcId="{83033804-0C0F-484E-9F8B-29CF9C84354C}" destId="{DD51CAA0-63EC-5F44-9DA2-A1CCB69B69C7}" srcOrd="0" destOrd="6" presId="urn:microsoft.com/office/officeart/2005/8/layout/hList6"/>
    <dgm:cxn modelId="{5F218AA9-C11E-E242-8470-459F2B70E9F3}" srcId="{E3D9C3C5-4EE0-E848-B699-8A0E9E9D69D8}" destId="{6B7ADE3E-8E57-D34C-9646-5DE55D005F5A}" srcOrd="0" destOrd="0" parTransId="{AC40C00E-5C93-1F46-8985-733F101DCE1C}" sibTransId="{C430AF6F-328B-8240-8A2B-C0B6DCC06AD6}"/>
    <dgm:cxn modelId="{52A0DCAF-4498-E54F-A021-60B5DD8C7891}" type="presOf" srcId="{957638B3-9D61-F545-959B-734CB6E505F5}" destId="{DD51CAA0-63EC-5F44-9DA2-A1CCB69B69C7}" srcOrd="0" destOrd="4" presId="urn:microsoft.com/office/officeart/2005/8/layout/hList6"/>
    <dgm:cxn modelId="{1CC5EFB8-AA37-344D-927B-8EBF70E882DF}" srcId="{6B7ADE3E-8E57-D34C-9646-5DE55D005F5A}" destId="{FE73AC30-B099-AE43-932A-1C425C764A9D}" srcOrd="4" destOrd="0" parTransId="{B822F12D-0982-3144-96F4-D9D913EA19B9}" sibTransId="{2068C441-CB8C-8C4D-A829-835CEE5E799C}"/>
    <dgm:cxn modelId="{33B457C0-F014-E14B-AAEA-0E5F8E8C651D}" type="presOf" srcId="{FE73AC30-B099-AE43-932A-1C425C764A9D}" destId="{DD51CAA0-63EC-5F44-9DA2-A1CCB69B69C7}" srcOrd="0" destOrd="5" presId="urn:microsoft.com/office/officeart/2005/8/layout/hList6"/>
    <dgm:cxn modelId="{F8ED8EC3-F1D9-BC40-AE60-506EDE95D493}" srcId="{6B7ADE3E-8E57-D34C-9646-5DE55D005F5A}" destId="{81663232-E89C-5943-9838-D45D4A966939}" srcOrd="0" destOrd="0" parTransId="{5324BBA9-550F-3D42-96C9-3F0CE13A61EB}" sibTransId="{0011F9BE-1011-2F4E-A3E7-68B9EF56EE76}"/>
    <dgm:cxn modelId="{04848AC4-F020-D24E-9984-25CA1E097EB1}" type="presOf" srcId="{6B7ADE3E-8E57-D34C-9646-5DE55D005F5A}" destId="{DD51CAA0-63EC-5F44-9DA2-A1CCB69B69C7}" srcOrd="0" destOrd="0" presId="urn:microsoft.com/office/officeart/2005/8/layout/hList6"/>
    <dgm:cxn modelId="{F92D81C6-C35F-6F45-9E9F-616694869C6B}" type="presOf" srcId="{E3D9C3C5-4EE0-E848-B699-8A0E9E9D69D8}" destId="{16543A37-E258-C04C-B577-83A872101DA6}" srcOrd="0" destOrd="0" presId="urn:microsoft.com/office/officeart/2005/8/layout/hList6"/>
    <dgm:cxn modelId="{872BE5D2-4185-DB45-AEF5-756E030C1DED}" srcId="{6B7ADE3E-8E57-D34C-9646-5DE55D005F5A}" destId="{83033804-0C0F-484E-9F8B-29CF9C84354C}" srcOrd="5" destOrd="0" parTransId="{BADA29D4-F655-E747-8202-DC86FED9701B}" sibTransId="{3466CFB1-0EDD-E544-9A23-A81EE567430D}"/>
    <dgm:cxn modelId="{E5D61CED-B97B-7247-A916-DE5C38538457}" type="presParOf" srcId="{16543A37-E258-C04C-B577-83A872101DA6}" destId="{DD51CAA0-63EC-5F44-9DA2-A1CCB69B69C7}"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99EBCE3-2CD4-834F-AE0D-3A8EC2798A8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5AE36C2-05A0-484C-BF1D-CFDEA784914C}">
      <dgm:prSet phldrT="[Text]"/>
      <dgm:spPr/>
      <dgm:t>
        <a:bodyPr/>
        <a:lstStyle/>
        <a:p>
          <a:r>
            <a:rPr lang="en-NZ" dirty="0"/>
            <a:t>SVR4 and Solaris use two separate schemes:</a:t>
          </a:r>
          <a:endParaRPr lang="en-US" dirty="0"/>
        </a:p>
      </dgm:t>
    </dgm:pt>
    <dgm:pt modelId="{9839F12A-2C1E-DE4B-ADEF-3F58B1760384}" type="parTrans" cxnId="{7A071CCC-E830-6848-B33C-091DBB3F6915}">
      <dgm:prSet/>
      <dgm:spPr/>
      <dgm:t>
        <a:bodyPr/>
        <a:lstStyle/>
        <a:p>
          <a:endParaRPr lang="en-US"/>
        </a:p>
      </dgm:t>
    </dgm:pt>
    <dgm:pt modelId="{F01D84D5-E139-1545-A49F-A06C24E8698D}" type="sibTrans" cxnId="{7A071CCC-E830-6848-B33C-091DBB3F6915}">
      <dgm:prSet/>
      <dgm:spPr/>
      <dgm:t>
        <a:bodyPr/>
        <a:lstStyle/>
        <a:p>
          <a:endParaRPr lang="en-US"/>
        </a:p>
      </dgm:t>
    </dgm:pt>
    <dgm:pt modelId="{F602EECD-B04A-D144-8B81-3A4F386EAAC9}">
      <dgm:prSet/>
      <dgm:spPr/>
      <dgm:t>
        <a:bodyPr/>
        <a:lstStyle/>
        <a:p>
          <a:r>
            <a:rPr lang="en-NZ" dirty="0"/>
            <a:t>Paging system</a:t>
          </a:r>
        </a:p>
      </dgm:t>
    </dgm:pt>
    <dgm:pt modelId="{38869EBC-3ABD-FB47-A42A-580E70C6FFBA}" type="parTrans" cxnId="{122C001D-2913-F34C-A11D-24AD0A3C8658}">
      <dgm:prSet/>
      <dgm:spPr/>
      <dgm:t>
        <a:bodyPr/>
        <a:lstStyle/>
        <a:p>
          <a:endParaRPr lang="en-US"/>
        </a:p>
      </dgm:t>
    </dgm:pt>
    <dgm:pt modelId="{5858CD97-0717-4047-9A0C-D8A7202839C0}" type="sibTrans" cxnId="{122C001D-2913-F34C-A11D-24AD0A3C8658}">
      <dgm:prSet/>
      <dgm:spPr/>
      <dgm:t>
        <a:bodyPr/>
        <a:lstStyle/>
        <a:p>
          <a:endParaRPr lang="en-US"/>
        </a:p>
      </dgm:t>
    </dgm:pt>
    <dgm:pt modelId="{1220DB26-31F5-1F4D-810C-0A48D4DC3A1C}">
      <dgm:prSet/>
      <dgm:spPr/>
      <dgm:t>
        <a:bodyPr/>
        <a:lstStyle/>
        <a:p>
          <a:r>
            <a:rPr lang="en-NZ" dirty="0"/>
            <a:t>Kernel memory allocator</a:t>
          </a:r>
        </a:p>
      </dgm:t>
    </dgm:pt>
    <dgm:pt modelId="{76878D98-1820-5A40-8CDE-421246700BFD}" type="parTrans" cxnId="{F7F52FEF-2FC2-0342-B7EB-4F42AA3AD92B}">
      <dgm:prSet/>
      <dgm:spPr/>
      <dgm:t>
        <a:bodyPr/>
        <a:lstStyle/>
        <a:p>
          <a:endParaRPr lang="en-US"/>
        </a:p>
      </dgm:t>
    </dgm:pt>
    <dgm:pt modelId="{E6FDD3ED-BF46-D04F-922E-19E293360FF7}" type="sibTrans" cxnId="{F7F52FEF-2FC2-0342-B7EB-4F42AA3AD92B}">
      <dgm:prSet/>
      <dgm:spPr/>
      <dgm:t>
        <a:bodyPr/>
        <a:lstStyle/>
        <a:p>
          <a:endParaRPr lang="en-US"/>
        </a:p>
      </dgm:t>
    </dgm:pt>
    <dgm:pt modelId="{887DF477-A6B5-6B41-AF3F-64E28880B182}" type="pres">
      <dgm:prSet presAssocID="{B99EBCE3-2CD4-834F-AE0D-3A8EC2798A87}" presName="linear" presStyleCnt="0">
        <dgm:presLayoutVars>
          <dgm:dir/>
          <dgm:animLvl val="lvl"/>
          <dgm:resizeHandles val="exact"/>
        </dgm:presLayoutVars>
      </dgm:prSet>
      <dgm:spPr/>
    </dgm:pt>
    <dgm:pt modelId="{42EB8791-3800-BE4B-B17E-5D3B342254E6}" type="pres">
      <dgm:prSet presAssocID="{C5AE36C2-05A0-484C-BF1D-CFDEA784914C}" presName="parentLin" presStyleCnt="0"/>
      <dgm:spPr/>
    </dgm:pt>
    <dgm:pt modelId="{911A78A6-5B21-B441-A41F-679825C7BC2A}" type="pres">
      <dgm:prSet presAssocID="{C5AE36C2-05A0-484C-BF1D-CFDEA784914C}" presName="parentLeftMargin" presStyleLbl="node1" presStyleIdx="0" presStyleCnt="1"/>
      <dgm:spPr/>
    </dgm:pt>
    <dgm:pt modelId="{D1AF08E7-4B55-3241-B841-DA6F620EDF99}" type="pres">
      <dgm:prSet presAssocID="{C5AE36C2-05A0-484C-BF1D-CFDEA784914C}" presName="parentText" presStyleLbl="node1" presStyleIdx="0" presStyleCnt="1">
        <dgm:presLayoutVars>
          <dgm:chMax val="0"/>
          <dgm:bulletEnabled val="1"/>
        </dgm:presLayoutVars>
      </dgm:prSet>
      <dgm:spPr/>
    </dgm:pt>
    <dgm:pt modelId="{FDABC5C0-10E7-6F4B-A7BD-ABD359CC6E0E}" type="pres">
      <dgm:prSet presAssocID="{C5AE36C2-05A0-484C-BF1D-CFDEA784914C}" presName="negativeSpace" presStyleCnt="0"/>
      <dgm:spPr/>
    </dgm:pt>
    <dgm:pt modelId="{8DA409E1-0C39-364C-B92B-A30B99C534A9}" type="pres">
      <dgm:prSet presAssocID="{C5AE36C2-05A0-484C-BF1D-CFDEA784914C}" presName="childText" presStyleLbl="conFgAcc1" presStyleIdx="0" presStyleCnt="1">
        <dgm:presLayoutVars>
          <dgm:bulletEnabled val="1"/>
        </dgm:presLayoutVars>
      </dgm:prSet>
      <dgm:spPr/>
    </dgm:pt>
  </dgm:ptLst>
  <dgm:cxnLst>
    <dgm:cxn modelId="{122C001D-2913-F34C-A11D-24AD0A3C8658}" srcId="{C5AE36C2-05A0-484C-BF1D-CFDEA784914C}" destId="{F602EECD-B04A-D144-8B81-3A4F386EAAC9}" srcOrd="0" destOrd="0" parTransId="{38869EBC-3ABD-FB47-A42A-580E70C6FFBA}" sibTransId="{5858CD97-0717-4047-9A0C-D8A7202839C0}"/>
    <dgm:cxn modelId="{F0C50A4A-BDCB-1B45-9257-D85A0C5E5D0F}" type="presOf" srcId="{C5AE36C2-05A0-484C-BF1D-CFDEA784914C}" destId="{D1AF08E7-4B55-3241-B841-DA6F620EDF99}" srcOrd="1" destOrd="0" presId="urn:microsoft.com/office/officeart/2005/8/layout/list1"/>
    <dgm:cxn modelId="{C32AB553-AA74-854E-B02E-98BE0942078A}" type="presOf" srcId="{F602EECD-B04A-D144-8B81-3A4F386EAAC9}" destId="{8DA409E1-0C39-364C-B92B-A30B99C534A9}" srcOrd="0" destOrd="0" presId="urn:microsoft.com/office/officeart/2005/8/layout/list1"/>
    <dgm:cxn modelId="{3466A855-FBDA-DD41-B709-458EB14C920A}" type="presOf" srcId="{1220DB26-31F5-1F4D-810C-0A48D4DC3A1C}" destId="{8DA409E1-0C39-364C-B92B-A30B99C534A9}" srcOrd="0" destOrd="1" presId="urn:microsoft.com/office/officeart/2005/8/layout/list1"/>
    <dgm:cxn modelId="{E0C16AAF-4811-0F4A-AE92-4891DE24B92C}" type="presOf" srcId="{C5AE36C2-05A0-484C-BF1D-CFDEA784914C}" destId="{911A78A6-5B21-B441-A41F-679825C7BC2A}" srcOrd="0" destOrd="0" presId="urn:microsoft.com/office/officeart/2005/8/layout/list1"/>
    <dgm:cxn modelId="{7A071CCC-E830-6848-B33C-091DBB3F6915}" srcId="{B99EBCE3-2CD4-834F-AE0D-3A8EC2798A87}" destId="{C5AE36C2-05A0-484C-BF1D-CFDEA784914C}" srcOrd="0" destOrd="0" parTransId="{9839F12A-2C1E-DE4B-ADEF-3F58B1760384}" sibTransId="{F01D84D5-E139-1545-A49F-A06C24E8698D}"/>
    <dgm:cxn modelId="{F7F52FEF-2FC2-0342-B7EB-4F42AA3AD92B}" srcId="{C5AE36C2-05A0-484C-BF1D-CFDEA784914C}" destId="{1220DB26-31F5-1F4D-810C-0A48D4DC3A1C}" srcOrd="1" destOrd="0" parTransId="{76878D98-1820-5A40-8CDE-421246700BFD}" sibTransId="{E6FDD3ED-BF46-D04F-922E-19E293360FF7}"/>
    <dgm:cxn modelId="{C32BAAFA-DFEA-F841-B801-A476E52A9795}" type="presOf" srcId="{B99EBCE3-2CD4-834F-AE0D-3A8EC2798A87}" destId="{887DF477-A6B5-6B41-AF3F-64E28880B182}" srcOrd="0" destOrd="0" presId="urn:microsoft.com/office/officeart/2005/8/layout/list1"/>
    <dgm:cxn modelId="{376869DC-ECD8-4047-B40D-FCA315A40C2C}" type="presParOf" srcId="{887DF477-A6B5-6B41-AF3F-64E28880B182}" destId="{42EB8791-3800-BE4B-B17E-5D3B342254E6}" srcOrd="0" destOrd="0" presId="urn:microsoft.com/office/officeart/2005/8/layout/list1"/>
    <dgm:cxn modelId="{D5F1E22A-0F77-6247-8304-7069FD06E268}" type="presParOf" srcId="{42EB8791-3800-BE4B-B17E-5D3B342254E6}" destId="{911A78A6-5B21-B441-A41F-679825C7BC2A}" srcOrd="0" destOrd="0" presId="urn:microsoft.com/office/officeart/2005/8/layout/list1"/>
    <dgm:cxn modelId="{3BF23DB5-170E-0A4E-B4FD-6E61E0E910BF}" type="presParOf" srcId="{42EB8791-3800-BE4B-B17E-5D3B342254E6}" destId="{D1AF08E7-4B55-3241-B841-DA6F620EDF99}" srcOrd="1" destOrd="0" presId="urn:microsoft.com/office/officeart/2005/8/layout/list1"/>
    <dgm:cxn modelId="{5918E2E3-AC9D-644E-BBDD-66DBD340E1C0}" type="presParOf" srcId="{887DF477-A6B5-6B41-AF3F-64E28880B182}" destId="{FDABC5C0-10E7-6F4B-A7BD-ABD359CC6E0E}" srcOrd="1" destOrd="0" presId="urn:microsoft.com/office/officeart/2005/8/layout/list1"/>
    <dgm:cxn modelId="{DB7B7A6F-6117-C041-A63B-4C0763E31403}" type="presParOf" srcId="{887DF477-A6B5-6B41-AF3F-64E28880B182}" destId="{8DA409E1-0C39-364C-B92B-A30B99C534A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5166B6F-1680-674D-BFDA-74F943BE61BB}"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241B47CC-ADF0-DB4B-A6E5-E19521D7B6EA}">
      <dgm:prSet phldrT="[Text]"/>
      <dgm:spPr>
        <a:solidFill>
          <a:schemeClr val="accent1"/>
        </a:solidFill>
      </dgm:spPr>
      <dgm:t>
        <a:bodyPr/>
        <a:lstStyle/>
        <a:p>
          <a:r>
            <a:rPr lang="en-NZ" dirty="0">
              <a:solidFill>
                <a:schemeClr val="bg1"/>
              </a:solidFill>
            </a:rPr>
            <a:t>Paging System</a:t>
          </a:r>
          <a:endParaRPr lang="en-US" dirty="0">
            <a:solidFill>
              <a:schemeClr val="bg1"/>
            </a:solidFill>
          </a:endParaRPr>
        </a:p>
      </dgm:t>
    </dgm:pt>
    <dgm:pt modelId="{22450130-56CA-A149-B64C-974BD22C2519}" type="parTrans" cxnId="{61B80430-B6ED-0545-9907-B7BDD81F7752}">
      <dgm:prSet/>
      <dgm:spPr/>
      <dgm:t>
        <a:bodyPr/>
        <a:lstStyle/>
        <a:p>
          <a:endParaRPr lang="en-US"/>
        </a:p>
      </dgm:t>
    </dgm:pt>
    <dgm:pt modelId="{3BDE8321-D8EF-934B-9AF8-816ACFF74DBC}" type="sibTrans" cxnId="{61B80430-B6ED-0545-9907-B7BDD81F7752}">
      <dgm:prSet/>
      <dgm:spPr/>
      <dgm:t>
        <a:bodyPr/>
        <a:lstStyle/>
        <a:p>
          <a:endParaRPr lang="en-US"/>
        </a:p>
      </dgm:t>
    </dgm:pt>
    <dgm:pt modelId="{2306ED0D-5818-B948-A05E-7E5402D4E5B3}">
      <dgm:prSet/>
      <dgm:spPr>
        <a:solidFill>
          <a:schemeClr val="bg1"/>
        </a:solidFill>
        <a:ln>
          <a:solidFill>
            <a:schemeClr val="accent6">
              <a:lumMod val="75000"/>
            </a:schemeClr>
          </a:solidFill>
        </a:ln>
      </dgm:spPr>
      <dgm:t>
        <a:bodyPr/>
        <a:lstStyle/>
        <a:p>
          <a:r>
            <a:rPr lang="en-NZ" dirty="0"/>
            <a:t>Provides a virtual memory capability that allocates page frames in main memory to processes </a:t>
          </a:r>
        </a:p>
      </dgm:t>
    </dgm:pt>
    <dgm:pt modelId="{CF3D6E12-EDD6-A04F-B8AA-FB8E2051D504}" type="parTrans" cxnId="{96600A8B-01A2-5D4D-887B-6574593F98C0}">
      <dgm:prSet/>
      <dgm:spPr/>
      <dgm:t>
        <a:bodyPr/>
        <a:lstStyle/>
        <a:p>
          <a:endParaRPr lang="en-US" dirty="0"/>
        </a:p>
      </dgm:t>
    </dgm:pt>
    <dgm:pt modelId="{D46300C8-CA70-8C4A-A310-F818D0F0142E}" type="sibTrans" cxnId="{96600A8B-01A2-5D4D-887B-6574593F98C0}">
      <dgm:prSet/>
      <dgm:spPr/>
      <dgm:t>
        <a:bodyPr/>
        <a:lstStyle/>
        <a:p>
          <a:endParaRPr lang="en-US" dirty="0"/>
        </a:p>
      </dgm:t>
    </dgm:pt>
    <dgm:pt modelId="{02783AE2-57B4-FB44-99AF-FC9F73AE22F1}">
      <dgm:prSet/>
      <dgm:spPr>
        <a:solidFill>
          <a:schemeClr val="bg1"/>
        </a:solidFill>
        <a:ln>
          <a:solidFill>
            <a:schemeClr val="accent6">
              <a:lumMod val="75000"/>
            </a:schemeClr>
          </a:solidFill>
        </a:ln>
      </dgm:spPr>
      <dgm:t>
        <a:bodyPr/>
        <a:lstStyle/>
        <a:p>
          <a:r>
            <a:rPr lang="en-NZ" dirty="0"/>
            <a:t>Allocates page frames to disk block buffers</a:t>
          </a:r>
        </a:p>
      </dgm:t>
    </dgm:pt>
    <dgm:pt modelId="{400B7C3C-875B-8B41-BE95-71539191350E}" type="parTrans" cxnId="{7860AF8F-5331-AE40-9476-E765A0FDEF81}">
      <dgm:prSet/>
      <dgm:spPr/>
      <dgm:t>
        <a:bodyPr/>
        <a:lstStyle/>
        <a:p>
          <a:endParaRPr lang="en-US"/>
        </a:p>
      </dgm:t>
    </dgm:pt>
    <dgm:pt modelId="{4692DFDF-1D35-614D-96AA-441BBD630475}" type="sibTrans" cxnId="{7860AF8F-5331-AE40-9476-E765A0FDEF81}">
      <dgm:prSet/>
      <dgm:spPr/>
      <dgm:t>
        <a:bodyPr/>
        <a:lstStyle/>
        <a:p>
          <a:endParaRPr lang="en-US"/>
        </a:p>
      </dgm:t>
    </dgm:pt>
    <dgm:pt modelId="{9388CA26-9523-E24F-83DF-09160856C933}">
      <dgm:prSet/>
      <dgm:spPr>
        <a:solidFill>
          <a:schemeClr val="accent1"/>
        </a:solidFill>
      </dgm:spPr>
      <dgm:t>
        <a:bodyPr/>
        <a:lstStyle/>
        <a:p>
          <a:r>
            <a:rPr lang="en-NZ" dirty="0">
              <a:solidFill>
                <a:schemeClr val="bg1"/>
              </a:solidFill>
            </a:rPr>
            <a:t>Kernel Memory Allocator </a:t>
          </a:r>
        </a:p>
      </dgm:t>
    </dgm:pt>
    <dgm:pt modelId="{432E02F2-BFC4-5F4E-9977-35576EFC3861}" type="parTrans" cxnId="{AB59A91D-CAF3-6B4B-8C05-9EAB6A65BE6F}">
      <dgm:prSet/>
      <dgm:spPr/>
      <dgm:t>
        <a:bodyPr/>
        <a:lstStyle/>
        <a:p>
          <a:endParaRPr lang="en-US"/>
        </a:p>
      </dgm:t>
    </dgm:pt>
    <dgm:pt modelId="{38C849C8-0CE2-374E-8CAC-B595A6E356F4}" type="sibTrans" cxnId="{AB59A91D-CAF3-6B4B-8C05-9EAB6A65BE6F}">
      <dgm:prSet/>
      <dgm:spPr/>
      <dgm:t>
        <a:bodyPr/>
        <a:lstStyle/>
        <a:p>
          <a:endParaRPr lang="en-US"/>
        </a:p>
      </dgm:t>
    </dgm:pt>
    <dgm:pt modelId="{C9BAC1CF-6053-8043-82E5-F6DE9EF4E85A}">
      <dgm:prSet/>
      <dgm:spPr>
        <a:solidFill>
          <a:schemeClr val="bg1"/>
        </a:solidFill>
        <a:ln>
          <a:solidFill>
            <a:schemeClr val="accent6">
              <a:lumMod val="75000"/>
            </a:schemeClr>
          </a:solidFill>
        </a:ln>
      </dgm:spPr>
      <dgm:t>
        <a:bodyPr/>
        <a:lstStyle/>
        <a:p>
          <a:r>
            <a:rPr lang="en-NZ" dirty="0"/>
            <a:t>Allocates memory for the kernel</a:t>
          </a:r>
        </a:p>
      </dgm:t>
    </dgm:pt>
    <dgm:pt modelId="{0653CFE5-23C7-2D44-9C6F-87CA49EDF17C}" type="parTrans" cxnId="{068E363A-C55B-7D48-9B71-594A42772C0D}">
      <dgm:prSet/>
      <dgm:spPr/>
      <dgm:t>
        <a:bodyPr/>
        <a:lstStyle/>
        <a:p>
          <a:endParaRPr lang="en-US" dirty="0"/>
        </a:p>
      </dgm:t>
    </dgm:pt>
    <dgm:pt modelId="{A54C73C6-FB1E-0243-BAE5-AC3939F5F694}" type="sibTrans" cxnId="{068E363A-C55B-7D48-9B71-594A42772C0D}">
      <dgm:prSet/>
      <dgm:spPr/>
      <dgm:t>
        <a:bodyPr/>
        <a:lstStyle/>
        <a:p>
          <a:endParaRPr lang="en-US"/>
        </a:p>
      </dgm:t>
    </dgm:pt>
    <dgm:pt modelId="{C7978491-0C91-734B-A751-7F60C16E2A7D}" type="pres">
      <dgm:prSet presAssocID="{55166B6F-1680-674D-BFDA-74F943BE61BB}" presName="Name0" presStyleCnt="0">
        <dgm:presLayoutVars>
          <dgm:dir/>
          <dgm:animLvl val="lvl"/>
          <dgm:resizeHandles val="exact"/>
        </dgm:presLayoutVars>
      </dgm:prSet>
      <dgm:spPr/>
    </dgm:pt>
    <dgm:pt modelId="{42175F8F-5FF4-9A43-8764-B66F450EEFE4}" type="pres">
      <dgm:prSet presAssocID="{241B47CC-ADF0-DB4B-A6E5-E19521D7B6EA}" presName="vertFlow" presStyleCnt="0"/>
      <dgm:spPr/>
    </dgm:pt>
    <dgm:pt modelId="{981AEF03-C38D-4E4D-8213-F5D6DE304B35}" type="pres">
      <dgm:prSet presAssocID="{241B47CC-ADF0-DB4B-A6E5-E19521D7B6EA}" presName="header" presStyleLbl="node1" presStyleIdx="0" presStyleCnt="2"/>
      <dgm:spPr/>
    </dgm:pt>
    <dgm:pt modelId="{C553D0AB-3AA1-9B4C-B179-FEF5A076D689}" type="pres">
      <dgm:prSet presAssocID="{CF3D6E12-EDD6-A04F-B8AA-FB8E2051D504}" presName="parTrans" presStyleLbl="sibTrans2D1" presStyleIdx="0" presStyleCnt="3"/>
      <dgm:spPr/>
    </dgm:pt>
    <dgm:pt modelId="{1D8BD857-E06B-C24B-AD5C-A6ED09ED7E55}" type="pres">
      <dgm:prSet presAssocID="{2306ED0D-5818-B948-A05E-7E5402D4E5B3}" presName="child" presStyleLbl="alignAccFollowNode1" presStyleIdx="0" presStyleCnt="3">
        <dgm:presLayoutVars>
          <dgm:chMax val="0"/>
          <dgm:bulletEnabled val="1"/>
        </dgm:presLayoutVars>
      </dgm:prSet>
      <dgm:spPr/>
    </dgm:pt>
    <dgm:pt modelId="{02269BFC-ECF1-FF43-8DDA-D6B5CBA4CF1C}" type="pres">
      <dgm:prSet presAssocID="{D46300C8-CA70-8C4A-A310-F818D0F0142E}" presName="sibTrans" presStyleLbl="sibTrans2D1" presStyleIdx="1" presStyleCnt="3"/>
      <dgm:spPr/>
    </dgm:pt>
    <dgm:pt modelId="{4291B826-D497-3849-A695-86677726AC76}" type="pres">
      <dgm:prSet presAssocID="{02783AE2-57B4-FB44-99AF-FC9F73AE22F1}" presName="child" presStyleLbl="alignAccFollowNode1" presStyleIdx="1" presStyleCnt="3">
        <dgm:presLayoutVars>
          <dgm:chMax val="0"/>
          <dgm:bulletEnabled val="1"/>
        </dgm:presLayoutVars>
      </dgm:prSet>
      <dgm:spPr/>
    </dgm:pt>
    <dgm:pt modelId="{FA15D596-5A74-4242-967E-C37029615A8B}" type="pres">
      <dgm:prSet presAssocID="{241B47CC-ADF0-DB4B-A6E5-E19521D7B6EA}" presName="hSp" presStyleCnt="0"/>
      <dgm:spPr/>
    </dgm:pt>
    <dgm:pt modelId="{FB701037-21EB-194D-8DF3-9503C97B6255}" type="pres">
      <dgm:prSet presAssocID="{9388CA26-9523-E24F-83DF-09160856C933}" presName="vertFlow" presStyleCnt="0"/>
      <dgm:spPr/>
    </dgm:pt>
    <dgm:pt modelId="{DDEA5F65-366A-8C4D-BBCB-4B6C4A1A84BD}" type="pres">
      <dgm:prSet presAssocID="{9388CA26-9523-E24F-83DF-09160856C933}" presName="header" presStyleLbl="node1" presStyleIdx="1" presStyleCnt="2"/>
      <dgm:spPr/>
    </dgm:pt>
    <dgm:pt modelId="{BC53B8F4-DEA3-8341-9D91-A94253EF8E93}" type="pres">
      <dgm:prSet presAssocID="{0653CFE5-23C7-2D44-9C6F-87CA49EDF17C}" presName="parTrans" presStyleLbl="sibTrans2D1" presStyleIdx="2" presStyleCnt="3"/>
      <dgm:spPr/>
    </dgm:pt>
    <dgm:pt modelId="{A6D84E28-8C93-A442-B9FD-65DA8F0A645D}" type="pres">
      <dgm:prSet presAssocID="{C9BAC1CF-6053-8043-82E5-F6DE9EF4E85A}" presName="child" presStyleLbl="alignAccFollowNode1" presStyleIdx="2" presStyleCnt="3">
        <dgm:presLayoutVars>
          <dgm:chMax val="0"/>
          <dgm:bulletEnabled val="1"/>
        </dgm:presLayoutVars>
      </dgm:prSet>
      <dgm:spPr/>
    </dgm:pt>
  </dgm:ptLst>
  <dgm:cxnLst>
    <dgm:cxn modelId="{8D6EA912-56C4-5247-B015-06C3BC965751}" type="presOf" srcId="{55166B6F-1680-674D-BFDA-74F943BE61BB}" destId="{C7978491-0C91-734B-A751-7F60C16E2A7D}" srcOrd="0" destOrd="0" presId="urn:microsoft.com/office/officeart/2005/8/layout/lProcess1"/>
    <dgm:cxn modelId="{AB59A91D-CAF3-6B4B-8C05-9EAB6A65BE6F}" srcId="{55166B6F-1680-674D-BFDA-74F943BE61BB}" destId="{9388CA26-9523-E24F-83DF-09160856C933}" srcOrd="1" destOrd="0" parTransId="{432E02F2-BFC4-5F4E-9977-35576EFC3861}" sibTransId="{38C849C8-0CE2-374E-8CAC-B595A6E356F4}"/>
    <dgm:cxn modelId="{61B80430-B6ED-0545-9907-B7BDD81F7752}" srcId="{55166B6F-1680-674D-BFDA-74F943BE61BB}" destId="{241B47CC-ADF0-DB4B-A6E5-E19521D7B6EA}" srcOrd="0" destOrd="0" parTransId="{22450130-56CA-A149-B64C-974BD22C2519}" sibTransId="{3BDE8321-D8EF-934B-9AF8-816ACFF74DBC}"/>
    <dgm:cxn modelId="{068E363A-C55B-7D48-9B71-594A42772C0D}" srcId="{9388CA26-9523-E24F-83DF-09160856C933}" destId="{C9BAC1CF-6053-8043-82E5-F6DE9EF4E85A}" srcOrd="0" destOrd="0" parTransId="{0653CFE5-23C7-2D44-9C6F-87CA49EDF17C}" sibTransId="{A54C73C6-FB1E-0243-BAE5-AC3939F5F694}"/>
    <dgm:cxn modelId="{6E806147-35C0-424C-8CC0-B83E883E17F4}" type="presOf" srcId="{2306ED0D-5818-B948-A05E-7E5402D4E5B3}" destId="{1D8BD857-E06B-C24B-AD5C-A6ED09ED7E55}" srcOrd="0" destOrd="0" presId="urn:microsoft.com/office/officeart/2005/8/layout/lProcess1"/>
    <dgm:cxn modelId="{4DD65368-95D4-A946-97AF-4A3C5AB321B2}" type="presOf" srcId="{0653CFE5-23C7-2D44-9C6F-87CA49EDF17C}" destId="{BC53B8F4-DEA3-8341-9D91-A94253EF8E93}" srcOrd="0" destOrd="0" presId="urn:microsoft.com/office/officeart/2005/8/layout/lProcess1"/>
    <dgm:cxn modelId="{96600A8B-01A2-5D4D-887B-6574593F98C0}" srcId="{241B47CC-ADF0-DB4B-A6E5-E19521D7B6EA}" destId="{2306ED0D-5818-B948-A05E-7E5402D4E5B3}" srcOrd="0" destOrd="0" parTransId="{CF3D6E12-EDD6-A04F-B8AA-FB8E2051D504}" sibTransId="{D46300C8-CA70-8C4A-A310-F818D0F0142E}"/>
    <dgm:cxn modelId="{7860AF8F-5331-AE40-9476-E765A0FDEF81}" srcId="{241B47CC-ADF0-DB4B-A6E5-E19521D7B6EA}" destId="{02783AE2-57B4-FB44-99AF-FC9F73AE22F1}" srcOrd="1" destOrd="0" parTransId="{400B7C3C-875B-8B41-BE95-71539191350E}" sibTransId="{4692DFDF-1D35-614D-96AA-441BBD630475}"/>
    <dgm:cxn modelId="{4A4E0F9B-94AE-324F-9E70-0E848B98C67D}" type="presOf" srcId="{D46300C8-CA70-8C4A-A310-F818D0F0142E}" destId="{02269BFC-ECF1-FF43-8DDA-D6B5CBA4CF1C}" srcOrd="0" destOrd="0" presId="urn:microsoft.com/office/officeart/2005/8/layout/lProcess1"/>
    <dgm:cxn modelId="{0FA45A9F-3C4D-1447-AA4D-96BB00FD3518}" type="presOf" srcId="{241B47CC-ADF0-DB4B-A6E5-E19521D7B6EA}" destId="{981AEF03-C38D-4E4D-8213-F5D6DE304B35}" srcOrd="0" destOrd="0" presId="urn:microsoft.com/office/officeart/2005/8/layout/lProcess1"/>
    <dgm:cxn modelId="{8368ADC6-93A7-5E48-A1AD-434039DE59A1}" type="presOf" srcId="{CF3D6E12-EDD6-A04F-B8AA-FB8E2051D504}" destId="{C553D0AB-3AA1-9B4C-B179-FEF5A076D689}" srcOrd="0" destOrd="0" presId="urn:microsoft.com/office/officeart/2005/8/layout/lProcess1"/>
    <dgm:cxn modelId="{49A95BD4-EBFC-B44E-955D-1B776A9A5825}" type="presOf" srcId="{02783AE2-57B4-FB44-99AF-FC9F73AE22F1}" destId="{4291B826-D497-3849-A695-86677726AC76}" srcOrd="0" destOrd="0" presId="urn:microsoft.com/office/officeart/2005/8/layout/lProcess1"/>
    <dgm:cxn modelId="{A0C501F4-40D4-5D48-B4FD-54B172D9E073}" type="presOf" srcId="{C9BAC1CF-6053-8043-82E5-F6DE9EF4E85A}" destId="{A6D84E28-8C93-A442-B9FD-65DA8F0A645D}" srcOrd="0" destOrd="0" presId="urn:microsoft.com/office/officeart/2005/8/layout/lProcess1"/>
    <dgm:cxn modelId="{C0B03FF5-F4C6-4C49-93A1-9518925796D9}" type="presOf" srcId="{9388CA26-9523-E24F-83DF-09160856C933}" destId="{DDEA5F65-366A-8C4D-BBCB-4B6C4A1A84BD}" srcOrd="0" destOrd="0" presId="urn:microsoft.com/office/officeart/2005/8/layout/lProcess1"/>
    <dgm:cxn modelId="{59459E4F-F3AE-C54C-AF10-20AF0371A6E2}" type="presParOf" srcId="{C7978491-0C91-734B-A751-7F60C16E2A7D}" destId="{42175F8F-5FF4-9A43-8764-B66F450EEFE4}" srcOrd="0" destOrd="0" presId="urn:microsoft.com/office/officeart/2005/8/layout/lProcess1"/>
    <dgm:cxn modelId="{009F53D8-8C24-884B-804C-9A5E681222D2}" type="presParOf" srcId="{42175F8F-5FF4-9A43-8764-B66F450EEFE4}" destId="{981AEF03-C38D-4E4D-8213-F5D6DE304B35}" srcOrd="0" destOrd="0" presId="urn:microsoft.com/office/officeart/2005/8/layout/lProcess1"/>
    <dgm:cxn modelId="{2EBD2634-769B-9944-8C92-D63216D11B79}" type="presParOf" srcId="{42175F8F-5FF4-9A43-8764-B66F450EEFE4}" destId="{C553D0AB-3AA1-9B4C-B179-FEF5A076D689}" srcOrd="1" destOrd="0" presId="urn:microsoft.com/office/officeart/2005/8/layout/lProcess1"/>
    <dgm:cxn modelId="{5C4F874A-10D7-914E-AEFC-53236B0E10B5}" type="presParOf" srcId="{42175F8F-5FF4-9A43-8764-B66F450EEFE4}" destId="{1D8BD857-E06B-C24B-AD5C-A6ED09ED7E55}" srcOrd="2" destOrd="0" presId="urn:microsoft.com/office/officeart/2005/8/layout/lProcess1"/>
    <dgm:cxn modelId="{4BA5B667-71F3-384B-940F-8C7A1DA24DC5}" type="presParOf" srcId="{42175F8F-5FF4-9A43-8764-B66F450EEFE4}" destId="{02269BFC-ECF1-FF43-8DDA-D6B5CBA4CF1C}" srcOrd="3" destOrd="0" presId="urn:microsoft.com/office/officeart/2005/8/layout/lProcess1"/>
    <dgm:cxn modelId="{A2AB5D35-FB1C-6342-B371-D4FB4DD04C44}" type="presParOf" srcId="{42175F8F-5FF4-9A43-8764-B66F450EEFE4}" destId="{4291B826-D497-3849-A695-86677726AC76}" srcOrd="4" destOrd="0" presId="urn:microsoft.com/office/officeart/2005/8/layout/lProcess1"/>
    <dgm:cxn modelId="{645329AB-C2B6-9849-9179-AB6A93187AC8}" type="presParOf" srcId="{C7978491-0C91-734B-A751-7F60C16E2A7D}" destId="{FA15D596-5A74-4242-967E-C37029615A8B}" srcOrd="1" destOrd="0" presId="urn:microsoft.com/office/officeart/2005/8/layout/lProcess1"/>
    <dgm:cxn modelId="{78A3A181-64F3-D04D-913B-8B57D56AEFAE}" type="presParOf" srcId="{C7978491-0C91-734B-A751-7F60C16E2A7D}" destId="{FB701037-21EB-194D-8DF3-9503C97B6255}" srcOrd="2" destOrd="0" presId="urn:microsoft.com/office/officeart/2005/8/layout/lProcess1"/>
    <dgm:cxn modelId="{CA5262F2-5C0E-2446-9FA9-266362D9C67B}" type="presParOf" srcId="{FB701037-21EB-194D-8DF3-9503C97B6255}" destId="{DDEA5F65-366A-8C4D-BBCB-4B6C4A1A84BD}" srcOrd="0" destOrd="0" presId="urn:microsoft.com/office/officeart/2005/8/layout/lProcess1"/>
    <dgm:cxn modelId="{6B5FD555-A705-E347-970B-931758BE896D}" type="presParOf" srcId="{FB701037-21EB-194D-8DF3-9503C97B6255}" destId="{BC53B8F4-DEA3-8341-9D91-A94253EF8E93}" srcOrd="1" destOrd="0" presId="urn:microsoft.com/office/officeart/2005/8/layout/lProcess1"/>
    <dgm:cxn modelId="{511144DC-9207-0244-9251-3B6FFAE61CF0}" type="presParOf" srcId="{FB701037-21EB-194D-8DF3-9503C97B6255}" destId="{A6D84E28-8C93-A442-B9FD-65DA8F0A645D}"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4E20E18-7FBA-2242-99DA-837220F88AE4}"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78DA1CC4-941F-7A4A-8D10-252D3439B77F}">
      <dgm:prSet phldrT="[Text]"/>
      <dgm:spPr/>
      <dgm:t>
        <a:bodyPr/>
        <a:lstStyle/>
        <a:p>
          <a:r>
            <a:rPr lang="en-NZ" dirty="0"/>
            <a:t>Two main aspects</a:t>
          </a:r>
          <a:endParaRPr lang="en-US" dirty="0"/>
        </a:p>
      </dgm:t>
    </dgm:pt>
    <dgm:pt modelId="{15EFA0EC-9BBF-1A47-B660-3EEC6091E287}" type="parTrans" cxnId="{9A3DE7B9-E492-6640-8BA7-159E1680652A}">
      <dgm:prSet/>
      <dgm:spPr/>
      <dgm:t>
        <a:bodyPr/>
        <a:lstStyle/>
        <a:p>
          <a:endParaRPr lang="en-US"/>
        </a:p>
      </dgm:t>
    </dgm:pt>
    <dgm:pt modelId="{6821CF97-5366-D14F-9D65-A6C1E60DAC47}" type="sibTrans" cxnId="{9A3DE7B9-E492-6640-8BA7-159E1680652A}">
      <dgm:prSet/>
      <dgm:spPr/>
      <dgm:t>
        <a:bodyPr/>
        <a:lstStyle/>
        <a:p>
          <a:endParaRPr lang="en-US"/>
        </a:p>
      </dgm:t>
    </dgm:pt>
    <dgm:pt modelId="{014AEFF7-A052-AA4F-944D-D14082E573FA}">
      <dgm:prSet/>
      <dgm:spPr/>
      <dgm:t>
        <a:bodyPr/>
        <a:lstStyle/>
        <a:p>
          <a:r>
            <a:rPr lang="en-NZ" dirty="0"/>
            <a:t>Process virtual memory</a:t>
          </a:r>
        </a:p>
      </dgm:t>
    </dgm:pt>
    <dgm:pt modelId="{90998B08-009E-F547-B031-EB37F489DF4B}" type="parTrans" cxnId="{B799E6E5-39CC-154F-9800-231CB6739A25}">
      <dgm:prSet/>
      <dgm:spPr/>
      <dgm:t>
        <a:bodyPr/>
        <a:lstStyle/>
        <a:p>
          <a:endParaRPr lang="en-US"/>
        </a:p>
      </dgm:t>
    </dgm:pt>
    <dgm:pt modelId="{84D88A56-1647-9A40-860D-DF4C597CC691}" type="sibTrans" cxnId="{B799E6E5-39CC-154F-9800-231CB6739A25}">
      <dgm:prSet/>
      <dgm:spPr/>
      <dgm:t>
        <a:bodyPr/>
        <a:lstStyle/>
        <a:p>
          <a:endParaRPr lang="en-US"/>
        </a:p>
      </dgm:t>
    </dgm:pt>
    <dgm:pt modelId="{44909251-E3F7-3340-892E-85197D4074A0}">
      <dgm:prSet/>
      <dgm:spPr/>
      <dgm:t>
        <a:bodyPr/>
        <a:lstStyle/>
        <a:p>
          <a:r>
            <a:rPr lang="en-NZ" dirty="0"/>
            <a:t>Kernel memory allocation</a:t>
          </a:r>
        </a:p>
      </dgm:t>
    </dgm:pt>
    <dgm:pt modelId="{2D4ECA39-5186-D049-A999-C44A5EDAF649}" type="parTrans" cxnId="{B427316D-F0B8-6846-868F-AEFA25345034}">
      <dgm:prSet/>
      <dgm:spPr/>
      <dgm:t>
        <a:bodyPr/>
        <a:lstStyle/>
        <a:p>
          <a:endParaRPr lang="en-US"/>
        </a:p>
      </dgm:t>
    </dgm:pt>
    <dgm:pt modelId="{A34F69C7-9403-A241-AEF5-B88B358AF3AF}" type="sibTrans" cxnId="{B427316D-F0B8-6846-868F-AEFA25345034}">
      <dgm:prSet/>
      <dgm:spPr/>
      <dgm:t>
        <a:bodyPr/>
        <a:lstStyle/>
        <a:p>
          <a:endParaRPr lang="en-US"/>
        </a:p>
      </dgm:t>
    </dgm:pt>
    <dgm:pt modelId="{387DCB57-170D-7B49-9EA6-D6AD88FC829F}" type="pres">
      <dgm:prSet presAssocID="{64E20E18-7FBA-2242-99DA-837220F88AE4}" presName="linearFlow" presStyleCnt="0">
        <dgm:presLayoutVars>
          <dgm:dir/>
          <dgm:animLvl val="lvl"/>
          <dgm:resizeHandles val="exact"/>
        </dgm:presLayoutVars>
      </dgm:prSet>
      <dgm:spPr/>
    </dgm:pt>
    <dgm:pt modelId="{FE4536C3-F8F7-0541-AC6B-E248F521B88C}" type="pres">
      <dgm:prSet presAssocID="{78DA1CC4-941F-7A4A-8D10-252D3439B77F}" presName="composite" presStyleCnt="0"/>
      <dgm:spPr/>
    </dgm:pt>
    <dgm:pt modelId="{EFB98B72-0FC1-ED4B-B31C-EC8503FE5375}" type="pres">
      <dgm:prSet presAssocID="{78DA1CC4-941F-7A4A-8D10-252D3439B77F}" presName="parentText" presStyleLbl="alignNode1" presStyleIdx="0" presStyleCnt="1">
        <dgm:presLayoutVars>
          <dgm:chMax val="1"/>
          <dgm:bulletEnabled val="1"/>
        </dgm:presLayoutVars>
      </dgm:prSet>
      <dgm:spPr/>
    </dgm:pt>
    <dgm:pt modelId="{21308D7D-2BA5-9748-9244-65D432652D84}" type="pres">
      <dgm:prSet presAssocID="{78DA1CC4-941F-7A4A-8D10-252D3439B77F}" presName="descendantText" presStyleLbl="alignAcc1" presStyleIdx="0" presStyleCnt="1">
        <dgm:presLayoutVars>
          <dgm:bulletEnabled val="1"/>
        </dgm:presLayoutVars>
      </dgm:prSet>
      <dgm:spPr/>
    </dgm:pt>
  </dgm:ptLst>
  <dgm:cxnLst>
    <dgm:cxn modelId="{A65B5D10-61F7-1744-8E8D-A733CBB77739}" type="presOf" srcId="{014AEFF7-A052-AA4F-944D-D14082E573FA}" destId="{21308D7D-2BA5-9748-9244-65D432652D84}" srcOrd="0" destOrd="0" presId="urn:microsoft.com/office/officeart/2005/8/layout/chevron2"/>
    <dgm:cxn modelId="{0F256C55-1D1F-2C4F-89ED-9E7236C05728}" type="presOf" srcId="{64E20E18-7FBA-2242-99DA-837220F88AE4}" destId="{387DCB57-170D-7B49-9EA6-D6AD88FC829F}" srcOrd="0" destOrd="0" presId="urn:microsoft.com/office/officeart/2005/8/layout/chevron2"/>
    <dgm:cxn modelId="{B427316D-F0B8-6846-868F-AEFA25345034}" srcId="{78DA1CC4-941F-7A4A-8D10-252D3439B77F}" destId="{44909251-E3F7-3340-892E-85197D4074A0}" srcOrd="1" destOrd="0" parTransId="{2D4ECA39-5186-D049-A999-C44A5EDAF649}" sibTransId="{A34F69C7-9403-A241-AEF5-B88B358AF3AF}"/>
    <dgm:cxn modelId="{E0AD6C6E-92CA-8F40-8390-48EAD2B8591F}" type="presOf" srcId="{44909251-E3F7-3340-892E-85197D4074A0}" destId="{21308D7D-2BA5-9748-9244-65D432652D84}" srcOrd="0" destOrd="1" presId="urn:microsoft.com/office/officeart/2005/8/layout/chevron2"/>
    <dgm:cxn modelId="{6147B5B8-D733-AA4C-AE12-FA37296DA566}" type="presOf" srcId="{78DA1CC4-941F-7A4A-8D10-252D3439B77F}" destId="{EFB98B72-0FC1-ED4B-B31C-EC8503FE5375}" srcOrd="0" destOrd="0" presId="urn:microsoft.com/office/officeart/2005/8/layout/chevron2"/>
    <dgm:cxn modelId="{9A3DE7B9-E492-6640-8BA7-159E1680652A}" srcId="{64E20E18-7FBA-2242-99DA-837220F88AE4}" destId="{78DA1CC4-941F-7A4A-8D10-252D3439B77F}" srcOrd="0" destOrd="0" parTransId="{15EFA0EC-9BBF-1A47-B660-3EEC6091E287}" sibTransId="{6821CF97-5366-D14F-9D65-A6C1E60DAC47}"/>
    <dgm:cxn modelId="{B799E6E5-39CC-154F-9800-231CB6739A25}" srcId="{78DA1CC4-941F-7A4A-8D10-252D3439B77F}" destId="{014AEFF7-A052-AA4F-944D-D14082E573FA}" srcOrd="0" destOrd="0" parTransId="{90998B08-009E-F547-B031-EB37F489DF4B}" sibTransId="{84D88A56-1647-9A40-860D-DF4C597CC691}"/>
    <dgm:cxn modelId="{263BACDD-00C2-9844-9D2C-E811B45993AF}" type="presParOf" srcId="{387DCB57-170D-7B49-9EA6-D6AD88FC829F}" destId="{FE4536C3-F8F7-0541-AC6B-E248F521B88C}" srcOrd="0" destOrd="0" presId="urn:microsoft.com/office/officeart/2005/8/layout/chevron2"/>
    <dgm:cxn modelId="{B95D091E-8266-C749-BECF-EF808E8D99EC}" type="presParOf" srcId="{FE4536C3-F8F7-0541-AC6B-E248F521B88C}" destId="{EFB98B72-0FC1-ED4B-B31C-EC8503FE5375}" srcOrd="0" destOrd="0" presId="urn:microsoft.com/office/officeart/2005/8/layout/chevron2"/>
    <dgm:cxn modelId="{0B9B088A-47D4-884C-A40A-EC8C5E7C3EE9}" type="presParOf" srcId="{FE4536C3-F8F7-0541-AC6B-E248F521B88C}" destId="{21308D7D-2BA5-9748-9244-65D432652D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E42422-30B8-7145-AC45-A97345BECA97}"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US"/>
        </a:p>
      </dgm:t>
    </dgm:pt>
    <dgm:pt modelId="{7FE5BBEE-220B-D443-BE6C-37118C441C07}">
      <dgm:prSet/>
      <dgm:spPr/>
      <dgm:t>
        <a:bodyPr/>
        <a:lstStyle/>
        <a:p>
          <a:pPr rtl="0"/>
          <a:r>
            <a:rPr lang="en-US" dirty="0"/>
            <a:t>A state in which the system spends most of its time swapping process pieces rather than executing instructions</a:t>
          </a:r>
        </a:p>
      </dgm:t>
    </dgm:pt>
    <dgm:pt modelId="{9B2380A5-65EC-E142-9220-E61D3A3D0548}" type="parTrans" cxnId="{E0F565FC-4162-DC41-83C3-F43DCF020C2B}">
      <dgm:prSet/>
      <dgm:spPr/>
      <dgm:t>
        <a:bodyPr/>
        <a:lstStyle/>
        <a:p>
          <a:endParaRPr lang="en-US"/>
        </a:p>
      </dgm:t>
    </dgm:pt>
    <dgm:pt modelId="{3CC8AAAC-E7C2-9142-9DFE-FD06660832E6}" type="sibTrans" cxnId="{E0F565FC-4162-DC41-83C3-F43DCF020C2B}">
      <dgm:prSet/>
      <dgm:spPr/>
      <dgm:t>
        <a:bodyPr/>
        <a:lstStyle/>
        <a:p>
          <a:endParaRPr lang="en-US"/>
        </a:p>
      </dgm:t>
    </dgm:pt>
    <dgm:pt modelId="{C6D5CAE6-89A9-A847-9C0C-17D39BB401D3}">
      <dgm:prSet/>
      <dgm:spPr/>
      <dgm:t>
        <a:bodyPr/>
        <a:lstStyle/>
        <a:p>
          <a:pPr rtl="0"/>
          <a:r>
            <a:rPr lang="en-US" dirty="0"/>
            <a:t>To avoid this, the operating system tries to guess, based on recent history, which pieces are least likely to be used in the near future</a:t>
          </a:r>
        </a:p>
      </dgm:t>
    </dgm:pt>
    <dgm:pt modelId="{1841C1C7-1EA6-F34E-ACB9-3F7354DCA307}" type="parTrans" cxnId="{EAB2EF60-2301-5548-BCF3-98905A1C328C}">
      <dgm:prSet/>
      <dgm:spPr/>
      <dgm:t>
        <a:bodyPr/>
        <a:lstStyle/>
        <a:p>
          <a:endParaRPr lang="en-US"/>
        </a:p>
      </dgm:t>
    </dgm:pt>
    <dgm:pt modelId="{32217BDA-0801-A44B-80AA-3F713413AB4B}" type="sibTrans" cxnId="{EAB2EF60-2301-5548-BCF3-98905A1C328C}">
      <dgm:prSet/>
      <dgm:spPr/>
      <dgm:t>
        <a:bodyPr/>
        <a:lstStyle/>
        <a:p>
          <a:endParaRPr lang="en-US"/>
        </a:p>
      </dgm:t>
    </dgm:pt>
    <dgm:pt modelId="{A92384D2-D1EF-384B-B06B-28D1EA834699}" type="pres">
      <dgm:prSet presAssocID="{F5E42422-30B8-7145-AC45-A97345BECA97}" presName="Name0" presStyleCnt="0">
        <dgm:presLayoutVars>
          <dgm:chMax val="1"/>
          <dgm:dir/>
          <dgm:animLvl val="ctr"/>
          <dgm:resizeHandles val="exact"/>
        </dgm:presLayoutVars>
      </dgm:prSet>
      <dgm:spPr/>
    </dgm:pt>
    <dgm:pt modelId="{C5DECD05-97D0-2848-845E-9EF3FF2F3AC3}" type="pres">
      <dgm:prSet presAssocID="{7FE5BBEE-220B-D443-BE6C-37118C441C07}" presName="centerShape" presStyleLbl="node0" presStyleIdx="0" presStyleCnt="1" custScaleX="122903" custScaleY="122902" custLinFactNeighborX="-14724" custLinFactNeighborY="-7021"/>
      <dgm:spPr/>
    </dgm:pt>
    <dgm:pt modelId="{F6A246D8-D41F-0441-BDEE-6B863BD8F125}" type="pres">
      <dgm:prSet presAssocID="{C6D5CAE6-89A9-A847-9C0C-17D39BB401D3}" presName="oneComp" presStyleCnt="0"/>
      <dgm:spPr/>
    </dgm:pt>
    <dgm:pt modelId="{4370057F-3C2D-4B46-A4AF-491C00B3268F}" type="pres">
      <dgm:prSet presAssocID="{C6D5CAE6-89A9-A847-9C0C-17D39BB401D3}" presName="dummyConnPt" presStyleCnt="0"/>
      <dgm:spPr/>
    </dgm:pt>
    <dgm:pt modelId="{0DE334B6-6615-2A4A-9DE0-59A931F2AE22}" type="pres">
      <dgm:prSet presAssocID="{C6D5CAE6-89A9-A847-9C0C-17D39BB401D3}" presName="oneNode" presStyleLbl="node1" presStyleIdx="0" presStyleCnt="1" custScaleX="202921" custScaleY="196320" custLinFactNeighborX="26948" custLinFactNeighborY="-38173">
        <dgm:presLayoutVars>
          <dgm:bulletEnabled val="1"/>
        </dgm:presLayoutVars>
      </dgm:prSet>
      <dgm:spPr/>
    </dgm:pt>
    <dgm:pt modelId="{12C24D3B-17D8-DC4C-AEB8-15E069D13B1D}" type="pres">
      <dgm:prSet presAssocID="{C6D5CAE6-89A9-A847-9C0C-17D39BB401D3}" presName="dummya" presStyleCnt="0"/>
      <dgm:spPr/>
    </dgm:pt>
    <dgm:pt modelId="{D26502E6-7618-BF42-A8E3-6F4B3C9FEDE3}" type="pres">
      <dgm:prSet presAssocID="{C6D5CAE6-89A9-A847-9C0C-17D39BB401D3}" presName="dummyb" presStyleCnt="0"/>
      <dgm:spPr/>
    </dgm:pt>
    <dgm:pt modelId="{7E7B9BC0-E8AD-D348-9FAB-6FBAFC47FB3B}" type="pres">
      <dgm:prSet presAssocID="{C6D5CAE6-89A9-A847-9C0C-17D39BB401D3}" presName="dummyc" presStyleCnt="0"/>
      <dgm:spPr/>
    </dgm:pt>
    <dgm:pt modelId="{27C19F38-3CF5-3C43-BEA1-8B8F89394CDE}" type="pres">
      <dgm:prSet presAssocID="{32217BDA-0801-A44B-80AA-3F713413AB4B}" presName="singleconn" presStyleLbl="sibTrans2D1" presStyleIdx="0" presStyleCnt="1" custLinFactNeighborX="-16657" custLinFactNeighborY="-6333"/>
      <dgm:spPr/>
    </dgm:pt>
  </dgm:ptLst>
  <dgm:cxnLst>
    <dgm:cxn modelId="{8A1E2F07-C9B6-144D-AB42-C88CFE41A953}" type="presOf" srcId="{C6D5CAE6-89A9-A847-9C0C-17D39BB401D3}" destId="{0DE334B6-6615-2A4A-9DE0-59A931F2AE22}" srcOrd="0" destOrd="0" presId="urn:microsoft.com/office/officeart/2005/8/layout/radial6"/>
    <dgm:cxn modelId="{EAB2EF60-2301-5548-BCF3-98905A1C328C}" srcId="{7FE5BBEE-220B-D443-BE6C-37118C441C07}" destId="{C6D5CAE6-89A9-A847-9C0C-17D39BB401D3}" srcOrd="0" destOrd="0" parTransId="{1841C1C7-1EA6-F34E-ACB9-3F7354DCA307}" sibTransId="{32217BDA-0801-A44B-80AA-3F713413AB4B}"/>
    <dgm:cxn modelId="{F0CB9C74-C802-8D4B-8956-A969A6FE380A}" type="presOf" srcId="{7FE5BBEE-220B-D443-BE6C-37118C441C07}" destId="{C5DECD05-97D0-2848-845E-9EF3FF2F3AC3}" srcOrd="0" destOrd="0" presId="urn:microsoft.com/office/officeart/2005/8/layout/radial6"/>
    <dgm:cxn modelId="{5999F1C2-D0B5-424C-A60F-90A97D93AC96}" type="presOf" srcId="{32217BDA-0801-A44B-80AA-3F713413AB4B}" destId="{27C19F38-3CF5-3C43-BEA1-8B8F89394CDE}" srcOrd="0" destOrd="0" presId="urn:microsoft.com/office/officeart/2005/8/layout/radial6"/>
    <dgm:cxn modelId="{89EAFDCF-B76F-154E-A388-B8569949A8E7}" type="presOf" srcId="{F5E42422-30B8-7145-AC45-A97345BECA97}" destId="{A92384D2-D1EF-384B-B06B-28D1EA834699}" srcOrd="0" destOrd="0" presId="urn:microsoft.com/office/officeart/2005/8/layout/radial6"/>
    <dgm:cxn modelId="{E0F565FC-4162-DC41-83C3-F43DCF020C2B}" srcId="{F5E42422-30B8-7145-AC45-A97345BECA97}" destId="{7FE5BBEE-220B-D443-BE6C-37118C441C07}" srcOrd="0" destOrd="0" parTransId="{9B2380A5-65EC-E142-9220-E61D3A3D0548}" sibTransId="{3CC8AAAC-E7C2-9142-9DFE-FD06660832E6}"/>
    <dgm:cxn modelId="{A7089D51-CE92-1B43-AA8D-745890C0C125}" type="presParOf" srcId="{A92384D2-D1EF-384B-B06B-28D1EA834699}" destId="{C5DECD05-97D0-2848-845E-9EF3FF2F3AC3}" srcOrd="0" destOrd="0" presId="urn:microsoft.com/office/officeart/2005/8/layout/radial6"/>
    <dgm:cxn modelId="{2CD4A523-AEEF-9B41-8279-7CD3204B18BF}" type="presParOf" srcId="{A92384D2-D1EF-384B-B06B-28D1EA834699}" destId="{F6A246D8-D41F-0441-BDEE-6B863BD8F125}" srcOrd="1" destOrd="0" presId="urn:microsoft.com/office/officeart/2005/8/layout/radial6"/>
    <dgm:cxn modelId="{7B49BA77-7EF0-A44C-9E33-B502E49350C9}" type="presParOf" srcId="{F6A246D8-D41F-0441-BDEE-6B863BD8F125}" destId="{4370057F-3C2D-4B46-A4AF-491C00B3268F}" srcOrd="0" destOrd="0" presId="urn:microsoft.com/office/officeart/2005/8/layout/radial6"/>
    <dgm:cxn modelId="{249E36D8-A025-6B4B-ACDA-08E316FD54FF}" type="presParOf" srcId="{F6A246D8-D41F-0441-BDEE-6B863BD8F125}" destId="{0DE334B6-6615-2A4A-9DE0-59A931F2AE22}" srcOrd="1" destOrd="0" presId="urn:microsoft.com/office/officeart/2005/8/layout/radial6"/>
    <dgm:cxn modelId="{454152A4-89AF-2841-8555-D4C7A35FD57D}" type="presParOf" srcId="{A92384D2-D1EF-384B-B06B-28D1EA834699}" destId="{12C24D3B-17D8-DC4C-AEB8-15E069D13B1D}" srcOrd="2" destOrd="0" presId="urn:microsoft.com/office/officeart/2005/8/layout/radial6"/>
    <dgm:cxn modelId="{19291B55-35C3-2644-8CE0-A1B876B9C7C4}" type="presParOf" srcId="{A92384D2-D1EF-384B-B06B-28D1EA834699}" destId="{D26502E6-7618-BF42-A8E3-6F4B3C9FEDE3}" srcOrd="3" destOrd="0" presId="urn:microsoft.com/office/officeart/2005/8/layout/radial6"/>
    <dgm:cxn modelId="{BD54A4ED-AEE0-6643-9172-CE4CCFD95012}" type="presParOf" srcId="{A92384D2-D1EF-384B-B06B-28D1EA834699}" destId="{7E7B9BC0-E8AD-D348-9FAB-6FBAFC47FB3B}" srcOrd="4" destOrd="0" presId="urn:microsoft.com/office/officeart/2005/8/layout/radial6"/>
    <dgm:cxn modelId="{9934FC69-B85B-DD47-802C-7FD2AE13D695}" type="presParOf" srcId="{A92384D2-D1EF-384B-B06B-28D1EA834699}" destId="{27C19F38-3CF5-3C43-BEA1-8B8F89394CDE}" srcOrd="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9E29B74-5245-4940-B7DE-1FA7DEE8EB60}"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13B1AD7-47F7-2841-A64E-ED03135BEA10}">
      <dgm:prSet phldrT="[Text]"/>
      <dgm:spPr/>
      <dgm:t>
        <a:bodyPr/>
        <a:lstStyle/>
        <a:p>
          <a:r>
            <a:rPr lang="en-NZ" dirty="0"/>
            <a:t>Page directory</a:t>
          </a:r>
          <a:endParaRPr lang="en-US" dirty="0"/>
        </a:p>
      </dgm:t>
    </dgm:pt>
    <dgm:pt modelId="{4E07864A-352D-CD43-8828-FA942803B9D1}" type="parTrans" cxnId="{E40FE295-C461-B348-8C74-48C70D74FEC3}">
      <dgm:prSet/>
      <dgm:spPr/>
      <dgm:t>
        <a:bodyPr/>
        <a:lstStyle/>
        <a:p>
          <a:endParaRPr lang="en-US"/>
        </a:p>
      </dgm:t>
    </dgm:pt>
    <dgm:pt modelId="{AD9ECF63-DFE1-3247-9A69-FE9FDFF34AB1}" type="sibTrans" cxnId="{E40FE295-C461-B348-8C74-48C70D74FEC3}">
      <dgm:prSet/>
      <dgm:spPr/>
      <dgm:t>
        <a:bodyPr/>
        <a:lstStyle/>
        <a:p>
          <a:endParaRPr lang="en-US"/>
        </a:p>
      </dgm:t>
    </dgm:pt>
    <dgm:pt modelId="{067DC2BB-CEFC-D442-9AFB-691D42C8A5ED}">
      <dgm:prSet/>
      <dgm:spPr>
        <a:solidFill>
          <a:schemeClr val="bg1"/>
        </a:solidFill>
        <a:ln>
          <a:solidFill>
            <a:schemeClr val="accent1">
              <a:lumMod val="75000"/>
            </a:schemeClr>
          </a:solidFill>
        </a:ln>
      </dgm:spPr>
      <dgm:t>
        <a:bodyPr/>
        <a:lstStyle/>
        <a:p>
          <a:r>
            <a:rPr lang="en-NZ" dirty="0"/>
            <a:t>Process has a single page directory</a:t>
          </a:r>
        </a:p>
      </dgm:t>
    </dgm:pt>
    <dgm:pt modelId="{A0FCBD52-6454-6A4D-8378-3E8F8740D108}" type="parTrans" cxnId="{507B6C2B-24E8-544C-8B3E-E8C4FAD74B4F}">
      <dgm:prSet/>
      <dgm:spPr>
        <a:solidFill>
          <a:schemeClr val="accent1">
            <a:lumMod val="75000"/>
          </a:schemeClr>
        </a:solidFill>
      </dgm:spPr>
      <dgm:t>
        <a:bodyPr/>
        <a:lstStyle/>
        <a:p>
          <a:endParaRPr lang="en-US"/>
        </a:p>
      </dgm:t>
    </dgm:pt>
    <dgm:pt modelId="{060CF040-905B-CB49-9B23-28DA8469BFF8}" type="sibTrans" cxnId="{507B6C2B-24E8-544C-8B3E-E8C4FAD74B4F}">
      <dgm:prSet/>
      <dgm:spPr>
        <a:solidFill>
          <a:schemeClr val="accent1">
            <a:lumMod val="75000"/>
          </a:schemeClr>
        </a:solidFill>
      </dgm:spPr>
      <dgm:t>
        <a:bodyPr/>
        <a:lstStyle/>
        <a:p>
          <a:endParaRPr lang="en-US"/>
        </a:p>
      </dgm:t>
    </dgm:pt>
    <dgm:pt modelId="{8F1CF65B-9D65-4A4E-AE6D-2944DEEFA94A}">
      <dgm:prSet/>
      <dgm:spPr>
        <a:solidFill>
          <a:schemeClr val="bg1"/>
        </a:solidFill>
        <a:ln>
          <a:solidFill>
            <a:schemeClr val="accent1">
              <a:lumMod val="75000"/>
            </a:schemeClr>
          </a:solidFill>
        </a:ln>
      </dgm:spPr>
      <dgm:t>
        <a:bodyPr/>
        <a:lstStyle/>
        <a:p>
          <a:r>
            <a:rPr lang="en-NZ" dirty="0"/>
            <a:t>Each entry points to one page of the page middle directory</a:t>
          </a:r>
        </a:p>
      </dgm:t>
    </dgm:pt>
    <dgm:pt modelId="{01924719-C0A9-C44E-8E8B-60E71A8BCF6A}" type="parTrans" cxnId="{0335E9E7-E06F-B64F-9AF0-1CE152550217}">
      <dgm:prSet/>
      <dgm:spPr/>
      <dgm:t>
        <a:bodyPr/>
        <a:lstStyle/>
        <a:p>
          <a:endParaRPr lang="en-US"/>
        </a:p>
      </dgm:t>
    </dgm:pt>
    <dgm:pt modelId="{56CD4C1C-796D-7543-A405-CF98ED1BD203}" type="sibTrans" cxnId="{0335E9E7-E06F-B64F-9AF0-1CE152550217}">
      <dgm:prSet/>
      <dgm:spPr>
        <a:solidFill>
          <a:schemeClr val="accent1">
            <a:lumMod val="75000"/>
          </a:schemeClr>
        </a:solidFill>
      </dgm:spPr>
      <dgm:t>
        <a:bodyPr/>
        <a:lstStyle/>
        <a:p>
          <a:endParaRPr lang="en-US"/>
        </a:p>
      </dgm:t>
    </dgm:pt>
    <dgm:pt modelId="{538DCCAD-FC92-A54A-B128-92A5C9E68E94}">
      <dgm:prSet/>
      <dgm:spPr>
        <a:solidFill>
          <a:schemeClr val="bg1"/>
        </a:solidFill>
        <a:ln>
          <a:solidFill>
            <a:schemeClr val="accent1">
              <a:lumMod val="75000"/>
            </a:schemeClr>
          </a:solidFill>
        </a:ln>
      </dgm:spPr>
      <dgm:t>
        <a:bodyPr/>
        <a:lstStyle/>
        <a:p>
          <a:r>
            <a:rPr lang="en-NZ" dirty="0"/>
            <a:t>Must be in main memory for an active process</a:t>
          </a:r>
        </a:p>
      </dgm:t>
    </dgm:pt>
    <dgm:pt modelId="{11DBBA9D-957D-7F4F-A9D2-A62B1DA598CF}" type="parTrans" cxnId="{8553A5C4-31BC-DE42-B7AC-172442D68270}">
      <dgm:prSet/>
      <dgm:spPr/>
      <dgm:t>
        <a:bodyPr/>
        <a:lstStyle/>
        <a:p>
          <a:endParaRPr lang="en-US"/>
        </a:p>
      </dgm:t>
    </dgm:pt>
    <dgm:pt modelId="{23541665-ED99-1F42-AFEC-957788B1A147}" type="sibTrans" cxnId="{8553A5C4-31BC-DE42-B7AC-172442D68270}">
      <dgm:prSet/>
      <dgm:spPr/>
      <dgm:t>
        <a:bodyPr/>
        <a:lstStyle/>
        <a:p>
          <a:endParaRPr lang="en-US"/>
        </a:p>
      </dgm:t>
    </dgm:pt>
    <dgm:pt modelId="{C4F46FED-E682-2C44-9B6E-5EF4EFA02BD0}">
      <dgm:prSet/>
      <dgm:spPr>
        <a:solidFill>
          <a:schemeClr val="accent6"/>
        </a:solidFill>
      </dgm:spPr>
      <dgm:t>
        <a:bodyPr/>
        <a:lstStyle/>
        <a:p>
          <a:r>
            <a:rPr lang="en-NZ"/>
            <a:t>Page middle directory</a:t>
          </a:r>
          <a:endParaRPr lang="en-NZ" dirty="0"/>
        </a:p>
      </dgm:t>
    </dgm:pt>
    <dgm:pt modelId="{D49F7AEF-1A07-B04E-93C6-831278D5A516}" type="parTrans" cxnId="{E9C6E6B1-A8E4-DA4E-9B23-3C1FC8B681F2}">
      <dgm:prSet/>
      <dgm:spPr/>
      <dgm:t>
        <a:bodyPr/>
        <a:lstStyle/>
        <a:p>
          <a:endParaRPr lang="en-US"/>
        </a:p>
      </dgm:t>
    </dgm:pt>
    <dgm:pt modelId="{AB969766-2BB5-4D48-94CC-A865290DE562}" type="sibTrans" cxnId="{E9C6E6B1-A8E4-DA4E-9B23-3C1FC8B681F2}">
      <dgm:prSet/>
      <dgm:spPr/>
      <dgm:t>
        <a:bodyPr/>
        <a:lstStyle/>
        <a:p>
          <a:endParaRPr lang="en-US"/>
        </a:p>
      </dgm:t>
    </dgm:pt>
    <dgm:pt modelId="{BC5BBBD5-F4E1-3E49-B55F-2E72A8B3E4D9}">
      <dgm:prSet/>
      <dgm:spPr>
        <a:solidFill>
          <a:schemeClr val="bg1"/>
        </a:solidFill>
        <a:ln>
          <a:solidFill>
            <a:schemeClr val="accent6">
              <a:lumMod val="75000"/>
            </a:schemeClr>
          </a:solidFill>
        </a:ln>
      </dgm:spPr>
      <dgm:t>
        <a:bodyPr/>
        <a:lstStyle/>
        <a:p>
          <a:r>
            <a:rPr lang="en-NZ" dirty="0"/>
            <a:t>May span multiple pages</a:t>
          </a:r>
        </a:p>
      </dgm:t>
    </dgm:pt>
    <dgm:pt modelId="{1C3893F7-971A-9B40-9861-7F2275B353F7}" type="parTrans" cxnId="{F8D36FF7-D2A8-2A4A-BAC0-0C7DCDE0336F}">
      <dgm:prSet/>
      <dgm:spPr>
        <a:solidFill>
          <a:schemeClr val="accent6">
            <a:lumMod val="75000"/>
          </a:schemeClr>
        </a:solidFill>
      </dgm:spPr>
      <dgm:t>
        <a:bodyPr/>
        <a:lstStyle/>
        <a:p>
          <a:endParaRPr lang="en-US"/>
        </a:p>
      </dgm:t>
    </dgm:pt>
    <dgm:pt modelId="{CCE6A418-8D94-9F48-81B1-4252432780B9}" type="sibTrans" cxnId="{F8D36FF7-D2A8-2A4A-BAC0-0C7DCDE0336F}">
      <dgm:prSet/>
      <dgm:spPr>
        <a:solidFill>
          <a:schemeClr val="accent6">
            <a:lumMod val="75000"/>
          </a:schemeClr>
        </a:solidFill>
      </dgm:spPr>
      <dgm:t>
        <a:bodyPr/>
        <a:lstStyle/>
        <a:p>
          <a:endParaRPr lang="en-US"/>
        </a:p>
      </dgm:t>
    </dgm:pt>
    <dgm:pt modelId="{FAA4F3FF-91B0-6741-BA78-F09F20659DCE}">
      <dgm:prSet/>
      <dgm:spPr>
        <a:solidFill>
          <a:schemeClr val="bg1"/>
        </a:solidFill>
        <a:ln>
          <a:solidFill>
            <a:schemeClr val="accent6">
              <a:lumMod val="75000"/>
            </a:schemeClr>
          </a:solidFill>
        </a:ln>
      </dgm:spPr>
      <dgm:t>
        <a:bodyPr/>
        <a:lstStyle/>
        <a:p>
          <a:r>
            <a:rPr lang="en-NZ" dirty="0"/>
            <a:t>Each entry points to one page in the page table</a:t>
          </a:r>
        </a:p>
      </dgm:t>
    </dgm:pt>
    <dgm:pt modelId="{9636CA2F-57C1-0B46-8E7D-673E5A706519}" type="parTrans" cxnId="{FCCDC5DD-1DE5-EF4C-8358-B907168C9E71}">
      <dgm:prSet/>
      <dgm:spPr/>
      <dgm:t>
        <a:bodyPr/>
        <a:lstStyle/>
        <a:p>
          <a:endParaRPr lang="en-US"/>
        </a:p>
      </dgm:t>
    </dgm:pt>
    <dgm:pt modelId="{36E090C5-E2D3-A746-833B-759E0B227E5F}" type="sibTrans" cxnId="{FCCDC5DD-1DE5-EF4C-8358-B907168C9E71}">
      <dgm:prSet/>
      <dgm:spPr/>
      <dgm:t>
        <a:bodyPr/>
        <a:lstStyle/>
        <a:p>
          <a:endParaRPr lang="en-US"/>
        </a:p>
      </dgm:t>
    </dgm:pt>
    <dgm:pt modelId="{B487788C-2D42-5243-BB88-7AE8C9C1DA0B}">
      <dgm:prSet/>
      <dgm:spPr/>
      <dgm:t>
        <a:bodyPr/>
        <a:lstStyle/>
        <a:p>
          <a:r>
            <a:rPr lang="en-NZ"/>
            <a:t>Page table</a:t>
          </a:r>
          <a:endParaRPr lang="en-NZ" dirty="0"/>
        </a:p>
      </dgm:t>
    </dgm:pt>
    <dgm:pt modelId="{95442CB5-3AA2-FC40-8072-E1436BB92CEB}" type="parTrans" cxnId="{759B7F08-4962-3D4C-B84A-233B4D93EB05}">
      <dgm:prSet/>
      <dgm:spPr/>
      <dgm:t>
        <a:bodyPr/>
        <a:lstStyle/>
        <a:p>
          <a:endParaRPr lang="en-US"/>
        </a:p>
      </dgm:t>
    </dgm:pt>
    <dgm:pt modelId="{536C0C9A-202C-9142-83EC-4705CFBED85F}" type="sibTrans" cxnId="{759B7F08-4962-3D4C-B84A-233B4D93EB05}">
      <dgm:prSet/>
      <dgm:spPr/>
      <dgm:t>
        <a:bodyPr/>
        <a:lstStyle/>
        <a:p>
          <a:endParaRPr lang="en-US"/>
        </a:p>
      </dgm:t>
    </dgm:pt>
    <dgm:pt modelId="{7986C98E-4932-5E49-99DD-4585704CDCF8}">
      <dgm:prSet/>
      <dgm:spPr>
        <a:solidFill>
          <a:schemeClr val="bg1"/>
        </a:solidFill>
        <a:ln>
          <a:solidFill>
            <a:schemeClr val="accent1">
              <a:lumMod val="75000"/>
            </a:schemeClr>
          </a:solidFill>
        </a:ln>
      </dgm:spPr>
      <dgm:t>
        <a:bodyPr/>
        <a:lstStyle/>
        <a:p>
          <a:r>
            <a:rPr lang="en-NZ" dirty="0"/>
            <a:t>May also span multiple pages</a:t>
          </a:r>
        </a:p>
      </dgm:t>
    </dgm:pt>
    <dgm:pt modelId="{DB4EF5E0-0972-7A4F-83BC-08D6E85E3946}" type="parTrans" cxnId="{E97B46F7-D188-7D4F-B928-F0A38E1A8A34}">
      <dgm:prSet/>
      <dgm:spPr>
        <a:solidFill>
          <a:schemeClr val="accent1">
            <a:lumMod val="75000"/>
          </a:schemeClr>
        </a:solidFill>
      </dgm:spPr>
      <dgm:t>
        <a:bodyPr/>
        <a:lstStyle/>
        <a:p>
          <a:endParaRPr lang="en-US"/>
        </a:p>
      </dgm:t>
    </dgm:pt>
    <dgm:pt modelId="{A8A2B4D6-0376-0848-A7CA-7498E0788F08}" type="sibTrans" cxnId="{E97B46F7-D188-7D4F-B928-F0A38E1A8A34}">
      <dgm:prSet/>
      <dgm:spPr>
        <a:solidFill>
          <a:schemeClr val="accent1">
            <a:lumMod val="75000"/>
          </a:schemeClr>
        </a:solidFill>
      </dgm:spPr>
      <dgm:t>
        <a:bodyPr/>
        <a:lstStyle/>
        <a:p>
          <a:endParaRPr lang="en-US"/>
        </a:p>
      </dgm:t>
    </dgm:pt>
    <dgm:pt modelId="{E46B0827-D2C1-8C43-97EB-6E8A753233F0}">
      <dgm:prSet/>
      <dgm:spPr>
        <a:solidFill>
          <a:schemeClr val="bg1"/>
        </a:solidFill>
        <a:ln>
          <a:solidFill>
            <a:schemeClr val="accent1">
              <a:lumMod val="75000"/>
            </a:schemeClr>
          </a:solidFill>
        </a:ln>
      </dgm:spPr>
      <dgm:t>
        <a:bodyPr/>
        <a:lstStyle/>
        <a:p>
          <a:r>
            <a:rPr lang="en-NZ" dirty="0"/>
            <a:t>Each entry refers to one virtual page of the process</a:t>
          </a:r>
        </a:p>
      </dgm:t>
    </dgm:pt>
    <dgm:pt modelId="{2A9DF415-6340-8443-B86A-8C322D27990C}" type="parTrans" cxnId="{E2C4E7A7-8F34-EB45-AFAF-B08263588B5A}">
      <dgm:prSet/>
      <dgm:spPr/>
      <dgm:t>
        <a:bodyPr/>
        <a:lstStyle/>
        <a:p>
          <a:endParaRPr lang="en-US"/>
        </a:p>
      </dgm:t>
    </dgm:pt>
    <dgm:pt modelId="{93DBD9FE-EE92-1F46-9807-574B81974CE8}" type="sibTrans" cxnId="{E2C4E7A7-8F34-EB45-AFAF-B08263588B5A}">
      <dgm:prSet/>
      <dgm:spPr/>
      <dgm:t>
        <a:bodyPr/>
        <a:lstStyle/>
        <a:p>
          <a:endParaRPr lang="en-US"/>
        </a:p>
      </dgm:t>
    </dgm:pt>
    <dgm:pt modelId="{5F8A9CA1-FCAF-7541-867F-A6EA6BB8A7E7}" type="pres">
      <dgm:prSet presAssocID="{C9E29B74-5245-4940-B7DE-1FA7DEE8EB60}" presName="Name0" presStyleCnt="0">
        <dgm:presLayoutVars>
          <dgm:dir/>
          <dgm:animLvl val="lvl"/>
          <dgm:resizeHandles val="exact"/>
        </dgm:presLayoutVars>
      </dgm:prSet>
      <dgm:spPr/>
    </dgm:pt>
    <dgm:pt modelId="{57B6DA94-30B2-BE4F-9A3F-22C74B1F2FDF}" type="pres">
      <dgm:prSet presAssocID="{013B1AD7-47F7-2841-A64E-ED03135BEA10}" presName="vertFlow" presStyleCnt="0"/>
      <dgm:spPr/>
    </dgm:pt>
    <dgm:pt modelId="{C2AC3FA1-22DB-F143-84E2-A5DCAA3FF995}" type="pres">
      <dgm:prSet presAssocID="{013B1AD7-47F7-2841-A64E-ED03135BEA10}" presName="header" presStyleLbl="node1" presStyleIdx="0" presStyleCnt="3"/>
      <dgm:spPr/>
    </dgm:pt>
    <dgm:pt modelId="{9196549D-AECB-3649-916C-D4FF3900EBDA}" type="pres">
      <dgm:prSet presAssocID="{A0FCBD52-6454-6A4D-8378-3E8F8740D108}" presName="parTrans" presStyleLbl="sibTrans2D1" presStyleIdx="0" presStyleCnt="7"/>
      <dgm:spPr/>
    </dgm:pt>
    <dgm:pt modelId="{37AFDC12-A0AB-2C47-816E-7B91255BA229}" type="pres">
      <dgm:prSet presAssocID="{067DC2BB-CEFC-D442-9AFB-691D42C8A5ED}" presName="child" presStyleLbl="alignAccFollowNode1" presStyleIdx="0" presStyleCnt="7">
        <dgm:presLayoutVars>
          <dgm:chMax val="0"/>
          <dgm:bulletEnabled val="1"/>
        </dgm:presLayoutVars>
      </dgm:prSet>
      <dgm:spPr/>
    </dgm:pt>
    <dgm:pt modelId="{85D4B099-E6CB-0149-99A0-40CF3915FA23}" type="pres">
      <dgm:prSet presAssocID="{060CF040-905B-CB49-9B23-28DA8469BFF8}" presName="sibTrans" presStyleLbl="sibTrans2D1" presStyleIdx="1" presStyleCnt="7"/>
      <dgm:spPr/>
    </dgm:pt>
    <dgm:pt modelId="{37C0D7BB-F6E4-3246-B2BF-E557DE4B6E3A}" type="pres">
      <dgm:prSet presAssocID="{8F1CF65B-9D65-4A4E-AE6D-2944DEEFA94A}" presName="child" presStyleLbl="alignAccFollowNode1" presStyleIdx="1" presStyleCnt="7">
        <dgm:presLayoutVars>
          <dgm:chMax val="0"/>
          <dgm:bulletEnabled val="1"/>
        </dgm:presLayoutVars>
      </dgm:prSet>
      <dgm:spPr/>
    </dgm:pt>
    <dgm:pt modelId="{26EC75B5-304E-B648-9141-C84E132B44BD}" type="pres">
      <dgm:prSet presAssocID="{56CD4C1C-796D-7543-A405-CF98ED1BD203}" presName="sibTrans" presStyleLbl="sibTrans2D1" presStyleIdx="2" presStyleCnt="7"/>
      <dgm:spPr/>
    </dgm:pt>
    <dgm:pt modelId="{BEA0435F-E15A-9649-AD47-6ABBAB2093B3}" type="pres">
      <dgm:prSet presAssocID="{538DCCAD-FC92-A54A-B128-92A5C9E68E94}" presName="child" presStyleLbl="alignAccFollowNode1" presStyleIdx="2" presStyleCnt="7">
        <dgm:presLayoutVars>
          <dgm:chMax val="0"/>
          <dgm:bulletEnabled val="1"/>
        </dgm:presLayoutVars>
      </dgm:prSet>
      <dgm:spPr/>
    </dgm:pt>
    <dgm:pt modelId="{631661D7-6937-2542-A5B7-1588BF5F262C}" type="pres">
      <dgm:prSet presAssocID="{013B1AD7-47F7-2841-A64E-ED03135BEA10}" presName="hSp" presStyleCnt="0"/>
      <dgm:spPr/>
    </dgm:pt>
    <dgm:pt modelId="{393D124A-1409-1A4A-8240-2248A405E7A1}" type="pres">
      <dgm:prSet presAssocID="{C4F46FED-E682-2C44-9B6E-5EF4EFA02BD0}" presName="vertFlow" presStyleCnt="0"/>
      <dgm:spPr/>
    </dgm:pt>
    <dgm:pt modelId="{BB6FE595-8B9D-3E41-AC6C-C4AEA4FDBF8F}" type="pres">
      <dgm:prSet presAssocID="{C4F46FED-E682-2C44-9B6E-5EF4EFA02BD0}" presName="header" presStyleLbl="node1" presStyleIdx="1" presStyleCnt="3"/>
      <dgm:spPr/>
    </dgm:pt>
    <dgm:pt modelId="{2A50F0A4-9418-C846-AF64-2D3BBCEEBDF9}" type="pres">
      <dgm:prSet presAssocID="{1C3893F7-971A-9B40-9861-7F2275B353F7}" presName="parTrans" presStyleLbl="sibTrans2D1" presStyleIdx="3" presStyleCnt="7"/>
      <dgm:spPr/>
    </dgm:pt>
    <dgm:pt modelId="{A298849F-AEA1-2C49-AC39-C1897E63456B}" type="pres">
      <dgm:prSet presAssocID="{BC5BBBD5-F4E1-3E49-B55F-2E72A8B3E4D9}" presName="child" presStyleLbl="alignAccFollowNode1" presStyleIdx="3" presStyleCnt="7">
        <dgm:presLayoutVars>
          <dgm:chMax val="0"/>
          <dgm:bulletEnabled val="1"/>
        </dgm:presLayoutVars>
      </dgm:prSet>
      <dgm:spPr/>
    </dgm:pt>
    <dgm:pt modelId="{6A2D47B0-CDD8-F746-89F0-91B3821DC30C}" type="pres">
      <dgm:prSet presAssocID="{CCE6A418-8D94-9F48-81B1-4252432780B9}" presName="sibTrans" presStyleLbl="sibTrans2D1" presStyleIdx="4" presStyleCnt="7"/>
      <dgm:spPr/>
    </dgm:pt>
    <dgm:pt modelId="{684F7E35-7CCA-BC43-83F2-C46741036902}" type="pres">
      <dgm:prSet presAssocID="{FAA4F3FF-91B0-6741-BA78-F09F20659DCE}" presName="child" presStyleLbl="alignAccFollowNode1" presStyleIdx="4" presStyleCnt="7">
        <dgm:presLayoutVars>
          <dgm:chMax val="0"/>
          <dgm:bulletEnabled val="1"/>
        </dgm:presLayoutVars>
      </dgm:prSet>
      <dgm:spPr/>
    </dgm:pt>
    <dgm:pt modelId="{C3BE859A-878A-BD43-8474-CCEE441208D6}" type="pres">
      <dgm:prSet presAssocID="{C4F46FED-E682-2C44-9B6E-5EF4EFA02BD0}" presName="hSp" presStyleCnt="0"/>
      <dgm:spPr/>
    </dgm:pt>
    <dgm:pt modelId="{B524EB19-1B53-AC47-9ECC-B3ACF98328F0}" type="pres">
      <dgm:prSet presAssocID="{B487788C-2D42-5243-BB88-7AE8C9C1DA0B}" presName="vertFlow" presStyleCnt="0"/>
      <dgm:spPr/>
    </dgm:pt>
    <dgm:pt modelId="{7D8442DE-AEB8-894B-9A4F-97B5C7828A29}" type="pres">
      <dgm:prSet presAssocID="{B487788C-2D42-5243-BB88-7AE8C9C1DA0B}" presName="header" presStyleLbl="node1" presStyleIdx="2" presStyleCnt="3"/>
      <dgm:spPr/>
    </dgm:pt>
    <dgm:pt modelId="{551F86AF-E7CC-9042-B6D8-92F684EEFAEA}" type="pres">
      <dgm:prSet presAssocID="{DB4EF5E0-0972-7A4F-83BC-08D6E85E3946}" presName="parTrans" presStyleLbl="sibTrans2D1" presStyleIdx="5" presStyleCnt="7"/>
      <dgm:spPr/>
    </dgm:pt>
    <dgm:pt modelId="{E03F493F-DAF3-9C49-94B3-553820CCD50B}" type="pres">
      <dgm:prSet presAssocID="{7986C98E-4932-5E49-99DD-4585704CDCF8}" presName="child" presStyleLbl="alignAccFollowNode1" presStyleIdx="5" presStyleCnt="7">
        <dgm:presLayoutVars>
          <dgm:chMax val="0"/>
          <dgm:bulletEnabled val="1"/>
        </dgm:presLayoutVars>
      </dgm:prSet>
      <dgm:spPr/>
    </dgm:pt>
    <dgm:pt modelId="{12ACF83D-0FBA-3F4D-A482-69A573DC47B6}" type="pres">
      <dgm:prSet presAssocID="{A8A2B4D6-0376-0848-A7CA-7498E0788F08}" presName="sibTrans" presStyleLbl="sibTrans2D1" presStyleIdx="6" presStyleCnt="7"/>
      <dgm:spPr/>
    </dgm:pt>
    <dgm:pt modelId="{7970D26F-3BEE-5C40-A191-542FFC2E056A}" type="pres">
      <dgm:prSet presAssocID="{E46B0827-D2C1-8C43-97EB-6E8A753233F0}" presName="child" presStyleLbl="alignAccFollowNode1" presStyleIdx="6" presStyleCnt="7">
        <dgm:presLayoutVars>
          <dgm:chMax val="0"/>
          <dgm:bulletEnabled val="1"/>
        </dgm:presLayoutVars>
      </dgm:prSet>
      <dgm:spPr/>
    </dgm:pt>
  </dgm:ptLst>
  <dgm:cxnLst>
    <dgm:cxn modelId="{759B7F08-4962-3D4C-B84A-233B4D93EB05}" srcId="{C9E29B74-5245-4940-B7DE-1FA7DEE8EB60}" destId="{B487788C-2D42-5243-BB88-7AE8C9C1DA0B}" srcOrd="2" destOrd="0" parTransId="{95442CB5-3AA2-FC40-8072-E1436BB92CEB}" sibTransId="{536C0C9A-202C-9142-83EC-4705CFBED85F}"/>
    <dgm:cxn modelId="{1FABAC29-A2E8-D644-BD2A-C995CD74AACF}" type="presOf" srcId="{8F1CF65B-9D65-4A4E-AE6D-2944DEEFA94A}" destId="{37C0D7BB-F6E4-3246-B2BF-E557DE4B6E3A}" srcOrd="0" destOrd="0" presId="urn:microsoft.com/office/officeart/2005/8/layout/lProcess1"/>
    <dgm:cxn modelId="{9454912A-D9B5-8B49-A017-875D0EF244B2}" type="presOf" srcId="{CCE6A418-8D94-9F48-81B1-4252432780B9}" destId="{6A2D47B0-CDD8-F746-89F0-91B3821DC30C}" srcOrd="0" destOrd="0" presId="urn:microsoft.com/office/officeart/2005/8/layout/lProcess1"/>
    <dgm:cxn modelId="{19E85B2B-2D91-AA46-B0A8-03501758E9FD}" type="presOf" srcId="{56CD4C1C-796D-7543-A405-CF98ED1BD203}" destId="{26EC75B5-304E-B648-9141-C84E132B44BD}" srcOrd="0" destOrd="0" presId="urn:microsoft.com/office/officeart/2005/8/layout/lProcess1"/>
    <dgm:cxn modelId="{507B6C2B-24E8-544C-8B3E-E8C4FAD74B4F}" srcId="{013B1AD7-47F7-2841-A64E-ED03135BEA10}" destId="{067DC2BB-CEFC-D442-9AFB-691D42C8A5ED}" srcOrd="0" destOrd="0" parTransId="{A0FCBD52-6454-6A4D-8378-3E8F8740D108}" sibTransId="{060CF040-905B-CB49-9B23-28DA8469BFF8}"/>
    <dgm:cxn modelId="{E655BE4E-DE8E-524E-8C12-28956E6DE22A}" type="presOf" srcId="{E46B0827-D2C1-8C43-97EB-6E8A753233F0}" destId="{7970D26F-3BEE-5C40-A191-542FFC2E056A}" srcOrd="0" destOrd="0" presId="urn:microsoft.com/office/officeart/2005/8/layout/lProcess1"/>
    <dgm:cxn modelId="{DC846E5B-51A7-DE41-88CF-2780C35347B3}" type="presOf" srcId="{067DC2BB-CEFC-D442-9AFB-691D42C8A5ED}" destId="{37AFDC12-A0AB-2C47-816E-7B91255BA229}" srcOrd="0" destOrd="0" presId="urn:microsoft.com/office/officeart/2005/8/layout/lProcess1"/>
    <dgm:cxn modelId="{106A445E-66AF-604B-9403-8DD1B0A0239F}" type="presOf" srcId="{A8A2B4D6-0376-0848-A7CA-7498E0788F08}" destId="{12ACF83D-0FBA-3F4D-A482-69A573DC47B6}" srcOrd="0" destOrd="0" presId="urn:microsoft.com/office/officeart/2005/8/layout/lProcess1"/>
    <dgm:cxn modelId="{3536037C-44EA-F444-B45F-0C9C6E36FCA5}" type="presOf" srcId="{BC5BBBD5-F4E1-3E49-B55F-2E72A8B3E4D9}" destId="{A298849F-AEA1-2C49-AC39-C1897E63456B}" srcOrd="0" destOrd="0" presId="urn:microsoft.com/office/officeart/2005/8/layout/lProcess1"/>
    <dgm:cxn modelId="{7489147F-5460-7841-9074-4CEADB3524E1}" type="presOf" srcId="{538DCCAD-FC92-A54A-B128-92A5C9E68E94}" destId="{BEA0435F-E15A-9649-AD47-6ABBAB2093B3}" srcOrd="0" destOrd="0" presId="urn:microsoft.com/office/officeart/2005/8/layout/lProcess1"/>
    <dgm:cxn modelId="{3B101989-B877-5F42-BA92-904F9704BD36}" type="presOf" srcId="{060CF040-905B-CB49-9B23-28DA8469BFF8}" destId="{85D4B099-E6CB-0149-99A0-40CF3915FA23}" srcOrd="0" destOrd="0" presId="urn:microsoft.com/office/officeart/2005/8/layout/lProcess1"/>
    <dgm:cxn modelId="{E40FE295-C461-B348-8C74-48C70D74FEC3}" srcId="{C9E29B74-5245-4940-B7DE-1FA7DEE8EB60}" destId="{013B1AD7-47F7-2841-A64E-ED03135BEA10}" srcOrd="0" destOrd="0" parTransId="{4E07864A-352D-CD43-8828-FA942803B9D1}" sibTransId="{AD9ECF63-DFE1-3247-9A69-FE9FDFF34AB1}"/>
    <dgm:cxn modelId="{BE8AEFA5-01F3-D34A-B886-7313949E37E3}" type="presOf" srcId="{013B1AD7-47F7-2841-A64E-ED03135BEA10}" destId="{C2AC3FA1-22DB-F143-84E2-A5DCAA3FF995}" srcOrd="0" destOrd="0" presId="urn:microsoft.com/office/officeart/2005/8/layout/lProcess1"/>
    <dgm:cxn modelId="{1E9628A7-6C44-524D-B421-B6C0F0124A8E}" type="presOf" srcId="{FAA4F3FF-91B0-6741-BA78-F09F20659DCE}" destId="{684F7E35-7CCA-BC43-83F2-C46741036902}" srcOrd="0" destOrd="0" presId="urn:microsoft.com/office/officeart/2005/8/layout/lProcess1"/>
    <dgm:cxn modelId="{E2C4E7A7-8F34-EB45-AFAF-B08263588B5A}" srcId="{B487788C-2D42-5243-BB88-7AE8C9C1DA0B}" destId="{E46B0827-D2C1-8C43-97EB-6E8A753233F0}" srcOrd="1" destOrd="0" parTransId="{2A9DF415-6340-8443-B86A-8C322D27990C}" sibTransId="{93DBD9FE-EE92-1F46-9807-574B81974CE8}"/>
    <dgm:cxn modelId="{851914AC-BD44-7541-AADE-5247BB5B6BAF}" type="presOf" srcId="{7986C98E-4932-5E49-99DD-4585704CDCF8}" destId="{E03F493F-DAF3-9C49-94B3-553820CCD50B}" srcOrd="0" destOrd="0" presId="urn:microsoft.com/office/officeart/2005/8/layout/lProcess1"/>
    <dgm:cxn modelId="{094587B0-6245-164B-9462-3347C4B724A4}" type="presOf" srcId="{A0FCBD52-6454-6A4D-8378-3E8F8740D108}" destId="{9196549D-AECB-3649-916C-D4FF3900EBDA}" srcOrd="0" destOrd="0" presId="urn:microsoft.com/office/officeart/2005/8/layout/lProcess1"/>
    <dgm:cxn modelId="{E9C6E6B1-A8E4-DA4E-9B23-3C1FC8B681F2}" srcId="{C9E29B74-5245-4940-B7DE-1FA7DEE8EB60}" destId="{C4F46FED-E682-2C44-9B6E-5EF4EFA02BD0}" srcOrd="1" destOrd="0" parTransId="{D49F7AEF-1A07-B04E-93C6-831278D5A516}" sibTransId="{AB969766-2BB5-4D48-94CC-A865290DE562}"/>
    <dgm:cxn modelId="{894803B2-E863-974F-BB59-311701156676}" type="presOf" srcId="{1C3893F7-971A-9B40-9861-7F2275B353F7}" destId="{2A50F0A4-9418-C846-AF64-2D3BBCEEBDF9}" srcOrd="0" destOrd="0" presId="urn:microsoft.com/office/officeart/2005/8/layout/lProcess1"/>
    <dgm:cxn modelId="{8553A5C4-31BC-DE42-B7AC-172442D68270}" srcId="{013B1AD7-47F7-2841-A64E-ED03135BEA10}" destId="{538DCCAD-FC92-A54A-B128-92A5C9E68E94}" srcOrd="2" destOrd="0" parTransId="{11DBBA9D-957D-7F4F-A9D2-A62B1DA598CF}" sibTransId="{23541665-ED99-1F42-AFEC-957788B1A147}"/>
    <dgm:cxn modelId="{FD80BCD9-9ABA-8B40-A4EA-8D89D1C08FEC}" type="presOf" srcId="{C9E29B74-5245-4940-B7DE-1FA7DEE8EB60}" destId="{5F8A9CA1-FCAF-7541-867F-A6EA6BB8A7E7}" srcOrd="0" destOrd="0" presId="urn:microsoft.com/office/officeart/2005/8/layout/lProcess1"/>
    <dgm:cxn modelId="{5177D7DB-A8BA-5144-B18C-59F4991A64E9}" type="presOf" srcId="{B487788C-2D42-5243-BB88-7AE8C9C1DA0B}" destId="{7D8442DE-AEB8-894B-9A4F-97B5C7828A29}" srcOrd="0" destOrd="0" presId="urn:microsoft.com/office/officeart/2005/8/layout/lProcess1"/>
    <dgm:cxn modelId="{FCCDC5DD-1DE5-EF4C-8358-B907168C9E71}" srcId="{C4F46FED-E682-2C44-9B6E-5EF4EFA02BD0}" destId="{FAA4F3FF-91B0-6741-BA78-F09F20659DCE}" srcOrd="1" destOrd="0" parTransId="{9636CA2F-57C1-0B46-8E7D-673E5A706519}" sibTransId="{36E090C5-E2D3-A746-833B-759E0B227E5F}"/>
    <dgm:cxn modelId="{0335E9E7-E06F-B64F-9AF0-1CE152550217}" srcId="{013B1AD7-47F7-2841-A64E-ED03135BEA10}" destId="{8F1CF65B-9D65-4A4E-AE6D-2944DEEFA94A}" srcOrd="1" destOrd="0" parTransId="{01924719-C0A9-C44E-8E8B-60E71A8BCF6A}" sibTransId="{56CD4C1C-796D-7543-A405-CF98ED1BD203}"/>
    <dgm:cxn modelId="{240EAEF0-D2CC-B14B-8B49-EA604EA83D62}" type="presOf" srcId="{DB4EF5E0-0972-7A4F-83BC-08D6E85E3946}" destId="{551F86AF-E7CC-9042-B6D8-92F684EEFAEA}" srcOrd="0" destOrd="0" presId="urn:microsoft.com/office/officeart/2005/8/layout/lProcess1"/>
    <dgm:cxn modelId="{E97B46F7-D188-7D4F-B928-F0A38E1A8A34}" srcId="{B487788C-2D42-5243-BB88-7AE8C9C1DA0B}" destId="{7986C98E-4932-5E49-99DD-4585704CDCF8}" srcOrd="0" destOrd="0" parTransId="{DB4EF5E0-0972-7A4F-83BC-08D6E85E3946}" sibTransId="{A8A2B4D6-0376-0848-A7CA-7498E0788F08}"/>
    <dgm:cxn modelId="{F8D36FF7-D2A8-2A4A-BAC0-0C7DCDE0336F}" srcId="{C4F46FED-E682-2C44-9B6E-5EF4EFA02BD0}" destId="{BC5BBBD5-F4E1-3E49-B55F-2E72A8B3E4D9}" srcOrd="0" destOrd="0" parTransId="{1C3893F7-971A-9B40-9861-7F2275B353F7}" sibTransId="{CCE6A418-8D94-9F48-81B1-4252432780B9}"/>
    <dgm:cxn modelId="{471C79FA-E3E6-BD45-B0C4-E3EC0684B38A}" type="presOf" srcId="{C4F46FED-E682-2C44-9B6E-5EF4EFA02BD0}" destId="{BB6FE595-8B9D-3E41-AC6C-C4AEA4FDBF8F}" srcOrd="0" destOrd="0" presId="urn:microsoft.com/office/officeart/2005/8/layout/lProcess1"/>
    <dgm:cxn modelId="{60F8DA13-8A84-9344-9D23-9F44B8C30409}" type="presParOf" srcId="{5F8A9CA1-FCAF-7541-867F-A6EA6BB8A7E7}" destId="{57B6DA94-30B2-BE4F-9A3F-22C74B1F2FDF}" srcOrd="0" destOrd="0" presId="urn:microsoft.com/office/officeart/2005/8/layout/lProcess1"/>
    <dgm:cxn modelId="{D67B5D33-F7DA-7343-98E5-F75BE794AF4F}" type="presParOf" srcId="{57B6DA94-30B2-BE4F-9A3F-22C74B1F2FDF}" destId="{C2AC3FA1-22DB-F143-84E2-A5DCAA3FF995}" srcOrd="0" destOrd="0" presId="urn:microsoft.com/office/officeart/2005/8/layout/lProcess1"/>
    <dgm:cxn modelId="{6C3EC244-6F71-E44A-9BC6-47A5816FB4ED}" type="presParOf" srcId="{57B6DA94-30B2-BE4F-9A3F-22C74B1F2FDF}" destId="{9196549D-AECB-3649-916C-D4FF3900EBDA}" srcOrd="1" destOrd="0" presId="urn:microsoft.com/office/officeart/2005/8/layout/lProcess1"/>
    <dgm:cxn modelId="{B76BF626-B579-AC49-8F49-6A84CACD28F3}" type="presParOf" srcId="{57B6DA94-30B2-BE4F-9A3F-22C74B1F2FDF}" destId="{37AFDC12-A0AB-2C47-816E-7B91255BA229}" srcOrd="2" destOrd="0" presId="urn:microsoft.com/office/officeart/2005/8/layout/lProcess1"/>
    <dgm:cxn modelId="{351188AF-DBC2-FE48-A19F-192425A80EF8}" type="presParOf" srcId="{57B6DA94-30B2-BE4F-9A3F-22C74B1F2FDF}" destId="{85D4B099-E6CB-0149-99A0-40CF3915FA23}" srcOrd="3" destOrd="0" presId="urn:microsoft.com/office/officeart/2005/8/layout/lProcess1"/>
    <dgm:cxn modelId="{2D3F1DFA-6A67-F644-86CD-6460FD490F0D}" type="presParOf" srcId="{57B6DA94-30B2-BE4F-9A3F-22C74B1F2FDF}" destId="{37C0D7BB-F6E4-3246-B2BF-E557DE4B6E3A}" srcOrd="4" destOrd="0" presId="urn:microsoft.com/office/officeart/2005/8/layout/lProcess1"/>
    <dgm:cxn modelId="{D55CA016-391E-D44F-B333-F2A1BFD7FF8B}" type="presParOf" srcId="{57B6DA94-30B2-BE4F-9A3F-22C74B1F2FDF}" destId="{26EC75B5-304E-B648-9141-C84E132B44BD}" srcOrd="5" destOrd="0" presId="urn:microsoft.com/office/officeart/2005/8/layout/lProcess1"/>
    <dgm:cxn modelId="{6FA975A2-ECA8-7A44-9DED-7866855A6135}" type="presParOf" srcId="{57B6DA94-30B2-BE4F-9A3F-22C74B1F2FDF}" destId="{BEA0435F-E15A-9649-AD47-6ABBAB2093B3}" srcOrd="6" destOrd="0" presId="urn:microsoft.com/office/officeart/2005/8/layout/lProcess1"/>
    <dgm:cxn modelId="{66E65623-682B-E44F-A2C4-17A1AE903948}" type="presParOf" srcId="{5F8A9CA1-FCAF-7541-867F-A6EA6BB8A7E7}" destId="{631661D7-6937-2542-A5B7-1588BF5F262C}" srcOrd="1" destOrd="0" presId="urn:microsoft.com/office/officeart/2005/8/layout/lProcess1"/>
    <dgm:cxn modelId="{7238CAD0-42D0-794C-AA8F-29860F23B65E}" type="presParOf" srcId="{5F8A9CA1-FCAF-7541-867F-A6EA6BB8A7E7}" destId="{393D124A-1409-1A4A-8240-2248A405E7A1}" srcOrd="2" destOrd="0" presId="urn:microsoft.com/office/officeart/2005/8/layout/lProcess1"/>
    <dgm:cxn modelId="{8EE32966-0FDB-2A46-BC77-CC237FE5D7F8}" type="presParOf" srcId="{393D124A-1409-1A4A-8240-2248A405E7A1}" destId="{BB6FE595-8B9D-3E41-AC6C-C4AEA4FDBF8F}" srcOrd="0" destOrd="0" presId="urn:microsoft.com/office/officeart/2005/8/layout/lProcess1"/>
    <dgm:cxn modelId="{EE1809B1-2298-AA40-944B-FAC3C2CE1011}" type="presParOf" srcId="{393D124A-1409-1A4A-8240-2248A405E7A1}" destId="{2A50F0A4-9418-C846-AF64-2D3BBCEEBDF9}" srcOrd="1" destOrd="0" presId="urn:microsoft.com/office/officeart/2005/8/layout/lProcess1"/>
    <dgm:cxn modelId="{8497C9CC-7A99-D84C-B143-FE31CECE88D8}" type="presParOf" srcId="{393D124A-1409-1A4A-8240-2248A405E7A1}" destId="{A298849F-AEA1-2C49-AC39-C1897E63456B}" srcOrd="2" destOrd="0" presId="urn:microsoft.com/office/officeart/2005/8/layout/lProcess1"/>
    <dgm:cxn modelId="{75AE1A66-B09E-F64F-BD8C-F6F2AB560EC5}" type="presParOf" srcId="{393D124A-1409-1A4A-8240-2248A405E7A1}" destId="{6A2D47B0-CDD8-F746-89F0-91B3821DC30C}" srcOrd="3" destOrd="0" presId="urn:microsoft.com/office/officeart/2005/8/layout/lProcess1"/>
    <dgm:cxn modelId="{9B099572-1E54-6A49-88D1-EBA78428FD32}" type="presParOf" srcId="{393D124A-1409-1A4A-8240-2248A405E7A1}" destId="{684F7E35-7CCA-BC43-83F2-C46741036902}" srcOrd="4" destOrd="0" presId="urn:microsoft.com/office/officeart/2005/8/layout/lProcess1"/>
    <dgm:cxn modelId="{928CE1C9-19CB-8342-9928-BB5CB0EF04D5}" type="presParOf" srcId="{5F8A9CA1-FCAF-7541-867F-A6EA6BB8A7E7}" destId="{C3BE859A-878A-BD43-8474-CCEE441208D6}" srcOrd="3" destOrd="0" presId="urn:microsoft.com/office/officeart/2005/8/layout/lProcess1"/>
    <dgm:cxn modelId="{716BF46D-9B08-D947-BFC7-174C399E1A59}" type="presParOf" srcId="{5F8A9CA1-FCAF-7541-867F-A6EA6BB8A7E7}" destId="{B524EB19-1B53-AC47-9ECC-B3ACF98328F0}" srcOrd="4" destOrd="0" presId="urn:microsoft.com/office/officeart/2005/8/layout/lProcess1"/>
    <dgm:cxn modelId="{FCCF18C5-EF76-1049-984A-EDA4BF216910}" type="presParOf" srcId="{B524EB19-1B53-AC47-9ECC-B3ACF98328F0}" destId="{7D8442DE-AEB8-894B-9A4F-97B5C7828A29}" srcOrd="0" destOrd="0" presId="urn:microsoft.com/office/officeart/2005/8/layout/lProcess1"/>
    <dgm:cxn modelId="{155682EC-29A1-AA42-9459-146CD0BCAFED}" type="presParOf" srcId="{B524EB19-1B53-AC47-9ECC-B3ACF98328F0}" destId="{551F86AF-E7CC-9042-B6D8-92F684EEFAEA}" srcOrd="1" destOrd="0" presId="urn:microsoft.com/office/officeart/2005/8/layout/lProcess1"/>
    <dgm:cxn modelId="{24295B13-84A9-CD4F-AE6F-2AF20D9A5344}" type="presParOf" srcId="{B524EB19-1B53-AC47-9ECC-B3ACF98328F0}" destId="{E03F493F-DAF3-9C49-94B3-553820CCD50B}" srcOrd="2" destOrd="0" presId="urn:microsoft.com/office/officeart/2005/8/layout/lProcess1"/>
    <dgm:cxn modelId="{D40FEE33-1633-E042-9561-AE6DC1FCB927}" type="presParOf" srcId="{B524EB19-1B53-AC47-9ECC-B3ACF98328F0}" destId="{12ACF83D-0FBA-3F4D-A482-69A573DC47B6}" srcOrd="3" destOrd="0" presId="urn:microsoft.com/office/officeart/2005/8/layout/lProcess1"/>
    <dgm:cxn modelId="{8F1817BE-6E59-E848-8532-015A0D56E577}" type="presParOf" srcId="{B524EB19-1B53-AC47-9ECC-B3ACF98328F0}" destId="{7970D26F-3BEE-5C40-A191-542FFC2E056A}"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9B73811-788F-DF4F-893A-B37AE70B40F0}"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0809DA25-EB87-B742-8F74-A8B6D076B753}">
      <dgm:prSet phldrT="[Text]" custT="1"/>
      <dgm:spPr/>
      <dgm:t>
        <a:bodyPr/>
        <a:lstStyle/>
        <a:p>
          <a:r>
            <a:rPr lang="en-US" sz="2000" dirty="0"/>
            <a:t>Possible owners of a frame include:</a:t>
          </a:r>
        </a:p>
      </dgm:t>
    </dgm:pt>
    <dgm:pt modelId="{3E7DB852-CACC-E447-B3C7-E9D7D4D38209}" type="parTrans" cxnId="{80AA9AB2-5CAB-804E-BEB4-7A7952692EE3}">
      <dgm:prSet/>
      <dgm:spPr/>
      <dgm:t>
        <a:bodyPr/>
        <a:lstStyle/>
        <a:p>
          <a:endParaRPr lang="en-US"/>
        </a:p>
      </dgm:t>
    </dgm:pt>
    <dgm:pt modelId="{39417714-CD9B-7A42-A62B-D9953804AFA6}" type="sibTrans" cxnId="{80AA9AB2-5CAB-804E-BEB4-7A7952692EE3}">
      <dgm:prSet/>
      <dgm:spPr/>
      <dgm:t>
        <a:bodyPr/>
        <a:lstStyle/>
        <a:p>
          <a:endParaRPr lang="en-US"/>
        </a:p>
      </dgm:t>
    </dgm:pt>
    <dgm:pt modelId="{0A99576A-A099-E740-868B-7D81E31EBB4C}">
      <dgm:prSet/>
      <dgm:spPr>
        <a:ln>
          <a:solidFill>
            <a:schemeClr val="accent6">
              <a:lumMod val="75000"/>
            </a:schemeClr>
          </a:solidFill>
        </a:ln>
      </dgm:spPr>
      <dgm:t>
        <a:bodyPr/>
        <a:lstStyle/>
        <a:p>
          <a:r>
            <a:rPr lang="en-US" dirty="0"/>
            <a:t>User-space processes</a:t>
          </a:r>
        </a:p>
      </dgm:t>
    </dgm:pt>
    <dgm:pt modelId="{69E76C6C-4F40-1A45-B2C1-1B9378334ADE}" type="parTrans" cxnId="{A560C6F6-75D4-3248-AC28-E24C971BEB87}">
      <dgm:prSet/>
      <dgm:spPr/>
      <dgm:t>
        <a:bodyPr/>
        <a:lstStyle/>
        <a:p>
          <a:endParaRPr lang="en-US"/>
        </a:p>
      </dgm:t>
    </dgm:pt>
    <dgm:pt modelId="{4B38ECF7-604C-7D4F-B18B-F678E8804A73}" type="sibTrans" cxnId="{A560C6F6-75D4-3248-AC28-E24C971BEB87}">
      <dgm:prSet/>
      <dgm:spPr/>
      <dgm:t>
        <a:bodyPr/>
        <a:lstStyle/>
        <a:p>
          <a:endParaRPr lang="en-US"/>
        </a:p>
      </dgm:t>
    </dgm:pt>
    <dgm:pt modelId="{E2E187FF-225D-0244-A005-AB0DA7E0973C}">
      <dgm:prSet/>
      <dgm:spPr>
        <a:ln>
          <a:solidFill>
            <a:schemeClr val="accent6">
              <a:lumMod val="75000"/>
            </a:schemeClr>
          </a:solidFill>
        </a:ln>
      </dgm:spPr>
      <dgm:t>
        <a:bodyPr/>
        <a:lstStyle/>
        <a:p>
          <a:r>
            <a:rPr lang="en-US" dirty="0"/>
            <a:t>Dynamically allocated kernel data</a:t>
          </a:r>
        </a:p>
      </dgm:t>
    </dgm:pt>
    <dgm:pt modelId="{8376F63E-D867-B64A-BF89-BDF7CA50EC15}" type="parTrans" cxnId="{EB85C82F-247C-3C47-AFF1-E426A49F1400}">
      <dgm:prSet/>
      <dgm:spPr/>
      <dgm:t>
        <a:bodyPr/>
        <a:lstStyle/>
        <a:p>
          <a:endParaRPr lang="en-US"/>
        </a:p>
      </dgm:t>
    </dgm:pt>
    <dgm:pt modelId="{1AF840B0-9F4A-284E-B298-E824A22D049A}" type="sibTrans" cxnId="{EB85C82F-247C-3C47-AFF1-E426A49F1400}">
      <dgm:prSet/>
      <dgm:spPr/>
      <dgm:t>
        <a:bodyPr/>
        <a:lstStyle/>
        <a:p>
          <a:endParaRPr lang="en-US"/>
        </a:p>
      </dgm:t>
    </dgm:pt>
    <dgm:pt modelId="{20A3027E-5C91-7F46-9B10-390AA8121A4F}">
      <dgm:prSet/>
      <dgm:spPr>
        <a:ln>
          <a:solidFill>
            <a:schemeClr val="accent6">
              <a:lumMod val="75000"/>
            </a:schemeClr>
          </a:solidFill>
        </a:ln>
      </dgm:spPr>
      <dgm:t>
        <a:bodyPr/>
        <a:lstStyle/>
        <a:p>
          <a:r>
            <a:rPr lang="en-US" dirty="0"/>
            <a:t>Static kernel code </a:t>
          </a:r>
        </a:p>
      </dgm:t>
    </dgm:pt>
    <dgm:pt modelId="{FA3D11F1-1306-1244-8083-797FC23160C9}" type="parTrans" cxnId="{2F63857A-270F-B945-8EDD-74A1C787825E}">
      <dgm:prSet/>
      <dgm:spPr/>
      <dgm:t>
        <a:bodyPr/>
        <a:lstStyle/>
        <a:p>
          <a:endParaRPr lang="en-US"/>
        </a:p>
      </dgm:t>
    </dgm:pt>
    <dgm:pt modelId="{A9C4ABF9-B747-FE40-9E48-21E0CEBC3D3E}" type="sibTrans" cxnId="{2F63857A-270F-B945-8EDD-74A1C787825E}">
      <dgm:prSet/>
      <dgm:spPr/>
      <dgm:t>
        <a:bodyPr/>
        <a:lstStyle/>
        <a:p>
          <a:endParaRPr lang="en-US"/>
        </a:p>
      </dgm:t>
    </dgm:pt>
    <dgm:pt modelId="{683B32DE-7CDC-9642-8E0F-DB571D77A3DA}">
      <dgm:prSet/>
      <dgm:spPr>
        <a:ln>
          <a:solidFill>
            <a:schemeClr val="accent6">
              <a:lumMod val="75000"/>
            </a:schemeClr>
          </a:solidFill>
        </a:ln>
      </dgm:spPr>
      <dgm:t>
        <a:bodyPr/>
        <a:lstStyle/>
        <a:p>
          <a:r>
            <a:rPr lang="en-US" dirty="0"/>
            <a:t>Page cache</a:t>
          </a:r>
        </a:p>
      </dgm:t>
    </dgm:pt>
    <dgm:pt modelId="{2455A36C-C3CF-6349-9B9C-FC2A0EA40D46}" type="parTrans" cxnId="{DF2A040A-0AFE-CE4B-AD8A-5FA2CF4DF3DE}">
      <dgm:prSet/>
      <dgm:spPr/>
      <dgm:t>
        <a:bodyPr/>
        <a:lstStyle/>
        <a:p>
          <a:endParaRPr lang="en-US"/>
        </a:p>
      </dgm:t>
    </dgm:pt>
    <dgm:pt modelId="{7C276B94-3E35-7444-8B93-EA7087A2AC87}" type="sibTrans" cxnId="{DF2A040A-0AFE-CE4B-AD8A-5FA2CF4DF3DE}">
      <dgm:prSet/>
      <dgm:spPr/>
      <dgm:t>
        <a:bodyPr/>
        <a:lstStyle/>
        <a:p>
          <a:endParaRPr lang="en-US"/>
        </a:p>
      </dgm:t>
    </dgm:pt>
    <dgm:pt modelId="{F4789759-DBDF-964B-A3F7-43F1B1011E13}" type="pres">
      <dgm:prSet presAssocID="{A9B73811-788F-DF4F-893A-B37AE70B40F0}" presName="Name0" presStyleCnt="0">
        <dgm:presLayoutVars>
          <dgm:dir/>
          <dgm:animLvl val="lvl"/>
          <dgm:resizeHandles val="exact"/>
        </dgm:presLayoutVars>
      </dgm:prSet>
      <dgm:spPr/>
    </dgm:pt>
    <dgm:pt modelId="{28F70EC9-488F-2842-B7F8-868E3E0033A4}" type="pres">
      <dgm:prSet presAssocID="{0809DA25-EB87-B742-8F74-A8B6D076B753}" presName="composite" presStyleCnt="0"/>
      <dgm:spPr/>
    </dgm:pt>
    <dgm:pt modelId="{03604AFD-953B-E34D-9944-196D8B938EA4}" type="pres">
      <dgm:prSet presAssocID="{0809DA25-EB87-B742-8F74-A8B6D076B753}" presName="parTx" presStyleLbl="alignNode1" presStyleIdx="0" presStyleCnt="1">
        <dgm:presLayoutVars>
          <dgm:chMax val="0"/>
          <dgm:chPref val="0"/>
          <dgm:bulletEnabled val="1"/>
        </dgm:presLayoutVars>
      </dgm:prSet>
      <dgm:spPr/>
    </dgm:pt>
    <dgm:pt modelId="{533BA65C-6F08-C643-86DA-186D84526291}" type="pres">
      <dgm:prSet presAssocID="{0809DA25-EB87-B742-8F74-A8B6D076B753}" presName="desTx" presStyleLbl="alignAccFollowNode1" presStyleIdx="0" presStyleCnt="1" custLinFactNeighborY="5688">
        <dgm:presLayoutVars>
          <dgm:bulletEnabled val="1"/>
        </dgm:presLayoutVars>
      </dgm:prSet>
      <dgm:spPr/>
    </dgm:pt>
  </dgm:ptLst>
  <dgm:cxnLst>
    <dgm:cxn modelId="{DF2A040A-0AFE-CE4B-AD8A-5FA2CF4DF3DE}" srcId="{0809DA25-EB87-B742-8F74-A8B6D076B753}" destId="{683B32DE-7CDC-9642-8E0F-DB571D77A3DA}" srcOrd="3" destOrd="0" parTransId="{2455A36C-C3CF-6349-9B9C-FC2A0EA40D46}" sibTransId="{7C276B94-3E35-7444-8B93-EA7087A2AC87}"/>
    <dgm:cxn modelId="{CCB54820-F098-4140-BC09-04ED302A0F66}" type="presOf" srcId="{683B32DE-7CDC-9642-8E0F-DB571D77A3DA}" destId="{533BA65C-6F08-C643-86DA-186D84526291}" srcOrd="0" destOrd="3" presId="urn:microsoft.com/office/officeart/2005/8/layout/hList1"/>
    <dgm:cxn modelId="{EB85C82F-247C-3C47-AFF1-E426A49F1400}" srcId="{0809DA25-EB87-B742-8F74-A8B6D076B753}" destId="{E2E187FF-225D-0244-A005-AB0DA7E0973C}" srcOrd="1" destOrd="0" parTransId="{8376F63E-D867-B64A-BF89-BDF7CA50EC15}" sibTransId="{1AF840B0-9F4A-284E-B298-E824A22D049A}"/>
    <dgm:cxn modelId="{F136153C-7DC7-8D44-939D-B1C44D7573C9}" type="presOf" srcId="{E2E187FF-225D-0244-A005-AB0DA7E0973C}" destId="{533BA65C-6F08-C643-86DA-186D84526291}" srcOrd="0" destOrd="1" presId="urn:microsoft.com/office/officeart/2005/8/layout/hList1"/>
    <dgm:cxn modelId="{891BE779-5E0C-684C-A4D4-8C4C8F3A17F1}" type="presOf" srcId="{0A99576A-A099-E740-868B-7D81E31EBB4C}" destId="{533BA65C-6F08-C643-86DA-186D84526291}" srcOrd="0" destOrd="0" presId="urn:microsoft.com/office/officeart/2005/8/layout/hList1"/>
    <dgm:cxn modelId="{2F63857A-270F-B945-8EDD-74A1C787825E}" srcId="{0809DA25-EB87-B742-8F74-A8B6D076B753}" destId="{20A3027E-5C91-7F46-9B10-390AA8121A4F}" srcOrd="2" destOrd="0" parTransId="{FA3D11F1-1306-1244-8083-797FC23160C9}" sibTransId="{A9C4ABF9-B747-FE40-9E48-21E0CEBC3D3E}"/>
    <dgm:cxn modelId="{9FF5359A-7E72-9843-956F-E1B935B3EDBC}" type="presOf" srcId="{20A3027E-5C91-7F46-9B10-390AA8121A4F}" destId="{533BA65C-6F08-C643-86DA-186D84526291}" srcOrd="0" destOrd="2" presId="urn:microsoft.com/office/officeart/2005/8/layout/hList1"/>
    <dgm:cxn modelId="{80AA9AB2-5CAB-804E-BEB4-7A7952692EE3}" srcId="{A9B73811-788F-DF4F-893A-B37AE70B40F0}" destId="{0809DA25-EB87-B742-8F74-A8B6D076B753}" srcOrd="0" destOrd="0" parTransId="{3E7DB852-CACC-E447-B3C7-E9D7D4D38209}" sibTransId="{39417714-CD9B-7A42-A62B-D9953804AFA6}"/>
    <dgm:cxn modelId="{D00DBFB9-4CB2-374F-B65C-1A91A800A2C0}" type="presOf" srcId="{A9B73811-788F-DF4F-893A-B37AE70B40F0}" destId="{F4789759-DBDF-964B-A3F7-43F1B1011E13}" srcOrd="0" destOrd="0" presId="urn:microsoft.com/office/officeart/2005/8/layout/hList1"/>
    <dgm:cxn modelId="{A27149E7-2DCD-4046-A63E-B6BB168D6DDD}" type="presOf" srcId="{0809DA25-EB87-B742-8F74-A8B6D076B753}" destId="{03604AFD-953B-E34D-9944-196D8B938EA4}" srcOrd="0" destOrd="0" presId="urn:microsoft.com/office/officeart/2005/8/layout/hList1"/>
    <dgm:cxn modelId="{A560C6F6-75D4-3248-AC28-E24C971BEB87}" srcId="{0809DA25-EB87-B742-8F74-A8B6D076B753}" destId="{0A99576A-A099-E740-868B-7D81E31EBB4C}" srcOrd="0" destOrd="0" parTransId="{69E76C6C-4F40-1A45-B2C1-1B9378334ADE}" sibTransId="{4B38ECF7-604C-7D4F-B18B-F678E8804A73}"/>
    <dgm:cxn modelId="{5B5C0400-33FD-064C-98EE-50FF03592FC7}" type="presParOf" srcId="{F4789759-DBDF-964B-A3F7-43F1B1011E13}" destId="{28F70EC9-488F-2842-B7F8-868E3E0033A4}" srcOrd="0" destOrd="0" presId="urn:microsoft.com/office/officeart/2005/8/layout/hList1"/>
    <dgm:cxn modelId="{42A5BD7B-426E-4843-AC1E-170ECB03D822}" type="presParOf" srcId="{28F70EC9-488F-2842-B7F8-868E3E0033A4}" destId="{03604AFD-953B-E34D-9944-196D8B938EA4}" srcOrd="0" destOrd="0" presId="urn:microsoft.com/office/officeart/2005/8/layout/hList1"/>
    <dgm:cxn modelId="{753108D3-23F6-6140-B072-CD774582B39E}" type="presParOf" srcId="{28F70EC9-488F-2842-B7F8-868E3E0033A4}" destId="{533BA65C-6F08-C643-86DA-186D8452629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22E7A4B-D34D-5F49-A387-A7B4E5DB064F}" type="doc">
      <dgm:prSet loTypeId="urn:microsoft.com/office/officeart/2005/8/layout/chevron1" loCatId="process" qsTypeId="urn:microsoft.com/office/officeart/2005/8/quickstyle/simple4" qsCatId="simple" csTypeId="urn:microsoft.com/office/officeart/2005/8/colors/accent1_2" csCatId="accent1" phldr="1"/>
      <dgm:spPr/>
    </dgm:pt>
    <dgm:pt modelId="{07273F8F-A676-DE41-A711-9CC01C5CA7FB}">
      <dgm:prSet phldrT="[Text]"/>
      <dgm:spPr/>
      <dgm:t>
        <a:bodyPr/>
        <a:lstStyle/>
        <a:p>
          <a:r>
            <a:rPr lang="en-US" dirty="0"/>
            <a:t>Available</a:t>
          </a:r>
        </a:p>
      </dgm:t>
    </dgm:pt>
    <dgm:pt modelId="{E1B8E26F-C42B-CF4F-8012-D1880748A213}" type="parTrans" cxnId="{7BD2A8F7-6F2C-7546-9BE9-34ECFE46BEAD}">
      <dgm:prSet/>
      <dgm:spPr/>
      <dgm:t>
        <a:bodyPr/>
        <a:lstStyle/>
        <a:p>
          <a:endParaRPr lang="en-US"/>
        </a:p>
      </dgm:t>
    </dgm:pt>
    <dgm:pt modelId="{6A4CFDF1-E10C-2544-AA94-E6F05600420E}" type="sibTrans" cxnId="{7BD2A8F7-6F2C-7546-9BE9-34ECFE46BEAD}">
      <dgm:prSet/>
      <dgm:spPr/>
      <dgm:t>
        <a:bodyPr/>
        <a:lstStyle/>
        <a:p>
          <a:endParaRPr lang="en-US"/>
        </a:p>
      </dgm:t>
    </dgm:pt>
    <dgm:pt modelId="{A01E1B95-2CAE-014B-9BBE-DD0D6A476334}">
      <dgm:prSet/>
      <dgm:spPr/>
      <dgm:t>
        <a:bodyPr/>
        <a:lstStyle/>
        <a:p>
          <a:r>
            <a:rPr lang="en-US" dirty="0"/>
            <a:t>Reserved</a:t>
          </a:r>
        </a:p>
      </dgm:t>
    </dgm:pt>
    <dgm:pt modelId="{B28D9438-1878-3348-AE88-3532EAD9B3E0}" type="parTrans" cxnId="{808899A2-5BEC-D04E-8BF0-8580735A410C}">
      <dgm:prSet/>
      <dgm:spPr/>
      <dgm:t>
        <a:bodyPr/>
        <a:lstStyle/>
        <a:p>
          <a:endParaRPr lang="en-US"/>
        </a:p>
      </dgm:t>
    </dgm:pt>
    <dgm:pt modelId="{B23B37A1-5D57-D04D-9913-57DC93283742}" type="sibTrans" cxnId="{808899A2-5BEC-D04E-8BF0-8580735A410C}">
      <dgm:prSet/>
      <dgm:spPr/>
      <dgm:t>
        <a:bodyPr/>
        <a:lstStyle/>
        <a:p>
          <a:endParaRPr lang="en-US"/>
        </a:p>
      </dgm:t>
    </dgm:pt>
    <dgm:pt modelId="{FC968833-3348-3B48-AA71-7C8A9DD575FD}">
      <dgm:prSet/>
      <dgm:spPr/>
      <dgm:t>
        <a:bodyPr/>
        <a:lstStyle/>
        <a:p>
          <a:r>
            <a:rPr lang="en-US" dirty="0"/>
            <a:t>Committed</a:t>
          </a:r>
        </a:p>
      </dgm:t>
    </dgm:pt>
    <dgm:pt modelId="{D6AB25A8-09CD-944E-B3F5-311ADBCCA5C5}" type="parTrans" cxnId="{73E12328-86D6-C543-9B9D-933181CE2333}">
      <dgm:prSet/>
      <dgm:spPr/>
      <dgm:t>
        <a:bodyPr/>
        <a:lstStyle/>
        <a:p>
          <a:endParaRPr lang="en-US"/>
        </a:p>
      </dgm:t>
    </dgm:pt>
    <dgm:pt modelId="{3CD4A7E0-9EA6-114D-B261-E492B26641D8}" type="sibTrans" cxnId="{73E12328-86D6-C543-9B9D-933181CE2333}">
      <dgm:prSet/>
      <dgm:spPr/>
      <dgm:t>
        <a:bodyPr/>
        <a:lstStyle/>
        <a:p>
          <a:endParaRPr lang="en-US"/>
        </a:p>
      </dgm:t>
    </dgm:pt>
    <dgm:pt modelId="{6D5FB04C-860F-C448-B87F-96007872B3BF}" type="pres">
      <dgm:prSet presAssocID="{A22E7A4B-D34D-5F49-A387-A7B4E5DB064F}" presName="Name0" presStyleCnt="0">
        <dgm:presLayoutVars>
          <dgm:dir/>
          <dgm:animLvl val="lvl"/>
          <dgm:resizeHandles val="exact"/>
        </dgm:presLayoutVars>
      </dgm:prSet>
      <dgm:spPr/>
    </dgm:pt>
    <dgm:pt modelId="{95C5F6C0-11C6-B24E-ACF6-29FB602BCD1D}" type="pres">
      <dgm:prSet presAssocID="{07273F8F-A676-DE41-A711-9CC01C5CA7FB}" presName="parTxOnly" presStyleLbl="node1" presStyleIdx="0" presStyleCnt="3">
        <dgm:presLayoutVars>
          <dgm:chMax val="0"/>
          <dgm:chPref val="0"/>
          <dgm:bulletEnabled val="1"/>
        </dgm:presLayoutVars>
      </dgm:prSet>
      <dgm:spPr/>
    </dgm:pt>
    <dgm:pt modelId="{97C64856-5691-EE47-A269-18286BA2E44D}" type="pres">
      <dgm:prSet presAssocID="{6A4CFDF1-E10C-2544-AA94-E6F05600420E}" presName="parTxOnlySpace" presStyleCnt="0"/>
      <dgm:spPr/>
    </dgm:pt>
    <dgm:pt modelId="{218830B8-F577-EF40-97C3-CDAB0C7E149E}" type="pres">
      <dgm:prSet presAssocID="{A01E1B95-2CAE-014B-9BBE-DD0D6A476334}" presName="parTxOnly" presStyleLbl="node1" presStyleIdx="1" presStyleCnt="3">
        <dgm:presLayoutVars>
          <dgm:chMax val="0"/>
          <dgm:chPref val="0"/>
          <dgm:bulletEnabled val="1"/>
        </dgm:presLayoutVars>
      </dgm:prSet>
      <dgm:spPr/>
    </dgm:pt>
    <dgm:pt modelId="{425CA927-8718-6A4A-A34B-BF4E8F2E0D6C}" type="pres">
      <dgm:prSet presAssocID="{B23B37A1-5D57-D04D-9913-57DC93283742}" presName="parTxOnlySpace" presStyleCnt="0"/>
      <dgm:spPr/>
    </dgm:pt>
    <dgm:pt modelId="{D5695287-4682-C04F-B798-379273C26464}" type="pres">
      <dgm:prSet presAssocID="{FC968833-3348-3B48-AA71-7C8A9DD575FD}" presName="parTxOnly" presStyleLbl="node1" presStyleIdx="2" presStyleCnt="3">
        <dgm:presLayoutVars>
          <dgm:chMax val="0"/>
          <dgm:chPref val="0"/>
          <dgm:bulletEnabled val="1"/>
        </dgm:presLayoutVars>
      </dgm:prSet>
      <dgm:spPr/>
    </dgm:pt>
  </dgm:ptLst>
  <dgm:cxnLst>
    <dgm:cxn modelId="{A921F816-125D-EC4A-BC1F-F5C076B2576B}" type="presOf" srcId="{07273F8F-A676-DE41-A711-9CC01C5CA7FB}" destId="{95C5F6C0-11C6-B24E-ACF6-29FB602BCD1D}" srcOrd="0" destOrd="0" presId="urn:microsoft.com/office/officeart/2005/8/layout/chevron1"/>
    <dgm:cxn modelId="{73E12328-86D6-C543-9B9D-933181CE2333}" srcId="{A22E7A4B-D34D-5F49-A387-A7B4E5DB064F}" destId="{FC968833-3348-3B48-AA71-7C8A9DD575FD}" srcOrd="2" destOrd="0" parTransId="{D6AB25A8-09CD-944E-B3F5-311ADBCCA5C5}" sibTransId="{3CD4A7E0-9EA6-114D-B261-E492B26641D8}"/>
    <dgm:cxn modelId="{0D7DF249-487B-6045-9D71-65BD46A688EB}" type="presOf" srcId="{FC968833-3348-3B48-AA71-7C8A9DD575FD}" destId="{D5695287-4682-C04F-B798-379273C26464}" srcOrd="0" destOrd="0" presId="urn:microsoft.com/office/officeart/2005/8/layout/chevron1"/>
    <dgm:cxn modelId="{ED9BF05D-65C8-5D4F-AB07-82E0CE533FEC}" type="presOf" srcId="{A22E7A4B-D34D-5F49-A387-A7B4E5DB064F}" destId="{6D5FB04C-860F-C448-B87F-96007872B3BF}" srcOrd="0" destOrd="0" presId="urn:microsoft.com/office/officeart/2005/8/layout/chevron1"/>
    <dgm:cxn modelId="{808899A2-5BEC-D04E-8BF0-8580735A410C}" srcId="{A22E7A4B-D34D-5F49-A387-A7B4E5DB064F}" destId="{A01E1B95-2CAE-014B-9BBE-DD0D6A476334}" srcOrd="1" destOrd="0" parTransId="{B28D9438-1878-3348-AE88-3532EAD9B3E0}" sibTransId="{B23B37A1-5D57-D04D-9913-57DC93283742}"/>
    <dgm:cxn modelId="{7BD2A8F7-6F2C-7546-9BE9-34ECFE46BEAD}" srcId="{A22E7A4B-D34D-5F49-A387-A7B4E5DB064F}" destId="{07273F8F-A676-DE41-A711-9CC01C5CA7FB}" srcOrd="0" destOrd="0" parTransId="{E1B8E26F-C42B-CF4F-8012-D1880748A213}" sibTransId="{6A4CFDF1-E10C-2544-AA94-E6F05600420E}"/>
    <dgm:cxn modelId="{25F34DFF-5DE0-E74E-A846-6A0885288B78}" type="presOf" srcId="{A01E1B95-2CAE-014B-9BBE-DD0D6A476334}" destId="{218830B8-F577-EF40-97C3-CDAB0C7E149E}" srcOrd="0" destOrd="0" presId="urn:microsoft.com/office/officeart/2005/8/layout/chevron1"/>
    <dgm:cxn modelId="{24BFD8FE-5D4C-7B40-8DE9-A946874C37A1}" type="presParOf" srcId="{6D5FB04C-860F-C448-B87F-96007872B3BF}" destId="{95C5F6C0-11C6-B24E-ACF6-29FB602BCD1D}" srcOrd="0" destOrd="0" presId="urn:microsoft.com/office/officeart/2005/8/layout/chevron1"/>
    <dgm:cxn modelId="{C6E4601E-8D71-9944-B9D7-C92C9CDA04AA}" type="presParOf" srcId="{6D5FB04C-860F-C448-B87F-96007872B3BF}" destId="{97C64856-5691-EE47-A269-18286BA2E44D}" srcOrd="1" destOrd="0" presId="urn:microsoft.com/office/officeart/2005/8/layout/chevron1"/>
    <dgm:cxn modelId="{55B11632-232E-854E-B935-778261F399F7}" type="presParOf" srcId="{6D5FB04C-860F-C448-B87F-96007872B3BF}" destId="{218830B8-F577-EF40-97C3-CDAB0C7E149E}" srcOrd="2" destOrd="0" presId="urn:microsoft.com/office/officeart/2005/8/layout/chevron1"/>
    <dgm:cxn modelId="{174CF418-CE05-B547-B8D7-64DE9766981D}" type="presParOf" srcId="{6D5FB04C-860F-C448-B87F-96007872B3BF}" destId="{425CA927-8718-6A4A-A34B-BF4E8F2E0D6C}" srcOrd="3" destOrd="0" presId="urn:microsoft.com/office/officeart/2005/8/layout/chevron1"/>
    <dgm:cxn modelId="{7AE9865A-971C-6B49-8032-D3932D9FDE79}" type="presParOf" srcId="{6D5FB04C-860F-C448-B87F-96007872B3BF}" destId="{D5695287-4682-C04F-B798-379273C2646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C2EA0D-E077-6348-BA79-BA16D38530D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0FCB96B-CEFE-7E4B-B6C4-72B134326C6F}">
      <dgm:prSet/>
      <dgm:spPr/>
      <dgm:t>
        <a:bodyPr/>
        <a:lstStyle/>
        <a:p>
          <a:pPr rtl="0"/>
          <a:r>
            <a:rPr lang="en-US" dirty="0"/>
            <a:t>For virtual memory to be practical and effective:</a:t>
          </a:r>
        </a:p>
      </dgm:t>
    </dgm:pt>
    <dgm:pt modelId="{C9417D73-A2E5-7B4D-8358-06B4E74BC7C6}" type="parTrans" cxnId="{F657E8B6-E88D-A24F-936B-D179ED04E6EB}">
      <dgm:prSet/>
      <dgm:spPr/>
      <dgm:t>
        <a:bodyPr/>
        <a:lstStyle/>
        <a:p>
          <a:endParaRPr lang="en-US"/>
        </a:p>
      </dgm:t>
    </dgm:pt>
    <dgm:pt modelId="{69544D86-1256-3F48-A771-E724DB1CA2DE}" type="sibTrans" cxnId="{F657E8B6-E88D-A24F-936B-D179ED04E6EB}">
      <dgm:prSet/>
      <dgm:spPr/>
      <dgm:t>
        <a:bodyPr/>
        <a:lstStyle/>
        <a:p>
          <a:endParaRPr lang="en-US"/>
        </a:p>
      </dgm:t>
    </dgm:pt>
    <dgm:pt modelId="{A65B3CA6-C8EA-5D42-8F4E-0102F2DE9322}">
      <dgm:prSet/>
      <dgm:spPr>
        <a:solidFill>
          <a:schemeClr val="bg1"/>
        </a:solidFill>
        <a:ln>
          <a:solidFill>
            <a:schemeClr val="accent6">
              <a:lumMod val="75000"/>
            </a:schemeClr>
          </a:solidFill>
        </a:ln>
      </dgm:spPr>
      <dgm:t>
        <a:bodyPr/>
        <a:lstStyle/>
        <a:p>
          <a:pPr rtl="0"/>
          <a:r>
            <a:rPr lang="en-US" dirty="0"/>
            <a:t>Hardware must support paging and segmentation </a:t>
          </a:r>
        </a:p>
      </dgm:t>
    </dgm:pt>
    <dgm:pt modelId="{B3D7A046-02E2-2E4D-9411-176EE1AAA375}" type="parTrans" cxnId="{8F22BA0E-D040-234C-97E9-8C11708BD870}">
      <dgm:prSet/>
      <dgm:spPr/>
      <dgm:t>
        <a:bodyPr/>
        <a:lstStyle/>
        <a:p>
          <a:endParaRPr lang="en-US"/>
        </a:p>
      </dgm:t>
    </dgm:pt>
    <dgm:pt modelId="{20BF5A68-55E8-AB44-B7F1-CCC893911E55}" type="sibTrans" cxnId="{8F22BA0E-D040-234C-97E9-8C11708BD870}">
      <dgm:prSet/>
      <dgm:spPr/>
      <dgm:t>
        <a:bodyPr/>
        <a:lstStyle/>
        <a:p>
          <a:endParaRPr lang="en-US"/>
        </a:p>
      </dgm:t>
    </dgm:pt>
    <dgm:pt modelId="{711AAEF7-EE06-A74F-94E2-FE7BB5CC08EF}">
      <dgm:prSet/>
      <dgm:spPr>
        <a:solidFill>
          <a:schemeClr val="bg1"/>
        </a:solidFill>
        <a:ln>
          <a:solidFill>
            <a:schemeClr val="accent6">
              <a:lumMod val="75000"/>
            </a:schemeClr>
          </a:solidFill>
        </a:ln>
      </dgm:spPr>
      <dgm:t>
        <a:bodyPr/>
        <a:lstStyle/>
        <a:p>
          <a:pPr rtl="0"/>
          <a:r>
            <a:rPr lang="en-US" dirty="0"/>
            <a:t>Operating system must include software for managing the movement of pages and/or segments between secondary memory and main memory</a:t>
          </a:r>
        </a:p>
      </dgm:t>
    </dgm:pt>
    <dgm:pt modelId="{ECD1ADCD-25FE-444C-AF69-9877D8D116DB}" type="parTrans" cxnId="{212E4CD0-FF39-DD4A-B47A-1F0AE6D7118E}">
      <dgm:prSet/>
      <dgm:spPr/>
      <dgm:t>
        <a:bodyPr/>
        <a:lstStyle/>
        <a:p>
          <a:endParaRPr lang="en-US"/>
        </a:p>
      </dgm:t>
    </dgm:pt>
    <dgm:pt modelId="{6B773E1D-5061-744D-AB7E-84F87CE4918D}" type="sibTrans" cxnId="{212E4CD0-FF39-DD4A-B47A-1F0AE6D7118E}">
      <dgm:prSet/>
      <dgm:spPr/>
      <dgm:t>
        <a:bodyPr/>
        <a:lstStyle/>
        <a:p>
          <a:endParaRPr lang="en-US"/>
        </a:p>
      </dgm:t>
    </dgm:pt>
    <dgm:pt modelId="{36FED3B4-8B3D-7D4C-85F3-E811FCA5BAAC}" type="pres">
      <dgm:prSet presAssocID="{AFC2EA0D-E077-6348-BA79-BA16D38530D4}" presName="Name0" presStyleCnt="0">
        <dgm:presLayoutVars>
          <dgm:dir/>
          <dgm:animLvl val="lvl"/>
          <dgm:resizeHandles val="exact"/>
        </dgm:presLayoutVars>
      </dgm:prSet>
      <dgm:spPr/>
    </dgm:pt>
    <dgm:pt modelId="{AF89B28B-27E3-D04F-8F9C-2FEFAD162F79}" type="pres">
      <dgm:prSet presAssocID="{40FCB96B-CEFE-7E4B-B6C4-72B134326C6F}" presName="composite" presStyleCnt="0"/>
      <dgm:spPr/>
    </dgm:pt>
    <dgm:pt modelId="{25D7E9AD-3FF4-B340-AFEC-D83943AB2430}" type="pres">
      <dgm:prSet presAssocID="{40FCB96B-CEFE-7E4B-B6C4-72B134326C6F}" presName="parTx" presStyleLbl="alignNode1" presStyleIdx="0" presStyleCnt="1">
        <dgm:presLayoutVars>
          <dgm:chMax val="0"/>
          <dgm:chPref val="0"/>
          <dgm:bulletEnabled val="1"/>
        </dgm:presLayoutVars>
      </dgm:prSet>
      <dgm:spPr/>
    </dgm:pt>
    <dgm:pt modelId="{B46E4BCB-7BAA-C945-A329-7D44D749EC35}" type="pres">
      <dgm:prSet presAssocID="{40FCB96B-CEFE-7E4B-B6C4-72B134326C6F}" presName="desTx" presStyleLbl="alignAccFollowNode1" presStyleIdx="0" presStyleCnt="1">
        <dgm:presLayoutVars>
          <dgm:bulletEnabled val="1"/>
        </dgm:presLayoutVars>
      </dgm:prSet>
      <dgm:spPr/>
    </dgm:pt>
  </dgm:ptLst>
  <dgm:cxnLst>
    <dgm:cxn modelId="{9055B20A-2980-D442-9679-CE272575447D}" type="presOf" srcId="{A65B3CA6-C8EA-5D42-8F4E-0102F2DE9322}" destId="{B46E4BCB-7BAA-C945-A329-7D44D749EC35}" srcOrd="0" destOrd="0" presId="urn:microsoft.com/office/officeart/2005/8/layout/hList1"/>
    <dgm:cxn modelId="{8F22BA0E-D040-234C-97E9-8C11708BD870}" srcId="{40FCB96B-CEFE-7E4B-B6C4-72B134326C6F}" destId="{A65B3CA6-C8EA-5D42-8F4E-0102F2DE9322}" srcOrd="0" destOrd="0" parTransId="{B3D7A046-02E2-2E4D-9411-176EE1AAA375}" sibTransId="{20BF5A68-55E8-AB44-B7F1-CCC893911E55}"/>
    <dgm:cxn modelId="{F657E8B6-E88D-A24F-936B-D179ED04E6EB}" srcId="{AFC2EA0D-E077-6348-BA79-BA16D38530D4}" destId="{40FCB96B-CEFE-7E4B-B6C4-72B134326C6F}" srcOrd="0" destOrd="0" parTransId="{C9417D73-A2E5-7B4D-8358-06B4E74BC7C6}" sibTransId="{69544D86-1256-3F48-A771-E724DB1CA2DE}"/>
    <dgm:cxn modelId="{C617C8C0-D56D-434C-974C-919F5CA85FCE}" type="presOf" srcId="{711AAEF7-EE06-A74F-94E2-FE7BB5CC08EF}" destId="{B46E4BCB-7BAA-C945-A329-7D44D749EC35}" srcOrd="0" destOrd="1" presId="urn:microsoft.com/office/officeart/2005/8/layout/hList1"/>
    <dgm:cxn modelId="{A9D691C8-BAD1-F54F-9AC0-686331A29DD9}" type="presOf" srcId="{40FCB96B-CEFE-7E4B-B6C4-72B134326C6F}" destId="{25D7E9AD-3FF4-B340-AFEC-D83943AB2430}" srcOrd="0" destOrd="0" presId="urn:microsoft.com/office/officeart/2005/8/layout/hList1"/>
    <dgm:cxn modelId="{212E4CD0-FF39-DD4A-B47A-1F0AE6D7118E}" srcId="{40FCB96B-CEFE-7E4B-B6C4-72B134326C6F}" destId="{711AAEF7-EE06-A74F-94E2-FE7BB5CC08EF}" srcOrd="1" destOrd="0" parTransId="{ECD1ADCD-25FE-444C-AF69-9877D8D116DB}" sibTransId="{6B773E1D-5061-744D-AB7E-84F87CE4918D}"/>
    <dgm:cxn modelId="{07E864E8-C7F6-BC42-A599-4B1D6A7BCBC7}" type="presOf" srcId="{AFC2EA0D-E077-6348-BA79-BA16D38530D4}" destId="{36FED3B4-8B3D-7D4C-85F3-E811FCA5BAAC}" srcOrd="0" destOrd="0" presId="urn:microsoft.com/office/officeart/2005/8/layout/hList1"/>
    <dgm:cxn modelId="{F86005AF-6F07-724F-8C1E-C96C4F86524A}" type="presParOf" srcId="{36FED3B4-8B3D-7D4C-85F3-E811FCA5BAAC}" destId="{AF89B28B-27E3-D04F-8F9C-2FEFAD162F79}" srcOrd="0" destOrd="0" presId="urn:microsoft.com/office/officeart/2005/8/layout/hList1"/>
    <dgm:cxn modelId="{DE196362-017B-5342-BA11-048C979BC968}" type="presParOf" srcId="{AF89B28B-27E3-D04F-8F9C-2FEFAD162F79}" destId="{25D7E9AD-3FF4-B340-AFEC-D83943AB2430}" srcOrd="0" destOrd="0" presId="urn:microsoft.com/office/officeart/2005/8/layout/hList1"/>
    <dgm:cxn modelId="{36F6A005-5757-D249-8A6F-FC4A78B835C1}" type="presParOf" srcId="{AF89B28B-27E3-D04F-8F9C-2FEFAD162F79}" destId="{B46E4BCB-7BAA-C945-A329-7D44D749EC3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81AA77-07DA-2142-96A5-49CC6B15946F}"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D120E8D3-24E9-1949-A11E-AEDC36548878}">
      <dgm:prSet phldrT="[Text]"/>
      <dgm:spPr>
        <a:solidFill>
          <a:schemeClr val="accent6"/>
        </a:solidFill>
      </dgm:spPr>
      <dgm:t>
        <a:bodyPr/>
        <a:lstStyle/>
        <a:p>
          <a:r>
            <a:rPr lang="en-US" dirty="0"/>
            <a:t>Page number</a:t>
          </a:r>
        </a:p>
      </dgm:t>
    </dgm:pt>
    <dgm:pt modelId="{0FF2646A-4BE6-494D-9265-1A619671013C}" type="parTrans" cxnId="{DD2F4EFD-4844-A047-BC3B-103B4F861170}">
      <dgm:prSet/>
      <dgm:spPr/>
      <dgm:t>
        <a:bodyPr/>
        <a:lstStyle/>
        <a:p>
          <a:endParaRPr lang="en-US"/>
        </a:p>
      </dgm:t>
    </dgm:pt>
    <dgm:pt modelId="{272D528E-4010-9842-B116-85D5F7883787}" type="sibTrans" cxnId="{DD2F4EFD-4844-A047-BC3B-103B4F861170}">
      <dgm:prSet/>
      <dgm:spPr/>
      <dgm:t>
        <a:bodyPr/>
        <a:lstStyle/>
        <a:p>
          <a:endParaRPr lang="en-US"/>
        </a:p>
      </dgm:t>
    </dgm:pt>
    <dgm:pt modelId="{D8A33B25-0E4D-B04A-BCE3-E19DE50E9F74}">
      <dgm:prSet/>
      <dgm:spPr/>
      <dgm:t>
        <a:bodyPr/>
        <a:lstStyle/>
        <a:p>
          <a:r>
            <a:rPr lang="en-US" dirty="0"/>
            <a:t>Process identifier</a:t>
          </a:r>
        </a:p>
      </dgm:t>
    </dgm:pt>
    <dgm:pt modelId="{C54E160A-AE13-AA4A-A35D-3A1A7F93D370}" type="parTrans" cxnId="{EF3A9E1D-ECCD-FA4A-A5B5-4EE89D7141B9}">
      <dgm:prSet/>
      <dgm:spPr/>
      <dgm:t>
        <a:bodyPr/>
        <a:lstStyle/>
        <a:p>
          <a:endParaRPr lang="en-US"/>
        </a:p>
      </dgm:t>
    </dgm:pt>
    <dgm:pt modelId="{2B6AF75F-D056-0843-ADE1-22FCBA373D51}" type="sibTrans" cxnId="{EF3A9E1D-ECCD-FA4A-A5B5-4EE89D7141B9}">
      <dgm:prSet/>
      <dgm:spPr/>
      <dgm:t>
        <a:bodyPr/>
        <a:lstStyle/>
        <a:p>
          <a:endParaRPr lang="en-US"/>
        </a:p>
      </dgm:t>
    </dgm:pt>
    <dgm:pt modelId="{450DC066-D072-2846-A95B-4F23A895F9D4}">
      <dgm:prSet/>
      <dgm:spPr/>
      <dgm:t>
        <a:bodyPr/>
        <a:lstStyle/>
        <a:p>
          <a:r>
            <a:rPr lang="en-NZ" dirty="0"/>
            <a:t>The process that owns this page</a:t>
          </a:r>
        </a:p>
      </dgm:t>
    </dgm:pt>
    <dgm:pt modelId="{2BD053F5-3F26-0C4F-8DEB-F18FF4375857}" type="parTrans" cxnId="{6181FA2F-42E1-2E41-A878-0CB4536B0119}">
      <dgm:prSet/>
      <dgm:spPr/>
      <dgm:t>
        <a:bodyPr/>
        <a:lstStyle/>
        <a:p>
          <a:endParaRPr lang="en-US"/>
        </a:p>
      </dgm:t>
    </dgm:pt>
    <dgm:pt modelId="{CD6EA102-7A61-F444-8777-E25DFE80DA44}" type="sibTrans" cxnId="{6181FA2F-42E1-2E41-A878-0CB4536B0119}">
      <dgm:prSet/>
      <dgm:spPr/>
      <dgm:t>
        <a:bodyPr/>
        <a:lstStyle/>
        <a:p>
          <a:endParaRPr lang="en-US"/>
        </a:p>
      </dgm:t>
    </dgm:pt>
    <dgm:pt modelId="{09417694-75BB-374C-9447-7A8C104BB20D}">
      <dgm:prSet/>
      <dgm:spPr>
        <a:solidFill>
          <a:schemeClr val="accent1"/>
        </a:solidFill>
      </dgm:spPr>
      <dgm:t>
        <a:bodyPr/>
        <a:lstStyle/>
        <a:p>
          <a:r>
            <a:rPr lang="en-US" dirty="0"/>
            <a:t>Control bits</a:t>
          </a:r>
        </a:p>
      </dgm:t>
    </dgm:pt>
    <dgm:pt modelId="{EB447890-8F5B-8240-92FE-10B318308115}" type="parTrans" cxnId="{5747B466-12F3-B447-8971-76576D63AF5D}">
      <dgm:prSet/>
      <dgm:spPr/>
      <dgm:t>
        <a:bodyPr/>
        <a:lstStyle/>
        <a:p>
          <a:endParaRPr lang="en-US"/>
        </a:p>
      </dgm:t>
    </dgm:pt>
    <dgm:pt modelId="{D87310E4-5F4B-6D45-8394-22CAD98DA861}" type="sibTrans" cxnId="{5747B466-12F3-B447-8971-76576D63AF5D}">
      <dgm:prSet/>
      <dgm:spPr/>
      <dgm:t>
        <a:bodyPr/>
        <a:lstStyle/>
        <a:p>
          <a:endParaRPr lang="en-US"/>
        </a:p>
      </dgm:t>
    </dgm:pt>
    <dgm:pt modelId="{43C34199-651A-8D4F-A298-A1625BEA1769}">
      <dgm:prSet/>
      <dgm:spPr/>
      <dgm:t>
        <a:bodyPr/>
        <a:lstStyle/>
        <a:p>
          <a:r>
            <a:rPr lang="en-NZ" dirty="0"/>
            <a:t>Includes flags and protection and locking information</a:t>
          </a:r>
          <a:endParaRPr lang="en-US" dirty="0"/>
        </a:p>
      </dgm:t>
    </dgm:pt>
    <dgm:pt modelId="{72CB8B4B-F6E3-D946-8267-C3C6D5752854}" type="parTrans" cxnId="{19F713F4-EFB8-0340-AF3D-91D505E963CB}">
      <dgm:prSet/>
      <dgm:spPr/>
      <dgm:t>
        <a:bodyPr/>
        <a:lstStyle/>
        <a:p>
          <a:endParaRPr lang="en-US"/>
        </a:p>
      </dgm:t>
    </dgm:pt>
    <dgm:pt modelId="{11256ADB-6FED-5043-889A-3059F465029A}" type="sibTrans" cxnId="{19F713F4-EFB8-0340-AF3D-91D505E963CB}">
      <dgm:prSet/>
      <dgm:spPr/>
      <dgm:t>
        <a:bodyPr/>
        <a:lstStyle/>
        <a:p>
          <a:endParaRPr lang="en-US"/>
        </a:p>
      </dgm:t>
    </dgm:pt>
    <dgm:pt modelId="{1FADDC4D-66A3-814C-AFBF-41B63772ABF5}">
      <dgm:prSet/>
      <dgm:spPr>
        <a:solidFill>
          <a:schemeClr val="accent6"/>
        </a:solidFill>
      </dgm:spPr>
      <dgm:t>
        <a:bodyPr/>
        <a:lstStyle/>
        <a:p>
          <a:r>
            <a:rPr lang="en-US"/>
            <a:t>Chain pointer</a:t>
          </a:r>
          <a:endParaRPr lang="en-US" dirty="0"/>
        </a:p>
      </dgm:t>
    </dgm:pt>
    <dgm:pt modelId="{B9632BC2-D3F9-C548-A201-169B1171A673}" type="parTrans" cxnId="{DAD45610-8220-3348-B795-919A8D3B8599}">
      <dgm:prSet/>
      <dgm:spPr/>
      <dgm:t>
        <a:bodyPr/>
        <a:lstStyle/>
        <a:p>
          <a:endParaRPr lang="en-US"/>
        </a:p>
      </dgm:t>
    </dgm:pt>
    <dgm:pt modelId="{D2C6B560-278A-5E4D-ACD7-0DC9D75E9919}" type="sibTrans" cxnId="{DAD45610-8220-3348-B795-919A8D3B8599}">
      <dgm:prSet/>
      <dgm:spPr/>
      <dgm:t>
        <a:bodyPr/>
        <a:lstStyle/>
        <a:p>
          <a:endParaRPr lang="en-US"/>
        </a:p>
      </dgm:t>
    </dgm:pt>
    <dgm:pt modelId="{E8BBD288-510C-6F4B-974E-9EB6FDAE9ECF}">
      <dgm:prSet/>
      <dgm:spPr/>
      <dgm:t>
        <a:bodyPr/>
        <a:lstStyle/>
        <a:p>
          <a:r>
            <a:rPr lang="en-NZ" dirty="0"/>
            <a:t>The index value of the next entry in the chain</a:t>
          </a:r>
          <a:endParaRPr lang="en-US" dirty="0"/>
        </a:p>
      </dgm:t>
    </dgm:pt>
    <dgm:pt modelId="{562D6E1C-2D55-2D43-863C-D6BE6028D1FC}" type="parTrans" cxnId="{36DB6C3A-D272-044F-8C57-1336AAD3BE76}">
      <dgm:prSet/>
      <dgm:spPr/>
      <dgm:t>
        <a:bodyPr/>
        <a:lstStyle/>
        <a:p>
          <a:endParaRPr lang="en-US"/>
        </a:p>
      </dgm:t>
    </dgm:pt>
    <dgm:pt modelId="{12040787-25C2-5A4D-BBB1-26251F4C2ECC}" type="sibTrans" cxnId="{36DB6C3A-D272-044F-8C57-1336AAD3BE76}">
      <dgm:prSet/>
      <dgm:spPr/>
      <dgm:t>
        <a:bodyPr/>
        <a:lstStyle/>
        <a:p>
          <a:endParaRPr lang="en-US"/>
        </a:p>
      </dgm:t>
    </dgm:pt>
    <dgm:pt modelId="{C056616E-34AB-D848-9960-0BCC43307BE1}" type="pres">
      <dgm:prSet presAssocID="{F581AA77-07DA-2142-96A5-49CC6B15946F}" presName="Name0" presStyleCnt="0">
        <dgm:presLayoutVars>
          <dgm:dir/>
          <dgm:animLvl val="lvl"/>
          <dgm:resizeHandles val="exact"/>
        </dgm:presLayoutVars>
      </dgm:prSet>
      <dgm:spPr/>
    </dgm:pt>
    <dgm:pt modelId="{BA002ADF-51AF-934D-B800-DEB8A054188D}" type="pres">
      <dgm:prSet presAssocID="{D120E8D3-24E9-1949-A11E-AEDC36548878}" presName="composite" presStyleCnt="0"/>
      <dgm:spPr/>
    </dgm:pt>
    <dgm:pt modelId="{A4D7E7A2-94C8-6449-B815-A75A1C804EEF}" type="pres">
      <dgm:prSet presAssocID="{D120E8D3-24E9-1949-A11E-AEDC36548878}" presName="parTx" presStyleLbl="node1" presStyleIdx="0" presStyleCnt="4">
        <dgm:presLayoutVars>
          <dgm:chMax val="0"/>
          <dgm:chPref val="0"/>
          <dgm:bulletEnabled val="1"/>
        </dgm:presLayoutVars>
      </dgm:prSet>
      <dgm:spPr/>
    </dgm:pt>
    <dgm:pt modelId="{3D995D19-7DC5-4342-8C7E-884934FFA9AF}" type="pres">
      <dgm:prSet presAssocID="{D120E8D3-24E9-1949-A11E-AEDC36548878}" presName="desTx" presStyleLbl="revTx" presStyleIdx="0" presStyleCnt="3">
        <dgm:presLayoutVars>
          <dgm:bulletEnabled val="1"/>
        </dgm:presLayoutVars>
      </dgm:prSet>
      <dgm:spPr/>
    </dgm:pt>
    <dgm:pt modelId="{BF4E8943-7FF7-0B48-9470-6655CBDD83D2}" type="pres">
      <dgm:prSet presAssocID="{272D528E-4010-9842-B116-85D5F7883787}" presName="space" presStyleCnt="0"/>
      <dgm:spPr/>
    </dgm:pt>
    <dgm:pt modelId="{89FDFD00-DD75-DC43-90FE-8CAE5A426339}" type="pres">
      <dgm:prSet presAssocID="{D8A33B25-0E4D-B04A-BCE3-E19DE50E9F74}" presName="composite" presStyleCnt="0"/>
      <dgm:spPr/>
    </dgm:pt>
    <dgm:pt modelId="{EE339B2B-776F-DD41-B17A-16E3F91452EC}" type="pres">
      <dgm:prSet presAssocID="{D8A33B25-0E4D-B04A-BCE3-E19DE50E9F74}" presName="parTx" presStyleLbl="node1" presStyleIdx="1" presStyleCnt="4">
        <dgm:presLayoutVars>
          <dgm:chMax val="0"/>
          <dgm:chPref val="0"/>
          <dgm:bulletEnabled val="1"/>
        </dgm:presLayoutVars>
      </dgm:prSet>
      <dgm:spPr/>
    </dgm:pt>
    <dgm:pt modelId="{F277B540-B5D5-CF42-B739-45F4DBE2427C}" type="pres">
      <dgm:prSet presAssocID="{D8A33B25-0E4D-B04A-BCE3-E19DE50E9F74}" presName="desTx" presStyleLbl="revTx" presStyleIdx="0" presStyleCnt="3">
        <dgm:presLayoutVars>
          <dgm:bulletEnabled val="1"/>
        </dgm:presLayoutVars>
      </dgm:prSet>
      <dgm:spPr/>
    </dgm:pt>
    <dgm:pt modelId="{F6F6DC32-7868-AA4F-9242-9DEF1FDD8EE1}" type="pres">
      <dgm:prSet presAssocID="{2B6AF75F-D056-0843-ADE1-22FCBA373D51}" presName="space" presStyleCnt="0"/>
      <dgm:spPr/>
    </dgm:pt>
    <dgm:pt modelId="{A8865112-5013-8A4E-BA27-F4D4FE2917B0}" type="pres">
      <dgm:prSet presAssocID="{09417694-75BB-374C-9447-7A8C104BB20D}" presName="composite" presStyleCnt="0"/>
      <dgm:spPr/>
    </dgm:pt>
    <dgm:pt modelId="{FA0BD477-E17C-9046-8416-8129B3958C7A}" type="pres">
      <dgm:prSet presAssocID="{09417694-75BB-374C-9447-7A8C104BB20D}" presName="parTx" presStyleLbl="node1" presStyleIdx="2" presStyleCnt="4">
        <dgm:presLayoutVars>
          <dgm:chMax val="0"/>
          <dgm:chPref val="0"/>
          <dgm:bulletEnabled val="1"/>
        </dgm:presLayoutVars>
      </dgm:prSet>
      <dgm:spPr/>
    </dgm:pt>
    <dgm:pt modelId="{3744A542-2291-5A41-9CE1-FBAA98039FEC}" type="pres">
      <dgm:prSet presAssocID="{09417694-75BB-374C-9447-7A8C104BB20D}" presName="desTx" presStyleLbl="revTx" presStyleIdx="1" presStyleCnt="3">
        <dgm:presLayoutVars>
          <dgm:bulletEnabled val="1"/>
        </dgm:presLayoutVars>
      </dgm:prSet>
      <dgm:spPr/>
    </dgm:pt>
    <dgm:pt modelId="{92F9D02F-F706-7F44-A676-0EC861187D63}" type="pres">
      <dgm:prSet presAssocID="{D87310E4-5F4B-6D45-8394-22CAD98DA861}" presName="space" presStyleCnt="0"/>
      <dgm:spPr/>
    </dgm:pt>
    <dgm:pt modelId="{2FC605C3-5EF4-1943-97B6-4965A2F767F5}" type="pres">
      <dgm:prSet presAssocID="{1FADDC4D-66A3-814C-AFBF-41B63772ABF5}" presName="composite" presStyleCnt="0"/>
      <dgm:spPr/>
    </dgm:pt>
    <dgm:pt modelId="{4497DCE3-38DE-B342-B75A-262B32B84D6F}" type="pres">
      <dgm:prSet presAssocID="{1FADDC4D-66A3-814C-AFBF-41B63772ABF5}" presName="parTx" presStyleLbl="node1" presStyleIdx="3" presStyleCnt="4">
        <dgm:presLayoutVars>
          <dgm:chMax val="0"/>
          <dgm:chPref val="0"/>
          <dgm:bulletEnabled val="1"/>
        </dgm:presLayoutVars>
      </dgm:prSet>
      <dgm:spPr/>
    </dgm:pt>
    <dgm:pt modelId="{D3897995-0BC0-F747-93A9-7187BB897C7C}" type="pres">
      <dgm:prSet presAssocID="{1FADDC4D-66A3-814C-AFBF-41B63772ABF5}" presName="desTx" presStyleLbl="revTx" presStyleIdx="2" presStyleCnt="3">
        <dgm:presLayoutVars>
          <dgm:bulletEnabled val="1"/>
        </dgm:presLayoutVars>
      </dgm:prSet>
      <dgm:spPr/>
    </dgm:pt>
  </dgm:ptLst>
  <dgm:cxnLst>
    <dgm:cxn modelId="{DAD45610-8220-3348-B795-919A8D3B8599}" srcId="{F581AA77-07DA-2142-96A5-49CC6B15946F}" destId="{1FADDC4D-66A3-814C-AFBF-41B63772ABF5}" srcOrd="3" destOrd="0" parTransId="{B9632BC2-D3F9-C548-A201-169B1171A673}" sibTransId="{D2C6B560-278A-5E4D-ACD7-0DC9D75E9919}"/>
    <dgm:cxn modelId="{EF3A9E1D-ECCD-FA4A-A5B5-4EE89D7141B9}" srcId="{F581AA77-07DA-2142-96A5-49CC6B15946F}" destId="{D8A33B25-0E4D-B04A-BCE3-E19DE50E9F74}" srcOrd="1" destOrd="0" parTransId="{C54E160A-AE13-AA4A-A35D-3A1A7F93D370}" sibTransId="{2B6AF75F-D056-0843-ADE1-22FCBA373D51}"/>
    <dgm:cxn modelId="{6181FA2F-42E1-2E41-A878-0CB4536B0119}" srcId="{D8A33B25-0E4D-B04A-BCE3-E19DE50E9F74}" destId="{450DC066-D072-2846-A95B-4F23A895F9D4}" srcOrd="0" destOrd="0" parTransId="{2BD053F5-3F26-0C4F-8DEB-F18FF4375857}" sibTransId="{CD6EA102-7A61-F444-8777-E25DFE80DA44}"/>
    <dgm:cxn modelId="{36DB6C3A-D272-044F-8C57-1336AAD3BE76}" srcId="{1FADDC4D-66A3-814C-AFBF-41B63772ABF5}" destId="{E8BBD288-510C-6F4B-974E-9EB6FDAE9ECF}" srcOrd="0" destOrd="0" parTransId="{562D6E1C-2D55-2D43-863C-D6BE6028D1FC}" sibTransId="{12040787-25C2-5A4D-BBB1-26251F4C2ECC}"/>
    <dgm:cxn modelId="{BC2FEF43-8A8C-C24D-8B93-DAB3683189D9}" type="presOf" srcId="{43C34199-651A-8D4F-A298-A1625BEA1769}" destId="{3744A542-2291-5A41-9CE1-FBAA98039FEC}" srcOrd="0" destOrd="0" presId="urn:microsoft.com/office/officeart/2005/8/layout/chevron1"/>
    <dgm:cxn modelId="{2F0F165B-B057-DE45-8E4A-8EC9E8A143CD}" type="presOf" srcId="{D120E8D3-24E9-1949-A11E-AEDC36548878}" destId="{A4D7E7A2-94C8-6449-B815-A75A1C804EEF}" srcOrd="0" destOrd="0" presId="urn:microsoft.com/office/officeart/2005/8/layout/chevron1"/>
    <dgm:cxn modelId="{4145DF5C-FF76-3D4C-89FA-12AAD0EBACFC}" type="presOf" srcId="{F581AA77-07DA-2142-96A5-49CC6B15946F}" destId="{C056616E-34AB-D848-9960-0BCC43307BE1}" srcOrd="0" destOrd="0" presId="urn:microsoft.com/office/officeart/2005/8/layout/chevron1"/>
    <dgm:cxn modelId="{5747B466-12F3-B447-8971-76576D63AF5D}" srcId="{F581AA77-07DA-2142-96A5-49CC6B15946F}" destId="{09417694-75BB-374C-9447-7A8C104BB20D}" srcOrd="2" destOrd="0" parTransId="{EB447890-8F5B-8240-92FE-10B318308115}" sibTransId="{D87310E4-5F4B-6D45-8394-22CAD98DA861}"/>
    <dgm:cxn modelId="{66ED646D-F71C-BF43-92CB-6BFD51C66ED8}" type="presOf" srcId="{1FADDC4D-66A3-814C-AFBF-41B63772ABF5}" destId="{4497DCE3-38DE-B342-B75A-262B32B84D6F}" srcOrd="0" destOrd="0" presId="urn:microsoft.com/office/officeart/2005/8/layout/chevron1"/>
    <dgm:cxn modelId="{65397D91-59CB-5648-B876-86AC5E0B374B}" type="presOf" srcId="{E8BBD288-510C-6F4B-974E-9EB6FDAE9ECF}" destId="{D3897995-0BC0-F747-93A9-7187BB897C7C}" srcOrd="0" destOrd="0" presId="urn:microsoft.com/office/officeart/2005/8/layout/chevron1"/>
    <dgm:cxn modelId="{C8FB9FA8-B1BB-7549-87EF-0FCBA64E1BDF}" type="presOf" srcId="{450DC066-D072-2846-A95B-4F23A895F9D4}" destId="{F277B540-B5D5-CF42-B739-45F4DBE2427C}" srcOrd="0" destOrd="0" presId="urn:microsoft.com/office/officeart/2005/8/layout/chevron1"/>
    <dgm:cxn modelId="{136BE2C1-5C52-8C44-BCF5-184C217D9FF8}" type="presOf" srcId="{09417694-75BB-374C-9447-7A8C104BB20D}" destId="{FA0BD477-E17C-9046-8416-8129B3958C7A}" srcOrd="0" destOrd="0" presId="urn:microsoft.com/office/officeart/2005/8/layout/chevron1"/>
    <dgm:cxn modelId="{860230DE-FA1D-4F48-A032-6968E219E0ED}" type="presOf" srcId="{D8A33B25-0E4D-B04A-BCE3-E19DE50E9F74}" destId="{EE339B2B-776F-DD41-B17A-16E3F91452EC}" srcOrd="0" destOrd="0" presId="urn:microsoft.com/office/officeart/2005/8/layout/chevron1"/>
    <dgm:cxn modelId="{19F713F4-EFB8-0340-AF3D-91D505E963CB}" srcId="{09417694-75BB-374C-9447-7A8C104BB20D}" destId="{43C34199-651A-8D4F-A298-A1625BEA1769}" srcOrd="0" destOrd="0" parTransId="{72CB8B4B-F6E3-D946-8267-C3C6D5752854}" sibTransId="{11256ADB-6FED-5043-889A-3059F465029A}"/>
    <dgm:cxn modelId="{DD2F4EFD-4844-A047-BC3B-103B4F861170}" srcId="{F581AA77-07DA-2142-96A5-49CC6B15946F}" destId="{D120E8D3-24E9-1949-A11E-AEDC36548878}" srcOrd="0" destOrd="0" parTransId="{0FF2646A-4BE6-494D-9265-1A619671013C}" sibTransId="{272D528E-4010-9842-B116-85D5F7883787}"/>
    <dgm:cxn modelId="{6E4453FA-4898-BE46-821B-F8D278331044}" type="presParOf" srcId="{C056616E-34AB-D848-9960-0BCC43307BE1}" destId="{BA002ADF-51AF-934D-B800-DEB8A054188D}" srcOrd="0" destOrd="0" presId="urn:microsoft.com/office/officeart/2005/8/layout/chevron1"/>
    <dgm:cxn modelId="{F3570422-48AF-834A-880E-8F7B043E2A1D}" type="presParOf" srcId="{BA002ADF-51AF-934D-B800-DEB8A054188D}" destId="{A4D7E7A2-94C8-6449-B815-A75A1C804EEF}" srcOrd="0" destOrd="0" presId="urn:microsoft.com/office/officeart/2005/8/layout/chevron1"/>
    <dgm:cxn modelId="{C95E1DCA-96B6-5045-96A6-1F39CF1A57FD}" type="presParOf" srcId="{BA002ADF-51AF-934D-B800-DEB8A054188D}" destId="{3D995D19-7DC5-4342-8C7E-884934FFA9AF}" srcOrd="1" destOrd="0" presId="urn:microsoft.com/office/officeart/2005/8/layout/chevron1"/>
    <dgm:cxn modelId="{4AC49D7A-B341-8C4C-A018-A6EEC4831BB8}" type="presParOf" srcId="{C056616E-34AB-D848-9960-0BCC43307BE1}" destId="{BF4E8943-7FF7-0B48-9470-6655CBDD83D2}" srcOrd="1" destOrd="0" presId="urn:microsoft.com/office/officeart/2005/8/layout/chevron1"/>
    <dgm:cxn modelId="{02C7130F-C3A2-D947-AD3E-AB83813A7942}" type="presParOf" srcId="{C056616E-34AB-D848-9960-0BCC43307BE1}" destId="{89FDFD00-DD75-DC43-90FE-8CAE5A426339}" srcOrd="2" destOrd="0" presId="urn:microsoft.com/office/officeart/2005/8/layout/chevron1"/>
    <dgm:cxn modelId="{162BDDF5-9A15-9749-BFD3-5F14659C599D}" type="presParOf" srcId="{89FDFD00-DD75-DC43-90FE-8CAE5A426339}" destId="{EE339B2B-776F-DD41-B17A-16E3F91452EC}" srcOrd="0" destOrd="0" presId="urn:microsoft.com/office/officeart/2005/8/layout/chevron1"/>
    <dgm:cxn modelId="{CFC9690D-BEE8-8941-93AF-7A79E3DE9152}" type="presParOf" srcId="{89FDFD00-DD75-DC43-90FE-8CAE5A426339}" destId="{F277B540-B5D5-CF42-B739-45F4DBE2427C}" srcOrd="1" destOrd="0" presId="urn:microsoft.com/office/officeart/2005/8/layout/chevron1"/>
    <dgm:cxn modelId="{1E226D88-638F-CD40-9768-06C5E863F7FC}" type="presParOf" srcId="{C056616E-34AB-D848-9960-0BCC43307BE1}" destId="{F6F6DC32-7868-AA4F-9242-9DEF1FDD8EE1}" srcOrd="3" destOrd="0" presId="urn:microsoft.com/office/officeart/2005/8/layout/chevron1"/>
    <dgm:cxn modelId="{08236EE3-7C16-FB48-99EE-27DE2CB292C3}" type="presParOf" srcId="{C056616E-34AB-D848-9960-0BCC43307BE1}" destId="{A8865112-5013-8A4E-BA27-F4D4FE2917B0}" srcOrd="4" destOrd="0" presId="urn:microsoft.com/office/officeart/2005/8/layout/chevron1"/>
    <dgm:cxn modelId="{A455BF40-8D39-9B40-915C-518464C4F5C6}" type="presParOf" srcId="{A8865112-5013-8A4E-BA27-F4D4FE2917B0}" destId="{FA0BD477-E17C-9046-8416-8129B3958C7A}" srcOrd="0" destOrd="0" presId="urn:microsoft.com/office/officeart/2005/8/layout/chevron1"/>
    <dgm:cxn modelId="{12BB5BDB-21C1-7A47-A0A2-A1F00EAB10A5}" type="presParOf" srcId="{A8865112-5013-8A4E-BA27-F4D4FE2917B0}" destId="{3744A542-2291-5A41-9CE1-FBAA98039FEC}" srcOrd="1" destOrd="0" presId="urn:microsoft.com/office/officeart/2005/8/layout/chevron1"/>
    <dgm:cxn modelId="{2B3E68C9-BDB3-6A4B-A7A2-E7BD3E996484}" type="presParOf" srcId="{C056616E-34AB-D848-9960-0BCC43307BE1}" destId="{92F9D02F-F706-7F44-A676-0EC861187D63}" srcOrd="5" destOrd="0" presId="urn:microsoft.com/office/officeart/2005/8/layout/chevron1"/>
    <dgm:cxn modelId="{4CB2C589-9EC6-9744-A9DD-6C9903892156}" type="presParOf" srcId="{C056616E-34AB-D848-9960-0BCC43307BE1}" destId="{2FC605C3-5EF4-1943-97B6-4965A2F767F5}" srcOrd="6" destOrd="0" presId="urn:microsoft.com/office/officeart/2005/8/layout/chevron1"/>
    <dgm:cxn modelId="{C2474374-7761-9045-84FB-1C42EB4072C0}" type="presParOf" srcId="{2FC605C3-5EF4-1943-97B6-4965A2F767F5}" destId="{4497DCE3-38DE-B342-B75A-262B32B84D6F}" srcOrd="0" destOrd="0" presId="urn:microsoft.com/office/officeart/2005/8/layout/chevron1"/>
    <dgm:cxn modelId="{31718279-DA23-9C4E-9656-87E58832C585}" type="presParOf" srcId="{2FC605C3-5EF4-1943-97B6-4965A2F767F5}" destId="{D3897995-0BC0-F747-93A9-7187BB897C7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58F8B2-7872-9E4E-90DA-7B126D32FF5F}"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0A2BFC9-1C0A-AC47-AD8D-2D85C6286E21}">
      <dgm:prSet phldrT="[Text]"/>
      <dgm:spPr>
        <a:solidFill>
          <a:schemeClr val="accent6"/>
        </a:solidFill>
      </dgm:spPr>
      <dgm:t>
        <a:bodyPr/>
        <a:lstStyle/>
        <a:p>
          <a:r>
            <a:rPr lang="en-US" dirty="0"/>
            <a:t>The design issue of page size is related to the size of physical main memory and program size</a:t>
          </a:r>
        </a:p>
      </dgm:t>
    </dgm:pt>
    <dgm:pt modelId="{98F867BF-B820-FE41-AACE-B9B6F2193D07}" type="parTrans" cxnId="{2DA96651-2D82-9B4E-A2AD-01D268D02B59}">
      <dgm:prSet/>
      <dgm:spPr/>
      <dgm:t>
        <a:bodyPr/>
        <a:lstStyle/>
        <a:p>
          <a:endParaRPr lang="en-US"/>
        </a:p>
      </dgm:t>
    </dgm:pt>
    <dgm:pt modelId="{29D2AD5B-2C72-244E-B310-81D2127838F2}" type="sibTrans" cxnId="{2DA96651-2D82-9B4E-A2AD-01D268D02B59}">
      <dgm:prSet/>
      <dgm:spPr>
        <a:solidFill>
          <a:schemeClr val="accent3">
            <a:lumMod val="50000"/>
          </a:schemeClr>
        </a:solidFill>
      </dgm:spPr>
      <dgm:t>
        <a:bodyPr/>
        <a:lstStyle/>
        <a:p>
          <a:endParaRPr lang="en-US"/>
        </a:p>
      </dgm:t>
    </dgm:pt>
    <dgm:pt modelId="{F6EBADCB-2FF1-C542-B00C-568974D5920D}">
      <dgm:prSet/>
      <dgm:spPr/>
      <dgm:t>
        <a:bodyPr/>
        <a:lstStyle/>
        <a:p>
          <a:r>
            <a:rPr lang="en-US" dirty="0"/>
            <a:t>Main memory is getting larger and address space used by applications is also growing</a:t>
          </a:r>
        </a:p>
      </dgm:t>
    </dgm:pt>
    <dgm:pt modelId="{C679C2A4-8A82-7549-8D49-5963B5511CE7}" type="parTrans" cxnId="{3764A845-D10B-864C-A753-978E248DD407}">
      <dgm:prSet/>
      <dgm:spPr/>
      <dgm:t>
        <a:bodyPr/>
        <a:lstStyle/>
        <a:p>
          <a:endParaRPr lang="en-US"/>
        </a:p>
      </dgm:t>
    </dgm:pt>
    <dgm:pt modelId="{A466907B-4D09-B240-AEBA-39BE822BB331}" type="sibTrans" cxnId="{3764A845-D10B-864C-A753-978E248DD407}">
      <dgm:prSet/>
      <dgm:spPr>
        <a:solidFill>
          <a:schemeClr val="accent3">
            <a:lumMod val="50000"/>
          </a:schemeClr>
        </a:solidFill>
      </dgm:spPr>
      <dgm:t>
        <a:bodyPr/>
        <a:lstStyle/>
        <a:p>
          <a:endParaRPr lang="en-US"/>
        </a:p>
      </dgm:t>
    </dgm:pt>
    <dgm:pt modelId="{D58092BF-AF65-A147-B76C-262FAB168C60}">
      <dgm:prSet/>
      <dgm:spPr/>
      <dgm:t>
        <a:bodyPr/>
        <a:lstStyle/>
        <a:p>
          <a:r>
            <a:rPr lang="en-US" dirty="0"/>
            <a:t>Most obvious on personal computers where applications are becoming increasingly complex</a:t>
          </a:r>
        </a:p>
      </dgm:t>
    </dgm:pt>
    <dgm:pt modelId="{C4BEAAFC-F54F-AC4D-88B3-2996F8739270}" type="parTrans" cxnId="{D7714FB0-AA90-6741-9A87-31F041788044}">
      <dgm:prSet/>
      <dgm:spPr/>
      <dgm:t>
        <a:bodyPr/>
        <a:lstStyle/>
        <a:p>
          <a:endParaRPr lang="en-US"/>
        </a:p>
      </dgm:t>
    </dgm:pt>
    <dgm:pt modelId="{12FCA9A0-C99C-4E48-982F-533B82CBDC7A}" type="sibTrans" cxnId="{D7714FB0-AA90-6741-9A87-31F041788044}">
      <dgm:prSet/>
      <dgm:spPr/>
      <dgm:t>
        <a:bodyPr/>
        <a:lstStyle/>
        <a:p>
          <a:endParaRPr lang="en-US"/>
        </a:p>
      </dgm:t>
    </dgm:pt>
    <dgm:pt modelId="{C9273ED0-D15D-FE4C-A580-AE872E02ACC8}" type="pres">
      <dgm:prSet presAssocID="{8F58F8B2-7872-9E4E-90DA-7B126D32FF5F}" presName="diagram" presStyleCnt="0">
        <dgm:presLayoutVars>
          <dgm:dir/>
          <dgm:resizeHandles val="exact"/>
        </dgm:presLayoutVars>
      </dgm:prSet>
      <dgm:spPr/>
    </dgm:pt>
    <dgm:pt modelId="{B093AF8C-04B1-4C43-A35A-CF4B8C66A757}" type="pres">
      <dgm:prSet presAssocID="{70A2BFC9-1C0A-AC47-AD8D-2D85C6286E21}" presName="node" presStyleLbl="node1" presStyleIdx="0" presStyleCnt="3">
        <dgm:presLayoutVars>
          <dgm:bulletEnabled val="1"/>
        </dgm:presLayoutVars>
      </dgm:prSet>
      <dgm:spPr/>
    </dgm:pt>
    <dgm:pt modelId="{694744F4-F30A-864A-A98E-CF18F2203F85}" type="pres">
      <dgm:prSet presAssocID="{29D2AD5B-2C72-244E-B310-81D2127838F2}" presName="sibTrans" presStyleLbl="sibTrans2D1" presStyleIdx="0" presStyleCnt="2"/>
      <dgm:spPr/>
    </dgm:pt>
    <dgm:pt modelId="{8A3F7808-5749-C642-A5CA-D6A57AA2FE9E}" type="pres">
      <dgm:prSet presAssocID="{29D2AD5B-2C72-244E-B310-81D2127838F2}" presName="connectorText" presStyleLbl="sibTrans2D1" presStyleIdx="0" presStyleCnt="2"/>
      <dgm:spPr/>
    </dgm:pt>
    <dgm:pt modelId="{30B20897-C5C0-5742-B563-9436CE25342C}" type="pres">
      <dgm:prSet presAssocID="{F6EBADCB-2FF1-C542-B00C-568974D5920D}" presName="node" presStyleLbl="node1" presStyleIdx="1" presStyleCnt="3">
        <dgm:presLayoutVars>
          <dgm:bulletEnabled val="1"/>
        </dgm:presLayoutVars>
      </dgm:prSet>
      <dgm:spPr/>
    </dgm:pt>
    <dgm:pt modelId="{7C5C0815-BD42-D14E-93BD-94621EF68706}" type="pres">
      <dgm:prSet presAssocID="{A466907B-4D09-B240-AEBA-39BE822BB331}" presName="sibTrans" presStyleLbl="sibTrans2D1" presStyleIdx="1" presStyleCnt="2"/>
      <dgm:spPr/>
    </dgm:pt>
    <dgm:pt modelId="{9CF83016-17B9-754E-90A3-D0DDEFD9D0A0}" type="pres">
      <dgm:prSet presAssocID="{A466907B-4D09-B240-AEBA-39BE822BB331}" presName="connectorText" presStyleLbl="sibTrans2D1" presStyleIdx="1" presStyleCnt="2"/>
      <dgm:spPr/>
    </dgm:pt>
    <dgm:pt modelId="{6F9D6D64-A141-6943-9325-D1CEA017D105}" type="pres">
      <dgm:prSet presAssocID="{D58092BF-AF65-A147-B76C-262FAB168C60}" presName="node" presStyleLbl="node1" presStyleIdx="2" presStyleCnt="3">
        <dgm:presLayoutVars>
          <dgm:bulletEnabled val="1"/>
        </dgm:presLayoutVars>
      </dgm:prSet>
      <dgm:spPr/>
    </dgm:pt>
  </dgm:ptLst>
  <dgm:cxnLst>
    <dgm:cxn modelId="{4DA72501-A88F-3B48-A2AF-970498C778D9}" type="presOf" srcId="{A466907B-4D09-B240-AEBA-39BE822BB331}" destId="{7C5C0815-BD42-D14E-93BD-94621EF68706}" srcOrd="0" destOrd="0" presId="urn:microsoft.com/office/officeart/2005/8/layout/process5"/>
    <dgm:cxn modelId="{C87CB93B-61A9-EF43-96D4-F437D13CC4A2}" type="presOf" srcId="{29D2AD5B-2C72-244E-B310-81D2127838F2}" destId="{694744F4-F30A-864A-A98E-CF18F2203F85}" srcOrd="0" destOrd="0" presId="urn:microsoft.com/office/officeart/2005/8/layout/process5"/>
    <dgm:cxn modelId="{3764A845-D10B-864C-A753-978E248DD407}" srcId="{8F58F8B2-7872-9E4E-90DA-7B126D32FF5F}" destId="{F6EBADCB-2FF1-C542-B00C-568974D5920D}" srcOrd="1" destOrd="0" parTransId="{C679C2A4-8A82-7549-8D49-5963B5511CE7}" sibTransId="{A466907B-4D09-B240-AEBA-39BE822BB331}"/>
    <dgm:cxn modelId="{2DA96651-2D82-9B4E-A2AD-01D268D02B59}" srcId="{8F58F8B2-7872-9E4E-90DA-7B126D32FF5F}" destId="{70A2BFC9-1C0A-AC47-AD8D-2D85C6286E21}" srcOrd="0" destOrd="0" parTransId="{98F867BF-B820-FE41-AACE-B9B6F2193D07}" sibTransId="{29D2AD5B-2C72-244E-B310-81D2127838F2}"/>
    <dgm:cxn modelId="{C55E2891-A566-AB4D-BA16-D68AF9E2614D}" type="presOf" srcId="{F6EBADCB-2FF1-C542-B00C-568974D5920D}" destId="{30B20897-C5C0-5742-B563-9436CE25342C}" srcOrd="0" destOrd="0" presId="urn:microsoft.com/office/officeart/2005/8/layout/process5"/>
    <dgm:cxn modelId="{FBA91BAE-17AD-F841-BD74-0364E00F1EFC}" type="presOf" srcId="{A466907B-4D09-B240-AEBA-39BE822BB331}" destId="{9CF83016-17B9-754E-90A3-D0DDEFD9D0A0}" srcOrd="1" destOrd="0" presId="urn:microsoft.com/office/officeart/2005/8/layout/process5"/>
    <dgm:cxn modelId="{D7714FB0-AA90-6741-9A87-31F041788044}" srcId="{8F58F8B2-7872-9E4E-90DA-7B126D32FF5F}" destId="{D58092BF-AF65-A147-B76C-262FAB168C60}" srcOrd="2" destOrd="0" parTransId="{C4BEAAFC-F54F-AC4D-88B3-2996F8739270}" sibTransId="{12FCA9A0-C99C-4E48-982F-533B82CBDC7A}"/>
    <dgm:cxn modelId="{39D3A9B8-F14A-6A47-B2FA-D58403BBAB5A}" type="presOf" srcId="{D58092BF-AF65-A147-B76C-262FAB168C60}" destId="{6F9D6D64-A141-6943-9325-D1CEA017D105}" srcOrd="0" destOrd="0" presId="urn:microsoft.com/office/officeart/2005/8/layout/process5"/>
    <dgm:cxn modelId="{6CC20FDB-6160-DF4D-AD51-F00C18042DEC}" type="presOf" srcId="{70A2BFC9-1C0A-AC47-AD8D-2D85C6286E21}" destId="{B093AF8C-04B1-4C43-A35A-CF4B8C66A757}" srcOrd="0" destOrd="0" presId="urn:microsoft.com/office/officeart/2005/8/layout/process5"/>
    <dgm:cxn modelId="{9347C9EA-3FA9-2346-9612-F66227A53D62}" type="presOf" srcId="{29D2AD5B-2C72-244E-B310-81D2127838F2}" destId="{8A3F7808-5749-C642-A5CA-D6A57AA2FE9E}" srcOrd="1" destOrd="0" presId="urn:microsoft.com/office/officeart/2005/8/layout/process5"/>
    <dgm:cxn modelId="{EBA45EFD-28F7-5C46-A133-4F905250477F}" type="presOf" srcId="{8F58F8B2-7872-9E4E-90DA-7B126D32FF5F}" destId="{C9273ED0-D15D-FE4C-A580-AE872E02ACC8}" srcOrd="0" destOrd="0" presId="urn:microsoft.com/office/officeart/2005/8/layout/process5"/>
    <dgm:cxn modelId="{BA3A9DE5-481F-1A47-8DC1-0111F1D357E8}" type="presParOf" srcId="{C9273ED0-D15D-FE4C-A580-AE872E02ACC8}" destId="{B093AF8C-04B1-4C43-A35A-CF4B8C66A757}" srcOrd="0" destOrd="0" presId="urn:microsoft.com/office/officeart/2005/8/layout/process5"/>
    <dgm:cxn modelId="{EE99982D-EF1A-3641-950E-FAE11E879769}" type="presParOf" srcId="{C9273ED0-D15D-FE4C-A580-AE872E02ACC8}" destId="{694744F4-F30A-864A-A98E-CF18F2203F85}" srcOrd="1" destOrd="0" presId="urn:microsoft.com/office/officeart/2005/8/layout/process5"/>
    <dgm:cxn modelId="{9D30C8A4-7018-764D-A3B1-322828C8E870}" type="presParOf" srcId="{694744F4-F30A-864A-A98E-CF18F2203F85}" destId="{8A3F7808-5749-C642-A5CA-D6A57AA2FE9E}" srcOrd="0" destOrd="0" presId="urn:microsoft.com/office/officeart/2005/8/layout/process5"/>
    <dgm:cxn modelId="{9D52037B-FE1C-B143-A956-9CEDFD6558E6}" type="presParOf" srcId="{C9273ED0-D15D-FE4C-A580-AE872E02ACC8}" destId="{30B20897-C5C0-5742-B563-9436CE25342C}" srcOrd="2" destOrd="0" presId="urn:microsoft.com/office/officeart/2005/8/layout/process5"/>
    <dgm:cxn modelId="{AC02C07F-181C-7C42-A542-B51EA5EA19E7}" type="presParOf" srcId="{C9273ED0-D15D-FE4C-A580-AE872E02ACC8}" destId="{7C5C0815-BD42-D14E-93BD-94621EF68706}" srcOrd="3" destOrd="0" presId="urn:microsoft.com/office/officeart/2005/8/layout/process5"/>
    <dgm:cxn modelId="{E62E1A8D-D3CF-8C40-AE52-47C81826DB1A}" type="presParOf" srcId="{7C5C0815-BD42-D14E-93BD-94621EF68706}" destId="{9CF83016-17B9-754E-90A3-D0DDEFD9D0A0}" srcOrd="0" destOrd="0" presId="urn:microsoft.com/office/officeart/2005/8/layout/process5"/>
    <dgm:cxn modelId="{513E07BE-7AEA-974B-9A6C-4919A650BA2F}" type="presParOf" srcId="{C9273ED0-D15D-FE4C-A580-AE872E02ACC8}" destId="{6F9D6D64-A141-6943-9325-D1CEA017D105}"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0F948F-59C5-504A-A819-C3222257C0AD}"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2275CDEE-68EB-D345-A170-8D7851B5B366}">
      <dgm:prSet phldrT="[Text]" custT="1"/>
      <dgm:spPr>
        <a:solidFill>
          <a:schemeClr val="accent4">
            <a:lumMod val="50000"/>
          </a:schemeClr>
        </a:solidFill>
      </dgm:spPr>
      <dgm:t>
        <a:bodyPr/>
        <a:lstStyle/>
        <a:p>
          <a:r>
            <a:rPr lang="en-US" sz="2200" dirty="0"/>
            <a:t>In a combined paging/segmentation system a user’s address space is broken up into a number of segments. Each segment is broken up into a number of fixed-sized pages which are equal in length to a main memory frame</a:t>
          </a:r>
        </a:p>
      </dgm:t>
    </dgm:pt>
    <dgm:pt modelId="{4B3E9F9D-1BB7-354D-8326-B77785D729BA}" type="parTrans" cxnId="{3E1ED69C-7277-404A-A4C3-871F243067FF}">
      <dgm:prSet/>
      <dgm:spPr/>
      <dgm:t>
        <a:bodyPr/>
        <a:lstStyle/>
        <a:p>
          <a:endParaRPr lang="en-US"/>
        </a:p>
      </dgm:t>
    </dgm:pt>
    <dgm:pt modelId="{30A08914-744A-D047-BB1F-02E7BEB9DDCE}" type="sibTrans" cxnId="{3E1ED69C-7277-404A-A4C3-871F243067FF}">
      <dgm:prSet/>
      <dgm:spPr/>
      <dgm:t>
        <a:bodyPr/>
        <a:lstStyle/>
        <a:p>
          <a:endParaRPr lang="en-US"/>
        </a:p>
      </dgm:t>
    </dgm:pt>
    <dgm:pt modelId="{D322EA15-3033-4341-B8B6-248C36BA6C2B}">
      <dgm:prSet custT="1"/>
      <dgm:spPr/>
      <dgm:t>
        <a:bodyPr/>
        <a:lstStyle/>
        <a:p>
          <a:r>
            <a:rPr lang="en-US" sz="1800" dirty="0"/>
            <a:t>Segmentation is visible to the programmer</a:t>
          </a:r>
        </a:p>
      </dgm:t>
    </dgm:pt>
    <dgm:pt modelId="{3FB52000-0A77-1548-8CA4-7E00B08DC4C7}" type="parTrans" cxnId="{2DE55CF7-2D05-124A-895D-907969115EA2}">
      <dgm:prSet/>
      <dgm:spPr/>
      <dgm:t>
        <a:bodyPr/>
        <a:lstStyle/>
        <a:p>
          <a:endParaRPr lang="en-US"/>
        </a:p>
      </dgm:t>
    </dgm:pt>
    <dgm:pt modelId="{AE8A2AB5-41FD-BB40-A3D0-ACE782BA9FC2}" type="sibTrans" cxnId="{2DE55CF7-2D05-124A-895D-907969115EA2}">
      <dgm:prSet/>
      <dgm:spPr/>
      <dgm:t>
        <a:bodyPr/>
        <a:lstStyle/>
        <a:p>
          <a:endParaRPr lang="en-US"/>
        </a:p>
      </dgm:t>
    </dgm:pt>
    <dgm:pt modelId="{FBC420F0-B3CC-094B-B113-F7AD9AFF1F65}">
      <dgm:prSet custT="1"/>
      <dgm:spPr/>
      <dgm:t>
        <a:bodyPr/>
        <a:lstStyle/>
        <a:p>
          <a:r>
            <a:rPr lang="en-US" sz="1800" dirty="0"/>
            <a:t>Paging is transparent to the programmer</a:t>
          </a:r>
        </a:p>
      </dgm:t>
    </dgm:pt>
    <dgm:pt modelId="{ADAFB166-8754-3441-A9D6-724C18E4746E}" type="parTrans" cxnId="{0973166F-3EE3-D447-B6A4-2098CBA591A2}">
      <dgm:prSet/>
      <dgm:spPr/>
      <dgm:t>
        <a:bodyPr/>
        <a:lstStyle/>
        <a:p>
          <a:endParaRPr lang="en-US"/>
        </a:p>
      </dgm:t>
    </dgm:pt>
    <dgm:pt modelId="{BCBDDBFF-CE6C-7B47-BD1E-8595D7769704}" type="sibTrans" cxnId="{0973166F-3EE3-D447-B6A4-2098CBA591A2}">
      <dgm:prSet/>
      <dgm:spPr/>
      <dgm:t>
        <a:bodyPr/>
        <a:lstStyle/>
        <a:p>
          <a:endParaRPr lang="en-US"/>
        </a:p>
      </dgm:t>
    </dgm:pt>
    <dgm:pt modelId="{5E0F28B1-3F75-504A-AABC-CD8C7E9CDBF4}" type="pres">
      <dgm:prSet presAssocID="{BB0F948F-59C5-504A-A819-C3222257C0AD}" presName="mainComposite" presStyleCnt="0">
        <dgm:presLayoutVars>
          <dgm:chPref val="1"/>
          <dgm:dir/>
          <dgm:animOne val="branch"/>
          <dgm:animLvl val="lvl"/>
          <dgm:resizeHandles val="exact"/>
        </dgm:presLayoutVars>
      </dgm:prSet>
      <dgm:spPr/>
    </dgm:pt>
    <dgm:pt modelId="{36C4D4F6-307E-FB4D-B0EF-54CCAE6C41ED}" type="pres">
      <dgm:prSet presAssocID="{BB0F948F-59C5-504A-A819-C3222257C0AD}" presName="hierFlow" presStyleCnt="0"/>
      <dgm:spPr/>
    </dgm:pt>
    <dgm:pt modelId="{85D2371A-BF0F-A14E-9A2B-EBC24D28518D}" type="pres">
      <dgm:prSet presAssocID="{BB0F948F-59C5-504A-A819-C3222257C0AD}" presName="hierChild1" presStyleCnt="0">
        <dgm:presLayoutVars>
          <dgm:chPref val="1"/>
          <dgm:animOne val="branch"/>
          <dgm:animLvl val="lvl"/>
        </dgm:presLayoutVars>
      </dgm:prSet>
      <dgm:spPr/>
    </dgm:pt>
    <dgm:pt modelId="{2A780AB7-0B60-1549-BE67-A02DC437033F}" type="pres">
      <dgm:prSet presAssocID="{2275CDEE-68EB-D345-A170-8D7851B5B366}" presName="Name17" presStyleCnt="0"/>
      <dgm:spPr/>
    </dgm:pt>
    <dgm:pt modelId="{BE16B99C-4EAC-7F47-8867-A4C76D9F80B9}" type="pres">
      <dgm:prSet presAssocID="{2275CDEE-68EB-D345-A170-8D7851B5B366}" presName="level1Shape" presStyleLbl="node0" presStyleIdx="0" presStyleCnt="1" custScaleX="107592" custScaleY="180147">
        <dgm:presLayoutVars>
          <dgm:chPref val="3"/>
        </dgm:presLayoutVars>
      </dgm:prSet>
      <dgm:spPr/>
    </dgm:pt>
    <dgm:pt modelId="{46606BAE-AC36-E041-9994-4708BB3D5C3C}" type="pres">
      <dgm:prSet presAssocID="{2275CDEE-68EB-D345-A170-8D7851B5B366}" presName="hierChild2" presStyleCnt="0"/>
      <dgm:spPr/>
    </dgm:pt>
    <dgm:pt modelId="{D9DAF0E8-88AE-9D49-97D7-BB2E2BAD5635}" type="pres">
      <dgm:prSet presAssocID="{3FB52000-0A77-1548-8CA4-7E00B08DC4C7}" presName="Name25" presStyleLbl="parChTrans1D2" presStyleIdx="0" presStyleCnt="2"/>
      <dgm:spPr/>
    </dgm:pt>
    <dgm:pt modelId="{CBC4E109-D074-5547-996B-94C1923E7BA1}" type="pres">
      <dgm:prSet presAssocID="{3FB52000-0A77-1548-8CA4-7E00B08DC4C7}" presName="connTx" presStyleLbl="parChTrans1D2" presStyleIdx="0" presStyleCnt="2"/>
      <dgm:spPr/>
    </dgm:pt>
    <dgm:pt modelId="{31CB4DB6-764B-CB4C-9376-63030974CD8A}" type="pres">
      <dgm:prSet presAssocID="{D322EA15-3033-4341-B8B6-248C36BA6C2B}" presName="Name30" presStyleCnt="0"/>
      <dgm:spPr/>
    </dgm:pt>
    <dgm:pt modelId="{4877654D-7D28-164B-92B9-382C31F42FCB}" type="pres">
      <dgm:prSet presAssocID="{D322EA15-3033-4341-B8B6-248C36BA6C2B}" presName="level2Shape" presStyleLbl="node2" presStyleIdx="0" presStyleCnt="2" custScaleX="89792" custScaleY="70399"/>
      <dgm:spPr/>
    </dgm:pt>
    <dgm:pt modelId="{270C1A6A-64ED-2945-B66C-A57204640FE5}" type="pres">
      <dgm:prSet presAssocID="{D322EA15-3033-4341-B8B6-248C36BA6C2B}" presName="hierChild3" presStyleCnt="0"/>
      <dgm:spPr/>
    </dgm:pt>
    <dgm:pt modelId="{46DC0573-937E-AD4B-991E-D1C6705C9487}" type="pres">
      <dgm:prSet presAssocID="{ADAFB166-8754-3441-A9D6-724C18E4746E}" presName="Name25" presStyleLbl="parChTrans1D2" presStyleIdx="1" presStyleCnt="2"/>
      <dgm:spPr/>
    </dgm:pt>
    <dgm:pt modelId="{4664B0F1-D798-3846-AF8F-B6646E46D270}" type="pres">
      <dgm:prSet presAssocID="{ADAFB166-8754-3441-A9D6-724C18E4746E}" presName="connTx" presStyleLbl="parChTrans1D2" presStyleIdx="1" presStyleCnt="2"/>
      <dgm:spPr/>
    </dgm:pt>
    <dgm:pt modelId="{6D17E579-CC47-404D-ABE2-06B453D6E79A}" type="pres">
      <dgm:prSet presAssocID="{FBC420F0-B3CC-094B-B113-F7AD9AFF1F65}" presName="Name30" presStyleCnt="0"/>
      <dgm:spPr/>
    </dgm:pt>
    <dgm:pt modelId="{EDE292BD-4C6C-2B42-BD10-FDE3CE5FB6C6}" type="pres">
      <dgm:prSet presAssocID="{FBC420F0-B3CC-094B-B113-F7AD9AFF1F65}" presName="level2Shape" presStyleLbl="node2" presStyleIdx="1" presStyleCnt="2" custScaleX="89970" custScaleY="71736"/>
      <dgm:spPr/>
    </dgm:pt>
    <dgm:pt modelId="{A45A240B-41C8-8A40-B815-09FBB631487A}" type="pres">
      <dgm:prSet presAssocID="{FBC420F0-B3CC-094B-B113-F7AD9AFF1F65}" presName="hierChild3" presStyleCnt="0"/>
      <dgm:spPr/>
    </dgm:pt>
    <dgm:pt modelId="{C7B2103C-5DF0-174D-92E4-C4F08AB6A7F6}" type="pres">
      <dgm:prSet presAssocID="{BB0F948F-59C5-504A-A819-C3222257C0AD}" presName="bgShapesFlow" presStyleCnt="0"/>
      <dgm:spPr/>
    </dgm:pt>
  </dgm:ptLst>
  <dgm:cxnLst>
    <dgm:cxn modelId="{68781037-8DAF-2640-B332-44F325063286}" type="presOf" srcId="{BB0F948F-59C5-504A-A819-C3222257C0AD}" destId="{5E0F28B1-3F75-504A-AABC-CD8C7E9CDBF4}" srcOrd="0" destOrd="0" presId="urn:microsoft.com/office/officeart/2005/8/layout/hierarchy5"/>
    <dgm:cxn modelId="{564FC639-E357-D742-B6A2-0C8F94FB5770}" type="presOf" srcId="{D322EA15-3033-4341-B8B6-248C36BA6C2B}" destId="{4877654D-7D28-164B-92B9-382C31F42FCB}" srcOrd="0" destOrd="0" presId="urn:microsoft.com/office/officeart/2005/8/layout/hierarchy5"/>
    <dgm:cxn modelId="{0973166F-3EE3-D447-B6A4-2098CBA591A2}" srcId="{2275CDEE-68EB-D345-A170-8D7851B5B366}" destId="{FBC420F0-B3CC-094B-B113-F7AD9AFF1F65}" srcOrd="1" destOrd="0" parTransId="{ADAFB166-8754-3441-A9D6-724C18E4746E}" sibTransId="{BCBDDBFF-CE6C-7B47-BD1E-8595D7769704}"/>
    <dgm:cxn modelId="{C3D8309A-7756-2143-9B07-4D5F0C5CBCCF}" type="presOf" srcId="{ADAFB166-8754-3441-A9D6-724C18E4746E}" destId="{46DC0573-937E-AD4B-991E-D1C6705C9487}" srcOrd="0" destOrd="0" presId="urn:microsoft.com/office/officeart/2005/8/layout/hierarchy5"/>
    <dgm:cxn modelId="{3E1ED69C-7277-404A-A4C3-871F243067FF}" srcId="{BB0F948F-59C5-504A-A819-C3222257C0AD}" destId="{2275CDEE-68EB-D345-A170-8D7851B5B366}" srcOrd="0" destOrd="0" parTransId="{4B3E9F9D-1BB7-354D-8326-B77785D729BA}" sibTransId="{30A08914-744A-D047-BB1F-02E7BEB9DDCE}"/>
    <dgm:cxn modelId="{B973B89E-4EB6-214D-B68D-93D1BAC4CD0B}" type="presOf" srcId="{3FB52000-0A77-1548-8CA4-7E00B08DC4C7}" destId="{D9DAF0E8-88AE-9D49-97D7-BB2E2BAD5635}" srcOrd="0" destOrd="0" presId="urn:microsoft.com/office/officeart/2005/8/layout/hierarchy5"/>
    <dgm:cxn modelId="{B97ACFA3-DDE7-3A42-94D1-90C2BBA6E9EC}" type="presOf" srcId="{2275CDEE-68EB-D345-A170-8D7851B5B366}" destId="{BE16B99C-4EAC-7F47-8867-A4C76D9F80B9}" srcOrd="0" destOrd="0" presId="urn:microsoft.com/office/officeart/2005/8/layout/hierarchy5"/>
    <dgm:cxn modelId="{9B8C6AA5-2662-0443-8634-CD0E3934345B}" type="presOf" srcId="{3FB52000-0A77-1548-8CA4-7E00B08DC4C7}" destId="{CBC4E109-D074-5547-996B-94C1923E7BA1}" srcOrd="1" destOrd="0" presId="urn:microsoft.com/office/officeart/2005/8/layout/hierarchy5"/>
    <dgm:cxn modelId="{5A7C08C2-D676-A940-935E-C409344E1B26}" type="presOf" srcId="{FBC420F0-B3CC-094B-B113-F7AD9AFF1F65}" destId="{EDE292BD-4C6C-2B42-BD10-FDE3CE5FB6C6}" srcOrd="0" destOrd="0" presId="urn:microsoft.com/office/officeart/2005/8/layout/hierarchy5"/>
    <dgm:cxn modelId="{4AEC7BD7-0EC7-344A-9E23-BF5EF2C2B158}" type="presOf" srcId="{ADAFB166-8754-3441-A9D6-724C18E4746E}" destId="{4664B0F1-D798-3846-AF8F-B6646E46D270}" srcOrd="1" destOrd="0" presId="urn:microsoft.com/office/officeart/2005/8/layout/hierarchy5"/>
    <dgm:cxn modelId="{2DE55CF7-2D05-124A-895D-907969115EA2}" srcId="{2275CDEE-68EB-D345-A170-8D7851B5B366}" destId="{D322EA15-3033-4341-B8B6-248C36BA6C2B}" srcOrd="0" destOrd="0" parTransId="{3FB52000-0A77-1548-8CA4-7E00B08DC4C7}" sibTransId="{AE8A2AB5-41FD-BB40-A3D0-ACE782BA9FC2}"/>
    <dgm:cxn modelId="{25B53F07-2240-9041-B0BC-DF2822EF9DEA}" type="presParOf" srcId="{5E0F28B1-3F75-504A-AABC-CD8C7E9CDBF4}" destId="{36C4D4F6-307E-FB4D-B0EF-54CCAE6C41ED}" srcOrd="0" destOrd="0" presId="urn:microsoft.com/office/officeart/2005/8/layout/hierarchy5"/>
    <dgm:cxn modelId="{6212D9CA-DD2C-A447-92CD-2F72F9C6B7BB}" type="presParOf" srcId="{36C4D4F6-307E-FB4D-B0EF-54CCAE6C41ED}" destId="{85D2371A-BF0F-A14E-9A2B-EBC24D28518D}" srcOrd="0" destOrd="0" presId="urn:microsoft.com/office/officeart/2005/8/layout/hierarchy5"/>
    <dgm:cxn modelId="{3CDCD8C5-9E37-4541-9562-020A68CBB47D}" type="presParOf" srcId="{85D2371A-BF0F-A14E-9A2B-EBC24D28518D}" destId="{2A780AB7-0B60-1549-BE67-A02DC437033F}" srcOrd="0" destOrd="0" presId="urn:microsoft.com/office/officeart/2005/8/layout/hierarchy5"/>
    <dgm:cxn modelId="{5534BEEF-F8B4-2C41-850D-053A3D56BC0D}" type="presParOf" srcId="{2A780AB7-0B60-1549-BE67-A02DC437033F}" destId="{BE16B99C-4EAC-7F47-8867-A4C76D9F80B9}" srcOrd="0" destOrd="0" presId="urn:microsoft.com/office/officeart/2005/8/layout/hierarchy5"/>
    <dgm:cxn modelId="{86205A75-9CF1-E54B-AE2D-DDA690A3A41F}" type="presParOf" srcId="{2A780AB7-0B60-1549-BE67-A02DC437033F}" destId="{46606BAE-AC36-E041-9994-4708BB3D5C3C}" srcOrd="1" destOrd="0" presId="urn:microsoft.com/office/officeart/2005/8/layout/hierarchy5"/>
    <dgm:cxn modelId="{886D6E86-189F-A34D-8BF2-5FC7E79A4C98}" type="presParOf" srcId="{46606BAE-AC36-E041-9994-4708BB3D5C3C}" destId="{D9DAF0E8-88AE-9D49-97D7-BB2E2BAD5635}" srcOrd="0" destOrd="0" presId="urn:microsoft.com/office/officeart/2005/8/layout/hierarchy5"/>
    <dgm:cxn modelId="{53AA3935-FBA3-FC4F-83FB-14BB1E46BE17}" type="presParOf" srcId="{D9DAF0E8-88AE-9D49-97D7-BB2E2BAD5635}" destId="{CBC4E109-D074-5547-996B-94C1923E7BA1}" srcOrd="0" destOrd="0" presId="urn:microsoft.com/office/officeart/2005/8/layout/hierarchy5"/>
    <dgm:cxn modelId="{2B3BCA61-E6F1-A249-B48C-B31815C85C09}" type="presParOf" srcId="{46606BAE-AC36-E041-9994-4708BB3D5C3C}" destId="{31CB4DB6-764B-CB4C-9376-63030974CD8A}" srcOrd="1" destOrd="0" presId="urn:microsoft.com/office/officeart/2005/8/layout/hierarchy5"/>
    <dgm:cxn modelId="{AD9B0D0D-1339-EA4E-A9AC-9323A642B6D0}" type="presParOf" srcId="{31CB4DB6-764B-CB4C-9376-63030974CD8A}" destId="{4877654D-7D28-164B-92B9-382C31F42FCB}" srcOrd="0" destOrd="0" presId="urn:microsoft.com/office/officeart/2005/8/layout/hierarchy5"/>
    <dgm:cxn modelId="{35D8B2DB-4C7E-AC48-90A5-7F0B15E165AA}" type="presParOf" srcId="{31CB4DB6-764B-CB4C-9376-63030974CD8A}" destId="{270C1A6A-64ED-2945-B66C-A57204640FE5}" srcOrd="1" destOrd="0" presId="urn:microsoft.com/office/officeart/2005/8/layout/hierarchy5"/>
    <dgm:cxn modelId="{A233EC55-C8B2-BF49-BE22-FC5F167BF95D}" type="presParOf" srcId="{46606BAE-AC36-E041-9994-4708BB3D5C3C}" destId="{46DC0573-937E-AD4B-991E-D1C6705C9487}" srcOrd="2" destOrd="0" presId="urn:microsoft.com/office/officeart/2005/8/layout/hierarchy5"/>
    <dgm:cxn modelId="{FF79EE01-305D-3043-9363-509BD170DE6E}" type="presParOf" srcId="{46DC0573-937E-AD4B-991E-D1C6705C9487}" destId="{4664B0F1-D798-3846-AF8F-B6646E46D270}" srcOrd="0" destOrd="0" presId="urn:microsoft.com/office/officeart/2005/8/layout/hierarchy5"/>
    <dgm:cxn modelId="{91A50962-0B89-F048-89D6-7AB4AFD12B7C}" type="presParOf" srcId="{46606BAE-AC36-E041-9994-4708BB3D5C3C}" destId="{6D17E579-CC47-404D-ABE2-06B453D6E79A}" srcOrd="3" destOrd="0" presId="urn:microsoft.com/office/officeart/2005/8/layout/hierarchy5"/>
    <dgm:cxn modelId="{2067C482-1238-7148-94BA-8CFC4FDF7A09}" type="presParOf" srcId="{6D17E579-CC47-404D-ABE2-06B453D6E79A}" destId="{EDE292BD-4C6C-2B42-BD10-FDE3CE5FB6C6}" srcOrd="0" destOrd="0" presId="urn:microsoft.com/office/officeart/2005/8/layout/hierarchy5"/>
    <dgm:cxn modelId="{1C0C3C58-79FB-0C41-8323-8D648C0953D6}" type="presParOf" srcId="{6D17E579-CC47-404D-ABE2-06B453D6E79A}" destId="{A45A240B-41C8-8A40-B815-09FBB631487A}" srcOrd="1" destOrd="0" presId="urn:microsoft.com/office/officeart/2005/8/layout/hierarchy5"/>
    <dgm:cxn modelId="{1E253402-48D0-924A-A28B-8DFBFD6D0E6A}" type="presParOf" srcId="{5E0F28B1-3F75-504A-AABC-CD8C7E9CDBF4}" destId="{C7B2103C-5DF0-174D-92E4-C4F08AB6A7F6}"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221851-5EF1-A140-8B11-BFC4A60FE09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950D1DF-2125-6643-A4F0-5058A2FDD6B3}">
      <dgm:prSet custT="1"/>
      <dgm:spPr/>
      <dgm:t>
        <a:bodyPr/>
        <a:lstStyle/>
        <a:p>
          <a:pPr rtl="0"/>
          <a:r>
            <a:rPr lang="en-US" sz="3200" dirty="0"/>
            <a:t>The design of the memory management portion of an operating system depends on three fundamental areas of choice:</a:t>
          </a:r>
        </a:p>
      </dgm:t>
    </dgm:pt>
    <dgm:pt modelId="{063F761E-965A-E94C-8C0B-B64776EE0A44}" type="parTrans" cxnId="{BE8B2ED8-3299-5741-B982-20A9A3AE5266}">
      <dgm:prSet/>
      <dgm:spPr/>
      <dgm:t>
        <a:bodyPr/>
        <a:lstStyle/>
        <a:p>
          <a:endParaRPr lang="en-US"/>
        </a:p>
      </dgm:t>
    </dgm:pt>
    <dgm:pt modelId="{8A992A4A-DBA3-D84A-B4D1-590AE5416B17}" type="sibTrans" cxnId="{BE8B2ED8-3299-5741-B982-20A9A3AE5266}">
      <dgm:prSet/>
      <dgm:spPr/>
      <dgm:t>
        <a:bodyPr/>
        <a:lstStyle/>
        <a:p>
          <a:endParaRPr lang="en-US"/>
        </a:p>
      </dgm:t>
    </dgm:pt>
    <dgm:pt modelId="{36818CF7-E2BE-534C-B91B-3920E332C25E}">
      <dgm:prSet custT="1"/>
      <dgm:spPr/>
      <dgm:t>
        <a:bodyPr/>
        <a:lstStyle/>
        <a:p>
          <a:pPr rtl="0"/>
          <a:r>
            <a:rPr lang="en-US" sz="2800" dirty="0"/>
            <a:t>Whether or not to use virtual memory techniques</a:t>
          </a:r>
        </a:p>
      </dgm:t>
    </dgm:pt>
    <dgm:pt modelId="{A9E31F8A-AC41-6043-8766-00DACBF9D2AE}" type="parTrans" cxnId="{187D516F-B1EB-E04C-8CE9-3C6A4EAB992E}">
      <dgm:prSet/>
      <dgm:spPr/>
      <dgm:t>
        <a:bodyPr/>
        <a:lstStyle/>
        <a:p>
          <a:endParaRPr lang="en-US"/>
        </a:p>
      </dgm:t>
    </dgm:pt>
    <dgm:pt modelId="{65F29B4D-4271-0340-AE09-359A3127F142}" type="sibTrans" cxnId="{187D516F-B1EB-E04C-8CE9-3C6A4EAB992E}">
      <dgm:prSet/>
      <dgm:spPr/>
      <dgm:t>
        <a:bodyPr/>
        <a:lstStyle/>
        <a:p>
          <a:endParaRPr lang="en-US"/>
        </a:p>
      </dgm:t>
    </dgm:pt>
    <dgm:pt modelId="{8A5BD9AA-BCE2-BC45-9094-4C8BABFDF403}">
      <dgm:prSet custT="1"/>
      <dgm:spPr/>
      <dgm:t>
        <a:bodyPr/>
        <a:lstStyle/>
        <a:p>
          <a:pPr rtl="0"/>
          <a:r>
            <a:rPr lang="en-US" sz="2800" dirty="0"/>
            <a:t>The use of paging or segmentation or both</a:t>
          </a:r>
        </a:p>
      </dgm:t>
    </dgm:pt>
    <dgm:pt modelId="{2067813C-0F83-F44D-A2BC-07D449861BAD}" type="parTrans" cxnId="{4C5AACB4-A416-C542-B511-39DC36B23D0C}">
      <dgm:prSet/>
      <dgm:spPr/>
      <dgm:t>
        <a:bodyPr/>
        <a:lstStyle/>
        <a:p>
          <a:endParaRPr lang="en-US"/>
        </a:p>
      </dgm:t>
    </dgm:pt>
    <dgm:pt modelId="{2B45429E-4452-9F48-A3B6-B791A86262B1}" type="sibTrans" cxnId="{4C5AACB4-A416-C542-B511-39DC36B23D0C}">
      <dgm:prSet/>
      <dgm:spPr/>
      <dgm:t>
        <a:bodyPr/>
        <a:lstStyle/>
        <a:p>
          <a:endParaRPr lang="en-US"/>
        </a:p>
      </dgm:t>
    </dgm:pt>
    <dgm:pt modelId="{00531C10-3067-D94C-A96F-7F0369ED4FBD}">
      <dgm:prSet custT="1"/>
      <dgm:spPr/>
      <dgm:t>
        <a:bodyPr/>
        <a:lstStyle/>
        <a:p>
          <a:pPr rtl="0"/>
          <a:r>
            <a:rPr lang="en-NZ" sz="2800" dirty="0"/>
            <a:t>The algorithms employed for various aspects of memory management</a:t>
          </a:r>
        </a:p>
      </dgm:t>
    </dgm:pt>
    <dgm:pt modelId="{5DE211B5-48AB-FD4D-8441-04C6DD704370}" type="sibTrans" cxnId="{860AD2C2-BAF0-EE49-AA88-816DC8798D63}">
      <dgm:prSet/>
      <dgm:spPr/>
      <dgm:t>
        <a:bodyPr/>
        <a:lstStyle/>
        <a:p>
          <a:endParaRPr lang="en-US"/>
        </a:p>
      </dgm:t>
    </dgm:pt>
    <dgm:pt modelId="{F31B542D-F021-BE41-8935-5D8D3CB4AF95}" type="parTrans" cxnId="{860AD2C2-BAF0-EE49-AA88-816DC8798D63}">
      <dgm:prSet/>
      <dgm:spPr/>
      <dgm:t>
        <a:bodyPr/>
        <a:lstStyle/>
        <a:p>
          <a:endParaRPr lang="en-US"/>
        </a:p>
      </dgm:t>
    </dgm:pt>
    <dgm:pt modelId="{D20BE9F9-5BC8-6D47-895E-8EA0E0B5F91D}">
      <dgm:prSet custT="1"/>
      <dgm:spPr/>
      <dgm:t>
        <a:bodyPr/>
        <a:lstStyle/>
        <a:p>
          <a:pPr rtl="0"/>
          <a:endParaRPr lang="en-US" sz="2800" dirty="0"/>
        </a:p>
      </dgm:t>
    </dgm:pt>
    <dgm:pt modelId="{58CEDC2C-B127-6F48-9376-B1C551323F40}" type="parTrans" cxnId="{2B55463A-6922-6D42-9EC4-76669EE38114}">
      <dgm:prSet/>
      <dgm:spPr/>
    </dgm:pt>
    <dgm:pt modelId="{3AD0DB57-FDFA-ED46-B467-C9B0C4AC3B69}" type="sibTrans" cxnId="{2B55463A-6922-6D42-9EC4-76669EE38114}">
      <dgm:prSet/>
      <dgm:spPr/>
    </dgm:pt>
    <dgm:pt modelId="{CC2B19CB-FA6F-2344-8167-93A322E2E20C}" type="pres">
      <dgm:prSet presAssocID="{B3221851-5EF1-A140-8B11-BFC4A60FE09A}" presName="linear" presStyleCnt="0">
        <dgm:presLayoutVars>
          <dgm:animLvl val="lvl"/>
          <dgm:resizeHandles val="exact"/>
        </dgm:presLayoutVars>
      </dgm:prSet>
      <dgm:spPr/>
    </dgm:pt>
    <dgm:pt modelId="{2C54C350-B66A-6B43-B459-56DA696A90E8}" type="pres">
      <dgm:prSet presAssocID="{3950D1DF-2125-6643-A4F0-5058A2FDD6B3}" presName="parentText" presStyleLbl="node1" presStyleIdx="0" presStyleCnt="1">
        <dgm:presLayoutVars>
          <dgm:chMax val="0"/>
          <dgm:bulletEnabled val="1"/>
        </dgm:presLayoutVars>
      </dgm:prSet>
      <dgm:spPr/>
    </dgm:pt>
    <dgm:pt modelId="{BB770BBE-6E3E-6C42-A86E-16AF039670AE}" type="pres">
      <dgm:prSet presAssocID="{3950D1DF-2125-6643-A4F0-5058A2FDD6B3}" presName="childText" presStyleLbl="revTx" presStyleIdx="0" presStyleCnt="1" custScaleY="210628">
        <dgm:presLayoutVars>
          <dgm:bulletEnabled val="1"/>
        </dgm:presLayoutVars>
      </dgm:prSet>
      <dgm:spPr/>
    </dgm:pt>
  </dgm:ptLst>
  <dgm:cxnLst>
    <dgm:cxn modelId="{C178C416-7623-9544-A57E-568E27792114}" type="presOf" srcId="{3950D1DF-2125-6643-A4F0-5058A2FDD6B3}" destId="{2C54C350-B66A-6B43-B459-56DA696A90E8}" srcOrd="0" destOrd="0" presId="urn:microsoft.com/office/officeart/2005/8/layout/vList2"/>
    <dgm:cxn modelId="{C830E828-862E-D041-BCC5-D5B44F5CAB29}" type="presOf" srcId="{00531C10-3067-D94C-A96F-7F0369ED4FBD}" destId="{BB770BBE-6E3E-6C42-A86E-16AF039670AE}" srcOrd="0" destOrd="3" presId="urn:microsoft.com/office/officeart/2005/8/layout/vList2"/>
    <dgm:cxn modelId="{2B55463A-6922-6D42-9EC4-76669EE38114}" srcId="{3950D1DF-2125-6643-A4F0-5058A2FDD6B3}" destId="{D20BE9F9-5BC8-6D47-895E-8EA0E0B5F91D}" srcOrd="0" destOrd="0" parTransId="{58CEDC2C-B127-6F48-9376-B1C551323F40}" sibTransId="{3AD0DB57-FDFA-ED46-B467-C9B0C4AC3B69}"/>
    <dgm:cxn modelId="{958EE13B-CA9D-0648-9594-CB3C545D1135}" type="presOf" srcId="{B3221851-5EF1-A140-8B11-BFC4A60FE09A}" destId="{CC2B19CB-FA6F-2344-8167-93A322E2E20C}" srcOrd="0" destOrd="0" presId="urn:microsoft.com/office/officeart/2005/8/layout/vList2"/>
    <dgm:cxn modelId="{2B30DA47-4291-7940-AD1D-27834A2301DA}" type="presOf" srcId="{36818CF7-E2BE-534C-B91B-3920E332C25E}" destId="{BB770BBE-6E3E-6C42-A86E-16AF039670AE}" srcOrd="0" destOrd="1" presId="urn:microsoft.com/office/officeart/2005/8/layout/vList2"/>
    <dgm:cxn modelId="{187D516F-B1EB-E04C-8CE9-3C6A4EAB992E}" srcId="{3950D1DF-2125-6643-A4F0-5058A2FDD6B3}" destId="{36818CF7-E2BE-534C-B91B-3920E332C25E}" srcOrd="1" destOrd="0" parTransId="{A9E31F8A-AC41-6043-8766-00DACBF9D2AE}" sibTransId="{65F29B4D-4271-0340-AE09-359A3127F142}"/>
    <dgm:cxn modelId="{4C5AACB4-A416-C542-B511-39DC36B23D0C}" srcId="{3950D1DF-2125-6643-A4F0-5058A2FDD6B3}" destId="{8A5BD9AA-BCE2-BC45-9094-4C8BABFDF403}" srcOrd="2" destOrd="0" parTransId="{2067813C-0F83-F44D-A2BC-07D449861BAD}" sibTransId="{2B45429E-4452-9F48-A3B6-B791A86262B1}"/>
    <dgm:cxn modelId="{9DE317B6-183B-0F45-AE5F-DE8B0AA12413}" type="presOf" srcId="{D20BE9F9-5BC8-6D47-895E-8EA0E0B5F91D}" destId="{BB770BBE-6E3E-6C42-A86E-16AF039670AE}" srcOrd="0" destOrd="0" presId="urn:microsoft.com/office/officeart/2005/8/layout/vList2"/>
    <dgm:cxn modelId="{860AD2C2-BAF0-EE49-AA88-816DC8798D63}" srcId="{3950D1DF-2125-6643-A4F0-5058A2FDD6B3}" destId="{00531C10-3067-D94C-A96F-7F0369ED4FBD}" srcOrd="3" destOrd="0" parTransId="{F31B542D-F021-BE41-8935-5D8D3CB4AF95}" sibTransId="{5DE211B5-48AB-FD4D-8441-04C6DD704370}"/>
    <dgm:cxn modelId="{BE8B2ED8-3299-5741-B982-20A9A3AE5266}" srcId="{B3221851-5EF1-A140-8B11-BFC4A60FE09A}" destId="{3950D1DF-2125-6643-A4F0-5058A2FDD6B3}" srcOrd="0" destOrd="0" parTransId="{063F761E-965A-E94C-8C0B-B64776EE0A44}" sibTransId="{8A992A4A-DBA3-D84A-B4D1-590AE5416B17}"/>
    <dgm:cxn modelId="{4F5C39E4-C5F9-8149-B707-9FF9F0119CAE}" type="presOf" srcId="{8A5BD9AA-BCE2-BC45-9094-4C8BABFDF403}" destId="{BB770BBE-6E3E-6C42-A86E-16AF039670AE}" srcOrd="0" destOrd="2" presId="urn:microsoft.com/office/officeart/2005/8/layout/vList2"/>
    <dgm:cxn modelId="{0AE7CAA0-C21E-3A44-B268-139C09DD95BF}" type="presParOf" srcId="{CC2B19CB-FA6F-2344-8167-93A322E2E20C}" destId="{2C54C350-B66A-6B43-B459-56DA696A90E8}" srcOrd="0" destOrd="0" presId="urn:microsoft.com/office/officeart/2005/8/layout/vList2"/>
    <dgm:cxn modelId="{9A5C3BC0-741B-BF44-BC2F-40E43C8DA751}" type="presParOf" srcId="{CC2B19CB-FA6F-2344-8167-93A322E2E20C}" destId="{BB770BBE-6E3E-6C42-A86E-16AF039670A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35E02B-71EA-A248-A9D1-2F965A2C7B31}" type="doc">
      <dgm:prSet loTypeId="urn:microsoft.com/office/officeart/2005/8/layout/hierarchy6" loCatId="hierarchy" qsTypeId="urn:microsoft.com/office/officeart/2005/8/quickstyle/simple4" qsCatId="simple" csTypeId="urn:microsoft.com/office/officeart/2005/8/colors/accent1_2" csCatId="accent1" phldr="1"/>
      <dgm:spPr/>
    </dgm:pt>
    <dgm:pt modelId="{23084231-31CB-4743-B4A4-79D75B471C13}">
      <dgm:prSet phldrT="[Text]"/>
      <dgm:spPr/>
      <dgm:t>
        <a:bodyPr/>
        <a:lstStyle/>
        <a:p>
          <a:r>
            <a:rPr lang="en-US" dirty="0"/>
            <a:t>Two main types:</a:t>
          </a:r>
        </a:p>
      </dgm:t>
    </dgm:pt>
    <dgm:pt modelId="{401E3C16-4AAC-704D-82E4-0D66DF61552E}" type="parTrans" cxnId="{BF33AFCF-4A2A-FE43-A8ED-38A099C1D8BC}">
      <dgm:prSet/>
      <dgm:spPr/>
      <dgm:t>
        <a:bodyPr/>
        <a:lstStyle/>
        <a:p>
          <a:endParaRPr lang="en-US"/>
        </a:p>
      </dgm:t>
    </dgm:pt>
    <dgm:pt modelId="{692FF7BF-C0A4-674A-BF1F-0B151DCF5D64}" type="sibTrans" cxnId="{BF33AFCF-4A2A-FE43-A8ED-38A099C1D8BC}">
      <dgm:prSet/>
      <dgm:spPr/>
      <dgm:t>
        <a:bodyPr/>
        <a:lstStyle/>
        <a:p>
          <a:endParaRPr lang="en-US"/>
        </a:p>
      </dgm:t>
    </dgm:pt>
    <dgm:pt modelId="{1DA8F05A-5B38-7A4B-A17B-66CF5B6872DE}">
      <dgm:prSet/>
      <dgm:spPr/>
      <dgm:t>
        <a:bodyPr/>
        <a:lstStyle/>
        <a:p>
          <a:r>
            <a:rPr lang="en-US" dirty="0"/>
            <a:t>Demand Paging </a:t>
          </a:r>
        </a:p>
      </dgm:t>
    </dgm:pt>
    <dgm:pt modelId="{1D73C883-0270-7D43-A3D6-E088B19F4F0C}" type="parTrans" cxnId="{8166DABC-C6DB-E84B-B775-E9C5DA2FF9BF}">
      <dgm:prSet/>
      <dgm:spPr/>
      <dgm:t>
        <a:bodyPr/>
        <a:lstStyle/>
        <a:p>
          <a:endParaRPr lang="en-US"/>
        </a:p>
      </dgm:t>
    </dgm:pt>
    <dgm:pt modelId="{F1121A77-6FE8-5E4F-A442-5C1A505C93F3}" type="sibTrans" cxnId="{8166DABC-C6DB-E84B-B775-E9C5DA2FF9BF}">
      <dgm:prSet/>
      <dgm:spPr/>
      <dgm:t>
        <a:bodyPr/>
        <a:lstStyle/>
        <a:p>
          <a:endParaRPr lang="en-US"/>
        </a:p>
      </dgm:t>
    </dgm:pt>
    <dgm:pt modelId="{CC2EA49D-6FA8-6A47-B280-61DE471AFC17}">
      <dgm:prSet/>
      <dgm:spPr/>
      <dgm:t>
        <a:bodyPr/>
        <a:lstStyle/>
        <a:p>
          <a:r>
            <a:rPr lang="en-US" dirty="0" err="1"/>
            <a:t>Prepaging</a:t>
          </a:r>
          <a:endParaRPr lang="en-US" dirty="0"/>
        </a:p>
      </dgm:t>
    </dgm:pt>
    <dgm:pt modelId="{171EE2B2-D007-7D47-8175-5BDD56D3449B}" type="parTrans" cxnId="{B1F7B894-93BA-2548-A9A3-AB31E3BCC975}">
      <dgm:prSet/>
      <dgm:spPr/>
      <dgm:t>
        <a:bodyPr/>
        <a:lstStyle/>
        <a:p>
          <a:endParaRPr lang="en-US"/>
        </a:p>
      </dgm:t>
    </dgm:pt>
    <dgm:pt modelId="{134C7CA8-BAE9-DB47-AB35-D07CD95CDBF0}" type="sibTrans" cxnId="{B1F7B894-93BA-2548-A9A3-AB31E3BCC975}">
      <dgm:prSet/>
      <dgm:spPr/>
      <dgm:t>
        <a:bodyPr/>
        <a:lstStyle/>
        <a:p>
          <a:endParaRPr lang="en-US"/>
        </a:p>
      </dgm:t>
    </dgm:pt>
    <dgm:pt modelId="{BF8FBDCF-9F23-B04B-9764-EDEEC6AE3CC3}" type="pres">
      <dgm:prSet presAssocID="{FE35E02B-71EA-A248-A9D1-2F965A2C7B31}" presName="mainComposite" presStyleCnt="0">
        <dgm:presLayoutVars>
          <dgm:chPref val="1"/>
          <dgm:dir/>
          <dgm:animOne val="branch"/>
          <dgm:animLvl val="lvl"/>
          <dgm:resizeHandles val="exact"/>
        </dgm:presLayoutVars>
      </dgm:prSet>
      <dgm:spPr/>
    </dgm:pt>
    <dgm:pt modelId="{11B3C1A2-A3EF-8B49-8AF1-E5A487FD2393}" type="pres">
      <dgm:prSet presAssocID="{FE35E02B-71EA-A248-A9D1-2F965A2C7B31}" presName="hierFlow" presStyleCnt="0"/>
      <dgm:spPr/>
    </dgm:pt>
    <dgm:pt modelId="{4D67A21D-19CC-6E43-A3F1-A15C6A73DF92}" type="pres">
      <dgm:prSet presAssocID="{FE35E02B-71EA-A248-A9D1-2F965A2C7B31}" presName="hierChild1" presStyleCnt="0">
        <dgm:presLayoutVars>
          <dgm:chPref val="1"/>
          <dgm:animOne val="branch"/>
          <dgm:animLvl val="lvl"/>
        </dgm:presLayoutVars>
      </dgm:prSet>
      <dgm:spPr/>
    </dgm:pt>
    <dgm:pt modelId="{DF163FF9-EA40-8440-B861-2E1397F85C61}" type="pres">
      <dgm:prSet presAssocID="{23084231-31CB-4743-B4A4-79D75B471C13}" presName="Name14" presStyleCnt="0"/>
      <dgm:spPr/>
    </dgm:pt>
    <dgm:pt modelId="{47D2CDED-EA25-D245-9A3E-EE424E47FA09}" type="pres">
      <dgm:prSet presAssocID="{23084231-31CB-4743-B4A4-79D75B471C13}" presName="level1Shape" presStyleLbl="node0" presStyleIdx="0" presStyleCnt="1">
        <dgm:presLayoutVars>
          <dgm:chPref val="3"/>
        </dgm:presLayoutVars>
      </dgm:prSet>
      <dgm:spPr/>
    </dgm:pt>
    <dgm:pt modelId="{5EF37113-2D19-0E46-8593-FD43CE105843}" type="pres">
      <dgm:prSet presAssocID="{23084231-31CB-4743-B4A4-79D75B471C13}" presName="hierChild2" presStyleCnt="0"/>
      <dgm:spPr/>
    </dgm:pt>
    <dgm:pt modelId="{7FC00B2B-D0BE-C64D-B097-B67C2E9E9C42}" type="pres">
      <dgm:prSet presAssocID="{1D73C883-0270-7D43-A3D6-E088B19F4F0C}" presName="Name19" presStyleLbl="parChTrans1D2" presStyleIdx="0" presStyleCnt="2"/>
      <dgm:spPr/>
    </dgm:pt>
    <dgm:pt modelId="{C99ED07D-A25F-8346-81DF-D33C644F84B8}" type="pres">
      <dgm:prSet presAssocID="{1DA8F05A-5B38-7A4B-A17B-66CF5B6872DE}" presName="Name21" presStyleCnt="0"/>
      <dgm:spPr/>
    </dgm:pt>
    <dgm:pt modelId="{A27BAF8F-2698-424F-B03A-2E28D1896C52}" type="pres">
      <dgm:prSet presAssocID="{1DA8F05A-5B38-7A4B-A17B-66CF5B6872DE}" presName="level2Shape" presStyleLbl="node2" presStyleIdx="0" presStyleCnt="2"/>
      <dgm:spPr/>
    </dgm:pt>
    <dgm:pt modelId="{3F3AA4E7-618F-E244-998D-27516C7E5FED}" type="pres">
      <dgm:prSet presAssocID="{1DA8F05A-5B38-7A4B-A17B-66CF5B6872DE}" presName="hierChild3" presStyleCnt="0"/>
      <dgm:spPr/>
    </dgm:pt>
    <dgm:pt modelId="{91D0E1FC-3442-2845-AFA8-8E8BBBCA9554}" type="pres">
      <dgm:prSet presAssocID="{171EE2B2-D007-7D47-8175-5BDD56D3449B}" presName="Name19" presStyleLbl="parChTrans1D2" presStyleIdx="1" presStyleCnt="2"/>
      <dgm:spPr/>
    </dgm:pt>
    <dgm:pt modelId="{B60C33D1-E949-1643-9BC9-92DFFADB1C88}" type="pres">
      <dgm:prSet presAssocID="{CC2EA49D-6FA8-6A47-B280-61DE471AFC17}" presName="Name21" presStyleCnt="0"/>
      <dgm:spPr/>
    </dgm:pt>
    <dgm:pt modelId="{343A2062-4385-2E48-AA5A-BF53FA94A158}" type="pres">
      <dgm:prSet presAssocID="{CC2EA49D-6FA8-6A47-B280-61DE471AFC17}" presName="level2Shape" presStyleLbl="node2" presStyleIdx="1" presStyleCnt="2"/>
      <dgm:spPr/>
    </dgm:pt>
    <dgm:pt modelId="{073A1675-0456-3C40-9261-E44F86126930}" type="pres">
      <dgm:prSet presAssocID="{CC2EA49D-6FA8-6A47-B280-61DE471AFC17}" presName="hierChild3" presStyleCnt="0"/>
      <dgm:spPr/>
    </dgm:pt>
    <dgm:pt modelId="{D073093C-41EC-4048-98FC-2346A84A853D}" type="pres">
      <dgm:prSet presAssocID="{FE35E02B-71EA-A248-A9D1-2F965A2C7B31}" presName="bgShapesFlow" presStyleCnt="0"/>
      <dgm:spPr/>
    </dgm:pt>
  </dgm:ptLst>
  <dgm:cxnLst>
    <dgm:cxn modelId="{628A0B51-E72F-EC40-8F25-C24C8A9CAD9F}" type="presOf" srcId="{FE35E02B-71EA-A248-A9D1-2F965A2C7B31}" destId="{BF8FBDCF-9F23-B04B-9764-EDEEC6AE3CC3}" srcOrd="0" destOrd="0" presId="urn:microsoft.com/office/officeart/2005/8/layout/hierarchy6"/>
    <dgm:cxn modelId="{D6D12E6C-5E0E-904A-B0BB-B46CAD1AACEE}" type="presOf" srcId="{1DA8F05A-5B38-7A4B-A17B-66CF5B6872DE}" destId="{A27BAF8F-2698-424F-B03A-2E28D1896C52}" srcOrd="0" destOrd="0" presId="urn:microsoft.com/office/officeart/2005/8/layout/hierarchy6"/>
    <dgm:cxn modelId="{B1F7B894-93BA-2548-A9A3-AB31E3BCC975}" srcId="{23084231-31CB-4743-B4A4-79D75B471C13}" destId="{CC2EA49D-6FA8-6A47-B280-61DE471AFC17}" srcOrd="1" destOrd="0" parTransId="{171EE2B2-D007-7D47-8175-5BDD56D3449B}" sibTransId="{134C7CA8-BAE9-DB47-AB35-D07CD95CDBF0}"/>
    <dgm:cxn modelId="{8166DABC-C6DB-E84B-B775-E9C5DA2FF9BF}" srcId="{23084231-31CB-4743-B4A4-79D75B471C13}" destId="{1DA8F05A-5B38-7A4B-A17B-66CF5B6872DE}" srcOrd="0" destOrd="0" parTransId="{1D73C883-0270-7D43-A3D6-E088B19F4F0C}" sibTransId="{F1121A77-6FE8-5E4F-A442-5C1A505C93F3}"/>
    <dgm:cxn modelId="{0F04D6CA-6CF0-844A-97CA-99DC93E70AB6}" type="presOf" srcId="{1D73C883-0270-7D43-A3D6-E088B19F4F0C}" destId="{7FC00B2B-D0BE-C64D-B097-B67C2E9E9C42}" srcOrd="0" destOrd="0" presId="urn:microsoft.com/office/officeart/2005/8/layout/hierarchy6"/>
    <dgm:cxn modelId="{BF33AFCF-4A2A-FE43-A8ED-38A099C1D8BC}" srcId="{FE35E02B-71EA-A248-A9D1-2F965A2C7B31}" destId="{23084231-31CB-4743-B4A4-79D75B471C13}" srcOrd="0" destOrd="0" parTransId="{401E3C16-4AAC-704D-82E4-0D66DF61552E}" sibTransId="{692FF7BF-C0A4-674A-BF1F-0B151DCF5D64}"/>
    <dgm:cxn modelId="{85D2F7DB-E6F4-C245-87F3-1AC2A2230B7A}" type="presOf" srcId="{171EE2B2-D007-7D47-8175-5BDD56D3449B}" destId="{91D0E1FC-3442-2845-AFA8-8E8BBBCA9554}" srcOrd="0" destOrd="0" presId="urn:microsoft.com/office/officeart/2005/8/layout/hierarchy6"/>
    <dgm:cxn modelId="{D6FF2DE3-2AED-F943-B3CC-9704C3D89C02}" type="presOf" srcId="{23084231-31CB-4743-B4A4-79D75B471C13}" destId="{47D2CDED-EA25-D245-9A3E-EE424E47FA09}" srcOrd="0" destOrd="0" presId="urn:microsoft.com/office/officeart/2005/8/layout/hierarchy6"/>
    <dgm:cxn modelId="{F2515CEA-6117-DD49-AD3A-2DD354C3AF64}" type="presOf" srcId="{CC2EA49D-6FA8-6A47-B280-61DE471AFC17}" destId="{343A2062-4385-2E48-AA5A-BF53FA94A158}" srcOrd="0" destOrd="0" presId="urn:microsoft.com/office/officeart/2005/8/layout/hierarchy6"/>
    <dgm:cxn modelId="{0679AED4-817C-2B41-94BD-7395C6142497}" type="presParOf" srcId="{BF8FBDCF-9F23-B04B-9764-EDEEC6AE3CC3}" destId="{11B3C1A2-A3EF-8B49-8AF1-E5A487FD2393}" srcOrd="0" destOrd="0" presId="urn:microsoft.com/office/officeart/2005/8/layout/hierarchy6"/>
    <dgm:cxn modelId="{11CCD670-7989-DE4C-9B4D-A6D3CD79FF11}" type="presParOf" srcId="{11B3C1A2-A3EF-8B49-8AF1-E5A487FD2393}" destId="{4D67A21D-19CC-6E43-A3F1-A15C6A73DF92}" srcOrd="0" destOrd="0" presId="urn:microsoft.com/office/officeart/2005/8/layout/hierarchy6"/>
    <dgm:cxn modelId="{0AA34C06-C056-C040-9EB5-0F98F9DE7321}" type="presParOf" srcId="{4D67A21D-19CC-6E43-A3F1-A15C6A73DF92}" destId="{DF163FF9-EA40-8440-B861-2E1397F85C61}" srcOrd="0" destOrd="0" presId="urn:microsoft.com/office/officeart/2005/8/layout/hierarchy6"/>
    <dgm:cxn modelId="{ED24D379-8316-2F43-A7BA-8B00897BCD64}" type="presParOf" srcId="{DF163FF9-EA40-8440-B861-2E1397F85C61}" destId="{47D2CDED-EA25-D245-9A3E-EE424E47FA09}" srcOrd="0" destOrd="0" presId="urn:microsoft.com/office/officeart/2005/8/layout/hierarchy6"/>
    <dgm:cxn modelId="{DE323534-214F-8745-BDB8-50A1196A8879}" type="presParOf" srcId="{DF163FF9-EA40-8440-B861-2E1397F85C61}" destId="{5EF37113-2D19-0E46-8593-FD43CE105843}" srcOrd="1" destOrd="0" presId="urn:microsoft.com/office/officeart/2005/8/layout/hierarchy6"/>
    <dgm:cxn modelId="{E76F9F36-F70F-5A43-B5F2-6E1418D8D0FA}" type="presParOf" srcId="{5EF37113-2D19-0E46-8593-FD43CE105843}" destId="{7FC00B2B-D0BE-C64D-B097-B67C2E9E9C42}" srcOrd="0" destOrd="0" presId="urn:microsoft.com/office/officeart/2005/8/layout/hierarchy6"/>
    <dgm:cxn modelId="{53EA85A8-A93B-4845-885E-5C3AB4C42965}" type="presParOf" srcId="{5EF37113-2D19-0E46-8593-FD43CE105843}" destId="{C99ED07D-A25F-8346-81DF-D33C644F84B8}" srcOrd="1" destOrd="0" presId="urn:microsoft.com/office/officeart/2005/8/layout/hierarchy6"/>
    <dgm:cxn modelId="{EE26AA27-6D05-DA41-9DFB-8DD95E517B00}" type="presParOf" srcId="{C99ED07D-A25F-8346-81DF-D33C644F84B8}" destId="{A27BAF8F-2698-424F-B03A-2E28D1896C52}" srcOrd="0" destOrd="0" presId="urn:microsoft.com/office/officeart/2005/8/layout/hierarchy6"/>
    <dgm:cxn modelId="{1F81367A-E956-064D-97A7-E3011EC7F52A}" type="presParOf" srcId="{C99ED07D-A25F-8346-81DF-D33C644F84B8}" destId="{3F3AA4E7-618F-E244-998D-27516C7E5FED}" srcOrd="1" destOrd="0" presId="urn:microsoft.com/office/officeart/2005/8/layout/hierarchy6"/>
    <dgm:cxn modelId="{A883DE1F-FBC8-9846-9985-8D1ECF56ABF4}" type="presParOf" srcId="{5EF37113-2D19-0E46-8593-FD43CE105843}" destId="{91D0E1FC-3442-2845-AFA8-8E8BBBCA9554}" srcOrd="2" destOrd="0" presId="urn:microsoft.com/office/officeart/2005/8/layout/hierarchy6"/>
    <dgm:cxn modelId="{F932A395-2236-9D4B-BB3E-EC1278019E38}" type="presParOf" srcId="{5EF37113-2D19-0E46-8593-FD43CE105843}" destId="{B60C33D1-E949-1643-9BC9-92DFFADB1C88}" srcOrd="3" destOrd="0" presId="urn:microsoft.com/office/officeart/2005/8/layout/hierarchy6"/>
    <dgm:cxn modelId="{81B49FFA-2F11-8B47-A79E-B575F5A8BBC6}" type="presParOf" srcId="{B60C33D1-E949-1643-9BC9-92DFFADB1C88}" destId="{343A2062-4385-2E48-AA5A-BF53FA94A158}" srcOrd="0" destOrd="0" presId="urn:microsoft.com/office/officeart/2005/8/layout/hierarchy6"/>
    <dgm:cxn modelId="{E266B7DB-918D-C742-B42A-694AF0B2A2CD}" type="presParOf" srcId="{B60C33D1-E949-1643-9BC9-92DFFADB1C88}" destId="{073A1675-0456-3C40-9261-E44F86126930}" srcOrd="1" destOrd="0" presId="urn:microsoft.com/office/officeart/2005/8/layout/hierarchy6"/>
    <dgm:cxn modelId="{E4430E8E-352C-5E45-A638-7DA5271F9007}" type="presParOf" srcId="{BF8FBDCF-9F23-B04B-9764-EDEEC6AE3CC3}" destId="{D073093C-41EC-4048-98FC-2346A84A853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A557B8-20C6-9042-8F72-03A210D067C2}"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en-US"/>
        </a:p>
      </dgm:t>
    </dgm:pt>
    <dgm:pt modelId="{6774DE01-6233-B249-8E19-C7D51CE87F9A}">
      <dgm:prSet/>
      <dgm:spPr/>
      <dgm:t>
        <a:bodyPr/>
        <a:lstStyle/>
        <a:p>
          <a:pPr rtl="0"/>
          <a:r>
            <a:rPr lang="en-US" dirty="0"/>
            <a:t>Algorithms used for the selection of a page to replace:</a:t>
          </a:r>
        </a:p>
      </dgm:t>
    </dgm:pt>
    <dgm:pt modelId="{FFD2C51C-0256-664F-B449-65DC58CAE24F}" type="parTrans" cxnId="{03764115-0E24-3A4B-9923-0E71C9E8080A}">
      <dgm:prSet/>
      <dgm:spPr/>
      <dgm:t>
        <a:bodyPr/>
        <a:lstStyle/>
        <a:p>
          <a:endParaRPr lang="en-US"/>
        </a:p>
      </dgm:t>
    </dgm:pt>
    <dgm:pt modelId="{5C1FAF83-8542-F343-8582-FC2EF309697E}" type="sibTrans" cxnId="{03764115-0E24-3A4B-9923-0E71C9E8080A}">
      <dgm:prSet/>
      <dgm:spPr/>
      <dgm:t>
        <a:bodyPr/>
        <a:lstStyle/>
        <a:p>
          <a:endParaRPr lang="en-US"/>
        </a:p>
      </dgm:t>
    </dgm:pt>
    <dgm:pt modelId="{A0E01A37-5A2E-954D-A02D-BB1F485E3E7F}">
      <dgm:prSet/>
      <dgm:spPr/>
      <dgm:t>
        <a:bodyPr/>
        <a:lstStyle/>
        <a:p>
          <a:pPr rtl="0"/>
          <a:r>
            <a:rPr lang="en-US" dirty="0"/>
            <a:t>Optimal</a:t>
          </a:r>
        </a:p>
      </dgm:t>
    </dgm:pt>
    <dgm:pt modelId="{AFBC8F9A-3E43-6B45-B16F-2B12FB2D024C}" type="parTrans" cxnId="{D54CA063-EAA4-1649-B602-CD8010403DAA}">
      <dgm:prSet/>
      <dgm:spPr/>
      <dgm:t>
        <a:bodyPr/>
        <a:lstStyle/>
        <a:p>
          <a:endParaRPr lang="en-US"/>
        </a:p>
      </dgm:t>
    </dgm:pt>
    <dgm:pt modelId="{8297DF41-8C61-984D-AA0A-2381C54157BB}" type="sibTrans" cxnId="{D54CA063-EAA4-1649-B602-CD8010403DAA}">
      <dgm:prSet/>
      <dgm:spPr/>
      <dgm:t>
        <a:bodyPr/>
        <a:lstStyle/>
        <a:p>
          <a:endParaRPr lang="en-US"/>
        </a:p>
      </dgm:t>
    </dgm:pt>
    <dgm:pt modelId="{FC0E906F-4515-3C47-8A56-FE7BB23BE0EF}">
      <dgm:prSet/>
      <dgm:spPr/>
      <dgm:t>
        <a:bodyPr/>
        <a:lstStyle/>
        <a:p>
          <a:pPr rtl="0"/>
          <a:r>
            <a:rPr lang="en-US" dirty="0"/>
            <a:t>Least recently used (LRU)</a:t>
          </a:r>
        </a:p>
      </dgm:t>
    </dgm:pt>
    <dgm:pt modelId="{34F1AEA6-0BA0-074C-8963-C9741D6BBF71}" type="parTrans" cxnId="{686E4058-2042-5444-8B93-0B32148AB080}">
      <dgm:prSet/>
      <dgm:spPr/>
      <dgm:t>
        <a:bodyPr/>
        <a:lstStyle/>
        <a:p>
          <a:endParaRPr lang="en-US"/>
        </a:p>
      </dgm:t>
    </dgm:pt>
    <dgm:pt modelId="{18E08C4F-67D2-0341-ACC4-7DD73E48FE98}" type="sibTrans" cxnId="{686E4058-2042-5444-8B93-0B32148AB080}">
      <dgm:prSet/>
      <dgm:spPr/>
      <dgm:t>
        <a:bodyPr/>
        <a:lstStyle/>
        <a:p>
          <a:endParaRPr lang="en-US"/>
        </a:p>
      </dgm:t>
    </dgm:pt>
    <dgm:pt modelId="{7D3CDA99-250F-944F-BF47-BF47CD003577}">
      <dgm:prSet/>
      <dgm:spPr/>
      <dgm:t>
        <a:bodyPr/>
        <a:lstStyle/>
        <a:p>
          <a:pPr rtl="0"/>
          <a:r>
            <a:rPr lang="en-US" dirty="0"/>
            <a:t>First-in-first-out (FIFO)</a:t>
          </a:r>
        </a:p>
      </dgm:t>
    </dgm:pt>
    <dgm:pt modelId="{E349C3F7-A6BC-2C42-BDC3-75060C32BE75}" type="parTrans" cxnId="{88660A57-85F2-A145-93F0-85F76122EA97}">
      <dgm:prSet/>
      <dgm:spPr/>
      <dgm:t>
        <a:bodyPr/>
        <a:lstStyle/>
        <a:p>
          <a:endParaRPr lang="en-US"/>
        </a:p>
      </dgm:t>
    </dgm:pt>
    <dgm:pt modelId="{7DBF36F5-A635-4641-8ED8-B9CE79F6B450}" type="sibTrans" cxnId="{88660A57-85F2-A145-93F0-85F76122EA97}">
      <dgm:prSet/>
      <dgm:spPr/>
      <dgm:t>
        <a:bodyPr/>
        <a:lstStyle/>
        <a:p>
          <a:endParaRPr lang="en-US"/>
        </a:p>
      </dgm:t>
    </dgm:pt>
    <dgm:pt modelId="{A23A6ABD-0BB1-6B44-9048-7D79B7FA6C4F}">
      <dgm:prSet/>
      <dgm:spPr/>
      <dgm:t>
        <a:bodyPr/>
        <a:lstStyle/>
        <a:p>
          <a:pPr rtl="0"/>
          <a:r>
            <a:rPr lang="en-US" dirty="0"/>
            <a:t>Clock</a:t>
          </a:r>
        </a:p>
      </dgm:t>
    </dgm:pt>
    <dgm:pt modelId="{3E257FC9-8BD6-2D44-8493-1148F9A4C49F}" type="parTrans" cxnId="{270B4709-4B78-0548-8A78-7F4B2EAAE44D}">
      <dgm:prSet/>
      <dgm:spPr/>
      <dgm:t>
        <a:bodyPr/>
        <a:lstStyle/>
        <a:p>
          <a:endParaRPr lang="en-US"/>
        </a:p>
      </dgm:t>
    </dgm:pt>
    <dgm:pt modelId="{2C7E5A72-F5BE-9744-9123-07298F5AFF8B}" type="sibTrans" cxnId="{270B4709-4B78-0548-8A78-7F4B2EAAE44D}">
      <dgm:prSet/>
      <dgm:spPr/>
      <dgm:t>
        <a:bodyPr/>
        <a:lstStyle/>
        <a:p>
          <a:endParaRPr lang="en-US"/>
        </a:p>
      </dgm:t>
    </dgm:pt>
    <dgm:pt modelId="{DF055627-9BCF-0941-A55D-F60516006CF8}" type="pres">
      <dgm:prSet presAssocID="{3DA557B8-20C6-9042-8F72-03A210D067C2}" presName="linearFlow" presStyleCnt="0">
        <dgm:presLayoutVars>
          <dgm:dir/>
          <dgm:resizeHandles val="exact"/>
        </dgm:presLayoutVars>
      </dgm:prSet>
      <dgm:spPr/>
    </dgm:pt>
    <dgm:pt modelId="{2544A3F1-E2E8-B74E-8711-2EC9EA6064C6}" type="pres">
      <dgm:prSet presAssocID="{6774DE01-6233-B249-8E19-C7D51CE87F9A}" presName="composite" presStyleCnt="0"/>
      <dgm:spPr/>
    </dgm:pt>
    <dgm:pt modelId="{30C7C1FC-ABE9-9F49-B497-834E86732140}" type="pres">
      <dgm:prSet presAssocID="{6774DE01-6233-B249-8E19-C7D51CE87F9A}" presName="imgShp" presStyleLbl="fgImgPlace1" presStyleIdx="0" presStyleCnt="1" custScaleX="109386" custScaleY="106012"/>
      <dgm:spPr>
        <a:solidFill>
          <a:schemeClr val="accent5">
            <a:lumMod val="75000"/>
          </a:schemeClr>
        </a:solidFill>
      </dgm:spPr>
    </dgm:pt>
    <dgm:pt modelId="{B2EFD19C-DD54-B24D-B755-43F907118B14}" type="pres">
      <dgm:prSet presAssocID="{6774DE01-6233-B249-8E19-C7D51CE87F9A}" presName="txShp" presStyleLbl="node1" presStyleIdx="0" presStyleCnt="1" custScaleX="108939" custScaleY="122751">
        <dgm:presLayoutVars>
          <dgm:bulletEnabled val="1"/>
        </dgm:presLayoutVars>
      </dgm:prSet>
      <dgm:spPr/>
    </dgm:pt>
  </dgm:ptLst>
  <dgm:cxnLst>
    <dgm:cxn modelId="{270B4709-4B78-0548-8A78-7F4B2EAAE44D}" srcId="{6774DE01-6233-B249-8E19-C7D51CE87F9A}" destId="{A23A6ABD-0BB1-6B44-9048-7D79B7FA6C4F}" srcOrd="3" destOrd="0" parTransId="{3E257FC9-8BD6-2D44-8493-1148F9A4C49F}" sibTransId="{2C7E5A72-F5BE-9744-9123-07298F5AFF8B}"/>
    <dgm:cxn modelId="{53E23C13-A2D0-A14E-87C3-74406FBF3ECD}" type="presOf" srcId="{3DA557B8-20C6-9042-8F72-03A210D067C2}" destId="{DF055627-9BCF-0941-A55D-F60516006CF8}" srcOrd="0" destOrd="0" presId="urn:microsoft.com/office/officeart/2005/8/layout/vList3#1"/>
    <dgm:cxn modelId="{03764115-0E24-3A4B-9923-0E71C9E8080A}" srcId="{3DA557B8-20C6-9042-8F72-03A210D067C2}" destId="{6774DE01-6233-B249-8E19-C7D51CE87F9A}" srcOrd="0" destOrd="0" parTransId="{FFD2C51C-0256-664F-B449-65DC58CAE24F}" sibTransId="{5C1FAF83-8542-F343-8582-FC2EF309697E}"/>
    <dgm:cxn modelId="{88660A57-85F2-A145-93F0-85F76122EA97}" srcId="{6774DE01-6233-B249-8E19-C7D51CE87F9A}" destId="{7D3CDA99-250F-944F-BF47-BF47CD003577}" srcOrd="2" destOrd="0" parTransId="{E349C3F7-A6BC-2C42-BDC3-75060C32BE75}" sibTransId="{7DBF36F5-A635-4641-8ED8-B9CE79F6B450}"/>
    <dgm:cxn modelId="{686E4058-2042-5444-8B93-0B32148AB080}" srcId="{6774DE01-6233-B249-8E19-C7D51CE87F9A}" destId="{FC0E906F-4515-3C47-8A56-FE7BB23BE0EF}" srcOrd="1" destOrd="0" parTransId="{34F1AEA6-0BA0-074C-8963-C9741D6BBF71}" sibTransId="{18E08C4F-67D2-0341-ACC4-7DD73E48FE98}"/>
    <dgm:cxn modelId="{40F6FE5F-CAF0-8A4A-B661-23CC9BCCEDB9}" type="presOf" srcId="{6774DE01-6233-B249-8E19-C7D51CE87F9A}" destId="{B2EFD19C-DD54-B24D-B755-43F907118B14}" srcOrd="0" destOrd="0" presId="urn:microsoft.com/office/officeart/2005/8/layout/vList3#1"/>
    <dgm:cxn modelId="{D54CA063-EAA4-1649-B602-CD8010403DAA}" srcId="{6774DE01-6233-B249-8E19-C7D51CE87F9A}" destId="{A0E01A37-5A2E-954D-A02D-BB1F485E3E7F}" srcOrd="0" destOrd="0" parTransId="{AFBC8F9A-3E43-6B45-B16F-2B12FB2D024C}" sibTransId="{8297DF41-8C61-984D-AA0A-2381C54157BB}"/>
    <dgm:cxn modelId="{B1240A90-09F5-8544-8A3B-D7214630869C}" type="presOf" srcId="{7D3CDA99-250F-944F-BF47-BF47CD003577}" destId="{B2EFD19C-DD54-B24D-B755-43F907118B14}" srcOrd="0" destOrd="3" presId="urn:microsoft.com/office/officeart/2005/8/layout/vList3#1"/>
    <dgm:cxn modelId="{F645A592-DC7C-A043-B003-B57E3C86678F}" type="presOf" srcId="{A23A6ABD-0BB1-6B44-9048-7D79B7FA6C4F}" destId="{B2EFD19C-DD54-B24D-B755-43F907118B14}" srcOrd="0" destOrd="4" presId="urn:microsoft.com/office/officeart/2005/8/layout/vList3#1"/>
    <dgm:cxn modelId="{936A99B1-4641-6442-BF1C-92E2720B48DF}" type="presOf" srcId="{FC0E906F-4515-3C47-8A56-FE7BB23BE0EF}" destId="{B2EFD19C-DD54-B24D-B755-43F907118B14}" srcOrd="0" destOrd="2" presId="urn:microsoft.com/office/officeart/2005/8/layout/vList3#1"/>
    <dgm:cxn modelId="{0EA809CF-79D6-3D44-9025-8234DB7D2F47}" type="presOf" srcId="{A0E01A37-5A2E-954D-A02D-BB1F485E3E7F}" destId="{B2EFD19C-DD54-B24D-B755-43F907118B14}" srcOrd="0" destOrd="1" presId="urn:microsoft.com/office/officeart/2005/8/layout/vList3#1"/>
    <dgm:cxn modelId="{608E0C69-3B1B-474C-A7C9-A430C4B87941}" type="presParOf" srcId="{DF055627-9BCF-0941-A55D-F60516006CF8}" destId="{2544A3F1-E2E8-B74E-8711-2EC9EA6064C6}" srcOrd="0" destOrd="0" presId="urn:microsoft.com/office/officeart/2005/8/layout/vList3#1"/>
    <dgm:cxn modelId="{4BEF9B87-7F0F-594D-BCDC-F82884A78572}" type="presParOf" srcId="{2544A3F1-E2E8-B74E-8711-2EC9EA6064C6}" destId="{30C7C1FC-ABE9-9F49-B497-834E86732140}" srcOrd="0" destOrd="0" presId="urn:microsoft.com/office/officeart/2005/8/layout/vList3#1"/>
    <dgm:cxn modelId="{063E8CB7-19FD-D54E-8DBB-27DBA2A9D3B3}" type="presParOf" srcId="{2544A3F1-E2E8-B74E-8711-2EC9EA6064C6}" destId="{B2EFD19C-DD54-B24D-B755-43F907118B1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31E0D-D0BE-CB43-B62C-83EFB8F80940}">
      <dsp:nvSpPr>
        <dsp:cNvPr id="0" name=""/>
        <dsp:cNvSpPr/>
      </dsp:nvSpPr>
      <dsp:spPr>
        <a:xfrm>
          <a:off x="1526361" y="846"/>
          <a:ext cx="2357623" cy="117881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Real memory</a:t>
          </a:r>
        </a:p>
      </dsp:txBody>
      <dsp:txXfrm>
        <a:off x="1560887" y="35372"/>
        <a:ext cx="2288571" cy="1109759"/>
      </dsp:txXfrm>
    </dsp:sp>
    <dsp:sp modelId="{9E617053-E223-AD4D-B846-8B3F09EDFEA2}">
      <dsp:nvSpPr>
        <dsp:cNvPr id="0" name=""/>
        <dsp:cNvSpPr/>
      </dsp:nvSpPr>
      <dsp:spPr>
        <a:xfrm>
          <a:off x="1762123" y="1179658"/>
          <a:ext cx="235762" cy="884108"/>
        </a:xfrm>
        <a:custGeom>
          <a:avLst/>
          <a:gdLst/>
          <a:ahLst/>
          <a:cxnLst/>
          <a:rect l="0" t="0" r="0" b="0"/>
          <a:pathLst>
            <a:path>
              <a:moveTo>
                <a:pt x="0" y="0"/>
              </a:moveTo>
              <a:lnTo>
                <a:pt x="0" y="884108"/>
              </a:lnTo>
              <a:lnTo>
                <a:pt x="235762" y="88410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BA2A55-C5C8-B047-84A4-F82365A88EC3}">
      <dsp:nvSpPr>
        <dsp:cNvPr id="0" name=""/>
        <dsp:cNvSpPr/>
      </dsp:nvSpPr>
      <dsp:spPr>
        <a:xfrm>
          <a:off x="1997886" y="1474361"/>
          <a:ext cx="1886098" cy="117881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t>Main memory, the actual RAM</a:t>
          </a:r>
        </a:p>
      </dsp:txBody>
      <dsp:txXfrm>
        <a:off x="2032412" y="1508887"/>
        <a:ext cx="1817046" cy="1109759"/>
      </dsp:txXfrm>
    </dsp:sp>
    <dsp:sp modelId="{017134D0-DFF9-3845-AB67-F92A5FA9DE9B}">
      <dsp:nvSpPr>
        <dsp:cNvPr id="0" name=""/>
        <dsp:cNvSpPr/>
      </dsp:nvSpPr>
      <dsp:spPr>
        <a:xfrm>
          <a:off x="4473390" y="846"/>
          <a:ext cx="2357623" cy="117881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Virtual memory</a:t>
          </a:r>
        </a:p>
      </dsp:txBody>
      <dsp:txXfrm>
        <a:off x="4507916" y="35372"/>
        <a:ext cx="2288571" cy="1109759"/>
      </dsp:txXfrm>
    </dsp:sp>
    <dsp:sp modelId="{B7AEB84D-AAD8-BA46-B49E-AF151B590E4E}">
      <dsp:nvSpPr>
        <dsp:cNvPr id="0" name=""/>
        <dsp:cNvSpPr/>
      </dsp:nvSpPr>
      <dsp:spPr>
        <a:xfrm>
          <a:off x="4709153" y="1179658"/>
          <a:ext cx="235762" cy="884108"/>
        </a:xfrm>
        <a:custGeom>
          <a:avLst/>
          <a:gdLst/>
          <a:ahLst/>
          <a:cxnLst/>
          <a:rect l="0" t="0" r="0" b="0"/>
          <a:pathLst>
            <a:path>
              <a:moveTo>
                <a:pt x="0" y="0"/>
              </a:moveTo>
              <a:lnTo>
                <a:pt x="0" y="884108"/>
              </a:lnTo>
              <a:lnTo>
                <a:pt x="235762" y="88410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B37434-F97A-BF4F-95EE-4DB3B66FAF0B}">
      <dsp:nvSpPr>
        <dsp:cNvPr id="0" name=""/>
        <dsp:cNvSpPr/>
      </dsp:nvSpPr>
      <dsp:spPr>
        <a:xfrm>
          <a:off x="4944915" y="1474361"/>
          <a:ext cx="2144136" cy="117881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Memory on disk</a:t>
          </a:r>
        </a:p>
      </dsp:txBody>
      <dsp:txXfrm>
        <a:off x="4979441" y="1508887"/>
        <a:ext cx="2075084" cy="1109759"/>
      </dsp:txXfrm>
    </dsp:sp>
    <dsp:sp modelId="{AB53BA07-DF39-3E49-AC02-6A3C4C9B3CB2}">
      <dsp:nvSpPr>
        <dsp:cNvPr id="0" name=""/>
        <dsp:cNvSpPr/>
      </dsp:nvSpPr>
      <dsp:spPr>
        <a:xfrm>
          <a:off x="4709153" y="1179658"/>
          <a:ext cx="235762" cy="2427456"/>
        </a:xfrm>
        <a:custGeom>
          <a:avLst/>
          <a:gdLst/>
          <a:ahLst/>
          <a:cxnLst/>
          <a:rect l="0" t="0" r="0" b="0"/>
          <a:pathLst>
            <a:path>
              <a:moveTo>
                <a:pt x="0" y="0"/>
              </a:moveTo>
              <a:lnTo>
                <a:pt x="0" y="2427456"/>
              </a:lnTo>
              <a:lnTo>
                <a:pt x="235762" y="242745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C7D058-138B-5B44-B558-2AD60A3A78E7}">
      <dsp:nvSpPr>
        <dsp:cNvPr id="0" name=""/>
        <dsp:cNvSpPr/>
      </dsp:nvSpPr>
      <dsp:spPr>
        <a:xfrm>
          <a:off x="4944915" y="2947876"/>
          <a:ext cx="2291723" cy="13184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Allows for effective multiprogramming and relieves the user of tight constraints of main memory</a:t>
          </a:r>
        </a:p>
      </dsp:txBody>
      <dsp:txXfrm>
        <a:off x="4983532" y="2986493"/>
        <a:ext cx="2214489" cy="12412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669F8-0B44-7F4A-BE1E-E4EDB174AE9B}">
      <dsp:nvSpPr>
        <dsp:cNvPr id="0" name=""/>
        <dsp:cNvSpPr/>
      </dsp:nvSpPr>
      <dsp:spPr>
        <a:xfrm>
          <a:off x="4416277" y="2584059"/>
          <a:ext cx="91440" cy="480938"/>
        </a:xfrm>
        <a:custGeom>
          <a:avLst/>
          <a:gdLst/>
          <a:ahLst/>
          <a:cxnLst/>
          <a:rect l="0" t="0" r="0" b="0"/>
          <a:pathLst>
            <a:path>
              <a:moveTo>
                <a:pt x="45720" y="0"/>
              </a:moveTo>
              <a:lnTo>
                <a:pt x="45720" y="480938"/>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B165121-B4DA-3D41-B59D-340BEFD6B021}">
      <dsp:nvSpPr>
        <dsp:cNvPr id="0" name=""/>
        <dsp:cNvSpPr/>
      </dsp:nvSpPr>
      <dsp:spPr>
        <a:xfrm>
          <a:off x="3451430" y="1053050"/>
          <a:ext cx="1010567" cy="480938"/>
        </a:xfrm>
        <a:custGeom>
          <a:avLst/>
          <a:gdLst/>
          <a:ahLst/>
          <a:cxnLst/>
          <a:rect l="0" t="0" r="0" b="0"/>
          <a:pathLst>
            <a:path>
              <a:moveTo>
                <a:pt x="0" y="0"/>
              </a:moveTo>
              <a:lnTo>
                <a:pt x="0" y="327745"/>
              </a:lnTo>
              <a:lnTo>
                <a:pt x="1010567" y="327745"/>
              </a:lnTo>
              <a:lnTo>
                <a:pt x="1010567" y="48093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175078-7932-F44A-9E39-84D1EDA4A644}">
      <dsp:nvSpPr>
        <dsp:cNvPr id="0" name=""/>
        <dsp:cNvSpPr/>
      </dsp:nvSpPr>
      <dsp:spPr>
        <a:xfrm>
          <a:off x="2395143" y="2584059"/>
          <a:ext cx="91440" cy="480938"/>
        </a:xfrm>
        <a:custGeom>
          <a:avLst/>
          <a:gdLst/>
          <a:ahLst/>
          <a:cxnLst/>
          <a:rect l="0" t="0" r="0" b="0"/>
          <a:pathLst>
            <a:path>
              <a:moveTo>
                <a:pt x="45720" y="0"/>
              </a:moveTo>
              <a:lnTo>
                <a:pt x="45720" y="480938"/>
              </a:lnTo>
            </a:path>
          </a:pathLst>
        </a:custGeom>
        <a:noFill/>
        <a:ln w="1587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B3ABC9-CE51-6E46-A582-477033F7909E}">
      <dsp:nvSpPr>
        <dsp:cNvPr id="0" name=""/>
        <dsp:cNvSpPr/>
      </dsp:nvSpPr>
      <dsp:spPr>
        <a:xfrm>
          <a:off x="2440863" y="1053050"/>
          <a:ext cx="1010567" cy="480938"/>
        </a:xfrm>
        <a:custGeom>
          <a:avLst/>
          <a:gdLst/>
          <a:ahLst/>
          <a:cxnLst/>
          <a:rect l="0" t="0" r="0" b="0"/>
          <a:pathLst>
            <a:path>
              <a:moveTo>
                <a:pt x="1010567" y="0"/>
              </a:moveTo>
              <a:lnTo>
                <a:pt x="1010567" y="327745"/>
              </a:lnTo>
              <a:lnTo>
                <a:pt x="0" y="327745"/>
              </a:lnTo>
              <a:lnTo>
                <a:pt x="0" y="48093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E6A144-BDA8-8445-95FE-B4DEFF1353E5}">
      <dsp:nvSpPr>
        <dsp:cNvPr id="0" name=""/>
        <dsp:cNvSpPr/>
      </dsp:nvSpPr>
      <dsp:spPr>
        <a:xfrm>
          <a:off x="2624602" y="2978"/>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6CF74FE-7C99-B147-94AD-327B0056B130}">
      <dsp:nvSpPr>
        <dsp:cNvPr id="0" name=""/>
        <dsp:cNvSpPr/>
      </dsp:nvSpPr>
      <dsp:spPr>
        <a:xfrm>
          <a:off x="2808342" y="177531"/>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 replaced page is not lost, but rather assigned to one of two lists</a:t>
          </a:r>
        </a:p>
      </dsp:txBody>
      <dsp:txXfrm>
        <a:off x="2839098" y="208287"/>
        <a:ext cx="1592143" cy="988559"/>
      </dsp:txXfrm>
    </dsp:sp>
    <dsp:sp modelId="{28CE6EFF-FA06-4A40-A514-B15AF719A036}">
      <dsp:nvSpPr>
        <dsp:cNvPr id="0" name=""/>
        <dsp:cNvSpPr/>
      </dsp:nvSpPr>
      <dsp:spPr>
        <a:xfrm>
          <a:off x="1614035" y="1533988"/>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6F1355C-6C7A-3F4E-9338-F578F474E3F6}">
      <dsp:nvSpPr>
        <dsp:cNvPr id="0" name=""/>
        <dsp:cNvSpPr/>
      </dsp:nvSpPr>
      <dsp:spPr>
        <a:xfrm>
          <a:off x="1797774" y="1708540"/>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Free page list</a:t>
          </a:r>
          <a:endParaRPr lang="en-US" sz="1500" kern="1200" dirty="0"/>
        </a:p>
      </dsp:txBody>
      <dsp:txXfrm>
        <a:off x="1828530" y="1739296"/>
        <a:ext cx="1592143" cy="988559"/>
      </dsp:txXfrm>
    </dsp:sp>
    <dsp:sp modelId="{61509F13-ECF5-824E-AB0E-238E43561F9B}">
      <dsp:nvSpPr>
        <dsp:cNvPr id="0" name=""/>
        <dsp:cNvSpPr/>
      </dsp:nvSpPr>
      <dsp:spPr>
        <a:xfrm>
          <a:off x="1614035" y="3064997"/>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03C502F8-A858-FC44-9EBA-F09ED388A4F5}">
      <dsp:nvSpPr>
        <dsp:cNvPr id="0" name=""/>
        <dsp:cNvSpPr/>
      </dsp:nvSpPr>
      <dsp:spPr>
        <a:xfrm>
          <a:off x="1797774" y="3239549"/>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List of page frames available for reading in pages</a:t>
          </a:r>
        </a:p>
      </dsp:txBody>
      <dsp:txXfrm>
        <a:off x="1828530" y="3270305"/>
        <a:ext cx="1592143" cy="988559"/>
      </dsp:txXfrm>
    </dsp:sp>
    <dsp:sp modelId="{C014E9E6-13FA-5444-9BC3-3D89E8915179}">
      <dsp:nvSpPr>
        <dsp:cNvPr id="0" name=""/>
        <dsp:cNvSpPr/>
      </dsp:nvSpPr>
      <dsp:spPr>
        <a:xfrm>
          <a:off x="3635169" y="1533988"/>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7D1A8F5-82B3-3D4D-B2BB-8402CE6DF5DF}">
      <dsp:nvSpPr>
        <dsp:cNvPr id="0" name=""/>
        <dsp:cNvSpPr/>
      </dsp:nvSpPr>
      <dsp:spPr>
        <a:xfrm>
          <a:off x="3818909" y="1708540"/>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Modified page list</a:t>
          </a:r>
          <a:endParaRPr lang="en-US" sz="1500" kern="1200" dirty="0"/>
        </a:p>
      </dsp:txBody>
      <dsp:txXfrm>
        <a:off x="3849665" y="1739296"/>
        <a:ext cx="1592143" cy="988559"/>
      </dsp:txXfrm>
    </dsp:sp>
    <dsp:sp modelId="{9DE444D1-71C7-6D47-8D20-D17B0958CE50}">
      <dsp:nvSpPr>
        <dsp:cNvPr id="0" name=""/>
        <dsp:cNvSpPr/>
      </dsp:nvSpPr>
      <dsp:spPr>
        <a:xfrm>
          <a:off x="3635169" y="3064997"/>
          <a:ext cx="1653655" cy="10500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076EFA28-0F84-924A-99EB-2F55769FB300}">
      <dsp:nvSpPr>
        <dsp:cNvPr id="0" name=""/>
        <dsp:cNvSpPr/>
      </dsp:nvSpPr>
      <dsp:spPr>
        <a:xfrm>
          <a:off x="3818909" y="3239549"/>
          <a:ext cx="1653655" cy="105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Pages are written out in clusters </a:t>
          </a:r>
        </a:p>
      </dsp:txBody>
      <dsp:txXfrm>
        <a:off x="3849665" y="3270305"/>
        <a:ext cx="1592143" cy="98855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92B32-D071-5940-877B-38311F86814B}">
      <dsp:nvSpPr>
        <dsp:cNvPr id="0" name=""/>
        <dsp:cNvSpPr/>
      </dsp:nvSpPr>
      <dsp:spPr>
        <a:xfrm>
          <a:off x="76164" y="46195"/>
          <a:ext cx="2895584" cy="624137"/>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NZ" sz="2500" kern="1200" dirty="0"/>
            <a:t>Local</a:t>
          </a:r>
          <a:endParaRPr lang="en-US" sz="2500" kern="1200" dirty="0"/>
        </a:p>
      </dsp:txBody>
      <dsp:txXfrm>
        <a:off x="106632" y="76663"/>
        <a:ext cx="2834648" cy="563201"/>
      </dsp:txXfrm>
    </dsp:sp>
    <dsp:sp modelId="{5F7AB775-FAF6-E849-8811-B100CD75B0F2}">
      <dsp:nvSpPr>
        <dsp:cNvPr id="0" name=""/>
        <dsp:cNvSpPr/>
      </dsp:nvSpPr>
      <dsp:spPr>
        <a:xfrm>
          <a:off x="0" y="695880"/>
          <a:ext cx="8229600" cy="86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NZ" sz="2000" kern="1200" dirty="0"/>
            <a:t>Chooses only among the resident pages of the process that generated the page fault</a:t>
          </a:r>
        </a:p>
      </dsp:txBody>
      <dsp:txXfrm>
        <a:off x="0" y="695880"/>
        <a:ext cx="8229600" cy="861637"/>
      </dsp:txXfrm>
    </dsp:sp>
    <dsp:sp modelId="{B56FBF80-00E2-FF4E-8FF2-A799A9DE27E0}">
      <dsp:nvSpPr>
        <dsp:cNvPr id="0" name=""/>
        <dsp:cNvSpPr/>
      </dsp:nvSpPr>
      <dsp:spPr>
        <a:xfrm>
          <a:off x="76206" y="1428068"/>
          <a:ext cx="2895667" cy="577419"/>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NZ" sz="2500" kern="1200"/>
            <a:t>Global </a:t>
          </a:r>
          <a:endParaRPr lang="en-NZ" sz="2500" kern="1200" dirty="0"/>
        </a:p>
      </dsp:txBody>
      <dsp:txXfrm>
        <a:off x="104393" y="1456255"/>
        <a:ext cx="2839293" cy="521045"/>
      </dsp:txXfrm>
    </dsp:sp>
    <dsp:sp modelId="{4B31C88C-DD9B-3342-8992-8F00F87AF1D1}">
      <dsp:nvSpPr>
        <dsp:cNvPr id="0" name=""/>
        <dsp:cNvSpPr/>
      </dsp:nvSpPr>
      <dsp:spPr>
        <a:xfrm>
          <a:off x="0" y="2100296"/>
          <a:ext cx="8229600"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NZ" sz="2000" kern="1200" dirty="0"/>
            <a:t>Considers all unlocked pages in main memory </a:t>
          </a:r>
        </a:p>
      </dsp:txBody>
      <dsp:txXfrm>
        <a:off x="0" y="2100296"/>
        <a:ext cx="8229600" cy="612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8DCD2-5612-134D-98CD-58CEFE396B6A}">
      <dsp:nvSpPr>
        <dsp:cNvPr id="0" name=""/>
        <dsp:cNvSpPr/>
      </dsp:nvSpPr>
      <dsp:spPr>
        <a:xfrm rot="5400000">
          <a:off x="4179824" y="-1428496"/>
          <a:ext cx="1381759" cy="4584192"/>
        </a:xfrm>
        <a:prstGeom prst="round2SameRect">
          <a:avLst/>
        </a:prstGeom>
        <a:solidFill>
          <a:schemeClr val="bg1"/>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Increased processor idle time</a:t>
          </a:r>
        </a:p>
        <a:p>
          <a:pPr marL="228600" lvl="1" indent="-228600" algn="l" defTabSz="1155700">
            <a:lnSpc>
              <a:spcPct val="90000"/>
            </a:lnSpc>
            <a:spcBef>
              <a:spcPct val="0"/>
            </a:spcBef>
            <a:spcAft>
              <a:spcPct val="15000"/>
            </a:spcAft>
            <a:buChar char="•"/>
          </a:pPr>
          <a:r>
            <a:rPr lang="en-US" sz="2600" kern="1200" dirty="0"/>
            <a:t>Increased time spent in swapping</a:t>
          </a:r>
        </a:p>
      </dsp:txBody>
      <dsp:txXfrm rot="-5400000">
        <a:off x="2578608" y="240172"/>
        <a:ext cx="4516740" cy="1246855"/>
      </dsp:txXfrm>
    </dsp:sp>
    <dsp:sp modelId="{CB6FBE3B-E501-1347-A8D6-A573E0A4234E}">
      <dsp:nvSpPr>
        <dsp:cNvPr id="0" name=""/>
        <dsp:cNvSpPr/>
      </dsp:nvSpPr>
      <dsp:spPr>
        <a:xfrm>
          <a:off x="0" y="0"/>
          <a:ext cx="2578608" cy="1727200"/>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If allocation is too large, there will be too few programs in main memory</a:t>
          </a:r>
        </a:p>
      </dsp:txBody>
      <dsp:txXfrm>
        <a:off x="84315" y="84315"/>
        <a:ext cx="2409978" cy="15585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F2BDB-E606-BE4B-9958-F3815124EAC3}">
      <dsp:nvSpPr>
        <dsp:cNvPr id="0" name=""/>
        <dsp:cNvSpPr/>
      </dsp:nvSpPr>
      <dsp:spPr>
        <a:xfrm>
          <a:off x="0" y="58021"/>
          <a:ext cx="4419600" cy="777600"/>
        </a:xfrm>
        <a:prstGeom prst="rect">
          <a:avLst/>
        </a:prstGeom>
        <a:solidFill>
          <a:schemeClr val="accent6">
            <a:lumMod val="75000"/>
          </a:schemeClr>
        </a:solidFill>
        <a:ln w="15875" cap="flat" cmpd="sng" algn="ctr">
          <a:solidFill>
            <a:schemeClr val="accent6">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Key elements:</a:t>
          </a:r>
        </a:p>
      </dsp:txBody>
      <dsp:txXfrm>
        <a:off x="0" y="58021"/>
        <a:ext cx="4419600" cy="777600"/>
      </dsp:txXfrm>
    </dsp:sp>
    <dsp:sp modelId="{25034D7D-D624-D24B-AAFC-BA38220880F1}">
      <dsp:nvSpPr>
        <dsp:cNvPr id="0" name=""/>
        <dsp:cNvSpPr/>
      </dsp:nvSpPr>
      <dsp:spPr>
        <a:xfrm>
          <a:off x="0" y="835621"/>
          <a:ext cx="4419600" cy="1519357"/>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Criteria used to determine resident set size</a:t>
          </a:r>
        </a:p>
        <a:p>
          <a:pPr marL="228600" lvl="1" indent="-228600" algn="l" defTabSz="1200150">
            <a:lnSpc>
              <a:spcPct val="90000"/>
            </a:lnSpc>
            <a:spcBef>
              <a:spcPct val="0"/>
            </a:spcBef>
            <a:spcAft>
              <a:spcPct val="15000"/>
            </a:spcAft>
            <a:buChar char="•"/>
          </a:pPr>
          <a:r>
            <a:rPr lang="en-US" sz="2700" kern="1200" dirty="0"/>
            <a:t>The timing of changes</a:t>
          </a:r>
        </a:p>
      </dsp:txBody>
      <dsp:txXfrm>
        <a:off x="0" y="835621"/>
        <a:ext cx="4419600" cy="15193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854E8-CF1E-E64A-90CD-B5E723964F91}">
      <dsp:nvSpPr>
        <dsp:cNvPr id="0" name=""/>
        <dsp:cNvSpPr/>
      </dsp:nvSpPr>
      <dsp:spPr>
        <a:xfrm>
          <a:off x="4681" y="0"/>
          <a:ext cx="1893056" cy="2082800"/>
        </a:xfrm>
        <a:prstGeom prst="roundRect">
          <a:avLst>
            <a:gd name="adj" fmla="val 100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minimum duration of the sampling interval</a:t>
          </a:r>
        </a:p>
      </dsp:txBody>
      <dsp:txXfrm>
        <a:off x="60127" y="55446"/>
        <a:ext cx="1782164" cy="1971908"/>
      </dsp:txXfrm>
    </dsp:sp>
    <dsp:sp modelId="{6597920C-B97D-4144-9AE7-181FA57D2E8D}">
      <dsp:nvSpPr>
        <dsp:cNvPr id="0" name=""/>
        <dsp:cNvSpPr/>
      </dsp:nvSpPr>
      <dsp:spPr>
        <a:xfrm>
          <a:off x="2215771" y="0"/>
          <a:ext cx="1893056" cy="20828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maximum duration of the sampling interval</a:t>
          </a:r>
        </a:p>
      </dsp:txBody>
      <dsp:txXfrm>
        <a:off x="2271217" y="55446"/>
        <a:ext cx="1782164" cy="1971908"/>
      </dsp:txXfrm>
    </dsp:sp>
    <dsp:sp modelId="{444954AF-D738-724F-A4C2-F37BE649944D}">
      <dsp:nvSpPr>
        <dsp:cNvPr id="0" name=""/>
        <dsp:cNvSpPr/>
      </dsp:nvSpPr>
      <dsp:spPr>
        <a:xfrm>
          <a:off x="4426861" y="0"/>
          <a:ext cx="1893056" cy="2082800"/>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number of page faults that are allowed to occur between sampling instances</a:t>
          </a:r>
        </a:p>
      </dsp:txBody>
      <dsp:txXfrm>
        <a:off x="4482307" y="55446"/>
        <a:ext cx="1782164" cy="197190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BCAFC-DF0A-5549-A2F3-6215A5F91819}">
      <dsp:nvSpPr>
        <dsp:cNvPr id="0" name=""/>
        <dsp:cNvSpPr/>
      </dsp:nvSpPr>
      <dsp:spPr>
        <a:xfrm>
          <a:off x="0" y="1808968"/>
          <a:ext cx="7772400" cy="1186879"/>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Precleaning</a:t>
          </a:r>
          <a:endParaRPr lang="en-US" sz="2300" kern="1200" dirty="0"/>
        </a:p>
      </dsp:txBody>
      <dsp:txXfrm>
        <a:off x="0" y="1808968"/>
        <a:ext cx="7772400" cy="640914"/>
      </dsp:txXfrm>
    </dsp:sp>
    <dsp:sp modelId="{018DC2B8-76E2-0D4E-ADFB-FC2DFEC19ABD}">
      <dsp:nvSpPr>
        <dsp:cNvPr id="0" name=""/>
        <dsp:cNvSpPr/>
      </dsp:nvSpPr>
      <dsp:spPr>
        <a:xfrm>
          <a:off x="0" y="2426146"/>
          <a:ext cx="7772400" cy="54596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Allows the writing of pages in batches</a:t>
          </a:r>
        </a:p>
      </dsp:txBody>
      <dsp:txXfrm>
        <a:off x="0" y="2426146"/>
        <a:ext cx="7772400" cy="545964"/>
      </dsp:txXfrm>
    </dsp:sp>
    <dsp:sp modelId="{07D657C2-6456-3E4C-98E3-58A8B5462A1D}">
      <dsp:nvSpPr>
        <dsp:cNvPr id="0" name=""/>
        <dsp:cNvSpPr/>
      </dsp:nvSpPr>
      <dsp:spPr>
        <a:xfrm rot="10800000">
          <a:off x="0" y="1351"/>
          <a:ext cx="7772400" cy="1825420"/>
        </a:xfrm>
        <a:prstGeom prst="upArrowCallout">
          <a:avLst/>
        </a:prstGeom>
        <a:solidFill>
          <a:schemeClr val="accent6">
            <a:lumMod val="75000"/>
          </a:schemeClr>
        </a:solidFill>
        <a:ln>
          <a:solidFill>
            <a:schemeClr val="accent6">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Demand Cleaning</a:t>
          </a:r>
        </a:p>
      </dsp:txBody>
      <dsp:txXfrm rot="-10800000">
        <a:off x="0" y="1351"/>
        <a:ext cx="7772400" cy="640722"/>
      </dsp:txXfrm>
    </dsp:sp>
    <dsp:sp modelId="{D77A17F0-FD24-804F-B9BA-B89549FA1E9B}">
      <dsp:nvSpPr>
        <dsp:cNvPr id="0" name=""/>
        <dsp:cNvSpPr/>
      </dsp:nvSpPr>
      <dsp:spPr>
        <a:xfrm>
          <a:off x="0" y="642074"/>
          <a:ext cx="7772400" cy="545800"/>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A page is written out to secondary memory only when it has been selected for replacement</a:t>
          </a:r>
        </a:p>
      </dsp:txBody>
      <dsp:txXfrm>
        <a:off x="0" y="642074"/>
        <a:ext cx="7772400" cy="5458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1CAA0-63EC-5F44-9DA2-A1CCB69B69C7}">
      <dsp:nvSpPr>
        <dsp:cNvPr id="0" name=""/>
        <dsp:cNvSpPr/>
      </dsp:nvSpPr>
      <dsp:spPr>
        <a:xfrm rot="16200000">
          <a:off x="1016000" y="-1016000"/>
          <a:ext cx="3530600" cy="556260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38906" bIns="0" numCol="1" spcCol="1270" anchor="t" anchorCtr="0">
          <a:noAutofit/>
        </a:bodyPr>
        <a:lstStyle/>
        <a:p>
          <a:pPr marL="0" lvl="0" indent="0" algn="l" defTabSz="977900">
            <a:lnSpc>
              <a:spcPct val="90000"/>
            </a:lnSpc>
            <a:spcBef>
              <a:spcPct val="0"/>
            </a:spcBef>
            <a:spcAft>
              <a:spcPct val="35000"/>
            </a:spcAft>
            <a:buNone/>
          </a:pPr>
          <a:r>
            <a:rPr lang="en-NZ" sz="2200" kern="1200" dirty="0"/>
            <a:t>Six possibilities exist:</a:t>
          </a:r>
          <a:endParaRPr lang="en-US" sz="2200" kern="1200" dirty="0"/>
        </a:p>
        <a:p>
          <a:pPr marL="171450" lvl="1" indent="-171450" algn="l" defTabSz="755650">
            <a:lnSpc>
              <a:spcPct val="90000"/>
            </a:lnSpc>
            <a:spcBef>
              <a:spcPct val="0"/>
            </a:spcBef>
            <a:spcAft>
              <a:spcPct val="15000"/>
            </a:spcAft>
            <a:buChar char="•"/>
          </a:pPr>
          <a:r>
            <a:rPr lang="en-NZ" sz="1700" kern="1200" dirty="0"/>
            <a:t>Lowest-priority process</a:t>
          </a:r>
        </a:p>
        <a:p>
          <a:pPr marL="171450" lvl="1" indent="-171450" algn="l" defTabSz="755650">
            <a:lnSpc>
              <a:spcPct val="90000"/>
            </a:lnSpc>
            <a:spcBef>
              <a:spcPct val="0"/>
            </a:spcBef>
            <a:spcAft>
              <a:spcPct val="15000"/>
            </a:spcAft>
            <a:buChar char="•"/>
          </a:pPr>
          <a:r>
            <a:rPr lang="en-NZ" sz="1700" kern="1200" dirty="0"/>
            <a:t>Faulting process</a:t>
          </a:r>
        </a:p>
        <a:p>
          <a:pPr marL="171450" lvl="1" indent="-171450" algn="l" defTabSz="755650">
            <a:lnSpc>
              <a:spcPct val="90000"/>
            </a:lnSpc>
            <a:spcBef>
              <a:spcPct val="0"/>
            </a:spcBef>
            <a:spcAft>
              <a:spcPct val="15000"/>
            </a:spcAft>
            <a:buChar char="•"/>
          </a:pPr>
          <a:r>
            <a:rPr lang="en-NZ" sz="1700" kern="1200" dirty="0"/>
            <a:t>Last process activated</a:t>
          </a:r>
        </a:p>
        <a:p>
          <a:pPr marL="171450" lvl="1" indent="-171450" algn="l" defTabSz="755650">
            <a:lnSpc>
              <a:spcPct val="90000"/>
            </a:lnSpc>
            <a:spcBef>
              <a:spcPct val="0"/>
            </a:spcBef>
            <a:spcAft>
              <a:spcPct val="15000"/>
            </a:spcAft>
            <a:buChar char="•"/>
          </a:pPr>
          <a:r>
            <a:rPr lang="en-NZ" sz="1700" kern="1200" dirty="0"/>
            <a:t>Process with the smallest resident set</a:t>
          </a:r>
        </a:p>
        <a:p>
          <a:pPr marL="171450" lvl="1" indent="-171450" algn="l" defTabSz="755650">
            <a:lnSpc>
              <a:spcPct val="90000"/>
            </a:lnSpc>
            <a:spcBef>
              <a:spcPct val="0"/>
            </a:spcBef>
            <a:spcAft>
              <a:spcPct val="15000"/>
            </a:spcAft>
            <a:buChar char="•"/>
          </a:pPr>
          <a:r>
            <a:rPr lang="en-NZ" sz="1700" kern="1200" dirty="0"/>
            <a:t>Largest process</a:t>
          </a:r>
        </a:p>
        <a:p>
          <a:pPr marL="171450" lvl="1" indent="-171450" algn="l" defTabSz="755650">
            <a:lnSpc>
              <a:spcPct val="90000"/>
            </a:lnSpc>
            <a:spcBef>
              <a:spcPct val="0"/>
            </a:spcBef>
            <a:spcAft>
              <a:spcPct val="15000"/>
            </a:spcAft>
            <a:buChar char="•"/>
          </a:pPr>
          <a:r>
            <a:rPr lang="en-NZ" sz="1700" kern="1200" dirty="0"/>
            <a:t>Process with the largest remaining execution window</a:t>
          </a:r>
        </a:p>
      </dsp:txBody>
      <dsp:txXfrm rot="5400000">
        <a:off x="0" y="706120"/>
        <a:ext cx="5562600" cy="21183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409E1-0C39-364C-B92B-A30B99C534A9}">
      <dsp:nvSpPr>
        <dsp:cNvPr id="0" name=""/>
        <dsp:cNvSpPr/>
      </dsp:nvSpPr>
      <dsp:spPr>
        <a:xfrm>
          <a:off x="0" y="1172230"/>
          <a:ext cx="7848600" cy="2324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139" tIns="853948" rIns="609139" bIns="291592" numCol="1" spcCol="1270" anchor="t" anchorCtr="0">
          <a:noAutofit/>
        </a:bodyPr>
        <a:lstStyle/>
        <a:p>
          <a:pPr marL="285750" lvl="1" indent="-285750" algn="l" defTabSz="1822450">
            <a:lnSpc>
              <a:spcPct val="90000"/>
            </a:lnSpc>
            <a:spcBef>
              <a:spcPct val="0"/>
            </a:spcBef>
            <a:spcAft>
              <a:spcPct val="15000"/>
            </a:spcAft>
            <a:buChar char="•"/>
          </a:pPr>
          <a:r>
            <a:rPr lang="en-NZ" sz="4100" kern="1200" dirty="0"/>
            <a:t>Paging system</a:t>
          </a:r>
        </a:p>
        <a:p>
          <a:pPr marL="285750" lvl="1" indent="-285750" algn="l" defTabSz="1822450">
            <a:lnSpc>
              <a:spcPct val="90000"/>
            </a:lnSpc>
            <a:spcBef>
              <a:spcPct val="0"/>
            </a:spcBef>
            <a:spcAft>
              <a:spcPct val="15000"/>
            </a:spcAft>
            <a:buChar char="•"/>
          </a:pPr>
          <a:r>
            <a:rPr lang="en-NZ" sz="4100" kern="1200" dirty="0"/>
            <a:t>Kernel memory allocator</a:t>
          </a:r>
        </a:p>
      </dsp:txBody>
      <dsp:txXfrm>
        <a:off x="0" y="1172230"/>
        <a:ext cx="7848600" cy="2324700"/>
      </dsp:txXfrm>
    </dsp:sp>
    <dsp:sp modelId="{D1AF08E7-4B55-3241-B841-DA6F620EDF99}">
      <dsp:nvSpPr>
        <dsp:cNvPr id="0" name=""/>
        <dsp:cNvSpPr/>
      </dsp:nvSpPr>
      <dsp:spPr>
        <a:xfrm>
          <a:off x="392430" y="567069"/>
          <a:ext cx="5494020" cy="1210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7661" tIns="0" rIns="207661" bIns="0" numCol="1" spcCol="1270" anchor="ctr" anchorCtr="0">
          <a:noAutofit/>
        </a:bodyPr>
        <a:lstStyle/>
        <a:p>
          <a:pPr marL="0" lvl="0" indent="0" algn="l" defTabSz="1822450">
            <a:lnSpc>
              <a:spcPct val="90000"/>
            </a:lnSpc>
            <a:spcBef>
              <a:spcPct val="0"/>
            </a:spcBef>
            <a:spcAft>
              <a:spcPct val="35000"/>
            </a:spcAft>
            <a:buNone/>
          </a:pPr>
          <a:r>
            <a:rPr lang="en-NZ" sz="4100" kern="1200" dirty="0"/>
            <a:t>SVR4 and Solaris use two separate schemes:</a:t>
          </a:r>
          <a:endParaRPr lang="en-US" sz="4100" kern="1200" dirty="0"/>
        </a:p>
      </dsp:txBody>
      <dsp:txXfrm>
        <a:off x="451513" y="626152"/>
        <a:ext cx="5375854" cy="109215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AEF03-C38D-4E4D-8213-F5D6DE304B35}">
      <dsp:nvSpPr>
        <dsp:cNvPr id="0" name=""/>
        <dsp:cNvSpPr/>
      </dsp:nvSpPr>
      <dsp:spPr>
        <a:xfrm>
          <a:off x="4085" y="484751"/>
          <a:ext cx="3592537" cy="898134"/>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NZ" sz="2900" kern="1200" dirty="0">
              <a:solidFill>
                <a:schemeClr val="bg1"/>
              </a:solidFill>
            </a:rPr>
            <a:t>Paging System</a:t>
          </a:r>
          <a:endParaRPr lang="en-US" sz="2900" kern="1200" dirty="0">
            <a:solidFill>
              <a:schemeClr val="bg1"/>
            </a:solidFill>
          </a:endParaRPr>
        </a:p>
      </dsp:txBody>
      <dsp:txXfrm>
        <a:off x="30390" y="511056"/>
        <a:ext cx="3539927" cy="845524"/>
      </dsp:txXfrm>
    </dsp:sp>
    <dsp:sp modelId="{C553D0AB-3AA1-9B4C-B179-FEF5A076D689}">
      <dsp:nvSpPr>
        <dsp:cNvPr id="0" name=""/>
        <dsp:cNvSpPr/>
      </dsp:nvSpPr>
      <dsp:spPr>
        <a:xfrm rot="5400000">
          <a:off x="1721766" y="1461472"/>
          <a:ext cx="157173" cy="157173"/>
        </a:xfrm>
        <a:prstGeom prst="rightArrow">
          <a:avLst>
            <a:gd name="adj1" fmla="val 667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D8BD857-E06B-C24B-AD5C-A6ED09ED7E55}">
      <dsp:nvSpPr>
        <dsp:cNvPr id="0" name=""/>
        <dsp:cNvSpPr/>
      </dsp:nvSpPr>
      <dsp:spPr>
        <a:xfrm>
          <a:off x="4085" y="1697232"/>
          <a:ext cx="3592537" cy="898134"/>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Provides a virtual memory capability that allocates page frames in main memory to processes </a:t>
          </a:r>
        </a:p>
      </dsp:txBody>
      <dsp:txXfrm>
        <a:off x="30390" y="1723537"/>
        <a:ext cx="3539927" cy="845524"/>
      </dsp:txXfrm>
    </dsp:sp>
    <dsp:sp modelId="{02269BFC-ECF1-FF43-8DDA-D6B5CBA4CF1C}">
      <dsp:nvSpPr>
        <dsp:cNvPr id="0" name=""/>
        <dsp:cNvSpPr/>
      </dsp:nvSpPr>
      <dsp:spPr>
        <a:xfrm rot="5400000">
          <a:off x="1721766" y="2673953"/>
          <a:ext cx="157173" cy="157173"/>
        </a:xfrm>
        <a:prstGeom prst="rightArrow">
          <a:avLst>
            <a:gd name="adj1" fmla="val 667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291B826-D497-3849-A695-86677726AC76}">
      <dsp:nvSpPr>
        <dsp:cNvPr id="0" name=""/>
        <dsp:cNvSpPr/>
      </dsp:nvSpPr>
      <dsp:spPr>
        <a:xfrm>
          <a:off x="4085" y="2909714"/>
          <a:ext cx="3592537" cy="898134"/>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Allocates page frames to disk block buffers</a:t>
          </a:r>
        </a:p>
      </dsp:txBody>
      <dsp:txXfrm>
        <a:off x="30390" y="2936019"/>
        <a:ext cx="3539927" cy="845524"/>
      </dsp:txXfrm>
    </dsp:sp>
    <dsp:sp modelId="{DDEA5F65-366A-8C4D-BBCB-4B6C4A1A84BD}">
      <dsp:nvSpPr>
        <dsp:cNvPr id="0" name=""/>
        <dsp:cNvSpPr/>
      </dsp:nvSpPr>
      <dsp:spPr>
        <a:xfrm>
          <a:off x="4099577" y="484751"/>
          <a:ext cx="3592537" cy="898134"/>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NZ" sz="2900" kern="1200" dirty="0">
              <a:solidFill>
                <a:schemeClr val="bg1"/>
              </a:solidFill>
            </a:rPr>
            <a:t>Kernel Memory Allocator </a:t>
          </a:r>
        </a:p>
      </dsp:txBody>
      <dsp:txXfrm>
        <a:off x="4125882" y="511056"/>
        <a:ext cx="3539927" cy="845524"/>
      </dsp:txXfrm>
    </dsp:sp>
    <dsp:sp modelId="{BC53B8F4-DEA3-8341-9D91-A94253EF8E93}">
      <dsp:nvSpPr>
        <dsp:cNvPr id="0" name=""/>
        <dsp:cNvSpPr/>
      </dsp:nvSpPr>
      <dsp:spPr>
        <a:xfrm rot="5400000">
          <a:off x="5817259" y="1461472"/>
          <a:ext cx="157173" cy="157173"/>
        </a:xfrm>
        <a:prstGeom prst="rightArrow">
          <a:avLst>
            <a:gd name="adj1" fmla="val 667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6D84E28-8C93-A442-B9FD-65DA8F0A645D}">
      <dsp:nvSpPr>
        <dsp:cNvPr id="0" name=""/>
        <dsp:cNvSpPr/>
      </dsp:nvSpPr>
      <dsp:spPr>
        <a:xfrm>
          <a:off x="4099577" y="1697232"/>
          <a:ext cx="3592537" cy="898134"/>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Allocates memory for the kernel</a:t>
          </a:r>
        </a:p>
      </dsp:txBody>
      <dsp:txXfrm>
        <a:off x="4125882" y="1723537"/>
        <a:ext cx="3539927" cy="8455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98B72-0FC1-ED4B-B31C-EC8503FE5375}">
      <dsp:nvSpPr>
        <dsp:cNvPr id="0" name=""/>
        <dsp:cNvSpPr/>
      </dsp:nvSpPr>
      <dsp:spPr>
        <a:xfrm rot="5400000">
          <a:off x="-439419" y="439419"/>
          <a:ext cx="2768600" cy="1889760"/>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NZ" sz="3100" kern="1200" dirty="0"/>
            <a:t>Two main aspects</a:t>
          </a:r>
          <a:endParaRPr lang="en-US" sz="3100" kern="1200" dirty="0"/>
        </a:p>
      </dsp:txBody>
      <dsp:txXfrm rot="-5400000">
        <a:off x="1" y="944879"/>
        <a:ext cx="1889760" cy="878840"/>
      </dsp:txXfrm>
    </dsp:sp>
    <dsp:sp modelId="{21308D7D-2BA5-9748-9244-65D432652D84}">
      <dsp:nvSpPr>
        <dsp:cNvPr id="0" name=""/>
        <dsp:cNvSpPr/>
      </dsp:nvSpPr>
      <dsp:spPr>
        <a:xfrm rot="5400000">
          <a:off x="2395219" y="-505459"/>
          <a:ext cx="1823719" cy="283463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NZ" sz="2700" kern="1200" dirty="0"/>
            <a:t>Process virtual memory</a:t>
          </a:r>
        </a:p>
        <a:p>
          <a:pPr marL="228600" lvl="1" indent="-228600" algn="l" defTabSz="1200150">
            <a:lnSpc>
              <a:spcPct val="90000"/>
            </a:lnSpc>
            <a:spcBef>
              <a:spcPct val="0"/>
            </a:spcBef>
            <a:spcAft>
              <a:spcPct val="15000"/>
            </a:spcAft>
            <a:buChar char="•"/>
          </a:pPr>
          <a:r>
            <a:rPr lang="en-NZ" sz="2700" kern="1200" dirty="0"/>
            <a:t>Kernel memory allocation</a:t>
          </a:r>
        </a:p>
      </dsp:txBody>
      <dsp:txXfrm rot="-5400000">
        <a:off x="1889760" y="89027"/>
        <a:ext cx="2745612" cy="1645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19F38-3CF5-3C43-BEA1-8B8F89394CDE}">
      <dsp:nvSpPr>
        <dsp:cNvPr id="0" name=""/>
        <dsp:cNvSpPr/>
      </dsp:nvSpPr>
      <dsp:spPr>
        <a:xfrm>
          <a:off x="1174054" y="381004"/>
          <a:ext cx="4335753" cy="4335753"/>
        </a:xfrm>
        <a:prstGeom prst="blockArc">
          <a:avLst>
            <a:gd name="adj1" fmla="val 6599"/>
            <a:gd name="adj2" fmla="val 21593401"/>
            <a:gd name="adj3" fmla="val 4641"/>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5DECD05-97D0-2848-845E-9EF3FF2F3AC3}">
      <dsp:nvSpPr>
        <dsp:cNvPr id="0" name=""/>
        <dsp:cNvSpPr/>
      </dsp:nvSpPr>
      <dsp:spPr>
        <a:xfrm>
          <a:off x="2209816" y="1295391"/>
          <a:ext cx="2453337" cy="2453317"/>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A state in which the system spends most of its time swapping process pieces rather than executing instructions</a:t>
          </a:r>
        </a:p>
      </dsp:txBody>
      <dsp:txXfrm>
        <a:off x="2569099" y="1654671"/>
        <a:ext cx="1734771" cy="1734757"/>
      </dsp:txXfrm>
    </dsp:sp>
    <dsp:sp modelId="{0DE334B6-6615-2A4A-9DE0-59A931F2AE22}">
      <dsp:nvSpPr>
        <dsp:cNvPr id="0" name=""/>
        <dsp:cNvSpPr/>
      </dsp:nvSpPr>
      <dsp:spPr>
        <a:xfrm>
          <a:off x="5136471" y="914405"/>
          <a:ext cx="2835435" cy="2743199"/>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To avoid this, the operating system tries to guess, based on recent history, which pieces are least likely to be used in the near future</a:t>
          </a:r>
        </a:p>
      </dsp:txBody>
      <dsp:txXfrm>
        <a:off x="5551711" y="1316137"/>
        <a:ext cx="2004955" cy="19397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C3FA1-22DB-F143-84E2-A5DCAA3FF995}">
      <dsp:nvSpPr>
        <dsp:cNvPr id="0" name=""/>
        <dsp:cNvSpPr/>
      </dsp:nvSpPr>
      <dsp:spPr>
        <a:xfrm>
          <a:off x="317" y="433635"/>
          <a:ext cx="2532062" cy="63301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NZ" sz="2000" kern="1200" dirty="0"/>
            <a:t>Page directory</a:t>
          </a:r>
          <a:endParaRPr lang="en-US" sz="2000" kern="1200" dirty="0"/>
        </a:p>
      </dsp:txBody>
      <dsp:txXfrm>
        <a:off x="18857" y="452175"/>
        <a:ext cx="2494982" cy="595935"/>
      </dsp:txXfrm>
    </dsp:sp>
    <dsp:sp modelId="{9196549D-AECB-3649-916C-D4FF3900EBDA}">
      <dsp:nvSpPr>
        <dsp:cNvPr id="0" name=""/>
        <dsp:cNvSpPr/>
      </dsp:nvSpPr>
      <dsp:spPr>
        <a:xfrm rot="5400000">
          <a:off x="1210959" y="1122040"/>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7AFDC12-A0AB-2C47-816E-7B91255BA229}">
      <dsp:nvSpPr>
        <dsp:cNvPr id="0" name=""/>
        <dsp:cNvSpPr/>
      </dsp:nvSpPr>
      <dsp:spPr>
        <a:xfrm>
          <a:off x="317" y="1288206"/>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Process has a single page directory</a:t>
          </a:r>
        </a:p>
      </dsp:txBody>
      <dsp:txXfrm>
        <a:off x="18857" y="1306746"/>
        <a:ext cx="2494982" cy="595935"/>
      </dsp:txXfrm>
    </dsp:sp>
    <dsp:sp modelId="{85D4B099-E6CB-0149-99A0-40CF3915FA23}">
      <dsp:nvSpPr>
        <dsp:cNvPr id="0" name=""/>
        <dsp:cNvSpPr/>
      </dsp:nvSpPr>
      <dsp:spPr>
        <a:xfrm rot="5400000">
          <a:off x="1210959" y="1976611"/>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7C0D7BB-F6E4-3246-B2BF-E557DE4B6E3A}">
      <dsp:nvSpPr>
        <dsp:cNvPr id="0" name=""/>
        <dsp:cNvSpPr/>
      </dsp:nvSpPr>
      <dsp:spPr>
        <a:xfrm>
          <a:off x="317" y="2142777"/>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Each entry points to one page of the page middle directory</a:t>
          </a:r>
        </a:p>
      </dsp:txBody>
      <dsp:txXfrm>
        <a:off x="18857" y="2161317"/>
        <a:ext cx="2494982" cy="595935"/>
      </dsp:txXfrm>
    </dsp:sp>
    <dsp:sp modelId="{26EC75B5-304E-B648-9141-C84E132B44BD}">
      <dsp:nvSpPr>
        <dsp:cNvPr id="0" name=""/>
        <dsp:cNvSpPr/>
      </dsp:nvSpPr>
      <dsp:spPr>
        <a:xfrm rot="5400000">
          <a:off x="1210959" y="2831182"/>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BEA0435F-E15A-9649-AD47-6ABBAB2093B3}">
      <dsp:nvSpPr>
        <dsp:cNvPr id="0" name=""/>
        <dsp:cNvSpPr/>
      </dsp:nvSpPr>
      <dsp:spPr>
        <a:xfrm>
          <a:off x="317" y="2997348"/>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Must be in main memory for an active process</a:t>
          </a:r>
        </a:p>
      </dsp:txBody>
      <dsp:txXfrm>
        <a:off x="18857" y="3015888"/>
        <a:ext cx="2494982" cy="595935"/>
      </dsp:txXfrm>
    </dsp:sp>
    <dsp:sp modelId="{BB6FE595-8B9D-3E41-AC6C-C4AEA4FDBF8F}">
      <dsp:nvSpPr>
        <dsp:cNvPr id="0" name=""/>
        <dsp:cNvSpPr/>
      </dsp:nvSpPr>
      <dsp:spPr>
        <a:xfrm>
          <a:off x="2886868" y="433635"/>
          <a:ext cx="2532062" cy="633015"/>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NZ" sz="2000" kern="1200"/>
            <a:t>Page middle directory</a:t>
          </a:r>
          <a:endParaRPr lang="en-NZ" sz="2000" kern="1200" dirty="0"/>
        </a:p>
      </dsp:txBody>
      <dsp:txXfrm>
        <a:off x="2905408" y="452175"/>
        <a:ext cx="2494982" cy="595935"/>
      </dsp:txXfrm>
    </dsp:sp>
    <dsp:sp modelId="{2A50F0A4-9418-C846-AF64-2D3BBCEEBDF9}">
      <dsp:nvSpPr>
        <dsp:cNvPr id="0" name=""/>
        <dsp:cNvSpPr/>
      </dsp:nvSpPr>
      <dsp:spPr>
        <a:xfrm rot="5400000">
          <a:off x="4097511" y="1122040"/>
          <a:ext cx="110777" cy="110777"/>
        </a:xfrm>
        <a:prstGeom prst="rightArrow">
          <a:avLst>
            <a:gd name="adj1" fmla="val 66700"/>
            <a:gd name="adj2" fmla="val 500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A298849F-AEA1-2C49-AC39-C1897E63456B}">
      <dsp:nvSpPr>
        <dsp:cNvPr id="0" name=""/>
        <dsp:cNvSpPr/>
      </dsp:nvSpPr>
      <dsp:spPr>
        <a:xfrm>
          <a:off x="2886868" y="1288206"/>
          <a:ext cx="2532062" cy="633015"/>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May span multiple pages</a:t>
          </a:r>
        </a:p>
      </dsp:txBody>
      <dsp:txXfrm>
        <a:off x="2905408" y="1306746"/>
        <a:ext cx="2494982" cy="595935"/>
      </dsp:txXfrm>
    </dsp:sp>
    <dsp:sp modelId="{6A2D47B0-CDD8-F746-89F0-91B3821DC30C}">
      <dsp:nvSpPr>
        <dsp:cNvPr id="0" name=""/>
        <dsp:cNvSpPr/>
      </dsp:nvSpPr>
      <dsp:spPr>
        <a:xfrm rot="5400000">
          <a:off x="4097511" y="1976611"/>
          <a:ext cx="110777" cy="110777"/>
        </a:xfrm>
        <a:prstGeom prst="rightArrow">
          <a:avLst>
            <a:gd name="adj1" fmla="val 66700"/>
            <a:gd name="adj2" fmla="val 500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684F7E35-7CCA-BC43-83F2-C46741036902}">
      <dsp:nvSpPr>
        <dsp:cNvPr id="0" name=""/>
        <dsp:cNvSpPr/>
      </dsp:nvSpPr>
      <dsp:spPr>
        <a:xfrm>
          <a:off x="2886868" y="2142777"/>
          <a:ext cx="2532062" cy="633015"/>
        </a:xfrm>
        <a:prstGeom prst="roundRect">
          <a:avLst>
            <a:gd name="adj" fmla="val 10000"/>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Each entry points to one page in the page table</a:t>
          </a:r>
        </a:p>
      </dsp:txBody>
      <dsp:txXfrm>
        <a:off x="2905408" y="2161317"/>
        <a:ext cx="2494982" cy="595935"/>
      </dsp:txXfrm>
    </dsp:sp>
    <dsp:sp modelId="{7D8442DE-AEB8-894B-9A4F-97B5C7828A29}">
      <dsp:nvSpPr>
        <dsp:cNvPr id="0" name=""/>
        <dsp:cNvSpPr/>
      </dsp:nvSpPr>
      <dsp:spPr>
        <a:xfrm>
          <a:off x="5773420" y="433635"/>
          <a:ext cx="2532062" cy="63301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NZ" sz="2000" kern="1200"/>
            <a:t>Page table</a:t>
          </a:r>
          <a:endParaRPr lang="en-NZ" sz="2000" kern="1200" dirty="0"/>
        </a:p>
      </dsp:txBody>
      <dsp:txXfrm>
        <a:off x="5791960" y="452175"/>
        <a:ext cx="2494982" cy="595935"/>
      </dsp:txXfrm>
    </dsp:sp>
    <dsp:sp modelId="{551F86AF-E7CC-9042-B6D8-92F684EEFAEA}">
      <dsp:nvSpPr>
        <dsp:cNvPr id="0" name=""/>
        <dsp:cNvSpPr/>
      </dsp:nvSpPr>
      <dsp:spPr>
        <a:xfrm rot="5400000">
          <a:off x="6984062" y="1122040"/>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03F493F-DAF3-9C49-94B3-553820CCD50B}">
      <dsp:nvSpPr>
        <dsp:cNvPr id="0" name=""/>
        <dsp:cNvSpPr/>
      </dsp:nvSpPr>
      <dsp:spPr>
        <a:xfrm>
          <a:off x="5773420" y="1288206"/>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May also span multiple pages</a:t>
          </a:r>
        </a:p>
      </dsp:txBody>
      <dsp:txXfrm>
        <a:off x="5791960" y="1306746"/>
        <a:ext cx="2494982" cy="595935"/>
      </dsp:txXfrm>
    </dsp:sp>
    <dsp:sp modelId="{12ACF83D-0FBA-3F4D-A482-69A573DC47B6}">
      <dsp:nvSpPr>
        <dsp:cNvPr id="0" name=""/>
        <dsp:cNvSpPr/>
      </dsp:nvSpPr>
      <dsp:spPr>
        <a:xfrm rot="5400000">
          <a:off x="6984062" y="1976611"/>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70D26F-3BEE-5C40-A191-542FFC2E056A}">
      <dsp:nvSpPr>
        <dsp:cNvPr id="0" name=""/>
        <dsp:cNvSpPr/>
      </dsp:nvSpPr>
      <dsp:spPr>
        <a:xfrm>
          <a:off x="5773420" y="2142777"/>
          <a:ext cx="2532062" cy="633015"/>
        </a:xfrm>
        <a:prstGeom prst="roundRect">
          <a:avLst>
            <a:gd name="adj" fmla="val 10000"/>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Each entry refers to one virtual page of the process</a:t>
          </a:r>
        </a:p>
      </dsp:txBody>
      <dsp:txXfrm>
        <a:off x="5791960" y="2161317"/>
        <a:ext cx="2494982" cy="59593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04AFD-953B-E34D-9944-196D8B938EA4}">
      <dsp:nvSpPr>
        <dsp:cNvPr id="0" name=""/>
        <dsp:cNvSpPr/>
      </dsp:nvSpPr>
      <dsp:spPr>
        <a:xfrm>
          <a:off x="0" y="13188"/>
          <a:ext cx="62484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Possible owners of a frame include:</a:t>
          </a:r>
        </a:p>
      </dsp:txBody>
      <dsp:txXfrm>
        <a:off x="0" y="13188"/>
        <a:ext cx="6248400" cy="489600"/>
      </dsp:txXfrm>
    </dsp:sp>
    <dsp:sp modelId="{533BA65C-6F08-C643-86DA-186D84526291}">
      <dsp:nvSpPr>
        <dsp:cNvPr id="0" name=""/>
        <dsp:cNvSpPr/>
      </dsp:nvSpPr>
      <dsp:spPr>
        <a:xfrm>
          <a:off x="0" y="515977"/>
          <a:ext cx="6248400" cy="1236622"/>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User-space processes</a:t>
          </a:r>
        </a:p>
        <a:p>
          <a:pPr marL="171450" lvl="1" indent="-171450" algn="l" defTabSz="755650">
            <a:lnSpc>
              <a:spcPct val="90000"/>
            </a:lnSpc>
            <a:spcBef>
              <a:spcPct val="0"/>
            </a:spcBef>
            <a:spcAft>
              <a:spcPct val="15000"/>
            </a:spcAft>
            <a:buChar char="•"/>
          </a:pPr>
          <a:r>
            <a:rPr lang="en-US" sz="1700" kern="1200" dirty="0"/>
            <a:t>Dynamically allocated kernel data</a:t>
          </a:r>
        </a:p>
        <a:p>
          <a:pPr marL="171450" lvl="1" indent="-171450" algn="l" defTabSz="755650">
            <a:lnSpc>
              <a:spcPct val="90000"/>
            </a:lnSpc>
            <a:spcBef>
              <a:spcPct val="0"/>
            </a:spcBef>
            <a:spcAft>
              <a:spcPct val="15000"/>
            </a:spcAft>
            <a:buChar char="•"/>
          </a:pPr>
          <a:r>
            <a:rPr lang="en-US" sz="1700" kern="1200" dirty="0"/>
            <a:t>Static kernel code </a:t>
          </a:r>
        </a:p>
        <a:p>
          <a:pPr marL="171450" lvl="1" indent="-171450" algn="l" defTabSz="755650">
            <a:lnSpc>
              <a:spcPct val="90000"/>
            </a:lnSpc>
            <a:spcBef>
              <a:spcPct val="0"/>
            </a:spcBef>
            <a:spcAft>
              <a:spcPct val="15000"/>
            </a:spcAft>
            <a:buChar char="•"/>
          </a:pPr>
          <a:r>
            <a:rPr lang="en-US" sz="1700" kern="1200" dirty="0"/>
            <a:t>Page cache</a:t>
          </a:r>
        </a:p>
      </dsp:txBody>
      <dsp:txXfrm>
        <a:off x="0" y="515977"/>
        <a:ext cx="6248400" cy="123662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5F6C0-11C6-B24E-ACF6-29FB602BCD1D}">
      <dsp:nvSpPr>
        <dsp:cNvPr id="0" name=""/>
        <dsp:cNvSpPr/>
      </dsp:nvSpPr>
      <dsp:spPr>
        <a:xfrm>
          <a:off x="2232" y="1488033"/>
          <a:ext cx="2719833" cy="1087933"/>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Available</a:t>
          </a:r>
        </a:p>
      </dsp:txBody>
      <dsp:txXfrm>
        <a:off x="546199" y="1488033"/>
        <a:ext cx="1631900" cy="1087933"/>
      </dsp:txXfrm>
    </dsp:sp>
    <dsp:sp modelId="{218830B8-F577-EF40-97C3-CDAB0C7E149E}">
      <dsp:nvSpPr>
        <dsp:cNvPr id="0" name=""/>
        <dsp:cNvSpPr/>
      </dsp:nvSpPr>
      <dsp:spPr>
        <a:xfrm>
          <a:off x="2450083" y="1488033"/>
          <a:ext cx="2719833" cy="1087933"/>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Reserved</a:t>
          </a:r>
        </a:p>
      </dsp:txBody>
      <dsp:txXfrm>
        <a:off x="2994050" y="1488033"/>
        <a:ext cx="1631900" cy="1087933"/>
      </dsp:txXfrm>
    </dsp:sp>
    <dsp:sp modelId="{D5695287-4682-C04F-B798-379273C26464}">
      <dsp:nvSpPr>
        <dsp:cNvPr id="0" name=""/>
        <dsp:cNvSpPr/>
      </dsp:nvSpPr>
      <dsp:spPr>
        <a:xfrm>
          <a:off x="4897933" y="1488033"/>
          <a:ext cx="2719833" cy="1087933"/>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Committed</a:t>
          </a:r>
        </a:p>
      </dsp:txBody>
      <dsp:txXfrm>
        <a:off x="5441900" y="1488033"/>
        <a:ext cx="1631900" cy="10879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7E9AD-3FF4-B340-AFEC-D83943AB2430}">
      <dsp:nvSpPr>
        <dsp:cNvPr id="0" name=""/>
        <dsp:cNvSpPr/>
      </dsp:nvSpPr>
      <dsp:spPr>
        <a:xfrm>
          <a:off x="0" y="32879"/>
          <a:ext cx="7010400" cy="94149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rtl="0">
            <a:lnSpc>
              <a:spcPct val="90000"/>
            </a:lnSpc>
            <a:spcBef>
              <a:spcPct val="0"/>
            </a:spcBef>
            <a:spcAft>
              <a:spcPct val="35000"/>
            </a:spcAft>
            <a:buNone/>
          </a:pPr>
          <a:r>
            <a:rPr lang="en-US" sz="2600" kern="1200" dirty="0"/>
            <a:t>For virtual memory to be practical and effective:</a:t>
          </a:r>
        </a:p>
      </dsp:txBody>
      <dsp:txXfrm>
        <a:off x="0" y="32879"/>
        <a:ext cx="7010400" cy="941490"/>
      </dsp:txXfrm>
    </dsp:sp>
    <dsp:sp modelId="{B46E4BCB-7BAA-C945-A329-7D44D749EC35}">
      <dsp:nvSpPr>
        <dsp:cNvPr id="0" name=""/>
        <dsp:cNvSpPr/>
      </dsp:nvSpPr>
      <dsp:spPr>
        <a:xfrm>
          <a:off x="0" y="974369"/>
          <a:ext cx="7010400" cy="2497950"/>
        </a:xfrm>
        <a:prstGeom prst="rect">
          <a:avLst/>
        </a:prstGeom>
        <a:solidFill>
          <a:schemeClr val="bg1"/>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Hardware must support paging and segmentation </a:t>
          </a:r>
        </a:p>
        <a:p>
          <a:pPr marL="228600" lvl="1" indent="-228600" algn="l" defTabSz="1155700" rtl="0">
            <a:lnSpc>
              <a:spcPct val="90000"/>
            </a:lnSpc>
            <a:spcBef>
              <a:spcPct val="0"/>
            </a:spcBef>
            <a:spcAft>
              <a:spcPct val="15000"/>
            </a:spcAft>
            <a:buChar char="•"/>
          </a:pPr>
          <a:r>
            <a:rPr lang="en-US" sz="2600" kern="1200" dirty="0"/>
            <a:t>Operating system must include software for managing the movement of pages and/or segments between secondary memory and main memory</a:t>
          </a:r>
        </a:p>
      </dsp:txBody>
      <dsp:txXfrm>
        <a:off x="0" y="974369"/>
        <a:ext cx="7010400" cy="2497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7E7A2-94C8-6449-B815-A75A1C804EEF}">
      <dsp:nvSpPr>
        <dsp:cNvPr id="0" name=""/>
        <dsp:cNvSpPr/>
      </dsp:nvSpPr>
      <dsp:spPr>
        <a:xfrm>
          <a:off x="4763" y="491060"/>
          <a:ext cx="2255118" cy="90204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Page number</a:t>
          </a:r>
        </a:p>
      </dsp:txBody>
      <dsp:txXfrm>
        <a:off x="455787" y="491060"/>
        <a:ext cx="1353071" cy="902047"/>
      </dsp:txXfrm>
    </dsp:sp>
    <dsp:sp modelId="{EE339B2B-776F-DD41-B17A-16E3F91452EC}">
      <dsp:nvSpPr>
        <dsp:cNvPr id="0" name=""/>
        <dsp:cNvSpPr/>
      </dsp:nvSpPr>
      <dsp:spPr>
        <a:xfrm>
          <a:off x="2043881" y="491060"/>
          <a:ext cx="2255118" cy="902047"/>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Process identifier</a:t>
          </a:r>
        </a:p>
      </dsp:txBody>
      <dsp:txXfrm>
        <a:off x="2494905" y="491060"/>
        <a:ext cx="1353071" cy="902047"/>
      </dsp:txXfrm>
    </dsp:sp>
    <dsp:sp modelId="{F277B540-B5D5-CF42-B739-45F4DBE2427C}">
      <dsp:nvSpPr>
        <dsp:cNvPr id="0" name=""/>
        <dsp:cNvSpPr/>
      </dsp:nvSpPr>
      <dsp:spPr>
        <a:xfrm>
          <a:off x="2043881" y="1505864"/>
          <a:ext cx="1804094" cy="160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The process that owns this page</a:t>
          </a:r>
        </a:p>
      </dsp:txBody>
      <dsp:txXfrm>
        <a:off x="2043881" y="1505864"/>
        <a:ext cx="1804094" cy="1609875"/>
      </dsp:txXfrm>
    </dsp:sp>
    <dsp:sp modelId="{FA0BD477-E17C-9046-8416-8129B3958C7A}">
      <dsp:nvSpPr>
        <dsp:cNvPr id="0" name=""/>
        <dsp:cNvSpPr/>
      </dsp:nvSpPr>
      <dsp:spPr>
        <a:xfrm>
          <a:off x="4083000" y="491060"/>
          <a:ext cx="2255118" cy="90204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Control bits</a:t>
          </a:r>
        </a:p>
      </dsp:txBody>
      <dsp:txXfrm>
        <a:off x="4534024" y="491060"/>
        <a:ext cx="1353071" cy="902047"/>
      </dsp:txXfrm>
    </dsp:sp>
    <dsp:sp modelId="{3744A542-2291-5A41-9CE1-FBAA98039FEC}">
      <dsp:nvSpPr>
        <dsp:cNvPr id="0" name=""/>
        <dsp:cNvSpPr/>
      </dsp:nvSpPr>
      <dsp:spPr>
        <a:xfrm>
          <a:off x="4083000" y="1505864"/>
          <a:ext cx="1804094" cy="160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Includes flags and protection and locking information</a:t>
          </a:r>
          <a:endParaRPr lang="en-US" sz="2400" kern="1200" dirty="0"/>
        </a:p>
      </dsp:txBody>
      <dsp:txXfrm>
        <a:off x="4083000" y="1505864"/>
        <a:ext cx="1804094" cy="1609875"/>
      </dsp:txXfrm>
    </dsp:sp>
    <dsp:sp modelId="{4497DCE3-38DE-B342-B75A-262B32B84D6F}">
      <dsp:nvSpPr>
        <dsp:cNvPr id="0" name=""/>
        <dsp:cNvSpPr/>
      </dsp:nvSpPr>
      <dsp:spPr>
        <a:xfrm>
          <a:off x="6122118" y="491060"/>
          <a:ext cx="2255118" cy="90204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Chain pointer</a:t>
          </a:r>
          <a:endParaRPr lang="en-US" sz="2400" kern="1200" dirty="0"/>
        </a:p>
      </dsp:txBody>
      <dsp:txXfrm>
        <a:off x="6573142" y="491060"/>
        <a:ext cx="1353071" cy="902047"/>
      </dsp:txXfrm>
    </dsp:sp>
    <dsp:sp modelId="{D3897995-0BC0-F747-93A9-7187BB897C7C}">
      <dsp:nvSpPr>
        <dsp:cNvPr id="0" name=""/>
        <dsp:cNvSpPr/>
      </dsp:nvSpPr>
      <dsp:spPr>
        <a:xfrm>
          <a:off x="6122118" y="1505864"/>
          <a:ext cx="1804094" cy="160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The index value of the next entry in the chain</a:t>
          </a:r>
          <a:endParaRPr lang="en-US" sz="2400" kern="1200" dirty="0"/>
        </a:p>
      </dsp:txBody>
      <dsp:txXfrm>
        <a:off x="6122118" y="1505864"/>
        <a:ext cx="1804094" cy="1609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3AF8C-04B1-4C43-A35A-CF4B8C66A757}">
      <dsp:nvSpPr>
        <dsp:cNvPr id="0" name=""/>
        <dsp:cNvSpPr/>
      </dsp:nvSpPr>
      <dsp:spPr>
        <a:xfrm>
          <a:off x="917793" y="2262"/>
          <a:ext cx="2664172" cy="1598503"/>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design issue of page size is related to the size of physical main memory and program size</a:t>
          </a:r>
        </a:p>
      </dsp:txBody>
      <dsp:txXfrm>
        <a:off x="964612" y="49081"/>
        <a:ext cx="2570534" cy="1504865"/>
      </dsp:txXfrm>
    </dsp:sp>
    <dsp:sp modelId="{694744F4-F30A-864A-A98E-CF18F2203F85}">
      <dsp:nvSpPr>
        <dsp:cNvPr id="0" name=""/>
        <dsp:cNvSpPr/>
      </dsp:nvSpPr>
      <dsp:spPr>
        <a:xfrm>
          <a:off x="3816412" y="471156"/>
          <a:ext cx="564804" cy="660714"/>
        </a:xfrm>
        <a:prstGeom prst="rightArrow">
          <a:avLst>
            <a:gd name="adj1" fmla="val 60000"/>
            <a:gd name="adj2" fmla="val 5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16412" y="603299"/>
        <a:ext cx="395363" cy="396428"/>
      </dsp:txXfrm>
    </dsp:sp>
    <dsp:sp modelId="{30B20897-C5C0-5742-B563-9436CE25342C}">
      <dsp:nvSpPr>
        <dsp:cNvPr id="0" name=""/>
        <dsp:cNvSpPr/>
      </dsp:nvSpPr>
      <dsp:spPr>
        <a:xfrm>
          <a:off x="4647634" y="2262"/>
          <a:ext cx="2664172" cy="15985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Main memory is getting larger and address space used by applications is also growing</a:t>
          </a:r>
        </a:p>
      </dsp:txBody>
      <dsp:txXfrm>
        <a:off x="4694453" y="49081"/>
        <a:ext cx="2570534" cy="1504865"/>
      </dsp:txXfrm>
    </dsp:sp>
    <dsp:sp modelId="{7C5C0815-BD42-D14E-93BD-94621EF68706}">
      <dsp:nvSpPr>
        <dsp:cNvPr id="0" name=""/>
        <dsp:cNvSpPr/>
      </dsp:nvSpPr>
      <dsp:spPr>
        <a:xfrm rot="5400000">
          <a:off x="5697318" y="1787257"/>
          <a:ext cx="564804" cy="660714"/>
        </a:xfrm>
        <a:prstGeom prst="rightArrow">
          <a:avLst>
            <a:gd name="adj1" fmla="val 60000"/>
            <a:gd name="adj2" fmla="val 5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5781507" y="1835212"/>
        <a:ext cx="396428" cy="395363"/>
      </dsp:txXfrm>
    </dsp:sp>
    <dsp:sp modelId="{6F9D6D64-A141-6943-9325-D1CEA017D105}">
      <dsp:nvSpPr>
        <dsp:cNvPr id="0" name=""/>
        <dsp:cNvSpPr/>
      </dsp:nvSpPr>
      <dsp:spPr>
        <a:xfrm>
          <a:off x="4647634" y="2666434"/>
          <a:ext cx="2664172" cy="15985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Most obvious on personal computers where applications are becoming increasingly complex</a:t>
          </a:r>
        </a:p>
      </dsp:txBody>
      <dsp:txXfrm>
        <a:off x="4694453" y="2713253"/>
        <a:ext cx="2570534" cy="1504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6B99C-4EAC-7F47-8867-A4C76D9F80B9}">
      <dsp:nvSpPr>
        <dsp:cNvPr id="0" name=""/>
        <dsp:cNvSpPr/>
      </dsp:nvSpPr>
      <dsp:spPr>
        <a:xfrm>
          <a:off x="22837" y="934208"/>
          <a:ext cx="3775527" cy="3160782"/>
        </a:xfrm>
        <a:prstGeom prst="roundRect">
          <a:avLst>
            <a:gd name="adj" fmla="val 10000"/>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In a combined paging/segmentation system a user’s address space is broken up into a number of segments. Each segment is broken up into a number of fixed-sized pages which are equal in length to a main memory frame</a:t>
          </a:r>
        </a:p>
      </dsp:txBody>
      <dsp:txXfrm>
        <a:off x="115413" y="1026784"/>
        <a:ext cx="3590375" cy="2975630"/>
      </dsp:txXfrm>
    </dsp:sp>
    <dsp:sp modelId="{D9DAF0E8-88AE-9D49-97D7-BB2E2BAD5635}">
      <dsp:nvSpPr>
        <dsp:cNvPr id="0" name=""/>
        <dsp:cNvSpPr/>
      </dsp:nvSpPr>
      <dsp:spPr>
        <a:xfrm rot="19892273">
          <a:off x="3701874" y="2102743"/>
          <a:ext cx="1596626" cy="62797"/>
        </a:xfrm>
        <a:custGeom>
          <a:avLst/>
          <a:gdLst/>
          <a:ahLst/>
          <a:cxnLst/>
          <a:rect l="0" t="0" r="0" b="0"/>
          <a:pathLst>
            <a:path>
              <a:moveTo>
                <a:pt x="0" y="31398"/>
              </a:moveTo>
              <a:lnTo>
                <a:pt x="1596626" y="3139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460272" y="2094226"/>
        <a:ext cx="79831" cy="79831"/>
      </dsp:txXfrm>
    </dsp:sp>
    <dsp:sp modelId="{4877654D-7D28-164B-92B9-382C31F42FCB}">
      <dsp:nvSpPr>
        <dsp:cNvPr id="0" name=""/>
        <dsp:cNvSpPr/>
      </dsp:nvSpPr>
      <dsp:spPr>
        <a:xfrm>
          <a:off x="5202011" y="1136087"/>
          <a:ext cx="3150904" cy="12351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Segmentation is visible to the programmer</a:t>
          </a:r>
        </a:p>
      </dsp:txBody>
      <dsp:txXfrm>
        <a:off x="5238188" y="1172264"/>
        <a:ext cx="3078550" cy="1162836"/>
      </dsp:txXfrm>
    </dsp:sp>
    <dsp:sp modelId="{46DC0573-937E-AD4B-991E-D1C6705C9487}">
      <dsp:nvSpPr>
        <dsp:cNvPr id="0" name=""/>
        <dsp:cNvSpPr/>
      </dsp:nvSpPr>
      <dsp:spPr>
        <a:xfrm rot="1685447">
          <a:off x="3704653" y="2857794"/>
          <a:ext cx="1591070" cy="62797"/>
        </a:xfrm>
        <a:custGeom>
          <a:avLst/>
          <a:gdLst/>
          <a:ahLst/>
          <a:cxnLst/>
          <a:rect l="0" t="0" r="0" b="0"/>
          <a:pathLst>
            <a:path>
              <a:moveTo>
                <a:pt x="0" y="31398"/>
              </a:moveTo>
              <a:lnTo>
                <a:pt x="1591070" y="3139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460411" y="2849416"/>
        <a:ext cx="79553" cy="79553"/>
      </dsp:txXfrm>
    </dsp:sp>
    <dsp:sp modelId="{EDE292BD-4C6C-2B42-BD10-FDE3CE5FB6C6}">
      <dsp:nvSpPr>
        <dsp:cNvPr id="0" name=""/>
        <dsp:cNvSpPr/>
      </dsp:nvSpPr>
      <dsp:spPr>
        <a:xfrm>
          <a:off x="5202011" y="2634462"/>
          <a:ext cx="3157150" cy="125864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Paging is transparent to the programmer</a:t>
          </a:r>
        </a:p>
      </dsp:txBody>
      <dsp:txXfrm>
        <a:off x="5238876" y="2671327"/>
        <a:ext cx="3083420" cy="11849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4C350-B66A-6B43-B459-56DA696A90E8}">
      <dsp:nvSpPr>
        <dsp:cNvPr id="0" name=""/>
        <dsp:cNvSpPr/>
      </dsp:nvSpPr>
      <dsp:spPr>
        <a:xfrm>
          <a:off x="0" y="3042"/>
          <a:ext cx="8305800" cy="1362318"/>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The design of the memory management portion of an operating system depends on three fundamental areas of choice:</a:t>
          </a:r>
        </a:p>
      </dsp:txBody>
      <dsp:txXfrm>
        <a:off x="66503" y="69545"/>
        <a:ext cx="8172794" cy="1229312"/>
      </dsp:txXfrm>
    </dsp:sp>
    <dsp:sp modelId="{BB770BBE-6E3E-6C42-A86E-16AF039670AE}">
      <dsp:nvSpPr>
        <dsp:cNvPr id="0" name=""/>
        <dsp:cNvSpPr/>
      </dsp:nvSpPr>
      <dsp:spPr>
        <a:xfrm>
          <a:off x="0" y="1365361"/>
          <a:ext cx="8305800" cy="3736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35560" rIns="199136" bIns="35560" numCol="1" spcCol="1270" anchor="t" anchorCtr="0">
          <a:noAutofit/>
        </a:bodyPr>
        <a:lstStyle/>
        <a:p>
          <a:pPr marL="285750" lvl="1" indent="-285750" algn="l" defTabSz="1244600" rtl="0">
            <a:lnSpc>
              <a:spcPct val="90000"/>
            </a:lnSpc>
            <a:spcBef>
              <a:spcPct val="0"/>
            </a:spcBef>
            <a:spcAft>
              <a:spcPct val="20000"/>
            </a:spcAft>
            <a:buChar char="•"/>
          </a:pPr>
          <a:endParaRPr lang="en-US" sz="2800" kern="1200" dirty="0"/>
        </a:p>
        <a:p>
          <a:pPr marL="285750" lvl="1" indent="-285750" algn="l" defTabSz="1244600" rtl="0">
            <a:lnSpc>
              <a:spcPct val="90000"/>
            </a:lnSpc>
            <a:spcBef>
              <a:spcPct val="0"/>
            </a:spcBef>
            <a:spcAft>
              <a:spcPct val="20000"/>
            </a:spcAft>
            <a:buChar char="•"/>
          </a:pPr>
          <a:r>
            <a:rPr lang="en-US" sz="2800" kern="1200" dirty="0"/>
            <a:t>Whether or not to use virtual memory techniques</a:t>
          </a:r>
        </a:p>
        <a:p>
          <a:pPr marL="285750" lvl="1" indent="-285750" algn="l" defTabSz="1244600" rtl="0">
            <a:lnSpc>
              <a:spcPct val="90000"/>
            </a:lnSpc>
            <a:spcBef>
              <a:spcPct val="0"/>
            </a:spcBef>
            <a:spcAft>
              <a:spcPct val="20000"/>
            </a:spcAft>
            <a:buChar char="•"/>
          </a:pPr>
          <a:r>
            <a:rPr lang="en-US" sz="2800" kern="1200" dirty="0"/>
            <a:t>The use of paging or segmentation or both</a:t>
          </a:r>
        </a:p>
        <a:p>
          <a:pPr marL="285750" lvl="1" indent="-285750" algn="l" defTabSz="1244600" rtl="0">
            <a:lnSpc>
              <a:spcPct val="90000"/>
            </a:lnSpc>
            <a:spcBef>
              <a:spcPct val="0"/>
            </a:spcBef>
            <a:spcAft>
              <a:spcPct val="20000"/>
            </a:spcAft>
            <a:buChar char="•"/>
          </a:pPr>
          <a:r>
            <a:rPr lang="en-NZ" sz="2800" kern="1200" dirty="0"/>
            <a:t>The algorithms employed for various aspects of memory management</a:t>
          </a:r>
        </a:p>
      </dsp:txBody>
      <dsp:txXfrm>
        <a:off x="0" y="1365361"/>
        <a:ext cx="8305800" cy="37369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2CDED-EA25-D245-9A3E-EE424E47FA09}">
      <dsp:nvSpPr>
        <dsp:cNvPr id="0" name=""/>
        <dsp:cNvSpPr/>
      </dsp:nvSpPr>
      <dsp:spPr>
        <a:xfrm>
          <a:off x="1249486" y="190698"/>
          <a:ext cx="1920626" cy="128041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Two main types:</a:t>
          </a:r>
        </a:p>
      </dsp:txBody>
      <dsp:txXfrm>
        <a:off x="1286988" y="228200"/>
        <a:ext cx="1845622" cy="1205413"/>
      </dsp:txXfrm>
    </dsp:sp>
    <dsp:sp modelId="{7FC00B2B-D0BE-C64D-B097-B67C2E9E9C42}">
      <dsp:nvSpPr>
        <dsp:cNvPr id="0" name=""/>
        <dsp:cNvSpPr/>
      </dsp:nvSpPr>
      <dsp:spPr>
        <a:xfrm>
          <a:off x="961392" y="1471116"/>
          <a:ext cx="1248407" cy="512167"/>
        </a:xfrm>
        <a:custGeom>
          <a:avLst/>
          <a:gdLst/>
          <a:ahLst/>
          <a:cxnLst/>
          <a:rect l="0" t="0" r="0" b="0"/>
          <a:pathLst>
            <a:path>
              <a:moveTo>
                <a:pt x="1248407" y="0"/>
              </a:moveTo>
              <a:lnTo>
                <a:pt x="1248407" y="256083"/>
              </a:lnTo>
              <a:lnTo>
                <a:pt x="0" y="256083"/>
              </a:lnTo>
              <a:lnTo>
                <a:pt x="0" y="51216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7BAF8F-2698-424F-B03A-2E28D1896C52}">
      <dsp:nvSpPr>
        <dsp:cNvPr id="0" name=""/>
        <dsp:cNvSpPr/>
      </dsp:nvSpPr>
      <dsp:spPr>
        <a:xfrm>
          <a:off x="1079" y="1983283"/>
          <a:ext cx="1920626" cy="128041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Demand Paging </a:t>
          </a:r>
        </a:p>
      </dsp:txBody>
      <dsp:txXfrm>
        <a:off x="38581" y="2020785"/>
        <a:ext cx="1845622" cy="1205413"/>
      </dsp:txXfrm>
    </dsp:sp>
    <dsp:sp modelId="{91D0E1FC-3442-2845-AFA8-8E8BBBCA9554}">
      <dsp:nvSpPr>
        <dsp:cNvPr id="0" name=""/>
        <dsp:cNvSpPr/>
      </dsp:nvSpPr>
      <dsp:spPr>
        <a:xfrm>
          <a:off x="2209800" y="1471116"/>
          <a:ext cx="1248407" cy="512167"/>
        </a:xfrm>
        <a:custGeom>
          <a:avLst/>
          <a:gdLst/>
          <a:ahLst/>
          <a:cxnLst/>
          <a:rect l="0" t="0" r="0" b="0"/>
          <a:pathLst>
            <a:path>
              <a:moveTo>
                <a:pt x="0" y="0"/>
              </a:moveTo>
              <a:lnTo>
                <a:pt x="0" y="256083"/>
              </a:lnTo>
              <a:lnTo>
                <a:pt x="1248407" y="256083"/>
              </a:lnTo>
              <a:lnTo>
                <a:pt x="1248407" y="51216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3A2062-4385-2E48-AA5A-BF53FA94A158}">
      <dsp:nvSpPr>
        <dsp:cNvPr id="0" name=""/>
        <dsp:cNvSpPr/>
      </dsp:nvSpPr>
      <dsp:spPr>
        <a:xfrm>
          <a:off x="2497894" y="1983283"/>
          <a:ext cx="1920626" cy="128041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err="1"/>
            <a:t>Prepaging</a:t>
          </a:r>
          <a:endParaRPr lang="en-US" sz="2900" kern="1200" dirty="0"/>
        </a:p>
      </dsp:txBody>
      <dsp:txXfrm>
        <a:off x="2535396" y="2020785"/>
        <a:ext cx="1845622" cy="12054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FD19C-DD54-B24D-B755-43F907118B14}">
      <dsp:nvSpPr>
        <dsp:cNvPr id="0" name=""/>
        <dsp:cNvSpPr/>
      </dsp:nvSpPr>
      <dsp:spPr>
        <a:xfrm rot="10800000">
          <a:off x="1749128" y="457196"/>
          <a:ext cx="5906684" cy="3352807"/>
        </a:xfrm>
        <a:prstGeom prst="homePlat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4467" tIns="118110" rIns="220472" bIns="118110" numCol="1" spcCol="1270" anchor="t" anchorCtr="0">
          <a:noAutofit/>
        </a:bodyPr>
        <a:lstStyle/>
        <a:p>
          <a:pPr marL="0" lvl="0" indent="0" algn="l" defTabSz="1377950" rtl="0">
            <a:lnSpc>
              <a:spcPct val="90000"/>
            </a:lnSpc>
            <a:spcBef>
              <a:spcPct val="0"/>
            </a:spcBef>
            <a:spcAft>
              <a:spcPct val="35000"/>
            </a:spcAft>
            <a:buNone/>
          </a:pPr>
          <a:r>
            <a:rPr lang="en-US" sz="3100" kern="1200" dirty="0"/>
            <a:t>Algorithms used for the selection of a page to replace:</a:t>
          </a:r>
        </a:p>
        <a:p>
          <a:pPr marL="228600" lvl="1" indent="-228600" algn="l" defTabSz="1066800" rtl="0">
            <a:lnSpc>
              <a:spcPct val="90000"/>
            </a:lnSpc>
            <a:spcBef>
              <a:spcPct val="0"/>
            </a:spcBef>
            <a:spcAft>
              <a:spcPct val="15000"/>
            </a:spcAft>
            <a:buChar char="•"/>
          </a:pPr>
          <a:r>
            <a:rPr lang="en-US" sz="2400" kern="1200" dirty="0"/>
            <a:t>Optimal</a:t>
          </a:r>
        </a:p>
        <a:p>
          <a:pPr marL="228600" lvl="1" indent="-228600" algn="l" defTabSz="1066800" rtl="0">
            <a:lnSpc>
              <a:spcPct val="90000"/>
            </a:lnSpc>
            <a:spcBef>
              <a:spcPct val="0"/>
            </a:spcBef>
            <a:spcAft>
              <a:spcPct val="15000"/>
            </a:spcAft>
            <a:buChar char="•"/>
          </a:pPr>
          <a:r>
            <a:rPr lang="en-US" sz="2400" kern="1200" dirty="0"/>
            <a:t>Least recently used (LRU)</a:t>
          </a:r>
        </a:p>
        <a:p>
          <a:pPr marL="228600" lvl="1" indent="-228600" algn="l" defTabSz="1066800" rtl="0">
            <a:lnSpc>
              <a:spcPct val="90000"/>
            </a:lnSpc>
            <a:spcBef>
              <a:spcPct val="0"/>
            </a:spcBef>
            <a:spcAft>
              <a:spcPct val="15000"/>
            </a:spcAft>
            <a:buChar char="•"/>
          </a:pPr>
          <a:r>
            <a:rPr lang="en-US" sz="2400" kern="1200" dirty="0"/>
            <a:t>First-in-first-out (FIFO)</a:t>
          </a:r>
        </a:p>
        <a:p>
          <a:pPr marL="228600" lvl="1" indent="-228600" algn="l" defTabSz="1066800" rtl="0">
            <a:lnSpc>
              <a:spcPct val="90000"/>
            </a:lnSpc>
            <a:spcBef>
              <a:spcPct val="0"/>
            </a:spcBef>
            <a:spcAft>
              <a:spcPct val="15000"/>
            </a:spcAft>
            <a:buChar char="•"/>
          </a:pPr>
          <a:r>
            <a:rPr lang="en-US" sz="2400" kern="1200" dirty="0"/>
            <a:t>Clock</a:t>
          </a:r>
        </a:p>
      </dsp:txBody>
      <dsp:txXfrm rot="10800000">
        <a:off x="2587330" y="457196"/>
        <a:ext cx="5068482" cy="3352807"/>
      </dsp:txXfrm>
    </dsp:sp>
    <dsp:sp modelId="{30C7C1FC-ABE9-9F49-B497-834E86732140}">
      <dsp:nvSpPr>
        <dsp:cNvPr id="0" name=""/>
        <dsp:cNvSpPr/>
      </dsp:nvSpPr>
      <dsp:spPr>
        <a:xfrm>
          <a:off x="497586" y="685799"/>
          <a:ext cx="2987757" cy="2895600"/>
        </a:xfrm>
        <a:prstGeom prst="ellipse">
          <a:avLst/>
        </a:prstGeom>
        <a:solidFill>
          <a:schemeClr val="accent5">
            <a:lumMod val="75000"/>
          </a:schemeClr>
        </a:solidFill>
        <a:ln>
          <a:noFill/>
        </a:ln>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27F61D-6AF2-EC4D-BA2A-C4497BB79593}" type="datetimeFigureOut">
              <a:rPr lang="en-US" smtClean="0"/>
              <a:pPr/>
              <a:t>10/25/21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B5FFDE-1A7B-ED48-B88B-494BD77EC864}" type="slidenum">
              <a:rPr lang="en-US" smtClean="0"/>
              <a:pPr/>
              <a:t>‹#›</a:t>
            </a:fld>
            <a:endParaRPr lang="en-US"/>
          </a:p>
        </p:txBody>
      </p:sp>
    </p:spTree>
    <p:extLst>
      <p:ext uri="{BB962C8B-B14F-4D97-AF65-F5344CB8AC3E}">
        <p14:creationId xmlns:p14="http://schemas.microsoft.com/office/powerpoint/2010/main" val="1166563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10/25/21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737037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9/e, by William Stallings, Chapter 8 “</a:t>
            </a:r>
            <a:r>
              <a:rPr kumimoji="1" lang="en-GB" dirty="0">
                <a:latin typeface="Times New Roman" pitchFamily="-106" charset="0"/>
                <a:ea typeface="ＭＳ Ｐゴシック" pitchFamily="-106" charset="-128"/>
                <a:cs typeface="ＭＳ Ｐゴシック" pitchFamily="-106" charset="-128"/>
              </a:rPr>
              <a:t>Virtual</a:t>
            </a:r>
            <a:r>
              <a:rPr kumimoji="1" lang="en-GB" baseline="0" dirty="0">
                <a:latin typeface="Times New Roman" pitchFamily="-106" charset="0"/>
                <a:ea typeface="ＭＳ Ｐゴシック" pitchFamily="-106" charset="-128"/>
                <a:cs typeface="ＭＳ Ｐゴシック" pitchFamily="-106" charset="-128"/>
              </a:rPr>
              <a:t> Memory</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638936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reasoning is based on belief in the </a:t>
            </a:r>
            <a:r>
              <a:rPr lang="en-US" sz="1200" b="1" kern="1200" baseline="0" dirty="0">
                <a:solidFill>
                  <a:schemeClr val="tx1"/>
                </a:solidFill>
                <a:latin typeface="+mn-lt"/>
                <a:ea typeface="+mn-ea"/>
                <a:cs typeface="+mn-cs"/>
              </a:rPr>
              <a:t>principle of locality , which was introduced</a:t>
            </a:r>
          </a:p>
          <a:p>
            <a:r>
              <a:rPr lang="en-US" sz="1200" kern="1200" baseline="0" dirty="0">
                <a:solidFill>
                  <a:schemeClr val="tx1"/>
                </a:solidFill>
                <a:latin typeface="+mn-lt"/>
                <a:ea typeface="+mn-ea"/>
                <a:cs typeface="+mn-cs"/>
              </a:rPr>
              <a:t>in Chapter 1 (see especially Appendix 1A). To summarize, the principle of</a:t>
            </a:r>
          </a:p>
          <a:p>
            <a:r>
              <a:rPr lang="en-US" sz="1200" kern="1200" baseline="0" dirty="0">
                <a:solidFill>
                  <a:schemeClr val="tx1"/>
                </a:solidFill>
                <a:latin typeface="+mn-lt"/>
                <a:ea typeface="+mn-ea"/>
                <a:cs typeface="+mn-cs"/>
              </a:rPr>
              <a:t>locality states that program and data references within a process tend to cluster.</a:t>
            </a:r>
          </a:p>
          <a:p>
            <a:r>
              <a:rPr lang="en-US" sz="1200" kern="1200" baseline="0" dirty="0">
                <a:solidFill>
                  <a:schemeClr val="tx1"/>
                </a:solidFill>
                <a:latin typeface="+mn-lt"/>
                <a:ea typeface="+mn-ea"/>
                <a:cs typeface="+mn-cs"/>
              </a:rPr>
              <a:t>Hence, the assumption that only a few pieces of a process will be needed over a short</a:t>
            </a:r>
          </a:p>
          <a:p>
            <a:r>
              <a:rPr lang="en-US" sz="1200" kern="1200" baseline="0" dirty="0">
                <a:solidFill>
                  <a:schemeClr val="tx1"/>
                </a:solidFill>
                <a:latin typeface="+mn-lt"/>
                <a:ea typeface="+mn-ea"/>
                <a:cs typeface="+mn-cs"/>
              </a:rPr>
              <a:t>period of time is valid. Also, it should be possible to make intelligent guesses about</a:t>
            </a:r>
          </a:p>
          <a:p>
            <a:r>
              <a:rPr lang="en-US" sz="1200" kern="1200" baseline="0" dirty="0">
                <a:solidFill>
                  <a:schemeClr val="tx1"/>
                </a:solidFill>
                <a:latin typeface="+mn-lt"/>
                <a:ea typeface="+mn-ea"/>
                <a:cs typeface="+mn-cs"/>
              </a:rPr>
              <a:t>which pieces of a process will be needed in the near future, which avoids thrashing.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947038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principle of locality suggests that a virtual memory</a:t>
            </a:r>
          </a:p>
          <a:p>
            <a:r>
              <a:rPr lang="en-US" sz="1200" kern="1200" baseline="0" dirty="0">
                <a:solidFill>
                  <a:schemeClr val="tx1"/>
                </a:solidFill>
                <a:latin typeface="+mn-lt"/>
                <a:ea typeface="+mn-ea"/>
                <a:cs typeface="+mn-cs"/>
              </a:rPr>
              <a:t>scheme may work. For virtual memory to be practical and effective, two ingredients</a:t>
            </a:r>
          </a:p>
          <a:p>
            <a:r>
              <a:rPr lang="en-US" sz="1200" kern="1200" baseline="0" dirty="0">
                <a:solidFill>
                  <a:schemeClr val="tx1"/>
                </a:solidFill>
                <a:latin typeface="+mn-lt"/>
                <a:ea typeface="+mn-ea"/>
                <a:cs typeface="+mn-cs"/>
              </a:rPr>
              <a:t>are needed. First, there must be hardware support for the paging and/or segmentation</a:t>
            </a:r>
          </a:p>
          <a:p>
            <a:r>
              <a:rPr lang="en-US" sz="1200" kern="1200" baseline="0" dirty="0">
                <a:solidFill>
                  <a:schemeClr val="tx1"/>
                </a:solidFill>
                <a:latin typeface="+mn-lt"/>
                <a:ea typeface="+mn-ea"/>
                <a:cs typeface="+mn-cs"/>
              </a:rPr>
              <a:t>scheme to be employed. Second, the operating system must include software</a:t>
            </a:r>
          </a:p>
          <a:p>
            <a:r>
              <a:rPr lang="en-US" sz="1200" kern="1200" baseline="0" dirty="0">
                <a:solidFill>
                  <a:schemeClr val="tx1"/>
                </a:solidFill>
                <a:latin typeface="+mn-lt"/>
                <a:ea typeface="+mn-ea"/>
                <a:cs typeface="+mn-cs"/>
              </a:rPr>
              <a:t>for managing the movement of pages and/or segments between secondary memory</a:t>
            </a:r>
          </a:p>
          <a:p>
            <a:r>
              <a:rPr lang="en-US" sz="1200" kern="1200" baseline="0" dirty="0">
                <a:solidFill>
                  <a:schemeClr val="tx1"/>
                </a:solidFill>
                <a:latin typeface="+mn-lt"/>
                <a:ea typeface="+mn-ea"/>
                <a:cs typeface="+mn-cs"/>
              </a:rPr>
              <a:t>and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39888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term </a:t>
            </a:r>
            <a:r>
              <a:rPr lang="en-US" sz="1200" i="1" kern="1200" baseline="0" dirty="0">
                <a:solidFill>
                  <a:schemeClr val="tx1"/>
                </a:solidFill>
                <a:latin typeface="+mn-lt"/>
                <a:ea typeface="+mn-ea"/>
                <a:cs typeface="+mn-cs"/>
              </a:rPr>
              <a:t>virtual memory is usually associated with systems that employ paging,</a:t>
            </a:r>
          </a:p>
          <a:p>
            <a:r>
              <a:rPr lang="en-US" sz="1200" kern="1200" baseline="0" dirty="0">
                <a:solidFill>
                  <a:schemeClr val="tx1"/>
                </a:solidFill>
                <a:latin typeface="+mn-lt"/>
                <a:ea typeface="+mn-ea"/>
                <a:cs typeface="+mn-cs"/>
              </a:rPr>
              <a:t>although virtual memory based on segmentation is also used and is discussed next.</a:t>
            </a:r>
          </a:p>
          <a:p>
            <a:r>
              <a:rPr lang="en-US" sz="1200" kern="1200" baseline="0" dirty="0">
                <a:solidFill>
                  <a:schemeClr val="tx1"/>
                </a:solidFill>
                <a:latin typeface="+mn-lt"/>
                <a:ea typeface="+mn-ea"/>
                <a:cs typeface="+mn-cs"/>
              </a:rPr>
              <a:t>The use of paging to achieve virtual memory was first reported for the Atlas computer</a:t>
            </a:r>
          </a:p>
          <a:p>
            <a:r>
              <a:rPr lang="en-US" sz="1200" kern="1200" baseline="0" dirty="0">
                <a:solidFill>
                  <a:schemeClr val="tx1"/>
                </a:solidFill>
                <a:latin typeface="+mn-lt"/>
                <a:ea typeface="+mn-ea"/>
                <a:cs typeface="+mn-cs"/>
              </a:rPr>
              <a:t>[KILB62] and soon came into widespread commercial use.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discussion of simple paging, we indicated that each process has its</a:t>
            </a:r>
          </a:p>
          <a:p>
            <a:r>
              <a:rPr lang="en-US" sz="1200" kern="1200" baseline="0" dirty="0">
                <a:solidFill>
                  <a:schemeClr val="tx1"/>
                </a:solidFill>
                <a:latin typeface="+mn-lt"/>
                <a:ea typeface="+mn-ea"/>
                <a:cs typeface="+mn-cs"/>
              </a:rPr>
              <a:t>own page table, and when all of its pages are loaded into main memory, the page table </a:t>
            </a:r>
          </a:p>
          <a:p>
            <a:r>
              <a:rPr lang="en-US" sz="1200" kern="1200" baseline="0" dirty="0">
                <a:solidFill>
                  <a:schemeClr val="tx1"/>
                </a:solidFill>
                <a:latin typeface="+mn-lt"/>
                <a:ea typeface="+mn-ea"/>
                <a:cs typeface="+mn-cs"/>
              </a:rPr>
              <a:t>for a process is created and loaded into main memory. Each page table entry</a:t>
            </a:r>
          </a:p>
          <a:p>
            <a:r>
              <a:rPr lang="en-US" sz="1200" kern="1200" baseline="0" dirty="0">
                <a:solidFill>
                  <a:schemeClr val="tx1"/>
                </a:solidFill>
                <a:latin typeface="+mn-lt"/>
                <a:ea typeface="+mn-ea"/>
                <a:cs typeface="+mn-cs"/>
              </a:rPr>
              <a:t>(PTE) contains the frame number of the corresponding page in main memory. A</a:t>
            </a:r>
          </a:p>
          <a:p>
            <a:r>
              <a:rPr lang="en-US" sz="1200" kern="1200" baseline="0" dirty="0">
                <a:solidFill>
                  <a:schemeClr val="tx1"/>
                </a:solidFill>
                <a:latin typeface="+mn-lt"/>
                <a:ea typeface="+mn-ea"/>
                <a:cs typeface="+mn-cs"/>
              </a:rPr>
              <a:t>page table is also needed for a virtual memory scheme based on paging.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4037612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Again, it is typical to associate a unique page table with each process. In this case, however,</a:t>
            </a:r>
          </a:p>
          <a:p>
            <a:r>
              <a:rPr lang="en-US" sz="1200" kern="1200" baseline="0" dirty="0">
                <a:solidFill>
                  <a:schemeClr val="tx1"/>
                </a:solidFill>
                <a:latin typeface="+mn-lt"/>
                <a:ea typeface="+mn-ea"/>
                <a:cs typeface="+mn-cs"/>
              </a:rPr>
              <a:t>the page table entries become more complex ( Figure 8.1a ). Because only some of</a:t>
            </a:r>
          </a:p>
          <a:p>
            <a:r>
              <a:rPr lang="en-US" sz="1200" kern="1200" baseline="0" dirty="0">
                <a:solidFill>
                  <a:schemeClr val="tx1"/>
                </a:solidFill>
                <a:latin typeface="+mn-lt"/>
                <a:ea typeface="+mn-ea"/>
                <a:cs typeface="+mn-cs"/>
              </a:rPr>
              <a:t>the pages of a process may be in main memory, a bit is needed in each page table</a:t>
            </a:r>
          </a:p>
          <a:p>
            <a:r>
              <a:rPr lang="en-US" sz="1200" kern="1200" baseline="0" dirty="0">
                <a:solidFill>
                  <a:schemeClr val="tx1"/>
                </a:solidFill>
                <a:latin typeface="+mn-lt"/>
                <a:ea typeface="+mn-ea"/>
                <a:cs typeface="+mn-cs"/>
              </a:rPr>
              <a:t>entry to indicate whether the corresponding page is present (P) in main memory or</a:t>
            </a:r>
          </a:p>
          <a:p>
            <a:r>
              <a:rPr lang="en-US" sz="1200" kern="1200" baseline="0" dirty="0">
                <a:solidFill>
                  <a:schemeClr val="tx1"/>
                </a:solidFill>
                <a:latin typeface="+mn-lt"/>
                <a:ea typeface="+mn-ea"/>
                <a:cs typeface="+mn-cs"/>
              </a:rPr>
              <a:t>not. If the bit indicates that the page is in memory, then the entry also includes the</a:t>
            </a:r>
          </a:p>
          <a:p>
            <a:r>
              <a:rPr lang="en-US" sz="1200" kern="1200" baseline="0" dirty="0">
                <a:solidFill>
                  <a:schemeClr val="tx1"/>
                </a:solidFill>
                <a:latin typeface="+mn-lt"/>
                <a:ea typeface="+mn-ea"/>
                <a:cs typeface="+mn-cs"/>
              </a:rPr>
              <a:t>frame number of that page.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page table entry includes a modify (M) bit, indicating whether the contents</a:t>
            </a:r>
          </a:p>
          <a:p>
            <a:r>
              <a:rPr lang="en-US" sz="1200" kern="1200" baseline="0" dirty="0">
                <a:solidFill>
                  <a:schemeClr val="tx1"/>
                </a:solidFill>
                <a:latin typeface="+mn-lt"/>
                <a:ea typeface="+mn-ea"/>
                <a:cs typeface="+mn-cs"/>
              </a:rPr>
              <a:t>of the corresponding page have been altered since the page was last loaded</a:t>
            </a:r>
          </a:p>
          <a:p>
            <a:r>
              <a:rPr lang="en-US" sz="1200" kern="1200" baseline="0" dirty="0">
                <a:solidFill>
                  <a:schemeClr val="tx1"/>
                </a:solidFill>
                <a:latin typeface="+mn-lt"/>
                <a:ea typeface="+mn-ea"/>
                <a:cs typeface="+mn-cs"/>
              </a:rPr>
              <a:t>into main memory. If there has been no change, then it is not necessary to write the</a:t>
            </a:r>
          </a:p>
          <a:p>
            <a:r>
              <a:rPr lang="en-US" sz="1200" kern="1200" baseline="0" dirty="0">
                <a:solidFill>
                  <a:schemeClr val="tx1"/>
                </a:solidFill>
                <a:latin typeface="+mn-lt"/>
                <a:ea typeface="+mn-ea"/>
                <a:cs typeface="+mn-cs"/>
              </a:rPr>
              <a:t>page out when it comes time to replace the page in the frame that it currently occupies.</a:t>
            </a:r>
          </a:p>
          <a:p>
            <a:r>
              <a:rPr lang="en-US" sz="1200" kern="1200" baseline="0" dirty="0">
                <a:solidFill>
                  <a:schemeClr val="tx1"/>
                </a:solidFill>
                <a:latin typeface="+mn-lt"/>
                <a:ea typeface="+mn-ea"/>
                <a:cs typeface="+mn-cs"/>
              </a:rPr>
              <a:t>Other control bits may also be present. For example, if protection or sharing is</a:t>
            </a:r>
          </a:p>
          <a:p>
            <a:r>
              <a:rPr lang="en-US" sz="1200" kern="1200" baseline="0" dirty="0">
                <a:solidFill>
                  <a:schemeClr val="tx1"/>
                </a:solidFill>
                <a:latin typeface="+mn-lt"/>
                <a:ea typeface="+mn-ea"/>
                <a:cs typeface="+mn-cs"/>
              </a:rPr>
              <a:t>managed at the page level, then bits for that purpose will be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468708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The basic mechanism for reading a word from memory</a:t>
            </a:r>
          </a:p>
          <a:p>
            <a:r>
              <a:rPr lang="en-US" sz="1200" kern="1200" baseline="0" dirty="0">
                <a:solidFill>
                  <a:schemeClr val="tx1"/>
                </a:solidFill>
                <a:latin typeface="+mn-lt"/>
                <a:ea typeface="+mn-ea"/>
                <a:cs typeface="+mn-cs"/>
              </a:rPr>
              <a:t>involves the translation of a virtual, or logical, address, consisting of page number</a:t>
            </a:r>
          </a:p>
          <a:p>
            <a:r>
              <a:rPr lang="en-US" sz="1200" kern="1200" baseline="0" dirty="0">
                <a:solidFill>
                  <a:schemeClr val="tx1"/>
                </a:solidFill>
                <a:latin typeface="+mn-lt"/>
                <a:ea typeface="+mn-ea"/>
                <a:cs typeface="+mn-cs"/>
              </a:rPr>
              <a:t>and offset, into a physical address, consisting of frame number and offset, using a</a:t>
            </a:r>
          </a:p>
          <a:p>
            <a:r>
              <a:rPr lang="en-US" sz="1200" kern="1200" baseline="0" dirty="0">
                <a:solidFill>
                  <a:schemeClr val="tx1"/>
                </a:solidFill>
                <a:latin typeface="+mn-lt"/>
                <a:ea typeface="+mn-ea"/>
                <a:cs typeface="+mn-cs"/>
              </a:rPr>
              <a:t>page table. Because the page table is of variable length, depending on the size of the</a:t>
            </a:r>
          </a:p>
          <a:p>
            <a:r>
              <a:rPr lang="en-US" sz="1200" kern="1200" baseline="0" dirty="0">
                <a:solidFill>
                  <a:schemeClr val="tx1"/>
                </a:solidFill>
                <a:latin typeface="+mn-lt"/>
                <a:ea typeface="+mn-ea"/>
                <a:cs typeface="+mn-cs"/>
              </a:rPr>
              <a:t>process, we cannot expect to hold it in registers. Instead, it must be in main memory</a:t>
            </a:r>
          </a:p>
          <a:p>
            <a:r>
              <a:rPr lang="en-US" sz="1200" kern="1200" baseline="0" dirty="0">
                <a:solidFill>
                  <a:schemeClr val="tx1"/>
                </a:solidFill>
                <a:latin typeface="+mn-lt"/>
                <a:ea typeface="+mn-ea"/>
                <a:cs typeface="+mn-cs"/>
              </a:rPr>
              <a:t>to be accessed. Figure 8.2 suggests a hardware implementation. When a particular</a:t>
            </a:r>
          </a:p>
          <a:p>
            <a:r>
              <a:rPr lang="en-US" sz="1200" kern="1200" baseline="0" dirty="0">
                <a:solidFill>
                  <a:schemeClr val="tx1"/>
                </a:solidFill>
                <a:latin typeface="+mn-lt"/>
                <a:ea typeface="+mn-ea"/>
                <a:cs typeface="+mn-cs"/>
              </a:rPr>
              <a:t>process is running, a register holds the starting address of the page table for that</a:t>
            </a:r>
          </a:p>
          <a:p>
            <a:r>
              <a:rPr lang="en-US" sz="1200" kern="1200" baseline="0" dirty="0">
                <a:solidFill>
                  <a:schemeClr val="tx1"/>
                </a:solidFill>
                <a:latin typeface="+mn-lt"/>
                <a:ea typeface="+mn-ea"/>
                <a:cs typeface="+mn-cs"/>
              </a:rPr>
              <a:t>process. The page number of a virtual address is used to index that table and look</a:t>
            </a:r>
          </a:p>
          <a:p>
            <a:r>
              <a:rPr lang="en-US" sz="1200" kern="1200" baseline="0" dirty="0">
                <a:solidFill>
                  <a:schemeClr val="tx1"/>
                </a:solidFill>
                <a:latin typeface="+mn-lt"/>
                <a:ea typeface="+mn-ea"/>
                <a:cs typeface="+mn-cs"/>
              </a:rPr>
              <a:t>up the corresponding frame number. This is combined with the offset portion of the</a:t>
            </a:r>
          </a:p>
          <a:p>
            <a:r>
              <a:rPr lang="en-US" sz="1200" kern="1200" baseline="0" dirty="0">
                <a:solidFill>
                  <a:schemeClr val="tx1"/>
                </a:solidFill>
                <a:latin typeface="+mn-lt"/>
                <a:ea typeface="+mn-ea"/>
                <a:cs typeface="+mn-cs"/>
              </a:rPr>
              <a:t>virtual address to produce the desired real address. Typically, the page number field</a:t>
            </a:r>
          </a:p>
          <a:p>
            <a:r>
              <a:rPr lang="en-US" sz="1200" kern="1200" baseline="0" dirty="0">
                <a:solidFill>
                  <a:schemeClr val="tx1"/>
                </a:solidFill>
                <a:latin typeface="+mn-lt"/>
                <a:ea typeface="+mn-ea"/>
                <a:cs typeface="+mn-cs"/>
              </a:rPr>
              <a:t>is longer than the frame number field (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&gt; </a:t>
            </a:r>
            <a:r>
              <a:rPr lang="en-US" sz="1200" i="1" kern="1200" baseline="0" dirty="0" err="1">
                <a:solidFill>
                  <a:schemeClr val="tx1"/>
                </a:solidFill>
                <a:latin typeface="+mn-lt"/>
                <a:ea typeface="+mn-ea"/>
                <a:cs typeface="+mn-cs"/>
              </a:rPr>
              <a:t>m</a:t>
            </a:r>
            <a:r>
              <a:rPr lang="en-US" sz="1200" i="1" kern="1200" baseline="0" dirty="0">
                <a:solidFill>
                  <a:schemeClr val="tx1"/>
                </a:solidFill>
                <a:latin typeface="+mn-lt"/>
                <a:ea typeface="+mn-ea"/>
                <a:cs typeface="+mn-cs"/>
              </a:rPr>
              <a:t> ). </a:t>
            </a:r>
            <a:r>
              <a:rPr lang="en-US" sz="1200" kern="1200" baseline="0" dirty="0">
                <a:solidFill>
                  <a:schemeClr val="tx1"/>
                </a:solidFill>
                <a:latin typeface="+mn-lt"/>
                <a:ea typeface="+mn-ea"/>
                <a:cs typeface="+mn-cs"/>
              </a:rPr>
              <a:t>This inequality results from the fact that</a:t>
            </a:r>
          </a:p>
          <a:p>
            <a:r>
              <a:rPr lang="en-US" sz="1200" kern="1200" baseline="0" dirty="0">
                <a:solidFill>
                  <a:schemeClr val="tx1"/>
                </a:solidFill>
                <a:latin typeface="+mn-lt"/>
                <a:ea typeface="+mn-ea"/>
                <a:cs typeface="+mn-cs"/>
              </a:rPr>
              <a:t>the number of pages in a process may exceed the number of frames in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878628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8.3 shows an example of a two-level scheme typical for use with a</a:t>
            </a:r>
          </a:p>
          <a:p>
            <a:r>
              <a:rPr lang="en-US" sz="1200" kern="1200" baseline="0" dirty="0">
                <a:solidFill>
                  <a:schemeClr val="tx1"/>
                </a:solidFill>
                <a:latin typeface="+mn-lt"/>
                <a:ea typeface="+mn-ea"/>
                <a:cs typeface="+mn-cs"/>
              </a:rPr>
              <a:t>32-bit address. If we assume byte-level addressing and 4-kbyte (2 </a:t>
            </a:r>
            <a:r>
              <a:rPr lang="en-US" sz="1200" kern="1200" baseline="30000" dirty="0">
                <a:solidFill>
                  <a:schemeClr val="tx1"/>
                </a:solidFill>
                <a:latin typeface="+mn-lt"/>
                <a:ea typeface="+mn-ea"/>
                <a:cs typeface="+mn-cs"/>
              </a:rPr>
              <a:t>12</a:t>
            </a:r>
            <a:r>
              <a:rPr lang="en-US" sz="1200" kern="1200" baseline="0" dirty="0">
                <a:solidFill>
                  <a:schemeClr val="tx1"/>
                </a:solidFill>
                <a:latin typeface="+mn-lt"/>
                <a:ea typeface="+mn-ea"/>
                <a:cs typeface="+mn-cs"/>
              </a:rPr>
              <a:t> ) pages, then the</a:t>
            </a:r>
          </a:p>
          <a:p>
            <a:r>
              <a:rPr lang="en-US" sz="1200" kern="1200" baseline="0" dirty="0">
                <a:solidFill>
                  <a:schemeClr val="tx1"/>
                </a:solidFill>
                <a:latin typeface="+mn-lt"/>
                <a:ea typeface="+mn-ea"/>
                <a:cs typeface="+mn-cs"/>
              </a:rPr>
              <a:t>4-Gbyte (2 </a:t>
            </a:r>
            <a:r>
              <a:rPr lang="en-US" sz="1200" kern="1200" baseline="30000" dirty="0">
                <a:solidFill>
                  <a:schemeClr val="tx1"/>
                </a:solidFill>
                <a:latin typeface="+mn-lt"/>
                <a:ea typeface="+mn-ea"/>
                <a:cs typeface="+mn-cs"/>
              </a:rPr>
              <a:t>32</a:t>
            </a:r>
            <a:r>
              <a:rPr lang="en-US" sz="1200" kern="1200" baseline="0" dirty="0">
                <a:solidFill>
                  <a:schemeClr val="tx1"/>
                </a:solidFill>
                <a:latin typeface="+mn-lt"/>
                <a:ea typeface="+mn-ea"/>
                <a:cs typeface="+mn-cs"/>
              </a:rPr>
              <a:t> ) virtual address space is composed of 2 </a:t>
            </a:r>
            <a:r>
              <a:rPr lang="en-US" sz="1200" kern="1200" baseline="30000" dirty="0">
                <a:solidFill>
                  <a:schemeClr val="tx1"/>
                </a:solidFill>
                <a:latin typeface="+mn-lt"/>
                <a:ea typeface="+mn-ea"/>
                <a:cs typeface="+mn-cs"/>
              </a:rPr>
              <a:t>20</a:t>
            </a:r>
            <a:r>
              <a:rPr lang="en-US" sz="1200" kern="1200" baseline="0" dirty="0">
                <a:solidFill>
                  <a:schemeClr val="tx1"/>
                </a:solidFill>
                <a:latin typeface="+mn-lt"/>
                <a:ea typeface="+mn-ea"/>
                <a:cs typeface="+mn-cs"/>
              </a:rPr>
              <a:t> pages. If each of these pages</a:t>
            </a:r>
          </a:p>
          <a:p>
            <a:r>
              <a:rPr lang="en-US" sz="1200" kern="1200" baseline="0" dirty="0">
                <a:solidFill>
                  <a:schemeClr val="tx1"/>
                </a:solidFill>
                <a:latin typeface="+mn-lt"/>
                <a:ea typeface="+mn-ea"/>
                <a:cs typeface="+mn-cs"/>
              </a:rPr>
              <a:t>is mapped by a 4-byte page table entry, we can create a user page table composed of</a:t>
            </a:r>
          </a:p>
          <a:p>
            <a:r>
              <a:rPr lang="en-US" sz="1200" kern="1200" baseline="0" dirty="0">
                <a:solidFill>
                  <a:schemeClr val="tx1"/>
                </a:solidFill>
                <a:latin typeface="+mn-lt"/>
                <a:ea typeface="+mn-ea"/>
                <a:cs typeface="+mn-cs"/>
              </a:rPr>
              <a:t>2 </a:t>
            </a:r>
            <a:r>
              <a:rPr lang="en-US" sz="1200" kern="1200" baseline="30000" dirty="0">
                <a:solidFill>
                  <a:schemeClr val="tx1"/>
                </a:solidFill>
                <a:latin typeface="+mn-lt"/>
                <a:ea typeface="+mn-ea"/>
                <a:cs typeface="+mn-cs"/>
              </a:rPr>
              <a:t>20</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PTEs</a:t>
            </a:r>
            <a:r>
              <a:rPr lang="en-US" sz="1200" kern="1200" baseline="0" dirty="0">
                <a:solidFill>
                  <a:schemeClr val="tx1"/>
                </a:solidFill>
                <a:latin typeface="+mn-lt"/>
                <a:ea typeface="+mn-ea"/>
                <a:cs typeface="+mn-cs"/>
              </a:rPr>
              <a:t> requiring 4 Mbytes (2 </a:t>
            </a:r>
            <a:r>
              <a:rPr lang="en-US" sz="1200" kern="1200" baseline="30000" dirty="0">
                <a:solidFill>
                  <a:schemeClr val="tx1"/>
                </a:solidFill>
                <a:latin typeface="+mn-lt"/>
                <a:ea typeface="+mn-ea"/>
                <a:cs typeface="+mn-cs"/>
              </a:rPr>
              <a:t>22 </a:t>
            </a:r>
            <a:r>
              <a:rPr lang="en-US" sz="1200" kern="1200" baseline="0" dirty="0">
                <a:solidFill>
                  <a:schemeClr val="tx1"/>
                </a:solidFill>
                <a:latin typeface="+mn-lt"/>
                <a:ea typeface="+mn-ea"/>
                <a:cs typeface="+mn-cs"/>
              </a:rPr>
              <a:t>). This huge user page table, occupying 2 </a:t>
            </a:r>
            <a:r>
              <a:rPr lang="en-US" sz="1200" kern="1200" baseline="30000" dirty="0">
                <a:solidFill>
                  <a:schemeClr val="tx1"/>
                </a:solidFill>
                <a:latin typeface="+mn-lt"/>
                <a:ea typeface="+mn-ea"/>
                <a:cs typeface="+mn-cs"/>
              </a:rPr>
              <a:t>10</a:t>
            </a:r>
            <a:r>
              <a:rPr lang="en-US" sz="1200" kern="1200" baseline="0" dirty="0">
                <a:solidFill>
                  <a:schemeClr val="tx1"/>
                </a:solidFill>
                <a:latin typeface="+mn-lt"/>
                <a:ea typeface="+mn-ea"/>
                <a:cs typeface="+mn-cs"/>
              </a:rPr>
              <a:t> pages,</a:t>
            </a:r>
          </a:p>
          <a:p>
            <a:r>
              <a:rPr lang="en-US" sz="1200" kern="1200" baseline="0" dirty="0">
                <a:solidFill>
                  <a:schemeClr val="tx1"/>
                </a:solidFill>
                <a:latin typeface="+mn-lt"/>
                <a:ea typeface="+mn-ea"/>
                <a:cs typeface="+mn-cs"/>
              </a:rPr>
              <a:t>can be kept in virtual memory and mapped by a root page table with 2 </a:t>
            </a:r>
            <a:r>
              <a:rPr lang="en-US" sz="1200" kern="1200" baseline="30000" dirty="0">
                <a:solidFill>
                  <a:schemeClr val="tx1"/>
                </a:solidFill>
                <a:latin typeface="+mn-lt"/>
                <a:ea typeface="+mn-ea"/>
                <a:cs typeface="+mn-cs"/>
              </a:rPr>
              <a:t>10</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PTEs</a:t>
            </a:r>
            <a:r>
              <a:rPr lang="en-US" sz="1200" kern="1200" baseline="0" dirty="0">
                <a:solidFill>
                  <a:schemeClr val="tx1"/>
                </a:solidFill>
                <a:latin typeface="+mn-lt"/>
                <a:ea typeface="+mn-ea"/>
                <a:cs typeface="+mn-cs"/>
              </a:rPr>
              <a:t> occupying</a:t>
            </a:r>
          </a:p>
          <a:p>
            <a:r>
              <a:rPr lang="en-US" sz="1200" kern="1200" baseline="0" dirty="0">
                <a:solidFill>
                  <a:schemeClr val="tx1"/>
                </a:solidFill>
                <a:latin typeface="+mn-lt"/>
                <a:ea typeface="+mn-ea"/>
                <a:cs typeface="+mn-cs"/>
              </a:rPr>
              <a:t>4 Kbyte (2 </a:t>
            </a:r>
            <a:r>
              <a:rPr lang="en-US" sz="1200" kern="1200" baseline="30000" dirty="0">
                <a:solidFill>
                  <a:schemeClr val="tx1"/>
                </a:solidFill>
                <a:latin typeface="+mn-lt"/>
                <a:ea typeface="+mn-ea"/>
                <a:cs typeface="+mn-cs"/>
              </a:rPr>
              <a:t>12</a:t>
            </a:r>
            <a:r>
              <a:rPr lang="en-US" sz="1200" kern="1200" baseline="0" dirty="0">
                <a:solidFill>
                  <a:schemeClr val="tx1"/>
                </a:solidFill>
                <a:latin typeface="+mn-lt"/>
                <a:ea typeface="+mn-ea"/>
                <a:cs typeface="+mn-cs"/>
              </a:rPr>
              <a:t> ) of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61731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8.4 shows the steps involved in address translation for this scheme. </a:t>
            </a:r>
          </a:p>
          <a:p>
            <a:r>
              <a:rPr lang="en-US" sz="1200" kern="1200" baseline="0" dirty="0">
                <a:solidFill>
                  <a:schemeClr val="tx1"/>
                </a:solidFill>
                <a:latin typeface="+mn-lt"/>
                <a:ea typeface="+mn-ea"/>
                <a:cs typeface="+mn-cs"/>
              </a:rPr>
              <a:t>The root page always remains in main memory. The</a:t>
            </a:r>
          </a:p>
          <a:p>
            <a:r>
              <a:rPr lang="en-US" sz="1200" kern="1200" baseline="0" dirty="0">
                <a:solidFill>
                  <a:schemeClr val="tx1"/>
                </a:solidFill>
                <a:latin typeface="+mn-lt"/>
                <a:ea typeface="+mn-ea"/>
                <a:cs typeface="+mn-cs"/>
              </a:rPr>
              <a:t>first 10 bits of a virtual address are used to index into the root page to find a PTE</a:t>
            </a:r>
          </a:p>
          <a:p>
            <a:r>
              <a:rPr lang="en-US" sz="1200" kern="1200" baseline="0" dirty="0">
                <a:solidFill>
                  <a:schemeClr val="tx1"/>
                </a:solidFill>
                <a:latin typeface="+mn-lt"/>
                <a:ea typeface="+mn-ea"/>
                <a:cs typeface="+mn-cs"/>
              </a:rPr>
              <a:t>for a page of the user page table. If that page is not in main memory, a page fault</a:t>
            </a:r>
          </a:p>
          <a:p>
            <a:r>
              <a:rPr lang="en-US" sz="1200" kern="1200" baseline="0" dirty="0">
                <a:solidFill>
                  <a:schemeClr val="tx1"/>
                </a:solidFill>
                <a:latin typeface="+mn-lt"/>
                <a:ea typeface="+mn-ea"/>
                <a:cs typeface="+mn-cs"/>
              </a:rPr>
              <a:t>occurs. If that page is in main memory, then the next 10 bits of the virtual address</a:t>
            </a:r>
          </a:p>
          <a:p>
            <a:r>
              <a:rPr lang="en-US" sz="1200" kern="1200" baseline="0" dirty="0">
                <a:solidFill>
                  <a:schemeClr val="tx1"/>
                </a:solidFill>
                <a:latin typeface="+mn-lt"/>
                <a:ea typeface="+mn-ea"/>
                <a:cs typeface="+mn-cs"/>
              </a:rPr>
              <a:t>index into the user PTE page to find the PTE for the page that is referenced by the</a:t>
            </a:r>
          </a:p>
          <a:p>
            <a:r>
              <a:rPr lang="en-US" sz="1200" kern="1200" baseline="0" dirty="0">
                <a:solidFill>
                  <a:schemeClr val="tx1"/>
                </a:solidFill>
                <a:latin typeface="+mn-lt"/>
                <a:ea typeface="+mn-ea"/>
                <a:cs typeface="+mn-cs"/>
              </a:rPr>
              <a:t>virtual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772319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baseline="0" dirty="0">
                <a:solidFill>
                  <a:schemeClr val="tx1"/>
                </a:solidFill>
                <a:latin typeface="+mn-lt"/>
                <a:ea typeface="+mn-ea"/>
                <a:cs typeface="+mn-cs"/>
              </a:rPr>
              <a:t>A drawback of the type of page tables that we have been</a:t>
            </a:r>
          </a:p>
          <a:p>
            <a:r>
              <a:rPr lang="en-US" sz="1200" kern="1200" baseline="0" dirty="0">
                <a:solidFill>
                  <a:schemeClr val="tx1"/>
                </a:solidFill>
                <a:latin typeface="+mn-lt"/>
                <a:ea typeface="+mn-ea"/>
                <a:cs typeface="+mn-cs"/>
              </a:rPr>
              <a:t>discussing is that their size is proportional to that of the virtual address space.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alternative approach to the use of one or multiple-level page tables is the</a:t>
            </a:r>
          </a:p>
          <a:p>
            <a:r>
              <a:rPr lang="en-US" sz="1200" kern="1200" baseline="0" dirty="0">
                <a:solidFill>
                  <a:schemeClr val="tx1"/>
                </a:solidFill>
                <a:latin typeface="+mn-lt"/>
                <a:ea typeface="+mn-ea"/>
                <a:cs typeface="+mn-cs"/>
              </a:rPr>
              <a:t>use of an </a:t>
            </a:r>
            <a:r>
              <a:rPr lang="en-US" sz="1200" b="1" kern="1200" baseline="0" dirty="0">
                <a:solidFill>
                  <a:schemeClr val="tx1"/>
                </a:solidFill>
                <a:latin typeface="+mn-lt"/>
                <a:ea typeface="+mn-ea"/>
                <a:cs typeface="+mn-cs"/>
              </a:rPr>
              <a:t>inverted page table structure. </a:t>
            </a:r>
            <a:r>
              <a:rPr lang="en-US" sz="1200" b="0" kern="1200" baseline="0" dirty="0">
                <a:solidFill>
                  <a:schemeClr val="tx1"/>
                </a:solidFill>
                <a:latin typeface="+mn-lt"/>
                <a:ea typeface="+mn-ea"/>
                <a:cs typeface="+mn-cs"/>
              </a:rPr>
              <a:t>Variations on this approach are used on</a:t>
            </a:r>
          </a:p>
          <a:p>
            <a:r>
              <a:rPr lang="en-US" sz="1200" kern="1200" baseline="0" dirty="0">
                <a:solidFill>
                  <a:schemeClr val="tx1"/>
                </a:solidFill>
                <a:latin typeface="+mn-lt"/>
                <a:ea typeface="+mn-ea"/>
                <a:cs typeface="+mn-cs"/>
              </a:rPr>
              <a:t>the PowerPC, </a:t>
            </a:r>
            <a:r>
              <a:rPr lang="en-US" sz="1200" kern="1200" baseline="0" dirty="0" err="1">
                <a:solidFill>
                  <a:schemeClr val="tx1"/>
                </a:solidFill>
                <a:latin typeface="+mn-lt"/>
                <a:ea typeface="+mn-ea"/>
                <a:cs typeface="+mn-cs"/>
              </a:rPr>
              <a:t>UltraSPARC</a:t>
            </a:r>
            <a:r>
              <a:rPr lang="en-US" sz="1200" kern="1200" baseline="0" dirty="0">
                <a:solidFill>
                  <a:schemeClr val="tx1"/>
                </a:solidFill>
                <a:latin typeface="+mn-lt"/>
                <a:ea typeface="+mn-ea"/>
                <a:cs typeface="+mn-cs"/>
              </a:rPr>
              <a:t>, and the IA-64 architecture. An implementation of the</a:t>
            </a:r>
          </a:p>
          <a:p>
            <a:r>
              <a:rPr lang="en-US" sz="1200" kern="1200" baseline="0" dirty="0">
                <a:solidFill>
                  <a:schemeClr val="tx1"/>
                </a:solidFill>
                <a:latin typeface="+mn-lt"/>
                <a:ea typeface="+mn-ea"/>
                <a:cs typeface="+mn-cs"/>
              </a:rPr>
              <a:t>Mach operating system on the RT-PC also uses this technique.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approach, the page number portion of a virtual address is mapped into a</a:t>
            </a:r>
          </a:p>
          <a:p>
            <a:r>
              <a:rPr lang="en-US" sz="1200" kern="1200" baseline="0" dirty="0">
                <a:solidFill>
                  <a:schemeClr val="tx1"/>
                </a:solidFill>
                <a:latin typeface="+mn-lt"/>
                <a:ea typeface="+mn-ea"/>
                <a:cs typeface="+mn-cs"/>
              </a:rPr>
              <a:t>hash value using a simple hashing function.  The hash value is a pointer to the inverted</a:t>
            </a:r>
          </a:p>
          <a:p>
            <a:r>
              <a:rPr lang="en-US" sz="1200" kern="1200" baseline="0" dirty="0">
                <a:solidFill>
                  <a:schemeClr val="tx1"/>
                </a:solidFill>
                <a:latin typeface="+mn-lt"/>
                <a:ea typeface="+mn-ea"/>
                <a:cs typeface="+mn-cs"/>
              </a:rPr>
              <a:t>page table, which contains the page table entries. There is one entry in the inverted</a:t>
            </a:r>
          </a:p>
          <a:p>
            <a:r>
              <a:rPr lang="en-US" sz="1200" kern="1200" baseline="0" dirty="0">
                <a:solidFill>
                  <a:schemeClr val="tx1"/>
                </a:solidFill>
                <a:latin typeface="+mn-lt"/>
                <a:ea typeface="+mn-ea"/>
                <a:cs typeface="+mn-cs"/>
              </a:rPr>
              <a:t>page table for each real memory page frame rather than one per virtual page. Thus,</a:t>
            </a:r>
          </a:p>
          <a:p>
            <a:r>
              <a:rPr lang="en-US" sz="1200" kern="1200" baseline="0" dirty="0">
                <a:solidFill>
                  <a:schemeClr val="tx1"/>
                </a:solidFill>
                <a:latin typeface="+mn-lt"/>
                <a:ea typeface="+mn-ea"/>
                <a:cs typeface="+mn-cs"/>
              </a:rPr>
              <a:t>a fixed proportion of real memory is required for the tables regardless of the number</a:t>
            </a:r>
          </a:p>
          <a:p>
            <a:r>
              <a:rPr lang="en-US" sz="1200" kern="1200" baseline="0" dirty="0">
                <a:solidFill>
                  <a:schemeClr val="tx1"/>
                </a:solidFill>
                <a:latin typeface="+mn-lt"/>
                <a:ea typeface="+mn-ea"/>
                <a:cs typeface="+mn-cs"/>
              </a:rPr>
              <a:t>of processes or virtual pages supported. Because more than one virtual address may</a:t>
            </a:r>
          </a:p>
          <a:p>
            <a:r>
              <a:rPr lang="en-US" sz="1200" kern="1200" baseline="0" dirty="0">
                <a:solidFill>
                  <a:schemeClr val="tx1"/>
                </a:solidFill>
                <a:latin typeface="+mn-lt"/>
                <a:ea typeface="+mn-ea"/>
                <a:cs typeface="+mn-cs"/>
              </a:rPr>
              <a:t>map into the same hash table entry, a chaining technique is used for managing the</a:t>
            </a:r>
          </a:p>
          <a:p>
            <a:r>
              <a:rPr lang="en-US" sz="1200" kern="1200" baseline="0" dirty="0">
                <a:solidFill>
                  <a:schemeClr val="tx1"/>
                </a:solidFill>
                <a:latin typeface="+mn-lt"/>
                <a:ea typeface="+mn-ea"/>
                <a:cs typeface="+mn-cs"/>
              </a:rPr>
              <a:t>overflow. The hashing technique results in chains that are typically short—between</a:t>
            </a:r>
          </a:p>
          <a:p>
            <a:r>
              <a:rPr lang="en-US" sz="1200" kern="1200" baseline="0" dirty="0">
                <a:solidFill>
                  <a:schemeClr val="tx1"/>
                </a:solidFill>
                <a:latin typeface="+mn-lt"/>
                <a:ea typeface="+mn-ea"/>
                <a:cs typeface="+mn-cs"/>
              </a:rPr>
              <a:t>one and two entries. The page table’s structure is called </a:t>
            </a:r>
            <a:r>
              <a:rPr lang="en-US" sz="1200" i="1" kern="1200" baseline="0" dirty="0">
                <a:solidFill>
                  <a:schemeClr val="tx1"/>
                </a:solidFill>
                <a:latin typeface="+mn-lt"/>
                <a:ea typeface="+mn-ea"/>
                <a:cs typeface="+mn-cs"/>
              </a:rPr>
              <a:t>inverted because it indexes</a:t>
            </a:r>
          </a:p>
          <a:p>
            <a:r>
              <a:rPr lang="en-US" sz="1200" kern="1200" baseline="0" dirty="0">
                <a:solidFill>
                  <a:schemeClr val="tx1"/>
                </a:solidFill>
                <a:latin typeface="+mn-lt"/>
                <a:ea typeface="+mn-ea"/>
                <a:cs typeface="+mn-cs"/>
              </a:rPr>
              <a:t>page table entries by frame number rather than by virtual page number.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556456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8.5 shows a typical implementation of the inverted page table approach.</a:t>
            </a:r>
          </a:p>
          <a:p>
            <a:r>
              <a:rPr lang="en-US" sz="1200" kern="1200" baseline="0" dirty="0">
                <a:solidFill>
                  <a:schemeClr val="tx1"/>
                </a:solidFill>
                <a:latin typeface="+mn-lt"/>
                <a:ea typeface="+mn-ea"/>
                <a:cs typeface="+mn-cs"/>
              </a:rPr>
              <a:t>For a physical memory size of 2</a:t>
            </a:r>
            <a:r>
              <a:rPr lang="en-US" sz="1200" kern="1200" baseline="30000" dirty="0">
                <a:solidFill>
                  <a:schemeClr val="tx1"/>
                </a:solidFill>
                <a:latin typeface="+mn-lt"/>
                <a:ea typeface="+mn-ea"/>
                <a:cs typeface="+mn-cs"/>
              </a:rPr>
              <a:t> </a:t>
            </a:r>
            <a:r>
              <a:rPr lang="en-US" sz="1200" i="1" kern="1200" baseline="30000" dirty="0" err="1">
                <a:solidFill>
                  <a:schemeClr val="tx1"/>
                </a:solidFill>
                <a:latin typeface="+mn-lt"/>
                <a:ea typeface="+mn-ea"/>
                <a:cs typeface="+mn-cs"/>
              </a:rPr>
              <a:t>m</a:t>
            </a:r>
            <a:r>
              <a:rPr lang="en-US" sz="1200" i="1" kern="1200" baseline="30000" dirty="0">
                <a:solidFill>
                  <a:schemeClr val="tx1"/>
                </a:solidFill>
                <a:latin typeface="+mn-lt"/>
                <a:ea typeface="+mn-ea"/>
                <a:cs typeface="+mn-cs"/>
              </a:rPr>
              <a:t> </a:t>
            </a:r>
            <a:r>
              <a:rPr lang="en-US" sz="1200" i="1" kern="1200" baseline="0" dirty="0">
                <a:solidFill>
                  <a:schemeClr val="tx1"/>
                </a:solidFill>
                <a:latin typeface="+mn-lt"/>
                <a:ea typeface="+mn-ea"/>
                <a:cs typeface="+mn-cs"/>
              </a:rPr>
              <a:t>frames, the inverted page table contains 2 </a:t>
            </a:r>
            <a:r>
              <a:rPr lang="en-US" sz="1200" kern="1200" baseline="30000" dirty="0" err="1">
                <a:solidFill>
                  <a:schemeClr val="tx1"/>
                </a:solidFill>
                <a:latin typeface="+mn-lt"/>
                <a:ea typeface="+mn-ea"/>
                <a:cs typeface="+mn-cs"/>
              </a:rPr>
              <a:t>m</a:t>
            </a:r>
            <a:r>
              <a:rPr lang="en-US" sz="1200" i="1" kern="1200" baseline="0" dirty="0">
                <a:solidFill>
                  <a:schemeClr val="tx1"/>
                </a:solidFill>
                <a:latin typeface="+mn-lt"/>
                <a:ea typeface="+mn-ea"/>
                <a:cs typeface="+mn-cs"/>
              </a:rPr>
              <a:t> entries,</a:t>
            </a:r>
          </a:p>
          <a:p>
            <a:r>
              <a:rPr lang="en-US" sz="1200" kern="1200" baseline="0" dirty="0">
                <a:solidFill>
                  <a:schemeClr val="tx1"/>
                </a:solidFill>
                <a:latin typeface="+mn-lt"/>
                <a:ea typeface="+mn-ea"/>
                <a:cs typeface="+mn-cs"/>
              </a:rPr>
              <a:t>so that the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th</a:t>
            </a:r>
            <a:r>
              <a:rPr lang="en-US" sz="1200" i="1" kern="1200" baseline="0" dirty="0">
                <a:solidFill>
                  <a:schemeClr val="tx1"/>
                </a:solidFill>
                <a:latin typeface="+mn-lt"/>
                <a:ea typeface="+mn-ea"/>
                <a:cs typeface="+mn-cs"/>
              </a:rPr>
              <a:t> entry refers to frame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example, the virtual address includes an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-bit page number, with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&gt; </a:t>
            </a:r>
            <a:r>
              <a:rPr lang="en-US" sz="1200" i="1" kern="1200" baseline="0" dirty="0" err="1">
                <a:solidFill>
                  <a:schemeClr val="tx1"/>
                </a:solidFill>
                <a:latin typeface="+mn-lt"/>
                <a:ea typeface="+mn-ea"/>
                <a:cs typeface="+mn-cs"/>
              </a:rPr>
              <a:t>m</a:t>
            </a:r>
            <a:r>
              <a:rPr lang="en-US" sz="1200" i="1" kern="1200" baseline="0" dirty="0">
                <a:solidFill>
                  <a:schemeClr val="tx1"/>
                </a:solidFill>
                <a:latin typeface="+mn-lt"/>
                <a:ea typeface="+mn-ea"/>
                <a:cs typeface="+mn-cs"/>
              </a:rPr>
              <a:t> .</a:t>
            </a:r>
          </a:p>
          <a:p>
            <a:r>
              <a:rPr lang="en-US" sz="1200" kern="1200" baseline="0" dirty="0">
                <a:solidFill>
                  <a:schemeClr val="tx1"/>
                </a:solidFill>
                <a:latin typeface="+mn-lt"/>
                <a:ea typeface="+mn-ea"/>
                <a:cs typeface="+mn-cs"/>
              </a:rPr>
              <a:t>The hash function maps the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-bit page number into an </a:t>
            </a:r>
            <a:r>
              <a:rPr lang="en-US" sz="1200" i="1" kern="1200" baseline="0" dirty="0" err="1">
                <a:solidFill>
                  <a:schemeClr val="tx1"/>
                </a:solidFill>
                <a:latin typeface="+mn-lt"/>
                <a:ea typeface="+mn-ea"/>
                <a:cs typeface="+mn-cs"/>
              </a:rPr>
              <a:t>m</a:t>
            </a:r>
            <a:r>
              <a:rPr lang="en-US" sz="1200" i="1" kern="1200" baseline="0" dirty="0">
                <a:solidFill>
                  <a:schemeClr val="tx1"/>
                </a:solidFill>
                <a:latin typeface="+mn-lt"/>
                <a:ea typeface="+mn-ea"/>
                <a:cs typeface="+mn-cs"/>
              </a:rPr>
              <a:t> -bit quantity, which is used</a:t>
            </a:r>
          </a:p>
          <a:p>
            <a:r>
              <a:rPr lang="en-US" sz="1200" kern="1200" baseline="0" dirty="0">
                <a:solidFill>
                  <a:schemeClr val="tx1"/>
                </a:solidFill>
                <a:latin typeface="+mn-lt"/>
                <a:ea typeface="+mn-ea"/>
                <a:cs typeface="+mn-cs"/>
              </a:rPr>
              <a:t>to index into the inverted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362903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Each entry in the page table includes the</a:t>
            </a:r>
          </a:p>
          <a:p>
            <a:r>
              <a:rPr lang="en-US" sz="1200" kern="1200" baseline="0" dirty="0">
                <a:solidFill>
                  <a:schemeClr val="tx1"/>
                </a:solidFill>
                <a:latin typeface="+mn-lt"/>
                <a:ea typeface="+mn-ea"/>
                <a:cs typeface="+mn-cs"/>
              </a:rPr>
              <a:t>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Page number: </a:t>
            </a:r>
            <a:r>
              <a:rPr lang="en-US" sz="1200" b="0" kern="1200" baseline="0" dirty="0">
                <a:solidFill>
                  <a:schemeClr val="tx1"/>
                </a:solidFill>
                <a:latin typeface="+mn-lt"/>
                <a:ea typeface="+mn-ea"/>
                <a:cs typeface="+mn-cs"/>
              </a:rPr>
              <a:t>This is the page number portion of the virtual address.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 identifier: </a:t>
            </a:r>
            <a:r>
              <a:rPr lang="en-US" sz="1200" b="0" kern="1200" baseline="0" dirty="0">
                <a:solidFill>
                  <a:schemeClr val="tx1"/>
                </a:solidFill>
                <a:latin typeface="+mn-lt"/>
                <a:ea typeface="+mn-ea"/>
                <a:cs typeface="+mn-cs"/>
              </a:rPr>
              <a:t>The process that owns this page. The combination of page</a:t>
            </a:r>
          </a:p>
          <a:p>
            <a:r>
              <a:rPr lang="en-US" sz="1200" kern="1200" baseline="0" dirty="0">
                <a:solidFill>
                  <a:schemeClr val="tx1"/>
                </a:solidFill>
                <a:latin typeface="+mn-lt"/>
                <a:ea typeface="+mn-ea"/>
                <a:cs typeface="+mn-cs"/>
              </a:rPr>
              <a:t>number and process identifier identify a page within the virtual address space</a:t>
            </a:r>
          </a:p>
          <a:p>
            <a:r>
              <a:rPr lang="en-US" sz="1200" kern="1200" baseline="0" dirty="0">
                <a:solidFill>
                  <a:schemeClr val="tx1"/>
                </a:solidFill>
                <a:latin typeface="+mn-lt"/>
                <a:ea typeface="+mn-ea"/>
                <a:cs typeface="+mn-cs"/>
              </a:rPr>
              <a:t>of a particular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Control bits: </a:t>
            </a:r>
            <a:r>
              <a:rPr lang="en-US" sz="1200" b="0" kern="1200" baseline="0" dirty="0">
                <a:solidFill>
                  <a:schemeClr val="tx1"/>
                </a:solidFill>
                <a:latin typeface="+mn-lt"/>
                <a:ea typeface="+mn-ea"/>
                <a:cs typeface="+mn-cs"/>
              </a:rPr>
              <a:t>This field includes flags, such as valid, referenced, and modified;</a:t>
            </a:r>
          </a:p>
          <a:p>
            <a:r>
              <a:rPr lang="en-US" sz="1200" kern="1200" baseline="0" dirty="0">
                <a:solidFill>
                  <a:schemeClr val="tx1"/>
                </a:solidFill>
                <a:latin typeface="+mn-lt"/>
                <a:ea typeface="+mn-ea"/>
                <a:cs typeface="+mn-cs"/>
              </a:rPr>
              <a:t>and protection and locking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Chain pointer: </a:t>
            </a:r>
            <a:r>
              <a:rPr lang="en-US" sz="1200" b="0" kern="1200" baseline="0" dirty="0">
                <a:solidFill>
                  <a:schemeClr val="tx1"/>
                </a:solidFill>
                <a:latin typeface="+mn-lt"/>
                <a:ea typeface="+mn-ea"/>
                <a:cs typeface="+mn-cs"/>
              </a:rPr>
              <a:t>This field is null (perhaps indicated by a separate bit) if there</a:t>
            </a:r>
          </a:p>
          <a:p>
            <a:r>
              <a:rPr lang="en-US" sz="1200" kern="1200" baseline="0" dirty="0">
                <a:solidFill>
                  <a:schemeClr val="tx1"/>
                </a:solidFill>
                <a:latin typeface="+mn-lt"/>
                <a:ea typeface="+mn-ea"/>
                <a:cs typeface="+mn-cs"/>
              </a:rPr>
              <a:t>are no chained entries for this entry. Otherwise, the field contains the index</a:t>
            </a:r>
          </a:p>
          <a:p>
            <a:r>
              <a:rPr lang="en-US" sz="1200" kern="1200" baseline="0" dirty="0">
                <a:solidFill>
                  <a:schemeClr val="tx1"/>
                </a:solidFill>
                <a:latin typeface="+mn-lt"/>
                <a:ea typeface="+mn-ea"/>
                <a:cs typeface="+mn-cs"/>
              </a:rPr>
              <a:t>value (number between 0 and 2 </a:t>
            </a:r>
            <a:r>
              <a:rPr lang="en-US" sz="1200" i="1" kern="1200" baseline="30000" dirty="0" err="1">
                <a:solidFill>
                  <a:schemeClr val="tx1"/>
                </a:solidFill>
                <a:latin typeface="+mn-lt"/>
                <a:ea typeface="+mn-ea"/>
                <a:cs typeface="+mn-cs"/>
              </a:rPr>
              <a:t>m</a:t>
            </a:r>
            <a:r>
              <a:rPr lang="en-US" sz="1200" i="1" kern="1200" baseline="0" dirty="0">
                <a:solidFill>
                  <a:schemeClr val="tx1"/>
                </a:solidFill>
                <a:latin typeface="+mn-lt"/>
                <a:ea typeface="+mn-ea"/>
                <a:cs typeface="+mn-cs"/>
              </a:rPr>
              <a:t> – 1</a:t>
            </a:r>
            <a:r>
              <a:rPr lang="en-US" sz="1200" i="0" kern="1200" baseline="0" dirty="0">
                <a:solidFill>
                  <a:schemeClr val="tx1"/>
                </a:solidFill>
                <a:latin typeface="+mn-lt"/>
                <a:ea typeface="+mn-ea"/>
                <a:cs typeface="+mn-cs"/>
              </a:rPr>
              <a:t>) of the next entry in the chain.</a:t>
            </a:r>
            <a:endParaRPr lang="en-NZ"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07487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8.1 defines some key terms related to virtual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919972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a:solidFill>
                  <a:schemeClr val="tx1"/>
                </a:solidFill>
                <a:latin typeface="+mn-lt"/>
                <a:ea typeface="+mn-ea"/>
                <a:cs typeface="+mn-cs"/>
              </a:rPr>
              <a:t>In principle, every virtual memory reference</a:t>
            </a:r>
          </a:p>
          <a:p>
            <a:r>
              <a:rPr lang="en-US" sz="1200" kern="1200" baseline="0" dirty="0">
                <a:solidFill>
                  <a:schemeClr val="tx1"/>
                </a:solidFill>
                <a:latin typeface="+mn-lt"/>
                <a:ea typeface="+mn-ea"/>
                <a:cs typeface="+mn-cs"/>
              </a:rPr>
              <a:t>can cause two physical memory accesses: one to fetch the appropriate page table</a:t>
            </a:r>
          </a:p>
          <a:p>
            <a:r>
              <a:rPr lang="en-US" sz="1200" kern="1200" baseline="0" dirty="0">
                <a:solidFill>
                  <a:schemeClr val="tx1"/>
                </a:solidFill>
                <a:latin typeface="+mn-lt"/>
                <a:ea typeface="+mn-ea"/>
                <a:cs typeface="+mn-cs"/>
              </a:rPr>
              <a:t>entry and one to fetch the desired data. Thus, a straightforward virtual memory</a:t>
            </a:r>
          </a:p>
          <a:p>
            <a:r>
              <a:rPr lang="en-US" sz="1200" kern="1200" baseline="0" dirty="0">
                <a:solidFill>
                  <a:schemeClr val="tx1"/>
                </a:solidFill>
                <a:latin typeface="+mn-lt"/>
                <a:ea typeface="+mn-ea"/>
                <a:cs typeface="+mn-cs"/>
              </a:rPr>
              <a:t>scheme would have the effect of doubling the memory access time. To overcome</a:t>
            </a:r>
          </a:p>
          <a:p>
            <a:r>
              <a:rPr lang="en-US" sz="1200" kern="1200" baseline="0" dirty="0">
                <a:solidFill>
                  <a:schemeClr val="tx1"/>
                </a:solidFill>
                <a:latin typeface="+mn-lt"/>
                <a:ea typeface="+mn-ea"/>
                <a:cs typeface="+mn-cs"/>
              </a:rPr>
              <a:t>this problem, most virtual memory schemes make use of a special high-speed cache</a:t>
            </a:r>
          </a:p>
          <a:p>
            <a:r>
              <a:rPr lang="en-US" sz="1200" kern="1200" baseline="0" dirty="0">
                <a:solidFill>
                  <a:schemeClr val="tx1"/>
                </a:solidFill>
                <a:latin typeface="+mn-lt"/>
                <a:ea typeface="+mn-ea"/>
                <a:cs typeface="+mn-cs"/>
              </a:rPr>
              <a:t>for page table entries, usually called a </a:t>
            </a:r>
            <a:r>
              <a:rPr lang="en-US" sz="1200" b="1" kern="1200" baseline="0" dirty="0">
                <a:solidFill>
                  <a:schemeClr val="tx1"/>
                </a:solidFill>
                <a:latin typeface="+mn-lt"/>
                <a:ea typeface="+mn-ea"/>
                <a:cs typeface="+mn-cs"/>
              </a:rPr>
              <a:t>translation </a:t>
            </a:r>
            <a:r>
              <a:rPr lang="en-US" sz="1200" b="1" kern="1200" baseline="0" dirty="0" err="1">
                <a:solidFill>
                  <a:schemeClr val="tx1"/>
                </a:solidFill>
                <a:latin typeface="+mn-lt"/>
                <a:ea typeface="+mn-ea"/>
                <a:cs typeface="+mn-cs"/>
              </a:rPr>
              <a:t>lookaside</a:t>
            </a:r>
            <a:r>
              <a:rPr lang="en-US" sz="1200" b="1" kern="1200" baseline="0" dirty="0">
                <a:solidFill>
                  <a:schemeClr val="tx1"/>
                </a:solidFill>
                <a:latin typeface="+mn-lt"/>
                <a:ea typeface="+mn-ea"/>
                <a:cs typeface="+mn-cs"/>
              </a:rPr>
              <a:t> buffer (TLB) . </a:t>
            </a:r>
            <a:r>
              <a:rPr lang="en-US" sz="1200" b="0" kern="1200" baseline="0" dirty="0">
                <a:solidFill>
                  <a:schemeClr val="tx1"/>
                </a:solidFill>
                <a:latin typeface="+mn-lt"/>
                <a:ea typeface="+mn-ea"/>
                <a:cs typeface="+mn-cs"/>
              </a:rPr>
              <a:t>This</a:t>
            </a:r>
          </a:p>
          <a:p>
            <a:r>
              <a:rPr lang="en-US" sz="1200" kern="1200" baseline="0" dirty="0">
                <a:solidFill>
                  <a:schemeClr val="tx1"/>
                </a:solidFill>
                <a:latin typeface="+mn-lt"/>
                <a:ea typeface="+mn-ea"/>
                <a:cs typeface="+mn-cs"/>
              </a:rPr>
              <a:t>cache functions in the same way as a memory cache (see Chapter 1 ) and contains</a:t>
            </a:r>
          </a:p>
          <a:p>
            <a:r>
              <a:rPr lang="en-US" sz="1200" kern="1200" baseline="0" dirty="0">
                <a:solidFill>
                  <a:schemeClr val="tx1"/>
                </a:solidFill>
                <a:latin typeface="+mn-lt"/>
                <a:ea typeface="+mn-ea"/>
                <a:cs typeface="+mn-cs"/>
              </a:rPr>
              <a:t>those page table entries that have been most recently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505210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organization of the resulting paging hardware is illustrated in Figure 8.6 . Given a virtual address,</a:t>
            </a:r>
          </a:p>
          <a:p>
            <a:r>
              <a:rPr lang="en-US" sz="1200" kern="1200" baseline="0" dirty="0">
                <a:solidFill>
                  <a:schemeClr val="tx1"/>
                </a:solidFill>
                <a:latin typeface="+mn-lt"/>
                <a:ea typeface="+mn-ea"/>
                <a:cs typeface="+mn-cs"/>
              </a:rPr>
              <a:t>the processor will first examine the TLB. If the desired page table entry is present</a:t>
            </a:r>
          </a:p>
          <a:p>
            <a:r>
              <a:rPr lang="en-US" sz="1200" kern="1200" baseline="0" dirty="0">
                <a:solidFill>
                  <a:schemeClr val="tx1"/>
                </a:solidFill>
                <a:latin typeface="+mn-lt"/>
                <a:ea typeface="+mn-ea"/>
                <a:cs typeface="+mn-cs"/>
              </a:rPr>
              <a:t>( </a:t>
            </a:r>
            <a:r>
              <a:rPr lang="en-US" sz="1200" i="1" kern="1200" baseline="0" dirty="0">
                <a:solidFill>
                  <a:schemeClr val="tx1"/>
                </a:solidFill>
                <a:latin typeface="+mn-lt"/>
                <a:ea typeface="+mn-ea"/>
                <a:cs typeface="+mn-cs"/>
              </a:rPr>
              <a:t>TLB hit ), then the frame number is retrieved and the real address is formed. If the</a:t>
            </a:r>
          </a:p>
          <a:p>
            <a:r>
              <a:rPr lang="en-US" sz="1200" kern="1200" baseline="0" dirty="0">
                <a:solidFill>
                  <a:schemeClr val="tx1"/>
                </a:solidFill>
                <a:latin typeface="+mn-lt"/>
                <a:ea typeface="+mn-ea"/>
                <a:cs typeface="+mn-cs"/>
              </a:rPr>
              <a:t>desired page table entry is not found ( </a:t>
            </a:r>
            <a:r>
              <a:rPr lang="en-US" sz="1200" i="1" kern="1200" baseline="0" dirty="0">
                <a:solidFill>
                  <a:schemeClr val="tx1"/>
                </a:solidFill>
                <a:latin typeface="+mn-lt"/>
                <a:ea typeface="+mn-ea"/>
                <a:cs typeface="+mn-cs"/>
              </a:rPr>
              <a:t>TLB miss ), then the processor uses the page</a:t>
            </a:r>
          </a:p>
          <a:p>
            <a:r>
              <a:rPr lang="en-US" sz="1200" kern="1200" baseline="0" dirty="0">
                <a:solidFill>
                  <a:schemeClr val="tx1"/>
                </a:solidFill>
                <a:latin typeface="+mn-lt"/>
                <a:ea typeface="+mn-ea"/>
                <a:cs typeface="+mn-cs"/>
              </a:rPr>
              <a:t>number to index the process page table and examine the corresponding page table</a:t>
            </a:r>
          </a:p>
          <a:p>
            <a:r>
              <a:rPr lang="en-US" sz="1200" kern="1200" baseline="0" dirty="0">
                <a:solidFill>
                  <a:schemeClr val="tx1"/>
                </a:solidFill>
                <a:latin typeface="+mn-lt"/>
                <a:ea typeface="+mn-ea"/>
                <a:cs typeface="+mn-cs"/>
              </a:rPr>
              <a:t>entry. If the “present bit” is set, then the page is in main memory, and the processor</a:t>
            </a:r>
          </a:p>
          <a:p>
            <a:r>
              <a:rPr lang="en-US" sz="1200" kern="1200" baseline="0" dirty="0">
                <a:solidFill>
                  <a:schemeClr val="tx1"/>
                </a:solidFill>
                <a:latin typeface="+mn-lt"/>
                <a:ea typeface="+mn-ea"/>
                <a:cs typeface="+mn-cs"/>
              </a:rPr>
              <a:t>can retrieve the frame number from the page table entry to form the real address.</a:t>
            </a:r>
          </a:p>
          <a:p>
            <a:r>
              <a:rPr lang="en-US" sz="1200" kern="1200" baseline="0" dirty="0">
                <a:solidFill>
                  <a:schemeClr val="tx1"/>
                </a:solidFill>
                <a:latin typeface="+mn-lt"/>
                <a:ea typeface="+mn-ea"/>
                <a:cs typeface="+mn-cs"/>
              </a:rPr>
              <a:t>The processor also updates the TLB to include this new page table entry. Finally,</a:t>
            </a:r>
          </a:p>
          <a:p>
            <a:r>
              <a:rPr lang="en-US" sz="1200" kern="1200" baseline="0" dirty="0">
                <a:solidFill>
                  <a:schemeClr val="tx1"/>
                </a:solidFill>
                <a:latin typeface="+mn-lt"/>
                <a:ea typeface="+mn-ea"/>
                <a:cs typeface="+mn-cs"/>
              </a:rPr>
              <a:t>if the present bit is not set, then the desired page is not in main memory and a</a:t>
            </a:r>
          </a:p>
          <a:p>
            <a:r>
              <a:rPr lang="en-US" sz="1200" kern="1200" baseline="0" dirty="0">
                <a:solidFill>
                  <a:schemeClr val="tx1"/>
                </a:solidFill>
                <a:latin typeface="+mn-lt"/>
                <a:ea typeface="+mn-ea"/>
                <a:cs typeface="+mn-cs"/>
              </a:rPr>
              <a:t>memory access fault, called a </a:t>
            </a:r>
            <a:r>
              <a:rPr lang="en-US" sz="1200" b="1" kern="1200" baseline="0" dirty="0">
                <a:solidFill>
                  <a:schemeClr val="tx1"/>
                </a:solidFill>
                <a:latin typeface="+mn-lt"/>
                <a:ea typeface="+mn-ea"/>
                <a:cs typeface="+mn-cs"/>
              </a:rPr>
              <a:t>page fault </a:t>
            </a:r>
            <a:r>
              <a:rPr lang="en-US" sz="1200" b="0" kern="1200" baseline="0" dirty="0">
                <a:solidFill>
                  <a:schemeClr val="tx1"/>
                </a:solidFill>
                <a:latin typeface="+mn-lt"/>
                <a:ea typeface="+mn-ea"/>
                <a:cs typeface="+mn-cs"/>
              </a:rPr>
              <a:t>, is issued. At this point, we leave the realm</a:t>
            </a:r>
          </a:p>
          <a:p>
            <a:r>
              <a:rPr lang="en-US" sz="1200" kern="1200" baseline="0" dirty="0">
                <a:solidFill>
                  <a:schemeClr val="tx1"/>
                </a:solidFill>
                <a:latin typeface="+mn-lt"/>
                <a:ea typeface="+mn-ea"/>
                <a:cs typeface="+mn-cs"/>
              </a:rPr>
              <a:t>of hardware and invoke the operating system, which loads the needed page and</a:t>
            </a:r>
          </a:p>
          <a:p>
            <a:r>
              <a:rPr lang="en-US" sz="1200" kern="1200" baseline="0" dirty="0">
                <a:solidFill>
                  <a:schemeClr val="tx1"/>
                </a:solidFill>
                <a:latin typeface="+mn-lt"/>
                <a:ea typeface="+mn-ea"/>
                <a:cs typeface="+mn-cs"/>
              </a:rPr>
              <a:t>updates the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324620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8.7 is a flowchart that shows the use of the TLB. The flowchart shows</a:t>
            </a:r>
          </a:p>
          <a:p>
            <a:r>
              <a:rPr lang="en-US" sz="1200" kern="1200" baseline="0" dirty="0">
                <a:solidFill>
                  <a:schemeClr val="tx1"/>
                </a:solidFill>
                <a:latin typeface="+mn-lt"/>
                <a:ea typeface="+mn-ea"/>
                <a:cs typeface="+mn-cs"/>
              </a:rPr>
              <a:t>that if the desired page is not in main memory, a page fault interrupt causes the</a:t>
            </a:r>
          </a:p>
          <a:p>
            <a:r>
              <a:rPr lang="en-US" sz="1200" kern="1200" baseline="0" dirty="0">
                <a:solidFill>
                  <a:schemeClr val="tx1"/>
                </a:solidFill>
                <a:latin typeface="+mn-lt"/>
                <a:ea typeface="+mn-ea"/>
                <a:cs typeface="+mn-cs"/>
              </a:rPr>
              <a:t>page fault handling routine to be invoked. To keep the flowchart simple, the fact</a:t>
            </a:r>
          </a:p>
          <a:p>
            <a:r>
              <a:rPr lang="en-US" sz="1200" kern="1200" baseline="0" dirty="0">
                <a:solidFill>
                  <a:schemeClr val="tx1"/>
                </a:solidFill>
                <a:latin typeface="+mn-lt"/>
                <a:ea typeface="+mn-ea"/>
                <a:cs typeface="+mn-cs"/>
              </a:rPr>
              <a:t>that the operating system may dispatch another process while disk I/O is underway</a:t>
            </a:r>
          </a:p>
          <a:p>
            <a:r>
              <a:rPr lang="en-US" sz="1200" kern="1200" baseline="0" dirty="0">
                <a:solidFill>
                  <a:schemeClr val="tx1"/>
                </a:solidFill>
                <a:latin typeface="+mn-lt"/>
                <a:ea typeface="+mn-ea"/>
                <a:cs typeface="+mn-cs"/>
              </a:rPr>
              <a:t>is not shown. By the principle of locality, most virtual memory references will be to</a:t>
            </a:r>
          </a:p>
          <a:p>
            <a:r>
              <a:rPr lang="en-US" sz="1200" kern="1200" baseline="0" dirty="0">
                <a:solidFill>
                  <a:schemeClr val="tx1"/>
                </a:solidFill>
                <a:latin typeface="+mn-lt"/>
                <a:ea typeface="+mn-ea"/>
                <a:cs typeface="+mn-cs"/>
              </a:rPr>
              <a:t>locations in recently used pages. Therefore, most references will involve page table</a:t>
            </a:r>
          </a:p>
          <a:p>
            <a:r>
              <a:rPr lang="en-US" sz="1200" kern="1200" baseline="0" dirty="0">
                <a:solidFill>
                  <a:schemeClr val="tx1"/>
                </a:solidFill>
                <a:latin typeface="+mn-lt"/>
                <a:ea typeface="+mn-ea"/>
                <a:cs typeface="+mn-cs"/>
              </a:rPr>
              <a:t>entries in the cache. Studies of the VAX TLB have shown that this scheme can significantly</a:t>
            </a:r>
          </a:p>
          <a:p>
            <a:r>
              <a:rPr lang="en-US" sz="1200" kern="1200" baseline="0" dirty="0">
                <a:solidFill>
                  <a:schemeClr val="tx1"/>
                </a:solidFill>
                <a:latin typeface="+mn-lt"/>
                <a:ea typeface="+mn-ea"/>
                <a:cs typeface="+mn-cs"/>
              </a:rPr>
              <a:t>improve performance [CLAR85, SATY81].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4243507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a:t>
            </a:r>
            <a:r>
              <a:rPr lang="en-US" sz="1200" kern="1200" baseline="0" dirty="0">
                <a:solidFill>
                  <a:schemeClr val="tx1"/>
                </a:solidFill>
                <a:latin typeface="+mn-lt"/>
                <a:ea typeface="+mn-ea"/>
                <a:cs typeface="+mn-cs"/>
              </a:rPr>
              <a:t>There are a number of additional details concerning the actual organization</a:t>
            </a:r>
          </a:p>
          <a:p>
            <a:r>
              <a:rPr lang="en-US" sz="1200" kern="1200" baseline="0" dirty="0">
                <a:solidFill>
                  <a:schemeClr val="tx1"/>
                </a:solidFill>
                <a:latin typeface="+mn-lt"/>
                <a:ea typeface="+mn-ea"/>
                <a:cs typeface="+mn-cs"/>
              </a:rPr>
              <a:t>of the TLB. Because the TLB contains only some of the entries in a full page table,</a:t>
            </a:r>
          </a:p>
          <a:p>
            <a:r>
              <a:rPr lang="en-US" sz="1200" kern="1200" baseline="0" dirty="0">
                <a:solidFill>
                  <a:schemeClr val="tx1"/>
                </a:solidFill>
                <a:latin typeface="+mn-lt"/>
                <a:ea typeface="+mn-ea"/>
                <a:cs typeface="+mn-cs"/>
              </a:rPr>
              <a:t>we cannot simply index into the TLB based on page number. Instead, each entry</a:t>
            </a:r>
          </a:p>
          <a:p>
            <a:r>
              <a:rPr lang="en-US" sz="1200" kern="1200" baseline="0" dirty="0">
                <a:solidFill>
                  <a:schemeClr val="tx1"/>
                </a:solidFill>
                <a:latin typeface="+mn-lt"/>
                <a:ea typeface="+mn-ea"/>
                <a:cs typeface="+mn-cs"/>
              </a:rPr>
              <a:t>in the TLB must include the page number as well as the complete page table entry.</a:t>
            </a:r>
          </a:p>
          <a:p>
            <a:r>
              <a:rPr lang="en-US" sz="1200" kern="1200" baseline="0" dirty="0">
                <a:solidFill>
                  <a:schemeClr val="tx1"/>
                </a:solidFill>
                <a:latin typeface="+mn-lt"/>
                <a:ea typeface="+mn-ea"/>
                <a:cs typeface="+mn-cs"/>
              </a:rPr>
              <a:t>The processor is equipped with hardware that allows it to interrogate simultaneously</a:t>
            </a:r>
          </a:p>
          <a:p>
            <a:r>
              <a:rPr lang="en-US" sz="1200" kern="1200" baseline="0" dirty="0">
                <a:solidFill>
                  <a:schemeClr val="tx1"/>
                </a:solidFill>
                <a:latin typeface="+mn-lt"/>
                <a:ea typeface="+mn-ea"/>
                <a:cs typeface="+mn-cs"/>
              </a:rPr>
              <a:t>a number of TLB entries to determine if there is a match on page number.</a:t>
            </a:r>
          </a:p>
          <a:p>
            <a:r>
              <a:rPr lang="en-US" sz="1200" kern="1200" baseline="0" dirty="0">
                <a:solidFill>
                  <a:schemeClr val="tx1"/>
                </a:solidFill>
                <a:latin typeface="+mn-lt"/>
                <a:ea typeface="+mn-ea"/>
                <a:cs typeface="+mn-cs"/>
              </a:rPr>
              <a:t>This technique is referred to as </a:t>
            </a:r>
            <a:r>
              <a:rPr lang="en-US" sz="1200" b="1" kern="1200" baseline="0" dirty="0">
                <a:solidFill>
                  <a:schemeClr val="tx1"/>
                </a:solidFill>
                <a:latin typeface="+mn-lt"/>
                <a:ea typeface="+mn-ea"/>
                <a:cs typeface="+mn-cs"/>
              </a:rPr>
              <a:t>associative mapping </a:t>
            </a:r>
            <a:r>
              <a:rPr lang="en-US" sz="1200" b="0" kern="1200" baseline="0" dirty="0">
                <a:solidFill>
                  <a:schemeClr val="tx1"/>
                </a:solidFill>
                <a:latin typeface="+mn-lt"/>
                <a:ea typeface="+mn-ea"/>
                <a:cs typeface="+mn-cs"/>
              </a:rPr>
              <a:t>and is contrasted with the direct</a:t>
            </a:r>
          </a:p>
          <a:p>
            <a:r>
              <a:rPr lang="en-US" sz="1200" kern="1200" baseline="0" dirty="0">
                <a:solidFill>
                  <a:schemeClr val="tx1"/>
                </a:solidFill>
                <a:latin typeface="+mn-lt"/>
                <a:ea typeface="+mn-ea"/>
                <a:cs typeface="+mn-cs"/>
              </a:rPr>
              <a:t>mapping, or indexing, used for lookup in the page table in Figure 8.8 . The design of</a:t>
            </a:r>
          </a:p>
          <a:p>
            <a:r>
              <a:rPr lang="en-US" sz="1200" kern="1200" baseline="0" dirty="0">
                <a:solidFill>
                  <a:schemeClr val="tx1"/>
                </a:solidFill>
                <a:latin typeface="+mn-lt"/>
                <a:ea typeface="+mn-ea"/>
                <a:cs typeface="+mn-cs"/>
              </a:rPr>
              <a:t>the TLB also must consider the way in which entries are organized in the TLB and</a:t>
            </a:r>
          </a:p>
          <a:p>
            <a:r>
              <a:rPr lang="en-US" sz="1200" kern="1200" baseline="0" dirty="0">
                <a:solidFill>
                  <a:schemeClr val="tx1"/>
                </a:solidFill>
                <a:latin typeface="+mn-lt"/>
                <a:ea typeface="+mn-ea"/>
                <a:cs typeface="+mn-cs"/>
              </a:rPr>
              <a:t>which entry to replace when a new entry is brought in. These issues must be considered</a:t>
            </a:r>
          </a:p>
          <a:p>
            <a:r>
              <a:rPr lang="en-US" sz="1200" kern="1200" baseline="0" dirty="0">
                <a:solidFill>
                  <a:schemeClr val="tx1"/>
                </a:solidFill>
                <a:latin typeface="+mn-lt"/>
                <a:ea typeface="+mn-ea"/>
                <a:cs typeface="+mn-cs"/>
              </a:rPr>
              <a:t>in any hardware cache design. This topic is not pursued here; the reader may</a:t>
            </a:r>
          </a:p>
          <a:p>
            <a:r>
              <a:rPr lang="en-US" sz="1200" kern="1200" baseline="0" dirty="0">
                <a:solidFill>
                  <a:schemeClr val="tx1"/>
                </a:solidFill>
                <a:latin typeface="+mn-lt"/>
                <a:ea typeface="+mn-ea"/>
                <a:cs typeface="+mn-cs"/>
              </a:rPr>
              <a:t>consult a treatment of cache design for further details (e.g., [STAL13]).</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12710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8.8  Direct Versus Associative Lookup for Page Table Entries</a:t>
            </a:r>
          </a:p>
          <a:p>
            <a:endParaRPr lang="en-US" dirty="0"/>
          </a:p>
          <a:p>
            <a:r>
              <a:rPr lang="en-US" dirty="0"/>
              <a:t>This slide contrasts associative mapping with direct mapping</a:t>
            </a:r>
            <a:r>
              <a:rPr lang="en-US" baseline="0" dirty="0"/>
              <a:t> </a:t>
            </a:r>
            <a:r>
              <a:rPr lang="en-NZ" dirty="0"/>
              <a:t>or indexing, used for lookup in the page table.</a:t>
            </a:r>
          </a:p>
          <a:p>
            <a:endParaRPr lang="en-NZ" dirty="0"/>
          </a:p>
          <a:p>
            <a:r>
              <a:rPr lang="en-NZ" dirty="0"/>
              <a:t>The design of the TLB also must consider the way in which entries are organized in the TLB and which entry to replace when a new entry is brought in.</a:t>
            </a:r>
          </a:p>
          <a:p>
            <a:pPr lvl="1"/>
            <a:r>
              <a:rPr lang="en-NZ" dirty="0"/>
              <a:t>These issues must be considered in any hardware cache design. </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3452802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Finally, the virtual memory mechanism must interact with the cache system</a:t>
            </a:r>
          </a:p>
          <a:p>
            <a:r>
              <a:rPr lang="en-US" sz="1200" kern="1200" baseline="0" dirty="0">
                <a:solidFill>
                  <a:schemeClr val="tx1"/>
                </a:solidFill>
                <a:latin typeface="+mn-lt"/>
                <a:ea typeface="+mn-ea"/>
                <a:cs typeface="+mn-cs"/>
              </a:rPr>
              <a:t>(not the TLB cache, but the main memory cache). This is illustrated in Figure 8.9 .</a:t>
            </a:r>
          </a:p>
          <a:p>
            <a:r>
              <a:rPr lang="en-US" sz="1200" kern="1200" baseline="0" dirty="0">
                <a:solidFill>
                  <a:schemeClr val="tx1"/>
                </a:solidFill>
                <a:latin typeface="+mn-lt"/>
                <a:ea typeface="+mn-ea"/>
                <a:cs typeface="+mn-cs"/>
              </a:rPr>
              <a:t>A virtual address will generally be in the form of a page number, offset. First, the</a:t>
            </a:r>
          </a:p>
          <a:p>
            <a:r>
              <a:rPr lang="en-US" sz="1200" kern="1200" baseline="0" dirty="0">
                <a:solidFill>
                  <a:schemeClr val="tx1"/>
                </a:solidFill>
                <a:latin typeface="+mn-lt"/>
                <a:ea typeface="+mn-ea"/>
                <a:cs typeface="+mn-cs"/>
              </a:rPr>
              <a:t>memory system consults the TLB to see if the matching page table entry is present.</a:t>
            </a:r>
          </a:p>
          <a:p>
            <a:r>
              <a:rPr lang="en-US" sz="1200" kern="1200" baseline="0" dirty="0">
                <a:solidFill>
                  <a:schemeClr val="tx1"/>
                </a:solidFill>
                <a:latin typeface="+mn-lt"/>
                <a:ea typeface="+mn-ea"/>
                <a:cs typeface="+mn-cs"/>
              </a:rPr>
              <a:t>If it is, the real (physical) address is generated by combining the frame number with</a:t>
            </a:r>
          </a:p>
          <a:p>
            <a:r>
              <a:rPr lang="en-US" sz="1200" kern="1200" baseline="0" dirty="0">
                <a:solidFill>
                  <a:schemeClr val="tx1"/>
                </a:solidFill>
                <a:latin typeface="+mn-lt"/>
                <a:ea typeface="+mn-ea"/>
                <a:cs typeface="+mn-cs"/>
              </a:rPr>
              <a:t>the offset. If not, the entry is accessed from a page table. Once the real address is </a:t>
            </a:r>
          </a:p>
          <a:p>
            <a:r>
              <a:rPr lang="en-US" sz="1200" kern="1200" baseline="0" dirty="0">
                <a:solidFill>
                  <a:schemeClr val="tx1"/>
                </a:solidFill>
                <a:latin typeface="+mn-lt"/>
                <a:ea typeface="+mn-ea"/>
                <a:cs typeface="+mn-cs"/>
              </a:rPr>
              <a:t>generated, which is in the form of a tag and a remainder, the cache is consulted to</a:t>
            </a:r>
          </a:p>
          <a:p>
            <a:r>
              <a:rPr lang="en-US" sz="1200" kern="1200" baseline="0" dirty="0">
                <a:solidFill>
                  <a:schemeClr val="tx1"/>
                </a:solidFill>
                <a:latin typeface="+mn-lt"/>
                <a:ea typeface="+mn-ea"/>
                <a:cs typeface="+mn-cs"/>
              </a:rPr>
              <a:t>see if the block containing that word is present. If so, it is returned to the CPU. If</a:t>
            </a:r>
          </a:p>
          <a:p>
            <a:r>
              <a:rPr lang="en-US" sz="1200" kern="1200" baseline="0" dirty="0">
                <a:solidFill>
                  <a:schemeClr val="tx1"/>
                </a:solidFill>
                <a:latin typeface="+mn-lt"/>
                <a:ea typeface="+mn-ea"/>
                <a:cs typeface="+mn-cs"/>
              </a:rPr>
              <a:t>not, the word is retrieved from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268491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An important hardware design decision is the size of page to be used.</a:t>
            </a:r>
          </a:p>
          <a:p>
            <a:r>
              <a:rPr lang="en-US" sz="1200" kern="1200" baseline="0" dirty="0">
                <a:solidFill>
                  <a:schemeClr val="tx1"/>
                </a:solidFill>
                <a:latin typeface="+mn-lt"/>
                <a:ea typeface="+mn-ea"/>
                <a:cs typeface="+mn-cs"/>
              </a:rPr>
              <a:t>There are several factors to consider. One is internal fragmentation. Clearly, the</a:t>
            </a:r>
          </a:p>
          <a:p>
            <a:r>
              <a:rPr lang="en-US" sz="1200" kern="1200" baseline="0" dirty="0">
                <a:solidFill>
                  <a:schemeClr val="tx1"/>
                </a:solidFill>
                <a:latin typeface="+mn-lt"/>
                <a:ea typeface="+mn-ea"/>
                <a:cs typeface="+mn-cs"/>
              </a:rPr>
              <a:t>smaller the page size, the lesser is the amount of internal fragmentation. To optimize</a:t>
            </a:r>
          </a:p>
          <a:p>
            <a:r>
              <a:rPr lang="en-US" sz="1200" kern="1200" baseline="0" dirty="0">
                <a:solidFill>
                  <a:schemeClr val="tx1"/>
                </a:solidFill>
                <a:latin typeface="+mn-lt"/>
                <a:ea typeface="+mn-ea"/>
                <a:cs typeface="+mn-cs"/>
              </a:rPr>
              <a:t>the use of main memory, we would like to reduce internal fragmentation. On the</a:t>
            </a:r>
          </a:p>
          <a:p>
            <a:r>
              <a:rPr lang="en-US" sz="1200" kern="1200" baseline="0" dirty="0">
                <a:solidFill>
                  <a:schemeClr val="tx1"/>
                </a:solidFill>
                <a:latin typeface="+mn-lt"/>
                <a:ea typeface="+mn-ea"/>
                <a:cs typeface="+mn-cs"/>
              </a:rPr>
              <a:t>other hand, the smaller the page, the greater is the number of pages required per</a:t>
            </a:r>
          </a:p>
          <a:p>
            <a:r>
              <a:rPr lang="en-US" sz="1200" kern="1200" baseline="0" dirty="0">
                <a:solidFill>
                  <a:schemeClr val="tx1"/>
                </a:solidFill>
                <a:latin typeface="+mn-lt"/>
                <a:ea typeface="+mn-ea"/>
                <a:cs typeface="+mn-cs"/>
              </a:rPr>
              <a:t>process. More pages per process means larger page tables. For large programs in</a:t>
            </a:r>
          </a:p>
          <a:p>
            <a:r>
              <a:rPr lang="en-US" sz="1200" kern="1200" baseline="0" dirty="0">
                <a:solidFill>
                  <a:schemeClr val="tx1"/>
                </a:solidFill>
                <a:latin typeface="+mn-lt"/>
                <a:ea typeface="+mn-ea"/>
                <a:cs typeface="+mn-cs"/>
              </a:rPr>
              <a:t>a heavily </a:t>
            </a:r>
            <a:r>
              <a:rPr lang="en-US" sz="1200" kern="1200" baseline="0" dirty="0" err="1">
                <a:solidFill>
                  <a:schemeClr val="tx1"/>
                </a:solidFill>
                <a:latin typeface="+mn-lt"/>
                <a:ea typeface="+mn-ea"/>
                <a:cs typeface="+mn-cs"/>
              </a:rPr>
              <a:t>multiprogrammed</a:t>
            </a:r>
            <a:r>
              <a:rPr lang="en-US" sz="1200" kern="1200" baseline="0" dirty="0">
                <a:solidFill>
                  <a:schemeClr val="tx1"/>
                </a:solidFill>
                <a:latin typeface="+mn-lt"/>
                <a:ea typeface="+mn-ea"/>
                <a:cs typeface="+mn-cs"/>
              </a:rPr>
              <a:t> environment, this may mean that some portion of the</a:t>
            </a:r>
          </a:p>
          <a:p>
            <a:r>
              <a:rPr lang="en-US" sz="1200" kern="1200" baseline="0" dirty="0">
                <a:solidFill>
                  <a:schemeClr val="tx1"/>
                </a:solidFill>
                <a:latin typeface="+mn-lt"/>
                <a:ea typeface="+mn-ea"/>
                <a:cs typeface="+mn-cs"/>
              </a:rPr>
              <a:t>page tables of active processes must be in virtual memory, not in main memory.</a:t>
            </a:r>
          </a:p>
          <a:p>
            <a:r>
              <a:rPr lang="en-US" sz="1200" kern="1200" baseline="0" dirty="0">
                <a:solidFill>
                  <a:schemeClr val="tx1"/>
                </a:solidFill>
                <a:latin typeface="+mn-lt"/>
                <a:ea typeface="+mn-ea"/>
                <a:cs typeface="+mn-cs"/>
              </a:rPr>
              <a:t>Thus, there may be a double page fault for a single reference to memory: first to</a:t>
            </a:r>
          </a:p>
          <a:p>
            <a:r>
              <a:rPr lang="en-US" sz="1200" kern="1200" baseline="0" dirty="0">
                <a:solidFill>
                  <a:schemeClr val="tx1"/>
                </a:solidFill>
                <a:latin typeface="+mn-lt"/>
                <a:ea typeface="+mn-ea"/>
                <a:cs typeface="+mn-cs"/>
              </a:rPr>
              <a:t>bring in the needed portion of the page table and second to bring in the process page.</a:t>
            </a:r>
          </a:p>
          <a:p>
            <a:r>
              <a:rPr lang="en-US" sz="1200" kern="1200" baseline="0" dirty="0">
                <a:solidFill>
                  <a:schemeClr val="tx1"/>
                </a:solidFill>
                <a:latin typeface="+mn-lt"/>
                <a:ea typeface="+mn-ea"/>
                <a:cs typeface="+mn-cs"/>
              </a:rPr>
              <a:t>Another factor is that the physical characteristics of most secondary-memory devices,</a:t>
            </a:r>
          </a:p>
          <a:p>
            <a:r>
              <a:rPr lang="en-US" sz="1200" kern="1200" baseline="0" dirty="0">
                <a:solidFill>
                  <a:schemeClr val="tx1"/>
                </a:solidFill>
                <a:latin typeface="+mn-lt"/>
                <a:ea typeface="+mn-ea"/>
                <a:cs typeface="+mn-cs"/>
              </a:rPr>
              <a:t>which are rotational, favor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537173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Complicating these matters is the effect of page size on the rate at which page</a:t>
            </a:r>
          </a:p>
          <a:p>
            <a:r>
              <a:rPr lang="en-US" sz="1200" kern="1200" baseline="0" dirty="0">
                <a:solidFill>
                  <a:schemeClr val="tx1"/>
                </a:solidFill>
                <a:latin typeface="+mn-lt"/>
                <a:ea typeface="+mn-ea"/>
                <a:cs typeface="+mn-cs"/>
              </a:rPr>
              <a:t>faults occur. This behavior, in general terms, is depicted in Figure 8.10a and is based</a:t>
            </a:r>
          </a:p>
          <a:p>
            <a:r>
              <a:rPr lang="en-US" sz="1200" kern="1200" baseline="0" dirty="0">
                <a:solidFill>
                  <a:schemeClr val="tx1"/>
                </a:solidFill>
                <a:latin typeface="+mn-lt"/>
                <a:ea typeface="+mn-ea"/>
                <a:cs typeface="+mn-cs"/>
              </a:rPr>
              <a:t>on the principle of locality. If the page size is very small, then ordinarily a relatively</a:t>
            </a:r>
          </a:p>
          <a:p>
            <a:r>
              <a:rPr lang="en-US" sz="1200" kern="1200" baseline="0" dirty="0">
                <a:solidFill>
                  <a:schemeClr val="tx1"/>
                </a:solidFill>
                <a:latin typeface="+mn-lt"/>
                <a:ea typeface="+mn-ea"/>
                <a:cs typeface="+mn-cs"/>
              </a:rPr>
              <a:t>large number of pages will be available in main memory for a process. After a time,</a:t>
            </a:r>
          </a:p>
          <a:p>
            <a:r>
              <a:rPr lang="en-US" sz="1200" kern="1200" baseline="0" dirty="0">
                <a:solidFill>
                  <a:schemeClr val="tx1"/>
                </a:solidFill>
                <a:latin typeface="+mn-lt"/>
                <a:ea typeface="+mn-ea"/>
                <a:cs typeface="+mn-cs"/>
              </a:rPr>
              <a:t>the pages in memory will all contain portions of the process near recent references.</a:t>
            </a:r>
          </a:p>
          <a:p>
            <a:r>
              <a:rPr lang="en-US" sz="1200" kern="1200" baseline="0" dirty="0">
                <a:solidFill>
                  <a:schemeClr val="tx1"/>
                </a:solidFill>
                <a:latin typeface="+mn-lt"/>
                <a:ea typeface="+mn-ea"/>
                <a:cs typeface="+mn-cs"/>
              </a:rPr>
              <a:t>Thus, the page fault rate should be low. As the size of the page is increased, each</a:t>
            </a:r>
          </a:p>
          <a:p>
            <a:r>
              <a:rPr lang="en-US" sz="1200" kern="1200" baseline="0" dirty="0">
                <a:solidFill>
                  <a:schemeClr val="tx1"/>
                </a:solidFill>
                <a:latin typeface="+mn-lt"/>
                <a:ea typeface="+mn-ea"/>
                <a:cs typeface="+mn-cs"/>
              </a:rPr>
              <a:t>individual page will contain locations further and further from any particular recent</a:t>
            </a:r>
          </a:p>
          <a:p>
            <a:r>
              <a:rPr lang="en-US" sz="1200" kern="1200" baseline="0" dirty="0">
                <a:solidFill>
                  <a:schemeClr val="tx1"/>
                </a:solidFill>
                <a:latin typeface="+mn-lt"/>
                <a:ea typeface="+mn-ea"/>
                <a:cs typeface="+mn-cs"/>
              </a:rPr>
              <a:t>reference. Thus the effect of the principle of locality is weakened and the page fault</a:t>
            </a:r>
          </a:p>
          <a:p>
            <a:r>
              <a:rPr lang="en-US" sz="1200" kern="1200" baseline="0" dirty="0">
                <a:solidFill>
                  <a:schemeClr val="tx1"/>
                </a:solidFill>
                <a:latin typeface="+mn-lt"/>
                <a:ea typeface="+mn-ea"/>
                <a:cs typeface="+mn-cs"/>
              </a:rPr>
              <a:t>rate begins to rise. Eventually, however, the page fault rate will begin to fall as the</a:t>
            </a:r>
          </a:p>
          <a:p>
            <a:r>
              <a:rPr lang="en-US" sz="1200" kern="1200" baseline="0" dirty="0">
                <a:solidFill>
                  <a:schemeClr val="tx1"/>
                </a:solidFill>
                <a:latin typeface="+mn-lt"/>
                <a:ea typeface="+mn-ea"/>
                <a:cs typeface="+mn-cs"/>
              </a:rPr>
              <a:t>size of a page approaches the size of the entire process (point </a:t>
            </a:r>
            <a:r>
              <a:rPr lang="en-US" sz="1200" i="1" kern="1200" baseline="0" dirty="0">
                <a:solidFill>
                  <a:schemeClr val="tx1"/>
                </a:solidFill>
                <a:latin typeface="+mn-lt"/>
                <a:ea typeface="+mn-ea"/>
                <a:cs typeface="+mn-cs"/>
              </a:rPr>
              <a:t>P in the diagram).</a:t>
            </a:r>
          </a:p>
          <a:p>
            <a:r>
              <a:rPr lang="en-US" sz="1200" kern="1200" baseline="0" dirty="0">
                <a:solidFill>
                  <a:schemeClr val="tx1"/>
                </a:solidFill>
                <a:latin typeface="+mn-lt"/>
                <a:ea typeface="+mn-ea"/>
                <a:cs typeface="+mn-cs"/>
              </a:rPr>
              <a:t>When a single page encompasses the entire process, there will be no page faults.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further complication is that the page fault rate is also determined by the</a:t>
            </a:r>
          </a:p>
          <a:p>
            <a:r>
              <a:rPr lang="en-US" sz="1200" kern="1200" baseline="0" dirty="0">
                <a:solidFill>
                  <a:schemeClr val="tx1"/>
                </a:solidFill>
                <a:latin typeface="+mn-lt"/>
                <a:ea typeface="+mn-ea"/>
                <a:cs typeface="+mn-cs"/>
              </a:rPr>
              <a:t>number of frames allocated to a process. Figure 8.10b shows that, for a fixed page</a:t>
            </a:r>
          </a:p>
          <a:p>
            <a:r>
              <a:rPr lang="en-US" sz="1200" kern="1200" baseline="0" dirty="0">
                <a:solidFill>
                  <a:schemeClr val="tx1"/>
                </a:solidFill>
                <a:latin typeface="+mn-lt"/>
                <a:ea typeface="+mn-ea"/>
                <a:cs typeface="+mn-cs"/>
              </a:rPr>
              <a:t>size, the fault rate drops as the number of pages maintained in main memory grows. </a:t>
            </a:r>
          </a:p>
          <a:p>
            <a:r>
              <a:rPr lang="en-US" sz="1200" kern="1200" baseline="0" dirty="0">
                <a:solidFill>
                  <a:schemeClr val="tx1"/>
                </a:solidFill>
                <a:latin typeface="+mn-lt"/>
                <a:ea typeface="+mn-ea"/>
                <a:cs typeface="+mn-cs"/>
              </a:rPr>
              <a:t>Thus, a software policy (the amount of memory to allocate to each process) interacts</a:t>
            </a:r>
          </a:p>
          <a:p>
            <a:r>
              <a:rPr lang="en-US" sz="1200" kern="1200" baseline="0" dirty="0">
                <a:solidFill>
                  <a:schemeClr val="tx1"/>
                </a:solidFill>
                <a:latin typeface="+mn-lt"/>
                <a:ea typeface="+mn-ea"/>
                <a:cs typeface="+mn-cs"/>
              </a:rPr>
              <a:t>with a hardware design decision (page size).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68682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8.3 lists the page sizes used on some machines.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983062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Finally, the design issue of page size is related to the size of physical main memory</a:t>
            </a:r>
          </a:p>
          <a:p>
            <a:r>
              <a:rPr lang="en-US" sz="1200" kern="1200" baseline="0" dirty="0">
                <a:solidFill>
                  <a:schemeClr val="tx1"/>
                </a:solidFill>
                <a:latin typeface="+mn-lt"/>
                <a:ea typeface="+mn-ea"/>
                <a:cs typeface="+mn-cs"/>
              </a:rPr>
              <a:t>and program size. At the same time that main memory is getting larger, the address</a:t>
            </a:r>
          </a:p>
          <a:p>
            <a:r>
              <a:rPr lang="en-US" sz="1200" kern="1200" baseline="0" dirty="0">
                <a:solidFill>
                  <a:schemeClr val="tx1"/>
                </a:solidFill>
                <a:latin typeface="+mn-lt"/>
                <a:ea typeface="+mn-ea"/>
                <a:cs typeface="+mn-cs"/>
              </a:rPr>
              <a:t>space used by applications is also growing. The trend is most obvious on personal</a:t>
            </a:r>
          </a:p>
          <a:p>
            <a:r>
              <a:rPr lang="en-US" sz="1200" kern="1200" baseline="0" dirty="0">
                <a:solidFill>
                  <a:schemeClr val="tx1"/>
                </a:solidFill>
                <a:latin typeface="+mn-lt"/>
                <a:ea typeface="+mn-ea"/>
                <a:cs typeface="+mn-cs"/>
              </a:rPr>
              <a:t>computers and workstations, where applications are becoming increasingly complex.</a:t>
            </a:r>
          </a:p>
          <a:p>
            <a:r>
              <a:rPr lang="en-US" sz="1200" kern="1200" baseline="0" dirty="0">
                <a:solidFill>
                  <a:schemeClr val="tx1"/>
                </a:solidFill>
                <a:latin typeface="+mn-lt"/>
                <a:ea typeface="+mn-ea"/>
                <a:cs typeface="+mn-cs"/>
              </a:rPr>
              <a:t>Furthermore, contemporary programming techniques used in large programs tend to</a:t>
            </a:r>
          </a:p>
          <a:p>
            <a:r>
              <a:rPr lang="en-US" sz="1200" kern="1200" baseline="0" dirty="0">
                <a:solidFill>
                  <a:schemeClr val="tx1"/>
                </a:solidFill>
                <a:latin typeface="+mn-lt"/>
                <a:ea typeface="+mn-ea"/>
                <a:cs typeface="+mn-cs"/>
              </a:rPr>
              <a:t>decrease the locality of references within a process [HUCK93]. For example,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Object-oriented techniques encourage the use of many small program and</a:t>
            </a:r>
          </a:p>
          <a:p>
            <a:r>
              <a:rPr lang="en-US" sz="1200" kern="1200" baseline="0" dirty="0">
                <a:solidFill>
                  <a:schemeClr val="tx1"/>
                </a:solidFill>
                <a:latin typeface="+mn-lt"/>
                <a:ea typeface="+mn-ea"/>
                <a:cs typeface="+mn-cs"/>
              </a:rPr>
              <a:t>data modules with references scattered over a relatively large number of objects</a:t>
            </a:r>
          </a:p>
          <a:p>
            <a:r>
              <a:rPr lang="en-US" sz="1200" kern="1200" baseline="0" dirty="0">
                <a:solidFill>
                  <a:schemeClr val="tx1"/>
                </a:solidFill>
                <a:latin typeface="+mn-lt"/>
                <a:ea typeface="+mn-ea"/>
                <a:cs typeface="+mn-cs"/>
              </a:rPr>
              <a:t>over a relatively short period of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Multithreaded applications may result in abrupt changes in the instruction</a:t>
            </a:r>
          </a:p>
          <a:p>
            <a:r>
              <a:rPr lang="en-US" sz="1200" kern="1200" baseline="0" dirty="0">
                <a:solidFill>
                  <a:schemeClr val="tx1"/>
                </a:solidFill>
                <a:latin typeface="+mn-lt"/>
                <a:ea typeface="+mn-ea"/>
                <a:cs typeface="+mn-cs"/>
              </a:rPr>
              <a:t>stream and in scattered memory references.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a given size of TLB, as the memory size of processes grows and as locality</a:t>
            </a:r>
          </a:p>
          <a:p>
            <a:r>
              <a:rPr lang="en-US" sz="1200" kern="1200" baseline="0" dirty="0">
                <a:solidFill>
                  <a:schemeClr val="tx1"/>
                </a:solidFill>
                <a:latin typeface="+mn-lt"/>
                <a:ea typeface="+mn-ea"/>
                <a:cs typeface="+mn-cs"/>
              </a:rPr>
              <a:t>decreases, the hit ratio on TLB accesses declines. Under these circumstances, the</a:t>
            </a:r>
          </a:p>
          <a:p>
            <a:r>
              <a:rPr lang="en-US" sz="1200" kern="1200" baseline="0" dirty="0">
                <a:solidFill>
                  <a:schemeClr val="tx1"/>
                </a:solidFill>
                <a:latin typeface="+mn-lt"/>
                <a:ea typeface="+mn-ea"/>
                <a:cs typeface="+mn-cs"/>
              </a:rPr>
              <a:t>TLB can become a performance bottleneck (e.g., see [CHEN92]).</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way to improve TLB performance is to use a larger TLB with more</a:t>
            </a:r>
          </a:p>
          <a:p>
            <a:r>
              <a:rPr lang="en-US" sz="1200" kern="1200" baseline="0" dirty="0">
                <a:solidFill>
                  <a:schemeClr val="tx1"/>
                </a:solidFill>
                <a:latin typeface="+mn-lt"/>
                <a:ea typeface="+mn-ea"/>
                <a:cs typeface="+mn-cs"/>
              </a:rPr>
              <a:t>entries. However, TLB size interacts with other aspects of the hardware design,</a:t>
            </a:r>
          </a:p>
          <a:p>
            <a:r>
              <a:rPr lang="en-US" sz="1200" kern="1200" baseline="0" dirty="0">
                <a:solidFill>
                  <a:schemeClr val="tx1"/>
                </a:solidFill>
                <a:latin typeface="+mn-lt"/>
                <a:ea typeface="+mn-ea"/>
                <a:cs typeface="+mn-cs"/>
              </a:rPr>
              <a:t>such as the main memory cache and the number of memory accesses per instruction</a:t>
            </a:r>
          </a:p>
          <a:p>
            <a:r>
              <a:rPr lang="en-US" sz="1200" kern="1200" baseline="0" dirty="0">
                <a:solidFill>
                  <a:schemeClr val="tx1"/>
                </a:solidFill>
                <a:latin typeface="+mn-lt"/>
                <a:ea typeface="+mn-ea"/>
                <a:cs typeface="+mn-cs"/>
              </a:rPr>
              <a:t>cycle [TALL92]. The upshot is that TLB size is unlikely to grow as rapidly as main</a:t>
            </a:r>
          </a:p>
          <a:p>
            <a:r>
              <a:rPr lang="en-US" sz="1200" kern="1200" baseline="0" dirty="0">
                <a:solidFill>
                  <a:schemeClr val="tx1"/>
                </a:solidFill>
                <a:latin typeface="+mn-lt"/>
                <a:ea typeface="+mn-ea"/>
                <a:cs typeface="+mn-cs"/>
              </a:rPr>
              <a:t>memory size. An alternative is to use larger page sizes so that each page table entry</a:t>
            </a:r>
          </a:p>
          <a:p>
            <a:r>
              <a:rPr lang="en-US" sz="1200" kern="1200" baseline="0" dirty="0">
                <a:solidFill>
                  <a:schemeClr val="tx1"/>
                </a:solidFill>
                <a:latin typeface="+mn-lt"/>
                <a:ea typeface="+mn-ea"/>
                <a:cs typeface="+mn-cs"/>
              </a:rPr>
              <a:t>in the TLB refers to a larger block of memory. But we have just seen that the use of</a:t>
            </a:r>
          </a:p>
          <a:p>
            <a:r>
              <a:rPr lang="en-US" sz="1200" kern="1200" baseline="0" dirty="0">
                <a:solidFill>
                  <a:schemeClr val="tx1"/>
                </a:solidFill>
                <a:latin typeface="+mn-lt"/>
                <a:ea typeface="+mn-ea"/>
                <a:cs typeface="+mn-cs"/>
              </a:rPr>
              <a:t>large page sizes can lead to performance degradation.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Accordingly, a number of designers have investigated the use of multiple</a:t>
            </a:r>
          </a:p>
          <a:p>
            <a:r>
              <a:rPr lang="en-US" sz="1200" kern="1200" baseline="0" dirty="0">
                <a:solidFill>
                  <a:schemeClr val="tx1"/>
                </a:solidFill>
                <a:latin typeface="+mn-lt"/>
                <a:ea typeface="+mn-ea"/>
                <a:cs typeface="+mn-cs"/>
              </a:rPr>
              <a:t>page sizes [TALL92, KHAL93], and several microprocessor architectures support</a:t>
            </a:r>
          </a:p>
          <a:p>
            <a:r>
              <a:rPr lang="en-US" sz="1200" kern="1200" baseline="0" dirty="0">
                <a:solidFill>
                  <a:schemeClr val="tx1"/>
                </a:solidFill>
                <a:latin typeface="+mn-lt"/>
                <a:ea typeface="+mn-ea"/>
                <a:cs typeface="+mn-cs"/>
              </a:rPr>
              <a:t>multiple pages sizes, including MIPS R4000, Alpha, </a:t>
            </a:r>
            <a:r>
              <a:rPr lang="en-US" sz="1200" kern="1200" baseline="0" dirty="0" err="1">
                <a:solidFill>
                  <a:schemeClr val="tx1"/>
                </a:solidFill>
                <a:latin typeface="+mn-lt"/>
                <a:ea typeface="+mn-ea"/>
                <a:cs typeface="+mn-cs"/>
              </a:rPr>
              <a:t>UltraSPARC</a:t>
            </a:r>
            <a:r>
              <a:rPr lang="en-US" sz="1200" kern="1200" baseline="0" dirty="0">
                <a:solidFill>
                  <a:schemeClr val="tx1"/>
                </a:solidFill>
                <a:latin typeface="+mn-lt"/>
                <a:ea typeface="+mn-ea"/>
                <a:cs typeface="+mn-cs"/>
              </a:rPr>
              <a:t>, Pentium, and</a:t>
            </a:r>
          </a:p>
          <a:p>
            <a:r>
              <a:rPr lang="en-US" sz="1200" kern="1200" baseline="0" dirty="0">
                <a:solidFill>
                  <a:schemeClr val="tx1"/>
                </a:solidFill>
                <a:latin typeface="+mn-lt"/>
                <a:ea typeface="+mn-ea"/>
                <a:cs typeface="+mn-cs"/>
              </a:rPr>
              <a:t>IA-64. Multiple page sizes provide the flexibility needed to use a TLB effectively.</a:t>
            </a:r>
          </a:p>
          <a:p>
            <a:r>
              <a:rPr lang="en-US" sz="1200" kern="1200" baseline="0" dirty="0">
                <a:solidFill>
                  <a:schemeClr val="tx1"/>
                </a:solidFill>
                <a:latin typeface="+mn-lt"/>
                <a:ea typeface="+mn-ea"/>
                <a:cs typeface="+mn-cs"/>
              </a:rPr>
              <a:t>For example, large contiguous regions in the address space of a process, such as program</a:t>
            </a:r>
          </a:p>
          <a:p>
            <a:r>
              <a:rPr lang="en-US" sz="1200" kern="1200" baseline="0" dirty="0">
                <a:solidFill>
                  <a:schemeClr val="tx1"/>
                </a:solidFill>
                <a:latin typeface="+mn-lt"/>
                <a:ea typeface="+mn-ea"/>
                <a:cs typeface="+mn-cs"/>
              </a:rPr>
              <a:t>instructions, may be mapped using a small number of large pages rather than</a:t>
            </a:r>
          </a:p>
          <a:p>
            <a:r>
              <a:rPr lang="en-US" sz="1200" kern="1200" baseline="0" dirty="0">
                <a:solidFill>
                  <a:schemeClr val="tx1"/>
                </a:solidFill>
                <a:latin typeface="+mn-lt"/>
                <a:ea typeface="+mn-ea"/>
                <a:cs typeface="+mn-cs"/>
              </a:rPr>
              <a:t>a large number of small pages, while thread stacks may be mapped using the small</a:t>
            </a:r>
          </a:p>
          <a:p>
            <a:r>
              <a:rPr lang="en-US" sz="1200" kern="1200" baseline="0" dirty="0">
                <a:solidFill>
                  <a:schemeClr val="tx1"/>
                </a:solidFill>
                <a:latin typeface="+mn-lt"/>
                <a:ea typeface="+mn-ea"/>
                <a:cs typeface="+mn-cs"/>
              </a:rPr>
              <a:t>page size. However, most commercial operating systems still support only one page</a:t>
            </a:r>
          </a:p>
          <a:p>
            <a:r>
              <a:rPr lang="en-US" sz="1200" kern="1200" baseline="0" dirty="0">
                <a:solidFill>
                  <a:schemeClr val="tx1"/>
                </a:solidFill>
                <a:latin typeface="+mn-lt"/>
                <a:ea typeface="+mn-ea"/>
                <a:cs typeface="+mn-cs"/>
              </a:rPr>
              <a:t>size, regardless of the capability of the underlying hardware. The reason for this is</a:t>
            </a:r>
          </a:p>
          <a:p>
            <a:r>
              <a:rPr lang="en-US" sz="1200" kern="1200" baseline="0" dirty="0">
                <a:solidFill>
                  <a:schemeClr val="tx1"/>
                </a:solidFill>
                <a:latin typeface="+mn-lt"/>
                <a:ea typeface="+mn-ea"/>
                <a:cs typeface="+mn-cs"/>
              </a:rPr>
              <a:t>that page size affects many aspects of the operating system; thus, a change to multiple</a:t>
            </a:r>
          </a:p>
          <a:p>
            <a:r>
              <a:rPr lang="en-US" sz="1200" kern="1200" baseline="0" dirty="0">
                <a:solidFill>
                  <a:schemeClr val="tx1"/>
                </a:solidFill>
                <a:latin typeface="+mn-lt"/>
                <a:ea typeface="+mn-ea"/>
                <a:cs typeface="+mn-cs"/>
              </a:rPr>
              <a:t>page sizes is a complex undertaking (see [GANA98]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317443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a:solidFill>
                  <a:schemeClr val="tx1"/>
                </a:solidFill>
                <a:latin typeface="+mn-lt"/>
                <a:ea typeface="+mn-ea"/>
                <a:cs typeface="+mn-cs"/>
              </a:rPr>
              <a:t>Comparing simple paging and simple segmentation, on the one hand, with fixed and</a:t>
            </a:r>
          </a:p>
          <a:p>
            <a:r>
              <a:rPr lang="en-US" sz="1200" b="0" kern="1200" baseline="0" dirty="0">
                <a:solidFill>
                  <a:schemeClr val="tx1"/>
                </a:solidFill>
                <a:latin typeface="+mn-lt"/>
                <a:ea typeface="+mn-ea"/>
                <a:cs typeface="+mn-cs"/>
              </a:rPr>
              <a:t>dynamic partitioning, on the other, we see the foundation for a fundamental breakthrough</a:t>
            </a:r>
          </a:p>
          <a:p>
            <a:r>
              <a:rPr lang="en-US" sz="1200" b="0" kern="1200" baseline="0" dirty="0">
                <a:solidFill>
                  <a:schemeClr val="tx1"/>
                </a:solidFill>
                <a:latin typeface="+mn-lt"/>
                <a:ea typeface="+mn-ea"/>
                <a:cs typeface="+mn-cs"/>
              </a:rPr>
              <a:t>in memory management. Two characteristics of paging and segmentation</a:t>
            </a:r>
          </a:p>
          <a:p>
            <a:r>
              <a:rPr lang="en-US" sz="1200" b="0" kern="1200" baseline="0" dirty="0">
                <a:solidFill>
                  <a:schemeClr val="tx1"/>
                </a:solidFill>
                <a:latin typeface="+mn-lt"/>
                <a:ea typeface="+mn-ea"/>
                <a:cs typeface="+mn-cs"/>
              </a:rPr>
              <a:t>are the keys to this breakthrough:</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All memory references within a process are logical addresses that are dynamically</a:t>
            </a:r>
          </a:p>
          <a:p>
            <a:r>
              <a:rPr lang="en-US" sz="1200" b="0" kern="1200" baseline="0" dirty="0">
                <a:solidFill>
                  <a:schemeClr val="tx1"/>
                </a:solidFill>
                <a:latin typeface="+mn-lt"/>
                <a:ea typeface="+mn-ea"/>
                <a:cs typeface="+mn-cs"/>
              </a:rPr>
              <a:t>translated into physical addresses at run time. This means that a process may be swapped in and out of main memory such that it occupies different</a:t>
            </a:r>
          </a:p>
          <a:p>
            <a:r>
              <a:rPr lang="en-US" sz="1200" b="0" kern="1200" baseline="0" dirty="0">
                <a:solidFill>
                  <a:schemeClr val="tx1"/>
                </a:solidFill>
                <a:latin typeface="+mn-lt"/>
                <a:ea typeface="+mn-ea"/>
                <a:cs typeface="+mn-cs"/>
              </a:rPr>
              <a:t>regions of main memory at different times during the course of execution.</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A process may be broken up into a number of pieces (pages or segments) and</a:t>
            </a:r>
          </a:p>
          <a:p>
            <a:r>
              <a:rPr lang="en-US" sz="1200" b="0" kern="1200" baseline="0" dirty="0">
                <a:solidFill>
                  <a:schemeClr val="tx1"/>
                </a:solidFill>
                <a:latin typeface="+mn-lt"/>
                <a:ea typeface="+mn-ea"/>
                <a:cs typeface="+mn-cs"/>
              </a:rPr>
              <a:t>these pieces need not be contiguously located in main memory during execution.</a:t>
            </a:r>
          </a:p>
          <a:p>
            <a:r>
              <a:rPr lang="en-US" sz="1200" b="0" kern="1200" baseline="0" dirty="0">
                <a:solidFill>
                  <a:schemeClr val="tx1"/>
                </a:solidFill>
                <a:latin typeface="+mn-lt"/>
                <a:ea typeface="+mn-ea"/>
                <a:cs typeface="+mn-cs"/>
              </a:rPr>
              <a:t>The combination of dynamic run-time address translation and the use of</a:t>
            </a:r>
          </a:p>
          <a:p>
            <a:r>
              <a:rPr lang="en-US" sz="1200" b="0" kern="1200" baseline="0" dirty="0">
                <a:solidFill>
                  <a:schemeClr val="tx1"/>
                </a:solidFill>
                <a:latin typeface="+mn-lt"/>
                <a:ea typeface="+mn-ea"/>
                <a:cs typeface="+mn-cs"/>
              </a:rPr>
              <a:t>a page or segment table permits this.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Now we come to the breakthrough. </a:t>
            </a:r>
            <a:r>
              <a:rPr lang="en-US" sz="1200" b="0" i="1" kern="1200" baseline="0" dirty="0">
                <a:solidFill>
                  <a:schemeClr val="tx1"/>
                </a:solidFill>
                <a:latin typeface="+mn-lt"/>
                <a:ea typeface="+mn-ea"/>
                <a:cs typeface="+mn-cs"/>
              </a:rPr>
              <a:t>If the preceding two characteristics are</a:t>
            </a:r>
          </a:p>
          <a:p>
            <a:r>
              <a:rPr lang="en-US" sz="1200" b="0" i="1" kern="1200" baseline="0" dirty="0">
                <a:solidFill>
                  <a:schemeClr val="tx1"/>
                </a:solidFill>
                <a:latin typeface="+mn-lt"/>
                <a:ea typeface="+mn-ea"/>
                <a:cs typeface="+mn-cs"/>
              </a:rPr>
              <a:t>present, then it is not necessary that all of the pages or all of the segments of a process</a:t>
            </a:r>
          </a:p>
          <a:p>
            <a:r>
              <a:rPr lang="en-US" sz="1200" b="0" i="1" kern="1200" baseline="0" dirty="0">
                <a:solidFill>
                  <a:schemeClr val="tx1"/>
                </a:solidFill>
                <a:latin typeface="+mn-lt"/>
                <a:ea typeface="+mn-ea"/>
                <a:cs typeface="+mn-cs"/>
              </a:rPr>
              <a:t>be in main memory during execution. If the piece (segment or page) that holds the</a:t>
            </a:r>
          </a:p>
          <a:p>
            <a:r>
              <a:rPr lang="en-US" sz="1200" b="0" kern="1200" baseline="0" dirty="0">
                <a:solidFill>
                  <a:schemeClr val="tx1"/>
                </a:solidFill>
                <a:latin typeface="+mn-lt"/>
                <a:ea typeface="+mn-ea"/>
                <a:cs typeface="+mn-cs"/>
              </a:rPr>
              <a:t>next instruction to be fetched and the piece that holds the next data location to be</a:t>
            </a:r>
          </a:p>
          <a:p>
            <a:r>
              <a:rPr lang="en-US" sz="1200" b="0" kern="1200" baseline="0" dirty="0">
                <a:solidFill>
                  <a:schemeClr val="tx1"/>
                </a:solidFill>
                <a:latin typeface="+mn-lt"/>
                <a:ea typeface="+mn-ea"/>
                <a:cs typeface="+mn-cs"/>
              </a:rPr>
              <a:t>accessed are in main memory, then at least for a time execution may proceed.</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615647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Segmentation allows the programmer to view memory as consisting of multiple address spaces or segments. </a:t>
            </a:r>
          </a:p>
          <a:p>
            <a:r>
              <a:rPr lang="en-NZ" dirty="0"/>
              <a:t>Segments may be of unequal, indeed dynamic, size. </a:t>
            </a:r>
          </a:p>
          <a:p>
            <a:r>
              <a:rPr lang="en-NZ" dirty="0"/>
              <a:t>Memory references consist of a form of address (segment number, offset).</a:t>
            </a:r>
          </a:p>
          <a:p>
            <a:endParaRPr lang="en-NZ" dirty="0"/>
          </a:p>
          <a:p>
            <a:r>
              <a:rPr lang="en-NZ" dirty="0"/>
              <a:t>This organization has a number of advantages to the programmer over a nonsegmented address space:</a:t>
            </a:r>
          </a:p>
          <a:p>
            <a:endParaRPr lang="en-NZ" dirty="0"/>
          </a:p>
          <a:p>
            <a:pPr marL="228600" indent="-228600">
              <a:buAutoNum type="arabicPeriod"/>
            </a:pPr>
            <a:r>
              <a:rPr lang="en-NZ" b="1" dirty="0"/>
              <a:t>It simplifies the handling of growing data structures</a:t>
            </a:r>
            <a:r>
              <a:rPr lang="en-NZ" dirty="0"/>
              <a:t>. </a:t>
            </a:r>
          </a:p>
          <a:p>
            <a:pPr marL="685800" lvl="1" indent="-228600">
              <a:buFont typeface="Arial" pitchFamily="34" charset="0"/>
              <a:buChar char="•"/>
            </a:pPr>
            <a:r>
              <a:rPr lang="en-NZ" dirty="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a:p>
          <a:p>
            <a:r>
              <a:rPr lang="en-NZ" dirty="0"/>
              <a:t>2. </a:t>
            </a:r>
            <a:r>
              <a:rPr lang="en-NZ" b="1" dirty="0"/>
              <a:t>It allows programs to be altered and recompiled independently, </a:t>
            </a:r>
          </a:p>
          <a:p>
            <a:pPr lvl="1">
              <a:buFont typeface="Arial" pitchFamily="34" charset="0"/>
              <a:buChar char="•"/>
            </a:pPr>
            <a:r>
              <a:rPr lang="en-NZ" b="1" dirty="0"/>
              <a:t> </a:t>
            </a:r>
            <a:r>
              <a:rPr lang="en-NZ" dirty="0"/>
              <a:t>without requiring the entire set of programs to be relinked and reloaded.</a:t>
            </a:r>
          </a:p>
          <a:p>
            <a:pPr lvl="1">
              <a:buFont typeface="Arial" pitchFamily="34" charset="0"/>
              <a:buChar char="•"/>
            </a:pPr>
            <a:r>
              <a:rPr lang="en-NZ" dirty="0"/>
              <a:t> Again, this is accomplished using multiple segments.</a:t>
            </a:r>
          </a:p>
          <a:p>
            <a:pPr lvl="1">
              <a:buFont typeface="Arial" pitchFamily="34" charset="0"/>
              <a:buNone/>
            </a:pPr>
            <a:endParaRPr lang="en-NZ" dirty="0"/>
          </a:p>
          <a:p>
            <a:r>
              <a:rPr lang="en-NZ" dirty="0"/>
              <a:t>3. </a:t>
            </a:r>
            <a:r>
              <a:rPr lang="en-NZ" b="1" dirty="0"/>
              <a:t>It lends itself to sharing among processes</a:t>
            </a:r>
            <a:r>
              <a:rPr lang="en-NZ" dirty="0"/>
              <a:t>. </a:t>
            </a:r>
          </a:p>
          <a:p>
            <a:pPr lvl="1">
              <a:buFont typeface="Arial" pitchFamily="34" charset="0"/>
              <a:buChar char="•"/>
            </a:pPr>
            <a:r>
              <a:rPr lang="en-NZ" dirty="0"/>
              <a:t> A programmer can place a utility program or a useful table of data in a segment that can be referenced by other processes.</a:t>
            </a:r>
          </a:p>
          <a:p>
            <a:pPr lvl="1">
              <a:buFont typeface="Arial" pitchFamily="34" charset="0"/>
              <a:buNone/>
            </a:pPr>
            <a:endParaRPr lang="en-NZ" dirty="0"/>
          </a:p>
          <a:p>
            <a:r>
              <a:rPr lang="en-NZ" dirty="0"/>
              <a:t>4. </a:t>
            </a:r>
            <a:r>
              <a:rPr lang="en-NZ" b="1" dirty="0"/>
              <a:t>It lends itself to protection.</a:t>
            </a:r>
          </a:p>
          <a:p>
            <a:pPr lvl="1">
              <a:buFont typeface="Arial" pitchFamily="34" charset="0"/>
              <a:buChar char="•"/>
            </a:pPr>
            <a:r>
              <a:rPr lang="en-NZ" b="1" dirty="0"/>
              <a:t> </a:t>
            </a:r>
            <a:r>
              <a:rPr lang="en-NZ" dirty="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518491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a:solidFill>
                  <a:schemeClr val="tx1"/>
                </a:solidFill>
                <a:latin typeface="+mn-lt"/>
                <a:ea typeface="+mn-ea"/>
                <a:cs typeface="+mn-cs"/>
              </a:rPr>
              <a:t>In the discussion of simple segmentation, we indicated that each</a:t>
            </a:r>
          </a:p>
          <a:p>
            <a:r>
              <a:rPr lang="en-US" sz="1200" kern="1200" baseline="0" dirty="0">
                <a:solidFill>
                  <a:schemeClr val="tx1"/>
                </a:solidFill>
                <a:latin typeface="+mn-lt"/>
                <a:ea typeface="+mn-ea"/>
                <a:cs typeface="+mn-cs"/>
              </a:rPr>
              <a:t>process has its own segment table, and when all of its segments are loaded into main</a:t>
            </a:r>
          </a:p>
          <a:p>
            <a:r>
              <a:rPr lang="en-US" sz="1200" kern="1200" baseline="0" dirty="0">
                <a:solidFill>
                  <a:schemeClr val="tx1"/>
                </a:solidFill>
                <a:latin typeface="+mn-lt"/>
                <a:ea typeface="+mn-ea"/>
                <a:cs typeface="+mn-cs"/>
              </a:rPr>
              <a:t>memory, the segment table for a process is created and loaded into main memory.</a:t>
            </a:r>
          </a:p>
          <a:p>
            <a:r>
              <a:rPr lang="en-US" sz="1200" kern="1200" baseline="0" dirty="0">
                <a:solidFill>
                  <a:schemeClr val="tx1"/>
                </a:solidFill>
                <a:latin typeface="+mn-lt"/>
                <a:ea typeface="+mn-ea"/>
                <a:cs typeface="+mn-cs"/>
              </a:rPr>
              <a:t>Each segment table entry contains the starting address of the corresponding segment</a:t>
            </a:r>
          </a:p>
          <a:p>
            <a:r>
              <a:rPr lang="en-US" sz="1200" kern="1200" baseline="0" dirty="0">
                <a:solidFill>
                  <a:schemeClr val="tx1"/>
                </a:solidFill>
                <a:latin typeface="+mn-lt"/>
                <a:ea typeface="+mn-ea"/>
                <a:cs typeface="+mn-cs"/>
              </a:rPr>
              <a:t>in main memory, as well as the length of the segment. The same device, a segment</a:t>
            </a:r>
          </a:p>
          <a:p>
            <a:r>
              <a:rPr lang="en-US" sz="1200" kern="1200" baseline="0" dirty="0">
                <a:solidFill>
                  <a:schemeClr val="tx1"/>
                </a:solidFill>
                <a:latin typeface="+mn-lt"/>
                <a:ea typeface="+mn-ea"/>
                <a:cs typeface="+mn-cs"/>
              </a:rPr>
              <a:t>table, is needed when we consider a virtual memory scheme based on segmentation.</a:t>
            </a:r>
          </a:p>
          <a:p>
            <a:r>
              <a:rPr lang="en-US" sz="1200" kern="1200" baseline="0" dirty="0">
                <a:solidFill>
                  <a:schemeClr val="tx1"/>
                </a:solidFill>
                <a:latin typeface="+mn-lt"/>
                <a:ea typeface="+mn-ea"/>
                <a:cs typeface="+mn-cs"/>
              </a:rPr>
              <a:t>Again, it is typical to associate a unique segment table with each process. In this</a:t>
            </a:r>
          </a:p>
          <a:p>
            <a:r>
              <a:rPr lang="en-US" sz="1200" kern="1200" baseline="0" dirty="0">
                <a:solidFill>
                  <a:schemeClr val="tx1"/>
                </a:solidFill>
                <a:latin typeface="+mn-lt"/>
                <a:ea typeface="+mn-ea"/>
                <a:cs typeface="+mn-cs"/>
              </a:rPr>
              <a:t>case, however, the segment table entries become more complex ( Figure 8.1b ).</a:t>
            </a:r>
          </a:p>
          <a:p>
            <a:r>
              <a:rPr lang="en-US" sz="1200" kern="1200" baseline="0" dirty="0">
                <a:solidFill>
                  <a:schemeClr val="tx1"/>
                </a:solidFill>
                <a:latin typeface="+mn-lt"/>
                <a:ea typeface="+mn-ea"/>
                <a:cs typeface="+mn-cs"/>
              </a:rPr>
              <a:t>Because only some of the segments of a process may be in main memory, a bit is</a:t>
            </a:r>
          </a:p>
          <a:p>
            <a:r>
              <a:rPr lang="en-US" sz="1200" kern="1200" baseline="0" dirty="0">
                <a:solidFill>
                  <a:schemeClr val="tx1"/>
                </a:solidFill>
                <a:latin typeface="+mn-lt"/>
                <a:ea typeface="+mn-ea"/>
                <a:cs typeface="+mn-cs"/>
              </a:rPr>
              <a:t>needed in each segment table entry to indicate whether the corresponding segment</a:t>
            </a:r>
          </a:p>
          <a:p>
            <a:r>
              <a:rPr lang="en-US" sz="1200" kern="1200" baseline="0" dirty="0">
                <a:solidFill>
                  <a:schemeClr val="tx1"/>
                </a:solidFill>
                <a:latin typeface="+mn-lt"/>
                <a:ea typeface="+mn-ea"/>
                <a:cs typeface="+mn-cs"/>
              </a:rPr>
              <a:t>is present in main memory or not. If the bit indicates that the segment is in memory,</a:t>
            </a:r>
          </a:p>
          <a:p>
            <a:r>
              <a:rPr lang="en-US" sz="1200" kern="1200" baseline="0" dirty="0">
                <a:solidFill>
                  <a:schemeClr val="tx1"/>
                </a:solidFill>
                <a:latin typeface="+mn-lt"/>
                <a:ea typeface="+mn-ea"/>
                <a:cs typeface="+mn-cs"/>
              </a:rPr>
              <a:t>then the entry also includes the starting address and length of that segment.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control bit in the segmentation table entry is a modify bit, indicating</a:t>
            </a:r>
          </a:p>
          <a:p>
            <a:r>
              <a:rPr lang="en-US" sz="1200" kern="1200" baseline="0" dirty="0">
                <a:solidFill>
                  <a:schemeClr val="tx1"/>
                </a:solidFill>
                <a:latin typeface="+mn-lt"/>
                <a:ea typeface="+mn-ea"/>
                <a:cs typeface="+mn-cs"/>
              </a:rPr>
              <a:t>whether the contents of the corresponding segment have been altered since the segment</a:t>
            </a:r>
          </a:p>
          <a:p>
            <a:r>
              <a:rPr lang="en-US" sz="1200" kern="1200" baseline="0" dirty="0">
                <a:solidFill>
                  <a:schemeClr val="tx1"/>
                </a:solidFill>
                <a:latin typeface="+mn-lt"/>
                <a:ea typeface="+mn-ea"/>
                <a:cs typeface="+mn-cs"/>
              </a:rPr>
              <a:t>was last loaded into main memory. If there has been no change, then it is not</a:t>
            </a:r>
          </a:p>
          <a:p>
            <a:r>
              <a:rPr lang="en-US" sz="1200" kern="1200" baseline="0" dirty="0">
                <a:solidFill>
                  <a:schemeClr val="tx1"/>
                </a:solidFill>
                <a:latin typeface="+mn-lt"/>
                <a:ea typeface="+mn-ea"/>
                <a:cs typeface="+mn-cs"/>
              </a:rPr>
              <a:t>necessary to write the segment out when it comes time to replace the segment in the</a:t>
            </a:r>
          </a:p>
          <a:p>
            <a:r>
              <a:rPr lang="en-US" sz="1200" kern="1200" baseline="0" dirty="0">
                <a:solidFill>
                  <a:schemeClr val="tx1"/>
                </a:solidFill>
                <a:latin typeface="+mn-lt"/>
                <a:ea typeface="+mn-ea"/>
                <a:cs typeface="+mn-cs"/>
              </a:rPr>
              <a:t>frame that it currently occupies. Other control bits may also be present. For example,</a:t>
            </a:r>
          </a:p>
          <a:p>
            <a:r>
              <a:rPr lang="en-US" sz="1200" kern="1200" baseline="0" dirty="0">
                <a:solidFill>
                  <a:schemeClr val="tx1"/>
                </a:solidFill>
                <a:latin typeface="+mn-lt"/>
                <a:ea typeface="+mn-ea"/>
                <a:cs typeface="+mn-cs"/>
              </a:rPr>
              <a:t>if protection or sharing is managed at the segment level, then bits for that purpose</a:t>
            </a:r>
          </a:p>
          <a:p>
            <a:r>
              <a:rPr lang="en-US" sz="1200" kern="1200" baseline="0" dirty="0">
                <a:solidFill>
                  <a:schemeClr val="tx1"/>
                </a:solidFill>
                <a:latin typeface="+mn-lt"/>
                <a:ea typeface="+mn-ea"/>
                <a:cs typeface="+mn-cs"/>
              </a:rPr>
              <a:t>will be required.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3735224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basic mechanism for reading a word from memory involves the translation</a:t>
            </a:r>
          </a:p>
          <a:p>
            <a:r>
              <a:rPr lang="en-US" sz="1200" kern="1200" baseline="0" dirty="0">
                <a:solidFill>
                  <a:schemeClr val="tx1"/>
                </a:solidFill>
                <a:latin typeface="+mn-lt"/>
                <a:ea typeface="+mn-ea"/>
                <a:cs typeface="+mn-cs"/>
              </a:rPr>
              <a:t>of a virtual, or logical, address, consisting of segment number and offset, into a physical</a:t>
            </a:r>
          </a:p>
          <a:p>
            <a:r>
              <a:rPr lang="en-US" sz="1200" kern="1200" baseline="0" dirty="0">
                <a:solidFill>
                  <a:schemeClr val="tx1"/>
                </a:solidFill>
                <a:latin typeface="+mn-lt"/>
                <a:ea typeface="+mn-ea"/>
                <a:cs typeface="+mn-cs"/>
              </a:rPr>
              <a:t>address, using a segment table. Because the segment table is of variable length,</a:t>
            </a:r>
          </a:p>
          <a:p>
            <a:r>
              <a:rPr lang="en-US" sz="1200" kern="1200" baseline="0" dirty="0">
                <a:solidFill>
                  <a:schemeClr val="tx1"/>
                </a:solidFill>
                <a:latin typeface="+mn-lt"/>
                <a:ea typeface="+mn-ea"/>
                <a:cs typeface="+mn-cs"/>
              </a:rPr>
              <a:t>depending on the size of the process, we cannot expect to hold it in registers. Instead,</a:t>
            </a:r>
          </a:p>
          <a:p>
            <a:r>
              <a:rPr lang="en-US" sz="1200" kern="1200" baseline="0" dirty="0">
                <a:solidFill>
                  <a:schemeClr val="tx1"/>
                </a:solidFill>
                <a:latin typeface="+mn-lt"/>
                <a:ea typeface="+mn-ea"/>
                <a:cs typeface="+mn-cs"/>
              </a:rPr>
              <a:t>it must be in main memory to be accessed. Figure 8.11 suggests a hardware implementation</a:t>
            </a:r>
          </a:p>
          <a:p>
            <a:r>
              <a:rPr lang="en-US" sz="1200" kern="1200" baseline="0" dirty="0">
                <a:solidFill>
                  <a:schemeClr val="tx1"/>
                </a:solidFill>
                <a:latin typeface="+mn-lt"/>
                <a:ea typeface="+mn-ea"/>
                <a:cs typeface="+mn-cs"/>
              </a:rPr>
              <a:t>of this scheme (note similarity to Figure 8.2 ). When a particular process</a:t>
            </a:r>
          </a:p>
          <a:p>
            <a:r>
              <a:rPr lang="en-US" sz="1200" kern="1200" baseline="0" dirty="0">
                <a:solidFill>
                  <a:schemeClr val="tx1"/>
                </a:solidFill>
                <a:latin typeface="+mn-lt"/>
                <a:ea typeface="+mn-ea"/>
                <a:cs typeface="+mn-cs"/>
              </a:rPr>
              <a:t>is running, a register holds the starting address of the segment table for that process.</a:t>
            </a:r>
          </a:p>
          <a:p>
            <a:r>
              <a:rPr lang="en-US" sz="1200" kern="1200" baseline="0" dirty="0">
                <a:solidFill>
                  <a:schemeClr val="tx1"/>
                </a:solidFill>
                <a:latin typeface="+mn-lt"/>
                <a:ea typeface="+mn-ea"/>
                <a:cs typeface="+mn-cs"/>
              </a:rPr>
              <a:t>The segment number of a virtual address is used to index that table and look up the</a:t>
            </a:r>
          </a:p>
          <a:p>
            <a:r>
              <a:rPr lang="en-US" sz="1200" kern="1200" baseline="0" dirty="0">
                <a:solidFill>
                  <a:schemeClr val="tx1"/>
                </a:solidFill>
                <a:latin typeface="+mn-lt"/>
                <a:ea typeface="+mn-ea"/>
                <a:cs typeface="+mn-cs"/>
              </a:rPr>
              <a:t>corresponding main memory address for the start of the segment. This is added to</a:t>
            </a:r>
          </a:p>
          <a:p>
            <a:r>
              <a:rPr lang="en-US" sz="1200" kern="1200" baseline="0" dirty="0">
                <a:solidFill>
                  <a:schemeClr val="tx1"/>
                </a:solidFill>
                <a:latin typeface="+mn-lt"/>
                <a:ea typeface="+mn-ea"/>
                <a:cs typeface="+mn-cs"/>
              </a:rPr>
              <a:t>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54564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Both paging and segmentation have their strengths. Paging, which is transparent</a:t>
            </a:r>
          </a:p>
          <a:p>
            <a:r>
              <a:rPr lang="en-US" sz="1200" kern="1200" baseline="0" dirty="0">
                <a:solidFill>
                  <a:schemeClr val="tx1"/>
                </a:solidFill>
                <a:latin typeface="+mn-lt"/>
                <a:ea typeface="+mn-ea"/>
                <a:cs typeface="+mn-cs"/>
              </a:rPr>
              <a:t>to the programmer, eliminates external fragmentation and thus provides efficient</a:t>
            </a:r>
          </a:p>
          <a:p>
            <a:r>
              <a:rPr lang="en-US" sz="1200" kern="1200" baseline="0" dirty="0">
                <a:solidFill>
                  <a:schemeClr val="tx1"/>
                </a:solidFill>
                <a:latin typeface="+mn-lt"/>
                <a:ea typeface="+mn-ea"/>
                <a:cs typeface="+mn-cs"/>
              </a:rPr>
              <a:t>use of main memory. In addition, because the pieces that are moved in and out of</a:t>
            </a:r>
          </a:p>
          <a:p>
            <a:r>
              <a:rPr lang="en-US" sz="1200" kern="1200" baseline="0" dirty="0">
                <a:solidFill>
                  <a:schemeClr val="tx1"/>
                </a:solidFill>
                <a:latin typeface="+mn-lt"/>
                <a:ea typeface="+mn-ea"/>
                <a:cs typeface="+mn-cs"/>
              </a:rPr>
              <a:t>main memory are of fixed, equal size, it is possible to develop sophisticated memory</a:t>
            </a:r>
          </a:p>
          <a:p>
            <a:r>
              <a:rPr lang="en-US" sz="1200" kern="1200" baseline="0" dirty="0">
                <a:solidFill>
                  <a:schemeClr val="tx1"/>
                </a:solidFill>
                <a:latin typeface="+mn-lt"/>
                <a:ea typeface="+mn-ea"/>
                <a:cs typeface="+mn-cs"/>
              </a:rPr>
              <a:t>management algorithms that exploit the behavior of programs, as we shall see.</a:t>
            </a:r>
          </a:p>
          <a:p>
            <a:r>
              <a:rPr lang="en-US" sz="1200" kern="1200" baseline="0" dirty="0">
                <a:solidFill>
                  <a:schemeClr val="tx1"/>
                </a:solidFill>
                <a:latin typeface="+mn-lt"/>
                <a:ea typeface="+mn-ea"/>
                <a:cs typeface="+mn-cs"/>
              </a:rPr>
              <a:t>Segmentation, which is visible to the programmer, has the strengths listed earlier,</a:t>
            </a:r>
          </a:p>
          <a:p>
            <a:r>
              <a:rPr lang="en-US" sz="1200" kern="1200" baseline="0" dirty="0">
                <a:solidFill>
                  <a:schemeClr val="tx1"/>
                </a:solidFill>
                <a:latin typeface="+mn-lt"/>
                <a:ea typeface="+mn-ea"/>
                <a:cs typeface="+mn-cs"/>
              </a:rPr>
              <a:t>including the ability to handle growing data structures, modularity, and support</a:t>
            </a:r>
          </a:p>
          <a:p>
            <a:r>
              <a:rPr lang="en-US" sz="1200" kern="1200" baseline="0" dirty="0">
                <a:solidFill>
                  <a:schemeClr val="tx1"/>
                </a:solidFill>
                <a:latin typeface="+mn-lt"/>
                <a:ea typeface="+mn-ea"/>
                <a:cs typeface="+mn-cs"/>
              </a:rPr>
              <a:t>for sharing and protection. To combine the advantages of both, some systems are</a:t>
            </a:r>
          </a:p>
          <a:p>
            <a:r>
              <a:rPr lang="en-US" sz="1200" kern="1200" baseline="0" dirty="0">
                <a:solidFill>
                  <a:schemeClr val="tx1"/>
                </a:solidFill>
                <a:latin typeface="+mn-lt"/>
                <a:ea typeface="+mn-ea"/>
                <a:cs typeface="+mn-cs"/>
              </a:rPr>
              <a:t>equipped with processor hardware and operating system software to provide both.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 combined paging/segmentation system, a user’s address space is broken</a:t>
            </a:r>
          </a:p>
          <a:p>
            <a:r>
              <a:rPr lang="en-US" sz="1200" kern="1200" baseline="0" dirty="0">
                <a:solidFill>
                  <a:schemeClr val="tx1"/>
                </a:solidFill>
                <a:latin typeface="+mn-lt"/>
                <a:ea typeface="+mn-ea"/>
                <a:cs typeface="+mn-cs"/>
              </a:rPr>
              <a:t>up into a number of segments, at the discretion of the programmer. Each segment</a:t>
            </a:r>
          </a:p>
          <a:p>
            <a:r>
              <a:rPr lang="en-US" sz="1200" kern="1200" baseline="0" dirty="0">
                <a:solidFill>
                  <a:schemeClr val="tx1"/>
                </a:solidFill>
                <a:latin typeface="+mn-lt"/>
                <a:ea typeface="+mn-ea"/>
                <a:cs typeface="+mn-cs"/>
              </a:rPr>
              <a:t>is, in turn, broken up into a number of fixed-size pages, which are equal in length to</a:t>
            </a:r>
          </a:p>
          <a:p>
            <a:r>
              <a:rPr lang="en-US" sz="1200" kern="1200" baseline="0" dirty="0">
                <a:solidFill>
                  <a:schemeClr val="tx1"/>
                </a:solidFill>
                <a:latin typeface="+mn-lt"/>
                <a:ea typeface="+mn-ea"/>
                <a:cs typeface="+mn-cs"/>
              </a:rPr>
              <a:t>a main memory frame. If a segment has length less than that of a page, the segment</a:t>
            </a:r>
          </a:p>
          <a:p>
            <a:r>
              <a:rPr lang="en-US" sz="1200" kern="1200" baseline="0" dirty="0">
                <a:solidFill>
                  <a:schemeClr val="tx1"/>
                </a:solidFill>
                <a:latin typeface="+mn-lt"/>
                <a:ea typeface="+mn-ea"/>
                <a:cs typeface="+mn-cs"/>
              </a:rPr>
              <a:t>occupies just one page. From the programmer’s point of view, a logical address still</a:t>
            </a:r>
          </a:p>
          <a:p>
            <a:r>
              <a:rPr lang="en-US" sz="1200" kern="1200" baseline="0" dirty="0">
                <a:solidFill>
                  <a:schemeClr val="tx1"/>
                </a:solidFill>
                <a:latin typeface="+mn-lt"/>
                <a:ea typeface="+mn-ea"/>
                <a:cs typeface="+mn-cs"/>
              </a:rPr>
              <a:t>consists of a segment number and a segment offset. From the system’s point of view,</a:t>
            </a:r>
          </a:p>
          <a:p>
            <a:r>
              <a:rPr lang="en-US" sz="1200" kern="1200" baseline="0" dirty="0">
                <a:solidFill>
                  <a:schemeClr val="tx1"/>
                </a:solidFill>
                <a:latin typeface="+mn-lt"/>
                <a:ea typeface="+mn-ea"/>
                <a:cs typeface="+mn-cs"/>
              </a:rPr>
              <a:t>the segment offset is viewed as a page number and page offset for a page within the</a:t>
            </a:r>
          </a:p>
          <a:p>
            <a:r>
              <a:rPr lang="en-US" sz="1200" kern="1200" baseline="0" dirty="0">
                <a:solidFill>
                  <a:schemeClr val="tx1"/>
                </a:solidFill>
                <a:latin typeface="+mn-lt"/>
                <a:ea typeface="+mn-ea"/>
                <a:cs typeface="+mn-cs"/>
              </a:rPr>
              <a:t>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40690163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8.12 suggests a structure to support combined paging/segmentation</a:t>
            </a:r>
          </a:p>
          <a:p>
            <a:r>
              <a:rPr lang="en-US" sz="1200" kern="1200" baseline="0" dirty="0">
                <a:solidFill>
                  <a:schemeClr val="tx1"/>
                </a:solidFill>
                <a:latin typeface="+mn-lt"/>
                <a:ea typeface="+mn-ea"/>
                <a:cs typeface="+mn-cs"/>
              </a:rPr>
              <a:t>(note similarity to Figure 8.4 ). Associated with each process is a segment table and</a:t>
            </a:r>
          </a:p>
          <a:p>
            <a:r>
              <a:rPr lang="en-US" sz="1200" kern="1200" baseline="0" dirty="0">
                <a:solidFill>
                  <a:schemeClr val="tx1"/>
                </a:solidFill>
                <a:latin typeface="+mn-lt"/>
                <a:ea typeface="+mn-ea"/>
                <a:cs typeface="+mn-cs"/>
              </a:rPr>
              <a:t>a number of page tables, one per process segment. When a particular process is</a:t>
            </a:r>
          </a:p>
          <a:p>
            <a:r>
              <a:rPr lang="en-US" sz="1200" kern="1200" baseline="0" dirty="0">
                <a:solidFill>
                  <a:schemeClr val="tx1"/>
                </a:solidFill>
                <a:latin typeface="+mn-lt"/>
                <a:ea typeface="+mn-ea"/>
                <a:cs typeface="+mn-cs"/>
              </a:rPr>
              <a:t>running, a register holds the starting address of the segment table for that process.</a:t>
            </a:r>
          </a:p>
          <a:p>
            <a:r>
              <a:rPr lang="en-US" sz="1200" kern="1200" baseline="0" dirty="0">
                <a:solidFill>
                  <a:schemeClr val="tx1"/>
                </a:solidFill>
                <a:latin typeface="+mn-lt"/>
                <a:ea typeface="+mn-ea"/>
                <a:cs typeface="+mn-cs"/>
              </a:rPr>
              <a:t>Presented with a virtual address, the processor uses the segment number portion to</a:t>
            </a:r>
          </a:p>
          <a:p>
            <a:r>
              <a:rPr lang="en-US" sz="1200" kern="1200" baseline="0" dirty="0">
                <a:solidFill>
                  <a:schemeClr val="tx1"/>
                </a:solidFill>
                <a:latin typeface="+mn-lt"/>
                <a:ea typeface="+mn-ea"/>
                <a:cs typeface="+mn-cs"/>
              </a:rPr>
              <a:t>index into the process segment table to find the page table for that segment. Then</a:t>
            </a:r>
          </a:p>
          <a:p>
            <a:r>
              <a:rPr lang="en-US" sz="1200" kern="1200" baseline="0" dirty="0">
                <a:solidFill>
                  <a:schemeClr val="tx1"/>
                </a:solidFill>
                <a:latin typeface="+mn-lt"/>
                <a:ea typeface="+mn-ea"/>
                <a:cs typeface="+mn-cs"/>
              </a:rPr>
              <a:t>the page number portion of the virtual address is used to index the page table and</a:t>
            </a:r>
          </a:p>
          <a:p>
            <a:r>
              <a:rPr lang="en-US" sz="1200" kern="1200" baseline="0" dirty="0">
                <a:solidFill>
                  <a:schemeClr val="tx1"/>
                </a:solidFill>
                <a:latin typeface="+mn-lt"/>
                <a:ea typeface="+mn-ea"/>
                <a:cs typeface="+mn-cs"/>
              </a:rPr>
              <a:t>look up the corresponding frame number. This is combined with the offset portion</a:t>
            </a:r>
          </a:p>
          <a:p>
            <a:r>
              <a:rPr lang="en-US" sz="1200" kern="1200" baseline="0" dirty="0">
                <a:solidFill>
                  <a:schemeClr val="tx1"/>
                </a:solidFill>
                <a:latin typeface="+mn-lt"/>
                <a:ea typeface="+mn-ea"/>
                <a:cs typeface="+mn-cs"/>
              </a:rPr>
              <a:t>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2563460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8.1c suggests the segment table entry and page table entry formats. As</a:t>
            </a:r>
          </a:p>
          <a:p>
            <a:r>
              <a:rPr lang="en-US" sz="1200" kern="1200" baseline="0" dirty="0">
                <a:solidFill>
                  <a:schemeClr val="tx1"/>
                </a:solidFill>
                <a:latin typeface="+mn-lt"/>
                <a:ea typeface="+mn-ea"/>
                <a:cs typeface="+mn-cs"/>
              </a:rPr>
              <a:t>before, the segment table entry contains the length of the segment. It also contains</a:t>
            </a:r>
          </a:p>
          <a:p>
            <a:r>
              <a:rPr lang="en-US" sz="1200" kern="1200" baseline="0" dirty="0">
                <a:solidFill>
                  <a:schemeClr val="tx1"/>
                </a:solidFill>
                <a:latin typeface="+mn-lt"/>
                <a:ea typeface="+mn-ea"/>
                <a:cs typeface="+mn-cs"/>
              </a:rPr>
              <a:t>a base field, which now refers to a page table. The present and modified bits are not</a:t>
            </a:r>
          </a:p>
          <a:p>
            <a:r>
              <a:rPr lang="en-US" sz="1200" kern="1200" baseline="0" dirty="0">
                <a:solidFill>
                  <a:schemeClr val="tx1"/>
                </a:solidFill>
                <a:latin typeface="+mn-lt"/>
                <a:ea typeface="+mn-ea"/>
                <a:cs typeface="+mn-cs"/>
              </a:rPr>
              <a:t>needed because these matters are handled at the page level. Other control bits may</a:t>
            </a:r>
          </a:p>
          <a:p>
            <a:r>
              <a:rPr lang="en-US" sz="1200" kern="1200" baseline="0" dirty="0">
                <a:solidFill>
                  <a:schemeClr val="tx1"/>
                </a:solidFill>
                <a:latin typeface="+mn-lt"/>
                <a:ea typeface="+mn-ea"/>
                <a:cs typeface="+mn-cs"/>
              </a:rPr>
              <a:t>be used, for purposes of sharing and protection. The page table entry is essentially</a:t>
            </a:r>
          </a:p>
          <a:p>
            <a:r>
              <a:rPr lang="en-US" sz="1200" kern="1200" baseline="0" dirty="0">
                <a:solidFill>
                  <a:schemeClr val="tx1"/>
                </a:solidFill>
                <a:latin typeface="+mn-lt"/>
                <a:ea typeface="+mn-ea"/>
                <a:cs typeface="+mn-cs"/>
              </a:rPr>
              <a:t>the same as is used in a pure paging system. Each page number is mapped into a corresponding</a:t>
            </a:r>
          </a:p>
          <a:p>
            <a:r>
              <a:rPr lang="en-US" sz="1200" kern="1200" baseline="0" dirty="0">
                <a:solidFill>
                  <a:schemeClr val="tx1"/>
                </a:solidFill>
                <a:latin typeface="+mn-lt"/>
                <a:ea typeface="+mn-ea"/>
                <a:cs typeface="+mn-cs"/>
              </a:rPr>
              <a:t>frame number if the page is present in main memory. The modified bit</a:t>
            </a:r>
          </a:p>
          <a:p>
            <a:r>
              <a:rPr lang="en-US" sz="1200" kern="1200" baseline="0" dirty="0">
                <a:solidFill>
                  <a:schemeClr val="tx1"/>
                </a:solidFill>
                <a:latin typeface="+mn-lt"/>
                <a:ea typeface="+mn-ea"/>
                <a:cs typeface="+mn-cs"/>
              </a:rPr>
              <a:t>indicates whether this page needs to be written back out when the frame is allocated</a:t>
            </a:r>
          </a:p>
          <a:p>
            <a:r>
              <a:rPr lang="en-US" sz="1200" kern="1200" baseline="0" dirty="0">
                <a:solidFill>
                  <a:schemeClr val="tx1"/>
                </a:solidFill>
                <a:latin typeface="+mn-lt"/>
                <a:ea typeface="+mn-ea"/>
                <a:cs typeface="+mn-cs"/>
              </a:rPr>
              <a:t>to another page. There may be other control bits dealing with protection or other</a:t>
            </a:r>
          </a:p>
          <a:p>
            <a:r>
              <a:rPr lang="en-US" sz="1200" kern="1200" baseline="0" dirty="0">
                <a:solidFill>
                  <a:schemeClr val="tx1"/>
                </a:solidFill>
                <a:latin typeface="+mn-lt"/>
                <a:ea typeface="+mn-ea"/>
                <a:cs typeface="+mn-cs"/>
              </a:rPr>
              <a:t>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2848321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Segmentation lends itself to the implementation of protection and sharing policies.</a:t>
            </a:r>
          </a:p>
          <a:p>
            <a:r>
              <a:rPr lang="en-US" sz="1200" kern="1200" baseline="0" dirty="0">
                <a:solidFill>
                  <a:schemeClr val="tx1"/>
                </a:solidFill>
                <a:latin typeface="+mn-lt"/>
                <a:ea typeface="+mn-ea"/>
                <a:cs typeface="+mn-cs"/>
              </a:rPr>
              <a:t>Because each segment table entry includes a length as well as a base address, a program</a:t>
            </a:r>
          </a:p>
          <a:p>
            <a:r>
              <a:rPr lang="en-US" sz="1200" kern="1200" baseline="0" dirty="0">
                <a:solidFill>
                  <a:schemeClr val="tx1"/>
                </a:solidFill>
                <a:latin typeface="+mn-lt"/>
                <a:ea typeface="+mn-ea"/>
                <a:cs typeface="+mn-cs"/>
              </a:rPr>
              <a:t>cannot inadvertently access a main memory location beyond the limits of a</a:t>
            </a:r>
          </a:p>
          <a:p>
            <a:r>
              <a:rPr lang="en-US" sz="1200" kern="1200" baseline="0" dirty="0">
                <a:solidFill>
                  <a:schemeClr val="tx1"/>
                </a:solidFill>
                <a:latin typeface="+mn-lt"/>
                <a:ea typeface="+mn-ea"/>
                <a:cs typeface="+mn-cs"/>
              </a:rPr>
              <a:t>segment. To achieve sharing, it is possible for a segment to be referenced in the segment</a:t>
            </a:r>
          </a:p>
          <a:p>
            <a:r>
              <a:rPr lang="en-US" sz="1200" kern="1200" baseline="0" dirty="0">
                <a:solidFill>
                  <a:schemeClr val="tx1"/>
                </a:solidFill>
                <a:latin typeface="+mn-lt"/>
                <a:ea typeface="+mn-ea"/>
                <a:cs typeface="+mn-cs"/>
              </a:rPr>
              <a:t>tables of more than one process. The same mechanisms are, of course, available</a:t>
            </a:r>
          </a:p>
          <a:p>
            <a:r>
              <a:rPr lang="en-US" sz="1200" kern="1200" baseline="0" dirty="0">
                <a:solidFill>
                  <a:schemeClr val="tx1"/>
                </a:solidFill>
                <a:latin typeface="+mn-lt"/>
                <a:ea typeface="+mn-ea"/>
                <a:cs typeface="+mn-cs"/>
              </a:rPr>
              <a:t>in a paging system. However, in this case the page structure of programs and</a:t>
            </a:r>
          </a:p>
          <a:p>
            <a:r>
              <a:rPr lang="en-US" sz="1200" kern="1200" baseline="0" dirty="0">
                <a:solidFill>
                  <a:schemeClr val="tx1"/>
                </a:solidFill>
                <a:latin typeface="+mn-lt"/>
                <a:ea typeface="+mn-ea"/>
                <a:cs typeface="+mn-cs"/>
              </a:rPr>
              <a:t>data is not visible to the programmer, making the specification of protection and</a:t>
            </a:r>
          </a:p>
          <a:p>
            <a:r>
              <a:rPr lang="en-US" sz="1200" kern="1200" baseline="0" dirty="0">
                <a:solidFill>
                  <a:schemeClr val="tx1"/>
                </a:solidFill>
                <a:latin typeface="+mn-lt"/>
                <a:ea typeface="+mn-ea"/>
                <a:cs typeface="+mn-cs"/>
              </a:rPr>
              <a:t>sharing requirements more awkward.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42294339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Figure 8.13 illustrates the types of protection relationships that can be enforced in such a system.</a:t>
            </a:r>
          </a:p>
          <a:p>
            <a:endParaRPr lang="en-NZ" b="0" dirty="0"/>
          </a:p>
          <a:p>
            <a:r>
              <a:rPr lang="en-US" sz="1200" b="0" kern="1200" baseline="0" dirty="0">
                <a:solidFill>
                  <a:schemeClr val="tx1"/>
                </a:solidFill>
                <a:latin typeface="+mn-lt"/>
                <a:ea typeface="+mn-ea"/>
                <a:cs typeface="+mn-cs"/>
              </a:rPr>
              <a:t>More sophisticated mechanisms can also be provided. A common scheme is</a:t>
            </a:r>
          </a:p>
          <a:p>
            <a:r>
              <a:rPr lang="en-US" sz="1200" b="0" kern="1200" baseline="0" dirty="0">
                <a:solidFill>
                  <a:schemeClr val="tx1"/>
                </a:solidFill>
                <a:latin typeface="+mn-lt"/>
                <a:ea typeface="+mn-ea"/>
                <a:cs typeface="+mn-cs"/>
              </a:rPr>
              <a:t>to use a ring-protection structure, of the type we referred to in Chapter 3 ( Figure</a:t>
            </a:r>
          </a:p>
          <a:p>
            <a:r>
              <a:rPr lang="en-US" sz="1200" b="0" kern="1200" baseline="0" dirty="0">
                <a:solidFill>
                  <a:schemeClr val="tx1"/>
                </a:solidFill>
                <a:latin typeface="+mn-lt"/>
                <a:ea typeface="+mn-ea"/>
                <a:cs typeface="+mn-cs"/>
              </a:rPr>
              <a:t>3.18 ). In this scheme, lower-numbered, or inner, rings enjoy greater privilege than</a:t>
            </a:r>
          </a:p>
          <a:p>
            <a:r>
              <a:rPr lang="en-US" sz="1200" b="0" kern="1200" baseline="0" dirty="0">
                <a:solidFill>
                  <a:schemeClr val="tx1"/>
                </a:solidFill>
                <a:latin typeface="+mn-lt"/>
                <a:ea typeface="+mn-ea"/>
                <a:cs typeface="+mn-cs"/>
              </a:rPr>
              <a:t>higher-numbered, or outer, rings. Typically, ring 0 is reserved for kernel functions</a:t>
            </a:r>
          </a:p>
          <a:p>
            <a:r>
              <a:rPr lang="en-US" sz="1200" b="0" kern="1200" baseline="0" dirty="0">
                <a:solidFill>
                  <a:schemeClr val="tx1"/>
                </a:solidFill>
                <a:latin typeface="+mn-lt"/>
                <a:ea typeface="+mn-ea"/>
                <a:cs typeface="+mn-cs"/>
              </a:rPr>
              <a:t>of the operating system, with applications at a higher level. Some utilities or operating</a:t>
            </a:r>
          </a:p>
          <a:p>
            <a:r>
              <a:rPr lang="en-US" sz="1200" b="0" kern="1200" baseline="0" dirty="0">
                <a:solidFill>
                  <a:schemeClr val="tx1"/>
                </a:solidFill>
                <a:latin typeface="+mn-lt"/>
                <a:ea typeface="+mn-ea"/>
                <a:cs typeface="+mn-cs"/>
              </a:rPr>
              <a:t>system services may occupy an intermediate ring. Basic principles of the ring</a:t>
            </a:r>
          </a:p>
          <a:p>
            <a:r>
              <a:rPr lang="en-US" sz="1200" b="0" kern="1200" baseline="0" dirty="0">
                <a:solidFill>
                  <a:schemeClr val="tx1"/>
                </a:solidFill>
                <a:latin typeface="+mn-lt"/>
                <a:ea typeface="+mn-ea"/>
                <a:cs typeface="+mn-cs"/>
              </a:rPr>
              <a:t>system are as follows: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A program may access only data that reside on the same ring or a less privileged</a:t>
            </a:r>
          </a:p>
          <a:p>
            <a:r>
              <a:rPr lang="en-US" sz="1200" b="0" kern="1200" baseline="0" dirty="0">
                <a:solidFill>
                  <a:schemeClr val="tx1"/>
                </a:solidFill>
                <a:latin typeface="+mn-lt"/>
                <a:ea typeface="+mn-ea"/>
                <a:cs typeface="+mn-cs"/>
              </a:rPr>
              <a:t>ring.</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A program may call services residing on the same or a more privileged ring.</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504645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 design of the memory management portion of an operating system depends on</a:t>
            </a:r>
          </a:p>
          <a:p>
            <a:r>
              <a:rPr lang="en-US" sz="1200" kern="1200" baseline="0" dirty="0">
                <a:solidFill>
                  <a:schemeClr val="tx1"/>
                </a:solidFill>
                <a:latin typeface="+mn-lt"/>
                <a:ea typeface="+mn-ea"/>
                <a:cs typeface="+mn-cs"/>
              </a:rPr>
              <a:t>three fundamental areas of choice: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Whether or not to use virtual memory techniques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use of paging or segmentation or both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algorithms employed for various aspects of memory management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choices made in the first two areas depend on the hardware platform available.</a:t>
            </a:r>
          </a:p>
          <a:p>
            <a:r>
              <a:rPr lang="en-US" sz="1200" kern="1200" baseline="0" dirty="0">
                <a:solidFill>
                  <a:schemeClr val="tx1"/>
                </a:solidFill>
                <a:latin typeface="+mn-lt"/>
                <a:ea typeface="+mn-ea"/>
                <a:cs typeface="+mn-cs"/>
              </a:rPr>
              <a:t>Thus, earlier UNIX implementations did not provide virtual memory because the</a:t>
            </a:r>
          </a:p>
          <a:p>
            <a:r>
              <a:rPr lang="en-US" sz="1200" kern="1200" baseline="0" dirty="0">
                <a:solidFill>
                  <a:schemeClr val="tx1"/>
                </a:solidFill>
                <a:latin typeface="+mn-lt"/>
                <a:ea typeface="+mn-ea"/>
                <a:cs typeface="+mn-cs"/>
              </a:rPr>
              <a:t>processors on which the system ran did not support paging or segmentation. Neither</a:t>
            </a:r>
          </a:p>
          <a:p>
            <a:r>
              <a:rPr lang="en-US" sz="1200" kern="1200" baseline="0" dirty="0">
                <a:solidFill>
                  <a:schemeClr val="tx1"/>
                </a:solidFill>
                <a:latin typeface="+mn-lt"/>
                <a:ea typeface="+mn-ea"/>
                <a:cs typeface="+mn-cs"/>
              </a:rPr>
              <a:t>of these techniques is practical without hardware support for address translation</a:t>
            </a:r>
          </a:p>
          <a:p>
            <a:r>
              <a:rPr lang="en-US" sz="1200" kern="1200" baseline="0" dirty="0">
                <a:solidFill>
                  <a:schemeClr val="tx1"/>
                </a:solidFill>
                <a:latin typeface="+mn-lt"/>
                <a:ea typeface="+mn-ea"/>
                <a:cs typeface="+mn-cs"/>
              </a:rPr>
              <a:t>and other basic functions.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Two additional comments about the first two items in the preceding list: First,</a:t>
            </a:r>
          </a:p>
          <a:p>
            <a:r>
              <a:rPr lang="en-US" sz="1200" kern="1200" baseline="0" dirty="0">
                <a:solidFill>
                  <a:schemeClr val="tx1"/>
                </a:solidFill>
                <a:latin typeface="+mn-lt"/>
                <a:ea typeface="+mn-ea"/>
                <a:cs typeface="+mn-cs"/>
              </a:rPr>
              <a:t>with the exception of operating systems for some of the older personal computers,</a:t>
            </a:r>
          </a:p>
          <a:p>
            <a:r>
              <a:rPr lang="en-US" sz="1200" kern="1200" baseline="0" dirty="0">
                <a:solidFill>
                  <a:schemeClr val="tx1"/>
                </a:solidFill>
                <a:latin typeface="+mn-lt"/>
                <a:ea typeface="+mn-ea"/>
                <a:cs typeface="+mn-cs"/>
              </a:rPr>
              <a:t>such as MS-DOS, and specialized systems, all important operating systems provide</a:t>
            </a:r>
          </a:p>
          <a:p>
            <a:r>
              <a:rPr lang="en-US" sz="1200" kern="1200" baseline="0" dirty="0">
                <a:solidFill>
                  <a:schemeClr val="tx1"/>
                </a:solidFill>
                <a:latin typeface="+mn-lt"/>
                <a:ea typeface="+mn-ea"/>
                <a:cs typeface="+mn-cs"/>
              </a:rPr>
              <a:t>virtual memory. Second, pure segmentation systems are becoming increasingly rare.</a:t>
            </a:r>
          </a:p>
          <a:p>
            <a:r>
              <a:rPr lang="en-US" sz="1200" kern="1200" baseline="0" dirty="0">
                <a:solidFill>
                  <a:schemeClr val="tx1"/>
                </a:solidFill>
                <a:latin typeface="+mn-lt"/>
                <a:ea typeface="+mn-ea"/>
                <a:cs typeface="+mn-cs"/>
              </a:rPr>
              <a:t>When segmentation is combined with paging, most of the memory management</a:t>
            </a:r>
          </a:p>
          <a:p>
            <a:r>
              <a:rPr lang="en-US" sz="1200" kern="1200" baseline="0" dirty="0">
                <a:solidFill>
                  <a:schemeClr val="tx1"/>
                </a:solidFill>
                <a:latin typeface="+mn-lt"/>
                <a:ea typeface="+mn-ea"/>
                <a:cs typeface="+mn-cs"/>
              </a:rPr>
              <a:t>issues confronting the operating system designer are in the area of paging. Thus,</a:t>
            </a:r>
          </a:p>
          <a:p>
            <a:r>
              <a:rPr lang="en-US" sz="1200" kern="1200" baseline="0" dirty="0">
                <a:solidFill>
                  <a:schemeClr val="tx1"/>
                </a:solidFill>
                <a:latin typeface="+mn-lt"/>
                <a:ea typeface="+mn-ea"/>
                <a:cs typeface="+mn-cs"/>
              </a:rPr>
              <a:t>we can concentrate in this section on the issues associated with paging.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choices related to the third item are the domain of operating system software</a:t>
            </a:r>
          </a:p>
          <a:p>
            <a:r>
              <a:rPr lang="en-US" sz="1200" kern="1200" baseline="0" dirty="0">
                <a:solidFill>
                  <a:schemeClr val="tx1"/>
                </a:solidFill>
                <a:latin typeface="+mn-lt"/>
                <a:ea typeface="+mn-ea"/>
                <a:cs typeface="+mn-cs"/>
              </a:rPr>
              <a:t>and are the subject of this section.</a:t>
            </a:r>
            <a:endParaRPr lang="en-NZ" baseline="0" dirty="0"/>
          </a:p>
          <a:p>
            <a:pPr lvl="0"/>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54854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Table 8.4 lists the key design elements that</a:t>
            </a:r>
          </a:p>
          <a:p>
            <a:r>
              <a:rPr lang="en-US" sz="1200" kern="1200" baseline="0" dirty="0">
                <a:solidFill>
                  <a:schemeClr val="tx1"/>
                </a:solidFill>
                <a:latin typeface="+mn-lt"/>
                <a:ea typeface="+mn-ea"/>
                <a:cs typeface="+mn-cs"/>
              </a:rPr>
              <a:t>we examine. In each case, the key issue is one of performance: We would like to</a:t>
            </a:r>
          </a:p>
          <a:p>
            <a:r>
              <a:rPr lang="en-US" sz="1200" kern="1200" baseline="0" dirty="0">
                <a:solidFill>
                  <a:schemeClr val="tx1"/>
                </a:solidFill>
                <a:latin typeface="+mn-lt"/>
                <a:ea typeface="+mn-ea"/>
                <a:cs typeface="+mn-cs"/>
              </a:rPr>
              <a:t>minimize the rate at which page faults occur, because page faults cause considerable</a:t>
            </a:r>
          </a:p>
          <a:p>
            <a:r>
              <a:rPr lang="en-US" sz="1200" kern="1200" baseline="0" dirty="0">
                <a:solidFill>
                  <a:schemeClr val="tx1"/>
                </a:solidFill>
                <a:latin typeface="+mn-lt"/>
                <a:ea typeface="+mn-ea"/>
                <a:cs typeface="+mn-cs"/>
              </a:rPr>
              <a:t>software overhead. At a minimum, the overhead includes deciding which resident</a:t>
            </a:r>
          </a:p>
          <a:p>
            <a:r>
              <a:rPr lang="en-US" sz="1200" kern="1200" baseline="0" dirty="0">
                <a:solidFill>
                  <a:schemeClr val="tx1"/>
                </a:solidFill>
                <a:latin typeface="+mn-lt"/>
                <a:ea typeface="+mn-ea"/>
                <a:cs typeface="+mn-cs"/>
              </a:rPr>
              <a:t>page or pages to replace, and the I/O of exchanging pages. Also, the operating system</a:t>
            </a:r>
          </a:p>
          <a:p>
            <a:r>
              <a:rPr lang="en-US" sz="1200" kern="1200" baseline="0" dirty="0">
                <a:solidFill>
                  <a:schemeClr val="tx1"/>
                </a:solidFill>
                <a:latin typeface="+mn-lt"/>
                <a:ea typeface="+mn-ea"/>
                <a:cs typeface="+mn-cs"/>
              </a:rPr>
              <a:t>must schedule another process to run during the page I/O, causing a process</a:t>
            </a:r>
          </a:p>
          <a:p>
            <a:r>
              <a:rPr lang="en-US" sz="1200" kern="1200" baseline="0" dirty="0">
                <a:solidFill>
                  <a:schemeClr val="tx1"/>
                </a:solidFill>
                <a:latin typeface="+mn-lt"/>
                <a:ea typeface="+mn-ea"/>
                <a:cs typeface="+mn-cs"/>
              </a:rPr>
              <a:t>switch. Accordingly, we would like to arrange matters so that, during the time that</a:t>
            </a:r>
          </a:p>
          <a:p>
            <a:r>
              <a:rPr lang="en-US" sz="1200" kern="1200" baseline="0" dirty="0">
                <a:solidFill>
                  <a:schemeClr val="tx1"/>
                </a:solidFill>
                <a:latin typeface="+mn-lt"/>
                <a:ea typeface="+mn-ea"/>
                <a:cs typeface="+mn-cs"/>
              </a:rPr>
              <a:t>a process is executing, the probability of referencing a word on a missing page is</a:t>
            </a:r>
          </a:p>
          <a:p>
            <a:r>
              <a:rPr lang="en-US" sz="1200" kern="1200" baseline="0" dirty="0">
                <a:solidFill>
                  <a:schemeClr val="tx1"/>
                </a:solidFill>
                <a:latin typeface="+mn-lt"/>
                <a:ea typeface="+mn-ea"/>
                <a:cs typeface="+mn-cs"/>
              </a:rPr>
              <a:t>minimized. In all of the areas referred to in Table 8.4 , there is no definitive policy</a:t>
            </a:r>
          </a:p>
          <a:p>
            <a:r>
              <a:rPr lang="en-US" sz="1200" kern="1200" baseline="0" dirty="0">
                <a:solidFill>
                  <a:schemeClr val="tx1"/>
                </a:solidFill>
                <a:latin typeface="+mn-lt"/>
                <a:ea typeface="+mn-ea"/>
                <a:cs typeface="+mn-cs"/>
              </a:rPr>
              <a:t>that works best.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As we shall see, the task of memory management in a paging environment</a:t>
            </a:r>
          </a:p>
          <a:p>
            <a:r>
              <a:rPr lang="en-US" sz="1200" kern="1200" baseline="0" dirty="0">
                <a:solidFill>
                  <a:schemeClr val="tx1"/>
                </a:solidFill>
                <a:latin typeface="+mn-lt"/>
                <a:ea typeface="+mn-ea"/>
                <a:cs typeface="+mn-cs"/>
              </a:rPr>
              <a:t>is fiendishly complex. Furthermore, the performance of any particular set</a:t>
            </a:r>
          </a:p>
          <a:p>
            <a:r>
              <a:rPr lang="en-US" sz="1200" kern="1200" baseline="0" dirty="0">
                <a:solidFill>
                  <a:schemeClr val="tx1"/>
                </a:solidFill>
                <a:latin typeface="+mn-lt"/>
                <a:ea typeface="+mn-ea"/>
                <a:cs typeface="+mn-cs"/>
              </a:rPr>
              <a:t>of policies depends on main memory size, the relative speed of main and secondary</a:t>
            </a:r>
          </a:p>
          <a:p>
            <a:r>
              <a:rPr lang="en-US" sz="1200" kern="1200" baseline="0" dirty="0">
                <a:solidFill>
                  <a:schemeClr val="tx1"/>
                </a:solidFill>
                <a:latin typeface="+mn-lt"/>
                <a:ea typeface="+mn-ea"/>
                <a:cs typeface="+mn-cs"/>
              </a:rPr>
              <a:t>memory, the size and number of processes competing for resources, and the execution</a:t>
            </a:r>
          </a:p>
          <a:p>
            <a:r>
              <a:rPr lang="en-US" sz="1200" kern="1200" baseline="0" dirty="0">
                <a:solidFill>
                  <a:schemeClr val="tx1"/>
                </a:solidFill>
                <a:latin typeface="+mn-lt"/>
                <a:ea typeface="+mn-ea"/>
                <a:cs typeface="+mn-cs"/>
              </a:rPr>
              <a:t>behavior of individual programs. This latter characteristic depends on the nature</a:t>
            </a:r>
          </a:p>
          <a:p>
            <a:r>
              <a:rPr lang="en-US" sz="1200" kern="1200" baseline="0" dirty="0">
                <a:solidFill>
                  <a:schemeClr val="tx1"/>
                </a:solidFill>
                <a:latin typeface="+mn-lt"/>
                <a:ea typeface="+mn-ea"/>
                <a:cs typeface="+mn-cs"/>
              </a:rPr>
              <a:t>of the application, the programming language and compiler employed, the style of</a:t>
            </a:r>
          </a:p>
          <a:p>
            <a:r>
              <a:rPr lang="en-US" sz="1200" kern="1200" baseline="0" dirty="0">
                <a:solidFill>
                  <a:schemeClr val="tx1"/>
                </a:solidFill>
                <a:latin typeface="+mn-lt"/>
                <a:ea typeface="+mn-ea"/>
                <a:cs typeface="+mn-cs"/>
              </a:rPr>
              <a:t>the programmer who wrote it, and, for an interactive program, the dynamic behavior</a:t>
            </a:r>
          </a:p>
          <a:p>
            <a:r>
              <a:rPr lang="en-US" sz="1200" kern="1200" baseline="0" dirty="0">
                <a:solidFill>
                  <a:schemeClr val="tx1"/>
                </a:solidFill>
                <a:latin typeface="+mn-lt"/>
                <a:ea typeface="+mn-ea"/>
                <a:cs typeface="+mn-cs"/>
              </a:rPr>
              <a:t>of the user. Thus, the reader must expect no final answers here or anywhere. For</a:t>
            </a:r>
          </a:p>
          <a:p>
            <a:r>
              <a:rPr lang="en-US" sz="1200" kern="1200" baseline="0" dirty="0">
                <a:solidFill>
                  <a:schemeClr val="tx1"/>
                </a:solidFill>
                <a:latin typeface="+mn-lt"/>
                <a:ea typeface="+mn-ea"/>
                <a:cs typeface="+mn-cs"/>
              </a:rPr>
              <a:t>smaller systems, the operating system designer should attempt to choose a set of policies</a:t>
            </a:r>
          </a:p>
          <a:p>
            <a:r>
              <a:rPr lang="en-US" sz="1200" kern="1200" baseline="0" dirty="0">
                <a:solidFill>
                  <a:schemeClr val="tx1"/>
                </a:solidFill>
                <a:latin typeface="+mn-lt"/>
                <a:ea typeface="+mn-ea"/>
                <a:cs typeface="+mn-cs"/>
              </a:rPr>
              <a:t>that seems “good” over a wide range of conditions, based on the current state of</a:t>
            </a:r>
          </a:p>
          <a:p>
            <a:r>
              <a:rPr lang="en-US" sz="1200" kern="1200" baseline="0" dirty="0">
                <a:solidFill>
                  <a:schemeClr val="tx1"/>
                </a:solidFill>
                <a:latin typeface="+mn-lt"/>
                <a:ea typeface="+mn-ea"/>
                <a:cs typeface="+mn-cs"/>
              </a:rPr>
              <a:t>knowledge. For larger systems, particularly mainframes, the operating system should</a:t>
            </a:r>
          </a:p>
          <a:p>
            <a:r>
              <a:rPr lang="en-US" sz="1200" kern="1200" baseline="0" dirty="0">
                <a:solidFill>
                  <a:schemeClr val="tx1"/>
                </a:solidFill>
                <a:latin typeface="+mn-lt"/>
                <a:ea typeface="+mn-ea"/>
                <a:cs typeface="+mn-cs"/>
              </a:rPr>
              <a:t>be equipped with monitoring and control tools that allow the site manager to tune</a:t>
            </a:r>
          </a:p>
          <a:p>
            <a:r>
              <a:rPr lang="en-US" sz="1200" kern="1200" baseline="0" dirty="0">
                <a:solidFill>
                  <a:schemeClr val="tx1"/>
                </a:solidFill>
                <a:latin typeface="+mn-lt"/>
                <a:ea typeface="+mn-ea"/>
                <a:cs typeface="+mn-cs"/>
              </a:rPr>
              <a:t>the operating system to get “good” results based on site conditions.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768821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now, we can talk in general</a:t>
            </a:r>
          </a:p>
          <a:p>
            <a:r>
              <a:rPr lang="en-US" sz="1200" kern="1200" baseline="0" dirty="0">
                <a:solidFill>
                  <a:schemeClr val="tx1"/>
                </a:solidFill>
                <a:latin typeface="+mn-lt"/>
                <a:ea typeface="+mn-ea"/>
                <a:cs typeface="+mn-cs"/>
              </a:rPr>
              <a:t>terms, and we will use the term </a:t>
            </a:r>
            <a:r>
              <a:rPr lang="en-US" sz="1200" i="1" kern="1200" baseline="0" dirty="0">
                <a:solidFill>
                  <a:schemeClr val="tx1"/>
                </a:solidFill>
                <a:latin typeface="+mn-lt"/>
                <a:ea typeface="+mn-ea"/>
                <a:cs typeface="+mn-cs"/>
              </a:rPr>
              <a:t>piece to refer to either page or segment, depending</a:t>
            </a:r>
          </a:p>
          <a:p>
            <a:r>
              <a:rPr lang="en-US" sz="1200" kern="1200" baseline="0" dirty="0">
                <a:solidFill>
                  <a:schemeClr val="tx1"/>
                </a:solidFill>
                <a:latin typeface="+mn-lt"/>
                <a:ea typeface="+mn-ea"/>
                <a:cs typeface="+mn-cs"/>
              </a:rPr>
              <a:t>on whether paging or segmentation is employed. Suppose that it is time to bring a</a:t>
            </a:r>
          </a:p>
          <a:p>
            <a:r>
              <a:rPr lang="en-US" sz="1200" kern="1200" baseline="0" dirty="0">
                <a:solidFill>
                  <a:schemeClr val="tx1"/>
                </a:solidFill>
                <a:latin typeface="+mn-lt"/>
                <a:ea typeface="+mn-ea"/>
                <a:cs typeface="+mn-cs"/>
              </a:rPr>
              <a:t>new process into memory. The operating system begins by bringing in only one or</a:t>
            </a:r>
          </a:p>
          <a:p>
            <a:r>
              <a:rPr lang="en-US" sz="1200" kern="1200" baseline="0" dirty="0">
                <a:solidFill>
                  <a:schemeClr val="tx1"/>
                </a:solidFill>
                <a:latin typeface="+mn-lt"/>
                <a:ea typeface="+mn-ea"/>
                <a:cs typeface="+mn-cs"/>
              </a:rPr>
              <a:t>a few pieces, to include the initial program piece and the initial data piece to which</a:t>
            </a:r>
          </a:p>
          <a:p>
            <a:r>
              <a:rPr lang="en-US" sz="1200" kern="1200" baseline="0" dirty="0">
                <a:solidFill>
                  <a:schemeClr val="tx1"/>
                </a:solidFill>
                <a:latin typeface="+mn-lt"/>
                <a:ea typeface="+mn-ea"/>
                <a:cs typeface="+mn-cs"/>
              </a:rPr>
              <a:t>those instructions refer.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portion of a process that is actually in main memory</a:t>
            </a:r>
          </a:p>
          <a:p>
            <a:r>
              <a:rPr lang="en-US" sz="1200" kern="1200" baseline="0" dirty="0">
                <a:solidFill>
                  <a:schemeClr val="tx1"/>
                </a:solidFill>
                <a:latin typeface="+mn-lt"/>
                <a:ea typeface="+mn-ea"/>
                <a:cs typeface="+mn-cs"/>
              </a:rPr>
              <a:t>at any time is defined to be the </a:t>
            </a:r>
            <a:r>
              <a:rPr lang="en-US" sz="1200" b="1" kern="1200" baseline="0" dirty="0">
                <a:solidFill>
                  <a:schemeClr val="tx1"/>
                </a:solidFill>
                <a:latin typeface="+mn-lt"/>
                <a:ea typeface="+mn-ea"/>
                <a:cs typeface="+mn-cs"/>
              </a:rPr>
              <a:t>resident </a:t>
            </a:r>
            <a:r>
              <a:rPr lang="en-US" sz="1200" b="0" kern="1200" baseline="0" dirty="0">
                <a:solidFill>
                  <a:schemeClr val="tx1"/>
                </a:solidFill>
                <a:latin typeface="+mn-lt"/>
                <a:ea typeface="+mn-ea"/>
                <a:cs typeface="+mn-cs"/>
              </a:rPr>
              <a:t>set of the process. As the process executes,</a:t>
            </a:r>
          </a:p>
          <a:p>
            <a:r>
              <a:rPr lang="en-US" sz="1200" kern="1200" baseline="0" dirty="0">
                <a:solidFill>
                  <a:schemeClr val="tx1"/>
                </a:solidFill>
                <a:latin typeface="+mn-lt"/>
                <a:ea typeface="+mn-ea"/>
                <a:cs typeface="+mn-cs"/>
              </a:rPr>
              <a:t>things proceed smoothly as long as all memory references are to locations that are</a:t>
            </a:r>
          </a:p>
          <a:p>
            <a:r>
              <a:rPr lang="en-US" sz="1200" kern="1200" baseline="0" dirty="0">
                <a:solidFill>
                  <a:schemeClr val="tx1"/>
                </a:solidFill>
                <a:latin typeface="+mn-lt"/>
                <a:ea typeface="+mn-ea"/>
                <a:cs typeface="+mn-cs"/>
              </a:rPr>
              <a:t>in the resident set. Using the segment or page table, the processor always is able to</a:t>
            </a:r>
          </a:p>
          <a:p>
            <a:r>
              <a:rPr lang="en-US" sz="1200" kern="1200" baseline="0" dirty="0">
                <a:solidFill>
                  <a:schemeClr val="tx1"/>
                </a:solidFill>
                <a:latin typeface="+mn-lt"/>
                <a:ea typeface="+mn-ea"/>
                <a:cs typeface="+mn-cs"/>
              </a:rPr>
              <a:t>determine whether this is so. If the processor encounters a logical address that is</a:t>
            </a:r>
          </a:p>
          <a:p>
            <a:r>
              <a:rPr lang="en-US" sz="1200" kern="1200" baseline="0" dirty="0">
                <a:solidFill>
                  <a:schemeClr val="tx1"/>
                </a:solidFill>
                <a:latin typeface="+mn-lt"/>
                <a:ea typeface="+mn-ea"/>
                <a:cs typeface="+mn-cs"/>
              </a:rPr>
              <a:t>not in main memory, it generates an interrupt indicating a memory access fault. The</a:t>
            </a:r>
          </a:p>
          <a:p>
            <a:r>
              <a:rPr lang="en-US" sz="1200" kern="1200" baseline="0" dirty="0">
                <a:solidFill>
                  <a:schemeClr val="tx1"/>
                </a:solidFill>
                <a:latin typeface="+mn-lt"/>
                <a:ea typeface="+mn-ea"/>
                <a:cs typeface="+mn-cs"/>
              </a:rPr>
              <a:t>operating system puts the interrupted process in a blocking state.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509768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fetch policy determines when a page should be brought into main memory. The</a:t>
            </a:r>
          </a:p>
          <a:p>
            <a:r>
              <a:rPr lang="en-US" sz="1200" kern="1200" baseline="0" dirty="0">
                <a:solidFill>
                  <a:schemeClr val="tx1"/>
                </a:solidFill>
                <a:latin typeface="+mn-lt"/>
                <a:ea typeface="+mn-ea"/>
                <a:cs typeface="+mn-cs"/>
              </a:rPr>
              <a:t>two common alternatives are demand paging and </a:t>
            </a:r>
            <a:r>
              <a:rPr lang="en-US" sz="1200" kern="1200" baseline="0" dirty="0" err="1">
                <a:solidFill>
                  <a:schemeClr val="tx1"/>
                </a:solidFill>
                <a:latin typeface="+mn-lt"/>
                <a:ea typeface="+mn-ea"/>
                <a:cs typeface="+mn-cs"/>
              </a:rPr>
              <a:t>prepaging</a:t>
            </a:r>
            <a:r>
              <a:rPr lang="en-US"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42917074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a:t>
            </a:r>
            <a:r>
              <a:rPr lang="en-US" sz="1200" b="1" kern="1200" baseline="0" dirty="0">
                <a:solidFill>
                  <a:schemeClr val="tx1"/>
                </a:solidFill>
                <a:latin typeface="+mn-lt"/>
                <a:ea typeface="+mn-ea"/>
                <a:cs typeface="+mn-cs"/>
              </a:rPr>
              <a:t>demand paging ,</a:t>
            </a:r>
          </a:p>
          <a:p>
            <a:r>
              <a:rPr lang="en-US" sz="1200" kern="1200" baseline="0" dirty="0">
                <a:solidFill>
                  <a:schemeClr val="tx1"/>
                </a:solidFill>
                <a:latin typeface="+mn-lt"/>
                <a:ea typeface="+mn-ea"/>
                <a:cs typeface="+mn-cs"/>
              </a:rPr>
              <a:t>a page is brought into main memory only when a reference is made to a location on</a:t>
            </a:r>
          </a:p>
          <a:p>
            <a:r>
              <a:rPr lang="en-US" sz="1200" kern="1200" baseline="0" dirty="0">
                <a:solidFill>
                  <a:schemeClr val="tx1"/>
                </a:solidFill>
                <a:latin typeface="+mn-lt"/>
                <a:ea typeface="+mn-ea"/>
                <a:cs typeface="+mn-cs"/>
              </a:rPr>
              <a:t>that page. If the other elements of memory management policy are good, the following</a:t>
            </a:r>
          </a:p>
          <a:p>
            <a:r>
              <a:rPr lang="en-US" sz="1200" kern="1200" baseline="0" dirty="0">
                <a:solidFill>
                  <a:schemeClr val="tx1"/>
                </a:solidFill>
                <a:latin typeface="+mn-lt"/>
                <a:ea typeface="+mn-ea"/>
                <a:cs typeface="+mn-cs"/>
              </a:rPr>
              <a:t>should happen. When a process is first started, there will be a flurry of page</a:t>
            </a:r>
          </a:p>
          <a:p>
            <a:r>
              <a:rPr lang="en-US" sz="1200" kern="1200" baseline="0" dirty="0">
                <a:solidFill>
                  <a:schemeClr val="tx1"/>
                </a:solidFill>
                <a:latin typeface="+mn-lt"/>
                <a:ea typeface="+mn-ea"/>
                <a:cs typeface="+mn-cs"/>
              </a:rPr>
              <a:t>faults. As more and more pages are brought in, the principle of locality suggests that</a:t>
            </a:r>
          </a:p>
          <a:p>
            <a:r>
              <a:rPr lang="en-US" sz="1200" kern="1200" baseline="0" dirty="0">
                <a:solidFill>
                  <a:schemeClr val="tx1"/>
                </a:solidFill>
                <a:latin typeface="+mn-lt"/>
                <a:ea typeface="+mn-ea"/>
                <a:cs typeface="+mn-cs"/>
              </a:rPr>
              <a:t>most future references will be to pages that have recently been brought in. Thus,</a:t>
            </a:r>
          </a:p>
          <a:p>
            <a:r>
              <a:rPr lang="en-US" sz="1200" kern="1200" baseline="0" dirty="0">
                <a:solidFill>
                  <a:schemeClr val="tx1"/>
                </a:solidFill>
                <a:latin typeface="+mn-lt"/>
                <a:ea typeface="+mn-ea"/>
                <a:cs typeface="+mn-cs"/>
              </a:rPr>
              <a:t>after a time, matters should settle down and the number of page faults should drop</a:t>
            </a:r>
          </a:p>
          <a:p>
            <a:r>
              <a:rPr lang="en-US" sz="1200" kern="1200" baseline="0" dirty="0">
                <a:solidFill>
                  <a:schemeClr val="tx1"/>
                </a:solidFill>
                <a:latin typeface="+mn-lt"/>
                <a:ea typeface="+mn-ea"/>
                <a:cs typeface="+mn-cs"/>
              </a:rPr>
              <a:t>to a very low level.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467654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a:t>
            </a:r>
            <a:r>
              <a:rPr lang="en-US" sz="1200" b="1" kern="1200" baseline="0" dirty="0" err="1">
                <a:solidFill>
                  <a:schemeClr val="tx1"/>
                </a:solidFill>
                <a:latin typeface="+mn-lt"/>
                <a:ea typeface="+mn-ea"/>
                <a:cs typeface="+mn-cs"/>
              </a:rPr>
              <a:t>prepaging</a:t>
            </a:r>
            <a:r>
              <a:rPr lang="en-US" sz="1200" b="1" kern="1200" baseline="0" dirty="0">
                <a:solidFill>
                  <a:schemeClr val="tx1"/>
                </a:solidFill>
                <a:latin typeface="+mn-lt"/>
                <a:ea typeface="+mn-ea"/>
                <a:cs typeface="+mn-cs"/>
              </a:rPr>
              <a:t> , </a:t>
            </a:r>
            <a:r>
              <a:rPr lang="en-US" sz="1200" b="0" kern="1200" baseline="0" dirty="0">
                <a:solidFill>
                  <a:schemeClr val="tx1"/>
                </a:solidFill>
                <a:latin typeface="+mn-lt"/>
                <a:ea typeface="+mn-ea"/>
                <a:cs typeface="+mn-cs"/>
              </a:rPr>
              <a:t>pages other than the one demanded by a page fault are</a:t>
            </a:r>
          </a:p>
          <a:p>
            <a:r>
              <a:rPr lang="en-US" sz="1200" kern="1200" baseline="0" dirty="0">
                <a:solidFill>
                  <a:schemeClr val="tx1"/>
                </a:solidFill>
                <a:latin typeface="+mn-lt"/>
                <a:ea typeface="+mn-ea"/>
                <a:cs typeface="+mn-cs"/>
              </a:rPr>
              <a:t>brought in. </a:t>
            </a:r>
            <a:r>
              <a:rPr lang="en-US" sz="1200" kern="1200" baseline="0" dirty="0" err="1">
                <a:solidFill>
                  <a:schemeClr val="tx1"/>
                </a:solidFill>
                <a:latin typeface="+mn-lt"/>
                <a:ea typeface="+mn-ea"/>
                <a:cs typeface="+mn-cs"/>
              </a:rPr>
              <a:t>Prepaging</a:t>
            </a:r>
            <a:r>
              <a:rPr lang="en-US" sz="1200" kern="1200" baseline="0" dirty="0">
                <a:solidFill>
                  <a:schemeClr val="tx1"/>
                </a:solidFill>
                <a:latin typeface="+mn-lt"/>
                <a:ea typeface="+mn-ea"/>
                <a:cs typeface="+mn-cs"/>
              </a:rPr>
              <a:t> exploits the characteristics of most secondary memory</a:t>
            </a:r>
          </a:p>
          <a:p>
            <a:r>
              <a:rPr lang="en-US" sz="1200" kern="1200" baseline="0" dirty="0">
                <a:solidFill>
                  <a:schemeClr val="tx1"/>
                </a:solidFill>
                <a:latin typeface="+mn-lt"/>
                <a:ea typeface="+mn-ea"/>
                <a:cs typeface="+mn-cs"/>
              </a:rPr>
              <a:t>devices, such as disks, which have seek times and rotational latency. If the pages of</a:t>
            </a:r>
          </a:p>
          <a:p>
            <a:r>
              <a:rPr lang="en-US" sz="1200" kern="1200" baseline="0" dirty="0">
                <a:solidFill>
                  <a:schemeClr val="tx1"/>
                </a:solidFill>
                <a:latin typeface="+mn-lt"/>
                <a:ea typeface="+mn-ea"/>
                <a:cs typeface="+mn-cs"/>
              </a:rPr>
              <a:t>a process are stored contiguously in secondary memory, then it is more efficient to</a:t>
            </a:r>
          </a:p>
          <a:p>
            <a:r>
              <a:rPr lang="en-US" sz="1200" kern="1200" baseline="0" dirty="0">
                <a:solidFill>
                  <a:schemeClr val="tx1"/>
                </a:solidFill>
                <a:latin typeface="+mn-lt"/>
                <a:ea typeface="+mn-ea"/>
                <a:cs typeface="+mn-cs"/>
              </a:rPr>
              <a:t>bring in a number of contiguous pages at one time rather than bringing them in one</a:t>
            </a:r>
          </a:p>
          <a:p>
            <a:r>
              <a:rPr lang="en-US" sz="1200" kern="1200" baseline="0" dirty="0">
                <a:solidFill>
                  <a:schemeClr val="tx1"/>
                </a:solidFill>
                <a:latin typeface="+mn-lt"/>
                <a:ea typeface="+mn-ea"/>
                <a:cs typeface="+mn-cs"/>
              </a:rPr>
              <a:t>at a time over an extended period. Of course, this policy is ineffective if most of the</a:t>
            </a:r>
          </a:p>
          <a:p>
            <a:r>
              <a:rPr lang="en-US" sz="1200" kern="1200" baseline="0" dirty="0">
                <a:solidFill>
                  <a:schemeClr val="tx1"/>
                </a:solidFill>
                <a:latin typeface="+mn-lt"/>
                <a:ea typeface="+mn-ea"/>
                <a:cs typeface="+mn-cs"/>
              </a:rPr>
              <a:t>extra pages that are brought in are not referenced.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kern="1200" baseline="0" dirty="0" err="1">
                <a:solidFill>
                  <a:schemeClr val="tx1"/>
                </a:solidFill>
                <a:latin typeface="+mn-lt"/>
                <a:ea typeface="+mn-ea"/>
                <a:cs typeface="+mn-cs"/>
              </a:rPr>
              <a:t>prepaging</a:t>
            </a:r>
            <a:r>
              <a:rPr lang="en-US" sz="1200" kern="1200" baseline="0" dirty="0">
                <a:solidFill>
                  <a:schemeClr val="tx1"/>
                </a:solidFill>
                <a:latin typeface="+mn-lt"/>
                <a:ea typeface="+mn-ea"/>
                <a:cs typeface="+mn-cs"/>
              </a:rPr>
              <a:t> policy could be employed either when a process first starts up,</a:t>
            </a:r>
          </a:p>
          <a:p>
            <a:r>
              <a:rPr lang="en-US" sz="1200" kern="1200" baseline="0" dirty="0">
                <a:solidFill>
                  <a:schemeClr val="tx1"/>
                </a:solidFill>
                <a:latin typeface="+mn-lt"/>
                <a:ea typeface="+mn-ea"/>
                <a:cs typeface="+mn-cs"/>
              </a:rPr>
              <a:t>in which case the programmer would somehow have to designate desired pages, or</a:t>
            </a:r>
          </a:p>
          <a:p>
            <a:r>
              <a:rPr lang="en-US" sz="1200" kern="1200" baseline="0" dirty="0">
                <a:solidFill>
                  <a:schemeClr val="tx1"/>
                </a:solidFill>
                <a:latin typeface="+mn-lt"/>
                <a:ea typeface="+mn-ea"/>
                <a:cs typeface="+mn-cs"/>
              </a:rPr>
              <a:t>every time a page fault occurs. This latter course would seem preferable because</a:t>
            </a:r>
          </a:p>
          <a:p>
            <a:r>
              <a:rPr lang="en-US" sz="1200" kern="1200" baseline="0" dirty="0">
                <a:solidFill>
                  <a:schemeClr val="tx1"/>
                </a:solidFill>
                <a:latin typeface="+mn-lt"/>
                <a:ea typeface="+mn-ea"/>
                <a:cs typeface="+mn-cs"/>
              </a:rPr>
              <a:t>it is invisible to the programmer. </a:t>
            </a:r>
          </a:p>
          <a:p>
            <a:endParaRPr lang="en-US" sz="1200" kern="1200" baseline="0" dirty="0">
              <a:solidFill>
                <a:schemeClr val="tx1"/>
              </a:solidFill>
              <a:latin typeface="+mn-lt"/>
              <a:ea typeface="+mn-ea"/>
              <a:cs typeface="+mn-cs"/>
            </a:endParaRPr>
          </a:p>
          <a:p>
            <a:r>
              <a:rPr lang="en-US" sz="1200" kern="1200" baseline="0" dirty="0" err="1">
                <a:solidFill>
                  <a:schemeClr val="tx1"/>
                </a:solidFill>
                <a:latin typeface="+mn-lt"/>
                <a:ea typeface="+mn-ea"/>
                <a:cs typeface="+mn-cs"/>
              </a:rPr>
              <a:t>Prepaging</a:t>
            </a:r>
            <a:r>
              <a:rPr lang="en-US" sz="1200" kern="1200" baseline="0" dirty="0">
                <a:solidFill>
                  <a:schemeClr val="tx1"/>
                </a:solidFill>
                <a:latin typeface="+mn-lt"/>
                <a:ea typeface="+mn-ea"/>
                <a:cs typeface="+mn-cs"/>
              </a:rPr>
              <a:t> should not be confused with swapping. When a process is swapped</a:t>
            </a:r>
          </a:p>
          <a:p>
            <a:r>
              <a:rPr lang="en-US" sz="1200" kern="1200" baseline="0" dirty="0">
                <a:solidFill>
                  <a:schemeClr val="tx1"/>
                </a:solidFill>
                <a:latin typeface="+mn-lt"/>
                <a:ea typeface="+mn-ea"/>
                <a:cs typeface="+mn-cs"/>
              </a:rPr>
              <a:t>out of memory and put in a suspended state, all of its resident pages are moved out.</a:t>
            </a:r>
          </a:p>
          <a:p>
            <a:r>
              <a:rPr lang="en-US" sz="1200" kern="1200" baseline="0" dirty="0">
                <a:solidFill>
                  <a:schemeClr val="tx1"/>
                </a:solidFill>
                <a:latin typeface="+mn-lt"/>
                <a:ea typeface="+mn-ea"/>
                <a:cs typeface="+mn-cs"/>
              </a:rPr>
              <a:t>When the process is resumed, all of the pages that were previously in main memory</a:t>
            </a:r>
          </a:p>
          <a:p>
            <a:r>
              <a:rPr lang="en-US" sz="1200" kern="1200" baseline="0" dirty="0">
                <a:solidFill>
                  <a:schemeClr val="tx1"/>
                </a:solidFill>
                <a:latin typeface="+mn-lt"/>
                <a:ea typeface="+mn-ea"/>
                <a:cs typeface="+mn-cs"/>
              </a:rPr>
              <a:t>are returned to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645702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placement policy determines where in real memory a process piece is to reside.</a:t>
            </a:r>
          </a:p>
          <a:p>
            <a:r>
              <a:rPr lang="en-US" sz="1200" kern="1200" baseline="0" dirty="0">
                <a:solidFill>
                  <a:schemeClr val="tx1"/>
                </a:solidFill>
                <a:latin typeface="+mn-lt"/>
                <a:ea typeface="+mn-ea"/>
                <a:cs typeface="+mn-cs"/>
              </a:rPr>
              <a:t>In a pure segmentation system, the placement policy is an important design issue;</a:t>
            </a:r>
          </a:p>
          <a:p>
            <a:r>
              <a:rPr lang="en-US" sz="1200" kern="1200" baseline="0" dirty="0">
                <a:solidFill>
                  <a:schemeClr val="tx1"/>
                </a:solidFill>
                <a:latin typeface="+mn-lt"/>
                <a:ea typeface="+mn-ea"/>
                <a:cs typeface="+mn-cs"/>
              </a:rPr>
              <a:t>policies such as best-fit, first-fit, and so on, which were discussed in Chapter 7 , are</a:t>
            </a:r>
          </a:p>
          <a:p>
            <a:r>
              <a:rPr lang="en-US" sz="1200" kern="1200" baseline="0" dirty="0">
                <a:solidFill>
                  <a:schemeClr val="tx1"/>
                </a:solidFill>
                <a:latin typeface="+mn-lt"/>
                <a:ea typeface="+mn-ea"/>
                <a:cs typeface="+mn-cs"/>
              </a:rPr>
              <a:t>possible alternatives. However, for a system that uses either pure paging or paging</a:t>
            </a:r>
          </a:p>
          <a:p>
            <a:r>
              <a:rPr lang="en-US" sz="1200" kern="1200" baseline="0" dirty="0">
                <a:solidFill>
                  <a:schemeClr val="tx1"/>
                </a:solidFill>
                <a:latin typeface="+mn-lt"/>
                <a:ea typeface="+mn-ea"/>
                <a:cs typeface="+mn-cs"/>
              </a:rPr>
              <a:t>combined with segmentation, placement is usually irrelevant because the address</a:t>
            </a:r>
          </a:p>
          <a:p>
            <a:r>
              <a:rPr lang="en-US" sz="1200" kern="1200" baseline="0" dirty="0">
                <a:solidFill>
                  <a:schemeClr val="tx1"/>
                </a:solidFill>
                <a:latin typeface="+mn-lt"/>
                <a:ea typeface="+mn-ea"/>
                <a:cs typeface="+mn-cs"/>
              </a:rPr>
              <a:t>translation hardware and the main memory access hardware can perform their</a:t>
            </a:r>
          </a:p>
          <a:p>
            <a:r>
              <a:rPr lang="en-US" sz="1200" kern="1200" baseline="0" dirty="0">
                <a:solidFill>
                  <a:schemeClr val="tx1"/>
                </a:solidFill>
                <a:latin typeface="+mn-lt"/>
                <a:ea typeface="+mn-ea"/>
                <a:cs typeface="+mn-cs"/>
              </a:rPr>
              <a:t>functions for any page-frame combination with equal efficiency.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one area in which placement does become a concern, and this is a</a:t>
            </a:r>
          </a:p>
          <a:p>
            <a:r>
              <a:rPr lang="en-US" sz="1200" kern="1200" baseline="0" dirty="0">
                <a:solidFill>
                  <a:schemeClr val="tx1"/>
                </a:solidFill>
                <a:latin typeface="+mn-lt"/>
                <a:ea typeface="+mn-ea"/>
                <a:cs typeface="+mn-cs"/>
              </a:rPr>
              <a:t>subject of research and development. On a so-called </a:t>
            </a:r>
            <a:r>
              <a:rPr lang="en-US" sz="1200" kern="1200" baseline="0" dirty="0" err="1">
                <a:solidFill>
                  <a:schemeClr val="tx1"/>
                </a:solidFill>
                <a:latin typeface="+mn-lt"/>
                <a:ea typeface="+mn-ea"/>
                <a:cs typeface="+mn-cs"/>
              </a:rPr>
              <a:t>nonuniform</a:t>
            </a:r>
            <a:r>
              <a:rPr lang="en-US" sz="1200" kern="1200" baseline="0" dirty="0">
                <a:solidFill>
                  <a:schemeClr val="tx1"/>
                </a:solidFill>
                <a:latin typeface="+mn-lt"/>
                <a:ea typeface="+mn-ea"/>
                <a:cs typeface="+mn-cs"/>
              </a:rPr>
              <a:t> memory access</a:t>
            </a:r>
          </a:p>
          <a:p>
            <a:r>
              <a:rPr lang="en-US" sz="1200" kern="1200" baseline="0" dirty="0">
                <a:solidFill>
                  <a:schemeClr val="tx1"/>
                </a:solidFill>
                <a:latin typeface="+mn-lt"/>
                <a:ea typeface="+mn-ea"/>
                <a:cs typeface="+mn-cs"/>
              </a:rPr>
              <a:t>(NUMA) multiprocessor, the distributed, shared memory of the machine can be</a:t>
            </a:r>
          </a:p>
          <a:p>
            <a:r>
              <a:rPr lang="en-US" sz="1200" kern="1200" baseline="0" dirty="0">
                <a:solidFill>
                  <a:schemeClr val="tx1"/>
                </a:solidFill>
                <a:latin typeface="+mn-lt"/>
                <a:ea typeface="+mn-ea"/>
                <a:cs typeface="+mn-cs"/>
              </a:rPr>
              <a:t>referenced by any processor on the machine, but the time for accessing a particular</a:t>
            </a:r>
          </a:p>
          <a:p>
            <a:r>
              <a:rPr lang="en-US" sz="1200" kern="1200" baseline="0" dirty="0">
                <a:solidFill>
                  <a:schemeClr val="tx1"/>
                </a:solidFill>
                <a:latin typeface="+mn-lt"/>
                <a:ea typeface="+mn-ea"/>
                <a:cs typeface="+mn-cs"/>
              </a:rPr>
              <a:t>physical location varies with the distance between the processor and the memory</a:t>
            </a:r>
          </a:p>
          <a:p>
            <a:r>
              <a:rPr lang="en-US" sz="1200" kern="1200" baseline="0" dirty="0">
                <a:solidFill>
                  <a:schemeClr val="tx1"/>
                </a:solidFill>
                <a:latin typeface="+mn-lt"/>
                <a:ea typeface="+mn-ea"/>
                <a:cs typeface="+mn-cs"/>
              </a:rPr>
              <a:t>module. Thus, performance depends heavily on the extent to which data reside</a:t>
            </a:r>
          </a:p>
          <a:p>
            <a:r>
              <a:rPr lang="en-US" sz="1200" kern="1200" baseline="0" dirty="0">
                <a:solidFill>
                  <a:schemeClr val="tx1"/>
                </a:solidFill>
                <a:latin typeface="+mn-lt"/>
                <a:ea typeface="+mn-ea"/>
                <a:cs typeface="+mn-cs"/>
              </a:rPr>
              <a:t>close to the processors that use them [LARO92, BOLO89, COX89]. For NUMA</a:t>
            </a:r>
          </a:p>
          <a:p>
            <a:r>
              <a:rPr lang="en-US" sz="1200" kern="1200" baseline="0" dirty="0">
                <a:solidFill>
                  <a:schemeClr val="tx1"/>
                </a:solidFill>
                <a:latin typeface="+mn-lt"/>
                <a:ea typeface="+mn-ea"/>
                <a:cs typeface="+mn-cs"/>
              </a:rPr>
              <a:t>systems, an automatic placement strategy is desirable to assign pages to the memory</a:t>
            </a:r>
          </a:p>
          <a:p>
            <a:r>
              <a:rPr lang="en-US" sz="1200" kern="1200" baseline="0" dirty="0">
                <a:solidFill>
                  <a:schemeClr val="tx1"/>
                </a:solidFill>
                <a:latin typeface="+mn-lt"/>
                <a:ea typeface="+mn-ea"/>
                <a:cs typeface="+mn-cs"/>
              </a:rPr>
              <a:t>module that provides the best performance.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2362957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In most operating system texts, the treatment of memory management includes a</a:t>
            </a:r>
          </a:p>
          <a:p>
            <a:r>
              <a:rPr lang="en-US" sz="1200" kern="1200" baseline="0" dirty="0">
                <a:solidFill>
                  <a:schemeClr val="tx1"/>
                </a:solidFill>
                <a:latin typeface="+mn-lt"/>
                <a:ea typeface="+mn-ea"/>
                <a:cs typeface="+mn-cs"/>
              </a:rPr>
              <a:t>section entitled “replacement policy,” which deals with the selection of a page in</a:t>
            </a:r>
          </a:p>
          <a:p>
            <a:r>
              <a:rPr lang="en-US" sz="1200" kern="1200" baseline="0" dirty="0">
                <a:solidFill>
                  <a:schemeClr val="tx1"/>
                </a:solidFill>
                <a:latin typeface="+mn-lt"/>
                <a:ea typeface="+mn-ea"/>
                <a:cs typeface="+mn-cs"/>
              </a:rPr>
              <a:t>main memory to be replaced when a new page must be brought in. This topic is</a:t>
            </a:r>
          </a:p>
          <a:p>
            <a:r>
              <a:rPr lang="en-US" sz="1200" kern="1200" baseline="0" dirty="0">
                <a:solidFill>
                  <a:schemeClr val="tx1"/>
                </a:solidFill>
                <a:latin typeface="+mn-lt"/>
                <a:ea typeface="+mn-ea"/>
                <a:cs typeface="+mn-cs"/>
              </a:rPr>
              <a:t>sometimes difficult to explain because several interrelated concepts are involved: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How many page frames are to be allocated to each active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Whether the set of pages to be considered for replacement should be limited</a:t>
            </a:r>
          </a:p>
          <a:p>
            <a:r>
              <a:rPr lang="en-US" sz="1200" kern="1200" baseline="0" dirty="0">
                <a:solidFill>
                  <a:schemeClr val="tx1"/>
                </a:solidFill>
                <a:latin typeface="+mn-lt"/>
                <a:ea typeface="+mn-ea"/>
                <a:cs typeface="+mn-cs"/>
              </a:rPr>
              <a:t>to those of the process that caused the page fault or encompass all the page</a:t>
            </a:r>
          </a:p>
          <a:p>
            <a:r>
              <a:rPr lang="en-US" sz="1200" kern="1200" baseline="0" dirty="0">
                <a:solidFill>
                  <a:schemeClr val="tx1"/>
                </a:solidFill>
                <a:latin typeface="+mn-lt"/>
                <a:ea typeface="+mn-ea"/>
                <a:cs typeface="+mn-cs"/>
              </a:rPr>
              <a:t>frames in main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Among the set of pages considered, which particular page should be selected</a:t>
            </a:r>
          </a:p>
          <a:p>
            <a:r>
              <a:rPr lang="en-US" sz="1200" kern="1200" baseline="0" dirty="0">
                <a:solidFill>
                  <a:schemeClr val="tx1"/>
                </a:solidFill>
                <a:latin typeface="+mn-lt"/>
                <a:ea typeface="+mn-ea"/>
                <a:cs typeface="+mn-cs"/>
              </a:rPr>
              <a:t>for replacement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shall refer to the first two concepts as </a:t>
            </a:r>
            <a:r>
              <a:rPr lang="en-US" sz="1200" i="1" kern="1200" baseline="0" dirty="0">
                <a:solidFill>
                  <a:schemeClr val="tx1"/>
                </a:solidFill>
                <a:latin typeface="+mn-lt"/>
                <a:ea typeface="+mn-ea"/>
                <a:cs typeface="+mn-cs"/>
              </a:rPr>
              <a:t>resident set management , which is dealt</a:t>
            </a:r>
          </a:p>
          <a:p>
            <a:r>
              <a:rPr lang="en-US" sz="1200" kern="1200" baseline="0" dirty="0">
                <a:solidFill>
                  <a:schemeClr val="tx1"/>
                </a:solidFill>
                <a:latin typeface="+mn-lt"/>
                <a:ea typeface="+mn-ea"/>
                <a:cs typeface="+mn-cs"/>
              </a:rPr>
              <a:t>with in the next subsection, and reserve the term </a:t>
            </a:r>
            <a:r>
              <a:rPr lang="en-US" sz="1200" i="1" kern="1200" baseline="0" dirty="0">
                <a:solidFill>
                  <a:schemeClr val="tx1"/>
                </a:solidFill>
                <a:latin typeface="+mn-lt"/>
                <a:ea typeface="+mn-ea"/>
                <a:cs typeface="+mn-cs"/>
              </a:rPr>
              <a:t>replacement policy for the third</a:t>
            </a:r>
          </a:p>
          <a:p>
            <a:r>
              <a:rPr lang="en-US" sz="1200" kern="1200" baseline="0" dirty="0">
                <a:solidFill>
                  <a:schemeClr val="tx1"/>
                </a:solidFill>
                <a:latin typeface="+mn-lt"/>
                <a:ea typeface="+mn-ea"/>
                <a:cs typeface="+mn-cs"/>
              </a:rPr>
              <a:t>concept, which is discussed in this subsection.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area of replacement policy is probably the most studied of any area of</a:t>
            </a:r>
          </a:p>
          <a:p>
            <a:r>
              <a:rPr lang="en-US" sz="1200" kern="1200" baseline="0" dirty="0">
                <a:solidFill>
                  <a:schemeClr val="tx1"/>
                </a:solidFill>
                <a:latin typeface="+mn-lt"/>
                <a:ea typeface="+mn-ea"/>
                <a:cs typeface="+mn-cs"/>
              </a:rPr>
              <a:t>memory management. When all of the frames in main memory are occupied and</a:t>
            </a:r>
          </a:p>
          <a:p>
            <a:r>
              <a:rPr lang="en-US" sz="1200" kern="1200" baseline="0" dirty="0">
                <a:solidFill>
                  <a:schemeClr val="tx1"/>
                </a:solidFill>
                <a:latin typeface="+mn-lt"/>
                <a:ea typeface="+mn-ea"/>
                <a:cs typeface="+mn-cs"/>
              </a:rPr>
              <a:t>it is necessary to bring in a new page to satisfy a page fault, the replacement policy</a:t>
            </a:r>
          </a:p>
          <a:p>
            <a:r>
              <a:rPr lang="en-US" sz="1200" kern="1200" baseline="0" dirty="0">
                <a:solidFill>
                  <a:schemeClr val="tx1"/>
                </a:solidFill>
                <a:latin typeface="+mn-lt"/>
                <a:ea typeface="+mn-ea"/>
                <a:cs typeface="+mn-cs"/>
              </a:rPr>
              <a:t>determines which page currently in memory is to be replaced. All of the policies</a:t>
            </a:r>
          </a:p>
          <a:p>
            <a:r>
              <a:rPr lang="en-US" sz="1200" kern="1200" baseline="0" dirty="0">
                <a:solidFill>
                  <a:schemeClr val="tx1"/>
                </a:solidFill>
                <a:latin typeface="+mn-lt"/>
                <a:ea typeface="+mn-ea"/>
                <a:cs typeface="+mn-cs"/>
              </a:rPr>
              <a:t>have as their objective that the page that is removed should be the page least likely</a:t>
            </a:r>
          </a:p>
          <a:p>
            <a:r>
              <a:rPr lang="en-US" sz="1200" kern="1200" baseline="0" dirty="0">
                <a:solidFill>
                  <a:schemeClr val="tx1"/>
                </a:solidFill>
                <a:latin typeface="+mn-lt"/>
                <a:ea typeface="+mn-ea"/>
                <a:cs typeface="+mn-cs"/>
              </a:rPr>
              <a:t>to be referenced in the near future. Because of the principle of locality, there is</a:t>
            </a:r>
          </a:p>
          <a:p>
            <a:r>
              <a:rPr lang="en-US" sz="1200" kern="1200" baseline="0" dirty="0">
                <a:solidFill>
                  <a:schemeClr val="tx1"/>
                </a:solidFill>
                <a:latin typeface="+mn-lt"/>
                <a:ea typeface="+mn-ea"/>
                <a:cs typeface="+mn-cs"/>
              </a:rPr>
              <a:t>often a high correlation between recent referencing history and near-future referencing</a:t>
            </a:r>
          </a:p>
          <a:p>
            <a:r>
              <a:rPr lang="en-US" sz="1200" kern="1200" baseline="0" dirty="0">
                <a:solidFill>
                  <a:schemeClr val="tx1"/>
                </a:solidFill>
                <a:latin typeface="+mn-lt"/>
                <a:ea typeface="+mn-ea"/>
                <a:cs typeface="+mn-cs"/>
              </a:rPr>
              <a:t>patterns. Thus, most policies try to predict future behavior on the basis of</a:t>
            </a:r>
          </a:p>
          <a:p>
            <a:r>
              <a:rPr lang="en-US" sz="1200" kern="1200" baseline="0" dirty="0">
                <a:solidFill>
                  <a:schemeClr val="tx1"/>
                </a:solidFill>
                <a:latin typeface="+mn-lt"/>
                <a:ea typeface="+mn-ea"/>
                <a:cs typeface="+mn-cs"/>
              </a:rPr>
              <a:t>past behavior. One trade-off that must be considered is that the more elaborate and</a:t>
            </a:r>
          </a:p>
          <a:p>
            <a:r>
              <a:rPr lang="en-US" sz="1200" kern="1200" baseline="0" dirty="0">
                <a:solidFill>
                  <a:schemeClr val="tx1"/>
                </a:solidFill>
                <a:latin typeface="+mn-lt"/>
                <a:ea typeface="+mn-ea"/>
                <a:cs typeface="+mn-cs"/>
              </a:rPr>
              <a:t>sophisticated the replacement policy, the greater will be the hardware and software</a:t>
            </a:r>
          </a:p>
          <a:p>
            <a:r>
              <a:rPr lang="en-US" sz="1200" kern="1200" baseline="0" dirty="0">
                <a:solidFill>
                  <a:schemeClr val="tx1"/>
                </a:solidFill>
                <a:latin typeface="+mn-lt"/>
                <a:ea typeface="+mn-ea"/>
                <a:cs typeface="+mn-cs"/>
              </a:rPr>
              <a:t>overhead to implement it.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26461065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One restriction on replacement policy needs to be mentioned</a:t>
            </a:r>
          </a:p>
          <a:p>
            <a:r>
              <a:rPr lang="en-US" sz="1200" kern="1200" baseline="0" dirty="0">
                <a:solidFill>
                  <a:schemeClr val="tx1"/>
                </a:solidFill>
                <a:latin typeface="+mn-lt"/>
                <a:ea typeface="+mn-ea"/>
                <a:cs typeface="+mn-cs"/>
              </a:rPr>
              <a:t>before looking at various algorithms: Some of the frames in main memory may be</a:t>
            </a:r>
          </a:p>
          <a:p>
            <a:r>
              <a:rPr lang="en-US" sz="1200" kern="1200" baseline="0" dirty="0">
                <a:solidFill>
                  <a:schemeClr val="tx1"/>
                </a:solidFill>
                <a:latin typeface="+mn-lt"/>
                <a:ea typeface="+mn-ea"/>
                <a:cs typeface="+mn-cs"/>
              </a:rPr>
              <a:t>locked. When a frame is locked, the page currently stored in that frame may not be</a:t>
            </a:r>
          </a:p>
          <a:p>
            <a:r>
              <a:rPr lang="en-US" sz="1200" kern="1200" baseline="0" dirty="0">
                <a:solidFill>
                  <a:schemeClr val="tx1"/>
                </a:solidFill>
                <a:latin typeface="+mn-lt"/>
                <a:ea typeface="+mn-ea"/>
                <a:cs typeface="+mn-cs"/>
              </a:rPr>
              <a:t>replaced. Much of the kernel of the OS, as well as key control structures, are held in</a:t>
            </a:r>
          </a:p>
          <a:p>
            <a:r>
              <a:rPr lang="en-US" sz="1200" kern="1200" baseline="0" dirty="0">
                <a:solidFill>
                  <a:schemeClr val="tx1"/>
                </a:solidFill>
                <a:latin typeface="+mn-lt"/>
                <a:ea typeface="+mn-ea"/>
                <a:cs typeface="+mn-cs"/>
              </a:rPr>
              <a:t>locked frames. In addition, I/O buffers and other time-critical areas may be locked</a:t>
            </a:r>
          </a:p>
          <a:p>
            <a:r>
              <a:rPr lang="en-US" sz="1200" kern="1200" baseline="0" dirty="0">
                <a:solidFill>
                  <a:schemeClr val="tx1"/>
                </a:solidFill>
                <a:latin typeface="+mn-lt"/>
                <a:ea typeface="+mn-ea"/>
                <a:cs typeface="+mn-cs"/>
              </a:rPr>
              <a:t>into main memory frames. Locking is achieved by associating a lock bit with each</a:t>
            </a:r>
          </a:p>
          <a:p>
            <a:r>
              <a:rPr lang="en-US" sz="1200" kern="1200" baseline="0" dirty="0">
                <a:solidFill>
                  <a:schemeClr val="tx1"/>
                </a:solidFill>
                <a:latin typeface="+mn-lt"/>
                <a:ea typeface="+mn-ea"/>
                <a:cs typeface="+mn-cs"/>
              </a:rPr>
              <a:t>frame. This bit may be kept in a frame table as well as being included in the current</a:t>
            </a:r>
          </a:p>
          <a:p>
            <a:r>
              <a:rPr lang="en-US" sz="1200" kern="1200" baseline="0" dirty="0">
                <a:solidFill>
                  <a:schemeClr val="tx1"/>
                </a:solidFill>
                <a:latin typeface="+mn-lt"/>
                <a:ea typeface="+mn-ea"/>
                <a:cs typeface="+mn-cs"/>
              </a:rPr>
              <a:t>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2384875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Regardless of the resident set management strategy (discussed</a:t>
            </a:r>
          </a:p>
          <a:p>
            <a:r>
              <a:rPr lang="en-US" sz="1200" kern="1200" baseline="0" dirty="0">
                <a:solidFill>
                  <a:schemeClr val="tx1"/>
                </a:solidFill>
                <a:latin typeface="+mn-lt"/>
                <a:ea typeface="+mn-ea"/>
                <a:cs typeface="+mn-cs"/>
              </a:rPr>
              <a:t>in the next subsection), there are certain basic algorithms that are used for the</a:t>
            </a:r>
          </a:p>
          <a:p>
            <a:r>
              <a:rPr lang="en-US" sz="1200" kern="1200" baseline="0" dirty="0">
                <a:solidFill>
                  <a:schemeClr val="tx1"/>
                </a:solidFill>
                <a:latin typeface="+mn-lt"/>
                <a:ea typeface="+mn-ea"/>
                <a:cs typeface="+mn-cs"/>
              </a:rPr>
              <a:t>selection of a page to replace. Replacement algorithms that have been discussed in</a:t>
            </a:r>
          </a:p>
          <a:p>
            <a:r>
              <a:rPr lang="en-US" sz="1200" kern="1200" baseline="0" dirty="0">
                <a:solidFill>
                  <a:schemeClr val="tx1"/>
                </a:solidFill>
                <a:latin typeface="+mn-lt"/>
                <a:ea typeface="+mn-ea"/>
                <a:cs typeface="+mn-cs"/>
              </a:rPr>
              <a:t>the literature include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Optimal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Least recently used (LRU)</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First-in-first-out (FIFO)</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2348311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optimal policy </a:t>
            </a:r>
            <a:r>
              <a:rPr lang="en-US" sz="1200" b="0" kern="1200" baseline="0" dirty="0">
                <a:solidFill>
                  <a:schemeClr val="tx1"/>
                </a:solidFill>
                <a:latin typeface="+mn-lt"/>
                <a:ea typeface="+mn-ea"/>
                <a:cs typeface="+mn-cs"/>
              </a:rPr>
              <a:t>selects for replacement that page for which the time to the next</a:t>
            </a:r>
          </a:p>
          <a:p>
            <a:r>
              <a:rPr lang="en-US" sz="1200" kern="1200" baseline="0" dirty="0">
                <a:solidFill>
                  <a:schemeClr val="tx1"/>
                </a:solidFill>
                <a:latin typeface="+mn-lt"/>
                <a:ea typeface="+mn-ea"/>
                <a:cs typeface="+mn-cs"/>
              </a:rPr>
              <a:t>reference is the longest. It can be shown that this policy results in the fewest number of</a:t>
            </a:r>
          </a:p>
          <a:p>
            <a:r>
              <a:rPr lang="en-US" sz="1200" kern="1200" baseline="0" dirty="0">
                <a:solidFill>
                  <a:schemeClr val="tx1"/>
                </a:solidFill>
                <a:latin typeface="+mn-lt"/>
                <a:ea typeface="+mn-ea"/>
                <a:cs typeface="+mn-cs"/>
              </a:rPr>
              <a:t>page faults [BELA66]. Clearly, this policy is impossible to implement, because it would</a:t>
            </a:r>
          </a:p>
          <a:p>
            <a:r>
              <a:rPr lang="en-US" sz="1200" kern="1200" baseline="0" dirty="0">
                <a:solidFill>
                  <a:schemeClr val="tx1"/>
                </a:solidFill>
                <a:latin typeface="+mn-lt"/>
                <a:ea typeface="+mn-ea"/>
                <a:cs typeface="+mn-cs"/>
              </a:rPr>
              <a:t>require the operating system to have perfect knowledge of future events. However, it</a:t>
            </a:r>
          </a:p>
          <a:p>
            <a:r>
              <a:rPr lang="en-US" sz="1200" kern="1200" baseline="0" dirty="0">
                <a:solidFill>
                  <a:schemeClr val="tx1"/>
                </a:solidFill>
                <a:latin typeface="+mn-lt"/>
                <a:ea typeface="+mn-ea"/>
                <a:cs typeface="+mn-cs"/>
              </a:rPr>
              <a:t>does serve as a standard against which to judge real-world algorithms.</a:t>
            </a:r>
            <a:endParaRPr lang="en-US" dirty="0"/>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8.14 gives an example of the optimal policy. The example assumes a</a:t>
            </a:r>
          </a:p>
          <a:p>
            <a:r>
              <a:rPr lang="en-US" sz="1200" kern="1200" baseline="0" dirty="0">
                <a:solidFill>
                  <a:schemeClr val="tx1"/>
                </a:solidFill>
                <a:latin typeface="+mn-lt"/>
                <a:ea typeface="+mn-ea"/>
                <a:cs typeface="+mn-cs"/>
              </a:rPr>
              <a:t>fixed frame allocation (fixed resident set size) for this process of three frames. The</a:t>
            </a:r>
          </a:p>
          <a:p>
            <a:r>
              <a:rPr lang="en-US" sz="1200" kern="1200" baseline="0" dirty="0">
                <a:solidFill>
                  <a:schemeClr val="tx1"/>
                </a:solidFill>
                <a:latin typeface="+mn-lt"/>
                <a:ea typeface="+mn-ea"/>
                <a:cs typeface="+mn-cs"/>
              </a:rPr>
              <a:t>execution of the process requires reference to five distinct pages. The page address</a:t>
            </a:r>
          </a:p>
          <a:p>
            <a:r>
              <a:rPr lang="en-US" sz="1200" kern="1200" baseline="0" dirty="0">
                <a:solidFill>
                  <a:schemeClr val="tx1"/>
                </a:solidFill>
                <a:latin typeface="+mn-lt"/>
                <a:ea typeface="+mn-ea"/>
                <a:cs typeface="+mn-cs"/>
              </a:rPr>
              <a:t>stream formed by executing the program is</a:t>
            </a:r>
          </a:p>
          <a:p>
            <a:r>
              <a:rPr lang="en-US" sz="1200" kern="1200" baseline="0" dirty="0">
                <a:solidFill>
                  <a:schemeClr val="tx1"/>
                </a:solidFill>
                <a:latin typeface="+mn-lt"/>
                <a:ea typeface="+mn-ea"/>
                <a:cs typeface="+mn-cs"/>
              </a:rPr>
              <a:t>2 3 2 1 5 2 4 5 3 2 5 2</a:t>
            </a:r>
          </a:p>
          <a:p>
            <a:r>
              <a:rPr lang="en-US" sz="1200" kern="1200" baseline="0" dirty="0">
                <a:solidFill>
                  <a:schemeClr val="tx1"/>
                </a:solidFill>
                <a:latin typeface="+mn-lt"/>
                <a:ea typeface="+mn-ea"/>
                <a:cs typeface="+mn-cs"/>
              </a:rPr>
              <a:t>which means that the first page referenced is 2, the second page referenced is 3, and</a:t>
            </a:r>
          </a:p>
          <a:p>
            <a:r>
              <a:rPr lang="en-US" sz="1200" kern="1200" baseline="0" dirty="0">
                <a:solidFill>
                  <a:schemeClr val="tx1"/>
                </a:solidFill>
                <a:latin typeface="+mn-lt"/>
                <a:ea typeface="+mn-ea"/>
                <a:cs typeface="+mn-cs"/>
              </a:rPr>
              <a:t>so on. The optimal policy produces three page faults after the frame allocation has</a:t>
            </a:r>
          </a:p>
          <a:p>
            <a:r>
              <a:rPr lang="en-US" sz="1200" kern="1200" baseline="0" dirty="0">
                <a:solidFill>
                  <a:schemeClr val="tx1"/>
                </a:solidFill>
                <a:latin typeface="+mn-lt"/>
                <a:ea typeface="+mn-ea"/>
                <a:cs typeface="+mn-cs"/>
              </a:rPr>
              <a:t>been filled.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6889281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least recently used (LRU) policy replaces the page in memory that has</a:t>
            </a:r>
          </a:p>
          <a:p>
            <a:r>
              <a:rPr lang="en-US" sz="1200" kern="1200" baseline="0" dirty="0">
                <a:solidFill>
                  <a:schemeClr val="tx1"/>
                </a:solidFill>
                <a:latin typeface="+mn-lt"/>
                <a:ea typeface="+mn-ea"/>
                <a:cs typeface="+mn-cs"/>
              </a:rPr>
              <a:t>not been referenced for the longest time. By the principle of locality, this should</a:t>
            </a:r>
          </a:p>
          <a:p>
            <a:r>
              <a:rPr lang="en-US" sz="1200" kern="1200" baseline="0" dirty="0">
                <a:solidFill>
                  <a:schemeClr val="tx1"/>
                </a:solidFill>
                <a:latin typeface="+mn-lt"/>
                <a:ea typeface="+mn-ea"/>
                <a:cs typeface="+mn-cs"/>
              </a:rPr>
              <a:t>be the page least likely to be referenced in the near future. And, in fact, the LRU</a:t>
            </a:r>
          </a:p>
          <a:p>
            <a:r>
              <a:rPr lang="en-US" sz="1200" kern="1200" baseline="0" dirty="0">
                <a:solidFill>
                  <a:schemeClr val="tx1"/>
                </a:solidFill>
                <a:latin typeface="+mn-lt"/>
                <a:ea typeface="+mn-ea"/>
                <a:cs typeface="+mn-cs"/>
              </a:rPr>
              <a:t>policy does nearly as well as the optimal policy. The problem with this approach is</a:t>
            </a:r>
          </a:p>
          <a:p>
            <a:r>
              <a:rPr lang="en-US" sz="1200" kern="1200" baseline="0" dirty="0">
                <a:solidFill>
                  <a:schemeClr val="tx1"/>
                </a:solidFill>
                <a:latin typeface="+mn-lt"/>
                <a:ea typeface="+mn-ea"/>
                <a:cs typeface="+mn-cs"/>
              </a:rPr>
              <a:t>the difficulty in implementation. One approach would be to tag each page with the</a:t>
            </a:r>
          </a:p>
          <a:p>
            <a:r>
              <a:rPr lang="en-US" sz="1200" kern="1200" baseline="0" dirty="0">
                <a:solidFill>
                  <a:schemeClr val="tx1"/>
                </a:solidFill>
                <a:latin typeface="+mn-lt"/>
                <a:ea typeface="+mn-ea"/>
                <a:cs typeface="+mn-cs"/>
              </a:rPr>
              <a:t>time of its last reference; this would have to be done at each memory reference,</a:t>
            </a:r>
          </a:p>
          <a:p>
            <a:r>
              <a:rPr lang="en-US" sz="1200" kern="1200" baseline="0" dirty="0">
                <a:solidFill>
                  <a:schemeClr val="tx1"/>
                </a:solidFill>
                <a:latin typeface="+mn-lt"/>
                <a:ea typeface="+mn-ea"/>
                <a:cs typeface="+mn-cs"/>
              </a:rPr>
              <a:t>both instruction and data. Even if the hardware would support such a scheme, the</a:t>
            </a:r>
          </a:p>
          <a:p>
            <a:r>
              <a:rPr lang="en-US" sz="1200" kern="1200" baseline="0" dirty="0">
                <a:solidFill>
                  <a:schemeClr val="tx1"/>
                </a:solidFill>
                <a:latin typeface="+mn-lt"/>
                <a:ea typeface="+mn-ea"/>
                <a:cs typeface="+mn-cs"/>
              </a:rPr>
              <a:t>overhead would be tremendous. Alternatively, one could maintain a stack of page</a:t>
            </a:r>
          </a:p>
          <a:p>
            <a:r>
              <a:rPr lang="en-US" sz="1200" kern="1200" baseline="0" dirty="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1099121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first-in-first-out (FIFO) </a:t>
            </a:r>
            <a:r>
              <a:rPr lang="en-US" sz="1200" b="0" kern="1200" baseline="0" dirty="0">
                <a:solidFill>
                  <a:schemeClr val="tx1"/>
                </a:solidFill>
                <a:latin typeface="+mn-lt"/>
                <a:ea typeface="+mn-ea"/>
                <a:cs typeface="+mn-cs"/>
              </a:rPr>
              <a:t>policy treats the page frames allocated to a process</a:t>
            </a:r>
          </a:p>
          <a:p>
            <a:r>
              <a:rPr lang="en-US" sz="1200" kern="1200" baseline="0" dirty="0">
                <a:solidFill>
                  <a:schemeClr val="tx1"/>
                </a:solidFill>
                <a:latin typeface="+mn-lt"/>
                <a:ea typeface="+mn-ea"/>
                <a:cs typeface="+mn-cs"/>
              </a:rPr>
              <a:t>as a circular buffer, and pages are removed in round-robin style. All that is</a:t>
            </a:r>
          </a:p>
          <a:p>
            <a:r>
              <a:rPr lang="en-US" sz="1200" kern="1200" baseline="0" dirty="0">
                <a:solidFill>
                  <a:schemeClr val="tx1"/>
                </a:solidFill>
                <a:latin typeface="+mn-lt"/>
                <a:ea typeface="+mn-ea"/>
                <a:cs typeface="+mn-cs"/>
              </a:rPr>
              <a:t>required is a pointer that circles through the page frames of the process. This is</a:t>
            </a:r>
          </a:p>
          <a:p>
            <a:r>
              <a:rPr lang="en-US" sz="1200" kern="1200" baseline="0" dirty="0">
                <a:solidFill>
                  <a:schemeClr val="tx1"/>
                </a:solidFill>
                <a:latin typeface="+mn-lt"/>
                <a:ea typeface="+mn-ea"/>
                <a:cs typeface="+mn-cs"/>
              </a:rPr>
              <a:t>therefore one of the simplest page replacement policies to implement. The logic</a:t>
            </a:r>
          </a:p>
          <a:p>
            <a:r>
              <a:rPr lang="en-US" sz="1200" kern="1200" baseline="0" dirty="0">
                <a:solidFill>
                  <a:schemeClr val="tx1"/>
                </a:solidFill>
                <a:latin typeface="+mn-lt"/>
                <a:ea typeface="+mn-ea"/>
                <a:cs typeface="+mn-cs"/>
              </a:rPr>
              <a:t>behind this choice, other than its simplicity, is that one is replacing the page that</a:t>
            </a:r>
          </a:p>
          <a:p>
            <a:r>
              <a:rPr lang="en-US" sz="1200" kern="1200" baseline="0" dirty="0">
                <a:solidFill>
                  <a:schemeClr val="tx1"/>
                </a:solidFill>
                <a:latin typeface="+mn-lt"/>
                <a:ea typeface="+mn-ea"/>
                <a:cs typeface="+mn-cs"/>
              </a:rPr>
              <a:t>has been in memory the longest: A page fetched into memory a long time ago may</a:t>
            </a:r>
          </a:p>
          <a:p>
            <a:r>
              <a:rPr lang="en-US" sz="1200" kern="1200" baseline="0" dirty="0">
                <a:solidFill>
                  <a:schemeClr val="tx1"/>
                </a:solidFill>
                <a:latin typeface="+mn-lt"/>
                <a:ea typeface="+mn-ea"/>
                <a:cs typeface="+mn-cs"/>
              </a:rPr>
              <a:t>have now fallen out of use. This reasoning will often be wrong, because there will</a:t>
            </a:r>
          </a:p>
          <a:p>
            <a:r>
              <a:rPr lang="en-US" sz="1200" kern="1200" baseline="0" dirty="0">
                <a:solidFill>
                  <a:schemeClr val="tx1"/>
                </a:solidFill>
                <a:latin typeface="+mn-lt"/>
                <a:ea typeface="+mn-ea"/>
                <a:cs typeface="+mn-cs"/>
              </a:rPr>
              <a:t>often be regions of program or data that are heavily used throughout the life of a</a:t>
            </a:r>
          </a:p>
          <a:p>
            <a:r>
              <a:rPr lang="en-US" sz="1200" kern="1200" baseline="0" dirty="0">
                <a:solidFill>
                  <a:schemeClr val="tx1"/>
                </a:solidFill>
                <a:latin typeface="+mn-lt"/>
                <a:ea typeface="+mn-ea"/>
                <a:cs typeface="+mn-cs"/>
              </a:rPr>
              <a:t>program. Those pages will be repeatedly paged in and out by the FIFO algorithm.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171058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the execution of this process to proceed later, the operating system will need to</a:t>
            </a:r>
          </a:p>
          <a:p>
            <a:r>
              <a:rPr lang="en-US" sz="1200" kern="1200" baseline="0" dirty="0">
                <a:solidFill>
                  <a:schemeClr val="tx1"/>
                </a:solidFill>
                <a:latin typeface="+mn-lt"/>
                <a:ea typeface="+mn-ea"/>
                <a:cs typeface="+mn-cs"/>
              </a:rPr>
              <a:t>bring into main memory the piece of the process that contains the logical address</a:t>
            </a:r>
          </a:p>
          <a:p>
            <a:r>
              <a:rPr lang="en-US" sz="1200" kern="1200" baseline="0" dirty="0">
                <a:solidFill>
                  <a:schemeClr val="tx1"/>
                </a:solidFill>
                <a:latin typeface="+mn-lt"/>
                <a:ea typeface="+mn-ea"/>
                <a:cs typeface="+mn-cs"/>
              </a:rPr>
              <a:t>that caused the access fault. For this purpose, the operating system issues a disk I/O</a:t>
            </a:r>
          </a:p>
          <a:p>
            <a:r>
              <a:rPr lang="en-US" sz="1200" kern="1200" baseline="0" dirty="0">
                <a:solidFill>
                  <a:schemeClr val="tx1"/>
                </a:solidFill>
                <a:latin typeface="+mn-lt"/>
                <a:ea typeface="+mn-ea"/>
                <a:cs typeface="+mn-cs"/>
              </a:rPr>
              <a:t>read request. After the I/O request has been issued, the operating system can dispatch</a:t>
            </a:r>
          </a:p>
          <a:p>
            <a:r>
              <a:rPr lang="en-US" sz="1200" kern="1200" baseline="0" dirty="0">
                <a:solidFill>
                  <a:schemeClr val="tx1"/>
                </a:solidFill>
                <a:latin typeface="+mn-lt"/>
                <a:ea typeface="+mn-ea"/>
                <a:cs typeface="+mn-cs"/>
              </a:rPr>
              <a:t>another process to run while the disk I/O is performed. Once the desired piece</a:t>
            </a:r>
          </a:p>
          <a:p>
            <a:r>
              <a:rPr lang="en-US" sz="1200" kern="1200" baseline="0" dirty="0">
                <a:solidFill>
                  <a:schemeClr val="tx1"/>
                </a:solidFill>
                <a:latin typeface="+mn-lt"/>
                <a:ea typeface="+mn-ea"/>
                <a:cs typeface="+mn-cs"/>
              </a:rPr>
              <a:t>has been brought into main memory, an I/O interrupt is issued, giving control back</a:t>
            </a:r>
          </a:p>
          <a:p>
            <a:r>
              <a:rPr lang="en-US" sz="1200" kern="1200" baseline="0" dirty="0">
                <a:solidFill>
                  <a:schemeClr val="tx1"/>
                </a:solidFill>
                <a:latin typeface="+mn-lt"/>
                <a:ea typeface="+mn-ea"/>
                <a:cs typeface="+mn-cs"/>
              </a:rPr>
              <a:t>to the operating system, which places the affected process back into a Ready 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73110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simplest form of clock policy requires the association of an additional</a:t>
            </a:r>
          </a:p>
          <a:p>
            <a:r>
              <a:rPr lang="en-US" sz="1200" kern="1200" baseline="0" dirty="0">
                <a:solidFill>
                  <a:schemeClr val="tx1"/>
                </a:solidFill>
                <a:latin typeface="+mn-lt"/>
                <a:ea typeface="+mn-ea"/>
                <a:cs typeface="+mn-cs"/>
              </a:rPr>
              <a:t>bit with each frame, referred to as the use bit. When a page is first loaded into a</a:t>
            </a:r>
          </a:p>
          <a:p>
            <a:r>
              <a:rPr lang="en-US" sz="1200" kern="1200" baseline="0" dirty="0">
                <a:solidFill>
                  <a:schemeClr val="tx1"/>
                </a:solidFill>
                <a:latin typeface="+mn-lt"/>
                <a:ea typeface="+mn-ea"/>
                <a:cs typeface="+mn-cs"/>
              </a:rPr>
              <a:t>frame in memory, the use bit for that frame is set to 1. Whenever the page is subsequently</a:t>
            </a:r>
          </a:p>
          <a:p>
            <a:r>
              <a:rPr lang="en-US" sz="1200" kern="1200" baseline="0" dirty="0">
                <a:solidFill>
                  <a:schemeClr val="tx1"/>
                </a:solidFill>
                <a:latin typeface="+mn-lt"/>
                <a:ea typeface="+mn-ea"/>
                <a:cs typeface="+mn-cs"/>
              </a:rPr>
              <a:t>referenced (after the reference that generated the page fault), its use bit is</a:t>
            </a:r>
          </a:p>
          <a:p>
            <a:r>
              <a:rPr lang="en-US" sz="1200" kern="1200" baseline="0" dirty="0">
                <a:solidFill>
                  <a:schemeClr val="tx1"/>
                </a:solidFill>
                <a:latin typeface="+mn-lt"/>
                <a:ea typeface="+mn-ea"/>
                <a:cs typeface="+mn-cs"/>
              </a:rPr>
              <a:t>set to 1. For the page replacement algorithm, the set of frames that are candidates</a:t>
            </a:r>
          </a:p>
          <a:p>
            <a:r>
              <a:rPr lang="en-US" sz="1200" kern="1200" baseline="0" dirty="0">
                <a:solidFill>
                  <a:schemeClr val="tx1"/>
                </a:solidFill>
                <a:latin typeface="+mn-lt"/>
                <a:ea typeface="+mn-ea"/>
                <a:cs typeface="+mn-cs"/>
              </a:rPr>
              <a:t>for replacement (this process: local scope; all of main memory: global scope  ) is</a:t>
            </a:r>
          </a:p>
          <a:p>
            <a:r>
              <a:rPr lang="en-US" sz="1200" kern="1200" baseline="0" dirty="0">
                <a:solidFill>
                  <a:schemeClr val="tx1"/>
                </a:solidFill>
                <a:latin typeface="+mn-lt"/>
                <a:ea typeface="+mn-ea"/>
                <a:cs typeface="+mn-cs"/>
              </a:rPr>
              <a:t>considered to be a circular buffer, with which a pointer is associated. When a page</a:t>
            </a:r>
          </a:p>
          <a:p>
            <a:r>
              <a:rPr lang="en-US" sz="1200" kern="1200" baseline="0" dirty="0">
                <a:solidFill>
                  <a:schemeClr val="tx1"/>
                </a:solidFill>
                <a:latin typeface="+mn-lt"/>
                <a:ea typeface="+mn-ea"/>
                <a:cs typeface="+mn-cs"/>
              </a:rPr>
              <a:t>is replaced, the pointer is set to indicate the next frame in the buffer after the one</a:t>
            </a:r>
          </a:p>
          <a:p>
            <a:r>
              <a:rPr lang="en-US" sz="1200" kern="1200" baseline="0" dirty="0">
                <a:solidFill>
                  <a:schemeClr val="tx1"/>
                </a:solidFill>
                <a:latin typeface="+mn-lt"/>
                <a:ea typeface="+mn-ea"/>
                <a:cs typeface="+mn-cs"/>
              </a:rPr>
              <a:t>just updated. When it comes time to replace a page, the operating system scans</a:t>
            </a:r>
          </a:p>
          <a:p>
            <a:r>
              <a:rPr lang="en-US" sz="1200" kern="1200" baseline="0" dirty="0">
                <a:solidFill>
                  <a:schemeClr val="tx1"/>
                </a:solidFill>
                <a:latin typeface="+mn-lt"/>
                <a:ea typeface="+mn-ea"/>
                <a:cs typeface="+mn-cs"/>
              </a:rPr>
              <a:t>the buffer to find a frame with a use bit set to 0. Each time it encounters a frame</a:t>
            </a:r>
          </a:p>
          <a:p>
            <a:r>
              <a:rPr lang="en-US" sz="1200" kern="1200" baseline="0" dirty="0">
                <a:solidFill>
                  <a:schemeClr val="tx1"/>
                </a:solidFill>
                <a:latin typeface="+mn-lt"/>
                <a:ea typeface="+mn-ea"/>
                <a:cs typeface="+mn-cs"/>
              </a:rPr>
              <a:t>with a use bit of 1, it resets that bit to 0 and continues on. If any of the frames in</a:t>
            </a:r>
          </a:p>
          <a:p>
            <a:r>
              <a:rPr lang="en-US" sz="1200" kern="1200" baseline="0" dirty="0">
                <a:solidFill>
                  <a:schemeClr val="tx1"/>
                </a:solidFill>
                <a:latin typeface="+mn-lt"/>
                <a:ea typeface="+mn-ea"/>
                <a:cs typeface="+mn-cs"/>
              </a:rPr>
              <a:t>the buffer have a use bit of 0 at the beginning of this process, the first such frame</a:t>
            </a:r>
          </a:p>
          <a:p>
            <a:r>
              <a:rPr lang="en-US" sz="1200" kern="1200" baseline="0" dirty="0">
                <a:solidFill>
                  <a:schemeClr val="tx1"/>
                </a:solidFill>
                <a:latin typeface="+mn-lt"/>
                <a:ea typeface="+mn-ea"/>
                <a:cs typeface="+mn-cs"/>
              </a:rPr>
              <a:t>encountered is chosen for replacement. If all of the frames have a use bit of 1, then</a:t>
            </a:r>
          </a:p>
          <a:p>
            <a:r>
              <a:rPr lang="en-US" sz="1200" kern="1200" baseline="0" dirty="0">
                <a:solidFill>
                  <a:schemeClr val="tx1"/>
                </a:solidFill>
                <a:latin typeface="+mn-lt"/>
                <a:ea typeface="+mn-ea"/>
                <a:cs typeface="+mn-cs"/>
              </a:rPr>
              <a:t>the pointer will make one complete cycle through the buffer, setting all the use bits</a:t>
            </a:r>
          </a:p>
          <a:p>
            <a:r>
              <a:rPr lang="en-US" sz="1200" kern="1200" baseline="0" dirty="0">
                <a:solidFill>
                  <a:schemeClr val="tx1"/>
                </a:solidFill>
                <a:latin typeface="+mn-lt"/>
                <a:ea typeface="+mn-ea"/>
                <a:cs typeface="+mn-cs"/>
              </a:rPr>
              <a:t>to 0, and stop at its original position, replacing the page in that frame. We can see</a:t>
            </a:r>
          </a:p>
          <a:p>
            <a:r>
              <a:rPr lang="en-US" sz="1200" kern="1200" baseline="0" dirty="0">
                <a:solidFill>
                  <a:schemeClr val="tx1"/>
                </a:solidFill>
                <a:latin typeface="+mn-lt"/>
                <a:ea typeface="+mn-ea"/>
                <a:cs typeface="+mn-cs"/>
              </a:rPr>
              <a:t>that this policy is similar to FIFO, except that, in the clock policy, any frame with</a:t>
            </a:r>
          </a:p>
          <a:p>
            <a:r>
              <a:rPr lang="en-US" sz="1200" kern="1200" baseline="0" dirty="0">
                <a:solidFill>
                  <a:schemeClr val="tx1"/>
                </a:solidFill>
                <a:latin typeface="+mn-lt"/>
                <a:ea typeface="+mn-ea"/>
                <a:cs typeface="+mn-cs"/>
              </a:rPr>
              <a:t>a use bit of 1 is passed over by the algorithm. The policy is referred to as a clock</a:t>
            </a:r>
          </a:p>
          <a:p>
            <a:r>
              <a:rPr lang="en-US" sz="1200" kern="1200" baseline="0" dirty="0">
                <a:solidFill>
                  <a:schemeClr val="tx1"/>
                </a:solidFill>
                <a:latin typeface="+mn-lt"/>
                <a:ea typeface="+mn-ea"/>
                <a:cs typeface="+mn-cs"/>
              </a:rPr>
              <a:t>policy because we can visualize the page frames as laid out in a circle. A number of</a:t>
            </a:r>
          </a:p>
          <a:p>
            <a:r>
              <a:rPr lang="en-US" sz="1200" kern="1200" baseline="0" dirty="0">
                <a:solidFill>
                  <a:schemeClr val="tx1"/>
                </a:solidFill>
                <a:latin typeface="+mn-lt"/>
                <a:ea typeface="+mn-ea"/>
                <a:cs typeface="+mn-cs"/>
              </a:rPr>
              <a:t>operating systems have employed some variation of this simple clock policy (e.g.,</a:t>
            </a:r>
          </a:p>
          <a:p>
            <a:r>
              <a:rPr lang="en-US" sz="1200" kern="1200" baseline="0" dirty="0" err="1">
                <a:solidFill>
                  <a:schemeClr val="tx1"/>
                </a:solidFill>
                <a:latin typeface="+mn-lt"/>
                <a:ea typeface="+mn-ea"/>
                <a:cs typeface="+mn-cs"/>
              </a:rPr>
              <a:t>Multics</a:t>
            </a:r>
            <a:r>
              <a:rPr lang="en-US" sz="1200" kern="1200" baseline="0" dirty="0">
                <a:solidFill>
                  <a:schemeClr val="tx1"/>
                </a:solidFill>
                <a:latin typeface="+mn-lt"/>
                <a:ea typeface="+mn-ea"/>
                <a:cs typeface="+mn-cs"/>
              </a:rPr>
              <a:t> [CORB68]).</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31145353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8.15 provides an example of the simple clock policy mechanism. A circular</a:t>
            </a:r>
          </a:p>
          <a:p>
            <a:r>
              <a:rPr lang="en-US" sz="1200" kern="1200" baseline="0" dirty="0">
                <a:solidFill>
                  <a:schemeClr val="tx1"/>
                </a:solidFill>
                <a:latin typeface="+mn-lt"/>
                <a:ea typeface="+mn-ea"/>
                <a:cs typeface="+mn-cs"/>
              </a:rPr>
              <a:t>buffer of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main memory frames is available for page replacement. Just prior</a:t>
            </a:r>
          </a:p>
          <a:p>
            <a:r>
              <a:rPr lang="en-US" sz="1200" kern="1200" baseline="0" dirty="0">
                <a:solidFill>
                  <a:schemeClr val="tx1"/>
                </a:solidFill>
                <a:latin typeface="+mn-lt"/>
                <a:ea typeface="+mn-ea"/>
                <a:cs typeface="+mn-cs"/>
              </a:rPr>
              <a:t>to the replacement of a page from the buffer with incoming page 727 , the next frame</a:t>
            </a:r>
          </a:p>
          <a:p>
            <a:r>
              <a:rPr lang="en-US" sz="1200" kern="1200" baseline="0" dirty="0">
                <a:solidFill>
                  <a:schemeClr val="tx1"/>
                </a:solidFill>
                <a:latin typeface="+mn-lt"/>
                <a:ea typeface="+mn-ea"/>
                <a:cs typeface="+mn-cs"/>
              </a:rPr>
              <a:t>pointer points at frame 2, which contains page 45 . The clock policy is now executed.</a:t>
            </a:r>
          </a:p>
          <a:p>
            <a:r>
              <a:rPr lang="en-US" sz="1200" kern="1200" baseline="0" dirty="0">
                <a:solidFill>
                  <a:schemeClr val="tx1"/>
                </a:solidFill>
                <a:latin typeface="+mn-lt"/>
                <a:ea typeface="+mn-ea"/>
                <a:cs typeface="+mn-cs"/>
              </a:rPr>
              <a:t>Because the use bit for page 45 in frame 2 is equal to 1, this page is not replaced.</a:t>
            </a:r>
          </a:p>
          <a:p>
            <a:r>
              <a:rPr lang="en-US" sz="1200" kern="1200" baseline="0" dirty="0">
                <a:solidFill>
                  <a:schemeClr val="tx1"/>
                </a:solidFill>
                <a:latin typeface="+mn-lt"/>
                <a:ea typeface="+mn-ea"/>
                <a:cs typeface="+mn-cs"/>
              </a:rPr>
              <a:t>Instead, the use bit is set to 0 and the pointer advances. Similarly, page 191 in frame</a:t>
            </a:r>
          </a:p>
          <a:p>
            <a:r>
              <a:rPr lang="en-US" sz="1200" kern="1200" baseline="0" dirty="0">
                <a:solidFill>
                  <a:schemeClr val="tx1"/>
                </a:solidFill>
                <a:latin typeface="+mn-lt"/>
                <a:ea typeface="+mn-ea"/>
                <a:cs typeface="+mn-cs"/>
              </a:rPr>
              <a:t>3 is not replaced; its use bit is set to 0 and the pointer advances. In the next frame,</a:t>
            </a:r>
          </a:p>
          <a:p>
            <a:r>
              <a:rPr lang="en-US" sz="1200" kern="1200" baseline="0" dirty="0">
                <a:solidFill>
                  <a:schemeClr val="tx1"/>
                </a:solidFill>
                <a:latin typeface="+mn-lt"/>
                <a:ea typeface="+mn-ea"/>
                <a:cs typeface="+mn-cs"/>
              </a:rPr>
              <a:t>frame 4, the use bit is set to 0. Therefore, page 556 is replaced with page 727 . The</a:t>
            </a:r>
          </a:p>
          <a:p>
            <a:r>
              <a:rPr lang="en-US" sz="1200" kern="1200" baseline="0" dirty="0">
                <a:solidFill>
                  <a:schemeClr val="tx1"/>
                </a:solidFill>
                <a:latin typeface="+mn-lt"/>
                <a:ea typeface="+mn-ea"/>
                <a:cs typeface="+mn-cs"/>
              </a:rPr>
              <a:t>use bit is set to 1 for this frame and the pointer advances to frame 5, completing the</a:t>
            </a:r>
          </a:p>
          <a:p>
            <a:r>
              <a:rPr lang="en-US" sz="1200" kern="1200" baseline="0" dirty="0">
                <a:solidFill>
                  <a:schemeClr val="tx1"/>
                </a:solidFill>
                <a:latin typeface="+mn-lt"/>
                <a:ea typeface="+mn-ea"/>
                <a:cs typeface="+mn-cs"/>
              </a:rPr>
              <a:t>page replacement procedure.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behavior of the clock policy is illustrated in Figure 8.14. The presence of an</a:t>
            </a:r>
          </a:p>
          <a:p>
            <a:r>
              <a:rPr lang="en-US" sz="1200" kern="1200" baseline="0" dirty="0">
                <a:solidFill>
                  <a:schemeClr val="tx1"/>
                </a:solidFill>
                <a:latin typeface="+mn-lt"/>
                <a:ea typeface="+mn-ea"/>
                <a:cs typeface="+mn-cs"/>
              </a:rPr>
              <a:t>asterisk indicates that the corresponding use bit is equal to 1, and the arrow indicates</a:t>
            </a:r>
          </a:p>
          <a:p>
            <a:r>
              <a:rPr lang="en-US" sz="1200" kern="1200" baseline="0" dirty="0">
                <a:solidFill>
                  <a:schemeClr val="tx1"/>
                </a:solidFill>
                <a:latin typeface="+mn-lt"/>
                <a:ea typeface="+mn-ea"/>
                <a:cs typeface="+mn-cs"/>
              </a:rPr>
              <a:t>the current position of the pointer. Note the clock policy is adept at protecting frames</a:t>
            </a:r>
          </a:p>
          <a:p>
            <a:r>
              <a:rPr lang="en-US" sz="1200" kern="1200" baseline="0" dirty="0">
                <a:solidFill>
                  <a:schemeClr val="tx1"/>
                </a:solidFill>
                <a:latin typeface="+mn-lt"/>
                <a:ea typeface="+mn-ea"/>
                <a:cs typeface="+mn-cs"/>
              </a:rPr>
              <a:t>2 and 5 from replacement.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16323461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8.16 shows the results of an experiment reported in [BAER80], which</a:t>
            </a:r>
          </a:p>
          <a:p>
            <a:r>
              <a:rPr lang="en-US" sz="1200" kern="1200" baseline="0" dirty="0">
                <a:solidFill>
                  <a:schemeClr val="tx1"/>
                </a:solidFill>
                <a:latin typeface="+mn-lt"/>
                <a:ea typeface="+mn-ea"/>
                <a:cs typeface="+mn-cs"/>
              </a:rPr>
              <a:t>compares the four algorithms that we have been discussing; it is assumed that the</a:t>
            </a:r>
          </a:p>
          <a:p>
            <a:r>
              <a:rPr lang="en-US" sz="1200" kern="1200" baseline="0" dirty="0">
                <a:solidFill>
                  <a:schemeClr val="tx1"/>
                </a:solidFill>
                <a:latin typeface="+mn-lt"/>
                <a:ea typeface="+mn-ea"/>
                <a:cs typeface="+mn-cs"/>
              </a:rPr>
              <a:t>number of page frames assigned to a process is fixed. The results are based on the</a:t>
            </a:r>
          </a:p>
          <a:p>
            <a:r>
              <a:rPr lang="en-US" sz="1200" kern="1200" baseline="0" dirty="0">
                <a:solidFill>
                  <a:schemeClr val="tx1"/>
                </a:solidFill>
                <a:latin typeface="+mn-lt"/>
                <a:ea typeface="+mn-ea"/>
                <a:cs typeface="+mn-cs"/>
              </a:rPr>
              <a:t>execution of 0.25 </a:t>
            </a:r>
            <a:r>
              <a:rPr lang="en-US" sz="1200" kern="1200" baseline="0" dirty="0" err="1">
                <a:solidFill>
                  <a:schemeClr val="tx1"/>
                </a:solidFill>
                <a:latin typeface="+mn-lt"/>
                <a:ea typeface="+mn-ea"/>
                <a:cs typeface="+mn-cs"/>
              </a:rPr>
              <a:t>x</a:t>
            </a:r>
            <a:r>
              <a:rPr lang="en-US" sz="1200" kern="1200" baseline="0" dirty="0">
                <a:solidFill>
                  <a:schemeClr val="tx1"/>
                </a:solidFill>
                <a:latin typeface="+mn-lt"/>
                <a:ea typeface="+mn-ea"/>
                <a:cs typeface="+mn-cs"/>
              </a:rPr>
              <a:t> 10</a:t>
            </a:r>
            <a:r>
              <a:rPr lang="en-US" sz="1200" kern="1200" baseline="30000" dirty="0">
                <a:solidFill>
                  <a:schemeClr val="tx1"/>
                </a:solidFill>
                <a:latin typeface="+mn-lt"/>
                <a:ea typeface="+mn-ea"/>
                <a:cs typeface="+mn-cs"/>
              </a:rPr>
              <a:t>6</a:t>
            </a:r>
            <a:r>
              <a:rPr lang="en-US" sz="1200" kern="1200" baseline="0" dirty="0">
                <a:solidFill>
                  <a:schemeClr val="tx1"/>
                </a:solidFill>
                <a:latin typeface="+mn-lt"/>
                <a:ea typeface="+mn-ea"/>
                <a:cs typeface="+mn-cs"/>
              </a:rPr>
              <a:t> references in a FORTRAN program, using a page size of 256</a:t>
            </a:r>
          </a:p>
          <a:p>
            <a:r>
              <a:rPr lang="en-US" sz="1200" kern="1200" baseline="0" dirty="0">
                <a:solidFill>
                  <a:schemeClr val="tx1"/>
                </a:solidFill>
                <a:latin typeface="+mn-lt"/>
                <a:ea typeface="+mn-ea"/>
                <a:cs typeface="+mn-cs"/>
              </a:rPr>
              <a:t>words. Baer ran the experiment with frame allocations of 6, 8, 10, 12, and 14 frames.</a:t>
            </a:r>
          </a:p>
          <a:p>
            <a:r>
              <a:rPr lang="en-US" sz="1200" kern="1200" baseline="0" dirty="0">
                <a:solidFill>
                  <a:schemeClr val="tx1"/>
                </a:solidFill>
                <a:latin typeface="+mn-lt"/>
                <a:ea typeface="+mn-ea"/>
                <a:cs typeface="+mn-cs"/>
              </a:rPr>
              <a:t>The differences among the four policies are most striking at small allocations, with</a:t>
            </a:r>
          </a:p>
          <a:p>
            <a:r>
              <a:rPr lang="en-US" sz="1200" kern="1200" baseline="0" dirty="0">
                <a:solidFill>
                  <a:schemeClr val="tx1"/>
                </a:solidFill>
                <a:latin typeface="+mn-lt"/>
                <a:ea typeface="+mn-ea"/>
                <a:cs typeface="+mn-cs"/>
              </a:rPr>
              <a:t>FIFO being over a factor of 2 worse than optimal. All four curves have the same shape</a:t>
            </a:r>
          </a:p>
          <a:p>
            <a:r>
              <a:rPr lang="en-US" sz="1200" kern="1200" baseline="0" dirty="0">
                <a:solidFill>
                  <a:schemeClr val="tx1"/>
                </a:solidFill>
                <a:latin typeface="+mn-lt"/>
                <a:ea typeface="+mn-ea"/>
                <a:cs typeface="+mn-cs"/>
              </a:rPr>
              <a:t>as the idealized behavior shown in Figure 8.10b . In order to run efficiently, we would</a:t>
            </a:r>
          </a:p>
          <a:p>
            <a:r>
              <a:rPr lang="en-US" sz="1200" kern="1200" baseline="0" dirty="0">
                <a:solidFill>
                  <a:schemeClr val="tx1"/>
                </a:solidFill>
                <a:latin typeface="+mn-lt"/>
                <a:ea typeface="+mn-ea"/>
                <a:cs typeface="+mn-cs"/>
              </a:rPr>
              <a:t>like to be to the right of the knee of the curve (with a small page fault rate) while</a:t>
            </a:r>
          </a:p>
          <a:p>
            <a:r>
              <a:rPr lang="en-US" sz="1200" kern="1200" baseline="0" dirty="0">
                <a:solidFill>
                  <a:schemeClr val="tx1"/>
                </a:solidFill>
                <a:latin typeface="+mn-lt"/>
                <a:ea typeface="+mn-ea"/>
                <a:cs typeface="+mn-cs"/>
              </a:rPr>
              <a:t>keeping a small frame allocation (to the left of the knee of the curve). These two constraints</a:t>
            </a:r>
          </a:p>
          <a:p>
            <a:r>
              <a:rPr lang="en-US" sz="1200" kern="1200" baseline="0" dirty="0">
                <a:solidFill>
                  <a:schemeClr val="tx1"/>
                </a:solidFill>
                <a:latin typeface="+mn-lt"/>
                <a:ea typeface="+mn-ea"/>
                <a:cs typeface="+mn-cs"/>
              </a:rPr>
              <a:t>indicate that a desirable mode of operation would be at the knee of the curve.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clock algorithm has also been compared to these other algorithms when</a:t>
            </a:r>
          </a:p>
          <a:p>
            <a:r>
              <a:rPr lang="en-US" sz="1200" kern="1200" baseline="0" dirty="0">
                <a:solidFill>
                  <a:schemeClr val="tx1"/>
                </a:solidFill>
                <a:latin typeface="+mn-lt"/>
                <a:ea typeface="+mn-ea"/>
                <a:cs typeface="+mn-cs"/>
              </a:rPr>
              <a:t>a variable allocation and either global or local replacement scope (see the following</a:t>
            </a:r>
          </a:p>
          <a:p>
            <a:r>
              <a:rPr lang="en-US" sz="1200" kern="1200" baseline="0" dirty="0">
                <a:solidFill>
                  <a:schemeClr val="tx1"/>
                </a:solidFill>
                <a:latin typeface="+mn-lt"/>
                <a:ea typeface="+mn-ea"/>
                <a:cs typeface="+mn-cs"/>
              </a:rPr>
              <a:t>discussion of replacement policy) is used [CARR81]. The clock algorithm</a:t>
            </a:r>
          </a:p>
          <a:p>
            <a:r>
              <a:rPr lang="en-US" sz="1200" kern="1200" baseline="0" dirty="0">
                <a:solidFill>
                  <a:schemeClr val="tx1"/>
                </a:solidFill>
                <a:latin typeface="+mn-lt"/>
                <a:ea typeface="+mn-ea"/>
                <a:cs typeface="+mn-cs"/>
              </a:rPr>
              <a:t>was found to approximate closely the performance of LRU.</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6039655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i="0" kern="1200" baseline="0" dirty="0">
                <a:solidFill>
                  <a:schemeClr val="tx1"/>
                </a:solidFill>
                <a:latin typeface="+mn-lt"/>
                <a:ea typeface="+mn-ea"/>
                <a:cs typeface="+mn-cs"/>
              </a:rPr>
              <a:t>Although LRU and the clock policies are superior to FIFO,</a:t>
            </a:r>
          </a:p>
          <a:p>
            <a:r>
              <a:rPr lang="en-US" sz="1200" kern="1200" baseline="0" dirty="0">
                <a:solidFill>
                  <a:schemeClr val="tx1"/>
                </a:solidFill>
                <a:latin typeface="+mn-lt"/>
                <a:ea typeface="+mn-ea"/>
                <a:cs typeface="+mn-cs"/>
              </a:rPr>
              <a:t>they both involve complexity and overhead not suffered with FIFO. In addition,</a:t>
            </a:r>
          </a:p>
          <a:p>
            <a:r>
              <a:rPr lang="en-US" sz="1200" kern="1200" baseline="0" dirty="0">
                <a:solidFill>
                  <a:schemeClr val="tx1"/>
                </a:solidFill>
                <a:latin typeface="+mn-lt"/>
                <a:ea typeface="+mn-ea"/>
                <a:cs typeface="+mn-cs"/>
              </a:rPr>
              <a:t>there is the related issue that the cost of replacing a page that has been modified is</a:t>
            </a:r>
          </a:p>
          <a:p>
            <a:r>
              <a:rPr lang="en-US" sz="1200" kern="1200" baseline="0" dirty="0">
                <a:solidFill>
                  <a:schemeClr val="tx1"/>
                </a:solidFill>
                <a:latin typeface="+mn-lt"/>
                <a:ea typeface="+mn-ea"/>
                <a:cs typeface="+mn-cs"/>
              </a:rPr>
              <a:t>greater than for one that has not, because the former must be written back out to</a:t>
            </a:r>
          </a:p>
          <a:p>
            <a:r>
              <a:rPr lang="en-US" sz="1200" kern="1200" baseline="0" dirty="0">
                <a:solidFill>
                  <a:schemeClr val="tx1"/>
                </a:solidFill>
                <a:latin typeface="+mn-lt"/>
                <a:ea typeface="+mn-ea"/>
                <a:cs typeface="+mn-cs"/>
              </a:rPr>
              <a:t>secondary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interesting strategy that can improve paging performance and allow</a:t>
            </a:r>
          </a:p>
          <a:p>
            <a:r>
              <a:rPr lang="en-US" sz="1200" kern="1200" baseline="0" dirty="0">
                <a:solidFill>
                  <a:schemeClr val="tx1"/>
                </a:solidFill>
                <a:latin typeface="+mn-lt"/>
                <a:ea typeface="+mn-ea"/>
                <a:cs typeface="+mn-cs"/>
              </a:rPr>
              <a:t>the use of a simpler page replacement policy is page buffering. The VAX VMS</a:t>
            </a:r>
          </a:p>
          <a:p>
            <a:r>
              <a:rPr lang="en-US" sz="1200" kern="1200" baseline="0" dirty="0">
                <a:solidFill>
                  <a:schemeClr val="tx1"/>
                </a:solidFill>
                <a:latin typeface="+mn-lt"/>
                <a:ea typeface="+mn-ea"/>
                <a:cs typeface="+mn-cs"/>
              </a:rPr>
              <a:t>approach is representative. The page replacement algorithm is simple FIFO. To</a:t>
            </a:r>
          </a:p>
          <a:p>
            <a:r>
              <a:rPr lang="en-US" sz="1200" kern="1200" baseline="0" dirty="0">
                <a:solidFill>
                  <a:schemeClr val="tx1"/>
                </a:solidFill>
                <a:latin typeface="+mn-lt"/>
                <a:ea typeface="+mn-ea"/>
                <a:cs typeface="+mn-cs"/>
              </a:rPr>
              <a:t>improve performance, a replaced page is not lost but rather is assigned to one of</a:t>
            </a:r>
          </a:p>
          <a:p>
            <a:r>
              <a:rPr lang="en-US" sz="1200" kern="1200" baseline="0" dirty="0">
                <a:solidFill>
                  <a:schemeClr val="tx1"/>
                </a:solidFill>
                <a:latin typeface="+mn-lt"/>
                <a:ea typeface="+mn-ea"/>
                <a:cs typeface="+mn-cs"/>
              </a:rPr>
              <a:t>two lists: the free page list if the page has not been modified, or the modified page</a:t>
            </a:r>
          </a:p>
          <a:p>
            <a:r>
              <a:rPr lang="en-US" sz="1200" kern="1200" baseline="0" dirty="0">
                <a:solidFill>
                  <a:schemeClr val="tx1"/>
                </a:solidFill>
                <a:latin typeface="+mn-lt"/>
                <a:ea typeface="+mn-ea"/>
                <a:cs typeface="+mn-cs"/>
              </a:rPr>
              <a:t>list if it has. Note that the page is not physically moved about in main memory;</a:t>
            </a:r>
          </a:p>
          <a:p>
            <a:r>
              <a:rPr lang="en-US" sz="1200" kern="1200" baseline="0" dirty="0">
                <a:solidFill>
                  <a:schemeClr val="tx1"/>
                </a:solidFill>
                <a:latin typeface="+mn-lt"/>
                <a:ea typeface="+mn-ea"/>
                <a:cs typeface="+mn-cs"/>
              </a:rPr>
              <a:t>instead, the entry in the page table for this page is removed and placed in either the</a:t>
            </a:r>
          </a:p>
          <a:p>
            <a:r>
              <a:rPr lang="en-US" sz="1200" kern="1200" baseline="0" dirty="0">
                <a:solidFill>
                  <a:schemeClr val="tx1"/>
                </a:solidFill>
                <a:latin typeface="+mn-lt"/>
                <a:ea typeface="+mn-ea"/>
                <a:cs typeface="+mn-cs"/>
              </a:rPr>
              <a:t>free or modified page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free page list is a list of page frames available for reading in pages. VMS</a:t>
            </a:r>
          </a:p>
          <a:p>
            <a:r>
              <a:rPr lang="en-US" sz="1200" kern="1200" baseline="0" dirty="0">
                <a:solidFill>
                  <a:schemeClr val="tx1"/>
                </a:solidFill>
                <a:latin typeface="+mn-lt"/>
                <a:ea typeface="+mn-ea"/>
                <a:cs typeface="+mn-cs"/>
              </a:rPr>
              <a:t>tries to keep some small number of frames free at all times. When a page is to be</a:t>
            </a:r>
          </a:p>
          <a:p>
            <a:r>
              <a:rPr lang="en-US" sz="1200" kern="1200" baseline="0" dirty="0">
                <a:solidFill>
                  <a:schemeClr val="tx1"/>
                </a:solidFill>
                <a:latin typeface="+mn-lt"/>
                <a:ea typeface="+mn-ea"/>
                <a:cs typeface="+mn-cs"/>
              </a:rPr>
              <a:t>read in, the page frame at the head of the list is used, destroying the page that was</a:t>
            </a:r>
          </a:p>
          <a:p>
            <a:r>
              <a:rPr lang="en-US" sz="1200" kern="1200" baseline="0" dirty="0">
                <a:solidFill>
                  <a:schemeClr val="tx1"/>
                </a:solidFill>
                <a:latin typeface="+mn-lt"/>
                <a:ea typeface="+mn-ea"/>
                <a:cs typeface="+mn-cs"/>
              </a:rPr>
              <a:t>there. When an unmodified page is to be replaced, it remains in memory and its</a:t>
            </a:r>
          </a:p>
          <a:p>
            <a:r>
              <a:rPr lang="en-US" sz="1200" kern="1200" baseline="0" dirty="0">
                <a:solidFill>
                  <a:schemeClr val="tx1"/>
                </a:solidFill>
                <a:latin typeface="+mn-lt"/>
                <a:ea typeface="+mn-ea"/>
                <a:cs typeface="+mn-cs"/>
              </a:rPr>
              <a:t>page frame is added to the tail of the free page list. Similarly, when a modified page</a:t>
            </a:r>
          </a:p>
          <a:p>
            <a:r>
              <a:rPr lang="en-US" sz="1200" kern="1200" baseline="0" dirty="0">
                <a:solidFill>
                  <a:schemeClr val="tx1"/>
                </a:solidFill>
                <a:latin typeface="+mn-lt"/>
                <a:ea typeface="+mn-ea"/>
                <a:cs typeface="+mn-cs"/>
              </a:rPr>
              <a:t>is to be written out and replaced, its page frame is added to the tail of the modified</a:t>
            </a:r>
          </a:p>
          <a:p>
            <a:r>
              <a:rPr lang="en-US" sz="1200" kern="1200" baseline="0" dirty="0">
                <a:solidFill>
                  <a:schemeClr val="tx1"/>
                </a:solidFill>
                <a:latin typeface="+mn-lt"/>
                <a:ea typeface="+mn-ea"/>
                <a:cs typeface="+mn-cs"/>
              </a:rPr>
              <a:t>page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important aspect of these maneuvers is that the page to be replaced</a:t>
            </a:r>
          </a:p>
          <a:p>
            <a:r>
              <a:rPr lang="en-US" sz="1200" kern="1200" baseline="0" dirty="0">
                <a:solidFill>
                  <a:schemeClr val="tx1"/>
                </a:solidFill>
                <a:latin typeface="+mn-lt"/>
                <a:ea typeface="+mn-ea"/>
                <a:cs typeface="+mn-cs"/>
              </a:rPr>
              <a:t>remains in memory. Thus if the process references that page, it is returned to the</a:t>
            </a:r>
          </a:p>
          <a:p>
            <a:r>
              <a:rPr lang="en-US" sz="1200" kern="1200" baseline="0" dirty="0">
                <a:solidFill>
                  <a:schemeClr val="tx1"/>
                </a:solidFill>
                <a:latin typeface="+mn-lt"/>
                <a:ea typeface="+mn-ea"/>
                <a:cs typeface="+mn-cs"/>
              </a:rPr>
              <a:t>resident set of that process at little cost. In effect, the free and modified page lists act</a:t>
            </a:r>
          </a:p>
          <a:p>
            <a:r>
              <a:rPr lang="en-US" sz="1200" kern="1200" baseline="0" dirty="0">
                <a:solidFill>
                  <a:schemeClr val="tx1"/>
                </a:solidFill>
                <a:latin typeface="+mn-lt"/>
                <a:ea typeface="+mn-ea"/>
                <a:cs typeface="+mn-cs"/>
              </a:rPr>
              <a:t>as a cache of pages. The modified page list serves another useful function: Modified</a:t>
            </a:r>
          </a:p>
          <a:p>
            <a:r>
              <a:rPr lang="en-US" sz="1200" kern="1200" baseline="0" dirty="0">
                <a:solidFill>
                  <a:schemeClr val="tx1"/>
                </a:solidFill>
                <a:latin typeface="+mn-lt"/>
                <a:ea typeface="+mn-ea"/>
                <a:cs typeface="+mn-cs"/>
              </a:rPr>
              <a:t>pages are written out in clusters rather than one at a time. This significantly reduces</a:t>
            </a:r>
          </a:p>
          <a:p>
            <a:r>
              <a:rPr lang="en-US" sz="1200" kern="1200" baseline="0" dirty="0">
                <a:solidFill>
                  <a:schemeClr val="tx1"/>
                </a:solidFill>
                <a:latin typeface="+mn-lt"/>
                <a:ea typeface="+mn-ea"/>
                <a:cs typeface="+mn-cs"/>
              </a:rPr>
              <a:t>the number of I/O operations and therefore the amount of disk access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simpler version of page buffering is implemented in the Mach operating</a:t>
            </a:r>
          </a:p>
          <a:p>
            <a:r>
              <a:rPr lang="en-US" sz="1200" kern="1200" baseline="0" dirty="0">
                <a:solidFill>
                  <a:schemeClr val="tx1"/>
                </a:solidFill>
                <a:latin typeface="+mn-lt"/>
                <a:ea typeface="+mn-ea"/>
                <a:cs typeface="+mn-cs"/>
              </a:rPr>
              <a:t>system [RASH88]. In this case, no distinction is made between modified and</a:t>
            </a:r>
          </a:p>
          <a:p>
            <a:r>
              <a:rPr lang="en-US" sz="1200" kern="1200" baseline="0" dirty="0">
                <a:solidFill>
                  <a:schemeClr val="tx1"/>
                </a:solidFill>
                <a:latin typeface="+mn-lt"/>
                <a:ea typeface="+mn-ea"/>
                <a:cs typeface="+mn-cs"/>
              </a:rPr>
              <a:t>unmodified pages.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34360332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a:solidFill>
                  <a:schemeClr val="tx1"/>
                </a:solidFill>
                <a:latin typeface="+mn-lt"/>
                <a:ea typeface="+mn-ea"/>
                <a:cs typeface="+mn-cs"/>
              </a:rPr>
              <a:t>As discussed earlier, main memory size</a:t>
            </a:r>
          </a:p>
          <a:p>
            <a:r>
              <a:rPr lang="en-US" sz="1200" kern="1200" baseline="0" dirty="0">
                <a:solidFill>
                  <a:schemeClr val="tx1"/>
                </a:solidFill>
                <a:latin typeface="+mn-lt"/>
                <a:ea typeface="+mn-ea"/>
                <a:cs typeface="+mn-cs"/>
              </a:rPr>
              <a:t>is getting larger and the locality of applications is decreasing. In compensation,</a:t>
            </a:r>
          </a:p>
          <a:p>
            <a:r>
              <a:rPr lang="en-US" sz="1200" kern="1200" baseline="0" dirty="0">
                <a:solidFill>
                  <a:schemeClr val="tx1"/>
                </a:solidFill>
                <a:latin typeface="+mn-lt"/>
                <a:ea typeface="+mn-ea"/>
                <a:cs typeface="+mn-cs"/>
              </a:rPr>
              <a:t>cache sizes have been increasing. Large cache sizes, even </a:t>
            </a:r>
            <a:r>
              <a:rPr lang="en-US" sz="1200" kern="1200" baseline="0" dirty="0" err="1">
                <a:solidFill>
                  <a:schemeClr val="tx1"/>
                </a:solidFill>
                <a:latin typeface="+mn-lt"/>
                <a:ea typeface="+mn-ea"/>
                <a:cs typeface="+mn-cs"/>
              </a:rPr>
              <a:t>multimegabyte</a:t>
            </a:r>
            <a:r>
              <a:rPr lang="en-US" sz="1200" kern="1200" baseline="0" dirty="0">
                <a:solidFill>
                  <a:schemeClr val="tx1"/>
                </a:solidFill>
                <a:latin typeface="+mn-lt"/>
                <a:ea typeface="+mn-ea"/>
                <a:cs typeface="+mn-cs"/>
              </a:rPr>
              <a:t> ones, are</a:t>
            </a:r>
          </a:p>
          <a:p>
            <a:r>
              <a:rPr lang="en-US" sz="1200" kern="1200" baseline="0" dirty="0">
                <a:solidFill>
                  <a:schemeClr val="tx1"/>
                </a:solidFill>
                <a:latin typeface="+mn-lt"/>
                <a:ea typeface="+mn-ea"/>
                <a:cs typeface="+mn-cs"/>
              </a:rPr>
              <a:t>now feasible design alternatives [BORG90]. With a large cache, the replacement of</a:t>
            </a:r>
          </a:p>
          <a:p>
            <a:r>
              <a:rPr lang="en-US" sz="1200" kern="1200" baseline="0" dirty="0">
                <a:solidFill>
                  <a:schemeClr val="tx1"/>
                </a:solidFill>
                <a:latin typeface="+mn-lt"/>
                <a:ea typeface="+mn-ea"/>
                <a:cs typeface="+mn-cs"/>
              </a:rPr>
              <a:t>virtual memory pages can have a performance impact. If the page frame selected</a:t>
            </a:r>
          </a:p>
          <a:p>
            <a:r>
              <a:rPr lang="en-US" sz="1200" kern="1200" baseline="0" dirty="0">
                <a:solidFill>
                  <a:schemeClr val="tx1"/>
                </a:solidFill>
                <a:latin typeface="+mn-lt"/>
                <a:ea typeface="+mn-ea"/>
                <a:cs typeface="+mn-cs"/>
              </a:rPr>
              <a:t>for replacement is in the cache, then that cache block is lost as well as the page that</a:t>
            </a:r>
          </a:p>
          <a:p>
            <a:r>
              <a:rPr lang="en-US" sz="1200" kern="1200" baseline="0" dirty="0">
                <a:solidFill>
                  <a:schemeClr val="tx1"/>
                </a:solidFill>
                <a:latin typeface="+mn-lt"/>
                <a:ea typeface="+mn-ea"/>
                <a:cs typeface="+mn-cs"/>
              </a:rPr>
              <a:t>it holds.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systems that use some form of page buffering, it is possible to improve</a:t>
            </a:r>
          </a:p>
          <a:p>
            <a:r>
              <a:rPr lang="en-US" sz="1200" kern="1200" baseline="0" dirty="0">
                <a:solidFill>
                  <a:schemeClr val="tx1"/>
                </a:solidFill>
                <a:latin typeface="+mn-lt"/>
                <a:ea typeface="+mn-ea"/>
                <a:cs typeface="+mn-cs"/>
              </a:rPr>
              <a:t>cache performance by supplementing the page replacement policy with a policy for</a:t>
            </a:r>
          </a:p>
          <a:p>
            <a:r>
              <a:rPr lang="en-US" sz="1200" kern="1200" baseline="0" dirty="0">
                <a:solidFill>
                  <a:schemeClr val="tx1"/>
                </a:solidFill>
                <a:latin typeface="+mn-lt"/>
                <a:ea typeface="+mn-ea"/>
                <a:cs typeface="+mn-cs"/>
              </a:rPr>
              <a:t>page placement in the page buffer. Most operating systems place pages by selecting</a:t>
            </a:r>
          </a:p>
          <a:p>
            <a:r>
              <a:rPr lang="en-US" sz="1200" kern="1200" baseline="0" dirty="0">
                <a:solidFill>
                  <a:schemeClr val="tx1"/>
                </a:solidFill>
                <a:latin typeface="+mn-lt"/>
                <a:ea typeface="+mn-ea"/>
                <a:cs typeface="+mn-cs"/>
              </a:rPr>
              <a:t>an arbitrary page frame from the page buffer; typically a first-in-first-out discipline</a:t>
            </a:r>
          </a:p>
          <a:p>
            <a:r>
              <a:rPr lang="en-US" sz="1200" kern="1200" baseline="0" dirty="0">
                <a:solidFill>
                  <a:schemeClr val="tx1"/>
                </a:solidFill>
                <a:latin typeface="+mn-lt"/>
                <a:ea typeface="+mn-ea"/>
                <a:cs typeface="+mn-cs"/>
              </a:rPr>
              <a:t>is used. A study reported in [KESS92] shows that a careful page placement strategy</a:t>
            </a:r>
          </a:p>
          <a:p>
            <a:r>
              <a:rPr lang="en-US" sz="1200" kern="1200" baseline="0" dirty="0">
                <a:solidFill>
                  <a:schemeClr val="tx1"/>
                </a:solidFill>
                <a:latin typeface="+mn-lt"/>
                <a:ea typeface="+mn-ea"/>
                <a:cs typeface="+mn-cs"/>
              </a:rPr>
              <a:t>can result in 10–20% fewer cache misses than naive placement.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Several page placement algorithms are examined in [KESS92]. The details</a:t>
            </a:r>
          </a:p>
          <a:p>
            <a:r>
              <a:rPr lang="en-US" sz="1200" kern="1200" baseline="0" dirty="0">
                <a:solidFill>
                  <a:schemeClr val="tx1"/>
                </a:solidFill>
                <a:latin typeface="+mn-lt"/>
                <a:ea typeface="+mn-ea"/>
                <a:cs typeface="+mn-cs"/>
              </a:rPr>
              <a:t>are beyond the scope of this book, as they depend on the details of cache structure</a:t>
            </a:r>
          </a:p>
          <a:p>
            <a:r>
              <a:rPr lang="en-US" sz="1200" kern="1200" baseline="0" dirty="0">
                <a:solidFill>
                  <a:schemeClr val="tx1"/>
                </a:solidFill>
                <a:latin typeface="+mn-lt"/>
                <a:ea typeface="+mn-ea"/>
                <a:cs typeface="+mn-cs"/>
              </a:rPr>
              <a:t>and policies. The essence of these strategies is to bring consecutive pages into main</a:t>
            </a:r>
          </a:p>
          <a:p>
            <a:r>
              <a:rPr lang="en-US" sz="1200" kern="1200" baseline="0" dirty="0">
                <a:solidFill>
                  <a:schemeClr val="tx1"/>
                </a:solidFill>
                <a:latin typeface="+mn-lt"/>
                <a:ea typeface="+mn-ea"/>
                <a:cs typeface="+mn-cs"/>
              </a:rPr>
              <a:t>memory in such a way as to minimize the number of page frames that are mapped</a:t>
            </a:r>
          </a:p>
          <a:p>
            <a:r>
              <a:rPr lang="en-US" sz="1200" kern="1200" baseline="0" dirty="0">
                <a:solidFill>
                  <a:schemeClr val="tx1"/>
                </a:solidFill>
                <a:latin typeface="+mn-lt"/>
                <a:ea typeface="+mn-ea"/>
                <a:cs typeface="+mn-cs"/>
              </a:rPr>
              <a:t>into the same cache slots.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1750193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With paged virtual memory, it is not necessary and indeed</a:t>
            </a:r>
          </a:p>
          <a:p>
            <a:r>
              <a:rPr lang="en-US" sz="1200" kern="1200" baseline="0" dirty="0">
                <a:solidFill>
                  <a:schemeClr val="tx1"/>
                </a:solidFill>
                <a:latin typeface="+mn-lt"/>
                <a:ea typeface="+mn-ea"/>
                <a:cs typeface="+mn-cs"/>
              </a:rPr>
              <a:t>may not be possible to bring all of the pages of a process into main memory to</a:t>
            </a:r>
          </a:p>
          <a:p>
            <a:r>
              <a:rPr lang="en-US" sz="1200" kern="1200" baseline="0" dirty="0">
                <a:solidFill>
                  <a:schemeClr val="tx1"/>
                </a:solidFill>
                <a:latin typeface="+mn-lt"/>
                <a:ea typeface="+mn-ea"/>
                <a:cs typeface="+mn-cs"/>
              </a:rPr>
              <a:t>prepare it for execution. Thus, the operating system must decide how many pages to</a:t>
            </a:r>
          </a:p>
          <a:p>
            <a:r>
              <a:rPr lang="en-US" sz="1200" kern="1200" baseline="0" dirty="0">
                <a:solidFill>
                  <a:schemeClr val="tx1"/>
                </a:solidFill>
                <a:latin typeface="+mn-lt"/>
                <a:ea typeface="+mn-ea"/>
                <a:cs typeface="+mn-cs"/>
              </a:rPr>
              <a:t>bring in, that is, how much main memory to allocate to a particular process. Several</a:t>
            </a:r>
          </a:p>
          <a:p>
            <a:r>
              <a:rPr lang="en-US" sz="1200" kern="1200" baseline="0" dirty="0">
                <a:solidFill>
                  <a:schemeClr val="tx1"/>
                </a:solidFill>
                <a:latin typeface="+mn-lt"/>
                <a:ea typeface="+mn-ea"/>
                <a:cs typeface="+mn-cs"/>
              </a:rPr>
              <a:t>factors come into play: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smaller the amount of memory allocated to a process, the more processes</a:t>
            </a:r>
          </a:p>
          <a:p>
            <a:r>
              <a:rPr lang="en-US" sz="1200" kern="1200" baseline="0" dirty="0">
                <a:solidFill>
                  <a:schemeClr val="tx1"/>
                </a:solidFill>
                <a:latin typeface="+mn-lt"/>
                <a:ea typeface="+mn-ea"/>
                <a:cs typeface="+mn-cs"/>
              </a:rPr>
              <a:t>that can reside in main memory at any one time. This increases the probability</a:t>
            </a:r>
          </a:p>
          <a:p>
            <a:r>
              <a:rPr lang="en-US" sz="1200" kern="1200" baseline="0" dirty="0">
                <a:solidFill>
                  <a:schemeClr val="tx1"/>
                </a:solidFill>
                <a:latin typeface="+mn-lt"/>
                <a:ea typeface="+mn-ea"/>
                <a:cs typeface="+mn-cs"/>
              </a:rPr>
              <a:t>that the operating system will find at least one ready process at any given time</a:t>
            </a:r>
          </a:p>
          <a:p>
            <a:r>
              <a:rPr lang="en-US" sz="1200" kern="1200" baseline="0" dirty="0">
                <a:solidFill>
                  <a:schemeClr val="tx1"/>
                </a:solidFill>
                <a:latin typeface="+mn-lt"/>
                <a:ea typeface="+mn-ea"/>
                <a:cs typeface="+mn-cs"/>
              </a:rPr>
              <a:t>and hence reduces the time lost due to swapping.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a relatively small number of pages of a process are in main memory, then,</a:t>
            </a:r>
          </a:p>
          <a:p>
            <a:r>
              <a:rPr lang="en-US" sz="1200" kern="1200" baseline="0" dirty="0">
                <a:solidFill>
                  <a:schemeClr val="tx1"/>
                </a:solidFill>
                <a:latin typeface="+mn-lt"/>
                <a:ea typeface="+mn-ea"/>
                <a:cs typeface="+mn-cs"/>
              </a:rPr>
              <a:t>despite the principle of locality, the rate of page faults will be rather high (see</a:t>
            </a:r>
          </a:p>
          <a:p>
            <a:r>
              <a:rPr lang="en-US" sz="1200" kern="1200" baseline="0" dirty="0">
                <a:solidFill>
                  <a:schemeClr val="tx1"/>
                </a:solidFill>
                <a:latin typeface="+mn-lt"/>
                <a:ea typeface="+mn-ea"/>
                <a:cs typeface="+mn-cs"/>
              </a:rPr>
              <a:t>Figure 8.10b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Beyond a certain size, additional allocation of main memory to a particular</a:t>
            </a:r>
          </a:p>
          <a:p>
            <a:r>
              <a:rPr lang="en-US" sz="1200" kern="1200" baseline="0" dirty="0">
                <a:solidFill>
                  <a:schemeClr val="tx1"/>
                </a:solidFill>
                <a:latin typeface="+mn-lt"/>
                <a:ea typeface="+mn-ea"/>
                <a:cs typeface="+mn-cs"/>
              </a:rPr>
              <a:t>process will have no noticeable effect on the page fault rate for that process</a:t>
            </a:r>
          </a:p>
          <a:p>
            <a:r>
              <a:rPr lang="en-US" sz="1200" kern="1200" baseline="0" dirty="0">
                <a:solidFill>
                  <a:schemeClr val="tx1"/>
                </a:solidFill>
                <a:latin typeface="+mn-lt"/>
                <a:ea typeface="+mn-ea"/>
                <a:cs typeface="+mn-cs"/>
              </a:rPr>
              <a:t>because of the principle of locality.</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27891199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With these factors in mind, two sorts of policies are to be found in contemporary</a:t>
            </a:r>
          </a:p>
          <a:p>
            <a:r>
              <a:rPr lang="en-US" sz="1200" kern="1200" baseline="0" dirty="0">
                <a:solidFill>
                  <a:schemeClr val="tx1"/>
                </a:solidFill>
                <a:latin typeface="+mn-lt"/>
                <a:ea typeface="+mn-ea"/>
                <a:cs typeface="+mn-cs"/>
              </a:rPr>
              <a:t>operating systems. A </a:t>
            </a:r>
            <a:r>
              <a:rPr lang="en-US" sz="1200" b="1" kern="1200" baseline="0" dirty="0">
                <a:solidFill>
                  <a:schemeClr val="tx1"/>
                </a:solidFill>
                <a:latin typeface="+mn-lt"/>
                <a:ea typeface="+mn-ea"/>
                <a:cs typeface="+mn-cs"/>
              </a:rPr>
              <a:t>fixed-allocation policy </a:t>
            </a:r>
            <a:r>
              <a:rPr lang="en-US" sz="1200" b="0" kern="1200" baseline="0" dirty="0">
                <a:solidFill>
                  <a:schemeClr val="tx1"/>
                </a:solidFill>
                <a:latin typeface="+mn-lt"/>
                <a:ea typeface="+mn-ea"/>
                <a:cs typeface="+mn-cs"/>
              </a:rPr>
              <a:t>gives a process a fixed number of</a:t>
            </a:r>
          </a:p>
          <a:p>
            <a:r>
              <a:rPr lang="en-US" sz="1200" kern="1200" baseline="0" dirty="0">
                <a:solidFill>
                  <a:schemeClr val="tx1"/>
                </a:solidFill>
                <a:latin typeface="+mn-lt"/>
                <a:ea typeface="+mn-ea"/>
                <a:cs typeface="+mn-cs"/>
              </a:rPr>
              <a:t>frames in main memory within which to execute. That number is decided at initial</a:t>
            </a:r>
          </a:p>
          <a:p>
            <a:r>
              <a:rPr lang="en-US" sz="1200" kern="1200" baseline="0" dirty="0">
                <a:solidFill>
                  <a:schemeClr val="tx1"/>
                </a:solidFill>
                <a:latin typeface="+mn-lt"/>
                <a:ea typeface="+mn-ea"/>
                <a:cs typeface="+mn-cs"/>
              </a:rPr>
              <a:t>load time (process creation time) and may be determined based on the type of process</a:t>
            </a:r>
          </a:p>
          <a:p>
            <a:r>
              <a:rPr lang="en-US" sz="1200" kern="1200" baseline="0" dirty="0">
                <a:solidFill>
                  <a:schemeClr val="tx1"/>
                </a:solidFill>
                <a:latin typeface="+mn-lt"/>
                <a:ea typeface="+mn-ea"/>
                <a:cs typeface="+mn-cs"/>
              </a:rPr>
              <a:t>(interactive, batch, type of application) or may be based on guidance from the</a:t>
            </a:r>
          </a:p>
          <a:p>
            <a:r>
              <a:rPr lang="en-US" sz="1200" kern="1200" baseline="0" dirty="0">
                <a:solidFill>
                  <a:schemeClr val="tx1"/>
                </a:solidFill>
                <a:latin typeface="+mn-lt"/>
                <a:ea typeface="+mn-ea"/>
                <a:cs typeface="+mn-cs"/>
              </a:rPr>
              <a:t>programmer or system manager. With a fixed-allocation policy, whenever a page</a:t>
            </a:r>
          </a:p>
          <a:p>
            <a:r>
              <a:rPr lang="en-US" sz="1200" kern="1200" baseline="0" dirty="0">
                <a:solidFill>
                  <a:schemeClr val="tx1"/>
                </a:solidFill>
                <a:latin typeface="+mn-lt"/>
                <a:ea typeface="+mn-ea"/>
                <a:cs typeface="+mn-cs"/>
              </a:rPr>
              <a:t>fault occurs in the execution of a process, one of the pages of that process must be</a:t>
            </a:r>
          </a:p>
          <a:p>
            <a:r>
              <a:rPr lang="en-US" sz="1200" kern="1200" baseline="0" dirty="0">
                <a:solidFill>
                  <a:schemeClr val="tx1"/>
                </a:solidFill>
                <a:latin typeface="+mn-lt"/>
                <a:ea typeface="+mn-ea"/>
                <a:cs typeface="+mn-cs"/>
              </a:rPr>
              <a:t>replaced by the needed page.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a:t>
            </a:r>
            <a:r>
              <a:rPr lang="en-US" sz="1200" b="1" kern="1200" baseline="0" dirty="0">
                <a:solidFill>
                  <a:schemeClr val="tx1"/>
                </a:solidFill>
                <a:latin typeface="+mn-lt"/>
                <a:ea typeface="+mn-ea"/>
                <a:cs typeface="+mn-cs"/>
              </a:rPr>
              <a:t>variable-allocation policy </a:t>
            </a:r>
            <a:r>
              <a:rPr lang="en-US" sz="1200" b="0" kern="1200" baseline="0" dirty="0">
                <a:solidFill>
                  <a:schemeClr val="tx1"/>
                </a:solidFill>
                <a:latin typeface="+mn-lt"/>
                <a:ea typeface="+mn-ea"/>
                <a:cs typeface="+mn-cs"/>
              </a:rPr>
              <a:t>allows the number of page frames allocated to a</a:t>
            </a:r>
          </a:p>
          <a:p>
            <a:r>
              <a:rPr lang="en-US" sz="1200" kern="1200" baseline="0" dirty="0">
                <a:solidFill>
                  <a:schemeClr val="tx1"/>
                </a:solidFill>
                <a:latin typeface="+mn-lt"/>
                <a:ea typeface="+mn-ea"/>
                <a:cs typeface="+mn-cs"/>
              </a:rPr>
              <a:t>process to be varied over the lifetime of the process. Ideally, a process that is suffering</a:t>
            </a:r>
          </a:p>
          <a:p>
            <a:r>
              <a:rPr lang="en-US" sz="1200" kern="1200" baseline="0" dirty="0">
                <a:solidFill>
                  <a:schemeClr val="tx1"/>
                </a:solidFill>
                <a:latin typeface="+mn-lt"/>
                <a:ea typeface="+mn-ea"/>
                <a:cs typeface="+mn-cs"/>
              </a:rPr>
              <a:t>persistently high levels of page faults, indicating that the principle of locality</a:t>
            </a:r>
          </a:p>
          <a:p>
            <a:r>
              <a:rPr lang="en-US" sz="1200" kern="1200" baseline="0" dirty="0">
                <a:solidFill>
                  <a:schemeClr val="tx1"/>
                </a:solidFill>
                <a:latin typeface="+mn-lt"/>
                <a:ea typeface="+mn-ea"/>
                <a:cs typeface="+mn-cs"/>
              </a:rPr>
              <a:t>only holds in a weak form for that process, will be given additional page frames</a:t>
            </a:r>
          </a:p>
          <a:p>
            <a:r>
              <a:rPr lang="en-US" sz="1200" kern="1200" baseline="0" dirty="0">
                <a:solidFill>
                  <a:schemeClr val="tx1"/>
                </a:solidFill>
                <a:latin typeface="+mn-lt"/>
                <a:ea typeface="+mn-ea"/>
                <a:cs typeface="+mn-cs"/>
              </a:rPr>
              <a:t>to reduce the page fault rate; whereas a process with an exceptionally low page</a:t>
            </a:r>
          </a:p>
          <a:p>
            <a:r>
              <a:rPr lang="en-US" sz="1200" kern="1200" baseline="0" dirty="0">
                <a:solidFill>
                  <a:schemeClr val="tx1"/>
                </a:solidFill>
                <a:latin typeface="+mn-lt"/>
                <a:ea typeface="+mn-ea"/>
                <a:cs typeface="+mn-cs"/>
              </a:rPr>
              <a:t>fault rate, indicating that the process is quite well behaved from a locality point of</a:t>
            </a:r>
          </a:p>
          <a:p>
            <a:r>
              <a:rPr lang="en-US" sz="1200" kern="1200" baseline="0" dirty="0">
                <a:solidFill>
                  <a:schemeClr val="tx1"/>
                </a:solidFill>
                <a:latin typeface="+mn-lt"/>
                <a:ea typeface="+mn-ea"/>
                <a:cs typeface="+mn-cs"/>
              </a:rPr>
              <a:t>view, will be given a reduced allocation, with the hope that this will not noticeably</a:t>
            </a:r>
          </a:p>
          <a:p>
            <a:r>
              <a:rPr lang="en-US" sz="1200" kern="1200" baseline="0" dirty="0">
                <a:solidFill>
                  <a:schemeClr val="tx1"/>
                </a:solidFill>
                <a:latin typeface="+mn-lt"/>
                <a:ea typeface="+mn-ea"/>
                <a:cs typeface="+mn-cs"/>
              </a:rPr>
              <a:t>increase the page fault rate. The use of a variable-allocation policy relates to the</a:t>
            </a:r>
          </a:p>
          <a:p>
            <a:r>
              <a:rPr lang="en-US" sz="1200" kern="1200" baseline="0" dirty="0">
                <a:solidFill>
                  <a:schemeClr val="tx1"/>
                </a:solidFill>
                <a:latin typeface="+mn-lt"/>
                <a:ea typeface="+mn-ea"/>
                <a:cs typeface="+mn-cs"/>
              </a:rPr>
              <a:t>concept of replacement scope, as explained in the next subsection.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variable-allocation policy would appear to be the more powerful one.</a:t>
            </a:r>
          </a:p>
          <a:p>
            <a:r>
              <a:rPr lang="en-US" sz="1200" kern="1200" baseline="0" dirty="0">
                <a:solidFill>
                  <a:schemeClr val="tx1"/>
                </a:solidFill>
                <a:latin typeface="+mn-lt"/>
                <a:ea typeface="+mn-ea"/>
                <a:cs typeface="+mn-cs"/>
              </a:rPr>
              <a:t>However, the difficulty with this approach is that it requires the operating system to</a:t>
            </a:r>
          </a:p>
          <a:p>
            <a:r>
              <a:rPr lang="en-US" sz="1200" kern="1200" baseline="0" dirty="0">
                <a:solidFill>
                  <a:schemeClr val="tx1"/>
                </a:solidFill>
                <a:latin typeface="+mn-lt"/>
                <a:ea typeface="+mn-ea"/>
                <a:cs typeface="+mn-cs"/>
              </a:rPr>
              <a:t>assess the behavior of active processes. This inevitably requires software overhead</a:t>
            </a:r>
          </a:p>
          <a:p>
            <a:r>
              <a:rPr lang="en-US" sz="1200" kern="1200" baseline="0" dirty="0">
                <a:solidFill>
                  <a:schemeClr val="tx1"/>
                </a:solidFill>
                <a:latin typeface="+mn-lt"/>
                <a:ea typeface="+mn-ea"/>
                <a:cs typeface="+mn-cs"/>
              </a:rPr>
              <a:t>in the operating system and is dependent on hardware mechanisms provided by the</a:t>
            </a:r>
          </a:p>
          <a:p>
            <a:r>
              <a:rPr lang="en-US" sz="1200" kern="1200" baseline="0" dirty="0">
                <a:solidFill>
                  <a:schemeClr val="tx1"/>
                </a:solidFill>
                <a:latin typeface="+mn-lt"/>
                <a:ea typeface="+mn-ea"/>
                <a:cs typeface="+mn-cs"/>
              </a:rPr>
              <a:t>processor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19942561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scope of a replacement strategy can be categorized as</a:t>
            </a:r>
          </a:p>
          <a:p>
            <a:r>
              <a:rPr lang="en-US" sz="1200" kern="1200" baseline="0" dirty="0">
                <a:solidFill>
                  <a:schemeClr val="tx1"/>
                </a:solidFill>
                <a:latin typeface="+mn-lt"/>
                <a:ea typeface="+mn-ea"/>
                <a:cs typeface="+mn-cs"/>
              </a:rPr>
              <a:t>global or local. Both types of policies are activated by a page fault when there are no</a:t>
            </a:r>
          </a:p>
          <a:p>
            <a:r>
              <a:rPr lang="en-US" sz="1200" kern="1200" baseline="0" dirty="0">
                <a:solidFill>
                  <a:schemeClr val="tx1"/>
                </a:solidFill>
                <a:latin typeface="+mn-lt"/>
                <a:ea typeface="+mn-ea"/>
                <a:cs typeface="+mn-cs"/>
              </a:rPr>
              <a:t>free page frames. A </a:t>
            </a:r>
            <a:r>
              <a:rPr lang="en-US" sz="1200" b="1" kern="1200" baseline="0" dirty="0">
                <a:solidFill>
                  <a:schemeClr val="tx1"/>
                </a:solidFill>
                <a:latin typeface="+mn-lt"/>
                <a:ea typeface="+mn-ea"/>
                <a:cs typeface="+mn-cs"/>
              </a:rPr>
              <a:t>local replacement policy chooses only among the resident pages</a:t>
            </a:r>
          </a:p>
          <a:p>
            <a:r>
              <a:rPr lang="en-US" sz="1200" kern="1200" baseline="0" dirty="0">
                <a:solidFill>
                  <a:schemeClr val="tx1"/>
                </a:solidFill>
                <a:latin typeface="+mn-lt"/>
                <a:ea typeface="+mn-ea"/>
                <a:cs typeface="+mn-cs"/>
              </a:rPr>
              <a:t>of the process that generated the page fault in selecting a page to replace. A </a:t>
            </a:r>
            <a:r>
              <a:rPr lang="en-US" sz="1200" b="1" kern="1200" baseline="0" dirty="0">
                <a:solidFill>
                  <a:schemeClr val="tx1"/>
                </a:solidFill>
                <a:latin typeface="+mn-lt"/>
                <a:ea typeface="+mn-ea"/>
                <a:cs typeface="+mn-cs"/>
              </a:rPr>
              <a:t>global</a:t>
            </a:r>
          </a:p>
          <a:p>
            <a:r>
              <a:rPr lang="en-US" sz="1200" b="1" kern="1200" baseline="0" dirty="0">
                <a:solidFill>
                  <a:schemeClr val="tx1"/>
                </a:solidFill>
                <a:latin typeface="+mn-lt"/>
                <a:ea typeface="+mn-ea"/>
                <a:cs typeface="+mn-cs"/>
              </a:rPr>
              <a:t>replacement policy </a:t>
            </a:r>
            <a:r>
              <a:rPr lang="en-US" sz="1200" b="0" kern="1200" baseline="0" dirty="0">
                <a:solidFill>
                  <a:schemeClr val="tx1"/>
                </a:solidFill>
                <a:latin typeface="+mn-lt"/>
                <a:ea typeface="+mn-ea"/>
                <a:cs typeface="+mn-cs"/>
              </a:rPr>
              <a:t>considers all unlocked pages in main memory as candidates for</a:t>
            </a:r>
          </a:p>
          <a:p>
            <a:r>
              <a:rPr lang="en-US" sz="1200" kern="1200" baseline="0" dirty="0">
                <a:solidFill>
                  <a:schemeClr val="tx1"/>
                </a:solidFill>
                <a:latin typeface="+mn-lt"/>
                <a:ea typeface="+mn-ea"/>
                <a:cs typeface="+mn-cs"/>
              </a:rPr>
              <a:t>replacement, regardless of which process owns a particular page. While it happens</a:t>
            </a:r>
          </a:p>
          <a:p>
            <a:r>
              <a:rPr lang="en-US" sz="1200" kern="1200" baseline="0" dirty="0">
                <a:solidFill>
                  <a:schemeClr val="tx1"/>
                </a:solidFill>
                <a:latin typeface="+mn-lt"/>
                <a:ea typeface="+mn-ea"/>
                <a:cs typeface="+mn-cs"/>
              </a:rPr>
              <a:t>that local policies are easier to analyze, there is no convincing evidence that they</a:t>
            </a:r>
          </a:p>
          <a:p>
            <a:r>
              <a:rPr lang="en-US" sz="1200" kern="1200" baseline="0" dirty="0">
                <a:solidFill>
                  <a:schemeClr val="tx1"/>
                </a:solidFill>
                <a:latin typeface="+mn-lt"/>
                <a:ea typeface="+mn-ea"/>
                <a:cs typeface="+mn-cs"/>
              </a:rPr>
              <a:t>perform better than global policies, which are attractive because of their simplicity</a:t>
            </a:r>
          </a:p>
          <a:p>
            <a:r>
              <a:rPr lang="en-US" sz="1200" kern="1200" baseline="0" dirty="0">
                <a:solidFill>
                  <a:schemeClr val="tx1"/>
                </a:solidFill>
                <a:latin typeface="+mn-lt"/>
                <a:ea typeface="+mn-ea"/>
                <a:cs typeface="+mn-cs"/>
              </a:rPr>
              <a:t>of implementation and minimal overhead [CARR81, MAEK87].</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27893963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is a correlation between replacement scope and resident set size</a:t>
            </a:r>
          </a:p>
          <a:p>
            <a:r>
              <a:rPr lang="en-US" sz="1200" kern="1200" baseline="0" dirty="0">
                <a:solidFill>
                  <a:schemeClr val="tx1"/>
                </a:solidFill>
                <a:latin typeface="+mn-lt"/>
                <a:ea typeface="+mn-ea"/>
                <a:cs typeface="+mn-cs"/>
              </a:rPr>
              <a:t>( Table 8.5 ). A fixed resident set implies a local replacement policy: To hold the size</a:t>
            </a:r>
          </a:p>
          <a:p>
            <a:r>
              <a:rPr lang="en-US" sz="1200" kern="1200" baseline="0" dirty="0">
                <a:solidFill>
                  <a:schemeClr val="tx1"/>
                </a:solidFill>
                <a:latin typeface="+mn-lt"/>
                <a:ea typeface="+mn-ea"/>
                <a:cs typeface="+mn-cs"/>
              </a:rPr>
              <a:t>of a resident set fixed, a page that is removed from main memory must be replaced</a:t>
            </a:r>
          </a:p>
          <a:p>
            <a:r>
              <a:rPr lang="en-US" sz="1200" kern="1200" baseline="0" dirty="0">
                <a:solidFill>
                  <a:schemeClr val="tx1"/>
                </a:solidFill>
                <a:latin typeface="+mn-lt"/>
                <a:ea typeface="+mn-ea"/>
                <a:cs typeface="+mn-cs"/>
              </a:rPr>
              <a:t>by another page from the same process. A variable-allocation policy can clearly</a:t>
            </a:r>
          </a:p>
          <a:p>
            <a:r>
              <a:rPr lang="en-US" sz="1200" kern="1200" baseline="0" dirty="0">
                <a:solidFill>
                  <a:schemeClr val="tx1"/>
                </a:solidFill>
                <a:latin typeface="+mn-lt"/>
                <a:ea typeface="+mn-ea"/>
                <a:cs typeface="+mn-cs"/>
              </a:rPr>
              <a:t>employ a global replacement policy: The replacement of a page from one process in</a:t>
            </a:r>
          </a:p>
          <a:p>
            <a:r>
              <a:rPr lang="en-US" sz="1200" kern="1200" baseline="0" dirty="0">
                <a:solidFill>
                  <a:schemeClr val="tx1"/>
                </a:solidFill>
                <a:latin typeface="+mn-lt"/>
                <a:ea typeface="+mn-ea"/>
                <a:cs typeface="+mn-cs"/>
              </a:rPr>
              <a:t>main memory with that of another causes the allocation of one process to grow by</a:t>
            </a:r>
          </a:p>
          <a:p>
            <a:r>
              <a:rPr lang="en-US" sz="1200" kern="1200" baseline="0" dirty="0">
                <a:solidFill>
                  <a:schemeClr val="tx1"/>
                </a:solidFill>
                <a:latin typeface="+mn-lt"/>
                <a:ea typeface="+mn-ea"/>
                <a:cs typeface="+mn-cs"/>
              </a:rPr>
              <a:t>one page and that of the other to shrink by one page. We shall also see that variable</a:t>
            </a:r>
          </a:p>
          <a:p>
            <a:r>
              <a:rPr lang="en-US" sz="1200" kern="1200" baseline="0" dirty="0">
                <a:solidFill>
                  <a:schemeClr val="tx1"/>
                </a:solidFill>
                <a:latin typeface="+mn-lt"/>
                <a:ea typeface="+mn-ea"/>
                <a:cs typeface="+mn-cs"/>
              </a:rPr>
              <a:t>allocation and local replacement is a valid combination. We now examine these</a:t>
            </a:r>
          </a:p>
          <a:p>
            <a:r>
              <a:rPr lang="en-US" sz="1200" kern="1200" baseline="0" dirty="0">
                <a:solidFill>
                  <a:schemeClr val="tx1"/>
                </a:solidFill>
                <a:latin typeface="+mn-lt"/>
                <a:ea typeface="+mn-ea"/>
                <a:cs typeface="+mn-cs"/>
              </a:rPr>
              <a:t>three combinations.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38571733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a fixed-allocation policy, it is necessary to decide ahead of time the amount</a:t>
            </a:r>
          </a:p>
          <a:p>
            <a:r>
              <a:rPr lang="en-US" sz="1200" kern="1200" baseline="0" dirty="0">
                <a:solidFill>
                  <a:schemeClr val="tx1"/>
                </a:solidFill>
                <a:latin typeface="+mn-lt"/>
                <a:ea typeface="+mn-ea"/>
                <a:cs typeface="+mn-cs"/>
              </a:rPr>
              <a:t>of allocation to give to a process. This could be decided on the basis of the type</a:t>
            </a:r>
          </a:p>
          <a:p>
            <a:r>
              <a:rPr lang="en-US" sz="1200" kern="1200" baseline="0" dirty="0">
                <a:solidFill>
                  <a:schemeClr val="tx1"/>
                </a:solidFill>
                <a:latin typeface="+mn-lt"/>
                <a:ea typeface="+mn-ea"/>
                <a:cs typeface="+mn-cs"/>
              </a:rPr>
              <a:t>of application and the amount requested by the program. The drawback to this</a:t>
            </a:r>
          </a:p>
          <a:p>
            <a:r>
              <a:rPr lang="en-US" sz="1200" kern="1200" baseline="0" dirty="0">
                <a:solidFill>
                  <a:schemeClr val="tx1"/>
                </a:solidFill>
                <a:latin typeface="+mn-lt"/>
                <a:ea typeface="+mn-ea"/>
                <a:cs typeface="+mn-cs"/>
              </a:rPr>
              <a:t>approach is twofold: If allocations tend to be too small, then there will be a high page</a:t>
            </a:r>
          </a:p>
          <a:p>
            <a:r>
              <a:rPr lang="en-US" sz="1200" kern="1200" baseline="0" dirty="0">
                <a:solidFill>
                  <a:schemeClr val="tx1"/>
                </a:solidFill>
                <a:latin typeface="+mn-lt"/>
                <a:ea typeface="+mn-ea"/>
                <a:cs typeface="+mn-cs"/>
              </a:rPr>
              <a:t>fault rate, causing the entire multiprogramming system to run slowly. If allocations</a:t>
            </a:r>
          </a:p>
          <a:p>
            <a:r>
              <a:rPr lang="en-US" sz="1200" kern="1200" baseline="0" dirty="0">
                <a:solidFill>
                  <a:schemeClr val="tx1"/>
                </a:solidFill>
                <a:latin typeface="+mn-lt"/>
                <a:ea typeface="+mn-ea"/>
                <a:cs typeface="+mn-cs"/>
              </a:rPr>
              <a:t>tend to be unnecessarily large, then there will be too few programs in main memory</a:t>
            </a:r>
          </a:p>
          <a:p>
            <a:r>
              <a:rPr lang="en-US" sz="1200" kern="1200" baseline="0" dirty="0">
                <a:solidFill>
                  <a:schemeClr val="tx1"/>
                </a:solidFill>
                <a:latin typeface="+mn-lt"/>
                <a:ea typeface="+mn-ea"/>
                <a:cs typeface="+mn-cs"/>
              </a:rPr>
              <a:t>and there will be either considerable processor idle time or considerable time spent</a:t>
            </a:r>
          </a:p>
          <a:p>
            <a:r>
              <a:rPr lang="en-US" sz="1200" kern="1200" baseline="0" dirty="0">
                <a:solidFill>
                  <a:schemeClr val="tx1"/>
                </a:solidFill>
                <a:latin typeface="+mn-lt"/>
                <a:ea typeface="+mn-ea"/>
                <a:cs typeface="+mn-cs"/>
              </a:rPr>
              <a:t>in swapping.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2288477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There are two implications, the second more startling than the first, and both lead to improved</a:t>
            </a:r>
          </a:p>
          <a:p>
            <a:r>
              <a:rPr lang="en-US" sz="1200" kern="1200" baseline="0" dirty="0">
                <a:solidFill>
                  <a:schemeClr val="tx1"/>
                </a:solidFill>
                <a:latin typeface="+mn-lt"/>
                <a:ea typeface="+mn-ea"/>
                <a:cs typeface="+mn-cs"/>
              </a:rPr>
              <a:t>system utilization: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 More processes may be maintained in main memory.  Because we are only</a:t>
            </a:r>
          </a:p>
          <a:p>
            <a:r>
              <a:rPr lang="en-US" sz="1200" kern="1200" baseline="0" dirty="0">
                <a:solidFill>
                  <a:schemeClr val="tx1"/>
                </a:solidFill>
                <a:latin typeface="+mn-lt"/>
                <a:ea typeface="+mn-ea"/>
                <a:cs typeface="+mn-cs"/>
              </a:rPr>
              <a:t>going to load some of the pieces of any particular process, there is room for</a:t>
            </a:r>
          </a:p>
          <a:p>
            <a:r>
              <a:rPr lang="en-US" sz="1200" kern="1200" baseline="0" dirty="0">
                <a:solidFill>
                  <a:schemeClr val="tx1"/>
                </a:solidFill>
                <a:latin typeface="+mn-lt"/>
                <a:ea typeface="+mn-ea"/>
                <a:cs typeface="+mn-cs"/>
              </a:rPr>
              <a:t>more processes. This leads to more efficient utilization of the processor because</a:t>
            </a:r>
          </a:p>
          <a:p>
            <a:r>
              <a:rPr lang="en-US" sz="1200" kern="1200" baseline="0" dirty="0">
                <a:solidFill>
                  <a:schemeClr val="tx1"/>
                </a:solidFill>
                <a:latin typeface="+mn-lt"/>
                <a:ea typeface="+mn-ea"/>
                <a:cs typeface="+mn-cs"/>
              </a:rPr>
              <a:t>it is more likely that at least one of the more numerous processes will be</a:t>
            </a:r>
          </a:p>
          <a:p>
            <a:r>
              <a:rPr lang="en-US" sz="1200" kern="1200" baseline="0" dirty="0">
                <a:solidFill>
                  <a:schemeClr val="tx1"/>
                </a:solidFill>
                <a:latin typeface="+mn-lt"/>
                <a:ea typeface="+mn-ea"/>
                <a:cs typeface="+mn-cs"/>
              </a:rPr>
              <a:t>in a Ready state at any particular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 A process may be larger than all of main memory.  One of the most fundamental</a:t>
            </a:r>
          </a:p>
          <a:p>
            <a:r>
              <a:rPr lang="en-US" sz="1200" kern="1200" baseline="0" dirty="0">
                <a:solidFill>
                  <a:schemeClr val="tx1"/>
                </a:solidFill>
                <a:latin typeface="+mn-lt"/>
                <a:ea typeface="+mn-ea"/>
                <a:cs typeface="+mn-cs"/>
              </a:rPr>
              <a:t>restrictions in programming is lifted. Without the scheme we have</a:t>
            </a:r>
          </a:p>
          <a:p>
            <a:r>
              <a:rPr lang="en-US" sz="1200" kern="1200" baseline="0" dirty="0">
                <a:solidFill>
                  <a:schemeClr val="tx1"/>
                </a:solidFill>
                <a:latin typeface="+mn-lt"/>
                <a:ea typeface="+mn-ea"/>
                <a:cs typeface="+mn-cs"/>
              </a:rPr>
              <a:t>been discussing, a programmer must be acutely aware of how much memory</a:t>
            </a:r>
          </a:p>
          <a:p>
            <a:r>
              <a:rPr lang="en-US" sz="1200" kern="1200" baseline="0" dirty="0">
                <a:solidFill>
                  <a:schemeClr val="tx1"/>
                </a:solidFill>
                <a:latin typeface="+mn-lt"/>
                <a:ea typeface="+mn-ea"/>
                <a:cs typeface="+mn-cs"/>
              </a:rPr>
              <a:t>is available. If the program being written is too large, the programmer must</a:t>
            </a:r>
          </a:p>
          <a:p>
            <a:r>
              <a:rPr lang="en-US" sz="1200" kern="1200" baseline="0" dirty="0">
                <a:solidFill>
                  <a:schemeClr val="tx1"/>
                </a:solidFill>
                <a:latin typeface="+mn-lt"/>
                <a:ea typeface="+mn-ea"/>
                <a:cs typeface="+mn-cs"/>
              </a:rPr>
              <a:t>devise ways to structure the program into pieces that can be loaded separately</a:t>
            </a:r>
          </a:p>
          <a:p>
            <a:r>
              <a:rPr lang="en-US" sz="1200" kern="1200" baseline="0" dirty="0">
                <a:solidFill>
                  <a:schemeClr val="tx1"/>
                </a:solidFill>
                <a:latin typeface="+mn-lt"/>
                <a:ea typeface="+mn-ea"/>
                <a:cs typeface="+mn-cs"/>
              </a:rPr>
              <a:t>in some sort of overlay strategy. With virtual memory based on paging</a:t>
            </a:r>
          </a:p>
          <a:p>
            <a:r>
              <a:rPr lang="en-US" sz="1200" kern="1200" baseline="0" dirty="0">
                <a:solidFill>
                  <a:schemeClr val="tx1"/>
                </a:solidFill>
                <a:latin typeface="+mn-lt"/>
                <a:ea typeface="+mn-ea"/>
                <a:cs typeface="+mn-cs"/>
              </a:rPr>
              <a:t> or segmentation, that job is left to the OS and the hardware. As far as the</a:t>
            </a:r>
          </a:p>
          <a:p>
            <a:r>
              <a:rPr lang="en-US" sz="1200" kern="1200" baseline="0" dirty="0">
                <a:solidFill>
                  <a:schemeClr val="tx1"/>
                </a:solidFill>
                <a:latin typeface="+mn-lt"/>
                <a:ea typeface="+mn-ea"/>
                <a:cs typeface="+mn-cs"/>
              </a:rPr>
              <a:t>programmer is concerned, he or she is dealing with a huge memory, the size associated</a:t>
            </a:r>
          </a:p>
          <a:p>
            <a:r>
              <a:rPr lang="en-US" sz="1200" kern="1200" baseline="0" dirty="0">
                <a:solidFill>
                  <a:schemeClr val="tx1"/>
                </a:solidFill>
                <a:latin typeface="+mn-lt"/>
                <a:ea typeface="+mn-ea"/>
                <a:cs typeface="+mn-cs"/>
              </a:rPr>
              <a:t>with disk storage. The OS automatically loads pieces of a process into</a:t>
            </a:r>
          </a:p>
          <a:p>
            <a:r>
              <a:rPr lang="en-US" sz="1200" kern="1200" baseline="0" dirty="0">
                <a:solidFill>
                  <a:schemeClr val="tx1"/>
                </a:solidFill>
                <a:latin typeface="+mn-lt"/>
                <a:ea typeface="+mn-ea"/>
                <a:cs typeface="+mn-cs"/>
              </a:rPr>
              <a:t>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6722928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This combination is perhaps the easiest</a:t>
            </a:r>
          </a:p>
          <a:p>
            <a:r>
              <a:rPr lang="en-US" sz="1200" kern="1200" baseline="0" dirty="0">
                <a:solidFill>
                  <a:schemeClr val="tx1"/>
                </a:solidFill>
                <a:latin typeface="+mn-lt"/>
                <a:ea typeface="+mn-ea"/>
                <a:cs typeface="+mn-cs"/>
              </a:rPr>
              <a:t>to implement and has been adopted in a number of operating systems. At any given</a:t>
            </a:r>
          </a:p>
          <a:p>
            <a:r>
              <a:rPr lang="en-US" sz="1200" kern="1200" baseline="0" dirty="0">
                <a:solidFill>
                  <a:schemeClr val="tx1"/>
                </a:solidFill>
                <a:latin typeface="+mn-lt"/>
                <a:ea typeface="+mn-ea"/>
                <a:cs typeface="+mn-cs"/>
              </a:rPr>
              <a:t>time, there are a number of processes in main memory, each with a certain number</a:t>
            </a:r>
          </a:p>
          <a:p>
            <a:r>
              <a:rPr lang="en-US" sz="1200" kern="1200" baseline="0" dirty="0">
                <a:solidFill>
                  <a:schemeClr val="tx1"/>
                </a:solidFill>
                <a:latin typeface="+mn-lt"/>
                <a:ea typeface="+mn-ea"/>
                <a:cs typeface="+mn-cs"/>
              </a:rPr>
              <a:t>of frames allocated to it. Typically, the operating system also maintains a list of</a:t>
            </a:r>
          </a:p>
          <a:p>
            <a:r>
              <a:rPr lang="en-US" sz="1200" kern="1200" baseline="0" dirty="0">
                <a:solidFill>
                  <a:schemeClr val="tx1"/>
                </a:solidFill>
                <a:latin typeface="+mn-lt"/>
                <a:ea typeface="+mn-ea"/>
                <a:cs typeface="+mn-cs"/>
              </a:rPr>
              <a:t>free frames. When a page fault occurs, a free frame is added to the resident set of</a:t>
            </a:r>
          </a:p>
          <a:p>
            <a:r>
              <a:rPr lang="en-US" sz="1200" kern="1200" baseline="0" dirty="0">
                <a:solidFill>
                  <a:schemeClr val="tx1"/>
                </a:solidFill>
                <a:latin typeface="+mn-lt"/>
                <a:ea typeface="+mn-ea"/>
                <a:cs typeface="+mn-cs"/>
              </a:rPr>
              <a:t>a process and the page is brought in. Thus, a process experiencing page faults will</a:t>
            </a:r>
          </a:p>
          <a:p>
            <a:r>
              <a:rPr lang="en-US" sz="1200" kern="1200" baseline="0" dirty="0">
                <a:solidFill>
                  <a:schemeClr val="tx1"/>
                </a:solidFill>
                <a:latin typeface="+mn-lt"/>
                <a:ea typeface="+mn-ea"/>
                <a:cs typeface="+mn-cs"/>
              </a:rPr>
              <a:t>gradually grow in size, which should help reduce overall page faults in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difficulty with this approach is in the replacement choice. When there</a:t>
            </a:r>
          </a:p>
          <a:p>
            <a:r>
              <a:rPr lang="en-US" sz="1200" kern="1200" baseline="0" dirty="0">
                <a:solidFill>
                  <a:schemeClr val="tx1"/>
                </a:solidFill>
                <a:latin typeface="+mn-lt"/>
                <a:ea typeface="+mn-ea"/>
                <a:cs typeface="+mn-cs"/>
              </a:rPr>
              <a:t>are no free frames available, the operating system must choose a page currently in</a:t>
            </a:r>
          </a:p>
          <a:p>
            <a:r>
              <a:rPr lang="en-US" sz="1200" kern="1200" baseline="0" dirty="0">
                <a:solidFill>
                  <a:schemeClr val="tx1"/>
                </a:solidFill>
                <a:latin typeface="+mn-lt"/>
                <a:ea typeface="+mn-ea"/>
                <a:cs typeface="+mn-cs"/>
              </a:rPr>
              <a:t>memory to replace. The selection is made from among all of the frames in memory,</a:t>
            </a:r>
          </a:p>
          <a:p>
            <a:r>
              <a:rPr lang="en-US" sz="1200" kern="1200" baseline="0" dirty="0">
                <a:solidFill>
                  <a:schemeClr val="tx1"/>
                </a:solidFill>
                <a:latin typeface="+mn-lt"/>
                <a:ea typeface="+mn-ea"/>
                <a:cs typeface="+mn-cs"/>
              </a:rPr>
              <a:t>except for locked frames such as those of the kernel. Using any of the policies</a:t>
            </a:r>
          </a:p>
          <a:p>
            <a:r>
              <a:rPr lang="en-US" sz="1200" kern="1200" baseline="0" dirty="0">
                <a:solidFill>
                  <a:schemeClr val="tx1"/>
                </a:solidFill>
                <a:latin typeface="+mn-lt"/>
                <a:ea typeface="+mn-ea"/>
                <a:cs typeface="+mn-cs"/>
              </a:rPr>
              <a:t>discussed in the preceding subsection, the page selected for replacement can belong</a:t>
            </a:r>
          </a:p>
          <a:p>
            <a:r>
              <a:rPr lang="en-US" sz="1200" kern="1200" baseline="0" dirty="0">
                <a:solidFill>
                  <a:schemeClr val="tx1"/>
                </a:solidFill>
                <a:latin typeface="+mn-lt"/>
                <a:ea typeface="+mn-ea"/>
                <a:cs typeface="+mn-cs"/>
              </a:rPr>
              <a:t>to any of the resident processes; there is no discipline to determine which process</a:t>
            </a:r>
          </a:p>
          <a:p>
            <a:r>
              <a:rPr lang="en-US" sz="1200" kern="1200" baseline="0" dirty="0">
                <a:solidFill>
                  <a:schemeClr val="tx1"/>
                </a:solidFill>
                <a:latin typeface="+mn-lt"/>
                <a:ea typeface="+mn-ea"/>
                <a:cs typeface="+mn-cs"/>
              </a:rPr>
              <a:t>should lose a page from its resident set. Therefore, the process that suffers the</a:t>
            </a:r>
          </a:p>
          <a:p>
            <a:r>
              <a:rPr lang="en-US" sz="1200" kern="1200" baseline="0" dirty="0">
                <a:solidFill>
                  <a:schemeClr val="tx1"/>
                </a:solidFill>
                <a:latin typeface="+mn-lt"/>
                <a:ea typeface="+mn-ea"/>
                <a:cs typeface="+mn-cs"/>
              </a:rPr>
              <a:t>reduction in resident set size may not be optimum.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way to counter the potential performance problems of a variable-allocation,</a:t>
            </a:r>
          </a:p>
          <a:p>
            <a:r>
              <a:rPr lang="en-US" sz="1200" kern="1200" baseline="0" dirty="0">
                <a:solidFill>
                  <a:schemeClr val="tx1"/>
                </a:solidFill>
                <a:latin typeface="+mn-lt"/>
                <a:ea typeface="+mn-ea"/>
                <a:cs typeface="+mn-cs"/>
              </a:rPr>
              <a:t>global-scope policy is to use page buffering. In this way, the choice of which page to</a:t>
            </a:r>
          </a:p>
          <a:p>
            <a:r>
              <a:rPr lang="en-US" sz="1200" kern="1200" baseline="0" dirty="0">
                <a:solidFill>
                  <a:schemeClr val="tx1"/>
                </a:solidFill>
                <a:latin typeface="+mn-lt"/>
                <a:ea typeface="+mn-ea"/>
                <a:cs typeface="+mn-cs"/>
              </a:rPr>
              <a:t>replace becomes less significant, because the page may be reclaimed if it is referenced</a:t>
            </a:r>
          </a:p>
          <a:p>
            <a:r>
              <a:rPr lang="en-US" sz="1200" kern="1200" baseline="0" dirty="0">
                <a:solidFill>
                  <a:schemeClr val="tx1"/>
                </a:solidFill>
                <a:latin typeface="+mn-lt"/>
                <a:ea typeface="+mn-ea"/>
                <a:cs typeface="+mn-cs"/>
              </a:rPr>
              <a:t>before the next time that a block of pages are overwritten.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38649210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variable-allocation, local-scope</a:t>
            </a:r>
          </a:p>
          <a:p>
            <a:r>
              <a:rPr lang="en-US" sz="1200" kern="1200" baseline="0" dirty="0">
                <a:solidFill>
                  <a:schemeClr val="tx1"/>
                </a:solidFill>
                <a:latin typeface="+mn-lt"/>
                <a:ea typeface="+mn-ea"/>
                <a:cs typeface="+mn-cs"/>
              </a:rPr>
              <a:t>strategy attempts to overcome the problems with a global-scope strategy. It can be</a:t>
            </a:r>
          </a:p>
          <a:p>
            <a:r>
              <a:rPr lang="en-US" sz="1200" kern="1200" baseline="0" dirty="0">
                <a:solidFill>
                  <a:schemeClr val="tx1"/>
                </a:solidFill>
                <a:latin typeface="+mn-lt"/>
                <a:ea typeface="+mn-ea"/>
                <a:cs typeface="+mn-cs"/>
              </a:rPr>
              <a:t>summarized as follows:</a:t>
            </a:r>
          </a:p>
          <a:p>
            <a:endParaRPr lang="en-US" sz="1200" b="1"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When a new process is loaded into main memory, allocate to it a certain</a:t>
            </a:r>
          </a:p>
          <a:p>
            <a:r>
              <a:rPr lang="en-US" sz="1200" b="0" kern="1200" baseline="0" dirty="0">
                <a:solidFill>
                  <a:schemeClr val="tx1"/>
                </a:solidFill>
                <a:latin typeface="+mn-lt"/>
                <a:ea typeface="+mn-ea"/>
                <a:cs typeface="+mn-cs"/>
              </a:rPr>
              <a:t>number of page frames as its resident set, based on application type, program</a:t>
            </a:r>
          </a:p>
          <a:p>
            <a:r>
              <a:rPr lang="en-US" sz="1200" b="0" kern="1200" baseline="0" dirty="0">
                <a:solidFill>
                  <a:schemeClr val="tx1"/>
                </a:solidFill>
                <a:latin typeface="+mn-lt"/>
                <a:ea typeface="+mn-ea"/>
                <a:cs typeface="+mn-cs"/>
              </a:rPr>
              <a:t>request, or other criteria. Use either </a:t>
            </a:r>
            <a:r>
              <a:rPr lang="en-US" sz="1200" b="0" kern="1200" baseline="0" dirty="0" err="1">
                <a:solidFill>
                  <a:schemeClr val="tx1"/>
                </a:solidFill>
                <a:latin typeface="+mn-lt"/>
                <a:ea typeface="+mn-ea"/>
                <a:cs typeface="+mn-cs"/>
              </a:rPr>
              <a:t>prepaging</a:t>
            </a:r>
            <a:r>
              <a:rPr lang="en-US" sz="1200" b="0" kern="1200" baseline="0" dirty="0">
                <a:solidFill>
                  <a:schemeClr val="tx1"/>
                </a:solidFill>
                <a:latin typeface="+mn-lt"/>
                <a:ea typeface="+mn-ea"/>
                <a:cs typeface="+mn-cs"/>
              </a:rPr>
              <a:t> or demand paging to fill up the</a:t>
            </a:r>
          </a:p>
          <a:p>
            <a:r>
              <a:rPr lang="en-US" sz="1200" b="0" kern="1200" baseline="0" dirty="0">
                <a:solidFill>
                  <a:schemeClr val="tx1"/>
                </a:solidFill>
                <a:latin typeface="+mn-lt"/>
                <a:ea typeface="+mn-ea"/>
                <a:cs typeface="+mn-cs"/>
              </a:rPr>
              <a:t>allocation.</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When a page fault occurs, select the page to replace from among the resident</a:t>
            </a:r>
          </a:p>
          <a:p>
            <a:r>
              <a:rPr lang="en-US" sz="1200" b="0" kern="1200" baseline="0" dirty="0">
                <a:solidFill>
                  <a:schemeClr val="tx1"/>
                </a:solidFill>
                <a:latin typeface="+mn-lt"/>
                <a:ea typeface="+mn-ea"/>
                <a:cs typeface="+mn-cs"/>
              </a:rPr>
              <a:t>set of the process that suffers the fault.</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From time to time, reevaluate the allocation provided to the process, and</a:t>
            </a:r>
          </a:p>
          <a:p>
            <a:r>
              <a:rPr lang="en-US" sz="1200" b="0" kern="1200" baseline="0" dirty="0">
                <a:solidFill>
                  <a:schemeClr val="tx1"/>
                </a:solidFill>
                <a:latin typeface="+mn-lt"/>
                <a:ea typeface="+mn-ea"/>
                <a:cs typeface="+mn-cs"/>
              </a:rPr>
              <a:t>increase or decrease it to improve overall performance.</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24362796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this strategy, the decision to increase or decrease a resident set size is a</a:t>
            </a:r>
          </a:p>
          <a:p>
            <a:r>
              <a:rPr lang="en-US" sz="1200" kern="1200" baseline="0" dirty="0">
                <a:solidFill>
                  <a:schemeClr val="tx1"/>
                </a:solidFill>
                <a:latin typeface="+mn-lt"/>
                <a:ea typeface="+mn-ea"/>
                <a:cs typeface="+mn-cs"/>
              </a:rPr>
              <a:t>deliberate one and is based on an assessment of the likely future demands of active</a:t>
            </a:r>
          </a:p>
          <a:p>
            <a:r>
              <a:rPr lang="en-US" sz="1200" kern="1200" baseline="0" dirty="0">
                <a:solidFill>
                  <a:schemeClr val="tx1"/>
                </a:solidFill>
                <a:latin typeface="+mn-lt"/>
                <a:ea typeface="+mn-ea"/>
                <a:cs typeface="+mn-cs"/>
              </a:rPr>
              <a:t>processes. Because of this evaluation, such a strategy is more complex than a simple</a:t>
            </a:r>
          </a:p>
          <a:p>
            <a:r>
              <a:rPr lang="en-US" sz="1200" kern="1200" baseline="0" dirty="0">
                <a:solidFill>
                  <a:schemeClr val="tx1"/>
                </a:solidFill>
                <a:latin typeface="+mn-lt"/>
                <a:ea typeface="+mn-ea"/>
                <a:cs typeface="+mn-cs"/>
              </a:rPr>
              <a:t>global replacement policy. However, it may yield better performance.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key elements of the variable-allocation, local-scope strategy are the criteria</a:t>
            </a:r>
          </a:p>
          <a:p>
            <a:r>
              <a:rPr lang="en-US" sz="1200" kern="1200" baseline="0" dirty="0">
                <a:solidFill>
                  <a:schemeClr val="tx1"/>
                </a:solidFill>
                <a:latin typeface="+mn-lt"/>
                <a:ea typeface="+mn-ea"/>
                <a:cs typeface="+mn-cs"/>
              </a:rPr>
              <a:t>used to determine resident set size and the timing of changes. One specific</a:t>
            </a:r>
          </a:p>
          <a:p>
            <a:r>
              <a:rPr lang="en-US" sz="1200" kern="1200" baseline="0" dirty="0">
                <a:solidFill>
                  <a:schemeClr val="tx1"/>
                </a:solidFill>
                <a:latin typeface="+mn-lt"/>
                <a:ea typeface="+mn-ea"/>
                <a:cs typeface="+mn-cs"/>
              </a:rPr>
              <a:t>strategy that has received much attention in the literature is known as the </a:t>
            </a:r>
            <a:r>
              <a:rPr lang="en-US" sz="1200" b="1" kern="1200" baseline="0" dirty="0">
                <a:solidFill>
                  <a:schemeClr val="tx1"/>
                </a:solidFill>
                <a:latin typeface="+mn-lt"/>
                <a:ea typeface="+mn-ea"/>
                <a:cs typeface="+mn-cs"/>
              </a:rPr>
              <a:t>working</a:t>
            </a:r>
          </a:p>
          <a:p>
            <a:r>
              <a:rPr lang="en-US" sz="1200" b="1" kern="1200" baseline="0" dirty="0">
                <a:solidFill>
                  <a:schemeClr val="tx1"/>
                </a:solidFill>
                <a:latin typeface="+mn-lt"/>
                <a:ea typeface="+mn-ea"/>
                <a:cs typeface="+mn-cs"/>
              </a:rPr>
              <a:t>set strategy . Although a true working set strategy would be difficult to implement, it</a:t>
            </a:r>
          </a:p>
          <a:p>
            <a:r>
              <a:rPr lang="en-US" sz="1200" kern="1200" baseline="0" dirty="0">
                <a:solidFill>
                  <a:schemeClr val="tx1"/>
                </a:solidFill>
                <a:latin typeface="+mn-lt"/>
                <a:ea typeface="+mn-ea"/>
                <a:cs typeface="+mn-cs"/>
              </a:rPr>
              <a:t>is useful to examine it as a baseline for comparison.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working set is a concept introduced and popularized by Denning</a:t>
            </a:r>
          </a:p>
          <a:p>
            <a:r>
              <a:rPr lang="en-US" sz="1200" kern="1200" baseline="0" dirty="0">
                <a:solidFill>
                  <a:schemeClr val="tx1"/>
                </a:solidFill>
                <a:latin typeface="+mn-lt"/>
                <a:ea typeface="+mn-ea"/>
                <a:cs typeface="+mn-cs"/>
              </a:rPr>
              <a:t>[DENN68, DENN70, DENN80b]; it has had a profound impact on virtual memory</a:t>
            </a:r>
          </a:p>
          <a:p>
            <a:r>
              <a:rPr lang="en-US" sz="1200" kern="1200" baseline="0" dirty="0">
                <a:solidFill>
                  <a:schemeClr val="tx1"/>
                </a:solidFill>
                <a:latin typeface="+mn-lt"/>
                <a:ea typeface="+mn-ea"/>
                <a:cs typeface="+mn-cs"/>
              </a:rPr>
              <a:t>management design. The working set with parameter  for a process at virtual</a:t>
            </a:r>
          </a:p>
          <a:p>
            <a:r>
              <a:rPr lang="en-US" sz="1200" kern="1200" baseline="0" dirty="0">
                <a:solidFill>
                  <a:schemeClr val="tx1"/>
                </a:solidFill>
                <a:latin typeface="+mn-lt"/>
                <a:ea typeface="+mn-ea"/>
                <a:cs typeface="+mn-cs"/>
              </a:rPr>
              <a:t>time </a:t>
            </a:r>
            <a:r>
              <a:rPr lang="en-US" sz="1200" i="1" kern="1200" baseline="0" dirty="0">
                <a:solidFill>
                  <a:schemeClr val="tx1"/>
                </a:solidFill>
                <a:latin typeface="+mn-lt"/>
                <a:ea typeface="+mn-ea"/>
                <a:cs typeface="+mn-cs"/>
              </a:rPr>
              <a:t>t , which we designate as W( </a:t>
            </a:r>
            <a:r>
              <a:rPr lang="en-US" sz="1200" i="1" kern="1200" baseline="0" dirty="0" err="1">
                <a:solidFill>
                  <a:schemeClr val="tx1"/>
                </a:solidFill>
                <a:latin typeface="+mn-lt"/>
                <a:ea typeface="+mn-ea"/>
                <a:cs typeface="+mn-cs"/>
              </a:rPr>
              <a:t>t</a:t>
            </a:r>
            <a:r>
              <a:rPr lang="en-US" sz="1200" i="1"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Δ</a:t>
            </a:r>
            <a:r>
              <a:rPr lang="en-US" sz="1200" i="1" kern="1200" baseline="0" dirty="0">
                <a:solidFill>
                  <a:schemeClr val="tx1"/>
                </a:solidFill>
                <a:latin typeface="+mn-lt"/>
                <a:ea typeface="+mn-ea"/>
                <a:cs typeface="+mn-cs"/>
              </a:rPr>
              <a:t> ), is the set of pages of that process that have</a:t>
            </a:r>
          </a:p>
          <a:p>
            <a:r>
              <a:rPr lang="en-US" sz="1200" kern="1200" baseline="0" dirty="0">
                <a:solidFill>
                  <a:schemeClr val="tx1"/>
                </a:solidFill>
                <a:latin typeface="+mn-lt"/>
                <a:ea typeface="+mn-ea"/>
                <a:cs typeface="+mn-cs"/>
              </a:rPr>
              <a:t>been referenced in the last </a:t>
            </a:r>
            <a:r>
              <a:rPr lang="en-US" sz="1200" kern="1200" baseline="0" dirty="0" err="1">
                <a:solidFill>
                  <a:schemeClr val="tx1"/>
                </a:solidFill>
                <a:latin typeface="+mn-lt"/>
                <a:ea typeface="+mn-ea"/>
                <a:cs typeface="+mn-cs"/>
              </a:rPr>
              <a:t>Δ</a:t>
            </a:r>
            <a:r>
              <a:rPr lang="en-US" sz="1200" kern="1200" baseline="0" dirty="0">
                <a:solidFill>
                  <a:schemeClr val="tx1"/>
                </a:solidFill>
                <a:latin typeface="+mn-lt"/>
                <a:ea typeface="+mn-ea"/>
                <a:cs typeface="+mn-cs"/>
              </a:rPr>
              <a:t> virtual time units.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15102890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8.17 (based on [BACH86]), shows a sequence of page references for a process.</a:t>
            </a:r>
          </a:p>
          <a:p>
            <a:r>
              <a:rPr lang="en-US" sz="1200" kern="1200" baseline="0" dirty="0">
                <a:solidFill>
                  <a:schemeClr val="tx1"/>
                </a:solidFill>
                <a:latin typeface="+mn-lt"/>
                <a:ea typeface="+mn-ea"/>
                <a:cs typeface="+mn-cs"/>
              </a:rPr>
              <a:t>The dots indicate time units in which the working set does not change. Note that the</a:t>
            </a:r>
          </a:p>
          <a:p>
            <a:r>
              <a:rPr lang="en-US" sz="1200" kern="1200" baseline="0" dirty="0">
                <a:solidFill>
                  <a:schemeClr val="tx1"/>
                </a:solidFill>
                <a:latin typeface="+mn-lt"/>
                <a:ea typeface="+mn-ea"/>
                <a:cs typeface="+mn-cs"/>
              </a:rPr>
              <a:t>larger the window size, the larger is the working 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18532602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Figure 8.18 indicates the way in which the working set size can vary over time</a:t>
            </a:r>
          </a:p>
          <a:p>
            <a:r>
              <a:rPr lang="en-US" sz="1200" kern="1200" baseline="0" dirty="0">
                <a:solidFill>
                  <a:schemeClr val="tx1"/>
                </a:solidFill>
                <a:latin typeface="+mn-lt"/>
                <a:ea typeface="+mn-ea"/>
                <a:cs typeface="+mn-cs"/>
              </a:rPr>
              <a:t>for a fixed value of </a:t>
            </a:r>
            <a:r>
              <a:rPr lang="en-US" sz="1200" kern="1200" baseline="0" dirty="0" err="1">
                <a:solidFill>
                  <a:schemeClr val="tx1"/>
                </a:solidFill>
                <a:latin typeface="+mn-lt"/>
                <a:ea typeface="+mn-ea"/>
                <a:cs typeface="+mn-cs"/>
              </a:rPr>
              <a:t>Δ</a:t>
            </a:r>
            <a:r>
              <a:rPr lang="en-US" sz="1200" kern="1200" baseline="0" dirty="0">
                <a:solidFill>
                  <a:schemeClr val="tx1"/>
                </a:solidFill>
                <a:latin typeface="+mn-lt"/>
                <a:ea typeface="+mn-ea"/>
                <a:cs typeface="+mn-cs"/>
              </a:rPr>
              <a:t>. For many programs, periods of relatively stable working set</a:t>
            </a:r>
          </a:p>
          <a:p>
            <a:r>
              <a:rPr lang="en-US" sz="1200" kern="1200" baseline="0" dirty="0">
                <a:solidFill>
                  <a:schemeClr val="tx1"/>
                </a:solidFill>
                <a:latin typeface="+mn-lt"/>
                <a:ea typeface="+mn-ea"/>
                <a:cs typeface="+mn-cs"/>
              </a:rPr>
              <a:t>sizes alternate with periods of rapid change. When a process first begins executing,</a:t>
            </a:r>
          </a:p>
          <a:p>
            <a:r>
              <a:rPr lang="en-US" sz="1200" kern="1200" baseline="0" dirty="0">
                <a:solidFill>
                  <a:schemeClr val="tx1"/>
                </a:solidFill>
                <a:latin typeface="+mn-lt"/>
                <a:ea typeface="+mn-ea"/>
                <a:cs typeface="+mn-cs"/>
              </a:rPr>
              <a:t>it gradually builds up to a working set as it references new pages. Eventually,</a:t>
            </a:r>
          </a:p>
          <a:p>
            <a:r>
              <a:rPr lang="en-US" sz="1200" kern="1200" baseline="0" dirty="0">
                <a:solidFill>
                  <a:schemeClr val="tx1"/>
                </a:solidFill>
                <a:latin typeface="+mn-lt"/>
                <a:ea typeface="+mn-ea"/>
                <a:cs typeface="+mn-cs"/>
              </a:rPr>
              <a:t>by the principle of locality, the process should stabilize on a certain set of pages.</a:t>
            </a:r>
          </a:p>
          <a:p>
            <a:r>
              <a:rPr lang="en-US" sz="1200" kern="1200" baseline="0" dirty="0">
                <a:solidFill>
                  <a:schemeClr val="tx1"/>
                </a:solidFill>
                <a:latin typeface="+mn-lt"/>
                <a:ea typeface="+mn-ea"/>
                <a:cs typeface="+mn-cs"/>
              </a:rPr>
              <a:t>Subsequent transient periods reflect a shift of the program to a new locality. During</a:t>
            </a:r>
          </a:p>
          <a:p>
            <a:r>
              <a:rPr lang="en-US" sz="1200" kern="1200" baseline="0" dirty="0">
                <a:solidFill>
                  <a:schemeClr val="tx1"/>
                </a:solidFill>
                <a:latin typeface="+mn-lt"/>
                <a:ea typeface="+mn-ea"/>
                <a:cs typeface="+mn-cs"/>
              </a:rPr>
              <a:t>the transition phase, some of the pages from the old locality remain within the window,</a:t>
            </a:r>
          </a:p>
          <a:p>
            <a:r>
              <a:rPr lang="en-US" sz="1200" kern="1200" baseline="0" dirty="0" err="1">
                <a:solidFill>
                  <a:schemeClr val="tx1"/>
                </a:solidFill>
                <a:latin typeface="+mn-lt"/>
                <a:ea typeface="+mn-ea"/>
                <a:cs typeface="+mn-cs"/>
              </a:rPr>
              <a:t>Δ</a:t>
            </a:r>
            <a:r>
              <a:rPr lang="en-US" sz="1200" kern="1200" baseline="0" dirty="0">
                <a:solidFill>
                  <a:schemeClr val="tx1"/>
                </a:solidFill>
                <a:latin typeface="+mn-lt"/>
                <a:ea typeface="+mn-ea"/>
                <a:cs typeface="+mn-cs"/>
              </a:rPr>
              <a:t>, causing a surge in the size of the working set as new pages are referenced. As</a:t>
            </a:r>
          </a:p>
          <a:p>
            <a:r>
              <a:rPr lang="en-US" sz="1200" kern="1200" baseline="0" dirty="0">
                <a:solidFill>
                  <a:schemeClr val="tx1"/>
                </a:solidFill>
                <a:latin typeface="+mn-lt"/>
                <a:ea typeface="+mn-ea"/>
                <a:cs typeface="+mn-cs"/>
              </a:rPr>
              <a:t>the window slides past these page references, the working set size declines until it</a:t>
            </a:r>
          </a:p>
          <a:p>
            <a:r>
              <a:rPr lang="en-US" sz="1200" kern="1200" baseline="0" dirty="0">
                <a:solidFill>
                  <a:schemeClr val="tx1"/>
                </a:solidFill>
                <a:latin typeface="+mn-lt"/>
                <a:ea typeface="+mn-ea"/>
                <a:cs typeface="+mn-cs"/>
              </a:rPr>
              <a:t>contains only those pages from the new locality.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6804760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An algorithm that follows this </a:t>
            </a:r>
            <a:r>
              <a:rPr lang="en-US" sz="1200" b="0" kern="1200" baseline="0" dirty="0">
                <a:solidFill>
                  <a:schemeClr val="tx1"/>
                </a:solidFill>
                <a:latin typeface="+mn-lt"/>
                <a:ea typeface="+mn-ea"/>
                <a:cs typeface="+mn-cs"/>
              </a:rPr>
              <a:t>strategy is the page fault frequency (PFF) algorithm</a:t>
            </a:r>
          </a:p>
          <a:p>
            <a:r>
              <a:rPr lang="en-US" sz="1200" kern="1200" baseline="0" dirty="0">
                <a:solidFill>
                  <a:schemeClr val="tx1"/>
                </a:solidFill>
                <a:latin typeface="+mn-lt"/>
                <a:ea typeface="+mn-ea"/>
                <a:cs typeface="+mn-cs"/>
              </a:rPr>
              <a:t>[CHU72, GUPT78]. It requires a use bit to be associated with each page in</a:t>
            </a:r>
          </a:p>
          <a:p>
            <a:r>
              <a:rPr lang="en-US" sz="1200" kern="1200" baseline="0" dirty="0">
                <a:solidFill>
                  <a:schemeClr val="tx1"/>
                </a:solidFill>
                <a:latin typeface="+mn-lt"/>
                <a:ea typeface="+mn-ea"/>
                <a:cs typeface="+mn-cs"/>
              </a:rPr>
              <a:t>memory. The bit is set to 1 when that page is accessed. When a page fault occurs, the</a:t>
            </a:r>
          </a:p>
          <a:p>
            <a:r>
              <a:rPr lang="en-US" sz="1200" kern="1200" baseline="0" dirty="0">
                <a:solidFill>
                  <a:schemeClr val="tx1"/>
                </a:solidFill>
                <a:latin typeface="+mn-lt"/>
                <a:ea typeface="+mn-ea"/>
                <a:cs typeface="+mn-cs"/>
              </a:rPr>
              <a:t>operating system notes the virtual time since the last page fault for that process; this</a:t>
            </a:r>
          </a:p>
          <a:p>
            <a:r>
              <a:rPr lang="en-US" sz="1200" kern="1200" baseline="0" dirty="0">
                <a:solidFill>
                  <a:schemeClr val="tx1"/>
                </a:solidFill>
                <a:latin typeface="+mn-lt"/>
                <a:ea typeface="+mn-ea"/>
                <a:cs typeface="+mn-cs"/>
              </a:rPr>
              <a:t>could be done by maintaining a counter of page references. A threshold </a:t>
            </a:r>
            <a:r>
              <a:rPr lang="en-US" sz="1200" i="1" kern="1200" baseline="0" dirty="0">
                <a:solidFill>
                  <a:schemeClr val="tx1"/>
                </a:solidFill>
                <a:latin typeface="+mn-lt"/>
                <a:ea typeface="+mn-ea"/>
                <a:cs typeface="+mn-cs"/>
              </a:rPr>
              <a:t>F is defined.</a:t>
            </a:r>
          </a:p>
          <a:p>
            <a:r>
              <a:rPr lang="en-US" sz="1200" kern="1200" baseline="0" dirty="0">
                <a:solidFill>
                  <a:schemeClr val="tx1"/>
                </a:solidFill>
                <a:latin typeface="+mn-lt"/>
                <a:ea typeface="+mn-ea"/>
                <a:cs typeface="+mn-cs"/>
              </a:rPr>
              <a:t>If the amount of time since the last page fault is less than </a:t>
            </a:r>
            <a:r>
              <a:rPr lang="en-US" sz="1200" i="1" kern="1200" baseline="0" dirty="0">
                <a:solidFill>
                  <a:schemeClr val="tx1"/>
                </a:solidFill>
                <a:latin typeface="+mn-lt"/>
                <a:ea typeface="+mn-ea"/>
                <a:cs typeface="+mn-cs"/>
              </a:rPr>
              <a:t>F , then a page is added to</a:t>
            </a:r>
          </a:p>
          <a:p>
            <a:r>
              <a:rPr lang="en-US" sz="1200" kern="1200" baseline="0" dirty="0">
                <a:solidFill>
                  <a:schemeClr val="tx1"/>
                </a:solidFill>
                <a:latin typeface="+mn-lt"/>
                <a:ea typeface="+mn-ea"/>
                <a:cs typeface="+mn-cs"/>
              </a:rPr>
              <a:t>the resident set of the process. Otherwise, discard all pages with a use bit of 0, and</a:t>
            </a:r>
          </a:p>
          <a:p>
            <a:r>
              <a:rPr lang="en-US" sz="1200" kern="1200" baseline="0" dirty="0">
                <a:solidFill>
                  <a:schemeClr val="tx1"/>
                </a:solidFill>
                <a:latin typeface="+mn-lt"/>
                <a:ea typeface="+mn-ea"/>
                <a:cs typeface="+mn-cs"/>
              </a:rPr>
              <a:t>shrink the resident set accordingly. At the same time, reset the use bit on the remaining</a:t>
            </a:r>
          </a:p>
          <a:p>
            <a:r>
              <a:rPr lang="en-US" sz="1200" kern="1200" baseline="0" dirty="0">
                <a:solidFill>
                  <a:schemeClr val="tx1"/>
                </a:solidFill>
                <a:latin typeface="+mn-lt"/>
                <a:ea typeface="+mn-ea"/>
                <a:cs typeface="+mn-cs"/>
              </a:rPr>
              <a:t>pages of the process to 0. The strategy can be refined by using two thresholds: an</a:t>
            </a:r>
          </a:p>
          <a:p>
            <a:r>
              <a:rPr lang="en-US" sz="1200" kern="1200" baseline="0" dirty="0">
                <a:solidFill>
                  <a:schemeClr val="tx1"/>
                </a:solidFill>
                <a:latin typeface="+mn-lt"/>
                <a:ea typeface="+mn-ea"/>
                <a:cs typeface="+mn-cs"/>
              </a:rPr>
              <a:t>upper threshold that is used to trigger a growth in the resident set size, and a lower</a:t>
            </a:r>
          </a:p>
          <a:p>
            <a:r>
              <a:rPr lang="en-US" sz="1200" kern="1200" baseline="0" dirty="0">
                <a:solidFill>
                  <a:schemeClr val="tx1"/>
                </a:solidFill>
                <a:latin typeface="+mn-lt"/>
                <a:ea typeface="+mn-ea"/>
                <a:cs typeface="+mn-cs"/>
              </a:rPr>
              <a:t>threshold that is used to trigger a contraction in the resident set size.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time between page faults is the reciprocal of the page fault rate. Although</a:t>
            </a:r>
          </a:p>
          <a:p>
            <a:r>
              <a:rPr lang="en-US" sz="1200" kern="1200" baseline="0" dirty="0">
                <a:solidFill>
                  <a:schemeClr val="tx1"/>
                </a:solidFill>
                <a:latin typeface="+mn-lt"/>
                <a:ea typeface="+mn-ea"/>
                <a:cs typeface="+mn-cs"/>
              </a:rPr>
              <a:t>it would seem to be better to maintain a running average of the page fault rate, the</a:t>
            </a:r>
          </a:p>
          <a:p>
            <a:r>
              <a:rPr lang="en-US" sz="1200" kern="1200" baseline="0" dirty="0">
                <a:solidFill>
                  <a:schemeClr val="tx1"/>
                </a:solidFill>
                <a:latin typeface="+mn-lt"/>
                <a:ea typeface="+mn-ea"/>
                <a:cs typeface="+mn-cs"/>
              </a:rPr>
              <a:t>use of a single time measurement is a reasonable compromise that allows decisions</a:t>
            </a:r>
          </a:p>
          <a:p>
            <a:r>
              <a:rPr lang="en-US" sz="1200" kern="1200" baseline="0" dirty="0">
                <a:solidFill>
                  <a:schemeClr val="tx1"/>
                </a:solidFill>
                <a:latin typeface="+mn-lt"/>
                <a:ea typeface="+mn-ea"/>
                <a:cs typeface="+mn-cs"/>
              </a:rPr>
              <a:t>about resident set size to be based on the page fault rate. If such a strategy is supplemented</a:t>
            </a:r>
          </a:p>
          <a:p>
            <a:r>
              <a:rPr lang="en-US" sz="1200" kern="1200" baseline="0" dirty="0">
                <a:solidFill>
                  <a:schemeClr val="tx1"/>
                </a:solidFill>
                <a:latin typeface="+mn-lt"/>
                <a:ea typeface="+mn-ea"/>
                <a:cs typeface="+mn-cs"/>
              </a:rPr>
              <a:t>with page buffering, the resulting performance should be quite good.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Nevertheless, there is a major flaw in the PFF approach, which is that it does</a:t>
            </a:r>
          </a:p>
          <a:p>
            <a:r>
              <a:rPr lang="en-US" sz="1200" kern="1200" baseline="0" dirty="0">
                <a:solidFill>
                  <a:schemeClr val="tx1"/>
                </a:solidFill>
                <a:latin typeface="+mn-lt"/>
                <a:ea typeface="+mn-ea"/>
                <a:cs typeface="+mn-cs"/>
              </a:rPr>
              <a:t>not perform well during the transient periods when there is a shift to a new locality.</a:t>
            </a:r>
          </a:p>
          <a:p>
            <a:r>
              <a:rPr lang="en-US" sz="1200" kern="1200" baseline="0" dirty="0">
                <a:solidFill>
                  <a:schemeClr val="tx1"/>
                </a:solidFill>
                <a:latin typeface="+mn-lt"/>
                <a:ea typeface="+mn-ea"/>
                <a:cs typeface="+mn-cs"/>
              </a:rPr>
              <a:t>With PFF, no page ever drops out of the resident set before </a:t>
            </a:r>
            <a:r>
              <a:rPr lang="en-US" sz="1200" i="1" kern="1200" baseline="0" dirty="0">
                <a:solidFill>
                  <a:schemeClr val="tx1"/>
                </a:solidFill>
                <a:latin typeface="+mn-lt"/>
                <a:ea typeface="+mn-ea"/>
                <a:cs typeface="+mn-cs"/>
              </a:rPr>
              <a:t>F virtual time units have</a:t>
            </a:r>
          </a:p>
          <a:p>
            <a:r>
              <a:rPr lang="en-US" sz="1200" kern="1200" baseline="0" dirty="0">
                <a:solidFill>
                  <a:schemeClr val="tx1"/>
                </a:solidFill>
                <a:latin typeface="+mn-lt"/>
                <a:ea typeface="+mn-ea"/>
                <a:cs typeface="+mn-cs"/>
              </a:rPr>
              <a:t>elapsed since it was last referenced. During </a:t>
            </a:r>
            <a:r>
              <a:rPr lang="en-US" sz="1200" kern="1200" baseline="0" dirty="0" err="1">
                <a:solidFill>
                  <a:schemeClr val="tx1"/>
                </a:solidFill>
                <a:latin typeface="+mn-lt"/>
                <a:ea typeface="+mn-ea"/>
                <a:cs typeface="+mn-cs"/>
              </a:rPr>
              <a:t>interlocality</a:t>
            </a:r>
            <a:r>
              <a:rPr lang="en-US" sz="1200" kern="1200" baseline="0" dirty="0">
                <a:solidFill>
                  <a:schemeClr val="tx1"/>
                </a:solidFill>
                <a:latin typeface="+mn-lt"/>
                <a:ea typeface="+mn-ea"/>
                <a:cs typeface="+mn-cs"/>
              </a:rPr>
              <a:t> transitions, the rapid succession</a:t>
            </a:r>
          </a:p>
          <a:p>
            <a:r>
              <a:rPr lang="en-US" sz="1200" kern="1200" baseline="0" dirty="0">
                <a:solidFill>
                  <a:schemeClr val="tx1"/>
                </a:solidFill>
                <a:latin typeface="+mn-lt"/>
                <a:ea typeface="+mn-ea"/>
                <a:cs typeface="+mn-cs"/>
              </a:rPr>
              <a:t>of page faults causes the resident set of a process to swell before the pages</a:t>
            </a:r>
          </a:p>
          <a:p>
            <a:r>
              <a:rPr lang="en-US" sz="1200" kern="1200" baseline="0" dirty="0">
                <a:solidFill>
                  <a:schemeClr val="tx1"/>
                </a:solidFill>
                <a:latin typeface="+mn-lt"/>
                <a:ea typeface="+mn-ea"/>
                <a:cs typeface="+mn-cs"/>
              </a:rPr>
              <a:t>of the old locality are expelled; the sudden peaks of memory demand may produce</a:t>
            </a:r>
          </a:p>
          <a:p>
            <a:r>
              <a:rPr lang="en-US" sz="1200" kern="1200" baseline="0" dirty="0">
                <a:solidFill>
                  <a:schemeClr val="tx1"/>
                </a:solidFill>
                <a:latin typeface="+mn-lt"/>
                <a:ea typeface="+mn-ea"/>
                <a:cs typeface="+mn-cs"/>
              </a:rPr>
              <a:t>unnecessary process deactivations and reactivations, with the corresponding undesirable</a:t>
            </a:r>
          </a:p>
          <a:p>
            <a:r>
              <a:rPr lang="en-US" sz="1200" kern="1200" baseline="0" dirty="0">
                <a:solidFill>
                  <a:schemeClr val="tx1"/>
                </a:solidFill>
                <a:latin typeface="+mn-lt"/>
                <a:ea typeface="+mn-ea"/>
                <a:cs typeface="+mn-cs"/>
              </a:rPr>
              <a:t>switching and swapping overheads.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1673063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An </a:t>
            </a:r>
            <a:r>
              <a:rPr lang="en-US" sz="1200" b="0" kern="1200" baseline="0" dirty="0">
                <a:solidFill>
                  <a:schemeClr val="tx1"/>
                </a:solidFill>
                <a:latin typeface="+mn-lt"/>
                <a:ea typeface="+mn-ea"/>
                <a:cs typeface="+mn-cs"/>
              </a:rPr>
              <a:t>approach that attempts to deal with the phenomenon of </a:t>
            </a:r>
            <a:r>
              <a:rPr lang="en-US" sz="1200" b="0" kern="1200" baseline="0" dirty="0" err="1">
                <a:solidFill>
                  <a:schemeClr val="tx1"/>
                </a:solidFill>
                <a:latin typeface="+mn-lt"/>
                <a:ea typeface="+mn-ea"/>
                <a:cs typeface="+mn-cs"/>
              </a:rPr>
              <a:t>interlocality</a:t>
            </a:r>
            <a:r>
              <a:rPr lang="en-US" sz="1200" b="0" kern="1200" baseline="0" dirty="0">
                <a:solidFill>
                  <a:schemeClr val="tx1"/>
                </a:solidFill>
                <a:latin typeface="+mn-lt"/>
                <a:ea typeface="+mn-ea"/>
                <a:cs typeface="+mn-cs"/>
              </a:rPr>
              <a:t> transition</a:t>
            </a:r>
          </a:p>
          <a:p>
            <a:r>
              <a:rPr lang="en-US" sz="1200" b="0" kern="1200" baseline="0" dirty="0">
                <a:solidFill>
                  <a:schemeClr val="tx1"/>
                </a:solidFill>
                <a:latin typeface="+mn-lt"/>
                <a:ea typeface="+mn-ea"/>
                <a:cs typeface="+mn-cs"/>
              </a:rPr>
              <a:t>with a similar relatively low overhead to that of PFF is the variable-interval</a:t>
            </a:r>
          </a:p>
          <a:p>
            <a:r>
              <a:rPr lang="en-US" sz="1200" b="0" kern="1200" baseline="0" dirty="0">
                <a:solidFill>
                  <a:schemeClr val="tx1"/>
                </a:solidFill>
                <a:latin typeface="+mn-lt"/>
                <a:ea typeface="+mn-ea"/>
                <a:cs typeface="+mn-cs"/>
              </a:rPr>
              <a:t>sampled working set (VSWS) policy [FERR83]. The VSWS policy evaluates the</a:t>
            </a:r>
          </a:p>
          <a:p>
            <a:r>
              <a:rPr lang="en-US" sz="1200" b="0" kern="1200" baseline="0" dirty="0">
                <a:solidFill>
                  <a:schemeClr val="tx1"/>
                </a:solidFill>
                <a:latin typeface="+mn-lt"/>
                <a:ea typeface="+mn-ea"/>
                <a:cs typeface="+mn-cs"/>
              </a:rPr>
              <a:t>working set of a process at sampling instances based on elapsed virtual time. At the</a:t>
            </a:r>
          </a:p>
          <a:p>
            <a:r>
              <a:rPr lang="en-US" sz="1200" b="0" kern="1200" baseline="0" dirty="0">
                <a:solidFill>
                  <a:schemeClr val="tx1"/>
                </a:solidFill>
                <a:latin typeface="+mn-lt"/>
                <a:ea typeface="+mn-ea"/>
                <a:cs typeface="+mn-cs"/>
              </a:rPr>
              <a:t>beginning of a sampling interval, the use bits of all the resident pages for the process</a:t>
            </a:r>
          </a:p>
          <a:p>
            <a:r>
              <a:rPr lang="en-US" sz="1200" b="0" kern="1200" baseline="0" dirty="0">
                <a:solidFill>
                  <a:schemeClr val="tx1"/>
                </a:solidFill>
                <a:latin typeface="+mn-lt"/>
                <a:ea typeface="+mn-ea"/>
                <a:cs typeface="+mn-cs"/>
              </a:rPr>
              <a:t>are reset; at the end, only the pages that have been referenced during the interval</a:t>
            </a:r>
          </a:p>
          <a:p>
            <a:r>
              <a:rPr lang="en-US" sz="1200" b="0" kern="1200" baseline="0" dirty="0">
                <a:solidFill>
                  <a:schemeClr val="tx1"/>
                </a:solidFill>
                <a:latin typeface="+mn-lt"/>
                <a:ea typeface="+mn-ea"/>
                <a:cs typeface="+mn-cs"/>
              </a:rPr>
              <a:t>will have their use bit set; these pages are retained in the resident set of the process</a:t>
            </a:r>
          </a:p>
          <a:p>
            <a:r>
              <a:rPr lang="en-US" sz="1200" b="0" kern="1200" baseline="0" dirty="0">
                <a:solidFill>
                  <a:schemeClr val="tx1"/>
                </a:solidFill>
                <a:latin typeface="+mn-lt"/>
                <a:ea typeface="+mn-ea"/>
                <a:cs typeface="+mn-cs"/>
              </a:rPr>
              <a:t>throughout the next interval, while the others are discarded. Thus the resident set</a:t>
            </a:r>
          </a:p>
          <a:p>
            <a:r>
              <a:rPr lang="en-US" sz="1200" b="0" kern="1200" baseline="0" dirty="0">
                <a:solidFill>
                  <a:schemeClr val="tx1"/>
                </a:solidFill>
                <a:latin typeface="+mn-lt"/>
                <a:ea typeface="+mn-ea"/>
                <a:cs typeface="+mn-cs"/>
              </a:rPr>
              <a:t>size can only decrease at the end of an interval. During each interval, any faulted</a:t>
            </a:r>
          </a:p>
          <a:p>
            <a:r>
              <a:rPr lang="en-US" sz="1200" b="0" kern="1200" baseline="0" dirty="0">
                <a:solidFill>
                  <a:schemeClr val="tx1"/>
                </a:solidFill>
                <a:latin typeface="+mn-lt"/>
                <a:ea typeface="+mn-ea"/>
                <a:cs typeface="+mn-cs"/>
              </a:rPr>
              <a:t>pages are added to the resident set; thus the resident set remains fixed or grows</a:t>
            </a:r>
          </a:p>
          <a:p>
            <a:r>
              <a:rPr lang="en-US" sz="1200" b="0" kern="1200" baseline="0" dirty="0">
                <a:solidFill>
                  <a:schemeClr val="tx1"/>
                </a:solidFill>
                <a:latin typeface="+mn-lt"/>
                <a:ea typeface="+mn-ea"/>
                <a:cs typeface="+mn-cs"/>
              </a:rPr>
              <a:t>during the interval.</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VSWS policy is driven by three parameters:</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M : The minimum duration of the sampling interval</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L : The maximum duration of the sampling interval</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Q : The number of page faults that are allowed to occur between sampling instances</a:t>
            </a:r>
          </a:p>
          <a:p>
            <a:endParaRPr lang="en-US" sz="1200" b="0" i="1"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VSWS policy is as follows: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If the virtual time since the last sampling instance reaches </a:t>
            </a:r>
            <a:r>
              <a:rPr lang="en-US" sz="1200" b="0" i="1" kern="1200" baseline="0" dirty="0">
                <a:solidFill>
                  <a:schemeClr val="tx1"/>
                </a:solidFill>
                <a:latin typeface="+mn-lt"/>
                <a:ea typeface="+mn-ea"/>
                <a:cs typeface="+mn-cs"/>
              </a:rPr>
              <a:t>L , then suspend the</a:t>
            </a:r>
          </a:p>
          <a:p>
            <a:r>
              <a:rPr lang="en-US" sz="1200" b="0" kern="1200" baseline="0" dirty="0">
                <a:solidFill>
                  <a:schemeClr val="tx1"/>
                </a:solidFill>
                <a:latin typeface="+mn-lt"/>
                <a:ea typeface="+mn-ea"/>
                <a:cs typeface="+mn-cs"/>
              </a:rPr>
              <a:t>process and scan the use bits.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If, prior to an elapsed virtual time of </a:t>
            </a:r>
            <a:r>
              <a:rPr lang="en-US" sz="1200" b="0" i="1" kern="1200" baseline="0" dirty="0">
                <a:solidFill>
                  <a:schemeClr val="tx1"/>
                </a:solidFill>
                <a:latin typeface="+mn-lt"/>
                <a:ea typeface="+mn-ea"/>
                <a:cs typeface="+mn-cs"/>
              </a:rPr>
              <a:t>L , Q page faults occur,</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a. If the virtual time since the last sampling instance is less than </a:t>
            </a:r>
            <a:r>
              <a:rPr lang="en-US" sz="1200" b="0" i="1" kern="1200" baseline="0" dirty="0">
                <a:solidFill>
                  <a:schemeClr val="tx1"/>
                </a:solidFill>
                <a:latin typeface="+mn-lt"/>
                <a:ea typeface="+mn-ea"/>
                <a:cs typeface="+mn-cs"/>
              </a:rPr>
              <a:t>M , then wait</a:t>
            </a:r>
          </a:p>
          <a:p>
            <a:r>
              <a:rPr lang="en-US" sz="1200" b="0" kern="1200" baseline="0" dirty="0">
                <a:solidFill>
                  <a:schemeClr val="tx1"/>
                </a:solidFill>
                <a:latin typeface="+mn-lt"/>
                <a:ea typeface="+mn-ea"/>
                <a:cs typeface="+mn-cs"/>
              </a:rPr>
              <a:t>until the elapsed virtual time reaches </a:t>
            </a:r>
            <a:r>
              <a:rPr lang="en-US" sz="1200" b="0" i="1" kern="1200" baseline="0" dirty="0">
                <a:solidFill>
                  <a:schemeClr val="tx1"/>
                </a:solidFill>
                <a:latin typeface="+mn-lt"/>
                <a:ea typeface="+mn-ea"/>
                <a:cs typeface="+mn-cs"/>
              </a:rPr>
              <a:t>M to suspend the process and scan the</a:t>
            </a:r>
          </a:p>
          <a:p>
            <a:r>
              <a:rPr lang="en-US" sz="1200" b="0" kern="1200" baseline="0" dirty="0">
                <a:solidFill>
                  <a:schemeClr val="tx1"/>
                </a:solidFill>
                <a:latin typeface="+mn-lt"/>
                <a:ea typeface="+mn-ea"/>
                <a:cs typeface="+mn-cs"/>
              </a:rPr>
              <a:t>use bits.</a:t>
            </a:r>
          </a:p>
          <a:p>
            <a:endParaRPr lang="en-US" sz="1200" b="0" kern="1200" baseline="0" dirty="0">
              <a:solidFill>
                <a:schemeClr val="tx1"/>
              </a:solidFill>
              <a:latin typeface="+mn-lt"/>
              <a:ea typeface="+mn-ea"/>
              <a:cs typeface="+mn-cs"/>
            </a:endParaRPr>
          </a:p>
          <a:p>
            <a:r>
              <a:rPr lang="en-US" sz="1200" b="0" kern="1200" baseline="0" dirty="0" err="1">
                <a:solidFill>
                  <a:schemeClr val="tx1"/>
                </a:solidFill>
                <a:latin typeface="+mn-lt"/>
                <a:ea typeface="+mn-ea"/>
                <a:cs typeface="+mn-cs"/>
              </a:rPr>
              <a:t>b</a:t>
            </a:r>
            <a:r>
              <a:rPr lang="en-US" sz="1200" b="0" kern="1200" baseline="0" dirty="0">
                <a:solidFill>
                  <a:schemeClr val="tx1"/>
                </a:solidFill>
                <a:latin typeface="+mn-lt"/>
                <a:ea typeface="+mn-ea"/>
                <a:cs typeface="+mn-cs"/>
              </a:rPr>
              <a:t>. If the virtual time since the last sampling instance is greater than or equal to</a:t>
            </a:r>
          </a:p>
          <a:p>
            <a:r>
              <a:rPr lang="en-US" sz="1200" b="0" i="1" kern="1200" baseline="0" dirty="0">
                <a:solidFill>
                  <a:schemeClr val="tx1"/>
                </a:solidFill>
                <a:latin typeface="+mn-lt"/>
                <a:ea typeface="+mn-ea"/>
                <a:cs typeface="+mn-cs"/>
              </a:rPr>
              <a:t>M , suspend the process and scan the use bits.</a:t>
            </a:r>
          </a:p>
          <a:p>
            <a:endParaRPr lang="en-US" sz="1200" b="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parameter values are to be selected so that the sampling will normally</a:t>
            </a:r>
          </a:p>
          <a:p>
            <a:r>
              <a:rPr lang="en-US" sz="1200" kern="1200" baseline="0" dirty="0">
                <a:solidFill>
                  <a:schemeClr val="tx1"/>
                </a:solidFill>
                <a:latin typeface="+mn-lt"/>
                <a:ea typeface="+mn-ea"/>
                <a:cs typeface="+mn-cs"/>
              </a:rPr>
              <a:t>be triggered by the occurrence </a:t>
            </a:r>
            <a:r>
              <a:rPr lang="en-US" sz="1200" b="0" kern="1200" baseline="0" dirty="0">
                <a:solidFill>
                  <a:schemeClr val="tx1"/>
                </a:solidFill>
                <a:latin typeface="+mn-lt"/>
                <a:ea typeface="+mn-ea"/>
                <a:cs typeface="+mn-cs"/>
              </a:rPr>
              <a:t>of the Q </a:t>
            </a:r>
            <a:r>
              <a:rPr lang="en-US" sz="1200" b="0" kern="1200" baseline="0" dirty="0" err="1">
                <a:solidFill>
                  <a:schemeClr val="tx1"/>
                </a:solidFill>
                <a:latin typeface="+mn-lt"/>
                <a:ea typeface="+mn-ea"/>
                <a:cs typeface="+mn-cs"/>
              </a:rPr>
              <a:t>th</a:t>
            </a:r>
            <a:r>
              <a:rPr lang="en-US" sz="1200" b="0" kern="1200" baseline="0" dirty="0">
                <a:solidFill>
                  <a:schemeClr val="tx1"/>
                </a:solidFill>
                <a:latin typeface="+mn-lt"/>
                <a:ea typeface="+mn-ea"/>
                <a:cs typeface="+mn-cs"/>
              </a:rPr>
              <a:t> page fault after the last scan (case 2b).</a:t>
            </a:r>
          </a:p>
          <a:p>
            <a:r>
              <a:rPr lang="en-US" sz="1200" b="0" kern="1200" baseline="0" dirty="0">
                <a:solidFill>
                  <a:schemeClr val="tx1"/>
                </a:solidFill>
                <a:latin typeface="+mn-lt"/>
                <a:ea typeface="+mn-ea"/>
                <a:cs typeface="+mn-cs"/>
              </a:rPr>
              <a:t>The other two parameters (M  and L ) provide boundary protection for exceptional</a:t>
            </a:r>
          </a:p>
          <a:p>
            <a:r>
              <a:rPr lang="en-US" sz="1200" b="0" kern="1200" baseline="0" dirty="0">
                <a:solidFill>
                  <a:schemeClr val="tx1"/>
                </a:solidFill>
                <a:latin typeface="+mn-lt"/>
                <a:ea typeface="+mn-ea"/>
                <a:cs typeface="+mn-cs"/>
              </a:rPr>
              <a:t>conditions. The VSWS policy tries to reduce the peak memory demands caused by</a:t>
            </a:r>
          </a:p>
          <a:p>
            <a:r>
              <a:rPr lang="en-US" sz="1200" b="0" kern="1200" baseline="0" dirty="0">
                <a:solidFill>
                  <a:schemeClr val="tx1"/>
                </a:solidFill>
                <a:latin typeface="+mn-lt"/>
                <a:ea typeface="+mn-ea"/>
                <a:cs typeface="+mn-cs"/>
              </a:rPr>
              <a:t>abrupt </a:t>
            </a:r>
            <a:r>
              <a:rPr lang="en-US" sz="1200" b="0" kern="1200" baseline="0" dirty="0" err="1">
                <a:solidFill>
                  <a:schemeClr val="tx1"/>
                </a:solidFill>
                <a:latin typeface="+mn-lt"/>
                <a:ea typeface="+mn-ea"/>
                <a:cs typeface="+mn-cs"/>
              </a:rPr>
              <a:t>interlocality</a:t>
            </a:r>
            <a:r>
              <a:rPr lang="en-US" sz="1200" b="0" kern="1200" baseline="0" dirty="0">
                <a:solidFill>
                  <a:schemeClr val="tx1"/>
                </a:solidFill>
                <a:latin typeface="+mn-lt"/>
                <a:ea typeface="+mn-ea"/>
                <a:cs typeface="+mn-cs"/>
              </a:rPr>
              <a:t> transitions by increasing the sampling frequency, and hence the</a:t>
            </a:r>
          </a:p>
          <a:p>
            <a:r>
              <a:rPr lang="en-US" sz="1200" b="0" kern="1200" baseline="0" dirty="0">
                <a:solidFill>
                  <a:schemeClr val="tx1"/>
                </a:solidFill>
                <a:latin typeface="+mn-lt"/>
                <a:ea typeface="+mn-ea"/>
                <a:cs typeface="+mn-cs"/>
              </a:rPr>
              <a:t>rate at which unused pages drop out of the resident set, when the page fault rate</a:t>
            </a:r>
          </a:p>
          <a:p>
            <a:r>
              <a:rPr lang="en-US" sz="1200" b="0" kern="1200" baseline="0" dirty="0">
                <a:solidFill>
                  <a:schemeClr val="tx1"/>
                </a:solidFill>
                <a:latin typeface="+mn-lt"/>
                <a:ea typeface="+mn-ea"/>
                <a:cs typeface="+mn-cs"/>
              </a:rPr>
              <a:t>increases. Experience with this technique in the Bull mainframe operating system,</a:t>
            </a:r>
          </a:p>
          <a:p>
            <a:r>
              <a:rPr lang="en-US" sz="1200" b="0" kern="1200" baseline="0" dirty="0">
                <a:solidFill>
                  <a:schemeClr val="tx1"/>
                </a:solidFill>
                <a:latin typeface="+mn-lt"/>
                <a:ea typeface="+mn-ea"/>
                <a:cs typeface="+mn-cs"/>
              </a:rPr>
              <a:t>GCOS 8, indicates that this approach is as simple to implement as PFF and more</a:t>
            </a:r>
          </a:p>
          <a:p>
            <a:r>
              <a:rPr lang="en-US" sz="1200" b="0" kern="1200" baseline="0" dirty="0">
                <a:solidFill>
                  <a:schemeClr val="tx1"/>
                </a:solidFill>
                <a:latin typeface="+mn-lt"/>
                <a:ea typeface="+mn-ea"/>
                <a:cs typeface="+mn-cs"/>
              </a:rPr>
              <a:t>effective [PIZZ89].</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33617146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a:solidFill>
                  <a:schemeClr val="tx1"/>
                </a:solidFill>
                <a:latin typeface="+mn-lt"/>
                <a:ea typeface="+mn-ea"/>
                <a:cs typeface="+mn-cs"/>
              </a:rPr>
              <a:t>A cleaning policy is the opposite of a fetch policy; it is concerned with determining</a:t>
            </a:r>
          </a:p>
          <a:p>
            <a:r>
              <a:rPr lang="en-US" sz="1200" b="0" kern="1200" baseline="0" dirty="0">
                <a:solidFill>
                  <a:schemeClr val="tx1"/>
                </a:solidFill>
                <a:latin typeface="+mn-lt"/>
                <a:ea typeface="+mn-ea"/>
                <a:cs typeface="+mn-cs"/>
              </a:rPr>
              <a:t>when a modified page should be written out to secondary memory. Two common</a:t>
            </a:r>
          </a:p>
          <a:p>
            <a:r>
              <a:rPr lang="en-US" sz="1200" b="0" kern="1200" baseline="0" dirty="0">
                <a:solidFill>
                  <a:schemeClr val="tx1"/>
                </a:solidFill>
                <a:latin typeface="+mn-lt"/>
                <a:ea typeface="+mn-ea"/>
                <a:cs typeface="+mn-cs"/>
              </a:rPr>
              <a:t>alternatives are demand cleaning and </a:t>
            </a:r>
            <a:r>
              <a:rPr lang="en-US" sz="1200" b="0" kern="1200" baseline="0" dirty="0" err="1">
                <a:solidFill>
                  <a:schemeClr val="tx1"/>
                </a:solidFill>
                <a:latin typeface="+mn-lt"/>
                <a:ea typeface="+mn-ea"/>
                <a:cs typeface="+mn-cs"/>
              </a:rPr>
              <a:t>precleaning</a:t>
            </a:r>
            <a:r>
              <a:rPr lang="en-US" sz="1200" b="0" kern="1200" baseline="0" dirty="0">
                <a:solidFill>
                  <a:schemeClr val="tx1"/>
                </a:solidFill>
                <a:latin typeface="+mn-lt"/>
                <a:ea typeface="+mn-ea"/>
                <a:cs typeface="+mn-cs"/>
              </a:rPr>
              <a:t>. With demand cleaning , a page is</a:t>
            </a:r>
          </a:p>
          <a:p>
            <a:r>
              <a:rPr lang="en-US" sz="1200" b="0" kern="1200" baseline="0" dirty="0">
                <a:solidFill>
                  <a:schemeClr val="tx1"/>
                </a:solidFill>
                <a:latin typeface="+mn-lt"/>
                <a:ea typeface="+mn-ea"/>
                <a:cs typeface="+mn-cs"/>
              </a:rPr>
              <a:t>written out to secondary memory only when it has been selected for replacement.</a:t>
            </a:r>
          </a:p>
          <a:p>
            <a:r>
              <a:rPr lang="en-US" sz="1200" b="0" kern="1200" baseline="0" dirty="0">
                <a:solidFill>
                  <a:schemeClr val="tx1"/>
                </a:solidFill>
                <a:latin typeface="+mn-lt"/>
                <a:ea typeface="+mn-ea"/>
                <a:cs typeface="+mn-cs"/>
              </a:rPr>
              <a:t>A </a:t>
            </a:r>
            <a:r>
              <a:rPr lang="en-US" sz="1200" b="0" kern="1200" baseline="0" dirty="0" err="1">
                <a:solidFill>
                  <a:schemeClr val="tx1"/>
                </a:solidFill>
                <a:latin typeface="+mn-lt"/>
                <a:ea typeface="+mn-ea"/>
                <a:cs typeface="+mn-cs"/>
              </a:rPr>
              <a:t>precleaning</a:t>
            </a:r>
            <a:r>
              <a:rPr lang="en-US" sz="1200" b="0" kern="1200" baseline="0" dirty="0">
                <a:solidFill>
                  <a:schemeClr val="tx1"/>
                </a:solidFill>
                <a:latin typeface="+mn-lt"/>
                <a:ea typeface="+mn-ea"/>
                <a:cs typeface="+mn-cs"/>
              </a:rPr>
              <a:t> policy writes modified pages before their page frames are needed so</a:t>
            </a:r>
          </a:p>
          <a:p>
            <a:r>
              <a:rPr lang="en-US" sz="1200" b="0" kern="1200" baseline="0" dirty="0">
                <a:solidFill>
                  <a:schemeClr val="tx1"/>
                </a:solidFill>
                <a:latin typeface="+mn-lt"/>
                <a:ea typeface="+mn-ea"/>
                <a:cs typeface="+mn-cs"/>
              </a:rPr>
              <a:t>that pages can be written out in batches.</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Both </a:t>
            </a:r>
            <a:r>
              <a:rPr lang="en-US" sz="1200" kern="1200" baseline="0" dirty="0" err="1">
                <a:solidFill>
                  <a:schemeClr val="tx1"/>
                </a:solidFill>
                <a:latin typeface="+mn-lt"/>
                <a:ea typeface="+mn-ea"/>
                <a:cs typeface="+mn-cs"/>
              </a:rPr>
              <a:t>precleaning</a:t>
            </a:r>
            <a:r>
              <a:rPr lang="en-US" sz="1200" kern="1200" baseline="0" dirty="0">
                <a:solidFill>
                  <a:schemeClr val="tx1"/>
                </a:solidFill>
                <a:latin typeface="+mn-lt"/>
                <a:ea typeface="+mn-ea"/>
                <a:cs typeface="+mn-cs"/>
              </a:rPr>
              <a:t> and demand cleaning have drawbacks. </a:t>
            </a:r>
            <a:r>
              <a:rPr lang="en-US" sz="1200" b="0" kern="1200" baseline="0" dirty="0">
                <a:solidFill>
                  <a:schemeClr val="tx1"/>
                </a:solidFill>
                <a:latin typeface="+mn-lt"/>
                <a:ea typeface="+mn-ea"/>
                <a:cs typeface="+mn-cs"/>
              </a:rPr>
              <a:t>With </a:t>
            </a:r>
            <a:r>
              <a:rPr lang="en-US" sz="1200" b="0" kern="1200" baseline="0" dirty="0" err="1">
                <a:solidFill>
                  <a:schemeClr val="tx1"/>
                </a:solidFill>
                <a:latin typeface="+mn-lt"/>
                <a:ea typeface="+mn-ea"/>
                <a:cs typeface="+mn-cs"/>
              </a:rPr>
              <a:t>precleaning</a:t>
            </a:r>
            <a:r>
              <a:rPr lang="en-US" sz="1200" b="0" kern="1200" baseline="0" dirty="0">
                <a:solidFill>
                  <a:schemeClr val="tx1"/>
                </a:solidFill>
                <a:latin typeface="+mn-lt"/>
                <a:ea typeface="+mn-ea"/>
                <a:cs typeface="+mn-cs"/>
              </a:rPr>
              <a:t>, a</a:t>
            </a:r>
          </a:p>
          <a:p>
            <a:r>
              <a:rPr lang="en-US" sz="1200" b="0" kern="1200" baseline="0" dirty="0">
                <a:solidFill>
                  <a:schemeClr val="tx1"/>
                </a:solidFill>
                <a:latin typeface="+mn-lt"/>
                <a:ea typeface="+mn-ea"/>
                <a:cs typeface="+mn-cs"/>
              </a:rPr>
              <a:t>page is written out but remains in main memory until the page replacement algorithm</a:t>
            </a:r>
          </a:p>
          <a:p>
            <a:r>
              <a:rPr lang="en-US" sz="1200" b="0" kern="1200" baseline="0" dirty="0">
                <a:solidFill>
                  <a:schemeClr val="tx1"/>
                </a:solidFill>
                <a:latin typeface="+mn-lt"/>
                <a:ea typeface="+mn-ea"/>
                <a:cs typeface="+mn-cs"/>
              </a:rPr>
              <a:t>dictates that it be removed. </a:t>
            </a:r>
            <a:r>
              <a:rPr lang="en-US" sz="1200" b="0" kern="1200" baseline="0" dirty="0" err="1">
                <a:solidFill>
                  <a:schemeClr val="tx1"/>
                </a:solidFill>
                <a:latin typeface="+mn-lt"/>
                <a:ea typeface="+mn-ea"/>
                <a:cs typeface="+mn-cs"/>
              </a:rPr>
              <a:t>Precleaning</a:t>
            </a:r>
            <a:r>
              <a:rPr lang="en-US" sz="1200" b="0" kern="1200" baseline="0" dirty="0">
                <a:solidFill>
                  <a:schemeClr val="tx1"/>
                </a:solidFill>
                <a:latin typeface="+mn-lt"/>
                <a:ea typeface="+mn-ea"/>
                <a:cs typeface="+mn-cs"/>
              </a:rPr>
              <a:t> allows the writing of pages in batches,</a:t>
            </a:r>
          </a:p>
          <a:p>
            <a:r>
              <a:rPr lang="en-US" sz="1200" b="0" kern="1200" baseline="0" dirty="0">
                <a:solidFill>
                  <a:schemeClr val="tx1"/>
                </a:solidFill>
                <a:latin typeface="+mn-lt"/>
                <a:ea typeface="+mn-ea"/>
                <a:cs typeface="+mn-cs"/>
              </a:rPr>
              <a:t>but it makes little sense to write out hundreds or thousands of pages only to find</a:t>
            </a:r>
          </a:p>
          <a:p>
            <a:r>
              <a:rPr lang="en-US" sz="1200" b="0" kern="1200" baseline="0" dirty="0">
                <a:solidFill>
                  <a:schemeClr val="tx1"/>
                </a:solidFill>
                <a:latin typeface="+mn-lt"/>
                <a:ea typeface="+mn-ea"/>
                <a:cs typeface="+mn-cs"/>
              </a:rPr>
              <a:t>that the majority of them have been modified again before they are replaced. The</a:t>
            </a:r>
          </a:p>
          <a:p>
            <a:r>
              <a:rPr lang="en-US" sz="1200" b="0" kern="1200" baseline="0" dirty="0">
                <a:solidFill>
                  <a:schemeClr val="tx1"/>
                </a:solidFill>
                <a:latin typeface="+mn-lt"/>
                <a:ea typeface="+mn-ea"/>
                <a:cs typeface="+mn-cs"/>
              </a:rPr>
              <a:t>transfer capacity of secondary memory is limited and should not be wasted with</a:t>
            </a:r>
          </a:p>
          <a:p>
            <a:r>
              <a:rPr lang="en-US" sz="1200" b="0" kern="1200" baseline="0" dirty="0">
                <a:solidFill>
                  <a:schemeClr val="tx1"/>
                </a:solidFill>
                <a:latin typeface="+mn-lt"/>
                <a:ea typeface="+mn-ea"/>
                <a:cs typeface="+mn-cs"/>
              </a:rPr>
              <a:t>unnecessary cleaning operations.</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On the other hand, with demand cleaning, the writing of a dirty page is coupled</a:t>
            </a:r>
          </a:p>
          <a:p>
            <a:r>
              <a:rPr lang="en-US" sz="1200" kern="1200" baseline="0" dirty="0">
                <a:solidFill>
                  <a:schemeClr val="tx1"/>
                </a:solidFill>
                <a:latin typeface="+mn-lt"/>
                <a:ea typeface="+mn-ea"/>
                <a:cs typeface="+mn-cs"/>
              </a:rPr>
              <a:t>to, and precedes, the reading in of a new page. This technique may minimize</a:t>
            </a:r>
          </a:p>
          <a:p>
            <a:r>
              <a:rPr lang="en-US" sz="1200" kern="1200" baseline="0" dirty="0">
                <a:solidFill>
                  <a:schemeClr val="tx1"/>
                </a:solidFill>
                <a:latin typeface="+mn-lt"/>
                <a:ea typeface="+mn-ea"/>
                <a:cs typeface="+mn-cs"/>
              </a:rPr>
              <a:t>page writes, but it means that a process that suffers a page fault may have to wait</a:t>
            </a:r>
          </a:p>
          <a:p>
            <a:r>
              <a:rPr lang="en-US" sz="1200" kern="1200" baseline="0" dirty="0">
                <a:solidFill>
                  <a:schemeClr val="tx1"/>
                </a:solidFill>
                <a:latin typeface="+mn-lt"/>
                <a:ea typeface="+mn-ea"/>
                <a:cs typeface="+mn-cs"/>
              </a:rPr>
              <a:t>for two page transfers before it can be unblocked. This may decrease processor</a:t>
            </a:r>
          </a:p>
          <a:p>
            <a:r>
              <a:rPr lang="en-US" sz="1200" kern="1200" baseline="0" dirty="0">
                <a:solidFill>
                  <a:schemeClr val="tx1"/>
                </a:solidFill>
                <a:latin typeface="+mn-lt"/>
                <a:ea typeface="+mn-ea"/>
                <a:cs typeface="+mn-cs"/>
              </a:rPr>
              <a:t>utilization.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better approach incorporates page buffering. This allows the adoption of the</a:t>
            </a:r>
          </a:p>
          <a:p>
            <a:r>
              <a:rPr lang="en-US" sz="1200" kern="1200" baseline="0" dirty="0">
                <a:solidFill>
                  <a:schemeClr val="tx1"/>
                </a:solidFill>
                <a:latin typeface="+mn-lt"/>
                <a:ea typeface="+mn-ea"/>
                <a:cs typeface="+mn-cs"/>
              </a:rPr>
              <a:t>following policy: Clean only pages that are replaceable, but decouple the cleaning</a:t>
            </a:r>
          </a:p>
          <a:p>
            <a:r>
              <a:rPr lang="en-US" sz="1200" kern="1200" baseline="0" dirty="0">
                <a:solidFill>
                  <a:schemeClr val="tx1"/>
                </a:solidFill>
                <a:latin typeface="+mn-lt"/>
                <a:ea typeface="+mn-ea"/>
                <a:cs typeface="+mn-cs"/>
              </a:rPr>
              <a:t>and replacement operations. With page buffering, replaced pages can be placed on</a:t>
            </a:r>
          </a:p>
          <a:p>
            <a:r>
              <a:rPr lang="en-US" sz="1200" kern="1200" baseline="0" dirty="0">
                <a:solidFill>
                  <a:schemeClr val="tx1"/>
                </a:solidFill>
                <a:latin typeface="+mn-lt"/>
                <a:ea typeface="+mn-ea"/>
                <a:cs typeface="+mn-cs"/>
              </a:rPr>
              <a:t>two lists: modified and unmodified. The pages on the modified list can periodically</a:t>
            </a:r>
          </a:p>
          <a:p>
            <a:r>
              <a:rPr lang="en-US" sz="1200" kern="1200" baseline="0" dirty="0">
                <a:solidFill>
                  <a:schemeClr val="tx1"/>
                </a:solidFill>
                <a:latin typeface="+mn-lt"/>
                <a:ea typeface="+mn-ea"/>
                <a:cs typeface="+mn-cs"/>
              </a:rPr>
              <a:t>be written out in batches and moved to the unmodified list. A page on the unmodified</a:t>
            </a:r>
          </a:p>
          <a:p>
            <a:r>
              <a:rPr lang="en-US" sz="1200" kern="1200" baseline="0" dirty="0">
                <a:solidFill>
                  <a:schemeClr val="tx1"/>
                </a:solidFill>
                <a:latin typeface="+mn-lt"/>
                <a:ea typeface="+mn-ea"/>
                <a:cs typeface="+mn-cs"/>
              </a:rPr>
              <a:t>list is either reclaimed if it is referenced or lost when its frame is assigned to</a:t>
            </a:r>
          </a:p>
          <a:p>
            <a:r>
              <a:rPr lang="en-US" sz="1200" kern="1200" baseline="0" dirty="0">
                <a:solidFill>
                  <a:schemeClr val="tx1"/>
                </a:solidFill>
                <a:latin typeface="+mn-lt"/>
                <a:ea typeface="+mn-ea"/>
                <a:cs typeface="+mn-cs"/>
              </a:rPr>
              <a:t>another page.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17207198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Load control is concerned with determining the number of processes that will be resident</a:t>
            </a:r>
          </a:p>
          <a:p>
            <a:r>
              <a:rPr lang="en-US" sz="1200" kern="1200" baseline="0" dirty="0">
                <a:solidFill>
                  <a:schemeClr val="tx1"/>
                </a:solidFill>
                <a:latin typeface="+mn-lt"/>
                <a:ea typeface="+mn-ea"/>
                <a:cs typeface="+mn-cs"/>
              </a:rPr>
              <a:t>in main memory, which has been referred to as the multiprogramming level. The</a:t>
            </a:r>
          </a:p>
          <a:p>
            <a:r>
              <a:rPr lang="en-US" sz="1200" kern="1200" baseline="0" dirty="0">
                <a:solidFill>
                  <a:schemeClr val="tx1"/>
                </a:solidFill>
                <a:latin typeface="+mn-lt"/>
                <a:ea typeface="+mn-ea"/>
                <a:cs typeface="+mn-cs"/>
              </a:rPr>
              <a:t>load control policy is critical in effective memory management. If too few processes</a:t>
            </a:r>
          </a:p>
          <a:p>
            <a:r>
              <a:rPr lang="en-US" sz="1200" kern="1200" baseline="0" dirty="0">
                <a:solidFill>
                  <a:schemeClr val="tx1"/>
                </a:solidFill>
                <a:latin typeface="+mn-lt"/>
                <a:ea typeface="+mn-ea"/>
                <a:cs typeface="+mn-cs"/>
              </a:rPr>
              <a:t>are resident at any one time, then there will be many occasions when all processes</a:t>
            </a:r>
          </a:p>
          <a:p>
            <a:r>
              <a:rPr lang="en-US" sz="1200" kern="1200" baseline="0" dirty="0">
                <a:solidFill>
                  <a:schemeClr val="tx1"/>
                </a:solidFill>
                <a:latin typeface="+mn-lt"/>
                <a:ea typeface="+mn-ea"/>
                <a:cs typeface="+mn-cs"/>
              </a:rPr>
              <a:t>are blocked, and much time will be spent in swapping. On the other hand, if too</a:t>
            </a:r>
          </a:p>
          <a:p>
            <a:r>
              <a:rPr lang="en-US" sz="1200" kern="1200" baseline="0" dirty="0">
                <a:solidFill>
                  <a:schemeClr val="tx1"/>
                </a:solidFill>
                <a:latin typeface="+mn-lt"/>
                <a:ea typeface="+mn-ea"/>
                <a:cs typeface="+mn-cs"/>
              </a:rPr>
              <a:t>many processes are resident, then, on average, the size of the resident set of each</a:t>
            </a:r>
          </a:p>
          <a:p>
            <a:r>
              <a:rPr lang="en-US" sz="1200" kern="1200" baseline="0" dirty="0">
                <a:solidFill>
                  <a:schemeClr val="tx1"/>
                </a:solidFill>
                <a:latin typeface="+mn-lt"/>
                <a:ea typeface="+mn-ea"/>
                <a:cs typeface="+mn-cs"/>
              </a:rPr>
              <a:t>process will be inadequate and frequent faulting will occur. The result is thrashing.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13167666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Thrashing is illustrated in Figure 8.19 . As the</a:t>
            </a:r>
          </a:p>
          <a:p>
            <a:r>
              <a:rPr lang="en-US" sz="1200" kern="1200" baseline="0" dirty="0">
                <a:solidFill>
                  <a:schemeClr val="tx1"/>
                </a:solidFill>
                <a:latin typeface="+mn-lt"/>
                <a:ea typeface="+mn-ea"/>
                <a:cs typeface="+mn-cs"/>
              </a:rPr>
              <a:t>multiprogramming level increases from a small value, one would expect to see</a:t>
            </a:r>
          </a:p>
          <a:p>
            <a:r>
              <a:rPr lang="en-US" sz="1200" kern="1200" baseline="0" dirty="0">
                <a:solidFill>
                  <a:schemeClr val="tx1"/>
                </a:solidFill>
                <a:latin typeface="+mn-lt"/>
                <a:ea typeface="+mn-ea"/>
                <a:cs typeface="+mn-cs"/>
              </a:rPr>
              <a:t>processor utilization rise, because there is less chance that all resident processes</a:t>
            </a:r>
          </a:p>
          <a:p>
            <a:r>
              <a:rPr lang="en-US" sz="1200" kern="1200" baseline="0" dirty="0">
                <a:solidFill>
                  <a:schemeClr val="tx1"/>
                </a:solidFill>
                <a:latin typeface="+mn-lt"/>
                <a:ea typeface="+mn-ea"/>
                <a:cs typeface="+mn-cs"/>
              </a:rPr>
              <a:t>are blocked. However, a point is reached at which the average resident set is</a:t>
            </a:r>
          </a:p>
          <a:p>
            <a:r>
              <a:rPr lang="en-US" sz="1200" kern="1200" baseline="0" dirty="0">
                <a:solidFill>
                  <a:schemeClr val="tx1"/>
                </a:solidFill>
                <a:latin typeface="+mn-lt"/>
                <a:ea typeface="+mn-ea"/>
                <a:cs typeface="+mn-cs"/>
              </a:rPr>
              <a:t>inadequate. At this point, the number of page faults rises dramatically, and</a:t>
            </a:r>
          </a:p>
          <a:p>
            <a:r>
              <a:rPr lang="en-US" sz="1200" kern="1200" baseline="0" dirty="0">
                <a:solidFill>
                  <a:schemeClr val="tx1"/>
                </a:solidFill>
                <a:latin typeface="+mn-lt"/>
                <a:ea typeface="+mn-ea"/>
                <a:cs typeface="+mn-cs"/>
              </a:rPr>
              <a:t>processor utilization collapses.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There are a number of ways to approach this problem. A working set or PFF</a:t>
            </a:r>
          </a:p>
          <a:p>
            <a:r>
              <a:rPr lang="en-US" sz="1200" kern="1200" baseline="0" dirty="0">
                <a:solidFill>
                  <a:schemeClr val="tx1"/>
                </a:solidFill>
                <a:latin typeface="+mn-lt"/>
                <a:ea typeface="+mn-ea"/>
                <a:cs typeface="+mn-cs"/>
              </a:rPr>
              <a:t>algorithm implicitly incorporates load control. Only those processes whose resident</a:t>
            </a:r>
          </a:p>
          <a:p>
            <a:r>
              <a:rPr lang="en-US" sz="1200" kern="1200" baseline="0" dirty="0">
                <a:solidFill>
                  <a:schemeClr val="tx1"/>
                </a:solidFill>
                <a:latin typeface="+mn-lt"/>
                <a:ea typeface="+mn-ea"/>
                <a:cs typeface="+mn-cs"/>
              </a:rPr>
              <a:t>set is sufficiently large are allowed to execute. In providing the required resident set</a:t>
            </a:r>
          </a:p>
          <a:p>
            <a:r>
              <a:rPr lang="en-US" sz="1200" kern="1200" baseline="0" dirty="0">
                <a:solidFill>
                  <a:schemeClr val="tx1"/>
                </a:solidFill>
                <a:latin typeface="+mn-lt"/>
                <a:ea typeface="+mn-ea"/>
                <a:cs typeface="+mn-cs"/>
              </a:rPr>
              <a:t>size for each active process, the policy automatically and dynamically determines</a:t>
            </a:r>
          </a:p>
          <a:p>
            <a:r>
              <a:rPr lang="en-US" sz="1200" kern="1200" baseline="0" dirty="0">
                <a:solidFill>
                  <a:schemeClr val="tx1"/>
                </a:solidFill>
                <a:latin typeface="+mn-lt"/>
                <a:ea typeface="+mn-ea"/>
                <a:cs typeface="+mn-cs"/>
              </a:rPr>
              <a:t>the number of active programs.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approach, suggested by Denning and his colleagues [DENN80b], is</a:t>
            </a:r>
          </a:p>
          <a:p>
            <a:r>
              <a:rPr lang="en-US" sz="1200" kern="1200" baseline="0" dirty="0">
                <a:solidFill>
                  <a:schemeClr val="tx1"/>
                </a:solidFill>
                <a:latin typeface="+mn-lt"/>
                <a:ea typeface="+mn-ea"/>
                <a:cs typeface="+mn-cs"/>
              </a:rPr>
              <a:t>known as the L  = S criterion , which adjusts the multiprogramming level so that the</a:t>
            </a:r>
          </a:p>
          <a:p>
            <a:r>
              <a:rPr lang="en-US" sz="1200" kern="1200" baseline="0" dirty="0">
                <a:solidFill>
                  <a:schemeClr val="tx1"/>
                </a:solidFill>
                <a:latin typeface="+mn-lt"/>
                <a:ea typeface="+mn-ea"/>
                <a:cs typeface="+mn-cs"/>
              </a:rPr>
              <a:t>mean time between faults equals the mean time required to process a page fault.</a:t>
            </a:r>
          </a:p>
          <a:p>
            <a:r>
              <a:rPr lang="en-US" sz="1200" kern="1200" baseline="0" dirty="0">
                <a:solidFill>
                  <a:schemeClr val="tx1"/>
                </a:solidFill>
                <a:latin typeface="+mn-lt"/>
                <a:ea typeface="+mn-ea"/>
                <a:cs typeface="+mn-cs"/>
              </a:rPr>
              <a:t>Performance studies indicate that this is the point at which processor utilization</a:t>
            </a:r>
          </a:p>
          <a:p>
            <a:r>
              <a:rPr lang="en-US" sz="1200" kern="1200" baseline="0" dirty="0">
                <a:solidFill>
                  <a:schemeClr val="tx1"/>
                </a:solidFill>
                <a:latin typeface="+mn-lt"/>
                <a:ea typeface="+mn-ea"/>
                <a:cs typeface="+mn-cs"/>
              </a:rPr>
              <a:t>attained a maximum. A policy with a similar effect, proposed in [LERO76], is the</a:t>
            </a:r>
          </a:p>
          <a:p>
            <a:r>
              <a:rPr lang="en-US" sz="1200" kern="1200" baseline="0" dirty="0">
                <a:solidFill>
                  <a:schemeClr val="tx1"/>
                </a:solidFill>
                <a:latin typeface="+mn-lt"/>
                <a:ea typeface="+mn-ea"/>
                <a:cs typeface="+mn-cs"/>
              </a:rPr>
              <a:t>50% criterion , which attempts to keep utilization of the paging device at approximately</a:t>
            </a:r>
          </a:p>
          <a:p>
            <a:r>
              <a:rPr lang="en-US" sz="1200" kern="1200" baseline="0" dirty="0">
                <a:solidFill>
                  <a:schemeClr val="tx1"/>
                </a:solidFill>
                <a:latin typeface="+mn-lt"/>
                <a:ea typeface="+mn-ea"/>
                <a:cs typeface="+mn-cs"/>
              </a:rPr>
              <a:t>50%. Again, performance studies indicate that this is a point of maximum</a:t>
            </a:r>
          </a:p>
          <a:p>
            <a:r>
              <a:rPr lang="en-US" sz="1200" kern="1200" baseline="0" dirty="0">
                <a:solidFill>
                  <a:schemeClr val="tx1"/>
                </a:solidFill>
                <a:latin typeface="+mn-lt"/>
                <a:ea typeface="+mn-ea"/>
                <a:cs typeface="+mn-cs"/>
              </a:rPr>
              <a:t>processor utilization.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approach is to adapt the clock page replacement algorithm described</a:t>
            </a:r>
          </a:p>
          <a:p>
            <a:r>
              <a:rPr lang="en-US" sz="1200" kern="1200" baseline="0" dirty="0">
                <a:solidFill>
                  <a:schemeClr val="tx1"/>
                </a:solidFill>
                <a:latin typeface="+mn-lt"/>
                <a:ea typeface="+mn-ea"/>
                <a:cs typeface="+mn-cs"/>
              </a:rPr>
              <a:t>earlier (Figure 8.15). [CARR81] describes a technique, using a global scope, that involves</a:t>
            </a:r>
          </a:p>
          <a:p>
            <a:r>
              <a:rPr lang="en-US" sz="1200" kern="1200" baseline="0" dirty="0">
                <a:solidFill>
                  <a:schemeClr val="tx1"/>
                </a:solidFill>
                <a:latin typeface="+mn-lt"/>
                <a:ea typeface="+mn-ea"/>
                <a:cs typeface="+mn-cs"/>
              </a:rPr>
              <a:t>monitoring the rate at which the pointer scans the circular buffer of frames. If the</a:t>
            </a:r>
          </a:p>
          <a:p>
            <a:r>
              <a:rPr lang="en-US" sz="1200" kern="1200" baseline="0" dirty="0">
                <a:solidFill>
                  <a:schemeClr val="tx1"/>
                </a:solidFill>
                <a:latin typeface="+mn-lt"/>
                <a:ea typeface="+mn-ea"/>
                <a:cs typeface="+mn-cs"/>
              </a:rPr>
              <a:t>rate is below a given lower threshold, this indicates one or both of two circumstances: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  Few page faults are occurring, resulting in few requests to advance the pointer.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  For each request, the average number of frames scanned by the pointer is</a:t>
            </a:r>
          </a:p>
          <a:p>
            <a:r>
              <a:rPr lang="en-US" sz="1200" kern="1200" baseline="0" dirty="0">
                <a:solidFill>
                  <a:schemeClr val="tx1"/>
                </a:solidFill>
                <a:latin typeface="+mn-lt"/>
                <a:ea typeface="+mn-ea"/>
                <a:cs typeface="+mn-cs"/>
              </a:rPr>
              <a:t>small, indicating that there are many resident pages not being referenced and</a:t>
            </a:r>
          </a:p>
          <a:p>
            <a:r>
              <a:rPr lang="en-US" sz="1200" kern="1200" baseline="0" dirty="0">
                <a:solidFill>
                  <a:schemeClr val="tx1"/>
                </a:solidFill>
                <a:latin typeface="+mn-lt"/>
                <a:ea typeface="+mn-ea"/>
                <a:cs typeface="+mn-cs"/>
              </a:rPr>
              <a:t>are readily replaceable.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both cases, the multiprogramming level can safely be increased. On the</a:t>
            </a:r>
          </a:p>
          <a:p>
            <a:r>
              <a:rPr lang="en-US" sz="1200" kern="1200" baseline="0" dirty="0">
                <a:solidFill>
                  <a:schemeClr val="tx1"/>
                </a:solidFill>
                <a:latin typeface="+mn-lt"/>
                <a:ea typeface="+mn-ea"/>
                <a:cs typeface="+mn-cs"/>
              </a:rPr>
              <a:t>other hand, if the pointer scan rate exceeds an upper threshold, this indicates either</a:t>
            </a:r>
          </a:p>
          <a:p>
            <a:r>
              <a:rPr lang="en-US" sz="1200" kern="1200" baseline="0" dirty="0">
                <a:solidFill>
                  <a:schemeClr val="tx1"/>
                </a:solidFill>
                <a:latin typeface="+mn-lt"/>
                <a:ea typeface="+mn-ea"/>
                <a:cs typeface="+mn-cs"/>
              </a:rPr>
              <a:t>a high fault rate or difficulty in locating replaceable pages, which implies that the</a:t>
            </a:r>
          </a:p>
          <a:p>
            <a:r>
              <a:rPr lang="en-US" sz="1200" kern="1200" baseline="0" dirty="0">
                <a:solidFill>
                  <a:schemeClr val="tx1"/>
                </a:solidFill>
                <a:latin typeface="+mn-lt"/>
                <a:ea typeface="+mn-ea"/>
                <a:cs typeface="+mn-cs"/>
              </a:rPr>
              <a:t>multiprogramming level is too high.</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2026691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Because a process executes only in main memory, that memory is referred to</a:t>
            </a:r>
          </a:p>
          <a:p>
            <a:r>
              <a:rPr lang="en-US" sz="1200" kern="1200" baseline="0" dirty="0">
                <a:solidFill>
                  <a:schemeClr val="tx1"/>
                </a:solidFill>
                <a:latin typeface="+mn-lt"/>
                <a:ea typeface="+mn-ea"/>
                <a:cs typeface="+mn-cs"/>
              </a:rPr>
              <a:t>as </a:t>
            </a:r>
            <a:r>
              <a:rPr lang="en-US" sz="1200" b="1" kern="1200" baseline="0" dirty="0">
                <a:solidFill>
                  <a:schemeClr val="tx1"/>
                </a:solidFill>
                <a:latin typeface="+mn-lt"/>
                <a:ea typeface="+mn-ea"/>
                <a:cs typeface="+mn-cs"/>
              </a:rPr>
              <a:t>real memory </a:t>
            </a:r>
            <a:r>
              <a:rPr lang="en-US" sz="1200" b="0" kern="1200" baseline="0" dirty="0">
                <a:solidFill>
                  <a:schemeClr val="tx1"/>
                </a:solidFill>
                <a:latin typeface="+mn-lt"/>
                <a:ea typeface="+mn-ea"/>
                <a:cs typeface="+mn-cs"/>
              </a:rPr>
              <a:t>. But a programmer or user perceives a potentially much larger memory—</a:t>
            </a:r>
          </a:p>
          <a:p>
            <a:r>
              <a:rPr lang="en-US" sz="1200" kern="1200" baseline="0" dirty="0">
                <a:solidFill>
                  <a:schemeClr val="tx1"/>
                </a:solidFill>
                <a:latin typeface="+mn-lt"/>
                <a:ea typeface="+mn-ea"/>
                <a:cs typeface="+mn-cs"/>
              </a:rPr>
              <a:t>that which is allocated on disk. This latter is referred to as </a:t>
            </a:r>
            <a:r>
              <a:rPr lang="en-US" sz="1200" b="1" kern="1200" baseline="0" dirty="0">
                <a:solidFill>
                  <a:schemeClr val="tx1"/>
                </a:solidFill>
                <a:latin typeface="+mn-lt"/>
                <a:ea typeface="+mn-ea"/>
                <a:cs typeface="+mn-cs"/>
              </a:rPr>
              <a:t>virtual memory .</a:t>
            </a:r>
          </a:p>
          <a:p>
            <a:r>
              <a:rPr lang="en-US" sz="1200" kern="1200" baseline="0" dirty="0">
                <a:solidFill>
                  <a:schemeClr val="tx1"/>
                </a:solidFill>
                <a:latin typeface="+mn-lt"/>
                <a:ea typeface="+mn-ea"/>
                <a:cs typeface="+mn-cs"/>
              </a:rPr>
              <a:t>Virtual memory allows for very effective multiprogramming and relieves the user</a:t>
            </a:r>
          </a:p>
          <a:p>
            <a:r>
              <a:rPr lang="en-US" sz="1200" kern="1200" baseline="0" dirty="0">
                <a:solidFill>
                  <a:schemeClr val="tx1"/>
                </a:solidFill>
                <a:latin typeface="+mn-lt"/>
                <a:ea typeface="+mn-ea"/>
                <a:cs typeface="+mn-cs"/>
              </a:rPr>
              <a:t>of the unnecessarily tight constraints of main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36550117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a:solidFill>
                  <a:schemeClr val="tx1"/>
                </a:solidFill>
                <a:latin typeface="+mn-lt"/>
                <a:ea typeface="+mn-ea"/>
                <a:cs typeface="+mn-cs"/>
              </a:rPr>
              <a:t>If the degree of multiprogramming is to be reduced, one</a:t>
            </a:r>
          </a:p>
          <a:p>
            <a:r>
              <a:rPr lang="en-US" sz="1200" b="0" kern="1200" baseline="0" dirty="0">
                <a:solidFill>
                  <a:schemeClr val="tx1"/>
                </a:solidFill>
                <a:latin typeface="+mn-lt"/>
                <a:ea typeface="+mn-ea"/>
                <a:cs typeface="+mn-cs"/>
              </a:rPr>
              <a:t>or more of the currently resident processes must be suspended (swapped out).</a:t>
            </a:r>
          </a:p>
          <a:p>
            <a:r>
              <a:rPr lang="en-US" sz="1200" b="0" kern="1200" baseline="0" dirty="0">
                <a:solidFill>
                  <a:schemeClr val="tx1"/>
                </a:solidFill>
                <a:latin typeface="+mn-lt"/>
                <a:ea typeface="+mn-ea"/>
                <a:cs typeface="+mn-cs"/>
              </a:rPr>
              <a:t>[CARR81] lists six possibilities: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Lowest-priority process: This implements a scheduling policy decision and is</a:t>
            </a:r>
          </a:p>
          <a:p>
            <a:r>
              <a:rPr lang="en-US" sz="1200" b="0" kern="1200" baseline="0" dirty="0">
                <a:solidFill>
                  <a:schemeClr val="tx1"/>
                </a:solidFill>
                <a:latin typeface="+mn-lt"/>
                <a:ea typeface="+mn-ea"/>
                <a:cs typeface="+mn-cs"/>
              </a:rPr>
              <a:t>unrelated to performance issues.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Faulting process: The reasoning is that there is a greater probability that the</a:t>
            </a:r>
          </a:p>
          <a:p>
            <a:r>
              <a:rPr lang="en-US" sz="1200" b="0" kern="1200" baseline="0" dirty="0">
                <a:solidFill>
                  <a:schemeClr val="tx1"/>
                </a:solidFill>
                <a:latin typeface="+mn-lt"/>
                <a:ea typeface="+mn-ea"/>
                <a:cs typeface="+mn-cs"/>
              </a:rPr>
              <a:t>faulting task does not have its working set resident, and performance would</a:t>
            </a:r>
          </a:p>
          <a:p>
            <a:r>
              <a:rPr lang="en-US" sz="1200" b="0" kern="1200" baseline="0" dirty="0">
                <a:solidFill>
                  <a:schemeClr val="tx1"/>
                </a:solidFill>
                <a:latin typeface="+mn-lt"/>
                <a:ea typeface="+mn-ea"/>
                <a:cs typeface="+mn-cs"/>
              </a:rPr>
              <a:t>suffer least by suspending it. In addition, this choice has an immediate payoff</a:t>
            </a:r>
          </a:p>
          <a:p>
            <a:r>
              <a:rPr lang="en-US" sz="1200" b="0" kern="1200" baseline="0" dirty="0">
                <a:solidFill>
                  <a:schemeClr val="tx1"/>
                </a:solidFill>
                <a:latin typeface="+mn-lt"/>
                <a:ea typeface="+mn-ea"/>
                <a:cs typeface="+mn-cs"/>
              </a:rPr>
              <a:t>because it blocks a process that is about to be blocked anyway and it eliminates</a:t>
            </a:r>
          </a:p>
          <a:p>
            <a:r>
              <a:rPr lang="en-US" sz="1200" b="0" kern="1200" baseline="0" dirty="0">
                <a:solidFill>
                  <a:schemeClr val="tx1"/>
                </a:solidFill>
                <a:latin typeface="+mn-lt"/>
                <a:ea typeface="+mn-ea"/>
                <a:cs typeface="+mn-cs"/>
              </a:rPr>
              <a:t>the overhead of a page replacement and I/O operation.</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Last process activated: This is the process least likely to have its working set</a:t>
            </a:r>
          </a:p>
          <a:p>
            <a:r>
              <a:rPr lang="en-US" sz="1200" b="0" kern="1200" baseline="0" dirty="0">
                <a:solidFill>
                  <a:schemeClr val="tx1"/>
                </a:solidFill>
                <a:latin typeface="+mn-lt"/>
                <a:ea typeface="+mn-ea"/>
                <a:cs typeface="+mn-cs"/>
              </a:rPr>
              <a:t>resident.</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Process with the smallest resident set: This will require the least future effort</a:t>
            </a:r>
          </a:p>
          <a:p>
            <a:r>
              <a:rPr lang="en-US" sz="1200" b="0" kern="1200" baseline="0" dirty="0">
                <a:solidFill>
                  <a:schemeClr val="tx1"/>
                </a:solidFill>
                <a:latin typeface="+mn-lt"/>
                <a:ea typeface="+mn-ea"/>
                <a:cs typeface="+mn-cs"/>
              </a:rPr>
              <a:t>to reload. However, it penalizes programs with strong locality.</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Largest process: This obtains the most free frames in an overcommitted</a:t>
            </a:r>
          </a:p>
          <a:p>
            <a:r>
              <a:rPr lang="en-US" sz="1200" b="0" kern="1200" baseline="0" dirty="0">
                <a:solidFill>
                  <a:schemeClr val="tx1"/>
                </a:solidFill>
                <a:latin typeface="+mn-lt"/>
                <a:ea typeface="+mn-ea"/>
                <a:cs typeface="+mn-cs"/>
              </a:rPr>
              <a:t>memory, making additional deactivations unlikely soon.</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Process with the largest remaining execution window: In most process scheduling</a:t>
            </a:r>
          </a:p>
          <a:p>
            <a:r>
              <a:rPr lang="en-US" sz="1200" b="0" kern="1200" baseline="0" dirty="0">
                <a:solidFill>
                  <a:schemeClr val="tx1"/>
                </a:solidFill>
                <a:latin typeface="+mn-lt"/>
                <a:ea typeface="+mn-ea"/>
                <a:cs typeface="+mn-cs"/>
              </a:rPr>
              <a:t>schemes, a process may only run for a certain quantum of time before</a:t>
            </a:r>
          </a:p>
          <a:p>
            <a:r>
              <a:rPr lang="en-US" sz="1200" b="0" kern="1200" baseline="0" dirty="0">
                <a:solidFill>
                  <a:schemeClr val="tx1"/>
                </a:solidFill>
                <a:latin typeface="+mn-lt"/>
                <a:ea typeface="+mn-ea"/>
                <a:cs typeface="+mn-cs"/>
              </a:rPr>
              <a:t>being interrupted and placed at the end of the Ready queue. This approximates</a:t>
            </a:r>
          </a:p>
          <a:p>
            <a:r>
              <a:rPr lang="en-US" sz="1200" b="0" kern="1200" baseline="0" dirty="0">
                <a:solidFill>
                  <a:schemeClr val="tx1"/>
                </a:solidFill>
                <a:latin typeface="+mn-lt"/>
                <a:ea typeface="+mn-ea"/>
                <a:cs typeface="+mn-cs"/>
              </a:rPr>
              <a:t>a shortest-processing-time-first scheduling discipline.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35195505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Because UNIX is intended to be machine independent, its memory management</a:t>
            </a:r>
          </a:p>
          <a:p>
            <a:r>
              <a:rPr lang="en-US" sz="1200" kern="1200" baseline="0" dirty="0">
                <a:solidFill>
                  <a:schemeClr val="tx1"/>
                </a:solidFill>
                <a:latin typeface="+mn-lt"/>
                <a:ea typeface="+mn-ea"/>
                <a:cs typeface="+mn-cs"/>
              </a:rPr>
              <a:t>scheme will vary from one system to the next. Earlier versions of UNIX simply used</a:t>
            </a:r>
          </a:p>
          <a:p>
            <a:r>
              <a:rPr lang="en-US" sz="1200" kern="1200" baseline="0" dirty="0">
                <a:solidFill>
                  <a:schemeClr val="tx1"/>
                </a:solidFill>
                <a:latin typeface="+mn-lt"/>
                <a:ea typeface="+mn-ea"/>
                <a:cs typeface="+mn-cs"/>
              </a:rPr>
              <a:t>variable partitioning with no virtual memory scheme. Current implementations of</a:t>
            </a:r>
          </a:p>
          <a:p>
            <a:r>
              <a:rPr lang="en-US" sz="1200" kern="1200" baseline="0" dirty="0">
                <a:solidFill>
                  <a:schemeClr val="tx1"/>
                </a:solidFill>
                <a:latin typeface="+mn-lt"/>
                <a:ea typeface="+mn-ea"/>
                <a:cs typeface="+mn-cs"/>
              </a:rPr>
              <a:t>UNIX and Solaris make use of paged virtual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SVR4 and Solaris, there are actually two separate memory management</a:t>
            </a:r>
          </a:p>
          <a:p>
            <a:r>
              <a:rPr lang="en-US" sz="1200" kern="1200" baseline="0" dirty="0">
                <a:solidFill>
                  <a:schemeClr val="tx1"/>
                </a:solidFill>
                <a:latin typeface="+mn-lt"/>
                <a:ea typeface="+mn-ea"/>
                <a:cs typeface="+mn-cs"/>
              </a:rPr>
              <a:t>schemes.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2426953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paging system </a:t>
            </a:r>
            <a:r>
              <a:rPr lang="en-US" sz="1200" b="0" kern="1200" baseline="0" dirty="0">
                <a:solidFill>
                  <a:schemeClr val="tx1"/>
                </a:solidFill>
                <a:latin typeface="+mn-lt"/>
                <a:ea typeface="+mn-ea"/>
                <a:cs typeface="+mn-cs"/>
              </a:rPr>
              <a:t>provides a virtual memory capability that allocates</a:t>
            </a:r>
          </a:p>
          <a:p>
            <a:r>
              <a:rPr lang="en-US" sz="1200" kern="1200" baseline="0" dirty="0">
                <a:solidFill>
                  <a:schemeClr val="tx1"/>
                </a:solidFill>
                <a:latin typeface="+mn-lt"/>
                <a:ea typeface="+mn-ea"/>
                <a:cs typeface="+mn-cs"/>
              </a:rPr>
              <a:t>page frames in main memory to processes and also allocates page frames to disk</a:t>
            </a:r>
          </a:p>
          <a:p>
            <a:r>
              <a:rPr lang="en-US" sz="1200" kern="1200" baseline="0" dirty="0">
                <a:solidFill>
                  <a:schemeClr val="tx1"/>
                </a:solidFill>
                <a:latin typeface="+mn-lt"/>
                <a:ea typeface="+mn-ea"/>
                <a:cs typeface="+mn-cs"/>
              </a:rPr>
              <a:t>block buffers. Although this is an effective memory management scheme for user</a:t>
            </a:r>
          </a:p>
          <a:p>
            <a:r>
              <a:rPr lang="en-US" sz="1200" kern="1200" baseline="0" dirty="0">
                <a:solidFill>
                  <a:schemeClr val="tx1"/>
                </a:solidFill>
                <a:latin typeface="+mn-lt"/>
                <a:ea typeface="+mn-ea"/>
                <a:cs typeface="+mn-cs"/>
              </a:rPr>
              <a:t>processes and disk I/O, a paged virtual memory scheme is less suited to managing</a:t>
            </a:r>
          </a:p>
          <a:p>
            <a:r>
              <a:rPr lang="en-US" sz="1200" kern="1200" baseline="0" dirty="0">
                <a:solidFill>
                  <a:schemeClr val="tx1"/>
                </a:solidFill>
                <a:latin typeface="+mn-lt"/>
                <a:ea typeface="+mn-ea"/>
                <a:cs typeface="+mn-cs"/>
              </a:rPr>
              <a:t>the memory allocation for the kernel. For this latter purpose, a </a:t>
            </a:r>
            <a:r>
              <a:rPr lang="en-US" sz="1200" b="1" kern="1200" baseline="0" dirty="0">
                <a:solidFill>
                  <a:schemeClr val="tx1"/>
                </a:solidFill>
                <a:latin typeface="+mn-lt"/>
                <a:ea typeface="+mn-ea"/>
                <a:cs typeface="+mn-cs"/>
              </a:rPr>
              <a:t>kernel memory</a:t>
            </a:r>
          </a:p>
          <a:p>
            <a:r>
              <a:rPr lang="en-US" sz="1200" b="1" kern="1200" baseline="0" dirty="0">
                <a:solidFill>
                  <a:schemeClr val="tx1"/>
                </a:solidFill>
                <a:latin typeface="+mn-lt"/>
                <a:ea typeface="+mn-ea"/>
                <a:cs typeface="+mn-cs"/>
              </a:rPr>
              <a:t>allocator </a:t>
            </a:r>
            <a:r>
              <a:rPr lang="en-US" sz="1200" b="0" kern="1200" baseline="0" dirty="0">
                <a:solidFill>
                  <a:schemeClr val="tx1"/>
                </a:solidFill>
                <a:latin typeface="+mn-lt"/>
                <a:ea typeface="+mn-ea"/>
                <a:cs typeface="+mn-cs"/>
              </a:rPr>
              <a:t>is used.</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extLst>
      <p:ext uri="{BB962C8B-B14F-4D97-AF65-F5344CB8AC3E}">
        <p14:creationId xmlns:p14="http://schemas.microsoft.com/office/powerpoint/2010/main" val="22392574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paged virtual memory, UNIX makes use of a number of</a:t>
            </a:r>
          </a:p>
          <a:p>
            <a:r>
              <a:rPr lang="en-US" sz="1200" kern="1200" baseline="0" dirty="0">
                <a:solidFill>
                  <a:schemeClr val="tx1"/>
                </a:solidFill>
                <a:latin typeface="+mn-lt"/>
                <a:ea typeface="+mn-ea"/>
                <a:cs typeface="+mn-cs"/>
              </a:rPr>
              <a:t>data structures that, with minor adjustment, are machine independent ( Figure 8.20</a:t>
            </a:r>
          </a:p>
          <a:p>
            <a:r>
              <a:rPr lang="en-US" sz="1200" kern="1200" baseline="0" dirty="0">
                <a:solidFill>
                  <a:schemeClr val="tx1"/>
                </a:solidFill>
                <a:latin typeface="+mn-lt"/>
                <a:ea typeface="+mn-ea"/>
                <a:cs typeface="+mn-cs"/>
              </a:rPr>
              <a:t>and Table 8.6 ):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extLst>
      <p:ext uri="{BB962C8B-B14F-4D97-AF65-F5344CB8AC3E}">
        <p14:creationId xmlns:p14="http://schemas.microsoft.com/office/powerpoint/2010/main" val="26938619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For paged virtual memory, UNIX makes use of a number of</a:t>
            </a:r>
          </a:p>
          <a:p>
            <a:r>
              <a:rPr lang="en-US" sz="1200" kern="1200" baseline="0" dirty="0">
                <a:solidFill>
                  <a:schemeClr val="tx1"/>
                </a:solidFill>
                <a:latin typeface="+mn-lt"/>
                <a:ea typeface="+mn-ea"/>
                <a:cs typeface="+mn-cs"/>
              </a:rPr>
              <a:t>data structures that, with minor adjustment, are machine independent ( Figure 8.22</a:t>
            </a:r>
          </a:p>
          <a:p>
            <a:r>
              <a:rPr lang="en-US" sz="1200" kern="1200" baseline="0" dirty="0">
                <a:solidFill>
                  <a:schemeClr val="tx1"/>
                </a:solidFill>
                <a:latin typeface="+mn-lt"/>
                <a:ea typeface="+mn-ea"/>
                <a:cs typeface="+mn-cs"/>
              </a:rPr>
              <a:t>and Table 8.6 ):</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Page table : </a:t>
            </a:r>
            <a:r>
              <a:rPr lang="en-US" sz="1200" b="0" kern="1200" baseline="0" dirty="0">
                <a:solidFill>
                  <a:schemeClr val="tx1"/>
                </a:solidFill>
                <a:latin typeface="+mn-lt"/>
                <a:ea typeface="+mn-ea"/>
                <a:cs typeface="+mn-cs"/>
              </a:rPr>
              <a:t>Typically, there will be one page table per process, with one entry</a:t>
            </a:r>
          </a:p>
          <a:p>
            <a:r>
              <a:rPr lang="en-US" sz="1200" kern="1200" baseline="0" dirty="0">
                <a:solidFill>
                  <a:schemeClr val="tx1"/>
                </a:solidFill>
                <a:latin typeface="+mn-lt"/>
                <a:ea typeface="+mn-ea"/>
                <a:cs typeface="+mn-cs"/>
              </a:rPr>
              <a:t>for each page in virtual memory for that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Disk block descriptor: Associated with each page of a process is an entry in</a:t>
            </a:r>
          </a:p>
          <a:p>
            <a:r>
              <a:rPr lang="en-US" sz="1200" kern="1200" baseline="0" dirty="0">
                <a:solidFill>
                  <a:schemeClr val="tx1"/>
                </a:solidFill>
                <a:latin typeface="+mn-lt"/>
                <a:ea typeface="+mn-ea"/>
                <a:cs typeface="+mn-cs"/>
              </a:rPr>
              <a:t>this table that describes the disk copy of the virtual page.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Page frame data table: Describes each frame of real memory and is indexed by</a:t>
            </a:r>
          </a:p>
          <a:p>
            <a:r>
              <a:rPr lang="en-US" sz="1200" kern="1200" baseline="0" dirty="0">
                <a:solidFill>
                  <a:schemeClr val="tx1"/>
                </a:solidFill>
                <a:latin typeface="+mn-lt"/>
                <a:ea typeface="+mn-ea"/>
                <a:cs typeface="+mn-cs"/>
              </a:rPr>
              <a:t>frame number. This table is used by the replacement algorithm.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Swap-use table: There is one swap-use table for each swap device, with one</a:t>
            </a:r>
          </a:p>
          <a:p>
            <a:r>
              <a:rPr lang="en-US" sz="1200" kern="1200" baseline="0" dirty="0">
                <a:solidFill>
                  <a:schemeClr val="tx1"/>
                </a:solidFill>
                <a:latin typeface="+mn-lt"/>
                <a:ea typeface="+mn-ea"/>
                <a:cs typeface="+mn-cs"/>
              </a:rPr>
              <a:t>entry for each page on the device.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Most of the fields defined in Table 8.6 are self-explanatory. A few warrant</a:t>
            </a:r>
          </a:p>
          <a:p>
            <a:r>
              <a:rPr lang="en-US" sz="1200" kern="1200" baseline="0" dirty="0">
                <a:solidFill>
                  <a:schemeClr val="tx1"/>
                </a:solidFill>
                <a:latin typeface="+mn-lt"/>
                <a:ea typeface="+mn-ea"/>
                <a:cs typeface="+mn-cs"/>
              </a:rPr>
              <a:t>further comment. The Age field in the page table entry is an indication of how long</a:t>
            </a:r>
          </a:p>
          <a:p>
            <a:r>
              <a:rPr lang="en-US" sz="1200" kern="1200" baseline="0" dirty="0">
                <a:solidFill>
                  <a:schemeClr val="tx1"/>
                </a:solidFill>
                <a:latin typeface="+mn-lt"/>
                <a:ea typeface="+mn-ea"/>
                <a:cs typeface="+mn-cs"/>
              </a:rPr>
              <a:t>it has been since a program referenced this frame. However, the number of bits</a:t>
            </a:r>
          </a:p>
          <a:p>
            <a:r>
              <a:rPr lang="en-US" sz="1200" kern="1200" baseline="0" dirty="0">
                <a:solidFill>
                  <a:schemeClr val="tx1"/>
                </a:solidFill>
                <a:latin typeface="+mn-lt"/>
                <a:ea typeface="+mn-ea"/>
                <a:cs typeface="+mn-cs"/>
              </a:rPr>
              <a:t>and the frequency of update of this field are implementation dependent. Therefore,</a:t>
            </a:r>
          </a:p>
          <a:p>
            <a:r>
              <a:rPr lang="en-US" sz="1200" kern="1200" baseline="0" dirty="0">
                <a:solidFill>
                  <a:schemeClr val="tx1"/>
                </a:solidFill>
                <a:latin typeface="+mn-lt"/>
                <a:ea typeface="+mn-ea"/>
                <a:cs typeface="+mn-cs"/>
              </a:rPr>
              <a:t>there is no universal UNIX use of this field for page replacement policy.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Type of Storage field in the disk block descriptor is needed for the</a:t>
            </a:r>
          </a:p>
          <a:p>
            <a:r>
              <a:rPr lang="en-US" sz="1200" kern="1200" baseline="0" dirty="0">
                <a:solidFill>
                  <a:schemeClr val="tx1"/>
                </a:solidFill>
                <a:latin typeface="+mn-lt"/>
                <a:ea typeface="+mn-ea"/>
                <a:cs typeface="+mn-cs"/>
              </a:rPr>
              <a:t>following reason: When an executable file is first used to create a new process, only</a:t>
            </a:r>
          </a:p>
          <a:p>
            <a:r>
              <a:rPr lang="en-US" sz="1200" kern="1200" baseline="0" dirty="0">
                <a:solidFill>
                  <a:schemeClr val="tx1"/>
                </a:solidFill>
                <a:latin typeface="+mn-lt"/>
                <a:ea typeface="+mn-ea"/>
                <a:cs typeface="+mn-cs"/>
              </a:rPr>
              <a:t>a portion of the program and data for that file may be loaded into real memory.</a:t>
            </a:r>
          </a:p>
          <a:p>
            <a:r>
              <a:rPr lang="en-US" sz="1200" kern="1200" baseline="0" dirty="0">
                <a:solidFill>
                  <a:schemeClr val="tx1"/>
                </a:solidFill>
                <a:latin typeface="+mn-lt"/>
                <a:ea typeface="+mn-ea"/>
                <a:cs typeface="+mn-cs"/>
              </a:rPr>
              <a:t>Later, as page faults occur, new portions of the program and data are loaded. It is</a:t>
            </a:r>
          </a:p>
          <a:p>
            <a:r>
              <a:rPr lang="en-US" sz="1200" kern="1200" baseline="0" dirty="0">
                <a:solidFill>
                  <a:schemeClr val="tx1"/>
                </a:solidFill>
                <a:latin typeface="+mn-lt"/>
                <a:ea typeface="+mn-ea"/>
                <a:cs typeface="+mn-cs"/>
              </a:rPr>
              <a:t>only at the time of first loading that virtual memory pages are created and assigned</a:t>
            </a:r>
          </a:p>
          <a:p>
            <a:r>
              <a:rPr lang="en-US" sz="1200" kern="1200" baseline="0" dirty="0">
                <a:solidFill>
                  <a:schemeClr val="tx1"/>
                </a:solidFill>
                <a:latin typeface="+mn-lt"/>
                <a:ea typeface="+mn-ea"/>
                <a:cs typeface="+mn-cs"/>
              </a:rPr>
              <a:t>to locations on one of the devices to be used for swapping. At that time, the operating</a:t>
            </a:r>
          </a:p>
          <a:p>
            <a:r>
              <a:rPr lang="en-US" sz="1200" kern="1200" baseline="0" dirty="0">
                <a:solidFill>
                  <a:schemeClr val="tx1"/>
                </a:solidFill>
                <a:latin typeface="+mn-lt"/>
                <a:ea typeface="+mn-ea"/>
                <a:cs typeface="+mn-cs"/>
              </a:rPr>
              <a:t>system is told whether it needs to clear (set to 0) the locations in the page frame</a:t>
            </a:r>
          </a:p>
          <a:p>
            <a:r>
              <a:rPr lang="en-US" sz="1200" kern="1200" baseline="0" dirty="0">
                <a:solidFill>
                  <a:schemeClr val="tx1"/>
                </a:solidFill>
                <a:latin typeface="+mn-lt"/>
                <a:ea typeface="+mn-ea"/>
                <a:cs typeface="+mn-cs"/>
              </a:rPr>
              <a:t>before the first loading of a block of the program or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extLst>
      <p:ext uri="{BB962C8B-B14F-4D97-AF65-F5344CB8AC3E}">
        <p14:creationId xmlns:p14="http://schemas.microsoft.com/office/powerpoint/2010/main" val="986065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8.6 (continued)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extLst>
      <p:ext uri="{BB962C8B-B14F-4D97-AF65-F5344CB8AC3E}">
        <p14:creationId xmlns:p14="http://schemas.microsoft.com/office/powerpoint/2010/main" val="38823268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page frame data table is used for page replacement.</a:t>
            </a:r>
          </a:p>
          <a:p>
            <a:r>
              <a:rPr lang="en-US" sz="1200" kern="1200" baseline="0" dirty="0">
                <a:solidFill>
                  <a:schemeClr val="tx1"/>
                </a:solidFill>
                <a:latin typeface="+mn-lt"/>
                <a:ea typeface="+mn-ea"/>
                <a:cs typeface="+mn-cs"/>
              </a:rPr>
              <a:t>Several pointers are used to create lists within this table. All of the available frames</a:t>
            </a:r>
          </a:p>
          <a:p>
            <a:r>
              <a:rPr lang="en-US" sz="1200" kern="1200" baseline="0" dirty="0">
                <a:solidFill>
                  <a:schemeClr val="tx1"/>
                </a:solidFill>
                <a:latin typeface="+mn-lt"/>
                <a:ea typeface="+mn-ea"/>
                <a:cs typeface="+mn-cs"/>
              </a:rPr>
              <a:t>are linked together in a list of free frames available for bringing in pages. When the</a:t>
            </a:r>
          </a:p>
          <a:p>
            <a:r>
              <a:rPr lang="en-US" sz="1200" kern="1200" baseline="0" dirty="0">
                <a:solidFill>
                  <a:schemeClr val="tx1"/>
                </a:solidFill>
                <a:latin typeface="+mn-lt"/>
                <a:ea typeface="+mn-ea"/>
                <a:cs typeface="+mn-cs"/>
              </a:rPr>
              <a:t>number of available frames drops below a certain threshold, the kernel will steal a</a:t>
            </a:r>
          </a:p>
          <a:p>
            <a:r>
              <a:rPr lang="en-US" sz="1200" kern="1200" baseline="0" dirty="0">
                <a:solidFill>
                  <a:schemeClr val="tx1"/>
                </a:solidFill>
                <a:latin typeface="+mn-lt"/>
                <a:ea typeface="+mn-ea"/>
                <a:cs typeface="+mn-cs"/>
              </a:rPr>
              <a:t>number of frames to compensate.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extLst>
      <p:ext uri="{BB962C8B-B14F-4D97-AF65-F5344CB8AC3E}">
        <p14:creationId xmlns:p14="http://schemas.microsoft.com/office/powerpoint/2010/main" val="18170537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a:solidFill>
                  <a:schemeClr val="tx1"/>
                </a:solidFill>
                <a:latin typeface="+mn-lt"/>
                <a:ea typeface="+mn-ea"/>
                <a:cs typeface="+mn-cs"/>
              </a:rPr>
              <a:t>The page replacement algorithm used in SVR4 is a refinement of the</a:t>
            </a:r>
          </a:p>
          <a:p>
            <a:r>
              <a:rPr lang="en-US" sz="1200" b="0" kern="1200" baseline="0" dirty="0">
                <a:solidFill>
                  <a:schemeClr val="tx1"/>
                </a:solidFill>
                <a:latin typeface="+mn-lt"/>
                <a:ea typeface="+mn-ea"/>
                <a:cs typeface="+mn-cs"/>
              </a:rPr>
              <a:t>clock policy algorithm ( Figure 8.15 ) known as the two-handed clock algorithm</a:t>
            </a:r>
          </a:p>
          <a:p>
            <a:r>
              <a:rPr lang="en-US" sz="1200" b="0" kern="1200" baseline="0" dirty="0">
                <a:solidFill>
                  <a:schemeClr val="tx1"/>
                </a:solidFill>
                <a:latin typeface="+mn-lt"/>
                <a:ea typeface="+mn-ea"/>
                <a:cs typeface="+mn-cs"/>
              </a:rPr>
              <a:t>( Figure 8.21 ). The algorithm uses the reference bit in the page table entry for each</a:t>
            </a:r>
          </a:p>
          <a:p>
            <a:r>
              <a:rPr lang="en-US" sz="1200" b="0" kern="1200" baseline="0" dirty="0">
                <a:solidFill>
                  <a:schemeClr val="tx1"/>
                </a:solidFill>
                <a:latin typeface="+mn-lt"/>
                <a:ea typeface="+mn-ea"/>
                <a:cs typeface="+mn-cs"/>
              </a:rPr>
              <a:t>page in memory that is eligible (not locked) to be swapped out. This bit is set to 0</a:t>
            </a:r>
          </a:p>
          <a:p>
            <a:r>
              <a:rPr lang="en-US" sz="1200" b="0" kern="1200" baseline="0" dirty="0">
                <a:solidFill>
                  <a:schemeClr val="tx1"/>
                </a:solidFill>
                <a:latin typeface="+mn-lt"/>
                <a:ea typeface="+mn-ea"/>
                <a:cs typeface="+mn-cs"/>
              </a:rPr>
              <a:t>when the page is first brought in and set to 1 when the page is referenced for a read</a:t>
            </a:r>
          </a:p>
          <a:p>
            <a:r>
              <a:rPr lang="en-US" sz="1200" b="0" kern="1200" baseline="0" dirty="0">
                <a:solidFill>
                  <a:schemeClr val="tx1"/>
                </a:solidFill>
                <a:latin typeface="+mn-lt"/>
                <a:ea typeface="+mn-ea"/>
                <a:cs typeface="+mn-cs"/>
              </a:rPr>
              <a:t>or write. One hand in the clock algorithm, the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sweeps through the pages</a:t>
            </a:r>
          </a:p>
          <a:p>
            <a:r>
              <a:rPr lang="en-US" sz="1200" b="0" kern="1200" baseline="0" dirty="0">
                <a:solidFill>
                  <a:schemeClr val="tx1"/>
                </a:solidFill>
                <a:latin typeface="+mn-lt"/>
                <a:ea typeface="+mn-ea"/>
                <a:cs typeface="+mn-cs"/>
              </a:rPr>
              <a:t>on the list of eligible pages and sets the reference bit to 0 on each page. Sometime</a:t>
            </a:r>
          </a:p>
          <a:p>
            <a:r>
              <a:rPr lang="en-US" sz="1200" b="0" kern="1200" baseline="0" dirty="0">
                <a:solidFill>
                  <a:schemeClr val="tx1"/>
                </a:solidFill>
                <a:latin typeface="+mn-lt"/>
                <a:ea typeface="+mn-ea"/>
                <a:cs typeface="+mn-cs"/>
              </a:rPr>
              <a:t>later, the backhand sweeps through the same list and checks the reference bit. If</a:t>
            </a:r>
          </a:p>
          <a:p>
            <a:r>
              <a:rPr lang="en-US" sz="1200" b="0" kern="1200" baseline="0" dirty="0">
                <a:solidFill>
                  <a:schemeClr val="tx1"/>
                </a:solidFill>
                <a:latin typeface="+mn-lt"/>
                <a:ea typeface="+mn-ea"/>
                <a:cs typeface="+mn-cs"/>
              </a:rPr>
              <a:t>the bit is set to 1, then that page has been referenced since the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swept by;</a:t>
            </a:r>
          </a:p>
          <a:p>
            <a:r>
              <a:rPr lang="en-US" sz="1200" b="0" kern="1200" baseline="0" dirty="0">
                <a:solidFill>
                  <a:schemeClr val="tx1"/>
                </a:solidFill>
                <a:latin typeface="+mn-lt"/>
                <a:ea typeface="+mn-ea"/>
                <a:cs typeface="+mn-cs"/>
              </a:rPr>
              <a:t>these frames are ignored. If the bit is still set to 0, then the page has not been referenced</a:t>
            </a:r>
          </a:p>
          <a:p>
            <a:r>
              <a:rPr lang="en-US" sz="1200" b="0" kern="1200" baseline="0" dirty="0">
                <a:solidFill>
                  <a:schemeClr val="tx1"/>
                </a:solidFill>
                <a:latin typeface="+mn-lt"/>
                <a:ea typeface="+mn-ea"/>
                <a:cs typeface="+mn-cs"/>
              </a:rPr>
              <a:t>in the time interval between the visit by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and backhand; these pages</a:t>
            </a:r>
          </a:p>
          <a:p>
            <a:r>
              <a:rPr lang="en-US" sz="1200" b="0" kern="1200" baseline="0" dirty="0">
                <a:solidFill>
                  <a:schemeClr val="tx1"/>
                </a:solidFill>
                <a:latin typeface="+mn-lt"/>
                <a:ea typeface="+mn-ea"/>
                <a:cs typeface="+mn-cs"/>
              </a:rPr>
              <a:t>are placed on a list to be paged out.</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Two parameters determine the operation of the algorithm:</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Scanrate</a:t>
            </a:r>
            <a:r>
              <a:rPr lang="en-US" sz="1200" b="0" kern="1200" baseline="0" dirty="0">
                <a:solidFill>
                  <a:schemeClr val="tx1"/>
                </a:solidFill>
                <a:latin typeface="+mn-lt"/>
                <a:ea typeface="+mn-ea"/>
                <a:cs typeface="+mn-cs"/>
              </a:rPr>
              <a:t>: The rate at which the two hands scan through the page list, in pages</a:t>
            </a:r>
          </a:p>
          <a:p>
            <a:r>
              <a:rPr lang="en-US" sz="1200" b="0" kern="1200" baseline="0" dirty="0">
                <a:solidFill>
                  <a:schemeClr val="tx1"/>
                </a:solidFill>
                <a:latin typeface="+mn-lt"/>
                <a:ea typeface="+mn-ea"/>
                <a:cs typeface="+mn-cs"/>
              </a:rPr>
              <a:t>per second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Handspread</a:t>
            </a:r>
            <a:r>
              <a:rPr lang="en-US" sz="1200" b="0" kern="1200" baseline="0" dirty="0">
                <a:solidFill>
                  <a:schemeClr val="tx1"/>
                </a:solidFill>
                <a:latin typeface="+mn-lt"/>
                <a:ea typeface="+mn-ea"/>
                <a:cs typeface="+mn-cs"/>
              </a:rPr>
              <a:t>: The gap between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and backhand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These two parameters have default values set at boot time based on the</a:t>
            </a:r>
          </a:p>
          <a:p>
            <a:r>
              <a:rPr lang="en-US" sz="1200" b="0" kern="1200" baseline="0" dirty="0">
                <a:solidFill>
                  <a:schemeClr val="tx1"/>
                </a:solidFill>
                <a:latin typeface="+mn-lt"/>
                <a:ea typeface="+mn-ea"/>
                <a:cs typeface="+mn-cs"/>
              </a:rPr>
              <a:t>amount of physical memory. The </a:t>
            </a:r>
            <a:r>
              <a:rPr lang="en-US" sz="1200" b="0" kern="1200" baseline="0" dirty="0" err="1">
                <a:solidFill>
                  <a:schemeClr val="tx1"/>
                </a:solidFill>
                <a:latin typeface="+mn-lt"/>
                <a:ea typeface="+mn-ea"/>
                <a:cs typeface="+mn-cs"/>
              </a:rPr>
              <a:t>scanrate</a:t>
            </a:r>
            <a:r>
              <a:rPr lang="en-US" sz="1200" b="0" kern="1200" baseline="0" dirty="0">
                <a:solidFill>
                  <a:schemeClr val="tx1"/>
                </a:solidFill>
                <a:latin typeface="+mn-lt"/>
                <a:ea typeface="+mn-ea"/>
                <a:cs typeface="+mn-cs"/>
              </a:rPr>
              <a:t> parameter can be altered to meet changing</a:t>
            </a:r>
          </a:p>
          <a:p>
            <a:r>
              <a:rPr lang="en-US" sz="1200" b="0" kern="1200" baseline="0" dirty="0">
                <a:solidFill>
                  <a:schemeClr val="tx1"/>
                </a:solidFill>
                <a:latin typeface="+mn-lt"/>
                <a:ea typeface="+mn-ea"/>
                <a:cs typeface="+mn-cs"/>
              </a:rPr>
              <a:t>conditions. The parameter varies linearly between the values </a:t>
            </a:r>
            <a:r>
              <a:rPr lang="en-US" sz="1200" b="0" kern="1200" baseline="0" dirty="0" err="1">
                <a:solidFill>
                  <a:schemeClr val="tx1"/>
                </a:solidFill>
                <a:latin typeface="+mn-lt"/>
                <a:ea typeface="+mn-ea"/>
                <a:cs typeface="+mn-cs"/>
              </a:rPr>
              <a:t>slowscan</a:t>
            </a:r>
            <a:r>
              <a:rPr lang="en-US" sz="1200" b="0" kern="1200" baseline="0" dirty="0">
                <a:solidFill>
                  <a:schemeClr val="tx1"/>
                </a:solidFill>
                <a:latin typeface="+mn-lt"/>
                <a:ea typeface="+mn-ea"/>
                <a:cs typeface="+mn-cs"/>
              </a:rPr>
              <a:t> and </a:t>
            </a:r>
            <a:r>
              <a:rPr lang="en-US" sz="1200" b="0" kern="1200" baseline="0" dirty="0" err="1">
                <a:solidFill>
                  <a:schemeClr val="tx1"/>
                </a:solidFill>
                <a:latin typeface="+mn-lt"/>
                <a:ea typeface="+mn-ea"/>
                <a:cs typeface="+mn-cs"/>
              </a:rPr>
              <a:t>fastscan</a:t>
            </a:r>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(set at configuration time) as the amount of free memory varies between the values</a:t>
            </a:r>
          </a:p>
          <a:p>
            <a:r>
              <a:rPr lang="en-US" sz="1200" b="0" i="1" kern="1200" baseline="0" dirty="0" err="1">
                <a:solidFill>
                  <a:schemeClr val="tx1"/>
                </a:solidFill>
                <a:latin typeface="+mn-lt"/>
                <a:ea typeface="+mn-ea"/>
                <a:cs typeface="+mn-cs"/>
              </a:rPr>
              <a:t>lotsfree</a:t>
            </a:r>
            <a:r>
              <a:rPr lang="en-US" sz="1200" b="0" i="1" kern="1200" baseline="0" dirty="0">
                <a:solidFill>
                  <a:schemeClr val="tx1"/>
                </a:solidFill>
                <a:latin typeface="+mn-lt"/>
                <a:ea typeface="+mn-ea"/>
                <a:cs typeface="+mn-cs"/>
              </a:rPr>
              <a:t> and </a:t>
            </a:r>
            <a:r>
              <a:rPr lang="en-US" sz="1200" b="0" i="1" kern="1200" baseline="0" dirty="0" err="1">
                <a:solidFill>
                  <a:schemeClr val="tx1"/>
                </a:solidFill>
                <a:latin typeface="+mn-lt"/>
                <a:ea typeface="+mn-ea"/>
                <a:cs typeface="+mn-cs"/>
              </a:rPr>
              <a:t>minfree</a:t>
            </a:r>
            <a:r>
              <a:rPr lang="en-US" sz="1200" b="0" i="1" kern="1200" baseline="0" dirty="0">
                <a:solidFill>
                  <a:schemeClr val="tx1"/>
                </a:solidFill>
                <a:latin typeface="+mn-lt"/>
                <a:ea typeface="+mn-ea"/>
                <a:cs typeface="+mn-cs"/>
              </a:rPr>
              <a:t> . In other words, as the amount of free memory shrinks, the</a:t>
            </a:r>
          </a:p>
          <a:p>
            <a:r>
              <a:rPr lang="en-US" sz="1200" b="0" kern="1200" baseline="0" dirty="0">
                <a:solidFill>
                  <a:schemeClr val="tx1"/>
                </a:solidFill>
                <a:latin typeface="+mn-lt"/>
                <a:ea typeface="+mn-ea"/>
                <a:cs typeface="+mn-cs"/>
              </a:rPr>
              <a:t>clock hands move more rapidly to free up more pages. The </a:t>
            </a:r>
            <a:r>
              <a:rPr lang="en-US" sz="1200" b="0" kern="1200" baseline="0" dirty="0" err="1">
                <a:solidFill>
                  <a:schemeClr val="tx1"/>
                </a:solidFill>
                <a:latin typeface="+mn-lt"/>
                <a:ea typeface="+mn-ea"/>
                <a:cs typeface="+mn-cs"/>
              </a:rPr>
              <a:t>handspread</a:t>
            </a:r>
            <a:r>
              <a:rPr lang="en-US" sz="1200" b="0" kern="1200" baseline="0" dirty="0">
                <a:solidFill>
                  <a:schemeClr val="tx1"/>
                </a:solidFill>
                <a:latin typeface="+mn-lt"/>
                <a:ea typeface="+mn-ea"/>
                <a:cs typeface="+mn-cs"/>
              </a:rPr>
              <a:t> parameter</a:t>
            </a:r>
          </a:p>
          <a:p>
            <a:r>
              <a:rPr lang="en-US" sz="1200" b="0" kern="1200" baseline="0" dirty="0">
                <a:solidFill>
                  <a:schemeClr val="tx1"/>
                </a:solidFill>
                <a:latin typeface="+mn-lt"/>
                <a:ea typeface="+mn-ea"/>
                <a:cs typeface="+mn-cs"/>
              </a:rPr>
              <a:t>determines the gap between the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and the backhand and therefore, together</a:t>
            </a:r>
          </a:p>
          <a:p>
            <a:r>
              <a:rPr lang="en-US" sz="1200" b="0" kern="1200" baseline="0" dirty="0">
                <a:solidFill>
                  <a:schemeClr val="tx1"/>
                </a:solidFill>
                <a:latin typeface="+mn-lt"/>
                <a:ea typeface="+mn-ea"/>
                <a:cs typeface="+mn-cs"/>
              </a:rPr>
              <a:t>with </a:t>
            </a:r>
            <a:r>
              <a:rPr lang="en-US" sz="1200" b="0" kern="1200" baseline="0" dirty="0" err="1">
                <a:solidFill>
                  <a:schemeClr val="tx1"/>
                </a:solidFill>
                <a:latin typeface="+mn-lt"/>
                <a:ea typeface="+mn-ea"/>
                <a:cs typeface="+mn-cs"/>
              </a:rPr>
              <a:t>scanrate</a:t>
            </a:r>
            <a:r>
              <a:rPr lang="en-US" sz="1200" b="0" kern="1200" baseline="0" dirty="0">
                <a:solidFill>
                  <a:schemeClr val="tx1"/>
                </a:solidFill>
                <a:latin typeface="+mn-lt"/>
                <a:ea typeface="+mn-ea"/>
                <a:cs typeface="+mn-cs"/>
              </a:rPr>
              <a:t>, determines the window of opportunity to use a page before it is</a:t>
            </a:r>
          </a:p>
          <a:p>
            <a:r>
              <a:rPr lang="en-US" sz="1200" b="0" kern="1200" baseline="0" dirty="0">
                <a:solidFill>
                  <a:schemeClr val="tx1"/>
                </a:solidFill>
                <a:latin typeface="+mn-lt"/>
                <a:ea typeface="+mn-ea"/>
                <a:cs typeface="+mn-cs"/>
              </a:rPr>
              <a:t>swapped out due to lack of use.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extLst>
      <p:ext uri="{BB962C8B-B14F-4D97-AF65-F5344CB8AC3E}">
        <p14:creationId xmlns:p14="http://schemas.microsoft.com/office/powerpoint/2010/main" val="23169899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 kernel generates and destroys small tables and buffers frequently during the</a:t>
            </a:r>
          </a:p>
          <a:p>
            <a:r>
              <a:rPr lang="en-US" sz="1200" kern="1200" baseline="0" dirty="0">
                <a:solidFill>
                  <a:schemeClr val="tx1"/>
                </a:solidFill>
                <a:latin typeface="+mn-lt"/>
                <a:ea typeface="+mn-ea"/>
                <a:cs typeface="+mn-cs"/>
              </a:rPr>
              <a:t>course of execution, each of which requires dynamic memory allocation. [VAHA96]</a:t>
            </a:r>
          </a:p>
          <a:p>
            <a:r>
              <a:rPr lang="en-US" sz="1200" kern="1200" baseline="0" dirty="0">
                <a:solidFill>
                  <a:schemeClr val="tx1"/>
                </a:solidFill>
                <a:latin typeface="+mn-lt"/>
                <a:ea typeface="+mn-ea"/>
                <a:cs typeface="+mn-cs"/>
              </a:rPr>
              <a:t>lists the following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pathname translation routing may allocate a buffer to copy a pathname</a:t>
            </a:r>
          </a:p>
          <a:p>
            <a:r>
              <a:rPr lang="en-US" sz="1200" kern="1200" baseline="0" dirty="0">
                <a:solidFill>
                  <a:schemeClr val="tx1"/>
                </a:solidFill>
                <a:latin typeface="+mn-lt"/>
                <a:ea typeface="+mn-ea"/>
                <a:cs typeface="+mn-cs"/>
              </a:rPr>
              <a:t>from user space.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a:t>
            </a:r>
            <a:r>
              <a:rPr lang="en-US" sz="1200" kern="1200" baseline="0" dirty="0" err="1">
                <a:solidFill>
                  <a:schemeClr val="tx1"/>
                </a:solidFill>
                <a:latin typeface="+mn-lt"/>
                <a:ea typeface="+mn-ea"/>
                <a:cs typeface="+mn-cs"/>
              </a:rPr>
              <a:t>allocb</a:t>
            </a:r>
            <a:r>
              <a:rPr lang="en-US" sz="1200" kern="1200" baseline="0" dirty="0">
                <a:solidFill>
                  <a:schemeClr val="tx1"/>
                </a:solidFill>
                <a:latin typeface="+mn-lt"/>
                <a:ea typeface="+mn-ea"/>
                <a:cs typeface="+mn-cs"/>
              </a:rPr>
              <a:t>()  routine allocates STREAMS buffers of arbitrary size.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Many UNIX implementations allocate zombie structures to retain exit status</a:t>
            </a:r>
          </a:p>
          <a:p>
            <a:r>
              <a:rPr lang="en-US" sz="1200" kern="1200" baseline="0" dirty="0">
                <a:solidFill>
                  <a:schemeClr val="tx1"/>
                </a:solidFill>
                <a:latin typeface="+mn-lt"/>
                <a:ea typeface="+mn-ea"/>
                <a:cs typeface="+mn-cs"/>
              </a:rPr>
              <a:t>and resource usage information about deceased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In SVR4 and Solaris, the kernel allocates many objects (such as proc structures,</a:t>
            </a:r>
          </a:p>
          <a:p>
            <a:r>
              <a:rPr lang="en-US" sz="1200" kern="1200" baseline="0" dirty="0" err="1">
                <a:solidFill>
                  <a:schemeClr val="tx1"/>
                </a:solidFill>
                <a:latin typeface="+mn-lt"/>
                <a:ea typeface="+mn-ea"/>
                <a:cs typeface="+mn-cs"/>
              </a:rPr>
              <a:t>vnodes</a:t>
            </a:r>
            <a:r>
              <a:rPr lang="en-US" sz="1200" kern="1200" baseline="0" dirty="0">
                <a:solidFill>
                  <a:schemeClr val="tx1"/>
                </a:solidFill>
                <a:latin typeface="+mn-lt"/>
                <a:ea typeface="+mn-ea"/>
                <a:cs typeface="+mn-cs"/>
              </a:rPr>
              <a:t>, and file descriptor blocks) dynamically when needed.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Most of these blocks are significantly smaller than the typical machine page size, and</a:t>
            </a:r>
          </a:p>
          <a:p>
            <a:r>
              <a:rPr lang="en-US" sz="1200" kern="1200" baseline="0" dirty="0">
                <a:solidFill>
                  <a:schemeClr val="tx1"/>
                </a:solidFill>
                <a:latin typeface="+mn-lt"/>
                <a:ea typeface="+mn-ea"/>
                <a:cs typeface="+mn-cs"/>
              </a:rPr>
              <a:t>therefore the paging mechanism would be inefficient for dynamic kernel memory</a:t>
            </a:r>
          </a:p>
          <a:p>
            <a:r>
              <a:rPr lang="en-US" sz="1200" kern="1200" baseline="0" dirty="0">
                <a:solidFill>
                  <a:schemeClr val="tx1"/>
                </a:solidFill>
                <a:latin typeface="+mn-lt"/>
                <a:ea typeface="+mn-ea"/>
                <a:cs typeface="+mn-cs"/>
              </a:rPr>
              <a:t>allocation. For SVR4, a modification of the buddy system, described in Section 7.2,</a:t>
            </a:r>
          </a:p>
          <a:p>
            <a:r>
              <a:rPr lang="en-US" sz="1200" kern="1200" baseline="0" dirty="0">
                <a:solidFill>
                  <a:schemeClr val="tx1"/>
                </a:solidFill>
                <a:latin typeface="+mn-lt"/>
                <a:ea typeface="+mn-ea"/>
                <a:cs typeface="+mn-cs"/>
              </a:rPr>
              <a:t>is used.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buddy systems, the cost to allocate and free a block of memory is low compared</a:t>
            </a:r>
          </a:p>
          <a:p>
            <a:r>
              <a:rPr lang="en-US" sz="1200" kern="1200" baseline="0" dirty="0">
                <a:solidFill>
                  <a:schemeClr val="tx1"/>
                </a:solidFill>
                <a:latin typeface="+mn-lt"/>
                <a:ea typeface="+mn-ea"/>
                <a:cs typeface="+mn-cs"/>
              </a:rPr>
              <a:t>to that of best-fit or first-fit policies [KNUT97]. However, in the case of kernel</a:t>
            </a:r>
          </a:p>
          <a:p>
            <a:r>
              <a:rPr lang="en-US" sz="1200" kern="1200" baseline="0" dirty="0">
                <a:solidFill>
                  <a:schemeClr val="tx1"/>
                </a:solidFill>
                <a:latin typeface="+mn-lt"/>
                <a:ea typeface="+mn-ea"/>
                <a:cs typeface="+mn-cs"/>
              </a:rPr>
              <a:t>memory management, the allocation and free operations must be made as fast as</a:t>
            </a:r>
          </a:p>
          <a:p>
            <a:r>
              <a:rPr lang="en-US" sz="1200" kern="1200" baseline="0" dirty="0">
                <a:solidFill>
                  <a:schemeClr val="tx1"/>
                </a:solidFill>
                <a:latin typeface="+mn-lt"/>
                <a:ea typeface="+mn-ea"/>
                <a:cs typeface="+mn-cs"/>
              </a:rPr>
              <a:t> possible. The drawback of the buddy system is the time required to fragment and</a:t>
            </a:r>
          </a:p>
          <a:p>
            <a:r>
              <a:rPr lang="en-US" sz="1200" kern="1200" baseline="0" dirty="0">
                <a:solidFill>
                  <a:schemeClr val="tx1"/>
                </a:solidFill>
                <a:latin typeface="+mn-lt"/>
                <a:ea typeface="+mn-ea"/>
                <a:cs typeface="+mn-cs"/>
              </a:rPr>
              <a:t>coalesce blocks.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extLst>
      <p:ext uri="{BB962C8B-B14F-4D97-AF65-F5344CB8AC3E}">
        <p14:creationId xmlns:p14="http://schemas.microsoft.com/office/powerpoint/2010/main" val="28473885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Barkley and Lee at AT&amp;T proposed a variation known as a lazy buddy system</a:t>
            </a:r>
          </a:p>
          <a:p>
            <a:r>
              <a:rPr lang="en-US" sz="1200" kern="1200" baseline="0" dirty="0">
                <a:solidFill>
                  <a:schemeClr val="tx1"/>
                </a:solidFill>
                <a:latin typeface="+mn-lt"/>
                <a:ea typeface="+mn-ea"/>
                <a:cs typeface="+mn-cs"/>
              </a:rPr>
              <a:t>[BARK89], and this is the technique adopted for SVR4. The authors observed that</a:t>
            </a:r>
          </a:p>
          <a:p>
            <a:r>
              <a:rPr lang="en-US" sz="1200" kern="1200" baseline="0" dirty="0">
                <a:solidFill>
                  <a:schemeClr val="tx1"/>
                </a:solidFill>
                <a:latin typeface="+mn-lt"/>
                <a:ea typeface="+mn-ea"/>
                <a:cs typeface="+mn-cs"/>
              </a:rPr>
              <a:t>UNIX often exhibits steady-state behavior in kernel memory demand; that is, the</a:t>
            </a:r>
          </a:p>
          <a:p>
            <a:r>
              <a:rPr lang="en-US" sz="1200" kern="1200" baseline="0" dirty="0">
                <a:solidFill>
                  <a:schemeClr val="tx1"/>
                </a:solidFill>
                <a:latin typeface="+mn-lt"/>
                <a:ea typeface="+mn-ea"/>
                <a:cs typeface="+mn-cs"/>
              </a:rPr>
              <a:t>amount of demand for blocks of a particular size varies slowly in time. Therefore, if</a:t>
            </a:r>
          </a:p>
          <a:p>
            <a:r>
              <a:rPr lang="en-US" sz="1200" kern="1200" baseline="0" dirty="0">
                <a:solidFill>
                  <a:schemeClr val="tx1"/>
                </a:solidFill>
                <a:latin typeface="+mn-lt"/>
                <a:ea typeface="+mn-ea"/>
                <a:cs typeface="+mn-cs"/>
              </a:rPr>
              <a:t>a block of size 2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is released and is immediately coalesced with its buddy into a block</a:t>
            </a:r>
          </a:p>
          <a:p>
            <a:r>
              <a:rPr lang="en-US" sz="1200" kern="1200" baseline="0" dirty="0">
                <a:solidFill>
                  <a:schemeClr val="tx1"/>
                </a:solidFill>
                <a:latin typeface="+mn-lt"/>
                <a:ea typeface="+mn-ea"/>
                <a:cs typeface="+mn-cs"/>
              </a:rPr>
              <a:t>of size 2 </a:t>
            </a:r>
            <a:r>
              <a:rPr lang="en-US" sz="1200" i="1" kern="1200" baseline="30000" dirty="0" err="1">
                <a:solidFill>
                  <a:schemeClr val="tx1"/>
                </a:solidFill>
                <a:latin typeface="+mn-lt"/>
                <a:ea typeface="+mn-ea"/>
                <a:cs typeface="+mn-cs"/>
              </a:rPr>
              <a:t>i</a:t>
            </a:r>
            <a:r>
              <a:rPr lang="en-US" sz="1200" i="1" kern="1200" baseline="30000" dirty="0">
                <a:solidFill>
                  <a:schemeClr val="tx1"/>
                </a:solidFill>
                <a:latin typeface="+mn-lt"/>
                <a:ea typeface="+mn-ea"/>
                <a:cs typeface="+mn-cs"/>
              </a:rPr>
              <a:t> +1</a:t>
            </a:r>
            <a:r>
              <a:rPr lang="en-US" sz="1200" i="1" kern="1200" baseline="0" dirty="0">
                <a:solidFill>
                  <a:schemeClr val="tx1"/>
                </a:solidFill>
                <a:latin typeface="+mn-lt"/>
                <a:ea typeface="+mn-ea"/>
                <a:cs typeface="+mn-cs"/>
              </a:rPr>
              <a:t> , the kernel may next request a block of size 2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 which may necessitate</a:t>
            </a:r>
          </a:p>
          <a:p>
            <a:r>
              <a:rPr lang="en-US" sz="1200" kern="1200" baseline="0" dirty="0">
                <a:solidFill>
                  <a:schemeClr val="tx1"/>
                </a:solidFill>
                <a:latin typeface="+mn-lt"/>
                <a:ea typeface="+mn-ea"/>
                <a:cs typeface="+mn-cs"/>
              </a:rPr>
              <a:t>splitting the larger block again. To avoid this unnecessary coalescing and splitting,</a:t>
            </a:r>
          </a:p>
          <a:p>
            <a:r>
              <a:rPr lang="en-US" sz="1200" kern="1200" baseline="0" dirty="0">
                <a:solidFill>
                  <a:schemeClr val="tx1"/>
                </a:solidFill>
                <a:latin typeface="+mn-lt"/>
                <a:ea typeface="+mn-ea"/>
                <a:cs typeface="+mn-cs"/>
              </a:rPr>
              <a:t>the lazy buddy system defers coalescing until it seems likely that it is needed, and</a:t>
            </a:r>
          </a:p>
          <a:p>
            <a:r>
              <a:rPr lang="en-US" sz="1200" kern="1200" baseline="0" dirty="0">
                <a:solidFill>
                  <a:schemeClr val="tx1"/>
                </a:solidFill>
                <a:latin typeface="+mn-lt"/>
                <a:ea typeface="+mn-ea"/>
                <a:cs typeface="+mn-cs"/>
              </a:rPr>
              <a:t>then coalesces as many blocks as possible.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lazy buddy system uses the following parameters:</a:t>
            </a:r>
          </a:p>
          <a:p>
            <a:endParaRPr lang="en-US" sz="1200"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N </a:t>
            </a:r>
            <a:r>
              <a:rPr lang="en-US" sz="1200" i="1" kern="1200" baseline="-25000" dirty="0" err="1">
                <a:solidFill>
                  <a:schemeClr val="tx1"/>
                </a:solidFill>
                <a:latin typeface="+mn-lt"/>
                <a:ea typeface="+mn-ea"/>
                <a:cs typeface="+mn-cs"/>
              </a:rPr>
              <a:t>i</a:t>
            </a:r>
            <a:r>
              <a:rPr lang="en-US" sz="1200" i="1" kern="1200" baseline="-25000" dirty="0">
                <a:solidFill>
                  <a:schemeClr val="tx1"/>
                </a:solidFill>
                <a:latin typeface="+mn-lt"/>
                <a:ea typeface="+mn-ea"/>
                <a:cs typeface="+mn-cs"/>
              </a:rPr>
              <a:t> </a:t>
            </a:r>
            <a:r>
              <a:rPr lang="en-US" sz="1200" i="1" kern="1200" baseline="0" dirty="0">
                <a:solidFill>
                  <a:schemeClr val="tx1"/>
                </a:solidFill>
                <a:latin typeface="+mn-lt"/>
                <a:ea typeface="+mn-ea"/>
                <a:cs typeface="+mn-cs"/>
              </a:rPr>
              <a:t> current number of blocks of size 2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a:t>
            </a:r>
          </a:p>
          <a:p>
            <a:endParaRPr lang="en-US" sz="1200"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A </a:t>
            </a:r>
            <a:r>
              <a:rPr lang="en-US" sz="1200" i="1" kern="1200" baseline="-25000" dirty="0" err="1">
                <a:solidFill>
                  <a:schemeClr val="tx1"/>
                </a:solidFill>
                <a:latin typeface="+mn-lt"/>
                <a:ea typeface="+mn-ea"/>
                <a:cs typeface="+mn-cs"/>
              </a:rPr>
              <a:t>i</a:t>
            </a:r>
            <a:r>
              <a:rPr lang="en-US" sz="1200" i="1" kern="1200" baseline="0" dirty="0">
                <a:solidFill>
                  <a:schemeClr val="tx1"/>
                </a:solidFill>
                <a:latin typeface="+mn-lt"/>
                <a:ea typeface="+mn-ea"/>
                <a:cs typeface="+mn-cs"/>
              </a:rPr>
              <a:t>  current number of blocks of size 2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that are allocated (occupied).</a:t>
            </a:r>
          </a:p>
          <a:p>
            <a:endParaRPr lang="en-US" sz="1200"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G </a:t>
            </a:r>
            <a:r>
              <a:rPr lang="en-US" sz="1200" i="1" kern="1200" baseline="-25000" dirty="0" err="1">
                <a:solidFill>
                  <a:schemeClr val="tx1"/>
                </a:solidFill>
                <a:latin typeface="+mn-lt"/>
                <a:ea typeface="+mn-ea"/>
                <a:cs typeface="+mn-cs"/>
              </a:rPr>
              <a:t>i</a:t>
            </a:r>
            <a:r>
              <a:rPr lang="en-US" sz="1200" i="1" kern="1200" baseline="-25000" dirty="0">
                <a:solidFill>
                  <a:schemeClr val="tx1"/>
                </a:solidFill>
                <a:latin typeface="+mn-lt"/>
                <a:ea typeface="+mn-ea"/>
                <a:cs typeface="+mn-cs"/>
              </a:rPr>
              <a:t> </a:t>
            </a:r>
            <a:r>
              <a:rPr lang="en-US" sz="1200" i="1" kern="1200" baseline="0" dirty="0">
                <a:solidFill>
                  <a:schemeClr val="tx1"/>
                </a:solidFill>
                <a:latin typeface="+mn-lt"/>
                <a:ea typeface="+mn-ea"/>
                <a:cs typeface="+mn-cs"/>
              </a:rPr>
              <a:t> current number of blocks of size 2 </a:t>
            </a:r>
            <a:r>
              <a:rPr lang="en-US" sz="1200" i="1" kern="1200" baseline="30000" dirty="0" err="1">
                <a:solidFill>
                  <a:schemeClr val="tx1"/>
                </a:solidFill>
                <a:latin typeface="+mn-lt"/>
                <a:ea typeface="+mn-ea"/>
                <a:cs typeface="+mn-cs"/>
              </a:rPr>
              <a:t>i</a:t>
            </a:r>
            <a:r>
              <a:rPr lang="en-US" sz="1200" i="1" kern="1200" baseline="30000" dirty="0">
                <a:solidFill>
                  <a:schemeClr val="tx1"/>
                </a:solidFill>
                <a:latin typeface="+mn-lt"/>
                <a:ea typeface="+mn-ea"/>
                <a:cs typeface="+mn-cs"/>
              </a:rPr>
              <a:t> </a:t>
            </a:r>
            <a:r>
              <a:rPr lang="en-US" sz="1200" i="1" kern="1200" baseline="0" dirty="0">
                <a:solidFill>
                  <a:schemeClr val="tx1"/>
                </a:solidFill>
                <a:latin typeface="+mn-lt"/>
                <a:ea typeface="+mn-ea"/>
                <a:cs typeface="+mn-cs"/>
              </a:rPr>
              <a:t>that are globally free; these are blocks</a:t>
            </a:r>
          </a:p>
          <a:p>
            <a:r>
              <a:rPr lang="en-US" sz="1200" kern="1200" baseline="0" dirty="0">
                <a:solidFill>
                  <a:schemeClr val="tx1"/>
                </a:solidFill>
                <a:latin typeface="+mn-lt"/>
                <a:ea typeface="+mn-ea"/>
                <a:cs typeface="+mn-cs"/>
              </a:rPr>
              <a:t>that are eligible for coalescing; if the buddy of such a block becomes</a:t>
            </a:r>
          </a:p>
          <a:p>
            <a:r>
              <a:rPr lang="en-US" sz="1200" kern="1200" baseline="0" dirty="0">
                <a:solidFill>
                  <a:schemeClr val="tx1"/>
                </a:solidFill>
                <a:latin typeface="+mn-lt"/>
                <a:ea typeface="+mn-ea"/>
                <a:cs typeface="+mn-cs"/>
              </a:rPr>
              <a:t>globally free, then the two blocks will be coalesced into a globally free</a:t>
            </a:r>
          </a:p>
          <a:p>
            <a:r>
              <a:rPr lang="en-US" sz="1200" kern="1200" baseline="0" dirty="0">
                <a:solidFill>
                  <a:schemeClr val="tx1"/>
                </a:solidFill>
                <a:latin typeface="+mn-lt"/>
                <a:ea typeface="+mn-ea"/>
                <a:cs typeface="+mn-cs"/>
              </a:rPr>
              <a:t>block of size 2 </a:t>
            </a:r>
            <a:r>
              <a:rPr lang="en-US" sz="1200" i="1" kern="1200" baseline="30000" dirty="0" err="1">
                <a:solidFill>
                  <a:schemeClr val="tx1"/>
                </a:solidFill>
                <a:latin typeface="+mn-lt"/>
                <a:ea typeface="+mn-ea"/>
                <a:cs typeface="+mn-cs"/>
              </a:rPr>
              <a:t>i</a:t>
            </a:r>
            <a:r>
              <a:rPr lang="en-US" sz="1200" i="1" kern="1200" baseline="30000" dirty="0">
                <a:solidFill>
                  <a:schemeClr val="tx1"/>
                </a:solidFill>
                <a:latin typeface="+mn-lt"/>
                <a:ea typeface="+mn-ea"/>
                <a:cs typeface="+mn-cs"/>
              </a:rPr>
              <a:t> +1</a:t>
            </a:r>
            <a:r>
              <a:rPr lang="en-US" sz="1200" i="1" kern="1200" baseline="0" dirty="0">
                <a:solidFill>
                  <a:schemeClr val="tx1"/>
                </a:solidFill>
                <a:latin typeface="+mn-lt"/>
                <a:ea typeface="+mn-ea"/>
                <a:cs typeface="+mn-cs"/>
              </a:rPr>
              <a:t> . All free blocks (holes) in the standard buddy system</a:t>
            </a:r>
          </a:p>
          <a:p>
            <a:r>
              <a:rPr lang="en-US" sz="1200" kern="1200" baseline="0" dirty="0">
                <a:solidFill>
                  <a:schemeClr val="tx1"/>
                </a:solidFill>
                <a:latin typeface="+mn-lt"/>
                <a:ea typeface="+mn-ea"/>
                <a:cs typeface="+mn-cs"/>
              </a:rPr>
              <a:t>could be considered globally free.</a:t>
            </a:r>
          </a:p>
          <a:p>
            <a:endParaRPr lang="en-US" sz="1200"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L </a:t>
            </a:r>
            <a:r>
              <a:rPr lang="en-US" sz="1200" i="1" kern="1200" baseline="-25000" dirty="0" err="1">
                <a:solidFill>
                  <a:schemeClr val="tx1"/>
                </a:solidFill>
                <a:latin typeface="+mn-lt"/>
                <a:ea typeface="+mn-ea"/>
                <a:cs typeface="+mn-cs"/>
              </a:rPr>
              <a:t>i</a:t>
            </a:r>
            <a:r>
              <a:rPr lang="en-US" sz="1200" i="1" kern="1200" baseline="0" dirty="0">
                <a:solidFill>
                  <a:schemeClr val="tx1"/>
                </a:solidFill>
                <a:latin typeface="+mn-lt"/>
                <a:ea typeface="+mn-ea"/>
                <a:cs typeface="+mn-cs"/>
              </a:rPr>
              <a:t>  current number of blocks of size 2</a:t>
            </a:r>
            <a:r>
              <a:rPr lang="en-US" sz="1200" i="1" kern="1200" baseline="30000" dirty="0">
                <a:solidFill>
                  <a:schemeClr val="tx1"/>
                </a:solidFill>
                <a:latin typeface="+mn-lt"/>
                <a:ea typeface="+mn-ea"/>
                <a:cs typeface="+mn-cs"/>
              </a:rPr>
              <a:t>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that are locally free; these are blocks that</a:t>
            </a:r>
          </a:p>
          <a:p>
            <a:r>
              <a:rPr lang="en-US" sz="1200" kern="1200" baseline="0" dirty="0">
                <a:solidFill>
                  <a:schemeClr val="tx1"/>
                </a:solidFill>
                <a:latin typeface="+mn-lt"/>
                <a:ea typeface="+mn-ea"/>
                <a:cs typeface="+mn-cs"/>
              </a:rPr>
              <a:t>are not eligible for coalescing. Even if the buddy of such a block becomes</a:t>
            </a:r>
          </a:p>
          <a:p>
            <a:r>
              <a:rPr lang="en-US" sz="1200" kern="1200" baseline="0" dirty="0">
                <a:solidFill>
                  <a:schemeClr val="tx1"/>
                </a:solidFill>
                <a:latin typeface="+mn-lt"/>
                <a:ea typeface="+mn-ea"/>
                <a:cs typeface="+mn-cs"/>
              </a:rPr>
              <a:t>free, the two blocks are not coalesced. Rather, the locally free blocks are</a:t>
            </a:r>
          </a:p>
          <a:p>
            <a:r>
              <a:rPr lang="en-US" sz="1200" kern="1200" baseline="0" dirty="0">
                <a:solidFill>
                  <a:schemeClr val="tx1"/>
                </a:solidFill>
                <a:latin typeface="+mn-lt"/>
                <a:ea typeface="+mn-ea"/>
                <a:cs typeface="+mn-cs"/>
              </a:rPr>
              <a:t>retained in anticipation of future demand for a block of that size.</a:t>
            </a:r>
          </a:p>
          <a:p>
            <a:endParaRPr lang="en-US" sz="1200" i="1"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In general, the lazy buddy system tries to maintain a pool of locally free blocks</a:t>
            </a:r>
          </a:p>
          <a:p>
            <a:r>
              <a:rPr lang="en-US" sz="1200" i="0" kern="1200" baseline="0" dirty="0">
                <a:solidFill>
                  <a:schemeClr val="tx1"/>
                </a:solidFill>
                <a:latin typeface="+mn-lt"/>
                <a:ea typeface="+mn-ea"/>
                <a:cs typeface="+mn-cs"/>
              </a:rPr>
              <a:t>and only invokes coalescing if </a:t>
            </a:r>
            <a:r>
              <a:rPr lang="en-US" sz="1200" kern="1200" baseline="0" dirty="0">
                <a:solidFill>
                  <a:schemeClr val="tx1"/>
                </a:solidFill>
                <a:latin typeface="+mn-lt"/>
                <a:ea typeface="+mn-ea"/>
                <a:cs typeface="+mn-cs"/>
              </a:rPr>
              <a:t>the number of locally free blocks exceeds a threshold.</a:t>
            </a:r>
          </a:p>
          <a:p>
            <a:r>
              <a:rPr lang="en-US" sz="1200" kern="1200" baseline="0" dirty="0">
                <a:solidFill>
                  <a:schemeClr val="tx1"/>
                </a:solidFill>
                <a:latin typeface="+mn-lt"/>
                <a:ea typeface="+mn-ea"/>
                <a:cs typeface="+mn-cs"/>
              </a:rPr>
              <a:t>If there are too many locally free blocks, then there is a chance that there will</a:t>
            </a:r>
          </a:p>
          <a:p>
            <a:r>
              <a:rPr lang="en-US" sz="1200" kern="1200" baseline="0" dirty="0">
                <a:solidFill>
                  <a:schemeClr val="tx1"/>
                </a:solidFill>
                <a:latin typeface="+mn-lt"/>
                <a:ea typeface="+mn-ea"/>
                <a:cs typeface="+mn-cs"/>
              </a:rPr>
              <a:t>be a lack of free blocks at the next level to satisfy demand. Most of the time, when</a:t>
            </a:r>
          </a:p>
          <a:p>
            <a:r>
              <a:rPr lang="en-US" sz="1200" kern="1200" baseline="0" dirty="0">
                <a:solidFill>
                  <a:schemeClr val="tx1"/>
                </a:solidFill>
                <a:latin typeface="+mn-lt"/>
                <a:ea typeface="+mn-ea"/>
                <a:cs typeface="+mn-cs"/>
              </a:rPr>
              <a:t>a block is freed, coalescing does not occur, so there is minimal bookkeeping and</a:t>
            </a:r>
          </a:p>
          <a:p>
            <a:r>
              <a:rPr lang="en-US" sz="1200" kern="1200" baseline="0" dirty="0">
                <a:solidFill>
                  <a:schemeClr val="tx1"/>
                </a:solidFill>
                <a:latin typeface="+mn-lt"/>
                <a:ea typeface="+mn-ea"/>
                <a:cs typeface="+mn-cs"/>
              </a:rPr>
              <a:t>operational costs. When a block is to be allocated, no distinction is made between</a:t>
            </a:r>
          </a:p>
          <a:p>
            <a:r>
              <a:rPr lang="en-US" sz="1200" kern="1200" baseline="0" dirty="0">
                <a:solidFill>
                  <a:schemeClr val="tx1"/>
                </a:solidFill>
                <a:latin typeface="+mn-lt"/>
                <a:ea typeface="+mn-ea"/>
                <a:cs typeface="+mn-cs"/>
              </a:rPr>
              <a:t>locally and globally free blocks; again, this minimizes bookkeeping.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extLst>
      <p:ext uri="{BB962C8B-B14F-4D97-AF65-F5344CB8AC3E}">
        <p14:creationId xmlns:p14="http://schemas.microsoft.com/office/powerpoint/2010/main" val="4258585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8.2 summarizes characteristics of paging and segmentation, with and without the use of virtual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8315684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criterion used for coalescing is that the number of locally free blocks</a:t>
            </a:r>
          </a:p>
          <a:p>
            <a:r>
              <a:rPr lang="en-US" sz="1200" kern="1200" baseline="0" dirty="0">
                <a:solidFill>
                  <a:schemeClr val="tx1"/>
                </a:solidFill>
                <a:latin typeface="+mn-lt"/>
                <a:ea typeface="+mn-ea"/>
                <a:cs typeface="+mn-cs"/>
              </a:rPr>
              <a:t>of a given size should not exceed </a:t>
            </a:r>
            <a:r>
              <a:rPr lang="en-US" sz="1200" i="0" kern="1200" baseline="0" dirty="0">
                <a:solidFill>
                  <a:schemeClr val="tx1"/>
                </a:solidFill>
                <a:latin typeface="+mn-lt"/>
                <a:ea typeface="+mn-ea"/>
                <a:cs typeface="+mn-cs"/>
              </a:rPr>
              <a:t>the number of allocated blocks of that size. </a:t>
            </a:r>
          </a:p>
          <a:p>
            <a:r>
              <a:rPr lang="en-US" sz="1200" i="0" kern="1200" baseline="0" dirty="0">
                <a:solidFill>
                  <a:schemeClr val="tx1"/>
                </a:solidFill>
                <a:latin typeface="+mn-lt"/>
                <a:ea typeface="+mn-ea"/>
                <a:cs typeface="+mn-cs"/>
              </a:rPr>
              <a:t>This is a reasonable guideline for restricting the growth of</a:t>
            </a:r>
          </a:p>
          <a:p>
            <a:r>
              <a:rPr lang="en-US" sz="1200" kern="1200" baseline="0" dirty="0">
                <a:solidFill>
                  <a:schemeClr val="tx1"/>
                </a:solidFill>
                <a:latin typeface="+mn-lt"/>
                <a:ea typeface="+mn-ea"/>
                <a:cs typeface="+mn-cs"/>
              </a:rPr>
              <a:t>locally free blocks, and experiments in [BARK89] confirm that this scheme results</a:t>
            </a:r>
          </a:p>
          <a:p>
            <a:r>
              <a:rPr lang="en-US" sz="1200" kern="1200" baseline="0" dirty="0">
                <a:solidFill>
                  <a:schemeClr val="tx1"/>
                </a:solidFill>
                <a:latin typeface="+mn-lt"/>
                <a:ea typeface="+mn-ea"/>
                <a:cs typeface="+mn-cs"/>
              </a:rPr>
              <a:t>in noticeable savings.</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8.22 shows the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extLst>
      <p:ext uri="{BB962C8B-B14F-4D97-AF65-F5344CB8AC3E}">
        <p14:creationId xmlns:p14="http://schemas.microsoft.com/office/powerpoint/2010/main" val="3438172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Linux shares many of the characteristics of the memory management schemes of</a:t>
            </a:r>
          </a:p>
          <a:p>
            <a:r>
              <a:rPr lang="en-US" sz="1200" kern="1200" baseline="0" dirty="0">
                <a:solidFill>
                  <a:schemeClr val="tx1"/>
                </a:solidFill>
                <a:latin typeface="+mn-lt"/>
                <a:ea typeface="+mn-ea"/>
                <a:cs typeface="+mn-cs"/>
              </a:rPr>
              <a:t>other UNIX implementations but has its own unique features. Overall, the Linux</a:t>
            </a:r>
          </a:p>
          <a:p>
            <a:r>
              <a:rPr lang="en-US" sz="1200" kern="1200" baseline="0" dirty="0">
                <a:solidFill>
                  <a:schemeClr val="tx1"/>
                </a:solidFill>
                <a:latin typeface="+mn-lt"/>
                <a:ea typeface="+mn-ea"/>
                <a:cs typeface="+mn-cs"/>
              </a:rPr>
              <a:t>memory management scheme is quite complex [DUBE98].</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extLst>
      <p:ext uri="{BB962C8B-B14F-4D97-AF65-F5344CB8AC3E}">
        <p14:creationId xmlns:p14="http://schemas.microsoft.com/office/powerpoint/2010/main" val="41477048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Linux makes use of a three-level page table</a:t>
            </a:r>
          </a:p>
          <a:p>
            <a:r>
              <a:rPr lang="en-US" sz="1200" b="0" kern="1200" baseline="0" dirty="0">
                <a:solidFill>
                  <a:schemeClr val="tx1"/>
                </a:solidFill>
                <a:latin typeface="+mn-lt"/>
                <a:ea typeface="+mn-ea"/>
                <a:cs typeface="+mn-cs"/>
              </a:rPr>
              <a:t>structure, consisting of the following types of tables (each individual table is the size</a:t>
            </a:r>
          </a:p>
          <a:p>
            <a:r>
              <a:rPr lang="en-US" sz="1200" b="0" kern="1200" baseline="0" dirty="0">
                <a:solidFill>
                  <a:schemeClr val="tx1"/>
                </a:solidFill>
                <a:latin typeface="+mn-lt"/>
                <a:ea typeface="+mn-ea"/>
                <a:cs typeface="+mn-cs"/>
              </a:rPr>
              <a:t>of one page):</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Page directory: An active process has a single page directory that is the size</a:t>
            </a:r>
          </a:p>
          <a:p>
            <a:r>
              <a:rPr lang="en-US" sz="1200" b="0" kern="1200" baseline="0" dirty="0">
                <a:solidFill>
                  <a:schemeClr val="tx1"/>
                </a:solidFill>
                <a:latin typeface="+mn-lt"/>
                <a:ea typeface="+mn-ea"/>
                <a:cs typeface="+mn-cs"/>
              </a:rPr>
              <a:t>of one page. Each entry in the page directory points to one page of the page</a:t>
            </a:r>
          </a:p>
          <a:p>
            <a:r>
              <a:rPr lang="en-US" sz="1200" b="0" kern="1200" baseline="0" dirty="0">
                <a:solidFill>
                  <a:schemeClr val="tx1"/>
                </a:solidFill>
                <a:latin typeface="+mn-lt"/>
                <a:ea typeface="+mn-ea"/>
                <a:cs typeface="+mn-cs"/>
              </a:rPr>
              <a:t>middle directory. The page directory must be in main memory for an active</a:t>
            </a:r>
          </a:p>
          <a:p>
            <a:r>
              <a:rPr lang="en-US" sz="1200" b="0" kern="1200" baseline="0" dirty="0">
                <a:solidFill>
                  <a:schemeClr val="tx1"/>
                </a:solidFill>
                <a:latin typeface="+mn-lt"/>
                <a:ea typeface="+mn-ea"/>
                <a:cs typeface="+mn-cs"/>
              </a:rPr>
              <a:t>process.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Page middle directory: The page middle directory may span multiple pages.</a:t>
            </a:r>
          </a:p>
          <a:p>
            <a:r>
              <a:rPr lang="en-US" sz="1200" b="0" kern="1200" baseline="0" dirty="0">
                <a:solidFill>
                  <a:schemeClr val="tx1"/>
                </a:solidFill>
                <a:latin typeface="+mn-lt"/>
                <a:ea typeface="+mn-ea"/>
                <a:cs typeface="+mn-cs"/>
              </a:rPr>
              <a:t>Each entry in the page middle directory points to one page in the page table.</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Page table: The page table may also span multiple pages. Each page table</a:t>
            </a:r>
          </a:p>
          <a:p>
            <a:r>
              <a:rPr lang="en-US" sz="1200" b="0" kern="1200" baseline="0" dirty="0">
                <a:solidFill>
                  <a:schemeClr val="tx1"/>
                </a:solidFill>
                <a:latin typeface="+mn-lt"/>
                <a:ea typeface="+mn-ea"/>
                <a:cs typeface="+mn-cs"/>
              </a:rPr>
              <a:t>entry refers to one virtual page of the process.</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extLst>
      <p:ext uri="{BB962C8B-B14F-4D97-AF65-F5344CB8AC3E}">
        <p14:creationId xmlns:p14="http://schemas.microsoft.com/office/powerpoint/2010/main" val="32466132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use this three-level page table structure, a virtual address in Linux is viewed</a:t>
            </a:r>
          </a:p>
          <a:p>
            <a:r>
              <a:rPr lang="en-US" sz="1200" kern="1200" baseline="0" dirty="0">
                <a:solidFill>
                  <a:schemeClr val="tx1"/>
                </a:solidFill>
                <a:latin typeface="+mn-lt"/>
                <a:ea typeface="+mn-ea"/>
                <a:cs typeface="+mn-cs"/>
              </a:rPr>
              <a:t>as consisting of four fields ( Figure 8.23 ). The leftmost (most significant) field is used</a:t>
            </a:r>
          </a:p>
          <a:p>
            <a:r>
              <a:rPr lang="en-US" sz="1200" kern="1200" baseline="0" dirty="0">
                <a:solidFill>
                  <a:schemeClr val="tx1"/>
                </a:solidFill>
                <a:latin typeface="+mn-lt"/>
                <a:ea typeface="+mn-ea"/>
                <a:cs typeface="+mn-cs"/>
              </a:rPr>
              <a:t>as an index into the page directory. The next field serves as an index into the page</a:t>
            </a:r>
          </a:p>
          <a:p>
            <a:r>
              <a:rPr lang="en-US" sz="1200" kern="1200" baseline="0" dirty="0">
                <a:solidFill>
                  <a:schemeClr val="tx1"/>
                </a:solidFill>
                <a:latin typeface="+mn-lt"/>
                <a:ea typeface="+mn-ea"/>
                <a:cs typeface="+mn-cs"/>
              </a:rPr>
              <a:t>middle directory. The third field serves as an index into the page table. The fourth</a:t>
            </a:r>
          </a:p>
          <a:p>
            <a:r>
              <a:rPr lang="en-US" sz="1200" kern="1200" baseline="0" dirty="0">
                <a:solidFill>
                  <a:schemeClr val="tx1"/>
                </a:solidFill>
                <a:latin typeface="+mn-lt"/>
                <a:ea typeface="+mn-ea"/>
                <a:cs typeface="+mn-cs"/>
              </a:rPr>
              <a:t>field gives the offset within the selected page of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Linux page table structure is platform independent and was designed to</a:t>
            </a:r>
          </a:p>
          <a:p>
            <a:r>
              <a:rPr lang="en-US" sz="1200" kern="1200" baseline="0" dirty="0">
                <a:solidFill>
                  <a:schemeClr val="tx1"/>
                </a:solidFill>
                <a:latin typeface="+mn-lt"/>
                <a:ea typeface="+mn-ea"/>
                <a:cs typeface="+mn-cs"/>
              </a:rPr>
              <a:t>accommodate the 64-bit Alpha processor, which provides hardware support for</a:t>
            </a:r>
          </a:p>
          <a:p>
            <a:r>
              <a:rPr lang="en-US" sz="1200" kern="1200" baseline="0" dirty="0">
                <a:solidFill>
                  <a:schemeClr val="tx1"/>
                </a:solidFill>
                <a:latin typeface="+mn-lt"/>
                <a:ea typeface="+mn-ea"/>
                <a:cs typeface="+mn-cs"/>
              </a:rPr>
              <a:t>three levels of paging. With 64-bit addresses, the use of only two levels of pages on</a:t>
            </a:r>
          </a:p>
          <a:p>
            <a:r>
              <a:rPr lang="en-US" sz="1200" kern="1200" baseline="0" dirty="0">
                <a:solidFill>
                  <a:schemeClr val="tx1"/>
                </a:solidFill>
                <a:latin typeface="+mn-lt"/>
                <a:ea typeface="+mn-ea"/>
                <a:cs typeface="+mn-cs"/>
              </a:rPr>
              <a:t>the Alpha would result in very large page tables and directories. The 32-bit</a:t>
            </a:r>
          </a:p>
          <a:p>
            <a:r>
              <a:rPr lang="en-US" sz="1200" kern="1200" baseline="0" dirty="0">
                <a:solidFill>
                  <a:schemeClr val="tx1"/>
                </a:solidFill>
                <a:latin typeface="+mn-lt"/>
                <a:ea typeface="+mn-ea"/>
                <a:cs typeface="+mn-cs"/>
              </a:rPr>
              <a:t>x86 architecture has a two-level hardware paging mechanism. The Linux software</a:t>
            </a:r>
          </a:p>
          <a:p>
            <a:r>
              <a:rPr lang="en-US" sz="1200" kern="1200" baseline="0" dirty="0">
                <a:solidFill>
                  <a:schemeClr val="tx1"/>
                </a:solidFill>
                <a:latin typeface="+mn-lt"/>
                <a:ea typeface="+mn-ea"/>
                <a:cs typeface="+mn-cs"/>
              </a:rPr>
              <a:t>accommodates the two-level scheme by defining the size of the page middle directory</a:t>
            </a:r>
          </a:p>
          <a:p>
            <a:r>
              <a:rPr lang="en-US" sz="1200" kern="1200" baseline="0" dirty="0">
                <a:solidFill>
                  <a:schemeClr val="tx1"/>
                </a:solidFill>
                <a:latin typeface="+mn-lt"/>
                <a:ea typeface="+mn-ea"/>
                <a:cs typeface="+mn-cs"/>
              </a:rPr>
              <a:t>as one. Note that all references to an extra level of indirection are optimized</a:t>
            </a:r>
          </a:p>
          <a:p>
            <a:r>
              <a:rPr lang="en-US" sz="1200" kern="1200" baseline="0" dirty="0">
                <a:solidFill>
                  <a:schemeClr val="tx1"/>
                </a:solidFill>
                <a:latin typeface="+mn-lt"/>
                <a:ea typeface="+mn-ea"/>
                <a:cs typeface="+mn-cs"/>
              </a:rPr>
              <a:t>away at compile time, not at run time. Therefore, there is no performance overhead</a:t>
            </a:r>
          </a:p>
          <a:p>
            <a:r>
              <a:rPr lang="en-US" sz="1200" kern="1200" baseline="0" dirty="0">
                <a:solidFill>
                  <a:schemeClr val="tx1"/>
                </a:solidFill>
                <a:latin typeface="+mn-lt"/>
                <a:ea typeface="+mn-ea"/>
                <a:cs typeface="+mn-cs"/>
              </a:rPr>
              <a:t>for using generic three-level design on platforms which support only two levels in</a:t>
            </a:r>
          </a:p>
          <a:p>
            <a:r>
              <a:rPr lang="en-US" sz="1200" kern="1200" baseline="0" dirty="0">
                <a:solidFill>
                  <a:schemeClr val="tx1"/>
                </a:solidFill>
                <a:latin typeface="+mn-lt"/>
                <a:ea typeface="+mn-ea"/>
                <a:cs typeface="+mn-cs"/>
              </a:rPr>
              <a:t>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extLst>
      <p:ext uri="{BB962C8B-B14F-4D97-AF65-F5344CB8AC3E}">
        <p14:creationId xmlns:p14="http://schemas.microsoft.com/office/powerpoint/2010/main" val="2356606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Prior to Linux release 2.6.28, the Linux page</a:t>
            </a:r>
          </a:p>
          <a:p>
            <a:r>
              <a:rPr lang="en-US" sz="1200" kern="1200" baseline="0" dirty="0">
                <a:solidFill>
                  <a:schemeClr val="tx1"/>
                </a:solidFill>
                <a:latin typeface="+mn-lt"/>
                <a:ea typeface="+mn-ea"/>
                <a:cs typeface="+mn-cs"/>
              </a:rPr>
              <a:t>replacement algorithm was based on the clock algorithm described in Section 8.2 (see</a:t>
            </a:r>
          </a:p>
          <a:p>
            <a:r>
              <a:rPr lang="en-US" sz="1200" kern="1200" baseline="0" dirty="0">
                <a:solidFill>
                  <a:schemeClr val="tx1"/>
                </a:solidFill>
                <a:latin typeface="+mn-lt"/>
                <a:ea typeface="+mn-ea"/>
                <a:cs typeface="+mn-cs"/>
              </a:rPr>
              <a:t>Figure 8.15). In the simple clock algorithm, a use bit and a modify bit are associated</a:t>
            </a:r>
          </a:p>
          <a:p>
            <a:r>
              <a:rPr lang="en-US" sz="1200" kern="1200" baseline="0" dirty="0">
                <a:solidFill>
                  <a:schemeClr val="tx1"/>
                </a:solidFill>
                <a:latin typeface="+mn-lt"/>
                <a:ea typeface="+mn-ea"/>
                <a:cs typeface="+mn-cs"/>
              </a:rPr>
              <a:t>with each page in main memory. In the Linux scheme, the use bit was replaced with an</a:t>
            </a:r>
          </a:p>
          <a:p>
            <a:r>
              <a:rPr lang="en-US" sz="1200" kern="1200" baseline="0" dirty="0">
                <a:solidFill>
                  <a:schemeClr val="tx1"/>
                </a:solidFill>
                <a:latin typeface="+mn-lt"/>
                <a:ea typeface="+mn-ea"/>
                <a:cs typeface="+mn-cs"/>
              </a:rPr>
              <a:t>8-bit age variable. Each time that a page is accessed, the age variable is incremented.</a:t>
            </a:r>
          </a:p>
          <a:p>
            <a:r>
              <a:rPr lang="en-US" sz="1200" kern="1200" baseline="0" dirty="0">
                <a:solidFill>
                  <a:schemeClr val="tx1"/>
                </a:solidFill>
                <a:latin typeface="+mn-lt"/>
                <a:ea typeface="+mn-ea"/>
                <a:cs typeface="+mn-cs"/>
              </a:rPr>
              <a:t>In the background, Linux periodically sweeps through the global page pool and</a:t>
            </a:r>
          </a:p>
          <a:p>
            <a:r>
              <a:rPr lang="en-US" sz="1200" kern="1200" baseline="0" dirty="0">
                <a:solidFill>
                  <a:schemeClr val="tx1"/>
                </a:solidFill>
                <a:latin typeface="+mn-lt"/>
                <a:ea typeface="+mn-ea"/>
                <a:cs typeface="+mn-cs"/>
              </a:rPr>
              <a:t>decrements the age variable for each page as it rotates through all the pages in main</a:t>
            </a:r>
          </a:p>
          <a:p>
            <a:r>
              <a:rPr lang="en-US" sz="1200" kern="1200" baseline="0" dirty="0">
                <a:solidFill>
                  <a:schemeClr val="tx1"/>
                </a:solidFill>
                <a:latin typeface="+mn-lt"/>
                <a:ea typeface="+mn-ea"/>
                <a:cs typeface="+mn-cs"/>
              </a:rPr>
              <a:t>memory. A page with an age of 0 is an “old” page that has not been referenced in</a:t>
            </a:r>
          </a:p>
          <a:p>
            <a:r>
              <a:rPr lang="en-US" sz="1200" kern="1200" baseline="0" dirty="0">
                <a:solidFill>
                  <a:schemeClr val="tx1"/>
                </a:solidFill>
                <a:latin typeface="+mn-lt"/>
                <a:ea typeface="+mn-ea"/>
                <a:cs typeface="+mn-cs"/>
              </a:rPr>
              <a:t>some time and is the best candidate for replacement. The larger the value of age, the</a:t>
            </a:r>
          </a:p>
          <a:p>
            <a:r>
              <a:rPr lang="en-US" sz="1200" kern="1200" baseline="0" dirty="0">
                <a:solidFill>
                  <a:schemeClr val="tx1"/>
                </a:solidFill>
                <a:latin typeface="+mn-lt"/>
                <a:ea typeface="+mn-ea"/>
                <a:cs typeface="+mn-cs"/>
              </a:rPr>
              <a:t>more frequently a page has been used in recent times and the less eligible it is for</a:t>
            </a:r>
          </a:p>
          <a:p>
            <a:r>
              <a:rPr lang="en-US" sz="1200" kern="1200" baseline="0" dirty="0">
                <a:solidFill>
                  <a:schemeClr val="tx1"/>
                </a:solidFill>
                <a:latin typeface="+mn-lt"/>
                <a:ea typeface="+mn-ea"/>
                <a:cs typeface="+mn-cs"/>
              </a:rPr>
              <a:t>replacement. Thus, the Linux algorithm was a form of least frequently used policy.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extLst>
      <p:ext uri="{BB962C8B-B14F-4D97-AF65-F5344CB8AC3E}">
        <p14:creationId xmlns:p14="http://schemas.microsoft.com/office/powerpoint/2010/main" val="18131564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We can summarize the steps involved in page management as follows (Figure 8.24):</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  The first time a page on the inactive list is accessed, the </a:t>
            </a:r>
            <a:r>
              <a:rPr lang="en-US" sz="1200" kern="1200" baseline="0" dirty="0" err="1">
                <a:solidFill>
                  <a:schemeClr val="tx1"/>
                </a:solidFill>
                <a:latin typeface="+mn-lt"/>
                <a:ea typeface="+mn-ea"/>
                <a:cs typeface="+mn-cs"/>
              </a:rPr>
              <a:t>PG_referenced</a:t>
            </a:r>
            <a:r>
              <a:rPr lang="en-US" sz="1200" kern="1200" baseline="0" dirty="0">
                <a:solidFill>
                  <a:schemeClr val="tx1"/>
                </a:solidFill>
                <a:latin typeface="+mn-lt"/>
                <a:ea typeface="+mn-ea"/>
                <a:cs typeface="+mn-cs"/>
              </a:rPr>
              <a:t> flag</a:t>
            </a:r>
          </a:p>
          <a:p>
            <a:r>
              <a:rPr lang="en-US" sz="1200" kern="1200" baseline="0" dirty="0">
                <a:solidFill>
                  <a:schemeClr val="tx1"/>
                </a:solidFill>
                <a:latin typeface="+mn-lt"/>
                <a:ea typeface="+mn-ea"/>
                <a:cs typeface="+mn-cs"/>
              </a:rPr>
              <a:t>is 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  The next time that page is accessed, it is moved to the active list. That is, it</a:t>
            </a:r>
          </a:p>
          <a:p>
            <a:r>
              <a:rPr lang="en-US" sz="1200" kern="1200" baseline="0" dirty="0">
                <a:solidFill>
                  <a:schemeClr val="tx1"/>
                </a:solidFill>
                <a:latin typeface="+mn-lt"/>
                <a:ea typeface="+mn-ea"/>
                <a:cs typeface="+mn-cs"/>
              </a:rPr>
              <a:t>takes two accesses for a page to be declared active. More precisely, it takes two</a:t>
            </a:r>
          </a:p>
          <a:p>
            <a:r>
              <a:rPr lang="en-US" sz="1200" kern="1200" baseline="0" dirty="0">
                <a:solidFill>
                  <a:schemeClr val="tx1"/>
                </a:solidFill>
                <a:latin typeface="+mn-lt"/>
                <a:ea typeface="+mn-ea"/>
                <a:cs typeface="+mn-cs"/>
              </a:rPr>
              <a:t>accesses in different scans for a page to become active.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3.  If the second access doesn’t happen soon enough, </a:t>
            </a:r>
            <a:r>
              <a:rPr lang="en-US" sz="1200" kern="1200" baseline="0" dirty="0" err="1">
                <a:solidFill>
                  <a:schemeClr val="tx1"/>
                </a:solidFill>
                <a:latin typeface="+mn-lt"/>
                <a:ea typeface="+mn-ea"/>
                <a:cs typeface="+mn-cs"/>
              </a:rPr>
              <a:t>PG_referenced</a:t>
            </a:r>
            <a:r>
              <a:rPr lang="en-US" sz="1200" kern="1200" baseline="0" dirty="0">
                <a:solidFill>
                  <a:schemeClr val="tx1"/>
                </a:solidFill>
                <a:latin typeface="+mn-lt"/>
                <a:ea typeface="+mn-ea"/>
                <a:cs typeface="+mn-cs"/>
              </a:rPr>
              <a:t> is reset.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4.  Similarly, for active pages, two timeouts are required to move the page to the</a:t>
            </a:r>
          </a:p>
          <a:p>
            <a:r>
              <a:rPr lang="en-US" sz="1200" kern="1200" baseline="0" dirty="0">
                <a:solidFill>
                  <a:schemeClr val="tx1"/>
                </a:solidFill>
                <a:latin typeface="+mn-lt"/>
                <a:ea typeface="+mn-ea"/>
                <a:cs typeface="+mn-cs"/>
              </a:rPr>
              <a:t>inactive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Pages on the inactive list are then available for page replacement, using an</a:t>
            </a:r>
          </a:p>
          <a:p>
            <a:r>
              <a:rPr lang="en-US" sz="1200" kern="1200" baseline="0" dirty="0">
                <a:solidFill>
                  <a:schemeClr val="tx1"/>
                </a:solidFill>
                <a:latin typeface="+mn-lt"/>
                <a:ea typeface="+mn-ea"/>
                <a:cs typeface="+mn-cs"/>
              </a:rPr>
              <a:t>LRU type of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extLst>
      <p:ext uri="{BB962C8B-B14F-4D97-AF65-F5344CB8AC3E}">
        <p14:creationId xmlns:p14="http://schemas.microsoft.com/office/powerpoint/2010/main" val="10289133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The Linux kernel memory capability manages physical main memory page frames.</a:t>
            </a:r>
          </a:p>
          <a:p>
            <a:r>
              <a:rPr lang="en-US" sz="1200" kern="1200" baseline="0" dirty="0">
                <a:solidFill>
                  <a:schemeClr val="tx1"/>
                </a:solidFill>
                <a:latin typeface="+mn-lt"/>
                <a:ea typeface="+mn-ea"/>
                <a:cs typeface="+mn-cs"/>
              </a:rPr>
              <a:t>Its primary function is to allocate and </a:t>
            </a:r>
            <a:r>
              <a:rPr lang="en-US" sz="1200" kern="1200" baseline="0" dirty="0" err="1">
                <a:solidFill>
                  <a:schemeClr val="tx1"/>
                </a:solidFill>
                <a:latin typeface="+mn-lt"/>
                <a:ea typeface="+mn-ea"/>
                <a:cs typeface="+mn-cs"/>
              </a:rPr>
              <a:t>deallocate</a:t>
            </a:r>
            <a:r>
              <a:rPr lang="en-US" sz="1200" kern="1200" baseline="0" dirty="0">
                <a:solidFill>
                  <a:schemeClr val="tx1"/>
                </a:solidFill>
                <a:latin typeface="+mn-lt"/>
                <a:ea typeface="+mn-ea"/>
                <a:cs typeface="+mn-cs"/>
              </a:rPr>
              <a:t> frames for particular uses. Possible</a:t>
            </a:r>
          </a:p>
          <a:p>
            <a:r>
              <a:rPr lang="en-US" sz="1200" kern="1200" baseline="0" dirty="0">
                <a:solidFill>
                  <a:schemeClr val="tx1"/>
                </a:solidFill>
                <a:latin typeface="+mn-lt"/>
                <a:ea typeface="+mn-ea"/>
                <a:cs typeface="+mn-cs"/>
              </a:rPr>
              <a:t>owners of a frame include user-space processes (i.e., the frame is part of the virtual</a:t>
            </a:r>
          </a:p>
          <a:p>
            <a:r>
              <a:rPr lang="en-US" sz="1200" kern="1200" baseline="0" dirty="0">
                <a:solidFill>
                  <a:schemeClr val="tx1"/>
                </a:solidFill>
                <a:latin typeface="+mn-lt"/>
                <a:ea typeface="+mn-ea"/>
                <a:cs typeface="+mn-cs"/>
              </a:rPr>
              <a:t>memory of a process that is currently resident in real memory), dynamically allocated</a:t>
            </a:r>
          </a:p>
          <a:p>
            <a:r>
              <a:rPr lang="en-US" sz="1200" kern="1200" baseline="0" dirty="0">
                <a:solidFill>
                  <a:schemeClr val="tx1"/>
                </a:solidFill>
                <a:latin typeface="+mn-lt"/>
                <a:ea typeface="+mn-ea"/>
                <a:cs typeface="+mn-cs"/>
              </a:rPr>
              <a:t>kernel data, static kernel code, and the page cache.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foundation of kernel memory allocation for Linux is the page allocation</a:t>
            </a:r>
          </a:p>
          <a:p>
            <a:r>
              <a:rPr lang="en-US" sz="1200" kern="1200" baseline="0" dirty="0">
                <a:solidFill>
                  <a:schemeClr val="tx1"/>
                </a:solidFill>
                <a:latin typeface="+mn-lt"/>
                <a:ea typeface="+mn-ea"/>
                <a:cs typeface="+mn-cs"/>
              </a:rPr>
              <a:t>mechanism used for user virtual memory management. As in the virtual memory</a:t>
            </a:r>
          </a:p>
          <a:p>
            <a:r>
              <a:rPr lang="en-US" sz="1200" kern="1200" baseline="0" dirty="0">
                <a:solidFill>
                  <a:schemeClr val="tx1"/>
                </a:solidFill>
                <a:latin typeface="+mn-lt"/>
                <a:ea typeface="+mn-ea"/>
                <a:cs typeface="+mn-cs"/>
              </a:rPr>
              <a:t>scheme, a buddy algorithm is used so that memory for the kernel can be allocated</a:t>
            </a:r>
          </a:p>
          <a:p>
            <a:r>
              <a:rPr lang="en-US" sz="1200" kern="1200" baseline="0" dirty="0">
                <a:solidFill>
                  <a:schemeClr val="tx1"/>
                </a:solidFill>
                <a:latin typeface="+mn-lt"/>
                <a:ea typeface="+mn-ea"/>
                <a:cs typeface="+mn-cs"/>
              </a:rPr>
              <a:t>and </a:t>
            </a:r>
            <a:r>
              <a:rPr lang="en-US" sz="1200" kern="1200" baseline="0" dirty="0" err="1">
                <a:solidFill>
                  <a:schemeClr val="tx1"/>
                </a:solidFill>
                <a:latin typeface="+mn-lt"/>
                <a:ea typeface="+mn-ea"/>
                <a:cs typeface="+mn-cs"/>
              </a:rPr>
              <a:t>deallocated</a:t>
            </a:r>
            <a:r>
              <a:rPr lang="en-US" sz="1200" kern="1200" baseline="0" dirty="0">
                <a:solidFill>
                  <a:schemeClr val="tx1"/>
                </a:solidFill>
                <a:latin typeface="+mn-lt"/>
                <a:ea typeface="+mn-ea"/>
                <a:cs typeface="+mn-cs"/>
              </a:rPr>
              <a:t> in units of one or more pages. Because the minimum amount of</a:t>
            </a:r>
          </a:p>
          <a:p>
            <a:r>
              <a:rPr lang="en-US" sz="1200" kern="1200" baseline="0" dirty="0">
                <a:solidFill>
                  <a:schemeClr val="tx1"/>
                </a:solidFill>
                <a:latin typeface="+mn-lt"/>
                <a:ea typeface="+mn-ea"/>
                <a:cs typeface="+mn-cs"/>
              </a:rPr>
              <a:t>memory that can be allocated in this fashion is one page, the page allocator alone</a:t>
            </a:r>
          </a:p>
          <a:p>
            <a:r>
              <a:rPr lang="en-US" sz="1200" kern="1200" baseline="0" dirty="0">
                <a:solidFill>
                  <a:schemeClr val="tx1"/>
                </a:solidFill>
                <a:latin typeface="+mn-lt"/>
                <a:ea typeface="+mn-ea"/>
                <a:cs typeface="+mn-cs"/>
              </a:rPr>
              <a:t>would be inefficient because the kernel requires small short-term memory chunks</a:t>
            </a:r>
          </a:p>
          <a:p>
            <a:r>
              <a:rPr lang="en-US" sz="1200" kern="1200" baseline="0" dirty="0">
                <a:solidFill>
                  <a:schemeClr val="tx1"/>
                </a:solidFill>
                <a:latin typeface="+mn-lt"/>
                <a:ea typeface="+mn-ea"/>
                <a:cs typeface="+mn-cs"/>
              </a:rPr>
              <a:t>in odd sizes. To accommodate these small chunks, Linux uses a scheme known as</a:t>
            </a:r>
          </a:p>
          <a:p>
            <a:r>
              <a:rPr lang="en-US" sz="1200" i="1" kern="1200" baseline="0" dirty="0">
                <a:solidFill>
                  <a:schemeClr val="tx1"/>
                </a:solidFill>
                <a:latin typeface="+mn-lt"/>
                <a:ea typeface="+mn-ea"/>
                <a:cs typeface="+mn-cs"/>
              </a:rPr>
              <a:t>slab allocation [BONW94] within an allocated page. On a x86 machine, the</a:t>
            </a:r>
          </a:p>
          <a:p>
            <a:r>
              <a:rPr lang="en-US" sz="1200" kern="1200" baseline="0" dirty="0">
                <a:solidFill>
                  <a:schemeClr val="tx1"/>
                </a:solidFill>
                <a:latin typeface="+mn-lt"/>
                <a:ea typeface="+mn-ea"/>
                <a:cs typeface="+mn-cs"/>
              </a:rPr>
              <a:t>page size is 4 Kbytes, and chunks within a page may be allocated of sizes 32, 64, 128,</a:t>
            </a:r>
          </a:p>
          <a:p>
            <a:r>
              <a:rPr lang="en-US" sz="1200" kern="1200" baseline="0" dirty="0">
                <a:solidFill>
                  <a:schemeClr val="tx1"/>
                </a:solidFill>
                <a:latin typeface="+mn-lt"/>
                <a:ea typeface="+mn-ea"/>
                <a:cs typeface="+mn-cs"/>
              </a:rPr>
              <a:t>252, 508, 2,040, and 4,080 bytes.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slab allocator is relatively complex and is not examined in detail here; a</a:t>
            </a:r>
          </a:p>
          <a:p>
            <a:r>
              <a:rPr lang="en-US" sz="1200" kern="1200" baseline="0" dirty="0">
                <a:solidFill>
                  <a:schemeClr val="tx1"/>
                </a:solidFill>
                <a:latin typeface="+mn-lt"/>
                <a:ea typeface="+mn-ea"/>
                <a:cs typeface="+mn-cs"/>
              </a:rPr>
              <a:t>good description can be found in [VAHA96]. In essence, Linux maintains a set of</a:t>
            </a:r>
          </a:p>
          <a:p>
            <a:r>
              <a:rPr lang="en-US" sz="1200" kern="1200" baseline="0" dirty="0">
                <a:solidFill>
                  <a:schemeClr val="tx1"/>
                </a:solidFill>
                <a:latin typeface="+mn-lt"/>
                <a:ea typeface="+mn-ea"/>
                <a:cs typeface="+mn-cs"/>
              </a:rPr>
              <a:t>linked lists, one for each size of chunk. Chunks may be split and aggregated in a</a:t>
            </a:r>
          </a:p>
          <a:p>
            <a:r>
              <a:rPr lang="en-US" sz="1200" kern="1200" baseline="0" dirty="0">
                <a:solidFill>
                  <a:schemeClr val="tx1"/>
                </a:solidFill>
                <a:latin typeface="+mn-lt"/>
                <a:ea typeface="+mn-ea"/>
                <a:cs typeface="+mn-cs"/>
              </a:rPr>
              <a:t>manner similar to the buddy algorithm and moved between lists accordingly.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extLst>
      <p:ext uri="{BB962C8B-B14F-4D97-AF65-F5344CB8AC3E}">
        <p14:creationId xmlns:p14="http://schemas.microsoft.com/office/powerpoint/2010/main" val="19629360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Windows virtual memory manager controls how memory is allocated and how</a:t>
            </a:r>
          </a:p>
          <a:p>
            <a:r>
              <a:rPr lang="en-US" sz="1200" kern="1200" baseline="0" dirty="0">
                <a:solidFill>
                  <a:schemeClr val="tx1"/>
                </a:solidFill>
                <a:latin typeface="+mn-lt"/>
                <a:ea typeface="+mn-ea"/>
                <a:cs typeface="+mn-cs"/>
              </a:rPr>
              <a:t>paging is performed. The memory manager is designed to operate over a variety</a:t>
            </a:r>
          </a:p>
          <a:p>
            <a:r>
              <a:rPr lang="en-US" sz="1200" kern="1200" baseline="0" dirty="0">
                <a:solidFill>
                  <a:schemeClr val="tx1"/>
                </a:solidFill>
                <a:latin typeface="+mn-lt"/>
                <a:ea typeface="+mn-ea"/>
                <a:cs typeface="+mn-cs"/>
              </a:rPr>
              <a:t>of platforms and to use page sizes ranging from 4 Kbytes to 64 Kbytes. Intel</a:t>
            </a:r>
          </a:p>
          <a:p>
            <a:r>
              <a:rPr lang="en-US" sz="1200" kern="1200" baseline="0" dirty="0">
                <a:solidFill>
                  <a:schemeClr val="tx1"/>
                </a:solidFill>
                <a:latin typeface="+mn-lt"/>
                <a:ea typeface="+mn-ea"/>
                <a:cs typeface="+mn-cs"/>
              </a:rPr>
              <a:t>and AMD64 platforms have 4 Kbytes per page and Intel Itanium platforms have</a:t>
            </a:r>
          </a:p>
          <a:p>
            <a:r>
              <a:rPr lang="en-US" sz="1200" kern="1200" baseline="0" dirty="0">
                <a:solidFill>
                  <a:schemeClr val="tx1"/>
                </a:solidFill>
                <a:latin typeface="+mn-lt"/>
                <a:ea typeface="+mn-ea"/>
                <a:cs typeface="+mn-cs"/>
              </a:rPr>
              <a:t>8 Kbytes per page.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extLst>
      <p:ext uri="{BB962C8B-B14F-4D97-AF65-F5344CB8AC3E}">
        <p14:creationId xmlns:p14="http://schemas.microsoft.com/office/powerpoint/2010/main" val="30870602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 32-bit platforms, each Windows user process sees a separate 32-bit address</a:t>
            </a:r>
          </a:p>
          <a:p>
            <a:r>
              <a:rPr lang="en-US" sz="1200" kern="1200" baseline="0" dirty="0">
                <a:solidFill>
                  <a:schemeClr val="tx1"/>
                </a:solidFill>
                <a:latin typeface="+mn-lt"/>
                <a:ea typeface="+mn-ea"/>
                <a:cs typeface="+mn-cs"/>
              </a:rPr>
              <a:t>space, allowing 4 GB of virtual memory per process. By default, half of this</a:t>
            </a:r>
          </a:p>
          <a:p>
            <a:r>
              <a:rPr lang="en-US" sz="1200" kern="1200" baseline="0" dirty="0">
                <a:solidFill>
                  <a:schemeClr val="tx1"/>
                </a:solidFill>
                <a:latin typeface="+mn-lt"/>
                <a:ea typeface="+mn-ea"/>
                <a:cs typeface="+mn-cs"/>
              </a:rPr>
              <a:t>memory is reserved for the operating system, so each user actually has 2 GB of</a:t>
            </a:r>
          </a:p>
          <a:p>
            <a:r>
              <a:rPr lang="en-US" sz="1200" kern="1200" baseline="0" dirty="0">
                <a:solidFill>
                  <a:schemeClr val="tx1"/>
                </a:solidFill>
                <a:latin typeface="+mn-lt"/>
                <a:ea typeface="+mn-ea"/>
                <a:cs typeface="+mn-cs"/>
              </a:rPr>
              <a:t>available virtual address space and all processes share most of the upper 2 GB of</a:t>
            </a:r>
          </a:p>
          <a:p>
            <a:r>
              <a:rPr lang="en-US" sz="1200" kern="1200" baseline="0" dirty="0">
                <a:solidFill>
                  <a:schemeClr val="tx1"/>
                </a:solidFill>
                <a:latin typeface="+mn-lt"/>
                <a:ea typeface="+mn-ea"/>
                <a:cs typeface="+mn-cs"/>
              </a:rPr>
              <a:t>system space when running in kernel-mode. Large memory intensive applications,</a:t>
            </a:r>
          </a:p>
          <a:p>
            <a:r>
              <a:rPr lang="en-US" sz="1200" kern="1200" baseline="0" dirty="0">
                <a:solidFill>
                  <a:schemeClr val="tx1"/>
                </a:solidFill>
                <a:latin typeface="+mn-lt"/>
                <a:ea typeface="+mn-ea"/>
                <a:cs typeface="+mn-cs"/>
              </a:rPr>
              <a:t>on both clients and servers, can run more effectively using 64-bit Windows. Other</a:t>
            </a:r>
          </a:p>
          <a:p>
            <a:r>
              <a:rPr lang="en-US" sz="1200" kern="1200" baseline="0" dirty="0">
                <a:solidFill>
                  <a:schemeClr val="tx1"/>
                </a:solidFill>
                <a:latin typeface="+mn-lt"/>
                <a:ea typeface="+mn-ea"/>
                <a:cs typeface="+mn-cs"/>
              </a:rPr>
              <a:t>than </a:t>
            </a:r>
            <a:r>
              <a:rPr lang="en-US" sz="1200" kern="1200" baseline="0" dirty="0" err="1">
                <a:solidFill>
                  <a:schemeClr val="tx1"/>
                </a:solidFill>
                <a:latin typeface="+mn-lt"/>
                <a:ea typeface="+mn-ea"/>
                <a:cs typeface="+mn-cs"/>
              </a:rPr>
              <a:t>netbooks</a:t>
            </a:r>
            <a:r>
              <a:rPr lang="en-US" sz="1200" kern="1200" baseline="0" dirty="0">
                <a:solidFill>
                  <a:schemeClr val="tx1"/>
                </a:solidFill>
                <a:latin typeface="+mn-lt"/>
                <a:ea typeface="+mn-ea"/>
                <a:cs typeface="+mn-cs"/>
              </a:rPr>
              <a:t>, most modern PCs use the AMD64 processor architecture which is</a:t>
            </a:r>
          </a:p>
          <a:p>
            <a:r>
              <a:rPr lang="en-US" sz="1200" kern="1200" baseline="0" dirty="0">
                <a:solidFill>
                  <a:schemeClr val="tx1"/>
                </a:solidFill>
                <a:latin typeface="+mn-lt"/>
                <a:ea typeface="+mn-ea"/>
                <a:cs typeface="+mn-cs"/>
              </a:rPr>
              <a:t>capable of running as either a 32-bit or 64-bit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extLst>
      <p:ext uri="{BB962C8B-B14F-4D97-AF65-F5344CB8AC3E}">
        <p14:creationId xmlns:p14="http://schemas.microsoft.com/office/powerpoint/2010/main" val="38412690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mn-lt"/>
                <a:ea typeface="+mn-ea"/>
                <a:cs typeface="+mn-cs"/>
              </a:rPr>
              <a:t>Figure 8.25 shows the default virtual address space seen by a normal 32-bit</a:t>
            </a:r>
          </a:p>
          <a:p>
            <a:r>
              <a:rPr lang="en-US" sz="1200" b="0" kern="1200" baseline="0" dirty="0">
                <a:solidFill>
                  <a:schemeClr val="tx1"/>
                </a:solidFill>
                <a:latin typeface="+mn-lt"/>
                <a:ea typeface="+mn-ea"/>
                <a:cs typeface="+mn-cs"/>
              </a:rPr>
              <a:t>user process. It consists of four regions: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0x00000000 to 0x0000FFFF: Set aside to help programmers catch </a:t>
            </a:r>
            <a:r>
              <a:rPr lang="en-US" sz="1200" b="0" kern="1200" baseline="0" dirty="0" err="1">
                <a:solidFill>
                  <a:schemeClr val="tx1"/>
                </a:solidFill>
                <a:latin typeface="+mn-lt"/>
                <a:ea typeface="+mn-ea"/>
                <a:cs typeface="+mn-cs"/>
              </a:rPr>
              <a:t>NULLpointer</a:t>
            </a:r>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assignments.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0x00010000 to 0x7FFEFFFF: Available user address space. This space is</a:t>
            </a:r>
          </a:p>
          <a:p>
            <a:r>
              <a:rPr lang="en-US" sz="1200" b="0" kern="1200" baseline="0" dirty="0">
                <a:solidFill>
                  <a:schemeClr val="tx1"/>
                </a:solidFill>
                <a:latin typeface="+mn-lt"/>
                <a:ea typeface="+mn-ea"/>
                <a:cs typeface="+mn-cs"/>
              </a:rPr>
              <a:t>divided into pages that may be loaded into main memory.</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0x7FFF0000 to 0x7FFFFFFF: A guard page inaccessible to the user. This page</a:t>
            </a:r>
          </a:p>
          <a:p>
            <a:r>
              <a:rPr lang="en-US" sz="1200" b="0" kern="1200" baseline="0" dirty="0">
                <a:solidFill>
                  <a:schemeClr val="tx1"/>
                </a:solidFill>
                <a:latin typeface="+mn-lt"/>
                <a:ea typeface="+mn-ea"/>
                <a:cs typeface="+mn-cs"/>
              </a:rPr>
              <a:t>makes it easier for the operating system to check on out-of-bounds pointer</a:t>
            </a:r>
          </a:p>
          <a:p>
            <a:r>
              <a:rPr lang="en-US" sz="1200" b="0" kern="1200" baseline="0" dirty="0">
                <a:solidFill>
                  <a:schemeClr val="tx1"/>
                </a:solidFill>
                <a:latin typeface="+mn-lt"/>
                <a:ea typeface="+mn-ea"/>
                <a:cs typeface="+mn-cs"/>
              </a:rPr>
              <a:t>references.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0x80000000 to 0xFFFFFFFF: System address space. This 2-GB process is</a:t>
            </a:r>
          </a:p>
          <a:p>
            <a:r>
              <a:rPr lang="en-US" sz="1200" b="0" kern="1200" baseline="0" dirty="0">
                <a:solidFill>
                  <a:schemeClr val="tx1"/>
                </a:solidFill>
                <a:latin typeface="+mn-lt"/>
                <a:ea typeface="+mn-ea"/>
                <a:cs typeface="+mn-cs"/>
              </a:rPr>
              <a:t>used for the Windows Executive, Kernel, HAL, and device drivers.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On 64-bit platforms, 8 TB of user address space is available in Windows.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extLst>
      <p:ext uri="{BB962C8B-B14F-4D97-AF65-F5344CB8AC3E}">
        <p14:creationId xmlns:p14="http://schemas.microsoft.com/office/powerpoint/2010/main" val="4248281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To understand what the key issue is, and why virtual memory was a matter</a:t>
            </a:r>
          </a:p>
          <a:p>
            <a:r>
              <a:rPr lang="en-US" sz="1200" kern="1200" baseline="0" dirty="0">
                <a:solidFill>
                  <a:schemeClr val="tx1"/>
                </a:solidFill>
                <a:latin typeface="+mn-lt"/>
                <a:ea typeface="+mn-ea"/>
                <a:cs typeface="+mn-cs"/>
              </a:rPr>
              <a:t>of much debate, let us examine again the task of the operating system with respect</a:t>
            </a:r>
          </a:p>
          <a:p>
            <a:r>
              <a:rPr lang="en-US" sz="1200" kern="1200" baseline="0" dirty="0">
                <a:solidFill>
                  <a:schemeClr val="tx1"/>
                </a:solidFill>
                <a:latin typeface="+mn-lt"/>
                <a:ea typeface="+mn-ea"/>
                <a:cs typeface="+mn-cs"/>
              </a:rPr>
              <a:t>to virtual memory. Consider a large process, consisting of a long program plus a</a:t>
            </a:r>
          </a:p>
          <a:p>
            <a:r>
              <a:rPr lang="en-US" sz="1200" kern="1200" baseline="0" dirty="0">
                <a:solidFill>
                  <a:schemeClr val="tx1"/>
                </a:solidFill>
                <a:latin typeface="+mn-lt"/>
                <a:ea typeface="+mn-ea"/>
                <a:cs typeface="+mn-cs"/>
              </a:rPr>
              <a:t>number of arrays of data. Over any short period of time, execution may be confined</a:t>
            </a:r>
          </a:p>
          <a:p>
            <a:r>
              <a:rPr lang="en-US" sz="1200" kern="1200" baseline="0" dirty="0">
                <a:solidFill>
                  <a:schemeClr val="tx1"/>
                </a:solidFill>
                <a:latin typeface="+mn-lt"/>
                <a:ea typeface="+mn-ea"/>
                <a:cs typeface="+mn-cs"/>
              </a:rPr>
              <a:t>to a small section of the program (e.g., a subroutine) and access to perhaps only one</a:t>
            </a:r>
          </a:p>
          <a:p>
            <a:r>
              <a:rPr lang="en-US" sz="1200" kern="1200" baseline="0" dirty="0">
                <a:solidFill>
                  <a:schemeClr val="tx1"/>
                </a:solidFill>
                <a:latin typeface="+mn-lt"/>
                <a:ea typeface="+mn-ea"/>
                <a:cs typeface="+mn-cs"/>
              </a:rPr>
              <a:t>or two arrays of data. If this is so, then it would clearly be wasteful to load in dozens</a:t>
            </a:r>
          </a:p>
          <a:p>
            <a:r>
              <a:rPr lang="en-US" sz="1200" kern="1200" baseline="0" dirty="0">
                <a:solidFill>
                  <a:schemeClr val="tx1"/>
                </a:solidFill>
                <a:latin typeface="+mn-lt"/>
                <a:ea typeface="+mn-ea"/>
                <a:cs typeface="+mn-cs"/>
              </a:rPr>
              <a:t>of pieces for that process when only a few pieces will be used before the program is</a:t>
            </a:r>
          </a:p>
          <a:p>
            <a:r>
              <a:rPr lang="en-US" sz="1200" kern="1200" baseline="0" dirty="0">
                <a:solidFill>
                  <a:schemeClr val="tx1"/>
                </a:solidFill>
                <a:latin typeface="+mn-lt"/>
                <a:ea typeface="+mn-ea"/>
                <a:cs typeface="+mn-cs"/>
              </a:rPr>
              <a:t>suspended and swapped out. We can make better use of memory by loading in just a</a:t>
            </a:r>
          </a:p>
          <a:p>
            <a:r>
              <a:rPr lang="en-US" sz="1200" kern="1200" baseline="0" dirty="0">
                <a:solidFill>
                  <a:schemeClr val="tx1"/>
                </a:solidFill>
                <a:latin typeface="+mn-lt"/>
                <a:ea typeface="+mn-ea"/>
                <a:cs typeface="+mn-cs"/>
              </a:rPr>
              <a:t>few pieces. Then, if the program branches to an instruction or references a data item</a:t>
            </a:r>
          </a:p>
          <a:p>
            <a:r>
              <a:rPr lang="en-US" sz="1200" kern="1200" baseline="0" dirty="0">
                <a:solidFill>
                  <a:schemeClr val="tx1"/>
                </a:solidFill>
                <a:latin typeface="+mn-lt"/>
                <a:ea typeface="+mn-ea"/>
                <a:cs typeface="+mn-cs"/>
              </a:rPr>
              <a:t>on a piece not in main memory, a fault is triggered. This tells the operating system</a:t>
            </a:r>
          </a:p>
          <a:p>
            <a:r>
              <a:rPr lang="en-US" sz="1200" kern="1200" baseline="0" dirty="0">
                <a:solidFill>
                  <a:schemeClr val="tx1"/>
                </a:solidFill>
                <a:latin typeface="+mn-lt"/>
                <a:ea typeface="+mn-ea"/>
                <a:cs typeface="+mn-cs"/>
              </a:rPr>
              <a:t>to bring in the desired piece.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at any one time, only a few pieces of any given process are in memory,</a:t>
            </a:r>
          </a:p>
          <a:p>
            <a:r>
              <a:rPr lang="en-US" sz="1200" kern="1200" baseline="0" dirty="0">
                <a:solidFill>
                  <a:schemeClr val="tx1"/>
                </a:solidFill>
                <a:latin typeface="+mn-lt"/>
                <a:ea typeface="+mn-ea"/>
                <a:cs typeface="+mn-cs"/>
              </a:rPr>
              <a:t>and therefore more processes can be maintained in memory. Furthermore, time is</a:t>
            </a:r>
          </a:p>
          <a:p>
            <a:r>
              <a:rPr lang="en-US" sz="1200" kern="1200" baseline="0" dirty="0">
                <a:solidFill>
                  <a:schemeClr val="tx1"/>
                </a:solidFill>
                <a:latin typeface="+mn-lt"/>
                <a:ea typeface="+mn-ea"/>
                <a:cs typeface="+mn-cs"/>
              </a:rPr>
              <a:t>saved because unused pieces are not swapped in and out of memory. However, the</a:t>
            </a:r>
          </a:p>
          <a:p>
            <a:r>
              <a:rPr lang="en-US" sz="1200" kern="1200" baseline="0" dirty="0">
                <a:solidFill>
                  <a:schemeClr val="tx1"/>
                </a:solidFill>
                <a:latin typeface="+mn-lt"/>
                <a:ea typeface="+mn-ea"/>
                <a:cs typeface="+mn-cs"/>
              </a:rPr>
              <a:t>operating system must be clever about how it manages this scheme. In the steady</a:t>
            </a:r>
          </a:p>
          <a:p>
            <a:r>
              <a:rPr lang="en-US" sz="1200" kern="1200" baseline="0" dirty="0">
                <a:solidFill>
                  <a:schemeClr val="tx1"/>
                </a:solidFill>
                <a:latin typeface="+mn-lt"/>
                <a:ea typeface="+mn-ea"/>
                <a:cs typeface="+mn-cs"/>
              </a:rPr>
              <a:t>state, practically all of main memory will be occupied with process pieces, so that the</a:t>
            </a:r>
          </a:p>
          <a:p>
            <a:r>
              <a:rPr lang="en-US" sz="1200" kern="1200" baseline="0" dirty="0">
                <a:solidFill>
                  <a:schemeClr val="tx1"/>
                </a:solidFill>
                <a:latin typeface="+mn-lt"/>
                <a:ea typeface="+mn-ea"/>
                <a:cs typeface="+mn-cs"/>
              </a:rPr>
              <a:t>processor and operating system have direct access to as many processes as possible.</a:t>
            </a:r>
          </a:p>
          <a:p>
            <a:r>
              <a:rPr lang="en-US" sz="1200" kern="1200" baseline="0" dirty="0">
                <a:solidFill>
                  <a:schemeClr val="tx1"/>
                </a:solidFill>
                <a:latin typeface="+mn-lt"/>
                <a:ea typeface="+mn-ea"/>
                <a:cs typeface="+mn-cs"/>
              </a:rPr>
              <a:t>Thus, when the operating system brings one piece in, it must throw another out. If it</a:t>
            </a:r>
          </a:p>
          <a:p>
            <a:r>
              <a:rPr lang="en-US" sz="1200" kern="1200" baseline="0" dirty="0">
                <a:solidFill>
                  <a:schemeClr val="tx1"/>
                </a:solidFill>
                <a:latin typeface="+mn-lt"/>
                <a:ea typeface="+mn-ea"/>
                <a:cs typeface="+mn-cs"/>
              </a:rPr>
              <a:t>throws out a piece just before it is used, then it will just have to go get that piece again</a:t>
            </a:r>
          </a:p>
          <a:p>
            <a:r>
              <a:rPr lang="en-US" sz="1200" kern="1200" baseline="0" dirty="0">
                <a:solidFill>
                  <a:schemeClr val="tx1"/>
                </a:solidFill>
                <a:latin typeface="+mn-lt"/>
                <a:ea typeface="+mn-ea"/>
                <a:cs typeface="+mn-cs"/>
              </a:rPr>
              <a:t>almost immediately. Too much of this leads to a condition known as </a:t>
            </a:r>
            <a:r>
              <a:rPr lang="en-US" sz="1200" b="1" kern="1200" baseline="0" dirty="0">
                <a:solidFill>
                  <a:schemeClr val="tx1"/>
                </a:solidFill>
                <a:latin typeface="+mn-lt"/>
                <a:ea typeface="+mn-ea"/>
                <a:cs typeface="+mn-cs"/>
              </a:rPr>
              <a:t>thrashing : The</a:t>
            </a:r>
          </a:p>
          <a:p>
            <a:r>
              <a:rPr lang="en-US" sz="1200" kern="1200" baseline="0" dirty="0">
                <a:solidFill>
                  <a:schemeClr val="tx1"/>
                </a:solidFill>
                <a:latin typeface="+mn-lt"/>
                <a:ea typeface="+mn-ea"/>
                <a:cs typeface="+mn-cs"/>
              </a:rPr>
              <a:t>system spends most of its time swapping pieces rather than executing instructions.</a:t>
            </a:r>
          </a:p>
          <a:p>
            <a:r>
              <a:rPr lang="en-US" sz="1200" kern="1200" baseline="0" dirty="0">
                <a:solidFill>
                  <a:schemeClr val="tx1"/>
                </a:solidFill>
                <a:latin typeface="+mn-lt"/>
                <a:ea typeface="+mn-ea"/>
                <a:cs typeface="+mn-cs"/>
              </a:rPr>
              <a:t>The avoidance of thrashing was a major research area in the 1970s and led to a variety</a:t>
            </a:r>
          </a:p>
          <a:p>
            <a:r>
              <a:rPr lang="en-US" sz="1200" kern="1200" baseline="0" dirty="0">
                <a:solidFill>
                  <a:schemeClr val="tx1"/>
                </a:solidFill>
                <a:latin typeface="+mn-lt"/>
                <a:ea typeface="+mn-ea"/>
                <a:cs typeface="+mn-cs"/>
              </a:rPr>
              <a:t>of complex but effective algorithms. In essence, the operating system tries to guess,</a:t>
            </a:r>
          </a:p>
          <a:p>
            <a:r>
              <a:rPr lang="en-US" sz="1200" kern="1200" baseline="0" dirty="0">
                <a:solidFill>
                  <a:schemeClr val="tx1"/>
                </a:solidFill>
                <a:latin typeface="+mn-lt"/>
                <a:ea typeface="+mn-ea"/>
                <a:cs typeface="+mn-cs"/>
              </a:rPr>
              <a:t>based on recent history, which pieces are least likely to be used in the near future.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97325635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When a process is created, it can in principle make use of the entire user space of</a:t>
            </a:r>
          </a:p>
          <a:p>
            <a:r>
              <a:rPr lang="en-US" sz="1200" kern="1200" baseline="0" dirty="0">
                <a:solidFill>
                  <a:schemeClr val="tx1"/>
                </a:solidFill>
                <a:latin typeface="+mn-lt"/>
                <a:ea typeface="+mn-ea"/>
                <a:cs typeface="+mn-cs"/>
              </a:rPr>
              <a:t>almost 2 GB (or 8 TB on 64-bit Windows). This space is divided into fixed size</a:t>
            </a:r>
          </a:p>
          <a:p>
            <a:r>
              <a:rPr lang="en-US" sz="1200" kern="1200" baseline="0" dirty="0">
                <a:solidFill>
                  <a:schemeClr val="tx1"/>
                </a:solidFill>
                <a:latin typeface="+mn-lt"/>
                <a:ea typeface="+mn-ea"/>
                <a:cs typeface="+mn-cs"/>
              </a:rPr>
              <a:t>pages, any of which can be brought into main memory, but the OS</a:t>
            </a:r>
          </a:p>
          <a:p>
            <a:r>
              <a:rPr lang="en-US" sz="1200" kern="1200" baseline="0" dirty="0">
                <a:solidFill>
                  <a:schemeClr val="tx1"/>
                </a:solidFill>
                <a:latin typeface="+mn-lt"/>
                <a:ea typeface="+mn-ea"/>
                <a:cs typeface="+mn-cs"/>
              </a:rPr>
              <a:t>manages the addresses in contiguous regions allocated on 64-KB boundaries. A</a:t>
            </a:r>
          </a:p>
          <a:p>
            <a:r>
              <a:rPr lang="en-US" sz="1200" kern="1200" baseline="0" dirty="0">
                <a:solidFill>
                  <a:schemeClr val="tx1"/>
                </a:solidFill>
                <a:latin typeface="+mn-lt"/>
                <a:ea typeface="+mn-ea"/>
                <a:cs typeface="+mn-cs"/>
              </a:rPr>
              <a:t>region can be in one of three states: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Available: addresses not currently used by this process.</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Reserved: addresses that the virtual memory manager has set aside for a process</a:t>
            </a:r>
          </a:p>
          <a:p>
            <a:r>
              <a:rPr lang="en-US" sz="1200" kern="1200" baseline="0" dirty="0">
                <a:solidFill>
                  <a:schemeClr val="tx1"/>
                </a:solidFill>
                <a:latin typeface="+mn-lt"/>
                <a:ea typeface="+mn-ea"/>
                <a:cs typeface="+mn-cs"/>
              </a:rPr>
              <a:t>so they cannot be allocated to another use (e.g., saving contiguous space</a:t>
            </a:r>
          </a:p>
          <a:p>
            <a:r>
              <a:rPr lang="en-US" sz="1200" kern="1200" baseline="0" dirty="0">
                <a:solidFill>
                  <a:schemeClr val="tx1"/>
                </a:solidFill>
                <a:latin typeface="+mn-lt"/>
                <a:ea typeface="+mn-ea"/>
                <a:cs typeface="+mn-cs"/>
              </a:rPr>
              <a:t>for a stack to grow).</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Committed: addresses that the virtual memory manager has initialized for use</a:t>
            </a:r>
          </a:p>
          <a:p>
            <a:r>
              <a:rPr lang="en-US" sz="1200" kern="1200" baseline="0" dirty="0">
                <a:solidFill>
                  <a:schemeClr val="tx1"/>
                </a:solidFill>
                <a:latin typeface="+mn-lt"/>
                <a:ea typeface="+mn-ea"/>
                <a:cs typeface="+mn-cs"/>
              </a:rPr>
              <a:t>by the process to access virtual memory pages. These pages can reside either</a:t>
            </a:r>
          </a:p>
          <a:p>
            <a:r>
              <a:rPr lang="en-US" sz="1200" kern="1200" baseline="0" dirty="0">
                <a:solidFill>
                  <a:schemeClr val="tx1"/>
                </a:solidFill>
                <a:latin typeface="+mn-lt"/>
                <a:ea typeface="+mn-ea"/>
                <a:cs typeface="+mn-cs"/>
              </a:rPr>
              <a:t>on disk or in physical memory. When on disk they can be either kept in files</a:t>
            </a:r>
          </a:p>
          <a:p>
            <a:r>
              <a:rPr lang="en-US" sz="1200" kern="1200" baseline="0" dirty="0">
                <a:solidFill>
                  <a:schemeClr val="tx1"/>
                </a:solidFill>
                <a:latin typeface="+mn-lt"/>
                <a:ea typeface="+mn-ea"/>
                <a:cs typeface="+mn-cs"/>
              </a:rPr>
              <a:t>(mapped pages) or occupy space in the paging file (i.e., the disk file to which it</a:t>
            </a:r>
          </a:p>
          <a:p>
            <a:r>
              <a:rPr lang="en-US" sz="1200" kern="1200" baseline="0" dirty="0">
                <a:solidFill>
                  <a:schemeClr val="tx1"/>
                </a:solidFill>
                <a:latin typeface="+mn-lt"/>
                <a:ea typeface="+mn-ea"/>
                <a:cs typeface="+mn-cs"/>
              </a:rPr>
              <a:t>writes pages when removing them from main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distinction between reserved and committed memory is useful because</a:t>
            </a:r>
          </a:p>
          <a:p>
            <a:r>
              <a:rPr lang="en-US" sz="1200" kern="1200" baseline="0" dirty="0">
                <a:solidFill>
                  <a:schemeClr val="tx1"/>
                </a:solidFill>
                <a:latin typeface="+mn-lt"/>
                <a:ea typeface="+mn-ea"/>
                <a:cs typeface="+mn-cs"/>
              </a:rPr>
              <a:t>it (1) reduces the amount of total virtual memory space needed by the system,</a:t>
            </a:r>
          </a:p>
          <a:p>
            <a:r>
              <a:rPr lang="en-US" sz="1200" kern="1200" baseline="0" dirty="0">
                <a:solidFill>
                  <a:schemeClr val="tx1"/>
                </a:solidFill>
                <a:latin typeface="+mn-lt"/>
                <a:ea typeface="+mn-ea"/>
                <a:cs typeface="+mn-cs"/>
              </a:rPr>
              <a:t>allowing the page file to be smaller; and (2) allows programs to reserve addresses</a:t>
            </a:r>
          </a:p>
          <a:p>
            <a:r>
              <a:rPr lang="en-US" sz="1200" kern="1200" baseline="0" dirty="0">
                <a:solidFill>
                  <a:schemeClr val="tx1"/>
                </a:solidFill>
                <a:latin typeface="+mn-lt"/>
                <a:ea typeface="+mn-ea"/>
                <a:cs typeface="+mn-cs"/>
              </a:rPr>
              <a:t>without making them accessible to the program or having them charged against</a:t>
            </a:r>
          </a:p>
          <a:p>
            <a:r>
              <a:rPr lang="en-US" sz="1200" kern="1200" baseline="0" dirty="0">
                <a:solidFill>
                  <a:schemeClr val="tx1"/>
                </a:solidFill>
                <a:latin typeface="+mn-lt"/>
                <a:ea typeface="+mn-ea"/>
                <a:cs typeface="+mn-cs"/>
              </a:rPr>
              <a:t>their resource quotas.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extLst>
      <p:ext uri="{BB962C8B-B14F-4D97-AF65-F5344CB8AC3E}">
        <p14:creationId xmlns:p14="http://schemas.microsoft.com/office/powerpoint/2010/main" val="12058494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The resident set management scheme used by Windows is variable allocation,</a:t>
            </a:r>
          </a:p>
          <a:p>
            <a:r>
              <a:rPr lang="en-US" sz="1200" kern="1200" baseline="0" dirty="0">
                <a:solidFill>
                  <a:schemeClr val="tx1"/>
                </a:solidFill>
                <a:latin typeface="+mn-lt"/>
                <a:ea typeface="+mn-ea"/>
                <a:cs typeface="+mn-cs"/>
              </a:rPr>
              <a:t>local scope (see Table 8.5 ). When a process is first activated, it is assigned data structures</a:t>
            </a:r>
          </a:p>
          <a:p>
            <a:r>
              <a:rPr lang="en-US" sz="1200" kern="1200" baseline="0" dirty="0">
                <a:solidFill>
                  <a:schemeClr val="tx1"/>
                </a:solidFill>
                <a:latin typeface="+mn-lt"/>
                <a:ea typeface="+mn-ea"/>
                <a:cs typeface="+mn-cs"/>
              </a:rPr>
              <a:t>to manage its working set. As the pages needed by the process are brought</a:t>
            </a:r>
          </a:p>
          <a:p>
            <a:r>
              <a:rPr lang="en-US" sz="1200" kern="1200" baseline="0" dirty="0">
                <a:solidFill>
                  <a:schemeClr val="tx1"/>
                </a:solidFill>
                <a:latin typeface="+mn-lt"/>
                <a:ea typeface="+mn-ea"/>
                <a:cs typeface="+mn-cs"/>
              </a:rPr>
              <a:t>into physical memory the memory manager uses the data structures to keep track</a:t>
            </a:r>
          </a:p>
          <a:p>
            <a:r>
              <a:rPr lang="en-US" sz="1200" kern="1200" baseline="0" dirty="0">
                <a:solidFill>
                  <a:schemeClr val="tx1"/>
                </a:solidFill>
                <a:latin typeface="+mn-lt"/>
                <a:ea typeface="+mn-ea"/>
                <a:cs typeface="+mn-cs"/>
              </a:rPr>
              <a:t>of the pages assigned to the process. Working sets of active processes are adjusted</a:t>
            </a:r>
          </a:p>
          <a:p>
            <a:r>
              <a:rPr lang="en-US" sz="1200" kern="1200" baseline="0" dirty="0">
                <a:solidFill>
                  <a:schemeClr val="tx1"/>
                </a:solidFill>
                <a:latin typeface="+mn-lt"/>
                <a:ea typeface="+mn-ea"/>
                <a:cs typeface="+mn-cs"/>
              </a:rPr>
              <a:t>using the following general conventions: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main memory is plentiful, the virtual memory manager allows the resident</a:t>
            </a:r>
          </a:p>
          <a:p>
            <a:r>
              <a:rPr lang="en-US" sz="1200" kern="1200" baseline="0" dirty="0">
                <a:solidFill>
                  <a:schemeClr val="tx1"/>
                </a:solidFill>
                <a:latin typeface="+mn-lt"/>
                <a:ea typeface="+mn-ea"/>
                <a:cs typeface="+mn-cs"/>
              </a:rPr>
              <a:t>sets of active processes to grow. To do this, when a page fault occurs, a</a:t>
            </a:r>
          </a:p>
          <a:p>
            <a:r>
              <a:rPr lang="en-US" sz="1200" kern="1200" baseline="0" dirty="0">
                <a:solidFill>
                  <a:schemeClr val="tx1"/>
                </a:solidFill>
                <a:latin typeface="+mn-lt"/>
                <a:ea typeface="+mn-ea"/>
                <a:cs typeface="+mn-cs"/>
              </a:rPr>
              <a:t>new physical page is added to the process but no older page is swapped out,</a:t>
            </a:r>
          </a:p>
          <a:p>
            <a:r>
              <a:rPr lang="en-US" sz="1200" kern="1200" baseline="0" dirty="0">
                <a:solidFill>
                  <a:schemeClr val="tx1"/>
                </a:solidFill>
                <a:latin typeface="+mn-lt"/>
                <a:ea typeface="+mn-ea"/>
                <a:cs typeface="+mn-cs"/>
              </a:rPr>
              <a:t>resulting in an increase of the resident set of that process by one page.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memory becomes scarce, the virtual memory manager recovers memory</a:t>
            </a:r>
          </a:p>
          <a:p>
            <a:r>
              <a:rPr lang="en-US" sz="1200" kern="1200" baseline="0" dirty="0">
                <a:solidFill>
                  <a:schemeClr val="tx1"/>
                </a:solidFill>
                <a:latin typeface="+mn-lt"/>
                <a:ea typeface="+mn-ea"/>
                <a:cs typeface="+mn-cs"/>
              </a:rPr>
              <a:t>for the system by removing less recently used pages out of the working sets</a:t>
            </a:r>
          </a:p>
          <a:p>
            <a:r>
              <a:rPr lang="en-US" sz="1200" kern="1200" baseline="0" dirty="0">
                <a:solidFill>
                  <a:schemeClr val="tx1"/>
                </a:solidFill>
                <a:latin typeface="+mn-lt"/>
                <a:ea typeface="+mn-ea"/>
                <a:cs typeface="+mn-cs"/>
              </a:rPr>
              <a:t>of active processes, reducing the size of those resident sets.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Even when memory is plentiful, Windows watches for large processes that</a:t>
            </a:r>
          </a:p>
          <a:p>
            <a:r>
              <a:rPr lang="en-US" sz="1200" kern="1200" baseline="0" dirty="0">
                <a:solidFill>
                  <a:schemeClr val="tx1"/>
                </a:solidFill>
                <a:latin typeface="+mn-lt"/>
                <a:ea typeface="+mn-ea"/>
                <a:cs typeface="+mn-cs"/>
              </a:rPr>
              <a:t>are rapidly increasing their memory usage. The system begins to remove</a:t>
            </a:r>
          </a:p>
          <a:p>
            <a:r>
              <a:rPr lang="en-US" sz="1200" kern="1200" baseline="0" dirty="0">
                <a:solidFill>
                  <a:schemeClr val="tx1"/>
                </a:solidFill>
                <a:latin typeface="+mn-lt"/>
                <a:ea typeface="+mn-ea"/>
                <a:cs typeface="+mn-cs"/>
              </a:rPr>
              <a:t>pages that have not been recently used from the process. This policy makes</a:t>
            </a:r>
          </a:p>
          <a:p>
            <a:r>
              <a:rPr lang="en-US" sz="1200" kern="1200" baseline="0" dirty="0">
                <a:solidFill>
                  <a:schemeClr val="tx1"/>
                </a:solidFill>
                <a:latin typeface="+mn-lt"/>
                <a:ea typeface="+mn-ea"/>
                <a:cs typeface="+mn-cs"/>
              </a:rPr>
              <a:t>the system more responsive because a new program will not suddenly cause a</a:t>
            </a:r>
          </a:p>
          <a:p>
            <a:r>
              <a:rPr lang="en-US" sz="1200" kern="1200" baseline="0" dirty="0">
                <a:solidFill>
                  <a:schemeClr val="tx1"/>
                </a:solidFill>
                <a:latin typeface="+mn-lt"/>
                <a:ea typeface="+mn-ea"/>
                <a:cs typeface="+mn-cs"/>
              </a:rPr>
              <a:t>scarcity of memory and make the user wait while the system tries to reduce the</a:t>
            </a:r>
          </a:p>
          <a:p>
            <a:r>
              <a:rPr lang="en-US" sz="1200" kern="1200" baseline="0" dirty="0">
                <a:solidFill>
                  <a:schemeClr val="tx1"/>
                </a:solidFill>
                <a:latin typeface="+mn-lt"/>
                <a:ea typeface="+mn-ea"/>
                <a:cs typeface="+mn-cs"/>
              </a:rPr>
              <a:t>resident sets of the processes that are already running.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extLst>
      <p:ext uri="{BB962C8B-B14F-4D97-AF65-F5344CB8AC3E}">
        <p14:creationId xmlns:p14="http://schemas.microsoft.com/office/powerpoint/2010/main" val="19767803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Android includes a number of extensions to the normal Linux kernel memory management</a:t>
            </a:r>
          </a:p>
          <a:p>
            <a:r>
              <a:rPr lang="en-US" sz="1200" kern="1200" baseline="0" dirty="0">
                <a:solidFill>
                  <a:schemeClr val="tx1"/>
                </a:solidFill>
                <a:latin typeface="+mn-lt"/>
                <a:ea typeface="+mn-ea"/>
                <a:cs typeface="+mn-cs"/>
              </a:rPr>
              <a:t>facility. These include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ASHMem</a:t>
            </a:r>
            <a:r>
              <a:rPr lang="en-US" sz="1200" kern="1200" baseline="0" dirty="0">
                <a:solidFill>
                  <a:schemeClr val="tx1"/>
                </a:solidFill>
                <a:latin typeface="+mn-lt"/>
                <a:ea typeface="+mn-ea"/>
                <a:cs typeface="+mn-cs"/>
              </a:rPr>
              <a:t>:  This feature provides anonymous shared memory, which abstracts</a:t>
            </a:r>
          </a:p>
          <a:p>
            <a:r>
              <a:rPr lang="en-US" sz="1200" kern="1200" baseline="0" dirty="0">
                <a:solidFill>
                  <a:schemeClr val="tx1"/>
                </a:solidFill>
                <a:latin typeface="+mn-lt"/>
                <a:ea typeface="+mn-ea"/>
                <a:cs typeface="+mn-cs"/>
              </a:rPr>
              <a:t>memory as file descriptors. A file descriptor can be passed to another process</a:t>
            </a:r>
          </a:p>
          <a:p>
            <a:r>
              <a:rPr lang="en-US" sz="1200" kern="1200" baseline="0" dirty="0">
                <a:solidFill>
                  <a:schemeClr val="tx1"/>
                </a:solidFill>
                <a:latin typeface="+mn-lt"/>
                <a:ea typeface="+mn-ea"/>
                <a:cs typeface="+mn-cs"/>
              </a:rPr>
              <a:t>to share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Pmem</a:t>
            </a:r>
            <a:r>
              <a:rPr lang="en-US" sz="1200" kern="1200" baseline="0" dirty="0">
                <a:solidFill>
                  <a:schemeClr val="tx1"/>
                </a:solidFill>
                <a:latin typeface="+mn-lt"/>
                <a:ea typeface="+mn-ea"/>
                <a:cs typeface="+mn-cs"/>
              </a:rPr>
              <a:t>:  This feature allocates virtual memory so that it is physically contiguous.</a:t>
            </a:r>
          </a:p>
          <a:p>
            <a:r>
              <a:rPr lang="en-US" sz="1200" kern="1200" baseline="0" dirty="0">
                <a:solidFill>
                  <a:schemeClr val="tx1"/>
                </a:solidFill>
                <a:latin typeface="+mn-lt"/>
                <a:ea typeface="+mn-ea"/>
                <a:cs typeface="+mn-cs"/>
              </a:rPr>
              <a:t>This feature is useful for hardware that does not support virtual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Low Memory Killer:  Most mobile devices do not have a swap capability (because</a:t>
            </a:r>
          </a:p>
          <a:p>
            <a:r>
              <a:rPr lang="en-US" sz="1200" kern="1200" baseline="0" dirty="0">
                <a:solidFill>
                  <a:schemeClr val="tx1"/>
                </a:solidFill>
                <a:latin typeface="+mn-lt"/>
                <a:ea typeface="+mn-ea"/>
                <a:cs typeface="+mn-cs"/>
              </a:rPr>
              <a:t>of flash memory lifetime considerations). When main memory is exhausted,</a:t>
            </a:r>
          </a:p>
          <a:p>
            <a:r>
              <a:rPr lang="en-US" sz="1200" kern="1200" baseline="0" dirty="0">
                <a:solidFill>
                  <a:schemeClr val="tx1"/>
                </a:solidFill>
                <a:latin typeface="+mn-lt"/>
                <a:ea typeface="+mn-ea"/>
                <a:cs typeface="+mn-cs"/>
              </a:rPr>
              <a:t>the application or applications using the most memory must either</a:t>
            </a:r>
          </a:p>
          <a:p>
            <a:r>
              <a:rPr lang="en-US" sz="1200" kern="1200" baseline="0" dirty="0">
                <a:solidFill>
                  <a:schemeClr val="tx1"/>
                </a:solidFill>
                <a:latin typeface="+mn-lt"/>
                <a:ea typeface="+mn-ea"/>
                <a:cs typeface="+mn-cs"/>
              </a:rPr>
              <a:t>back off their use of memory or be terminated. This feature enables the system</a:t>
            </a:r>
          </a:p>
          <a:p>
            <a:r>
              <a:rPr lang="en-US" sz="1200" kern="1200" baseline="0" dirty="0">
                <a:solidFill>
                  <a:schemeClr val="tx1"/>
                </a:solidFill>
                <a:latin typeface="+mn-lt"/>
                <a:ea typeface="+mn-ea"/>
                <a:cs typeface="+mn-cs"/>
              </a:rPr>
              <a:t>to notify an app or apps that they need to free up memory. If an app does not</a:t>
            </a:r>
          </a:p>
          <a:p>
            <a:r>
              <a:rPr lang="en-US" sz="1200" kern="1200" baseline="0" dirty="0">
                <a:solidFill>
                  <a:schemeClr val="tx1"/>
                </a:solidFill>
                <a:latin typeface="+mn-lt"/>
                <a:ea typeface="+mn-ea"/>
                <a:cs typeface="+mn-cs"/>
              </a:rPr>
              <a:t>cooperate, it is terminated.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extLst>
      <p:ext uri="{BB962C8B-B14F-4D97-AF65-F5344CB8AC3E}">
        <p14:creationId xmlns:p14="http://schemas.microsoft.com/office/powerpoint/2010/main" val="35690219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a:t>
            </a:r>
            <a:r>
              <a:rPr lang="en-US"/>
              <a:t>Chapter 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extLst>
      <p:ext uri="{BB962C8B-B14F-4D97-AF65-F5344CB8AC3E}">
        <p14:creationId xmlns:p14="http://schemas.microsoft.com/office/powerpoint/2010/main" val="48104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6E5A366-441E-004A-99C4-45ECAECAC5B8}" type="datetime1">
              <a:rPr lang="en-US" smtClean="0"/>
              <a:pPr>
                <a:defRPr/>
              </a:pPr>
              <a:t>10/25/21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6200E23-A871-494F-B42A-AD7916FCB3FD}" type="datetime1">
              <a:rPr lang="en-US" smtClean="0"/>
              <a:pPr>
                <a:defRPr/>
              </a:pPr>
              <a:t>10/25/21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E582FA0-269E-1E4E-B691-C37C0F095037}" type="datetime1">
              <a:rPr lang="en-US" smtClean="0"/>
              <a:pPr>
                <a:defRPr/>
              </a:pPr>
              <a:t>10/25/21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026D12E3-F5B5-214D-B060-ABF6F94C84C4}" type="datetime1">
              <a:rPr lang="en-US" smtClean="0"/>
              <a:pPr/>
              <a:t>10/25/21</a:t>
            </a:fld>
            <a:endParaRPr lang="en-US"/>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91AF2B4D-6B12-4EDF-87BB-2B55CECB6611}" type="slidenum">
              <a:rPr lang="en-US" smtClean="0"/>
              <a:pPr/>
              <a:t>‹#›</a:t>
            </a:fld>
            <a:endParaRPr lang="en-US"/>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r>
              <a:rPr kumimoji="0" lang="en-US"/>
              <a:t>© 2017 Pearson Education, Inc., Hoboken, NJ. All rights reserved. </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8563807-D900-5143-9EB7-87A1C32A7D42}" type="datetime1">
              <a:rPr lang="en-US" smtClean="0"/>
              <a:pPr/>
              <a:t>10/25/21</a:t>
            </a:fld>
            <a:endParaRPr lang="en-US"/>
          </a:p>
        </p:txBody>
      </p:sp>
      <p:sp>
        <p:nvSpPr>
          <p:cNvPr id="5" name="Footer Placeholder 4"/>
          <p:cNvSpPr>
            <a:spLocks noGrp="1"/>
          </p:cNvSpPr>
          <p:nvPr>
            <p:ph type="ftr" sz="quarter" idx="11"/>
          </p:nvPr>
        </p:nvSpPr>
        <p:spPr/>
        <p:txBody>
          <a:bodyPr/>
          <a:lstStyle/>
          <a:p>
            <a:r>
              <a:rPr lang="en-US"/>
              <a:t>© 2017 Pearson Education, Inc., Hoboken, NJ. All rights reserved. </a:t>
            </a:r>
          </a:p>
        </p:txBody>
      </p:sp>
      <p:sp>
        <p:nvSpPr>
          <p:cNvPr id="6" name="Slide Number Placeholder 5"/>
          <p:cNvSpPr>
            <a:spLocks noGrp="1"/>
          </p:cNvSpPr>
          <p:nvPr>
            <p:ph type="sldNum" sz="quarter" idx="12"/>
          </p:nvPr>
        </p:nvSpPr>
        <p:spPr/>
        <p:txBody>
          <a:bodyPr/>
          <a:lstStyle/>
          <a:p>
            <a:fld id="{B1AA4845-A08A-4DF4-8D99-E2E7B6D41C67}" type="slidenum">
              <a:rPr lang="en-US" smtClean="0"/>
              <a:pPr/>
              <a:t>‹#›</a:t>
            </a:fld>
            <a:endParaRPr lang="en-US"/>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AF6D3-B4C8-ED4D-ACF1-DAE7BDF48BF1}" type="datetime1">
              <a:rPr lang="en-US" smtClean="0"/>
              <a:pPr/>
              <a:t>10/25/21</a:t>
            </a:fld>
            <a:endParaRPr lang="en-US"/>
          </a:p>
        </p:txBody>
      </p:sp>
      <p:sp>
        <p:nvSpPr>
          <p:cNvPr id="5" name="Footer Placeholder 4"/>
          <p:cNvSpPr>
            <a:spLocks noGrp="1"/>
          </p:cNvSpPr>
          <p:nvPr>
            <p:ph type="ftr" sz="quarter" idx="11"/>
          </p:nvPr>
        </p:nvSpPr>
        <p:spPr/>
        <p:txBody>
          <a:bodyPr/>
          <a:lstStyle/>
          <a:p>
            <a:r>
              <a:rPr kumimoji="0" lang="en-US"/>
              <a:t>© 2017 Pearson Education, Inc., Hoboken, NJ. All rights reserved. </a:t>
            </a:r>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96652B35-718D-4E28-AFEB-B694A3B357E8}" type="slidenum">
              <a:rPr kumimoji="0" lang="en-US" smtClean="0"/>
              <a:pPr/>
              <a:t>‹#›</a:t>
            </a:fld>
            <a:endParaRPr kumimoji="0" lang="en-US"/>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B322959-9FDB-E941-AE19-31ACE959482E}"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10B34EAC-BD50-DD40-9216-2ADA269A21A0}" type="datetime1">
              <a:rPr lang="en-US" smtClean="0"/>
              <a:pPr>
                <a:defRPr/>
              </a:pPr>
              <a:t>10/25/21</a:t>
            </a:fld>
            <a:endParaRPr lang="en-US" dirty="0"/>
          </a:p>
        </p:txBody>
      </p:sp>
      <p:sp>
        <p:nvSpPr>
          <p:cNvPr id="8" name="Footer Placeholder 7"/>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BA9C11CA-7F2E-754F-8983-6A79FA054120}"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69DAB5F-4C32-47E8-A254-E438E2D0D3F6}"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B0201DDB-529A-894C-98FC-EBC413356548}"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69DAB5F-4C32-47E8-A254-E438E2D0D3F6}"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DEBE3DF0-DB11-D541-AF5A-1F719033F012}"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69DAB5F-4C32-47E8-A254-E438E2D0D3F6}"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FF670B-D4C3-2645-8E71-37E6CF2B1BDA}" type="datetime1">
              <a:rPr lang="en-US" smtClean="0"/>
              <a:pPr>
                <a:defRPr/>
              </a:pPr>
              <a:t>10/25/21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12B63575-ED41-FC49-9837-48865E170BE3}" type="datetime1">
              <a:rPr lang="en-US" smtClean="0"/>
              <a:pPr>
                <a:defRPr/>
              </a:pPr>
              <a:t>10/25/21</a:t>
            </a:fld>
            <a:endParaRPr lang="en-US" dirty="0"/>
          </a:p>
        </p:txBody>
      </p:sp>
      <p:sp>
        <p:nvSpPr>
          <p:cNvPr id="4" name="Footer Placeholder 3"/>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4C4491C8-94D6-594D-9412-CF68DDB30CEA}" type="datetime1">
              <a:rPr lang="en-US" smtClean="0"/>
              <a:pPr>
                <a:defRPr/>
              </a:pPr>
              <a:t>10/25/21</a:t>
            </a:fld>
            <a:endParaRPr lang="en-US" dirty="0"/>
          </a:p>
        </p:txBody>
      </p:sp>
      <p:sp>
        <p:nvSpPr>
          <p:cNvPr id="3" name="Footer Placeholder 2"/>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3B00160-72F4-EC40-B54E-A4B23542D480}"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4B0576-CB17-4746-9AA5-5C891FEF5A0F}"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E0EBD584-B366-274C-A4FB-6D31C5EF0DFD}" type="datetime1">
              <a:rPr lang="en-US" smtClean="0"/>
              <a:pPr>
                <a:defRPr/>
              </a:pPr>
              <a:t>10/25/21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A50CE5AD-BC6E-E54E-965A-029B03F73EC6}" type="datetime1">
              <a:rPr lang="en-US" smtClean="0"/>
              <a:pPr>
                <a:defRPr/>
              </a:pPr>
              <a:t>10/25/21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561BC817-842D-814E-8FD9-68702B56241C}" type="datetime1">
              <a:rPr lang="en-US" smtClean="0"/>
              <a:pPr>
                <a:defRPr/>
              </a:pPr>
              <a:t>10/25/21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a:t>© 2017 Pearson Education, Inc., Hoboken, NJ. All rights reserved. </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01B67CA-D52D-C940-91DD-C668A87DB8AA}" type="datetime1">
              <a:rPr lang="en-US" smtClean="0"/>
              <a:pPr/>
              <a:t>10/25/21</a:t>
            </a:fld>
            <a:endParaRPr/>
          </a:p>
        </p:txBody>
      </p:sp>
      <p:sp>
        <p:nvSpPr>
          <p:cNvPr id="5" name="Footer Placeholder 4"/>
          <p:cNvSpPr>
            <a:spLocks noGrp="1"/>
          </p:cNvSpPr>
          <p:nvPr>
            <p:ph type="ftr" sz="quarter" idx="11"/>
          </p:nvPr>
        </p:nvSpPr>
        <p:spPr/>
        <p:txBody>
          <a:bodyPr/>
          <a:lstStyle/>
          <a:p>
            <a:r>
              <a:rPr lang="en-US"/>
              <a:t>© 2017 Pearson Education, Inc., Hoboken, NJ. All rights reserved. </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6E1E08D-54B8-FB4E-836F-BBA799A3EC0D}" type="datetime1">
              <a:rPr lang="en-US" smtClean="0"/>
              <a:pPr>
                <a:defRPr/>
              </a:pPr>
              <a:t>10/25/21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3F1DB842-30DF-8749-BD5B-22EC5C381A16}"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2A12B7A-0989-4441-9792-2C92C2D10063}" type="datetime1">
              <a:rPr lang="en-US" smtClean="0"/>
              <a:pPr>
                <a:defRPr/>
              </a:pPr>
              <a:t>10/25/21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E21E6945-1BC7-424B-B287-F02F7EE1976F}" type="datetime1">
              <a:rPr lang="en-US" smtClean="0"/>
              <a:pPr>
                <a:defRPr/>
              </a:pPr>
              <a:t>10/25/21</a:t>
            </a:fld>
            <a:endParaRPr lang="en-US" dirty="0"/>
          </a:p>
        </p:txBody>
      </p:sp>
      <p:sp>
        <p:nvSpPr>
          <p:cNvPr id="8" name="Footer Placeholder 7"/>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1C5D313F-074B-5548-A714-57B9A7A752FE}"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DD3341AF-9E7A-3341-9A2F-46245D3A5C26}"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251F1917-4995-5546-99AA-45E130FA96C3}"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4507DB9-18F4-584F-9A9A-E9439B11B737}" type="datetime1">
              <a:rPr lang="en-US" smtClean="0"/>
              <a:pPr>
                <a:defRPr/>
              </a:pPr>
              <a:t>10/25/21</a:t>
            </a:fld>
            <a:endParaRPr lang="en-US" dirty="0"/>
          </a:p>
        </p:txBody>
      </p:sp>
      <p:sp>
        <p:nvSpPr>
          <p:cNvPr id="4" name="Footer Placeholder 3"/>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4A976B7E-12E2-EA4A-9ACE-1997C0A0329C}" type="datetime1">
              <a:rPr lang="en-US" smtClean="0"/>
              <a:pPr>
                <a:defRPr/>
              </a:pPr>
              <a:t>10/25/21</a:t>
            </a:fld>
            <a:endParaRPr lang="en-US" dirty="0"/>
          </a:p>
        </p:txBody>
      </p:sp>
      <p:sp>
        <p:nvSpPr>
          <p:cNvPr id="3" name="Footer Placeholder 2"/>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607FBC4-711A-894A-B6B7-CD10934C11A5}"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6B759D8-3B76-2D46-A3A2-C770DFCE6BAB}" type="datetime1">
              <a:rPr lang="en-US" smtClean="0"/>
              <a:pPr>
                <a:defRPr/>
              </a:pPr>
              <a:t>10/25/21</a:t>
            </a:fld>
            <a:endParaRPr lang="en-US" dirty="0"/>
          </a:p>
        </p:txBody>
      </p:sp>
      <p:sp>
        <p:nvSpPr>
          <p:cNvPr id="6" name="Footer Placeholder 5"/>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BEBE7ADB-5037-CB42-82E3-6CF4A9856DD1}" type="datetime1">
              <a:rPr lang="en-US" smtClean="0"/>
              <a:pPr>
                <a:defRPr/>
              </a:pPr>
              <a:t>10/25/21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29C8256C-4458-8C4D-B665-A5B004402983}" type="datetime1">
              <a:rPr lang="en-US" smtClean="0"/>
              <a:pPr>
                <a:defRPr/>
              </a:pPr>
              <a:t>10/25/21</a:t>
            </a:fld>
            <a:endParaRPr lang="en-US" dirty="0"/>
          </a:p>
        </p:txBody>
      </p:sp>
      <p:sp>
        <p:nvSpPr>
          <p:cNvPr id="5" name="Footer Placeholder 4"/>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A837FE2-878B-9A43-B384-ED53116F21BD}" type="datetime1">
              <a:rPr lang="en-US" smtClean="0"/>
              <a:pPr>
                <a:defRPr/>
              </a:pPr>
              <a:t>10/25/21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133A36-AB80-3A4E-AA2F-93BCB5010679}" type="datetime1">
              <a:rPr lang="en-US" smtClean="0"/>
              <a:pPr>
                <a:defRPr/>
              </a:pPr>
              <a:t>10/25/21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BD74C2-5EC5-A243-A899-60AA3C5C25AC}" type="datetime1">
              <a:rPr lang="en-US" smtClean="0"/>
              <a:pPr>
                <a:defRPr/>
              </a:pPr>
              <a:t>10/25/21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9E9B59-E1CB-A44A-AAC7-25A74294F59A}" type="datetime1">
              <a:rPr lang="en-US" smtClean="0"/>
              <a:pPr>
                <a:defRPr/>
              </a:pPr>
              <a:t>10/25/21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549755-5415-FA4D-831D-580E68F4A633}" type="datetime1">
              <a:rPr lang="en-US" smtClean="0"/>
              <a:pPr>
                <a:defRPr/>
              </a:pPr>
              <a:t>10/25/21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2FF20C-E879-B34A-BE5A-741DB5493DF3}" type="datetime1">
              <a:rPr lang="en-US" smtClean="0"/>
              <a:pPr>
                <a:defRPr/>
              </a:pPr>
              <a:t>10/25/21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519DBA5-6AB9-E641-A804-B8D6658D52D3}" type="datetime1">
              <a:rPr lang="en-US" smtClean="0"/>
              <a:pPr>
                <a:defRPr/>
              </a:pPr>
              <a:t>10/25/21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B261B946-DDE9-EE4C-BD62-5FB32827BAEE}" type="datetime1">
              <a:rPr lang="en-US" smtClean="0"/>
              <a:pPr>
                <a:defRPr/>
              </a:pPr>
              <a:t>10/25/21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F69DAB5F-4C32-47E8-A254-E438E2D0D3F6}"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482" r:id="rId1"/>
    <p:sldLayoutId id="2147484483" r:id="rId2"/>
    <p:sldLayoutId id="2147484484" r:id="rId3"/>
    <p:sldLayoutId id="2147484485" r:id="rId4"/>
    <p:sldLayoutId id="2147484486" r:id="rId5"/>
    <p:sldLayoutId id="2147484487" r:id="rId6"/>
    <p:sldLayoutId id="2147484488" r:id="rId7"/>
    <p:sldLayoutId id="2147484489" r:id="rId8"/>
    <p:sldLayoutId id="2147484490" r:id="rId9"/>
    <p:sldLayoutId id="2147484491" r:id="rId10"/>
    <p:sldLayoutId id="2147484492" r:id="rId11"/>
    <p:sldLayoutId id="2147484493" r:id="rId12"/>
    <p:sldLayoutId id="2147484494" r:id="rId13"/>
    <p:sldLayoutId id="214748449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2ED4EC66-2BEB-5949-9F54-9D13C139DD0E}" type="datetime1">
              <a:rPr lang="en-US" smtClean="0"/>
              <a:pPr>
                <a:defRPr/>
              </a:pPr>
              <a:t>10/25/21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1.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36.pd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0.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3.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7.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9.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62.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3.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6.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67.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70.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71.xml"/><Relationship Id="rId1" Type="http://schemas.openxmlformats.org/officeDocument/2006/relationships/slideLayout" Target="../slideLayouts/slideLayout20.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72.xml"/><Relationship Id="rId1" Type="http://schemas.openxmlformats.org/officeDocument/2006/relationships/slideLayout" Target="../slideLayouts/slideLayout20.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3.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22.xml"/><Relationship Id="rId4" Type="http://schemas.openxmlformats.org/officeDocument/2006/relationships/image" Target="../media/image36.emf"/></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22.xml"/><Relationship Id="rId4" Type="http://schemas.openxmlformats.org/officeDocument/2006/relationships/image" Target="../media/image37.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7.xml"/><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1.emf"/></Relationships>
</file>

<file path=ppt/slides/_rels/slide8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80.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81.xml"/><Relationship Id="rId1" Type="http://schemas.openxmlformats.org/officeDocument/2006/relationships/slideLayout" Target="../slideLayouts/slideLayout20.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82.xml"/><Relationship Id="rId1" Type="http://schemas.openxmlformats.org/officeDocument/2006/relationships/slideLayout" Target="../slideLayouts/slideLayout20.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8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83.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85.xml"/><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86.xml"/><Relationship Id="rId1" Type="http://schemas.openxmlformats.org/officeDocument/2006/relationships/slideLayout" Target="../slideLayouts/slideLayout21.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89.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90.xml"/><Relationship Id="rId1" Type="http://schemas.openxmlformats.org/officeDocument/2006/relationships/slideLayout" Target="../slideLayouts/slideLayout20.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a:t>Chapter 8</a:t>
            </a:r>
            <a:br>
              <a:rPr lang="en-US" dirty="0"/>
            </a:br>
            <a:r>
              <a:rPr lang="en-US" dirty="0"/>
              <a:t>Virtual</a:t>
            </a:r>
            <a:br>
              <a:rPr lang="en-US" dirty="0"/>
            </a:br>
            <a:r>
              <a:rPr lang="en-US" dirty="0"/>
              <a:t>Memory</a:t>
            </a:r>
          </a:p>
        </p:txBody>
      </p:sp>
      <p:sp>
        <p:nvSpPr>
          <p:cNvPr id="3" name="Subtitle 2"/>
          <p:cNvSpPr>
            <a:spLocks noGrp="1"/>
          </p:cNvSpPr>
          <p:nvPr>
            <p:ph type="body" idx="1"/>
          </p:nvPr>
        </p:nvSpPr>
        <p:spPr/>
        <p:txBody>
          <a:bodyPr rtlCol="0">
            <a:normAutofit/>
          </a:bodyPr>
          <a:lstStyle/>
          <a:p>
            <a:pPr>
              <a:defRPr/>
            </a:pPr>
            <a:r>
              <a:rPr lang="en-US" dirty="0">
                <a:solidFill>
                  <a:schemeClr val="tx2">
                    <a:lumMod val="75000"/>
                  </a:schemeClr>
                </a:solidFill>
              </a:rPr>
              <a:t>Ninth Edition</a:t>
            </a:r>
          </a:p>
          <a:p>
            <a:pPr>
              <a:defRPr/>
            </a:pPr>
            <a:r>
              <a:rPr lang="en-US" dirty="0">
                <a:solidFill>
                  <a:schemeClr val="tx2">
                    <a:lumMod val="75000"/>
                  </a:schemeClr>
                </a:solidFill>
              </a:rPr>
              <a:t>William Stallings</a:t>
            </a:r>
            <a:endParaRPr lang="en-US" i="1" dirty="0">
              <a:solidFill>
                <a:schemeClr val="tx2">
                  <a:lumMod val="75000"/>
                </a:schemeClr>
              </a:solidFill>
            </a:endParaRPr>
          </a:p>
        </p:txBody>
      </p:sp>
      <p:sp>
        <p:nvSpPr>
          <p:cNvPr id="5" name="Rectangle 4"/>
          <p:cNvSpPr/>
          <p:nvPr/>
        </p:nvSpPr>
        <p:spPr>
          <a:xfrm>
            <a:off x="533400" y="1524000"/>
            <a:ext cx="2133600" cy="3046988"/>
          </a:xfrm>
          <a:prstGeom prst="rect">
            <a:avLst/>
          </a:prstGeom>
        </p:spPr>
        <p:txBody>
          <a:bodyPr wrap="square">
            <a:spAutoFit/>
          </a:bodyPr>
          <a:lstStyle/>
          <a:p>
            <a:pPr lvl="0" algn="ctr">
              <a:defRPr/>
            </a:pPr>
            <a:r>
              <a:rPr lang="en-US" sz="3200" i="1" dirty="0">
                <a:solidFill>
                  <a:schemeClr val="bg2">
                    <a:lumMod val="25000"/>
                  </a:schemeClr>
                </a:solidFill>
                <a:latin typeface="Calisto MT"/>
              </a:rPr>
              <a:t>Operating Systems:</a:t>
            </a:r>
            <a:br>
              <a:rPr lang="en-US" sz="3200" i="1" dirty="0">
                <a:solidFill>
                  <a:schemeClr val="bg2">
                    <a:lumMod val="25000"/>
                  </a:schemeClr>
                </a:solidFill>
                <a:latin typeface="Calisto MT"/>
              </a:rPr>
            </a:br>
            <a:r>
              <a:rPr lang="en-US" sz="3200" i="1" dirty="0">
                <a:solidFill>
                  <a:schemeClr val="bg2">
                    <a:lumMod val="25000"/>
                  </a:schemeClr>
                </a:solidFill>
                <a:latin typeface="Calisto MT"/>
              </a:rPr>
              <a:t>Internals and Design Principles</a:t>
            </a:r>
          </a:p>
          <a:p>
            <a:pPr>
              <a:defRPr/>
            </a:pPr>
            <a:endParaRPr lang="en-US" sz="3200" i="1" dirty="0">
              <a:solidFill>
                <a:schemeClr val="bg2">
                  <a:lumMod val="50000"/>
                </a:schemeClr>
              </a:solidFill>
            </a:endParaRPr>
          </a:p>
        </p:txBody>
      </p:sp>
      <p:sp>
        <p:nvSpPr>
          <p:cNvPr id="6" name="Footer Placeholder 5"/>
          <p:cNvSpPr>
            <a:spLocks noGrp="1"/>
          </p:cNvSpPr>
          <p:nvPr>
            <p:ph type="ftr" sz="quarter" idx="11"/>
          </p:nvPr>
        </p:nvSpPr>
        <p:spPr>
          <a:xfrm>
            <a:off x="318246" y="6492875"/>
            <a:ext cx="66159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a:solidFill>
                  <a:schemeClr val="accent1">
                    <a:lumMod val="50000"/>
                  </a:schemeClr>
                </a:solidFill>
              </a:rPr>
              <a:t>Principle of Locality</a:t>
            </a:r>
          </a:p>
        </p:txBody>
      </p:sp>
      <p:sp>
        <p:nvSpPr>
          <p:cNvPr id="3" name="Content Placeholder 2"/>
          <p:cNvSpPr>
            <a:spLocks noGrp="1"/>
          </p:cNvSpPr>
          <p:nvPr>
            <p:ph idx="4294967295"/>
          </p:nvPr>
        </p:nvSpPr>
        <p:spPr>
          <a:xfrm>
            <a:off x="609600" y="2286000"/>
            <a:ext cx="8001000" cy="3840163"/>
          </a:xfrm>
        </p:spPr>
        <p:txBody>
          <a:bodyPr/>
          <a:lstStyle/>
          <a:p>
            <a:r>
              <a:rPr lang="en-US" sz="2200" dirty="0"/>
              <a:t>Program and data references within a process tend to cluster</a:t>
            </a:r>
          </a:p>
          <a:p>
            <a:r>
              <a:rPr lang="en-US" sz="2200" dirty="0"/>
              <a:t>Only a few pieces of a process will be needed over a short period of time</a:t>
            </a:r>
          </a:p>
          <a:p>
            <a:r>
              <a:rPr lang="en-US" sz="2200" dirty="0"/>
              <a:t>Therefore it is possible to make intelligent guesses about which pieces will be needed in the future</a:t>
            </a:r>
          </a:p>
          <a:p>
            <a:r>
              <a:rPr lang="en-US" sz="2200" dirty="0"/>
              <a:t>Avoids thrashing</a:t>
            </a:r>
          </a:p>
          <a:p>
            <a:endParaRPr lang="en-US" dirty="0"/>
          </a:p>
        </p:txBody>
      </p:sp>
      <p:sp>
        <p:nvSpPr>
          <p:cNvPr id="7" name="Footer Placeholder 6"/>
          <p:cNvSpPr>
            <a:spLocks noGrp="1"/>
          </p:cNvSpPr>
          <p:nvPr>
            <p:ph type="ftr" sz="quarter" idx="11"/>
          </p:nvPr>
        </p:nvSpPr>
        <p:spPr>
          <a:xfrm>
            <a:off x="318246" y="6492875"/>
            <a:ext cx="5472953" cy="365125"/>
          </a:xfrm>
        </p:spPr>
        <p:txBody>
          <a:bodyPr/>
          <a:lstStyle/>
          <a:p>
            <a:pPr>
              <a:defRPr/>
            </a:pPr>
            <a:r>
              <a:rPr lang="en-US" dirty="0"/>
              <a:t>© 2017 Pearson Education, Inc., Hoboken, NJ. All rights reserved.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normAutofit fontScale="90000"/>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Support Needed for Virtual Memory</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996812881"/>
              </p:ext>
            </p:extLst>
          </p:nvPr>
        </p:nvGraphicFramePr>
        <p:xfrm>
          <a:off x="990600" y="2514600"/>
          <a:ext cx="70104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158753" cy="365125"/>
          </a:xfrm>
        </p:spPr>
        <p:txBody>
          <a:bodyPr/>
          <a:lstStyle/>
          <a:p>
            <a:pPr>
              <a:defRPr/>
            </a:pPr>
            <a:r>
              <a:rPr lang="en-US" dirty="0"/>
              <a:t>© 2017 Pearson Education, Inc., Hoboken, NJ. All rights reserved.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a:solidFill>
                  <a:schemeClr val="accent6">
                    <a:lumMod val="75000"/>
                  </a:schemeClr>
                </a:solidFill>
              </a:rPr>
              <a:t>Paging</a:t>
            </a:r>
          </a:p>
        </p:txBody>
      </p:sp>
      <p:sp>
        <p:nvSpPr>
          <p:cNvPr id="3" name="Content Placeholder 2"/>
          <p:cNvSpPr>
            <a:spLocks noGrp="1"/>
          </p:cNvSpPr>
          <p:nvPr>
            <p:ph idx="4294967295"/>
          </p:nvPr>
        </p:nvSpPr>
        <p:spPr>
          <a:xfrm>
            <a:off x="609600" y="2286000"/>
            <a:ext cx="8001000" cy="3840163"/>
          </a:xfrm>
        </p:spPr>
        <p:txBody>
          <a:bodyPr/>
          <a:lstStyle/>
          <a:p>
            <a:r>
              <a:rPr lang="en-US" sz="2200" dirty="0"/>
              <a:t>The term </a:t>
            </a:r>
            <a:r>
              <a:rPr lang="en-US" sz="2200" i="1" dirty="0"/>
              <a:t>virtual memory </a:t>
            </a:r>
            <a:r>
              <a:rPr lang="en-US" sz="2200" dirty="0"/>
              <a:t>is usually associated with systems that employ paging</a:t>
            </a:r>
          </a:p>
          <a:p>
            <a:r>
              <a:rPr lang="en-US" sz="2200" dirty="0"/>
              <a:t>Use of paging to achieve virtual memory was first reported for the Atlas computer</a:t>
            </a:r>
          </a:p>
          <a:p>
            <a:r>
              <a:rPr lang="en-US" sz="2200" dirty="0"/>
              <a:t>Each process has its own page table</a:t>
            </a:r>
          </a:p>
          <a:p>
            <a:pPr lvl="1"/>
            <a:r>
              <a:rPr lang="en-US" sz="2200" dirty="0"/>
              <a:t>Each page table entry (PTE) contains the frame number of the corresponding page in main memory</a:t>
            </a:r>
          </a:p>
          <a:p>
            <a:pPr lvl="1"/>
            <a:r>
              <a:rPr lang="en-US" sz="2200" dirty="0"/>
              <a:t>A page table is also needed for a virtual memory          scheme based on paging</a:t>
            </a:r>
          </a:p>
          <a:p>
            <a:endParaRPr lang="en-US" dirty="0"/>
          </a:p>
        </p:txBody>
      </p:sp>
      <p:sp>
        <p:nvSpPr>
          <p:cNvPr id="7" name="Footer Placeholder 6"/>
          <p:cNvSpPr>
            <a:spLocks noGrp="1"/>
          </p:cNvSpPr>
          <p:nvPr>
            <p:ph type="ftr" sz="quarter" idx="11"/>
          </p:nvPr>
        </p:nvSpPr>
        <p:spPr>
          <a:xfrm>
            <a:off x="318246" y="6492875"/>
            <a:ext cx="5091953" cy="365125"/>
          </a:xfrm>
        </p:spPr>
        <p:txBody>
          <a:bodyPr/>
          <a:lstStyle/>
          <a:p>
            <a:pPr>
              <a:defRPr/>
            </a:pPr>
            <a:r>
              <a:rPr lang="en-US" dirty="0"/>
              <a:t>© 2017 Pearson Education, Inc., Hoboken, NJ. All rights reserved.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4710953" cy="365125"/>
          </a:xfrm>
        </p:spPr>
        <p:txBody>
          <a:bodyPr/>
          <a:lstStyle/>
          <a:p>
            <a:pPr>
              <a:defRPr/>
            </a:pPr>
            <a:r>
              <a:rPr lang="en-US" dirty="0"/>
              <a:t>© 2017 Pearson Education, Inc., Hoboken, NJ. All rights reserved. </a:t>
            </a:r>
          </a:p>
        </p:txBody>
      </p:sp>
      <p:pic>
        <p:nvPicPr>
          <p:cNvPr id="4" name="Picture 3"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060863" y="-685800"/>
            <a:ext cx="6300356" cy="8153400"/>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0" y="0"/>
            <a:ext cx="8875059" cy="6858000"/>
          </a:xfrm>
          <a:prstGeom prst="rect">
            <a:avLst/>
          </a:prstGeom>
        </p:spPr>
      </p:pic>
      <p:sp>
        <p:nvSpPr>
          <p:cNvPr id="6" name="Footer Placeholder 5"/>
          <p:cNvSpPr>
            <a:spLocks noGrp="1"/>
          </p:cNvSpPr>
          <p:nvPr>
            <p:ph type="ftr" sz="quarter" idx="11"/>
          </p:nvPr>
        </p:nvSpPr>
        <p:spPr>
          <a:xfrm>
            <a:off x="318246" y="6492875"/>
            <a:ext cx="50157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7273" t="16471" r="18182" b="25882"/>
          <a:stretch>
            <a:fillRect/>
          </a:stretch>
        </p:blipFill>
        <p:spPr>
          <a:xfrm>
            <a:off x="304800" y="762000"/>
            <a:ext cx="8686800" cy="5995030"/>
          </a:xfrm>
          <a:prstGeom prst="rect">
            <a:avLst/>
          </a:prstGeom>
        </p:spPr>
      </p:pic>
      <p:sp>
        <p:nvSpPr>
          <p:cNvPr id="6" name="Footer Placeholder 5"/>
          <p:cNvSpPr>
            <a:spLocks noGrp="1"/>
          </p:cNvSpPr>
          <p:nvPr>
            <p:ph type="ftr" sz="quarter" idx="11"/>
          </p:nvPr>
        </p:nvSpPr>
        <p:spPr>
          <a:xfrm>
            <a:off x="318246" y="6492875"/>
            <a:ext cx="73779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xmlns:mv="urn:schemas-microsoft-com:mac:vml">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tretch>
            <a:fillRect/>
          </a:stretch>
        </p:blipFill>
        <p:spPr>
          <a:xfrm>
            <a:off x="134470" y="0"/>
            <a:ext cx="8875059" cy="6858000"/>
          </a:xfrm>
          <a:prstGeom prst="rect">
            <a:avLst/>
          </a:prstGeom>
        </p:spPr>
      </p:pic>
      <p:sp>
        <p:nvSpPr>
          <p:cNvPr id="6" name="Footer Placeholder 5"/>
          <p:cNvSpPr>
            <a:spLocks noGrp="1"/>
          </p:cNvSpPr>
          <p:nvPr>
            <p:ph type="ftr" sz="quarter" idx="11"/>
          </p:nvPr>
        </p:nvSpPr>
        <p:spPr>
          <a:xfrm>
            <a:off x="318246" y="6492875"/>
            <a:ext cx="57777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Inverted Page Table</a:t>
            </a:r>
          </a:p>
        </p:txBody>
      </p:sp>
      <p:sp>
        <p:nvSpPr>
          <p:cNvPr id="3" name="Content Placeholder 2"/>
          <p:cNvSpPr>
            <a:spLocks noGrp="1"/>
          </p:cNvSpPr>
          <p:nvPr>
            <p:ph idx="4294967295"/>
          </p:nvPr>
        </p:nvSpPr>
        <p:spPr>
          <a:xfrm>
            <a:off x="457200" y="1828800"/>
            <a:ext cx="8229600" cy="5791200"/>
          </a:xfrm>
        </p:spPr>
        <p:txBody>
          <a:bodyPr>
            <a:normAutofit/>
          </a:bodyPr>
          <a:lstStyle/>
          <a:p>
            <a:pPr>
              <a:buNone/>
            </a:pPr>
            <a:endParaRPr lang="en-US" dirty="0"/>
          </a:p>
          <a:p>
            <a:r>
              <a:rPr lang="en-US" sz="2200" dirty="0"/>
              <a:t>Page number portion of a virtual address is mapped into a hash value</a:t>
            </a:r>
          </a:p>
          <a:p>
            <a:pPr lvl="2"/>
            <a:r>
              <a:rPr lang="en-US" dirty="0"/>
              <a:t>Hash value points to inverted page table</a:t>
            </a:r>
          </a:p>
          <a:p>
            <a:r>
              <a:rPr lang="en-US" sz="2200" dirty="0"/>
              <a:t>Fixed proportion of real memory is required for the tables regardless of the number of processes or virtual pages supported</a:t>
            </a:r>
          </a:p>
          <a:p>
            <a:r>
              <a:rPr lang="en-US" sz="2200" dirty="0"/>
              <a:t>Structure is called</a:t>
            </a:r>
            <a:r>
              <a:rPr lang="en-US" sz="2200" i="1" dirty="0"/>
              <a:t> inverted</a:t>
            </a:r>
            <a:r>
              <a:rPr lang="en-US" sz="2200" dirty="0"/>
              <a:t> because it indexes page table entries by frame number rather than by virtual page number</a:t>
            </a:r>
          </a:p>
          <a:p>
            <a:endParaRPr lang="en-US" dirty="0"/>
          </a:p>
        </p:txBody>
      </p:sp>
      <p:sp>
        <p:nvSpPr>
          <p:cNvPr id="8" name="Footer Placeholder 7"/>
          <p:cNvSpPr>
            <a:spLocks noGrp="1"/>
          </p:cNvSpPr>
          <p:nvPr>
            <p:ph type="ftr" sz="quarter" idx="11"/>
          </p:nvPr>
        </p:nvSpPr>
        <p:spPr>
          <a:xfrm>
            <a:off x="318246" y="6492875"/>
            <a:ext cx="5472953" cy="365125"/>
          </a:xfrm>
        </p:spPr>
        <p:txBody>
          <a:bodyPr/>
          <a:lstStyle/>
          <a:p>
            <a:pPr>
              <a:defRPr/>
            </a:pPr>
            <a:r>
              <a:rPr lang="en-US" dirty="0"/>
              <a:t>© 2017 Pearson Education, Inc., Hoboken, NJ. All rights reserved.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tretch>
            <a:fillRect/>
          </a:stretch>
        </p:blipFill>
        <p:spPr>
          <a:xfrm>
            <a:off x="152400" y="152400"/>
            <a:ext cx="8875059" cy="6858000"/>
          </a:xfrm>
          <a:prstGeom prst="rect">
            <a:avLst/>
          </a:prstGeom>
        </p:spPr>
      </p:pic>
      <p:sp>
        <p:nvSpPr>
          <p:cNvPr id="6" name="Footer Placeholder 5"/>
          <p:cNvSpPr>
            <a:spLocks noGrp="1"/>
          </p:cNvSpPr>
          <p:nvPr>
            <p:ph type="ftr" sz="quarter" idx="11"/>
          </p:nvPr>
        </p:nvSpPr>
        <p:spPr>
          <a:xfrm>
            <a:off x="318246" y="6492875"/>
            <a:ext cx="53205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a:solidFill>
                  <a:schemeClr val="accent3">
                    <a:lumMod val="50000"/>
                  </a:schemeClr>
                </a:solidFill>
              </a:rPr>
              <a:t>Inverted Page Table</a:t>
            </a:r>
          </a:p>
        </p:txBody>
      </p:sp>
      <p:sp>
        <p:nvSpPr>
          <p:cNvPr id="3" name="Content Placeholder 2"/>
          <p:cNvSpPr>
            <a:spLocks noGrp="1"/>
          </p:cNvSpPr>
          <p:nvPr>
            <p:ph idx="4294967295"/>
          </p:nvPr>
        </p:nvSpPr>
        <p:spPr>
          <a:xfrm>
            <a:off x="533400" y="2209800"/>
            <a:ext cx="8382000" cy="5257800"/>
          </a:xfrm>
        </p:spPr>
        <p:txBody>
          <a:bodyPr>
            <a:normAutofit/>
          </a:bodyPr>
          <a:lstStyle/>
          <a:p>
            <a:pPr>
              <a:buNone/>
            </a:pPr>
            <a:r>
              <a:rPr lang="en-NZ" sz="2800" dirty="0"/>
              <a:t>Each entry in the page table includes:</a:t>
            </a:r>
            <a:endParaRPr lang="en-US" sz="2800" dirty="0"/>
          </a:p>
        </p:txBody>
      </p:sp>
      <p:graphicFrame>
        <p:nvGraphicFramePr>
          <p:cNvPr id="5" name="Diagram 4"/>
          <p:cNvGraphicFramePr/>
          <p:nvPr/>
        </p:nvGraphicFramePr>
        <p:xfrm>
          <a:off x="381000" y="2743200"/>
          <a:ext cx="8382000"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p:txBody>
          <a:bodyPr/>
          <a:lstStyle/>
          <a:p>
            <a:pPr>
              <a:defRPr/>
            </a:pPr>
            <a:r>
              <a:rPr lang="en-US"/>
              <a:t>© 2017 Pearson Education, Inc., Hoboken, NJ. All rights reserved. </a:t>
            </a:r>
            <a:endParaRPr lang="en-US" dirty="0"/>
          </a:p>
        </p:txBody>
      </p:sp>
      <p:sp>
        <p:nvSpPr>
          <p:cNvPr id="6" name="TextBox 5"/>
          <p:cNvSpPr txBox="1"/>
          <p:nvPr/>
        </p:nvSpPr>
        <p:spPr>
          <a:xfrm>
            <a:off x="457200" y="4267201"/>
            <a:ext cx="1905000" cy="1938992"/>
          </a:xfrm>
          <a:prstGeom prst="rect">
            <a:avLst/>
          </a:prstGeom>
          <a:noFill/>
        </p:spPr>
        <p:txBody>
          <a:bodyPr wrap="square" rtlCol="0">
            <a:spAutoFit/>
          </a:bodyPr>
          <a:lstStyle/>
          <a:p>
            <a:pPr>
              <a:buFont typeface="Arial"/>
              <a:buChar char="•"/>
            </a:pPr>
            <a:r>
              <a:rPr lang="en-US" sz="2400" dirty="0">
                <a:latin typeface="+mn-lt"/>
              </a:rPr>
              <a:t> This is the page number portion of the virtual address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6096000"/>
            <a:ext cx="7924801" cy="293132"/>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533400" y="1066800"/>
            <a:ext cx="8077200" cy="4299970"/>
          </a:xfrm>
          <a:prstGeom prst="rect">
            <a:avLst/>
          </a:prstGeom>
        </p:spPr>
      </p:pic>
      <p:sp>
        <p:nvSpPr>
          <p:cNvPr id="7" name="Rectangle 6"/>
          <p:cNvSpPr/>
          <p:nvPr/>
        </p:nvSpPr>
        <p:spPr>
          <a:xfrm>
            <a:off x="533400" y="5562600"/>
            <a:ext cx="8153400" cy="369332"/>
          </a:xfrm>
          <a:prstGeom prst="rect">
            <a:avLst/>
          </a:prstGeom>
        </p:spPr>
        <p:txBody>
          <a:bodyPr wrap="square">
            <a:spAutoFit/>
          </a:bodyPr>
          <a:lstStyle/>
          <a:p>
            <a:pPr algn="ctr"/>
            <a:r>
              <a:rPr lang="en-US" b="1" dirty="0">
                <a:latin typeface="+mn-lt"/>
              </a:rPr>
              <a:t>Table 8.1  Virtual Memory Terminology</a:t>
            </a:r>
            <a:r>
              <a:rPr lang="en-US" dirty="0">
                <a:latin typeface="+mn-lt"/>
              </a:rPr>
              <a:t> </a:t>
            </a:r>
          </a:p>
        </p:txBody>
      </p:sp>
      <p:sp>
        <p:nvSpPr>
          <p:cNvPr id="10" name="Footer Placeholder 9"/>
          <p:cNvSpPr>
            <a:spLocks noGrp="1"/>
          </p:cNvSpPr>
          <p:nvPr>
            <p:ph type="ftr" sz="quarter" idx="11"/>
          </p:nvPr>
        </p:nvSpPr>
        <p:spPr>
          <a:xfrm>
            <a:off x="318246" y="6492875"/>
            <a:ext cx="59301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4">
                    <a:lumMod val="50000"/>
                  </a:schemeClr>
                </a:solidFill>
              </a:rPr>
              <a:t>Translation Lookaside</a:t>
            </a:r>
            <a:br>
              <a:rPr lang="en-US" dirty="0">
                <a:solidFill>
                  <a:schemeClr val="accent4">
                    <a:lumMod val="50000"/>
                  </a:schemeClr>
                </a:solidFill>
              </a:rPr>
            </a:br>
            <a:r>
              <a:rPr lang="en-US" dirty="0">
                <a:solidFill>
                  <a:schemeClr val="accent4">
                    <a:lumMod val="50000"/>
                  </a:schemeClr>
                </a:solidFill>
              </a:rPr>
              <a:t>Buffer (TLB)</a:t>
            </a:r>
          </a:p>
        </p:txBody>
      </p:sp>
      <p:sp>
        <p:nvSpPr>
          <p:cNvPr id="3" name="Content Placeholder 2"/>
          <p:cNvSpPr>
            <a:spLocks noGrp="1"/>
          </p:cNvSpPr>
          <p:nvPr>
            <p:ph sz="half" idx="1"/>
          </p:nvPr>
        </p:nvSpPr>
        <p:spPr>
          <a:xfrm>
            <a:off x="4876800" y="2209800"/>
            <a:ext cx="3733800" cy="4068763"/>
          </a:xfrm>
        </p:spPr>
        <p:txBody>
          <a:bodyPr>
            <a:normAutofit fontScale="92500" lnSpcReduction="10000"/>
          </a:bodyPr>
          <a:lstStyle/>
          <a:p>
            <a:r>
              <a:rPr lang="en-US" sz="2200" dirty="0"/>
              <a:t>To overcome the effect of doubling the memory access time, most virtual memory schemes make use of a special high-speed cache called a </a:t>
            </a:r>
            <a:r>
              <a:rPr lang="en-US" sz="2200" b="1" i="1" dirty="0"/>
              <a:t>translation </a:t>
            </a:r>
            <a:r>
              <a:rPr lang="en-US" sz="2200" b="1" i="1" dirty="0" err="1"/>
              <a:t>lookaside</a:t>
            </a:r>
            <a:r>
              <a:rPr lang="en-US" sz="2200" b="1" i="1" dirty="0"/>
              <a:t> buffer </a:t>
            </a:r>
            <a:r>
              <a:rPr lang="en-US" sz="2200" dirty="0"/>
              <a:t>(TLB)</a:t>
            </a:r>
          </a:p>
          <a:p>
            <a:pPr lvl="2"/>
            <a:r>
              <a:rPr lang="en-US" sz="2200" dirty="0"/>
              <a:t>This cache functions in the same way as a memory cache and contains those page table entities that have been most recently used</a:t>
            </a:r>
          </a:p>
          <a:p>
            <a:endParaRPr lang="en-US" dirty="0"/>
          </a:p>
        </p:txBody>
      </p:sp>
      <p:sp>
        <p:nvSpPr>
          <p:cNvPr id="11" name="Content Placeholder 10"/>
          <p:cNvSpPr>
            <a:spLocks noGrp="1"/>
          </p:cNvSpPr>
          <p:nvPr>
            <p:ph sz="half" idx="2"/>
          </p:nvPr>
        </p:nvSpPr>
        <p:spPr>
          <a:xfrm>
            <a:off x="609600" y="2514600"/>
            <a:ext cx="3657600" cy="3840163"/>
          </a:xfrm>
        </p:spPr>
        <p:txBody>
          <a:bodyPr>
            <a:normAutofit fontScale="92500" lnSpcReduction="10000"/>
          </a:bodyPr>
          <a:lstStyle/>
          <a:p>
            <a:pPr lvl="0"/>
            <a:r>
              <a:rPr lang="en-US" sz="2200" dirty="0"/>
              <a:t>Each virtual memory reference can cause two physical memory accesses:</a:t>
            </a:r>
          </a:p>
          <a:p>
            <a:pPr marL="855663" lvl="1" indent="-280988"/>
            <a:r>
              <a:rPr lang="en-US" sz="2000" dirty="0"/>
              <a:t>One to fetch the page table entry</a:t>
            </a:r>
          </a:p>
          <a:p>
            <a:pPr marL="855663" lvl="1" indent="-280988"/>
            <a:r>
              <a:rPr lang="en-US" sz="2000" dirty="0"/>
              <a:t>One to fetch the data</a:t>
            </a:r>
          </a:p>
        </p:txBody>
      </p:sp>
      <p:sp>
        <p:nvSpPr>
          <p:cNvPr id="7" name="Footer Placeholder 6"/>
          <p:cNvSpPr>
            <a:spLocks noGrp="1"/>
          </p:cNvSpPr>
          <p:nvPr>
            <p:ph type="ftr" sz="quarter" idx="11"/>
          </p:nvPr>
        </p:nvSpPr>
        <p:spPr>
          <a:xfrm>
            <a:off x="318246" y="6492875"/>
            <a:ext cx="6387353" cy="365125"/>
          </a:xfrm>
        </p:spPr>
        <p:txBody>
          <a:bodyPr/>
          <a:lstStyle/>
          <a:p>
            <a:pPr>
              <a:defRPr/>
            </a:pPr>
            <a:r>
              <a:rPr lang="en-US" dirty="0"/>
              <a:t>© 2017 Pearson Education, Inc., Hoboken, NJ. All rights reserved.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tretch>
            <a:fillRect/>
          </a:stretch>
        </p:blipFill>
        <p:spPr>
          <a:xfrm>
            <a:off x="134470" y="0"/>
            <a:ext cx="8875059" cy="6858000"/>
          </a:xfrm>
          <a:prstGeom prst="rect">
            <a:avLst/>
          </a:prstGeom>
        </p:spPr>
      </p:pic>
      <p:sp>
        <p:nvSpPr>
          <p:cNvPr id="5" name="Footer Placeholder 4"/>
          <p:cNvSpPr>
            <a:spLocks noGrp="1"/>
          </p:cNvSpPr>
          <p:nvPr>
            <p:ph type="ftr" sz="quarter" idx="11"/>
          </p:nvPr>
        </p:nvSpPr>
        <p:spPr>
          <a:xfrm>
            <a:off x="318246" y="6492875"/>
            <a:ext cx="60063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18246" y="6492875"/>
            <a:ext cx="5625353" cy="365125"/>
          </a:xfrm>
        </p:spPr>
        <p:txBody>
          <a:bodyPr/>
          <a:lstStyle/>
          <a:p>
            <a:pPr>
              <a:defRPr/>
            </a:pPr>
            <a:r>
              <a:rPr lang="en-US" dirty="0"/>
              <a:t>© 2017 Pearson Education, Inc., Hoboken, NJ. All rights reserved. </a:t>
            </a:r>
          </a:p>
        </p:txBody>
      </p:sp>
      <p:pic>
        <p:nvPicPr>
          <p:cNvPr id="4" name="Picture 3" descr="f0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b="17273"/>
              <a:stretch>
                <a:fillRect/>
              </a:stretch>
            </p:blipFill>
          </mc:Choice>
          <mc:Fallback>
            <p:blipFill>
              <a:blip r:embed="rId4"/>
              <a:srcRect b="17273"/>
              <a:stretch>
                <a:fillRect/>
              </a:stretch>
            </p:blipFill>
          </mc:Fallback>
        </mc:AlternateContent>
        <p:spPr>
          <a:xfrm>
            <a:off x="1295400" y="-152400"/>
            <a:ext cx="6248400" cy="6689439"/>
          </a:xfrm>
          <a:prstGeom prst="rect">
            <a:avLst/>
          </a:prstGeom>
        </p:spPr>
      </p:pic>
      <p:sp useBgFill="1">
        <p:nvSpPr>
          <p:cNvPr id="7" name="TextBox 6"/>
          <p:cNvSpPr txBox="1"/>
          <p:nvPr/>
        </p:nvSpPr>
        <p:spPr>
          <a:xfrm>
            <a:off x="6324600" y="6096000"/>
            <a:ext cx="838200" cy="369332"/>
          </a:xfrm>
          <a:prstGeom prst="rect">
            <a:avLst/>
          </a:prstGeom>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chemeClr val="tx2">
                    <a:lumMod val="50000"/>
                  </a:schemeClr>
                </a:solidFill>
              </a:rPr>
              <a:t>Associative Mapping</a:t>
            </a:r>
          </a:p>
        </p:txBody>
      </p:sp>
      <p:sp>
        <p:nvSpPr>
          <p:cNvPr id="3" name="Content Placeholder 2"/>
          <p:cNvSpPr>
            <a:spLocks noGrp="1"/>
          </p:cNvSpPr>
          <p:nvPr>
            <p:ph idx="4294967295"/>
          </p:nvPr>
        </p:nvSpPr>
        <p:spPr>
          <a:xfrm>
            <a:off x="609600" y="2286000"/>
            <a:ext cx="8153400" cy="3840163"/>
          </a:xfrm>
        </p:spPr>
        <p:txBody>
          <a:bodyPr>
            <a:normAutofit/>
          </a:bodyPr>
          <a:lstStyle/>
          <a:p>
            <a:r>
              <a:rPr lang="en-NZ" sz="2200" dirty="0"/>
              <a:t>The TLB only contains some of the page table entries so we cannot simply index into the TLB based on page number</a:t>
            </a:r>
          </a:p>
          <a:p>
            <a:pPr lvl="2"/>
            <a:r>
              <a:rPr lang="en-NZ" dirty="0"/>
              <a:t>Each TLB entry must include the page number as well as the complete page table entry</a:t>
            </a:r>
          </a:p>
          <a:p>
            <a:r>
              <a:rPr lang="en-NZ" sz="2200" dirty="0"/>
              <a:t>The processor is equipped with hardware that allows it to interrogate simultaneously a number of TLB entries to determine if there is a match on page number</a:t>
            </a:r>
          </a:p>
        </p:txBody>
      </p:sp>
      <p:sp>
        <p:nvSpPr>
          <p:cNvPr id="7" name="Footer Placeholder 6"/>
          <p:cNvSpPr>
            <a:spLocks noGrp="1"/>
          </p:cNvSpPr>
          <p:nvPr>
            <p:ph type="ftr" sz="quarter" idx="11"/>
          </p:nvPr>
        </p:nvSpPr>
        <p:spPr>
          <a:xfrm>
            <a:off x="318246" y="6492875"/>
            <a:ext cx="5472953" cy="365125"/>
          </a:xfrm>
        </p:spPr>
        <p:txBody>
          <a:bodyPr/>
          <a:lstStyle/>
          <a:p>
            <a:pPr>
              <a:defRPr/>
            </a:pPr>
            <a:r>
              <a:rPr lang="en-US" dirty="0"/>
              <a:t>© 2017 Pearson Education, Inc., Hoboken, NJ. All rights reserved.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tretch>
            <a:fillRect/>
          </a:stretch>
        </p:blipFill>
        <p:spPr>
          <a:xfrm>
            <a:off x="134470" y="0"/>
            <a:ext cx="8875059" cy="6858000"/>
          </a:xfrm>
          <a:prstGeom prst="rect">
            <a:avLst/>
          </a:prstGeom>
        </p:spPr>
      </p:pic>
      <p:sp>
        <p:nvSpPr>
          <p:cNvPr id="6" name="Footer Placeholder 5"/>
          <p:cNvSpPr>
            <a:spLocks noGrp="1"/>
          </p:cNvSpPr>
          <p:nvPr>
            <p:ph type="ftr" sz="quarter" idx="11"/>
          </p:nvPr>
        </p:nvSpPr>
        <p:spPr>
          <a:xfrm>
            <a:off x="318246" y="6492875"/>
            <a:ext cx="5853953" cy="365125"/>
          </a:xfrm>
        </p:spPr>
        <p:txBody>
          <a:bodyPr/>
          <a:lstStyle/>
          <a:p>
            <a:pPr>
              <a:defRPr/>
            </a:pPr>
            <a:r>
              <a:rPr lang="en-US" dirty="0"/>
              <a:t>© 2017 Pearson Education, Inc., Hoboken, NJ. All rights reserved. </a:t>
            </a:r>
          </a:p>
        </p:txBody>
      </p:sp>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tretch>
            <a:fillRect/>
          </a:stretch>
        </p:blipFill>
        <p:spPr>
          <a:xfrm>
            <a:off x="609600" y="152400"/>
            <a:ext cx="8875059" cy="6858000"/>
          </a:xfrm>
          <a:prstGeom prst="rect">
            <a:avLst/>
          </a:prstGeom>
        </p:spPr>
      </p:pic>
      <p:sp>
        <p:nvSpPr>
          <p:cNvPr id="6" name="Footer Placeholder 5"/>
          <p:cNvSpPr>
            <a:spLocks noGrp="1"/>
          </p:cNvSpPr>
          <p:nvPr>
            <p:ph type="ftr" sz="quarter" idx="11"/>
          </p:nvPr>
        </p:nvSpPr>
        <p:spPr>
          <a:xfrm>
            <a:off x="318246" y="6492875"/>
            <a:ext cx="59301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Page Size</a:t>
            </a:r>
          </a:p>
        </p:txBody>
      </p:sp>
      <p:sp>
        <p:nvSpPr>
          <p:cNvPr id="3" name="Content Placeholder 2"/>
          <p:cNvSpPr>
            <a:spLocks noGrp="1"/>
          </p:cNvSpPr>
          <p:nvPr>
            <p:ph idx="4294967295"/>
          </p:nvPr>
        </p:nvSpPr>
        <p:spPr>
          <a:xfrm>
            <a:off x="381000" y="2209800"/>
            <a:ext cx="8382000" cy="5334000"/>
          </a:xfrm>
        </p:spPr>
        <p:txBody>
          <a:bodyPr/>
          <a:lstStyle/>
          <a:p>
            <a:r>
              <a:rPr lang="en-US" sz="2400" dirty="0"/>
              <a:t>The smaller the page size, the lesser the amount of internal fragmentation</a:t>
            </a:r>
          </a:p>
          <a:p>
            <a:pPr lvl="2"/>
            <a:r>
              <a:rPr lang="en-US" sz="2000" dirty="0"/>
              <a:t>However, more pages are required per process</a:t>
            </a:r>
          </a:p>
          <a:p>
            <a:pPr lvl="2"/>
            <a:r>
              <a:rPr lang="en-US" sz="2000" dirty="0"/>
              <a:t>More pages per process means larger page tables</a:t>
            </a:r>
          </a:p>
          <a:p>
            <a:pPr lvl="2"/>
            <a:r>
              <a:rPr lang="en-US" sz="2000" dirty="0"/>
              <a:t>For large programs in a heavily multiprogrammed environment some portion of the page tables of active processes must be in virtual memory instead of main memory</a:t>
            </a:r>
          </a:p>
          <a:p>
            <a:pPr lvl="2"/>
            <a:r>
              <a:rPr lang="en-US" sz="2000" dirty="0"/>
              <a:t>The physical characteristics of most secondary-memory devices favor a larger page size for more efficient block transfer of data</a:t>
            </a:r>
          </a:p>
          <a:p>
            <a:endParaRPr lang="en-US" dirty="0"/>
          </a:p>
        </p:txBody>
      </p:sp>
      <p:sp>
        <p:nvSpPr>
          <p:cNvPr id="6" name="Footer Placeholder 5"/>
          <p:cNvSpPr>
            <a:spLocks noGrp="1"/>
          </p:cNvSpPr>
          <p:nvPr>
            <p:ph type="ftr" sz="quarter" idx="11"/>
          </p:nvPr>
        </p:nvSpPr>
        <p:spPr>
          <a:xfrm>
            <a:off x="318246" y="6492875"/>
            <a:ext cx="5549153" cy="365125"/>
          </a:xfrm>
        </p:spPr>
        <p:txBody>
          <a:bodyPr/>
          <a:lstStyle/>
          <a:p>
            <a:pPr>
              <a:defRPr/>
            </a:pPr>
            <a:r>
              <a:rPr lang="en-US" dirty="0"/>
              <a:t>© 2017 Pearson Education, Inc., Hoboken, NJ. All rights reserved.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tretch>
            <a:fillRect/>
          </a:stretch>
        </p:blipFill>
        <p:spPr>
          <a:xfrm>
            <a:off x="-152400" y="0"/>
            <a:ext cx="9601200" cy="7419109"/>
          </a:xfrm>
          <a:prstGeom prst="rect">
            <a:avLst/>
          </a:prstGeom>
        </p:spPr>
      </p:pic>
      <p:sp>
        <p:nvSpPr>
          <p:cNvPr id="6" name="Footer Placeholder 5"/>
          <p:cNvSpPr>
            <a:spLocks noGrp="1"/>
          </p:cNvSpPr>
          <p:nvPr>
            <p:ph type="ftr" sz="quarter" idx="11"/>
          </p:nvPr>
        </p:nvSpPr>
        <p:spPr>
          <a:xfrm>
            <a:off x="318246" y="6492875"/>
            <a:ext cx="62349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xmlns:mv="urn:schemas-microsoft-com:mac:vml">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537368"/>
            <a:ext cx="1752600" cy="4939632"/>
          </a:xfrm>
          <a:prstGeom prst="rect">
            <a:avLst/>
          </a:prstGeom>
          <a:blipFill rotWithShape="1">
            <a:blip r:embed="rId3"/>
            <a:tile tx="0" ty="0" sx="100000" sy="100000" flip="none" algn="tl"/>
          </a:blipFill>
        </p:spPr>
        <p:txBody>
          <a:bodyPr wrap="square" rtlCol="0">
            <a:spAutoFit/>
          </a:bodyPr>
          <a:lstStyle/>
          <a:p>
            <a:endParaRPr lang="en-US" dirty="0"/>
          </a:p>
        </p:txBody>
      </p:sp>
      <p:sp>
        <p:nvSpPr>
          <p:cNvPr id="6" name="TextBox 5"/>
          <p:cNvSpPr txBox="1"/>
          <p:nvPr/>
        </p:nvSpPr>
        <p:spPr>
          <a:xfrm>
            <a:off x="7620000" y="1216526"/>
            <a:ext cx="532245" cy="5260474"/>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7" name="Picture 6"/>
          <p:cNvPicPr>
            <a:picLocks noChangeAspect="1"/>
          </p:cNvPicPr>
          <p:nvPr/>
        </p:nvPicPr>
        <p:blipFill>
          <a:blip r:embed="rId4"/>
          <a:stretch>
            <a:fillRect/>
          </a:stretch>
        </p:blipFill>
        <p:spPr>
          <a:xfrm>
            <a:off x="-1371600" y="762000"/>
            <a:ext cx="9165416" cy="5867400"/>
          </a:xfrm>
          <a:prstGeom prst="rect">
            <a:avLst/>
          </a:prstGeom>
        </p:spPr>
      </p:pic>
      <p:sp>
        <p:nvSpPr>
          <p:cNvPr id="8" name="TextBox 7"/>
          <p:cNvSpPr txBox="1"/>
          <p:nvPr/>
        </p:nvSpPr>
        <p:spPr>
          <a:xfrm>
            <a:off x="6629400" y="1752600"/>
            <a:ext cx="2057400" cy="2062103"/>
          </a:xfrm>
          <a:prstGeom prst="rect">
            <a:avLst/>
          </a:prstGeom>
          <a:noFill/>
        </p:spPr>
        <p:txBody>
          <a:bodyPr wrap="square" rtlCol="0">
            <a:spAutoFit/>
          </a:bodyPr>
          <a:lstStyle/>
          <a:p>
            <a:pPr algn="ctr"/>
            <a:r>
              <a:rPr lang="en-US" sz="2800" dirty="0">
                <a:latin typeface="+mn-lt"/>
              </a:rPr>
              <a:t>Table 8.3 </a:t>
            </a:r>
          </a:p>
          <a:p>
            <a:pPr algn="ctr"/>
            <a:endParaRPr lang="en-US" sz="2800" dirty="0">
              <a:latin typeface="+mn-lt"/>
            </a:endParaRPr>
          </a:p>
          <a:p>
            <a:pPr algn="ctr"/>
            <a:r>
              <a:rPr lang="en-US" sz="2400" dirty="0">
                <a:latin typeface="+mn-lt"/>
              </a:rPr>
              <a:t>Example </a:t>
            </a:r>
          </a:p>
          <a:p>
            <a:pPr algn="ctr"/>
            <a:r>
              <a:rPr lang="en-US" sz="2400" dirty="0">
                <a:latin typeface="+mn-lt"/>
              </a:rPr>
              <a:t>of Page </a:t>
            </a:r>
          </a:p>
          <a:p>
            <a:pPr algn="ctr"/>
            <a:r>
              <a:rPr lang="en-US" sz="2400" dirty="0">
                <a:latin typeface="+mn-lt"/>
              </a:rPr>
              <a:t>Sizes </a:t>
            </a:r>
          </a:p>
        </p:txBody>
      </p:sp>
      <p:sp>
        <p:nvSpPr>
          <p:cNvPr id="11" name="Footer Placeholder 10"/>
          <p:cNvSpPr>
            <a:spLocks noGrp="1"/>
          </p:cNvSpPr>
          <p:nvPr>
            <p:ph type="ftr" sz="quarter" idx="11"/>
          </p:nvPr>
        </p:nvSpPr>
        <p:spPr>
          <a:xfrm>
            <a:off x="318246" y="6492875"/>
            <a:ext cx="7225553" cy="365125"/>
          </a:xfrm>
        </p:spPr>
        <p:txBody>
          <a:bodyPr/>
          <a:lstStyle/>
          <a:p>
            <a:pPr>
              <a:defRPr/>
            </a:pPr>
            <a:r>
              <a:rPr lang="en-US" dirty="0"/>
              <a:t>© 2017 Pearson Education, Inc., Hoboken, NJ. All rights reserved. </a:t>
            </a:r>
          </a:p>
        </p:txBody>
      </p:sp>
      <p:cxnSp>
        <p:nvCxnSpPr>
          <p:cNvPr id="10" name="Straight Connector 9"/>
          <p:cNvCxnSpPr/>
          <p:nvPr/>
        </p:nvCxnSpPr>
        <p:spPr>
          <a:xfrm rot="5400000">
            <a:off x="571500" y="3543300"/>
            <a:ext cx="5562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33400" y="4421188"/>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33400" y="48768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3400" y="53340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 y="57912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33400" y="39624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33400" y="35052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33400" y="30480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3400" y="25908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3400" y="21336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33400" y="16764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2247900" y="3543300"/>
            <a:ext cx="5562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a:off x="3772694" y="3542506"/>
            <a:ext cx="5562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6000" b="1" dirty="0">
                <a:ln w="1905"/>
                <a:solidFill>
                  <a:schemeClr val="accent4">
                    <a:lumMod val="50000"/>
                  </a:schemeClr>
                </a:solidFill>
                <a:effectLst>
                  <a:innerShdw blurRad="69850" dist="43180" dir="5400000">
                    <a:srgbClr val="000000">
                      <a:alpha val="65000"/>
                    </a:srgbClr>
                  </a:innerShdw>
                </a:effectLst>
              </a:rPr>
              <a:t>Page Size</a:t>
            </a:r>
          </a:p>
        </p:txBody>
      </p:sp>
      <p:sp>
        <p:nvSpPr>
          <p:cNvPr id="3" name="Content Placeholder 2"/>
          <p:cNvSpPr>
            <a:spLocks noGrp="1"/>
          </p:cNvSpPr>
          <p:nvPr>
            <p:ph idx="4294967295"/>
          </p:nvPr>
        </p:nvSpPr>
        <p:spPr>
          <a:xfrm>
            <a:off x="457200" y="4267200"/>
            <a:ext cx="4495800" cy="2057400"/>
          </a:xfrm>
        </p:spPr>
        <p:txBody>
          <a:bodyPr>
            <a:normAutofit/>
          </a:bodyPr>
          <a:lstStyle/>
          <a:p>
            <a:pPr marL="342900" lvl="2" indent="-342900"/>
            <a:r>
              <a:rPr lang="en-US" sz="2200" dirty="0"/>
              <a:t>Contemporary programming techniques used in large programs tend to decrease the locality of references within a process</a:t>
            </a:r>
          </a:p>
        </p:txBody>
      </p:sp>
      <p:graphicFrame>
        <p:nvGraphicFramePr>
          <p:cNvPr id="4" name="Diagram 3"/>
          <p:cNvGraphicFramePr/>
          <p:nvPr>
            <p:extLst>
              <p:ext uri="{D42A27DB-BD31-4B8C-83A1-F6EECF244321}">
                <p14:modId xmlns:p14="http://schemas.microsoft.com/office/powerpoint/2010/main" val="101801424"/>
              </p:ext>
            </p:extLst>
          </p:nvPr>
        </p:nvGraphicFramePr>
        <p:xfrm>
          <a:off x="381000" y="2133600"/>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5701553" cy="365125"/>
          </a:xfrm>
        </p:spPr>
        <p:txBody>
          <a:bodyPr/>
          <a:lstStyle/>
          <a:p>
            <a:pPr>
              <a:defRPr/>
            </a:pPr>
            <a:r>
              <a:rPr lang="en-US" dirty="0"/>
              <a:t>© 2017 Pearson Education, Inc., Hoboken, NJ. All rights reserved.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4000" dirty="0">
                <a:solidFill>
                  <a:schemeClr val="accent6">
                    <a:lumMod val="50000"/>
                  </a:schemeClr>
                </a:solidFill>
              </a:rPr>
              <a:t>Hardware and Control Structures</a:t>
            </a:r>
          </a:p>
        </p:txBody>
      </p:sp>
      <p:sp>
        <p:nvSpPr>
          <p:cNvPr id="3" name="Content Placeholder 2"/>
          <p:cNvSpPr>
            <a:spLocks noGrp="1"/>
          </p:cNvSpPr>
          <p:nvPr>
            <p:ph idx="4294967295"/>
          </p:nvPr>
        </p:nvSpPr>
        <p:spPr>
          <a:xfrm>
            <a:off x="457200" y="1981200"/>
            <a:ext cx="8458200" cy="5257800"/>
          </a:xfrm>
        </p:spPr>
        <p:txBody>
          <a:bodyPr/>
          <a:lstStyle/>
          <a:p>
            <a:r>
              <a:rPr lang="en-US" sz="3000" dirty="0"/>
              <a:t>Two characteristics fundamental to memory management:</a:t>
            </a:r>
          </a:p>
          <a:p>
            <a:pPr marL="1371600" lvl="2" indent="-457200">
              <a:buSzPct val="90000"/>
              <a:buFont typeface="+mj-lt"/>
              <a:buAutoNum type="arabicParenR"/>
            </a:pPr>
            <a:r>
              <a:rPr lang="en-US" sz="2200" dirty="0"/>
              <a:t>All memory references are logical addresses that are dynamically translated into physical addresses at run time</a:t>
            </a:r>
          </a:p>
          <a:p>
            <a:pPr marL="1371600" lvl="2" indent="-457200">
              <a:buSzPct val="90000"/>
              <a:buFont typeface="+mj-lt"/>
              <a:buAutoNum type="arabicParenR"/>
            </a:pPr>
            <a:r>
              <a:rPr lang="en-US" sz="2200" dirty="0"/>
              <a:t>A process may be broken up into a number of pieces that don’t need to be contiguously located in main memory during execution</a:t>
            </a:r>
          </a:p>
          <a:p>
            <a:pPr marL="342900" lvl="2" indent="-342900"/>
            <a:r>
              <a:rPr lang="en-US" sz="2900" dirty="0"/>
              <a:t>If these two characteristics are present, it is not necessary that all of the pages or segments of a process be in main memory during execution</a:t>
            </a:r>
          </a:p>
          <a:p>
            <a:pPr marL="342900" lvl="1" indent="-342900">
              <a:buFont typeface="Arial" charset="0"/>
              <a:buChar char="•"/>
            </a:pPr>
            <a:endParaRPr lang="en-US" sz="3000" dirty="0"/>
          </a:p>
        </p:txBody>
      </p:sp>
      <p:sp>
        <p:nvSpPr>
          <p:cNvPr id="6" name="Footer Placeholder 5"/>
          <p:cNvSpPr>
            <a:spLocks noGrp="1"/>
          </p:cNvSpPr>
          <p:nvPr>
            <p:ph type="ftr" sz="quarter" idx="11"/>
          </p:nvPr>
        </p:nvSpPr>
        <p:spPr>
          <a:xfrm>
            <a:off x="318246" y="6492875"/>
            <a:ext cx="6768353" cy="365125"/>
          </a:xfrm>
        </p:spPr>
        <p:txBody>
          <a:bodyPr/>
          <a:lstStyle/>
          <a:p>
            <a:pPr>
              <a:defRPr/>
            </a:pPr>
            <a:r>
              <a:rPr lang="en-US" dirty="0"/>
              <a:t>© 2017 Pearson Education, Inc., Hoboken, NJ. All rights reserved.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a:solidFill>
                  <a:schemeClr val="accent1">
                    <a:lumMod val="50000"/>
                  </a:schemeClr>
                </a:solidFill>
              </a:rPr>
              <a:t>Segmentation</a:t>
            </a:r>
          </a:p>
        </p:txBody>
      </p:sp>
      <p:sp>
        <p:nvSpPr>
          <p:cNvPr id="3" name="Content Placeholder 2"/>
          <p:cNvSpPr>
            <a:spLocks noGrp="1"/>
          </p:cNvSpPr>
          <p:nvPr>
            <p:ph idx="4294967295"/>
          </p:nvPr>
        </p:nvSpPr>
        <p:spPr>
          <a:xfrm>
            <a:off x="762000" y="2209800"/>
            <a:ext cx="7620000" cy="1295400"/>
          </a:xfrm>
        </p:spPr>
        <p:txBody>
          <a:bodyPr>
            <a:normAutofit/>
          </a:bodyPr>
          <a:lstStyle/>
          <a:p>
            <a:r>
              <a:rPr lang="en-NZ" sz="2200" dirty="0"/>
              <a:t>Segmentation allows the programmer to view memory as consisting of multiple address spaces or segments</a:t>
            </a:r>
          </a:p>
        </p:txBody>
      </p:sp>
      <p:cxnSp>
        <p:nvCxnSpPr>
          <p:cNvPr id="7" name="Straight Connector 6"/>
          <p:cNvCxnSpPr/>
          <p:nvPr/>
        </p:nvCxnSpPr>
        <p:spPr>
          <a:xfrm rot="10800000">
            <a:off x="2590800" y="3505200"/>
            <a:ext cx="3505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9" name="Footer Placeholder 8"/>
          <p:cNvSpPr>
            <a:spLocks noGrp="1"/>
          </p:cNvSpPr>
          <p:nvPr>
            <p:ph type="ftr" sz="quarter" idx="11"/>
          </p:nvPr>
        </p:nvSpPr>
        <p:spPr>
          <a:xfrm>
            <a:off x="318246" y="6492875"/>
            <a:ext cx="7073153" cy="365125"/>
          </a:xfrm>
        </p:spPr>
        <p:txBody>
          <a:bodyPr/>
          <a:lstStyle/>
          <a:p>
            <a:pPr>
              <a:defRPr/>
            </a:pPr>
            <a:r>
              <a:rPr lang="en-US" dirty="0"/>
              <a:t>© 2017 Pearson Education, Inc., Hoboken, NJ. All rights reserved. </a:t>
            </a:r>
          </a:p>
        </p:txBody>
      </p:sp>
      <p:sp>
        <p:nvSpPr>
          <p:cNvPr id="10" name="TextBox 9"/>
          <p:cNvSpPr txBox="1"/>
          <p:nvPr/>
        </p:nvSpPr>
        <p:spPr>
          <a:xfrm>
            <a:off x="762000" y="3886200"/>
            <a:ext cx="7738016" cy="2816156"/>
          </a:xfrm>
          <a:prstGeom prst="rect">
            <a:avLst/>
          </a:prstGeom>
          <a:noFill/>
        </p:spPr>
        <p:txBody>
          <a:bodyPr wrap="none" rtlCol="0">
            <a:spAutoFit/>
          </a:bodyPr>
          <a:lstStyle/>
          <a:p>
            <a:pPr lvl="0"/>
            <a:r>
              <a:rPr lang="en-US" sz="2200" dirty="0">
                <a:solidFill>
                  <a:schemeClr val="tx1">
                    <a:lumMod val="85000"/>
                    <a:lumOff val="15000"/>
                  </a:schemeClr>
                </a:solidFill>
                <a:latin typeface="+mn-lt"/>
              </a:rPr>
              <a:t>			</a:t>
            </a:r>
            <a:r>
              <a:rPr lang="en-US" sz="2400" dirty="0">
                <a:solidFill>
                  <a:schemeClr val="tx1">
                    <a:lumMod val="85000"/>
                    <a:lumOff val="15000"/>
                  </a:schemeClr>
                </a:solidFill>
                <a:latin typeface="+mn-lt"/>
              </a:rPr>
              <a:t>Advantages:</a:t>
            </a:r>
          </a:p>
          <a:p>
            <a:pPr lvl="0"/>
            <a:endParaRPr lang="en-US" dirty="0"/>
          </a:p>
          <a:p>
            <a:pPr marL="282575" lvl="1" indent="-282575">
              <a:spcBef>
                <a:spcPts val="600"/>
              </a:spcBef>
              <a:buClr>
                <a:schemeClr val="accent1"/>
              </a:buClr>
              <a:buSzPct val="75000"/>
              <a:buFont typeface="Wingdings" pitchFamily="2" charset="2"/>
              <a:buChar char="n"/>
            </a:pPr>
            <a:r>
              <a:rPr lang="en-US" sz="2200" dirty="0">
                <a:solidFill>
                  <a:schemeClr val="tx1">
                    <a:lumMod val="85000"/>
                    <a:lumOff val="15000"/>
                  </a:schemeClr>
                </a:solidFill>
                <a:latin typeface="+mn-lt"/>
              </a:rPr>
              <a:t>Simplifies handling of growing data structures</a:t>
            </a:r>
          </a:p>
          <a:p>
            <a:pPr marL="282575" lvl="1" indent="-282575">
              <a:spcBef>
                <a:spcPts val="600"/>
              </a:spcBef>
              <a:buClr>
                <a:schemeClr val="accent1"/>
              </a:buClr>
              <a:buSzPct val="75000"/>
              <a:buFont typeface="Wingdings" pitchFamily="2" charset="2"/>
              <a:buChar char="n"/>
            </a:pPr>
            <a:r>
              <a:rPr lang="en-US" sz="2200" dirty="0">
                <a:solidFill>
                  <a:schemeClr val="tx1">
                    <a:lumMod val="85000"/>
                    <a:lumOff val="15000"/>
                  </a:schemeClr>
                </a:solidFill>
                <a:latin typeface="+mn-lt"/>
              </a:rPr>
              <a:t>Allows programs to be altered and recompiled independently</a:t>
            </a:r>
          </a:p>
          <a:p>
            <a:pPr marL="282575" lvl="1" indent="-282575">
              <a:spcBef>
                <a:spcPts val="600"/>
              </a:spcBef>
              <a:buClr>
                <a:schemeClr val="accent1"/>
              </a:buClr>
              <a:buSzPct val="75000"/>
              <a:buFont typeface="Wingdings" pitchFamily="2" charset="2"/>
              <a:buChar char="n"/>
            </a:pPr>
            <a:r>
              <a:rPr lang="en-US" sz="2200" dirty="0">
                <a:solidFill>
                  <a:schemeClr val="tx1">
                    <a:lumMod val="85000"/>
                    <a:lumOff val="15000"/>
                  </a:schemeClr>
                </a:solidFill>
                <a:latin typeface="+mn-lt"/>
              </a:rPr>
              <a:t>Lends itself to sharing data among processes</a:t>
            </a:r>
          </a:p>
          <a:p>
            <a:pPr marL="282575" lvl="1" indent="-282575">
              <a:spcBef>
                <a:spcPts val="600"/>
              </a:spcBef>
              <a:buClr>
                <a:schemeClr val="accent1"/>
              </a:buClr>
              <a:buSzPct val="75000"/>
              <a:buFont typeface="Wingdings" pitchFamily="2" charset="2"/>
              <a:buChar char="n"/>
            </a:pPr>
            <a:r>
              <a:rPr lang="en-US" sz="2200" dirty="0">
                <a:solidFill>
                  <a:schemeClr val="tx1">
                    <a:lumMod val="85000"/>
                    <a:lumOff val="15000"/>
                  </a:schemeClr>
                </a:solidFill>
                <a:latin typeface="+mn-lt"/>
              </a:rPr>
              <a:t>Lends itself to protection</a:t>
            </a:r>
          </a:p>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lumMod val="50000"/>
                  </a:schemeClr>
                </a:solidFill>
              </a:rPr>
              <a:t>Segment Organization</a:t>
            </a:r>
          </a:p>
        </p:txBody>
      </p:sp>
      <p:sp>
        <p:nvSpPr>
          <p:cNvPr id="3" name="Content Placeholder 2"/>
          <p:cNvSpPr>
            <a:spLocks noGrp="1"/>
          </p:cNvSpPr>
          <p:nvPr>
            <p:ph idx="4294967295"/>
          </p:nvPr>
        </p:nvSpPr>
        <p:spPr>
          <a:xfrm>
            <a:off x="457200" y="2362200"/>
            <a:ext cx="8229600" cy="5105400"/>
          </a:xfrm>
        </p:spPr>
        <p:txBody>
          <a:bodyPr/>
          <a:lstStyle/>
          <a:p>
            <a:r>
              <a:rPr lang="en-US" sz="2200" dirty="0"/>
              <a:t>Each segment table entry contains the starting address of the corresponding segment in main memory and the length of the segment</a:t>
            </a:r>
          </a:p>
          <a:p>
            <a:r>
              <a:rPr lang="en-US" sz="2200" dirty="0"/>
              <a:t>A bit is needed to determine if the segment is already in main memory</a:t>
            </a:r>
          </a:p>
          <a:p>
            <a:r>
              <a:rPr lang="en-US" sz="2200" dirty="0"/>
              <a:t>Another bit is needed to determine if the segment has been modified since it was loaded in main memory</a:t>
            </a:r>
          </a:p>
          <a:p>
            <a:endParaRPr lang="en-US" dirty="0"/>
          </a:p>
        </p:txBody>
      </p:sp>
      <p:sp>
        <p:nvSpPr>
          <p:cNvPr id="8" name="Footer Placeholder 7"/>
          <p:cNvSpPr>
            <a:spLocks noGrp="1"/>
          </p:cNvSpPr>
          <p:nvPr>
            <p:ph type="ftr" sz="quarter" idx="11"/>
          </p:nvPr>
        </p:nvSpPr>
        <p:spPr>
          <a:xfrm>
            <a:off x="318246" y="6492875"/>
            <a:ext cx="6768353" cy="365125"/>
          </a:xfrm>
        </p:spPr>
        <p:txBody>
          <a:bodyPr/>
          <a:lstStyle/>
          <a:p>
            <a:pPr>
              <a:defRPr/>
            </a:pPr>
            <a:r>
              <a:rPr lang="en-US" dirty="0"/>
              <a:t>© 2017 Pearson Education, Inc., Hoboken, NJ. All rights reserved.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rcRect t="21818" b="8182"/>
          <a:stretch>
            <a:fillRect/>
          </a:stretch>
        </p:blipFill>
        <p:spPr>
          <a:xfrm>
            <a:off x="1295400" y="457200"/>
            <a:ext cx="6768516" cy="6131483"/>
          </a:xfrm>
          <a:prstGeom prst="rect">
            <a:avLst/>
          </a:prstGeom>
        </p:spPr>
      </p:pic>
      <p:sp>
        <p:nvSpPr>
          <p:cNvPr id="5" name="Footer Placeholder 4"/>
          <p:cNvSpPr>
            <a:spLocks noGrp="1"/>
          </p:cNvSpPr>
          <p:nvPr>
            <p:ph type="ftr" sz="quarter" idx="11"/>
          </p:nvPr>
        </p:nvSpPr>
        <p:spPr>
          <a:xfrm>
            <a:off x="318246" y="6492875"/>
            <a:ext cx="66921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6">
                    <a:lumMod val="75000"/>
                  </a:schemeClr>
                </a:solidFill>
              </a:rPr>
              <a:t>Combined Paging and Segmentation</a:t>
            </a:r>
          </a:p>
        </p:txBody>
      </p:sp>
      <p:graphicFrame>
        <p:nvGraphicFramePr>
          <p:cNvPr id="5" name="Diagram 4"/>
          <p:cNvGraphicFramePr/>
          <p:nvPr/>
        </p:nvGraphicFramePr>
        <p:xfrm>
          <a:off x="381000" y="20574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006353" cy="365125"/>
          </a:xfrm>
        </p:spPr>
        <p:txBody>
          <a:bodyPr/>
          <a:lstStyle/>
          <a:p>
            <a:pPr>
              <a:defRPr/>
            </a:pPr>
            <a:r>
              <a:rPr lang="en-US" dirty="0"/>
              <a:t>© 2017 Pearson Education, Inc., Hoboken, NJ. All rights reserved.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tretch>
            <a:fillRect/>
          </a:stretch>
        </p:blipFill>
        <p:spPr>
          <a:xfrm>
            <a:off x="134470" y="0"/>
            <a:ext cx="8875059" cy="6858000"/>
          </a:xfrm>
          <a:prstGeom prst="rect">
            <a:avLst/>
          </a:prstGeom>
        </p:spPr>
      </p:pic>
      <p:sp>
        <p:nvSpPr>
          <p:cNvPr id="6" name="Footer Placeholder 5"/>
          <p:cNvSpPr>
            <a:spLocks noGrp="1"/>
          </p:cNvSpPr>
          <p:nvPr>
            <p:ph type="ftr" sz="quarter" idx="11"/>
          </p:nvPr>
        </p:nvSpPr>
        <p:spPr>
          <a:xfrm>
            <a:off x="318246" y="6492875"/>
            <a:ext cx="64635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51818" r="9412" b="20000"/>
          <a:stretch>
            <a:fillRect/>
          </a:stretch>
        </p:blipFill>
        <p:spPr>
          <a:xfrm>
            <a:off x="349028" y="1447800"/>
            <a:ext cx="8551215" cy="3733800"/>
          </a:xfrm>
          <a:prstGeom prst="rect">
            <a:avLst/>
          </a:prstGeom>
        </p:spPr>
      </p:pic>
      <p:sp>
        <p:nvSpPr>
          <p:cNvPr id="6" name="Footer Placeholder 5"/>
          <p:cNvSpPr>
            <a:spLocks noGrp="1"/>
          </p:cNvSpPr>
          <p:nvPr>
            <p:ph type="ftr" sz="quarter" idx="11"/>
          </p:nvPr>
        </p:nvSpPr>
        <p:spPr>
          <a:xfrm>
            <a:off x="318246" y="6492875"/>
            <a:ext cx="7530353" cy="365125"/>
          </a:xfrm>
        </p:spPr>
        <p:txBody>
          <a:bodyPr/>
          <a:lstStyle/>
          <a:p>
            <a:pPr>
              <a:defRPr/>
            </a:pPr>
            <a:r>
              <a:rPr lang="en-US" dirty="0"/>
              <a:t>© 2017 Pearson Education, Inc., Hoboken, NJ. All rights reserved. </a:t>
            </a:r>
          </a:p>
        </p:txBody>
      </p:sp>
      <p:pic>
        <p:nvPicPr>
          <p:cNvPr id="4" name="Picture 3"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rcRect t="84545" b="6364"/>
              <a:stretch>
                <a:fillRect/>
              </a:stretch>
            </p:blipFill>
          </mc:Choice>
          <mc:Fallback>
            <p:blipFill>
              <a:blip r:embed="rId5"/>
              <a:srcRect t="84545" b="6364"/>
              <a:stretch>
                <a:fillRect/>
              </a:stretch>
            </p:blipFill>
          </mc:Fallback>
        </mc:AlternateContent>
        <p:spPr>
          <a:xfrm>
            <a:off x="2057400" y="5638800"/>
            <a:ext cx="5299364" cy="6235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chemeClr val="accent3">
                    <a:lumMod val="50000"/>
                  </a:schemeClr>
                </a:solidFill>
              </a:rPr>
              <a:t>Protection and Sharing</a:t>
            </a:r>
          </a:p>
        </p:txBody>
      </p:sp>
      <p:sp>
        <p:nvSpPr>
          <p:cNvPr id="3" name="Content Placeholder 2"/>
          <p:cNvSpPr>
            <a:spLocks noGrp="1"/>
          </p:cNvSpPr>
          <p:nvPr>
            <p:ph idx="4294967295"/>
          </p:nvPr>
        </p:nvSpPr>
        <p:spPr>
          <a:xfrm>
            <a:off x="457200" y="2286000"/>
            <a:ext cx="8229600" cy="3840163"/>
          </a:xfrm>
        </p:spPr>
        <p:txBody>
          <a:bodyPr>
            <a:normAutofit/>
          </a:bodyPr>
          <a:lstStyle/>
          <a:p>
            <a:r>
              <a:rPr lang="en-NZ" sz="2200" dirty="0"/>
              <a:t>Segmentation lends itself to the implementation of protection and sharing policies</a:t>
            </a:r>
          </a:p>
          <a:p>
            <a:r>
              <a:rPr lang="en-NZ" sz="2200" dirty="0"/>
              <a:t>Each entry has a base address and length so inadvertent memory access can be controlled</a:t>
            </a:r>
          </a:p>
          <a:p>
            <a:r>
              <a:rPr lang="en-NZ" sz="2200" dirty="0"/>
              <a:t>Sharing can be achieved by segments referencing multiple processes</a:t>
            </a:r>
          </a:p>
        </p:txBody>
      </p:sp>
      <p:sp>
        <p:nvSpPr>
          <p:cNvPr id="7" name="Footer Placeholder 6"/>
          <p:cNvSpPr>
            <a:spLocks noGrp="1"/>
          </p:cNvSpPr>
          <p:nvPr>
            <p:ph type="ftr" sz="quarter" idx="11"/>
          </p:nvPr>
        </p:nvSpPr>
        <p:spPr>
          <a:xfrm>
            <a:off x="318246" y="6492875"/>
            <a:ext cx="5015753" cy="365125"/>
          </a:xfrm>
        </p:spPr>
        <p:txBody>
          <a:bodyPr/>
          <a:lstStyle/>
          <a:p>
            <a:pPr>
              <a:defRPr/>
            </a:pPr>
            <a:r>
              <a:rPr lang="en-US" dirty="0"/>
              <a:t>© 2017 Pearson Education, Inc., Hoboken, NJ. All rights reserved.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3.pdf"/>
          <p:cNvPicPr>
            <a:picLocks noChangeAspect="1"/>
          </p:cNvPicPr>
          <p:nvPr/>
        </p:nvPicPr>
        <p:blipFill>
          <a:blip r:embed="rId3"/>
          <a:srcRect l="7059" t="15455" r="14118" b="14545"/>
          <a:stretch>
            <a:fillRect/>
          </a:stretch>
        </p:blipFill>
        <p:spPr>
          <a:xfrm>
            <a:off x="2057400" y="533400"/>
            <a:ext cx="5240561" cy="6022716"/>
          </a:xfrm>
          <a:prstGeom prst="rect">
            <a:avLst/>
          </a:prstGeom>
        </p:spPr>
      </p:pic>
      <p:sp>
        <p:nvSpPr>
          <p:cNvPr id="5" name="Footer Placeholder 4"/>
          <p:cNvSpPr>
            <a:spLocks noGrp="1"/>
          </p:cNvSpPr>
          <p:nvPr>
            <p:ph type="ftr" sz="quarter" idx="11"/>
          </p:nvPr>
        </p:nvSpPr>
        <p:spPr>
          <a:xfrm>
            <a:off x="318246" y="6492875"/>
            <a:ext cx="63111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253"/>
            <a:ext cx="9144000" cy="1067748"/>
          </a:xfrm>
        </p:spPr>
        <p:txBody>
          <a:bodyPr/>
          <a:lstStyle/>
          <a:p>
            <a:pPr algn="ctr">
              <a:tabLst>
                <a:tab pos="1804988" algn="l"/>
              </a:tabLst>
            </a:pPr>
            <a:r>
              <a:rPr lang="en-NZ" b="1" dirty="0">
                <a:solidFill>
                  <a:schemeClr val="accent1">
                    <a:lumMod val="50000"/>
                  </a:schemeClr>
                </a:solidFill>
              </a:rPr>
              <a:t>Operating System Software</a:t>
            </a:r>
          </a:p>
        </p:txBody>
      </p:sp>
      <p:graphicFrame>
        <p:nvGraphicFramePr>
          <p:cNvPr id="4" name="Content Placeholder 3"/>
          <p:cNvGraphicFramePr>
            <a:graphicFrameLocks noGrp="1"/>
          </p:cNvGraphicFramePr>
          <p:nvPr>
            <p:ph idx="4294967295"/>
          </p:nvPr>
        </p:nvGraphicFramePr>
        <p:xfrm>
          <a:off x="457200" y="2362200"/>
          <a:ext cx="8305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844553" cy="365125"/>
          </a:xfrm>
        </p:spPr>
        <p:txBody>
          <a:bodyPr/>
          <a:lstStyle/>
          <a:p>
            <a:pPr>
              <a:defRPr/>
            </a:pPr>
            <a:r>
              <a:rPr lang="en-US"/>
              <a:t>© 2017 Pearson Education, Inc., Hoboken, NJ. All rights reserved. </a:t>
            </a:r>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5964" y="1676400"/>
            <a:ext cx="8072072" cy="3505200"/>
          </a:xfrm>
          <a:prstGeom prst="rect">
            <a:avLst/>
          </a:prstGeom>
        </p:spPr>
      </p:pic>
      <p:sp>
        <p:nvSpPr>
          <p:cNvPr id="6" name="TextBox 5"/>
          <p:cNvSpPr txBox="1"/>
          <p:nvPr/>
        </p:nvSpPr>
        <p:spPr>
          <a:xfrm>
            <a:off x="381000" y="5795848"/>
            <a:ext cx="8382000" cy="369332"/>
          </a:xfrm>
          <a:prstGeom prst="rect">
            <a:avLst/>
          </a:prstGeom>
          <a:noFill/>
        </p:spPr>
        <p:txBody>
          <a:bodyPr wrap="square" rtlCol="0">
            <a:spAutoFit/>
          </a:bodyPr>
          <a:lstStyle/>
          <a:p>
            <a:pPr algn="ctr"/>
            <a:r>
              <a:rPr lang="en-US" b="1" dirty="0">
                <a:latin typeface="+mn-lt"/>
              </a:rPr>
              <a:t>Table 8.4   Operating System Policies for Virtual Memory</a:t>
            </a:r>
            <a:r>
              <a:rPr lang="en-US" dirty="0">
                <a:latin typeface="+mn-lt"/>
              </a:rPr>
              <a:t> </a:t>
            </a:r>
          </a:p>
        </p:txBody>
      </p:sp>
      <p:sp>
        <p:nvSpPr>
          <p:cNvPr id="8" name="Footer Placeholder 7"/>
          <p:cNvSpPr>
            <a:spLocks noGrp="1"/>
          </p:cNvSpPr>
          <p:nvPr>
            <p:ph type="ftr" sz="quarter" idx="11"/>
          </p:nvPr>
        </p:nvSpPr>
        <p:spPr>
          <a:xfrm>
            <a:off x="318246" y="6492875"/>
            <a:ext cx="74541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Execution of a Process</a:t>
            </a:r>
          </a:p>
        </p:txBody>
      </p:sp>
      <p:sp>
        <p:nvSpPr>
          <p:cNvPr id="3" name="Content Placeholder 2"/>
          <p:cNvSpPr>
            <a:spLocks noGrp="1"/>
          </p:cNvSpPr>
          <p:nvPr>
            <p:ph idx="4294967295"/>
          </p:nvPr>
        </p:nvSpPr>
        <p:spPr>
          <a:xfrm>
            <a:off x="533400" y="2209800"/>
            <a:ext cx="8077200" cy="3840163"/>
          </a:xfrm>
        </p:spPr>
        <p:txBody>
          <a:bodyPr/>
          <a:lstStyle/>
          <a:p>
            <a:r>
              <a:rPr lang="en-US" sz="2200" dirty="0"/>
              <a:t>Operating system brings into main memory a few pieces of the program</a:t>
            </a:r>
          </a:p>
          <a:p>
            <a:r>
              <a:rPr lang="en-US" sz="2200" dirty="0"/>
              <a:t>Resident set</a:t>
            </a:r>
          </a:p>
          <a:p>
            <a:pPr lvl="2"/>
            <a:r>
              <a:rPr lang="en-US" dirty="0"/>
              <a:t>Portion of process that is in main memory</a:t>
            </a:r>
          </a:p>
          <a:p>
            <a:r>
              <a:rPr lang="en-US" sz="2200" dirty="0"/>
              <a:t>An interrupt is generated when an                                       address is needed that is not in main                                 memory</a:t>
            </a:r>
          </a:p>
          <a:p>
            <a:r>
              <a:rPr lang="en-US" sz="2200" dirty="0"/>
              <a:t>Operating system places the process                                              in a blocking state</a:t>
            </a:r>
          </a:p>
          <a:p>
            <a:endParaRPr lang="en-US" dirty="0"/>
          </a:p>
        </p:txBody>
      </p:sp>
      <p:sp>
        <p:nvSpPr>
          <p:cNvPr id="4" name="TextBox 3"/>
          <p:cNvSpPr txBox="1"/>
          <p:nvPr/>
        </p:nvSpPr>
        <p:spPr>
          <a:xfrm>
            <a:off x="6934200" y="6457890"/>
            <a:ext cx="1781532" cy="400110"/>
          </a:xfrm>
          <a:prstGeom prst="rect">
            <a:avLst/>
          </a:prstGeom>
          <a:noFill/>
        </p:spPr>
        <p:txBody>
          <a:bodyPr wrap="none" rtlCol="0">
            <a:spAutoFit/>
          </a:bodyPr>
          <a:lstStyle/>
          <a:p>
            <a:r>
              <a:rPr lang="en-US" sz="2000" dirty="0">
                <a:latin typeface="+mn-lt"/>
              </a:rPr>
              <a:t>Continued . . .</a:t>
            </a:r>
          </a:p>
        </p:txBody>
      </p:sp>
      <p:sp>
        <p:nvSpPr>
          <p:cNvPr id="8" name="Footer Placeholder 7"/>
          <p:cNvSpPr>
            <a:spLocks noGrp="1"/>
          </p:cNvSpPr>
          <p:nvPr>
            <p:ph type="ftr" sz="quarter" idx="11"/>
          </p:nvPr>
        </p:nvSpPr>
        <p:spPr>
          <a:xfrm>
            <a:off x="318246" y="6492875"/>
            <a:ext cx="4787153" cy="365125"/>
          </a:xfrm>
        </p:spPr>
        <p:txBody>
          <a:bodyPr/>
          <a:lstStyle/>
          <a:p>
            <a:pPr>
              <a:defRPr/>
            </a:pPr>
            <a:r>
              <a:rPr lang="en-US" dirty="0"/>
              <a:t>© 2017 Pearson Education, Inc., Hoboken, NJ. All rights reserved.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Fetch Policy</a:t>
            </a:r>
          </a:p>
        </p:txBody>
      </p:sp>
      <p:sp>
        <p:nvSpPr>
          <p:cNvPr id="3" name="Content Placeholder 2"/>
          <p:cNvSpPr>
            <a:spLocks noGrp="1"/>
          </p:cNvSpPr>
          <p:nvPr>
            <p:ph idx="4294967295"/>
          </p:nvPr>
        </p:nvSpPr>
        <p:spPr>
          <a:xfrm>
            <a:off x="533400" y="2514600"/>
            <a:ext cx="3429000" cy="3962400"/>
          </a:xfrm>
        </p:spPr>
        <p:txBody>
          <a:bodyPr>
            <a:normAutofit/>
          </a:bodyPr>
          <a:lstStyle/>
          <a:p>
            <a:r>
              <a:rPr lang="en-US" sz="2600" dirty="0"/>
              <a:t>Determines when a page should be brought into memory</a:t>
            </a:r>
          </a:p>
        </p:txBody>
      </p:sp>
      <p:graphicFrame>
        <p:nvGraphicFramePr>
          <p:cNvPr id="4" name="Diagram 3"/>
          <p:cNvGraphicFramePr/>
          <p:nvPr/>
        </p:nvGraphicFramePr>
        <p:xfrm>
          <a:off x="3962400" y="2514600"/>
          <a:ext cx="44196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8"/>
          <p:cNvSpPr>
            <a:spLocks noGrp="1"/>
          </p:cNvSpPr>
          <p:nvPr>
            <p:ph type="ftr" sz="quarter" idx="11"/>
          </p:nvPr>
        </p:nvSpPr>
        <p:spPr>
          <a:xfrm>
            <a:off x="318246" y="6492875"/>
            <a:ext cx="6387353" cy="365125"/>
          </a:xfrm>
        </p:spPr>
        <p:txBody>
          <a:bodyPr/>
          <a:lstStyle/>
          <a:p>
            <a:pPr>
              <a:defRPr/>
            </a:pPr>
            <a:r>
              <a:rPr lang="en-US" dirty="0"/>
              <a:t>© 2017 Pearson Education, Inc., Hoboken, NJ. All rights reserved.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chemeClr val="accent4">
                    <a:lumMod val="50000"/>
                  </a:schemeClr>
                </a:solidFill>
              </a:rPr>
              <a:t>Demand Paging </a:t>
            </a:r>
            <a:endParaRPr lang="en-US" dirty="0"/>
          </a:p>
        </p:txBody>
      </p:sp>
      <p:sp>
        <p:nvSpPr>
          <p:cNvPr id="3" name="Content Placeholder 2"/>
          <p:cNvSpPr>
            <a:spLocks noGrp="1"/>
          </p:cNvSpPr>
          <p:nvPr>
            <p:ph idx="4294967295"/>
          </p:nvPr>
        </p:nvSpPr>
        <p:spPr>
          <a:xfrm>
            <a:off x="533400" y="2286000"/>
            <a:ext cx="8229600" cy="5105400"/>
          </a:xfrm>
        </p:spPr>
        <p:txBody>
          <a:bodyPr/>
          <a:lstStyle/>
          <a:p>
            <a:r>
              <a:rPr lang="en-US" sz="2200" b="1" dirty="0"/>
              <a:t>Demand Paging</a:t>
            </a:r>
            <a:endParaRPr lang="en-US" sz="2200" dirty="0"/>
          </a:p>
          <a:p>
            <a:pPr lvl="1"/>
            <a:r>
              <a:rPr lang="en-US" sz="2200" dirty="0"/>
              <a:t>Only brings pages into main memory when a reference is made to a location on the page</a:t>
            </a:r>
          </a:p>
          <a:p>
            <a:pPr lvl="1"/>
            <a:r>
              <a:rPr lang="en-US" sz="2200" dirty="0"/>
              <a:t>Many page faults when process is first started </a:t>
            </a:r>
          </a:p>
          <a:p>
            <a:pPr lvl="1"/>
            <a:r>
              <a:rPr lang="en-US" sz="2200" dirty="0"/>
              <a:t>Principle of locality suggests that as more and more pages are brought in, most future references will be to pages that have recently been brought in, and page faults should drop to a very low level</a:t>
            </a:r>
          </a:p>
          <a:p>
            <a:pPr>
              <a:buNone/>
            </a:pPr>
            <a:endParaRPr lang="en-US" dirty="0"/>
          </a:p>
        </p:txBody>
      </p:sp>
      <p:sp>
        <p:nvSpPr>
          <p:cNvPr id="8" name="Footer Placeholder 7"/>
          <p:cNvSpPr>
            <a:spLocks noGrp="1"/>
          </p:cNvSpPr>
          <p:nvPr>
            <p:ph type="ftr" sz="quarter" idx="11"/>
          </p:nvPr>
        </p:nvSpPr>
        <p:spPr>
          <a:xfrm>
            <a:off x="318246" y="6492875"/>
            <a:ext cx="5777753" cy="365125"/>
          </a:xfrm>
        </p:spPr>
        <p:txBody>
          <a:bodyPr/>
          <a:lstStyle/>
          <a:p>
            <a:pPr>
              <a:defRPr/>
            </a:pPr>
            <a:r>
              <a:rPr lang="en-US" dirty="0"/>
              <a:t>© 2017 Pearson Education, Inc., Hoboken, NJ. All rights reserved.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sz="4800" b="1" dirty="0">
                <a:solidFill>
                  <a:schemeClr val="accent1">
                    <a:lumMod val="50000"/>
                  </a:schemeClr>
                </a:solidFill>
              </a:rPr>
              <a:t>Prepaging</a:t>
            </a:r>
          </a:p>
        </p:txBody>
      </p:sp>
      <p:sp>
        <p:nvSpPr>
          <p:cNvPr id="3" name="Content Placeholder 2"/>
          <p:cNvSpPr>
            <a:spLocks noGrp="1"/>
          </p:cNvSpPr>
          <p:nvPr>
            <p:ph idx="4294967295"/>
          </p:nvPr>
        </p:nvSpPr>
        <p:spPr>
          <a:xfrm>
            <a:off x="609600" y="2209800"/>
            <a:ext cx="8229600" cy="5562600"/>
          </a:xfrm>
        </p:spPr>
        <p:txBody>
          <a:bodyPr/>
          <a:lstStyle/>
          <a:p>
            <a:r>
              <a:rPr lang="en-US" sz="2800" b="1" dirty="0" err="1"/>
              <a:t>Prepaging</a:t>
            </a:r>
            <a:r>
              <a:rPr lang="en-US" sz="2800" b="1" dirty="0"/>
              <a:t> </a:t>
            </a:r>
          </a:p>
          <a:p>
            <a:pPr lvl="1"/>
            <a:r>
              <a:rPr lang="en-US" sz="2200" dirty="0"/>
              <a:t>Pages other than the one demanded by a page fault are brought in</a:t>
            </a:r>
          </a:p>
          <a:p>
            <a:pPr lvl="1"/>
            <a:r>
              <a:rPr lang="en-US" sz="2200" dirty="0"/>
              <a:t>Exploits the characteristics of most secondary memory devices</a:t>
            </a:r>
          </a:p>
          <a:p>
            <a:pPr lvl="1"/>
            <a:r>
              <a:rPr lang="en-US" sz="2200" dirty="0"/>
              <a:t>If pages of a process are stored contiguously in secondary memory it is more efficient to bring in a number of pages at one time</a:t>
            </a:r>
          </a:p>
          <a:p>
            <a:pPr lvl="1"/>
            <a:r>
              <a:rPr lang="en-US" sz="2200" dirty="0"/>
              <a:t>Ineffective if extra pages are not referenced</a:t>
            </a:r>
          </a:p>
          <a:p>
            <a:pPr lvl="1"/>
            <a:r>
              <a:rPr lang="en-US" sz="2200" dirty="0"/>
              <a:t>Should not be confused with “swapping”</a:t>
            </a:r>
          </a:p>
          <a:p>
            <a:endParaRPr lang="en-NZ" dirty="0"/>
          </a:p>
        </p:txBody>
      </p:sp>
      <p:sp>
        <p:nvSpPr>
          <p:cNvPr id="6" name="Footer Placeholder 5"/>
          <p:cNvSpPr>
            <a:spLocks noGrp="1"/>
          </p:cNvSpPr>
          <p:nvPr>
            <p:ph type="ftr" sz="quarter" idx="11"/>
          </p:nvPr>
        </p:nvSpPr>
        <p:spPr>
          <a:xfrm>
            <a:off x="318246" y="6492875"/>
            <a:ext cx="6158753" cy="365125"/>
          </a:xfrm>
        </p:spPr>
        <p:txBody>
          <a:bodyPr/>
          <a:lstStyle/>
          <a:p>
            <a:pPr>
              <a:defRPr/>
            </a:pPr>
            <a:r>
              <a:rPr lang="en-US" dirty="0"/>
              <a:t>© 2017 Pearson Education, Inc., Hoboken, NJ. All rights reserved.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lumMod val="50000"/>
                  </a:schemeClr>
                </a:solidFill>
              </a:rPr>
              <a:t>Placement Policy</a:t>
            </a:r>
          </a:p>
        </p:txBody>
      </p:sp>
      <p:sp>
        <p:nvSpPr>
          <p:cNvPr id="3" name="Content Placeholder 2"/>
          <p:cNvSpPr>
            <a:spLocks noGrp="1"/>
          </p:cNvSpPr>
          <p:nvPr>
            <p:ph type="body" orient="vert" idx="4294967295"/>
          </p:nvPr>
        </p:nvSpPr>
        <p:spPr>
          <a:xfrm>
            <a:off x="609600" y="2286000"/>
            <a:ext cx="7874000" cy="3840163"/>
          </a:xfrm>
        </p:spPr>
        <p:txBody>
          <a:bodyPr>
            <a:normAutofit fontScale="92500" lnSpcReduction="20000"/>
          </a:bodyPr>
          <a:lstStyle/>
          <a:p>
            <a:r>
              <a:rPr lang="en-US" sz="3000" dirty="0"/>
              <a:t>Determines where in real memory a process piece is to reside</a:t>
            </a:r>
          </a:p>
          <a:p>
            <a:r>
              <a:rPr lang="en-US" sz="3000" dirty="0"/>
              <a:t>Important design issue in a segmentation system</a:t>
            </a:r>
          </a:p>
          <a:p>
            <a:r>
              <a:rPr lang="en-US" sz="3000" dirty="0"/>
              <a:t>Paging or combined paging with segmentation placing is irrelevant because hardware performs functions with equal efficiency</a:t>
            </a:r>
          </a:p>
          <a:p>
            <a:r>
              <a:rPr lang="en-US" sz="3000" dirty="0"/>
              <a:t>For NUMA systems an automatic placement strategy is desirable</a:t>
            </a:r>
          </a:p>
          <a:p>
            <a:endParaRPr lang="en-US" dirty="0"/>
          </a:p>
        </p:txBody>
      </p:sp>
      <p:sp>
        <p:nvSpPr>
          <p:cNvPr id="6" name="Footer Placeholder 5"/>
          <p:cNvSpPr>
            <a:spLocks noGrp="1"/>
          </p:cNvSpPr>
          <p:nvPr>
            <p:ph type="ftr" sz="quarter" idx="11"/>
          </p:nvPr>
        </p:nvSpPr>
        <p:spPr>
          <a:xfrm>
            <a:off x="318246" y="6492875"/>
            <a:ext cx="5091953" cy="365125"/>
          </a:xfrm>
        </p:spPr>
        <p:txBody>
          <a:bodyPr/>
          <a:lstStyle/>
          <a:p>
            <a:pPr>
              <a:defRPr/>
            </a:pPr>
            <a:r>
              <a:rPr lang="en-US" dirty="0"/>
              <a:t>© 2017 Pearson Education, Inc., Hoboken, NJ. All rights reserved.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50000"/>
                  </a:schemeClr>
                </a:solidFill>
              </a:rPr>
              <a:t>Replacement Policy</a:t>
            </a:r>
          </a:p>
        </p:txBody>
      </p:sp>
      <p:sp>
        <p:nvSpPr>
          <p:cNvPr id="3" name="Content Placeholder 2"/>
          <p:cNvSpPr>
            <a:spLocks noGrp="1"/>
          </p:cNvSpPr>
          <p:nvPr>
            <p:ph idx="4294967295"/>
          </p:nvPr>
        </p:nvSpPr>
        <p:spPr>
          <a:xfrm>
            <a:off x="457200" y="2133600"/>
            <a:ext cx="8229600" cy="5105400"/>
          </a:xfrm>
        </p:spPr>
        <p:txBody>
          <a:bodyPr>
            <a:normAutofit/>
          </a:bodyPr>
          <a:lstStyle/>
          <a:p>
            <a:r>
              <a:rPr lang="en-NZ" sz="2800" dirty="0"/>
              <a:t>Deals with the selection of a page in main memory to be replaced when a new page must be brought in</a:t>
            </a:r>
          </a:p>
          <a:p>
            <a:pPr lvl="3"/>
            <a:r>
              <a:rPr lang="en-NZ" sz="2400" dirty="0"/>
              <a:t>Objective is that the page that is removed be the page least likely to be referenced in the near future</a:t>
            </a:r>
          </a:p>
          <a:p>
            <a:pPr marL="282575" lvl="3">
              <a:spcBef>
                <a:spcPts val="1800"/>
              </a:spcBef>
            </a:pPr>
            <a:r>
              <a:rPr lang="en-NZ" sz="2800" dirty="0"/>
              <a:t>The more elaborate the replacement policy the greater the hardware and software overhead to implement it</a:t>
            </a:r>
          </a:p>
        </p:txBody>
      </p:sp>
      <p:sp>
        <p:nvSpPr>
          <p:cNvPr id="6" name="Footer Placeholder 5"/>
          <p:cNvSpPr>
            <a:spLocks noGrp="1"/>
          </p:cNvSpPr>
          <p:nvPr>
            <p:ph type="ftr" sz="quarter" idx="11"/>
          </p:nvPr>
        </p:nvSpPr>
        <p:spPr>
          <a:xfrm>
            <a:off x="318246" y="6492875"/>
            <a:ext cx="5472953" cy="365125"/>
          </a:xfrm>
        </p:spPr>
        <p:txBody>
          <a:bodyPr/>
          <a:lstStyle/>
          <a:p>
            <a:pPr>
              <a:defRPr/>
            </a:pPr>
            <a:r>
              <a:rPr lang="en-US"/>
              <a:t>© 2017 Pearson Education, Inc., Hoboken, NJ. All rights reserved. </a:t>
            </a:r>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lumMod val="50000"/>
                  </a:schemeClr>
                </a:solidFill>
              </a:rPr>
              <a:t>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Frame Locking</a:t>
            </a:r>
            <a:endParaRPr lang="en-US" b="1" dirty="0">
              <a:solidFill>
                <a:schemeClr val="accent5">
                  <a:lumMod val="50000"/>
                </a:schemeClr>
              </a:solidFill>
            </a:endParaRPr>
          </a:p>
        </p:txBody>
      </p:sp>
      <p:sp>
        <p:nvSpPr>
          <p:cNvPr id="3" name="Content Placeholder 2"/>
          <p:cNvSpPr>
            <a:spLocks noGrp="1"/>
          </p:cNvSpPr>
          <p:nvPr>
            <p:ph idx="4294967295"/>
          </p:nvPr>
        </p:nvSpPr>
        <p:spPr>
          <a:xfrm>
            <a:off x="381000" y="2362200"/>
            <a:ext cx="8229600" cy="4876800"/>
          </a:xfrm>
        </p:spPr>
        <p:txBody>
          <a:bodyPr>
            <a:normAutofit/>
          </a:bodyPr>
          <a:lstStyle/>
          <a:p>
            <a:pPr>
              <a:buSzPct val="125000"/>
              <a:buFont typeface="Wingdings" charset="2"/>
              <a:buChar char="§"/>
            </a:pPr>
            <a:r>
              <a:rPr lang="en-US" sz="2400" dirty="0"/>
              <a:t>When a frame is locked the page currently stored in that frame may not be replaced</a:t>
            </a:r>
          </a:p>
          <a:p>
            <a:pPr marL="1092200" lvl="1" indent="-292100">
              <a:buSzPct val="125000"/>
              <a:buFont typeface="Wingdings" charset="2"/>
              <a:buChar char="§"/>
            </a:pPr>
            <a:r>
              <a:rPr lang="en-US" sz="2200" dirty="0"/>
              <a:t>Kernel of the OS as well as key control structures are held in locked frames</a:t>
            </a:r>
          </a:p>
          <a:p>
            <a:pPr marL="1092200" lvl="1" indent="-292100">
              <a:buSzPct val="125000"/>
              <a:buFont typeface="Wingdings" charset="2"/>
              <a:buChar char="§"/>
            </a:pPr>
            <a:r>
              <a:rPr lang="en-US" sz="2200" dirty="0"/>
              <a:t>I/O buffers and time-critical areas may be locked into main memory frames</a:t>
            </a:r>
          </a:p>
          <a:p>
            <a:pPr marL="1092200" lvl="1" indent="-292100">
              <a:buSzPct val="125000"/>
              <a:buFont typeface="Wingdings" charset="2"/>
              <a:buChar char="§"/>
            </a:pPr>
            <a:r>
              <a:rPr lang="en-US" sz="2200" dirty="0"/>
              <a:t>Locking is achieved by associating a lock bit with each frame</a:t>
            </a:r>
          </a:p>
        </p:txBody>
      </p:sp>
      <p:sp>
        <p:nvSpPr>
          <p:cNvPr id="7" name="Footer Placeholder 6"/>
          <p:cNvSpPr>
            <a:spLocks noGrp="1"/>
          </p:cNvSpPr>
          <p:nvPr>
            <p:ph type="ftr" sz="quarter" idx="11"/>
          </p:nvPr>
        </p:nvSpPr>
        <p:spPr>
          <a:xfrm>
            <a:off x="318246" y="6492875"/>
            <a:ext cx="6006353" cy="365125"/>
          </a:xfrm>
        </p:spPr>
        <p:txBody>
          <a:bodyPr/>
          <a:lstStyle/>
          <a:p>
            <a:pPr>
              <a:defRPr/>
            </a:pPr>
            <a:r>
              <a:rPr lang="en-US" dirty="0"/>
              <a:t>© 2017 Pearson Education, Inc., Hoboken, NJ. All rights reserved.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824788" cy="1323041"/>
          </a:xfrm>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Basic Algorithms</a:t>
            </a:r>
          </a:p>
        </p:txBody>
      </p:sp>
      <p:graphicFrame>
        <p:nvGraphicFramePr>
          <p:cNvPr id="4" name="Content Placeholder 3"/>
          <p:cNvGraphicFramePr>
            <a:graphicFrameLocks noGrp="1"/>
          </p:cNvGraphicFramePr>
          <p:nvPr>
            <p:ph idx="4294967295"/>
          </p:nvPr>
        </p:nvGraphicFramePr>
        <p:xfrm>
          <a:off x="533400" y="2133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6006353" cy="365125"/>
          </a:xfrm>
        </p:spPr>
        <p:txBody>
          <a:bodyPr/>
          <a:lstStyle/>
          <a:p>
            <a:pPr>
              <a:defRPr/>
            </a:pPr>
            <a:r>
              <a:rPr lang="en-US" dirty="0"/>
              <a:t>© 2017 Pearson Education, Inc., Hoboken, NJ. All rights reserved.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4.pdf"/>
          <p:cNvPicPr>
            <a:picLocks noChangeAspect="1"/>
          </p:cNvPicPr>
          <p:nvPr/>
        </p:nvPicPr>
        <p:blipFill>
          <a:blip r:embed="rId3"/>
          <a:stretch>
            <a:fillRect/>
          </a:stretch>
        </p:blipFill>
        <p:spPr>
          <a:xfrm>
            <a:off x="381000" y="190500"/>
            <a:ext cx="8628529" cy="6667499"/>
          </a:xfrm>
          <a:prstGeom prst="rect">
            <a:avLst/>
          </a:prstGeom>
        </p:spPr>
      </p:pic>
      <p:sp>
        <p:nvSpPr>
          <p:cNvPr id="5" name="Footer Placeholder 4"/>
          <p:cNvSpPr>
            <a:spLocks noGrp="1"/>
          </p:cNvSpPr>
          <p:nvPr>
            <p:ph type="ftr" sz="quarter" idx="11"/>
          </p:nvPr>
        </p:nvSpPr>
        <p:spPr>
          <a:xfrm>
            <a:off x="318246" y="6492875"/>
            <a:ext cx="57777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Least Recently Used (LRU)</a:t>
            </a:r>
          </a:p>
        </p:txBody>
      </p:sp>
      <p:sp>
        <p:nvSpPr>
          <p:cNvPr id="3" name="Content Placeholder 2"/>
          <p:cNvSpPr>
            <a:spLocks noGrp="1"/>
          </p:cNvSpPr>
          <p:nvPr>
            <p:ph idx="4294967295"/>
          </p:nvPr>
        </p:nvSpPr>
        <p:spPr>
          <a:xfrm>
            <a:off x="609600" y="2209800"/>
            <a:ext cx="7924800" cy="3840163"/>
          </a:xfrm>
        </p:spPr>
        <p:txBody>
          <a:bodyPr>
            <a:normAutofit fontScale="92500"/>
          </a:bodyPr>
          <a:lstStyle/>
          <a:p>
            <a:pPr>
              <a:spcBef>
                <a:spcPts val="1200"/>
              </a:spcBef>
            </a:pPr>
            <a:r>
              <a:rPr lang="en-US" sz="2800" dirty="0"/>
              <a:t>Replaces the page that has not been referenced for the longest time</a:t>
            </a:r>
          </a:p>
          <a:p>
            <a:pPr>
              <a:spcBef>
                <a:spcPts val="1200"/>
              </a:spcBef>
            </a:pPr>
            <a:r>
              <a:rPr lang="en-US" sz="2800" dirty="0"/>
              <a:t>By the principle of locality, this should be the page least likely to be referenced in the near future</a:t>
            </a:r>
          </a:p>
          <a:p>
            <a:pPr>
              <a:spcBef>
                <a:spcPts val="1200"/>
              </a:spcBef>
            </a:pPr>
            <a:r>
              <a:rPr lang="en-US" sz="2800" dirty="0"/>
              <a:t>Difficult to implement</a:t>
            </a:r>
          </a:p>
          <a:p>
            <a:pPr lvl="1"/>
            <a:r>
              <a:rPr lang="en-US" sz="2595" dirty="0"/>
              <a:t>One approach is to tag each page with the time of last reference</a:t>
            </a:r>
          </a:p>
          <a:p>
            <a:pPr lvl="2"/>
            <a:r>
              <a:rPr lang="en-US" sz="2378" dirty="0"/>
              <a:t>This requires a great deal of overhead</a:t>
            </a:r>
          </a:p>
        </p:txBody>
      </p:sp>
      <p:sp>
        <p:nvSpPr>
          <p:cNvPr id="7" name="Footer Placeholder 6"/>
          <p:cNvSpPr>
            <a:spLocks noGrp="1"/>
          </p:cNvSpPr>
          <p:nvPr>
            <p:ph type="ftr" sz="quarter" idx="11"/>
          </p:nvPr>
        </p:nvSpPr>
        <p:spPr>
          <a:xfrm>
            <a:off x="318246" y="6492875"/>
            <a:ext cx="5396753" cy="365125"/>
          </a:xfrm>
        </p:spPr>
        <p:txBody>
          <a:bodyPr/>
          <a:lstStyle/>
          <a:p>
            <a:pPr>
              <a:defRPr/>
            </a:pPr>
            <a:r>
              <a:rPr lang="en-US" dirty="0"/>
              <a:t>© 2017 Pearson Education, Inc., Hoboken, NJ. All rights reserved.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First-in-First-out (FIFO)</a:t>
            </a:r>
          </a:p>
        </p:txBody>
      </p:sp>
      <p:sp>
        <p:nvSpPr>
          <p:cNvPr id="3" name="Content Placeholder 2"/>
          <p:cNvSpPr>
            <a:spLocks noGrp="1"/>
          </p:cNvSpPr>
          <p:nvPr>
            <p:ph idx="4294967295"/>
          </p:nvPr>
        </p:nvSpPr>
        <p:spPr>
          <a:xfrm>
            <a:off x="533400" y="2286000"/>
            <a:ext cx="8229600" cy="5334000"/>
          </a:xfrm>
        </p:spPr>
        <p:txBody>
          <a:bodyPr>
            <a:normAutofit/>
          </a:bodyPr>
          <a:lstStyle/>
          <a:p>
            <a:r>
              <a:rPr lang="en-US" sz="2600" dirty="0"/>
              <a:t>Treats page frames allocated to a process as a circular buffer</a:t>
            </a:r>
          </a:p>
          <a:p>
            <a:r>
              <a:rPr lang="en-US" sz="2600" dirty="0"/>
              <a:t>Pages are removed in round-robin style</a:t>
            </a:r>
          </a:p>
          <a:p>
            <a:pPr marL="625475" lvl="2" indent="-342900">
              <a:buSzPct val="100000"/>
              <a:buFont typeface="Wingdings" charset="2"/>
              <a:buChar char="§"/>
            </a:pPr>
            <a:r>
              <a:rPr lang="en-US" sz="2200" dirty="0"/>
              <a:t>Simple replacement policy to implement</a:t>
            </a:r>
          </a:p>
          <a:p>
            <a:r>
              <a:rPr lang="en-US" sz="2600" dirty="0"/>
              <a:t>Page that has been in memory the                          longest is replaced</a:t>
            </a:r>
          </a:p>
        </p:txBody>
      </p:sp>
      <p:sp>
        <p:nvSpPr>
          <p:cNvPr id="7" name="Footer Placeholder 6"/>
          <p:cNvSpPr>
            <a:spLocks noGrp="1"/>
          </p:cNvSpPr>
          <p:nvPr>
            <p:ph type="ftr" sz="quarter" idx="11"/>
          </p:nvPr>
        </p:nvSpPr>
        <p:spPr>
          <a:xfrm>
            <a:off x="318246" y="6492875"/>
            <a:ext cx="7225553" cy="365125"/>
          </a:xfrm>
        </p:spPr>
        <p:txBody>
          <a:bodyPr/>
          <a:lstStyle/>
          <a:p>
            <a:pPr>
              <a:defRPr/>
            </a:pPr>
            <a:r>
              <a:rPr lang="en-US" dirty="0"/>
              <a:t>© 2017 Pearson Education, Inc., Hoboken, NJ. All rights reserved.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lumMod val="50000"/>
                  </a:schemeClr>
                </a:solidFill>
              </a:rPr>
              <a:t>Execution of a Process</a:t>
            </a:r>
          </a:p>
        </p:txBody>
      </p:sp>
      <p:sp>
        <p:nvSpPr>
          <p:cNvPr id="3" name="Content Placeholder 2"/>
          <p:cNvSpPr>
            <a:spLocks noGrp="1"/>
          </p:cNvSpPr>
          <p:nvPr>
            <p:ph idx="4294967295"/>
          </p:nvPr>
        </p:nvSpPr>
        <p:spPr>
          <a:xfrm>
            <a:off x="457200" y="2209800"/>
            <a:ext cx="8305800" cy="3962400"/>
          </a:xfrm>
        </p:spPr>
        <p:txBody>
          <a:bodyPr/>
          <a:lstStyle/>
          <a:p>
            <a:r>
              <a:rPr lang="en-US" sz="2800" dirty="0"/>
              <a:t>Piece of process that contains the logical address is brought into main memory</a:t>
            </a:r>
          </a:p>
          <a:p>
            <a:pPr lvl="2"/>
            <a:r>
              <a:rPr lang="en-US" sz="2200" dirty="0"/>
              <a:t>Operating system issues a disk I/O Read request</a:t>
            </a:r>
          </a:p>
          <a:p>
            <a:pPr lvl="2"/>
            <a:r>
              <a:rPr lang="en-US" sz="2200" dirty="0"/>
              <a:t>Another process is dispatched to run while the disk I/O takes place</a:t>
            </a:r>
          </a:p>
          <a:p>
            <a:pPr lvl="2"/>
            <a:r>
              <a:rPr lang="en-US" sz="2200" dirty="0"/>
              <a:t>An interrupt is issued when disk I/O is complete, which causes the operating system to place the affected process in the Ready state</a:t>
            </a:r>
          </a:p>
          <a:p>
            <a:endParaRPr lang="en-US" dirty="0"/>
          </a:p>
        </p:txBody>
      </p:sp>
      <p:sp>
        <p:nvSpPr>
          <p:cNvPr id="7" name="Footer Placeholder 6"/>
          <p:cNvSpPr>
            <a:spLocks noGrp="1"/>
          </p:cNvSpPr>
          <p:nvPr>
            <p:ph type="ftr" sz="quarter" idx="11"/>
          </p:nvPr>
        </p:nvSpPr>
        <p:spPr>
          <a:xfrm>
            <a:off x="318246" y="6492875"/>
            <a:ext cx="5472953" cy="365125"/>
          </a:xfrm>
        </p:spPr>
        <p:txBody>
          <a:bodyPr/>
          <a:lstStyle/>
          <a:p>
            <a:pPr>
              <a:defRPr/>
            </a:pPr>
            <a:r>
              <a:rPr lang="en-US" dirty="0"/>
              <a:t>© 2017 Pearson Education, Inc., Hoboken, NJ. All rights reserved.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20147"/>
          </a:xfrm>
        </p:spPr>
        <p:txBody>
          <a:bodyPr/>
          <a:lstStyle/>
          <a:p>
            <a:pPr algn="ctr"/>
            <a:r>
              <a:rPr lang="en-US" b="1" dirty="0">
                <a:solidFill>
                  <a:schemeClr val="accent1">
                    <a:lumMod val="50000"/>
                  </a:schemeClr>
                </a:solidFill>
              </a:rPr>
              <a:t>Clock Policy</a:t>
            </a:r>
          </a:p>
        </p:txBody>
      </p:sp>
      <p:sp>
        <p:nvSpPr>
          <p:cNvPr id="3" name="Content Placeholder 2"/>
          <p:cNvSpPr>
            <a:spLocks noGrp="1"/>
          </p:cNvSpPr>
          <p:nvPr>
            <p:ph idx="4294967295"/>
          </p:nvPr>
        </p:nvSpPr>
        <p:spPr>
          <a:xfrm>
            <a:off x="533400" y="2057400"/>
            <a:ext cx="8229600" cy="5181600"/>
          </a:xfrm>
        </p:spPr>
        <p:txBody>
          <a:bodyPr>
            <a:normAutofit/>
          </a:bodyPr>
          <a:lstStyle/>
          <a:p>
            <a:r>
              <a:rPr lang="en-US" sz="2400" dirty="0"/>
              <a:t>Requires the association of an additional bit with each frame</a:t>
            </a:r>
          </a:p>
          <a:p>
            <a:pPr lvl="2"/>
            <a:r>
              <a:rPr lang="en-US" sz="2200" dirty="0"/>
              <a:t>Referred to as the </a:t>
            </a:r>
            <a:r>
              <a:rPr lang="en-US" sz="2200" i="1" dirty="0"/>
              <a:t>use</a:t>
            </a:r>
            <a:r>
              <a:rPr lang="en-US" sz="2200" dirty="0"/>
              <a:t> bit</a:t>
            </a:r>
          </a:p>
          <a:p>
            <a:r>
              <a:rPr lang="en-US" sz="2400" dirty="0"/>
              <a:t>When a page is first loaded in memory or referenced, the use bit is set to 1</a:t>
            </a:r>
          </a:p>
          <a:p>
            <a:r>
              <a:rPr lang="en-US" sz="2400" dirty="0"/>
              <a:t>The set of frames is considered to be a circular buffer</a:t>
            </a:r>
          </a:p>
          <a:p>
            <a:r>
              <a:rPr lang="en-US" sz="2400" dirty="0"/>
              <a:t>Any frame with a use bit of 1 is passed over                        by the algorithm</a:t>
            </a:r>
          </a:p>
          <a:p>
            <a:r>
              <a:rPr lang="en-US" sz="2400" dirty="0"/>
              <a:t>Page frames visualized as laid out in a circle</a:t>
            </a:r>
          </a:p>
          <a:p>
            <a:endParaRPr lang="en-US" dirty="0"/>
          </a:p>
        </p:txBody>
      </p:sp>
      <p:sp>
        <p:nvSpPr>
          <p:cNvPr id="8" name="Footer Placeholder 7"/>
          <p:cNvSpPr>
            <a:spLocks noGrp="1"/>
          </p:cNvSpPr>
          <p:nvPr>
            <p:ph type="ftr" sz="quarter" idx="11"/>
          </p:nvPr>
        </p:nvSpPr>
        <p:spPr>
          <a:xfrm>
            <a:off x="318246" y="6492875"/>
            <a:ext cx="6082553" cy="365125"/>
          </a:xfrm>
        </p:spPr>
        <p:txBody>
          <a:bodyPr/>
          <a:lstStyle/>
          <a:p>
            <a:pPr>
              <a:defRPr/>
            </a:pPr>
            <a:r>
              <a:rPr lang="en-US" dirty="0"/>
              <a:t>© 2017 Pearson Education, Inc., Hoboken, NJ. All rights reserved.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tretch>
            <a:fillRect/>
          </a:stretch>
        </p:blipFill>
        <p:spPr>
          <a:xfrm>
            <a:off x="2208295" y="304800"/>
            <a:ext cx="4802105" cy="6347130"/>
          </a:xfrm>
          <a:prstGeom prst="rect">
            <a:avLst/>
          </a:prstGeom>
        </p:spPr>
      </p:pic>
      <p:sp>
        <p:nvSpPr>
          <p:cNvPr id="5" name="Footer Placeholder 4"/>
          <p:cNvSpPr>
            <a:spLocks noGrp="1"/>
          </p:cNvSpPr>
          <p:nvPr>
            <p:ph type="ftr" sz="quarter" idx="11"/>
          </p:nvPr>
        </p:nvSpPr>
        <p:spPr>
          <a:xfrm>
            <a:off x="318246" y="6492875"/>
            <a:ext cx="6996953" cy="365125"/>
          </a:xfrm>
        </p:spPr>
        <p:txBody>
          <a:bodyPr/>
          <a:lstStyle/>
          <a:p>
            <a:pPr>
              <a:defRPr/>
            </a:pPr>
            <a:r>
              <a:rPr lang="en-US" dirty="0"/>
              <a:t>© 2017 Pearson Education, Inc., Hoboken, NJ. All rights reserved. </a:t>
            </a:r>
          </a:p>
        </p:txBody>
      </p:sp>
    </p:spTree>
  </p:cSld>
  <p:clrMapOvr>
    <a:masterClrMapping/>
  </p:clrMapOvr>
  <p:transition spd="slow">
    <p:wheel spokes="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6.pdf"/>
          <p:cNvPicPr>
            <a:picLocks noChangeAspect="1"/>
          </p:cNvPicPr>
          <p:nvPr/>
        </p:nvPicPr>
        <p:blipFill>
          <a:blip r:embed="rId3"/>
          <a:srcRect l="9091" t="22353" r="9091" b="24706"/>
          <a:stretch>
            <a:fillRect/>
          </a:stretch>
        </p:blipFill>
        <p:spPr>
          <a:xfrm>
            <a:off x="448169" y="1532976"/>
            <a:ext cx="8364143" cy="4182024"/>
          </a:xfrm>
          <a:prstGeom prst="rect">
            <a:avLst/>
          </a:prstGeom>
        </p:spPr>
      </p:pic>
      <p:sp>
        <p:nvSpPr>
          <p:cNvPr id="6" name="Footer Placeholder 5"/>
          <p:cNvSpPr>
            <a:spLocks noGrp="1"/>
          </p:cNvSpPr>
          <p:nvPr>
            <p:ph type="ftr" sz="quarter" idx="11"/>
          </p:nvPr>
        </p:nvSpPr>
        <p:spPr>
          <a:xfrm>
            <a:off x="318246" y="6492875"/>
            <a:ext cx="73017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Buffering</a:t>
            </a:r>
          </a:p>
        </p:txBody>
      </p:sp>
      <p:sp>
        <p:nvSpPr>
          <p:cNvPr id="3" name="Content Placeholder 2"/>
          <p:cNvSpPr>
            <a:spLocks noGrp="1"/>
          </p:cNvSpPr>
          <p:nvPr>
            <p:ph idx="4294967295"/>
          </p:nvPr>
        </p:nvSpPr>
        <p:spPr>
          <a:xfrm>
            <a:off x="533400" y="2209800"/>
            <a:ext cx="2590800" cy="3840163"/>
          </a:xfrm>
        </p:spPr>
        <p:txBody>
          <a:bodyPr>
            <a:normAutofit/>
          </a:bodyPr>
          <a:lstStyle/>
          <a:p>
            <a:r>
              <a:rPr lang="en-US" sz="2200" dirty="0"/>
              <a:t>Improves paging performance and allows the use of a simpler page replacement policy</a:t>
            </a:r>
          </a:p>
        </p:txBody>
      </p:sp>
      <p:graphicFrame>
        <p:nvGraphicFramePr>
          <p:cNvPr id="4" name="Diagram 3"/>
          <p:cNvGraphicFramePr/>
          <p:nvPr>
            <p:extLst>
              <p:ext uri="{D42A27DB-BD31-4B8C-83A1-F6EECF244321}">
                <p14:modId xmlns:p14="http://schemas.microsoft.com/office/powerpoint/2010/main" val="3041057798"/>
              </p:ext>
            </p:extLst>
          </p:nvPr>
        </p:nvGraphicFramePr>
        <p:xfrm>
          <a:off x="1752600" y="2057400"/>
          <a:ext cx="7086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225553" cy="365125"/>
          </a:xfrm>
        </p:spPr>
        <p:txBody>
          <a:bodyPr/>
          <a:lstStyle/>
          <a:p>
            <a:pPr>
              <a:defRPr/>
            </a:pPr>
            <a:r>
              <a:rPr lang="en-US" dirty="0"/>
              <a:t>© 2017 Pearson Education, Inc., Hoboken, NJ. All rights reserved.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219200"/>
          </a:xfrm>
        </p:spPr>
        <p:txBody>
          <a:bodyPr>
            <a:noAutofit/>
          </a:bodyPr>
          <a:lstStyle/>
          <a:p>
            <a:r>
              <a:rPr lang="en-NZ" sz="3800" b="1" dirty="0">
                <a:solidFill>
                  <a:schemeClr val="accent1">
                    <a:lumMod val="50000"/>
                  </a:schemeClr>
                </a:solidFill>
              </a:rPr>
              <a:t>Replacement Policy and Cache Size</a:t>
            </a:r>
          </a:p>
        </p:txBody>
      </p:sp>
      <p:sp>
        <p:nvSpPr>
          <p:cNvPr id="3" name="Content Placeholder 2"/>
          <p:cNvSpPr>
            <a:spLocks noGrp="1"/>
          </p:cNvSpPr>
          <p:nvPr>
            <p:ph idx="4294967295"/>
          </p:nvPr>
        </p:nvSpPr>
        <p:spPr>
          <a:xfrm>
            <a:off x="533400" y="2057400"/>
            <a:ext cx="8229600" cy="5257800"/>
          </a:xfrm>
        </p:spPr>
        <p:txBody>
          <a:bodyPr/>
          <a:lstStyle/>
          <a:p>
            <a:r>
              <a:rPr lang="en-NZ" sz="2800" dirty="0"/>
              <a:t>With large caches, replacement of pages can have a performance impact</a:t>
            </a:r>
          </a:p>
          <a:p>
            <a:pPr lvl="2"/>
            <a:r>
              <a:rPr lang="en-NZ" sz="2200" dirty="0"/>
              <a:t>If the page frame selected for replacement is in the cache, that cache block is lost as well as the page that it holds</a:t>
            </a:r>
          </a:p>
          <a:p>
            <a:pPr lvl="2"/>
            <a:r>
              <a:rPr lang="en-NZ" sz="2200" dirty="0"/>
              <a:t>In systems using page buffering, cache performance can be improved with a policy for page placement in the page buffer</a:t>
            </a:r>
          </a:p>
          <a:p>
            <a:pPr lvl="2"/>
            <a:r>
              <a:rPr lang="en-NZ" sz="2200" dirty="0"/>
              <a:t>Most operating systems place pages by selecting an arbitrary page frame from the page buffer</a:t>
            </a:r>
          </a:p>
          <a:p>
            <a:pPr lvl="1"/>
            <a:endParaRPr lang="en-NZ" sz="2600" dirty="0"/>
          </a:p>
        </p:txBody>
      </p:sp>
      <p:sp>
        <p:nvSpPr>
          <p:cNvPr id="7" name="Footer Placeholder 6"/>
          <p:cNvSpPr>
            <a:spLocks noGrp="1"/>
          </p:cNvSpPr>
          <p:nvPr>
            <p:ph type="ftr" sz="quarter" idx="11"/>
          </p:nvPr>
        </p:nvSpPr>
        <p:spPr>
          <a:xfrm>
            <a:off x="318246" y="6492875"/>
            <a:ext cx="6234953" cy="365125"/>
          </a:xfrm>
        </p:spPr>
        <p:txBody>
          <a:bodyPr/>
          <a:lstStyle/>
          <a:p>
            <a:pPr>
              <a:defRPr/>
            </a:pPr>
            <a:r>
              <a:rPr lang="en-US" dirty="0"/>
              <a:t>© 2017 Pearson Education, Inc., Hoboken, NJ. All rights reserved.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Resident Set Management</a:t>
            </a:r>
          </a:p>
        </p:txBody>
      </p:sp>
      <p:sp>
        <p:nvSpPr>
          <p:cNvPr id="3" name="Content Placeholder 2"/>
          <p:cNvSpPr>
            <a:spLocks noGrp="1"/>
          </p:cNvSpPr>
          <p:nvPr>
            <p:ph idx="4294967295"/>
          </p:nvPr>
        </p:nvSpPr>
        <p:spPr>
          <a:xfrm>
            <a:off x="457200" y="2133600"/>
            <a:ext cx="8229600" cy="5105400"/>
          </a:xfrm>
        </p:spPr>
        <p:txBody>
          <a:bodyPr>
            <a:normAutofit/>
          </a:bodyPr>
          <a:lstStyle/>
          <a:p>
            <a:r>
              <a:rPr lang="en-NZ" sz="2800" dirty="0"/>
              <a:t>The OS must decide how many pages to bring into main memory</a:t>
            </a:r>
          </a:p>
          <a:p>
            <a:pPr lvl="2"/>
            <a:r>
              <a:rPr lang="en-NZ" sz="2200" dirty="0"/>
              <a:t>The smaller the amount of memory allocated to each process, the more processes can reside in memory</a:t>
            </a:r>
          </a:p>
          <a:p>
            <a:pPr lvl="2"/>
            <a:r>
              <a:rPr lang="en-NZ" sz="2200" dirty="0"/>
              <a:t>Small number of pages loaded increases page faults</a:t>
            </a:r>
          </a:p>
          <a:p>
            <a:pPr lvl="2"/>
            <a:r>
              <a:rPr lang="en-NZ" sz="2200" dirty="0"/>
              <a:t>Beyond a certain size, further allocations                               of pages will not effect the page fault rate</a:t>
            </a:r>
          </a:p>
        </p:txBody>
      </p:sp>
      <p:sp>
        <p:nvSpPr>
          <p:cNvPr id="7" name="Footer Placeholder 6"/>
          <p:cNvSpPr>
            <a:spLocks noGrp="1"/>
          </p:cNvSpPr>
          <p:nvPr>
            <p:ph type="ftr" sz="quarter" idx="11"/>
          </p:nvPr>
        </p:nvSpPr>
        <p:spPr>
          <a:xfrm>
            <a:off x="318246" y="6492875"/>
            <a:ext cx="6844553" cy="365125"/>
          </a:xfrm>
        </p:spPr>
        <p:txBody>
          <a:bodyPr/>
          <a:lstStyle/>
          <a:p>
            <a:pPr>
              <a:defRPr/>
            </a:pPr>
            <a:r>
              <a:rPr lang="en-US" dirty="0"/>
              <a:t>© 2017 Pearson Education, Inc., Hoboken, NJ. All rights reserved.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a:solidFill>
                  <a:schemeClr val="tx2">
                    <a:lumMod val="50000"/>
                  </a:schemeClr>
                </a:solidFill>
              </a:rPr>
              <a:t>Resident Set Size</a:t>
            </a:r>
          </a:p>
        </p:txBody>
      </p:sp>
      <p:sp>
        <p:nvSpPr>
          <p:cNvPr id="5" name="Text Placeholder 4"/>
          <p:cNvSpPr>
            <a:spLocks noGrp="1"/>
          </p:cNvSpPr>
          <p:nvPr>
            <p:ph type="body" idx="1"/>
          </p:nvPr>
        </p:nvSpPr>
        <p:spPr>
          <a:xfrm>
            <a:off x="685800" y="2362200"/>
            <a:ext cx="3657600" cy="730415"/>
          </a:xfrm>
        </p:spPr>
        <p:txBody>
          <a:bodyPr/>
          <a:lstStyle/>
          <a:p>
            <a:pPr lvl="0"/>
            <a:r>
              <a:rPr lang="en-US" sz="3200" dirty="0"/>
              <a:t>Fixed-allocation</a:t>
            </a:r>
          </a:p>
          <a:p>
            <a:endParaRPr lang="en-US" dirty="0"/>
          </a:p>
        </p:txBody>
      </p:sp>
      <p:sp>
        <p:nvSpPr>
          <p:cNvPr id="6" name="Text Placeholder 5"/>
          <p:cNvSpPr>
            <a:spLocks noGrp="1"/>
          </p:cNvSpPr>
          <p:nvPr>
            <p:ph type="body" sz="quarter" idx="3"/>
          </p:nvPr>
        </p:nvSpPr>
        <p:spPr>
          <a:xfrm>
            <a:off x="4800600" y="2438400"/>
            <a:ext cx="3657600" cy="609600"/>
          </a:xfrm>
        </p:spPr>
        <p:txBody>
          <a:bodyPr/>
          <a:lstStyle/>
          <a:p>
            <a:pPr lvl="0"/>
            <a:r>
              <a:rPr lang="en-US" sz="3200" dirty="0"/>
              <a:t>Variable-allocation</a:t>
            </a:r>
          </a:p>
          <a:p>
            <a:endParaRPr lang="en-US" sz="3200" dirty="0"/>
          </a:p>
        </p:txBody>
      </p:sp>
      <p:sp>
        <p:nvSpPr>
          <p:cNvPr id="7" name="Content Placeholder 6"/>
          <p:cNvSpPr>
            <a:spLocks noGrp="1"/>
          </p:cNvSpPr>
          <p:nvPr>
            <p:ph sz="quarter" idx="4"/>
          </p:nvPr>
        </p:nvSpPr>
        <p:spPr>
          <a:xfrm>
            <a:off x="4828032" y="2895599"/>
            <a:ext cx="3657600" cy="3230563"/>
          </a:xfrm>
        </p:spPr>
        <p:txBody>
          <a:bodyPr>
            <a:normAutofit/>
          </a:bodyPr>
          <a:lstStyle/>
          <a:p>
            <a:pPr lvl="0"/>
            <a:r>
              <a:rPr lang="en-US" sz="2200" dirty="0"/>
              <a:t>Allows the number of page frames allocated to a process to be varied over the lifetime of the process</a:t>
            </a:r>
          </a:p>
        </p:txBody>
      </p:sp>
      <p:sp>
        <p:nvSpPr>
          <p:cNvPr id="8" name="Content Placeholder 7"/>
          <p:cNvSpPr>
            <a:spLocks noGrp="1"/>
          </p:cNvSpPr>
          <p:nvPr>
            <p:ph sz="half" idx="2"/>
          </p:nvPr>
        </p:nvSpPr>
        <p:spPr>
          <a:xfrm>
            <a:off x="663388" y="2895601"/>
            <a:ext cx="3657600" cy="3230562"/>
          </a:xfrm>
        </p:spPr>
        <p:txBody>
          <a:bodyPr/>
          <a:lstStyle/>
          <a:p>
            <a:r>
              <a:rPr lang="en-US" sz="2200" dirty="0"/>
              <a:t>Gives a process a fixed number of frames in main memory within which to execute</a:t>
            </a:r>
          </a:p>
          <a:p>
            <a:pPr marL="628650" lvl="1" indent="-228600">
              <a:spcBef>
                <a:spcPts val="1800"/>
              </a:spcBef>
            </a:pPr>
            <a:r>
              <a:rPr lang="en-US" sz="2000" dirty="0"/>
              <a:t>When a page fault occurs, one of the pages of that process must be replaced</a:t>
            </a:r>
          </a:p>
          <a:p>
            <a:endParaRPr lang="en-US" dirty="0"/>
          </a:p>
        </p:txBody>
      </p:sp>
      <p:sp>
        <p:nvSpPr>
          <p:cNvPr id="11" name="Footer Placeholder 10"/>
          <p:cNvSpPr>
            <a:spLocks noGrp="1"/>
          </p:cNvSpPr>
          <p:nvPr>
            <p:ph type="ftr" sz="quarter" idx="11"/>
          </p:nvPr>
        </p:nvSpPr>
        <p:spPr>
          <a:xfrm>
            <a:off x="318246" y="6492875"/>
            <a:ext cx="6539753" cy="365125"/>
          </a:xfrm>
        </p:spPr>
        <p:txBody>
          <a:bodyPr/>
          <a:lstStyle/>
          <a:p>
            <a:pPr>
              <a:defRPr/>
            </a:pPr>
            <a:r>
              <a:rPr lang="en-US" dirty="0"/>
              <a:t>© 2017 Pearson Education, Inc., Hoboken, NJ. All rights reserved.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Replacement Scope</a:t>
            </a:r>
          </a:p>
        </p:txBody>
      </p:sp>
      <p:sp>
        <p:nvSpPr>
          <p:cNvPr id="3" name="Content Placeholder 2"/>
          <p:cNvSpPr>
            <a:spLocks noGrp="1"/>
          </p:cNvSpPr>
          <p:nvPr>
            <p:ph idx="4294967295"/>
          </p:nvPr>
        </p:nvSpPr>
        <p:spPr>
          <a:xfrm>
            <a:off x="457200" y="2057400"/>
            <a:ext cx="8229600" cy="5181600"/>
          </a:xfrm>
        </p:spPr>
        <p:txBody>
          <a:bodyPr>
            <a:normAutofit/>
          </a:bodyPr>
          <a:lstStyle/>
          <a:p>
            <a:r>
              <a:rPr lang="en-NZ" sz="2400" dirty="0"/>
              <a:t>The scope of a replacement strategy can be categorized as </a:t>
            </a:r>
            <a:r>
              <a:rPr lang="en-NZ" sz="2400" b="1" i="1" dirty="0"/>
              <a:t>global</a:t>
            </a:r>
            <a:r>
              <a:rPr lang="en-NZ" sz="2400" i="1" dirty="0"/>
              <a:t> </a:t>
            </a:r>
            <a:r>
              <a:rPr lang="en-NZ" sz="2400" dirty="0"/>
              <a:t>or </a:t>
            </a:r>
            <a:r>
              <a:rPr lang="en-NZ" sz="2400" b="1" i="1" dirty="0"/>
              <a:t>local</a:t>
            </a:r>
            <a:endParaRPr lang="en-NZ" sz="2400" b="1" dirty="0"/>
          </a:p>
          <a:p>
            <a:pPr marL="741363" lvl="1" indent="-284163"/>
            <a:r>
              <a:rPr lang="en-NZ" sz="2200" dirty="0"/>
              <a:t>Both types are activated by a page fault when there are no free page frames</a:t>
            </a:r>
          </a:p>
        </p:txBody>
      </p:sp>
      <p:graphicFrame>
        <p:nvGraphicFramePr>
          <p:cNvPr id="4" name="Diagram 3"/>
          <p:cNvGraphicFramePr/>
          <p:nvPr/>
        </p:nvGraphicFramePr>
        <p:xfrm>
          <a:off x="457200" y="3810000"/>
          <a:ext cx="82296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082553" cy="365125"/>
          </a:xfrm>
        </p:spPr>
        <p:txBody>
          <a:bodyPr/>
          <a:lstStyle/>
          <a:p>
            <a:pPr>
              <a:defRPr/>
            </a:pPr>
            <a:r>
              <a:rPr lang="en-US" dirty="0"/>
              <a:t>© 2017 Pearson Education, Inc., Hoboken, NJ. All rights reserved.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599" y="1219201"/>
            <a:ext cx="8062805" cy="4345224"/>
          </a:xfrm>
          <a:prstGeom prst="rect">
            <a:avLst/>
          </a:prstGeom>
        </p:spPr>
      </p:pic>
      <p:sp useBgFill="1">
        <p:nvSpPr>
          <p:cNvPr id="6" name="TextBox 5"/>
          <p:cNvSpPr txBox="1"/>
          <p:nvPr/>
        </p:nvSpPr>
        <p:spPr>
          <a:xfrm>
            <a:off x="6172200" y="1219200"/>
            <a:ext cx="228600" cy="369332"/>
          </a:xfrm>
          <a:prstGeom prst="rect">
            <a:avLst/>
          </a:prstGeom>
        </p:spPr>
        <p:txBody>
          <a:bodyPr wrap="square" rtlCol="0">
            <a:spAutoFit/>
          </a:bodyPr>
          <a:lstStyle/>
          <a:p>
            <a:r>
              <a:rPr lang="en-US" dirty="0"/>
              <a:t> </a:t>
            </a:r>
          </a:p>
        </p:txBody>
      </p:sp>
      <p:sp>
        <p:nvSpPr>
          <p:cNvPr id="7" name="TextBox 6"/>
          <p:cNvSpPr txBox="1"/>
          <p:nvPr/>
        </p:nvSpPr>
        <p:spPr>
          <a:xfrm>
            <a:off x="304800" y="5977283"/>
            <a:ext cx="8534400" cy="369332"/>
          </a:xfrm>
          <a:prstGeom prst="rect">
            <a:avLst/>
          </a:prstGeom>
          <a:noFill/>
        </p:spPr>
        <p:txBody>
          <a:bodyPr wrap="square" rtlCol="0">
            <a:spAutoFit/>
          </a:bodyPr>
          <a:lstStyle/>
          <a:p>
            <a:pPr algn="ctr"/>
            <a:r>
              <a:rPr lang="en-US" b="1" dirty="0">
                <a:latin typeface="+mn-lt"/>
              </a:rPr>
              <a:t>Table 8.5  Resident Set Management</a:t>
            </a:r>
            <a:r>
              <a:rPr lang="en-US" dirty="0">
                <a:latin typeface="+mn-lt"/>
              </a:rPr>
              <a:t> </a:t>
            </a:r>
          </a:p>
        </p:txBody>
      </p:sp>
      <p:sp>
        <p:nvSpPr>
          <p:cNvPr id="10" name="Footer Placeholder 9"/>
          <p:cNvSpPr>
            <a:spLocks noGrp="1"/>
          </p:cNvSpPr>
          <p:nvPr>
            <p:ph type="ftr" sz="quarter" idx="11"/>
          </p:nvPr>
        </p:nvSpPr>
        <p:spPr>
          <a:xfrm>
            <a:off x="318246" y="6492875"/>
            <a:ext cx="66921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xmlns:mv="urn:schemas-microsoft-com:mac:vml">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78801" cy="1142999"/>
          </a:xfrm>
        </p:spPr>
        <p:txBody>
          <a:bodyPr>
            <a:normAutofit fontScale="90000"/>
          </a:bodyPr>
          <a:lstStyle/>
          <a:p>
            <a:pPr algn="l"/>
            <a:r>
              <a:rPr lang="en-US" b="1" dirty="0">
                <a:solidFill>
                  <a:schemeClr val="accent1">
                    <a:lumMod val="50000"/>
                  </a:schemeClr>
                </a:solidFill>
              </a:rPr>
              <a:t>Fixed Allocation, Local Scope</a:t>
            </a:r>
          </a:p>
        </p:txBody>
      </p:sp>
      <p:sp>
        <p:nvSpPr>
          <p:cNvPr id="3" name="Content Placeholder 2"/>
          <p:cNvSpPr>
            <a:spLocks noGrp="1"/>
          </p:cNvSpPr>
          <p:nvPr>
            <p:ph idx="4294967295"/>
          </p:nvPr>
        </p:nvSpPr>
        <p:spPr>
          <a:xfrm>
            <a:off x="457200" y="2057400"/>
            <a:ext cx="8229600" cy="4800600"/>
          </a:xfrm>
        </p:spPr>
        <p:txBody>
          <a:bodyPr>
            <a:normAutofit/>
          </a:bodyPr>
          <a:lstStyle/>
          <a:p>
            <a:r>
              <a:rPr lang="en-US" sz="2600" dirty="0"/>
              <a:t>Necessary to decide ahead of time the amount of allocation to give a process</a:t>
            </a:r>
          </a:p>
          <a:p>
            <a:r>
              <a:rPr lang="en-US" sz="2600" dirty="0"/>
              <a:t>If allocation is too small, there will be a high page fault rate</a:t>
            </a:r>
          </a:p>
        </p:txBody>
      </p:sp>
      <p:graphicFrame>
        <p:nvGraphicFramePr>
          <p:cNvPr id="4" name="Diagram 3"/>
          <p:cNvGraphicFramePr/>
          <p:nvPr>
            <p:extLst>
              <p:ext uri="{D42A27DB-BD31-4B8C-83A1-F6EECF244321}">
                <p14:modId xmlns:p14="http://schemas.microsoft.com/office/powerpoint/2010/main" val="3332367315"/>
              </p:ext>
            </p:extLst>
          </p:nvPr>
        </p:nvGraphicFramePr>
        <p:xfrm>
          <a:off x="914400" y="4267200"/>
          <a:ext cx="7162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5472953" cy="365125"/>
          </a:xfrm>
        </p:spPr>
        <p:txBody>
          <a:bodyPr/>
          <a:lstStyle/>
          <a:p>
            <a:pPr>
              <a:defRPr/>
            </a:pPr>
            <a:r>
              <a:rPr lang="en-US" dirty="0"/>
              <a:t>© 2017 Pearson Education, Inc., Hoboken, NJ. All rights reserved.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a:solidFill>
                  <a:schemeClr val="accent1">
                    <a:lumMod val="50000"/>
                  </a:schemeClr>
                </a:solidFill>
              </a:rPr>
              <a:t>Implications</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286000"/>
            <a:ext cx="8153400" cy="4267200"/>
          </a:xfrm>
        </p:spPr>
        <p:txBody>
          <a:bodyPr>
            <a:normAutofit fontScale="92500" lnSpcReduction="10000"/>
          </a:bodyPr>
          <a:lstStyle/>
          <a:p>
            <a:r>
              <a:rPr lang="en-US" sz="2200" dirty="0"/>
              <a:t>More processes may be maintained in main memory</a:t>
            </a:r>
          </a:p>
          <a:p>
            <a:pPr lvl="2"/>
            <a:r>
              <a:rPr lang="en-US" dirty="0"/>
              <a:t>Because only some of the pieces of any particular process are loaded, there is room for more processes</a:t>
            </a:r>
          </a:p>
          <a:p>
            <a:pPr lvl="2"/>
            <a:r>
              <a:rPr lang="en-US" dirty="0"/>
              <a:t>This leads to more efficient utilization of the processor because it is more likely that at least one of the more numerous processes will be in a Ready state at any particular time</a:t>
            </a:r>
          </a:p>
          <a:p>
            <a:r>
              <a:rPr lang="en-US" sz="2200" dirty="0"/>
              <a:t>A process may be larger than all of main memory</a:t>
            </a:r>
          </a:p>
          <a:p>
            <a:pPr lvl="2"/>
            <a:r>
              <a:rPr lang="en-US" dirty="0"/>
              <a:t>If the program being written is too large, the programmer must devise ways to structure the program into pieces that can be loaded separately in some sort of overlay strategy</a:t>
            </a:r>
          </a:p>
          <a:p>
            <a:pPr lvl="2"/>
            <a:r>
              <a:rPr lang="en-US" dirty="0"/>
              <a:t>With virtual memory based on paging or segmentation, that job is left to the OS and the hardware</a:t>
            </a:r>
          </a:p>
          <a:p>
            <a:pPr lvl="2"/>
            <a:r>
              <a:rPr lang="en-US" dirty="0"/>
              <a:t>The OS automatically loads pieces of a process into main memory as required</a:t>
            </a:r>
          </a:p>
          <a:p>
            <a:endParaRPr lang="en-US" dirty="0"/>
          </a:p>
        </p:txBody>
      </p:sp>
      <p:sp>
        <p:nvSpPr>
          <p:cNvPr id="7" name="Footer Placeholder 6"/>
          <p:cNvSpPr>
            <a:spLocks noGrp="1"/>
          </p:cNvSpPr>
          <p:nvPr>
            <p:ph type="ftr" sz="quarter" idx="11"/>
          </p:nvPr>
        </p:nvSpPr>
        <p:spPr>
          <a:xfrm>
            <a:off x="318246" y="6492875"/>
            <a:ext cx="5091953" cy="365125"/>
          </a:xfrm>
        </p:spPr>
        <p:txBody>
          <a:bodyPr/>
          <a:lstStyle/>
          <a:p>
            <a:pPr>
              <a:defRPr/>
            </a:pPr>
            <a:r>
              <a:rPr lang="en-US" dirty="0"/>
              <a:t>© 2017 Pearson Education, Inc., Hoboken, NJ. All rights reserved.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6253"/>
            <a:ext cx="8534400" cy="1296347"/>
          </a:xfrm>
        </p:spPr>
        <p:txBody>
          <a:bodyPr>
            <a:normAutofit fontScale="90000"/>
          </a:bodyPr>
          <a:lstStyle/>
          <a:p>
            <a:pPr algn="ctr"/>
            <a:r>
              <a:rPr lang="en-US" sz="4400" b="1" dirty="0">
                <a:solidFill>
                  <a:schemeClr val="accent3">
                    <a:lumMod val="50000"/>
                  </a:schemeClr>
                </a:solidFill>
              </a:rPr>
              <a:t>Variable Allocation </a:t>
            </a:r>
            <a:br>
              <a:rPr lang="en-US" sz="4400" b="1" dirty="0">
                <a:solidFill>
                  <a:schemeClr val="accent3">
                    <a:lumMod val="50000"/>
                  </a:schemeClr>
                </a:solidFill>
              </a:rPr>
            </a:br>
            <a:r>
              <a:rPr lang="en-US" sz="4400" b="1" dirty="0">
                <a:solidFill>
                  <a:schemeClr val="accent3">
                    <a:lumMod val="50000"/>
                  </a:schemeClr>
                </a:solidFill>
              </a:rPr>
              <a:t>Global Scope</a:t>
            </a:r>
          </a:p>
        </p:txBody>
      </p:sp>
      <p:sp>
        <p:nvSpPr>
          <p:cNvPr id="3" name="Content Placeholder 2"/>
          <p:cNvSpPr>
            <a:spLocks noGrp="1"/>
          </p:cNvSpPr>
          <p:nvPr>
            <p:ph idx="4294967295"/>
          </p:nvPr>
        </p:nvSpPr>
        <p:spPr>
          <a:xfrm>
            <a:off x="533400" y="2133600"/>
            <a:ext cx="8382000" cy="4953000"/>
          </a:xfrm>
        </p:spPr>
        <p:txBody>
          <a:bodyPr>
            <a:normAutofit/>
          </a:bodyPr>
          <a:lstStyle/>
          <a:p>
            <a:r>
              <a:rPr lang="en-US" sz="2200" dirty="0"/>
              <a:t>Easiest to implement</a:t>
            </a:r>
          </a:p>
          <a:p>
            <a:pPr lvl="1"/>
            <a:r>
              <a:rPr lang="en-US" sz="2000" dirty="0"/>
              <a:t>Adopted in a number of operating systems</a:t>
            </a:r>
          </a:p>
          <a:p>
            <a:r>
              <a:rPr lang="en-US" sz="2200" dirty="0"/>
              <a:t>OS maintains a list of free frames</a:t>
            </a:r>
          </a:p>
          <a:p>
            <a:r>
              <a:rPr lang="en-US" sz="2200" dirty="0"/>
              <a:t>Free frame is added to resident set of process when a page fault occurs</a:t>
            </a:r>
          </a:p>
          <a:p>
            <a:r>
              <a:rPr lang="en-US" sz="2200" dirty="0"/>
              <a:t>If no frames are available the OS must choose a page currently in memory</a:t>
            </a:r>
          </a:p>
          <a:p>
            <a:r>
              <a:rPr lang="en-US" sz="2200" dirty="0"/>
              <a:t>One way to counter potential problems is to use page buffering</a:t>
            </a:r>
          </a:p>
        </p:txBody>
      </p:sp>
      <p:sp>
        <p:nvSpPr>
          <p:cNvPr id="6" name="Footer Placeholder 5"/>
          <p:cNvSpPr>
            <a:spLocks noGrp="1"/>
          </p:cNvSpPr>
          <p:nvPr>
            <p:ph type="ftr" sz="quarter" idx="11"/>
          </p:nvPr>
        </p:nvSpPr>
        <p:spPr>
          <a:xfrm>
            <a:off x="318246" y="6492875"/>
            <a:ext cx="6006353" cy="365125"/>
          </a:xfrm>
        </p:spPr>
        <p:txBody>
          <a:bodyPr/>
          <a:lstStyle/>
          <a:p>
            <a:pPr>
              <a:defRPr/>
            </a:pPr>
            <a:r>
              <a:rPr lang="en-US" dirty="0"/>
              <a:t>© 2017 Pearson Education, Inc., Hoboken, NJ. All rights reserved.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Variable Allocation </a:t>
            </a:r>
            <a:br>
              <a:rPr lang="en-US" b="1" dirty="0">
                <a:solidFill>
                  <a:schemeClr val="accent3">
                    <a:lumMod val="50000"/>
                  </a:schemeClr>
                </a:solidFill>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Local Scope</a:t>
            </a:r>
            <a:endParaRPr lang="en-US" b="1" dirty="0">
              <a:solidFill>
                <a:schemeClr val="accent3">
                  <a:lumMod val="50000"/>
                </a:schemeClr>
              </a:solidFill>
            </a:endParaRPr>
          </a:p>
        </p:txBody>
      </p:sp>
      <p:sp>
        <p:nvSpPr>
          <p:cNvPr id="3" name="Content Placeholder 2"/>
          <p:cNvSpPr>
            <a:spLocks noGrp="1"/>
          </p:cNvSpPr>
          <p:nvPr>
            <p:ph idx="4294967295"/>
          </p:nvPr>
        </p:nvSpPr>
        <p:spPr>
          <a:xfrm>
            <a:off x="457200" y="2286000"/>
            <a:ext cx="8229600" cy="4800600"/>
          </a:xfrm>
        </p:spPr>
        <p:txBody>
          <a:bodyPr/>
          <a:lstStyle/>
          <a:p>
            <a:r>
              <a:rPr lang="en-US" sz="2200" dirty="0"/>
              <a:t>When a new process is loaded into main memory, allocate to it a certain number of page frames as its resident set</a:t>
            </a:r>
          </a:p>
          <a:p>
            <a:r>
              <a:rPr lang="en-US" sz="2200" dirty="0"/>
              <a:t>When a page fault occurs, select the page to replace from among the resident set of the process that suffers the fault</a:t>
            </a:r>
          </a:p>
          <a:p>
            <a:r>
              <a:rPr lang="en-US" sz="2200" dirty="0"/>
              <a:t>Reevaluate the allocation provided to the process and increase or decrease it to improve overall performance</a:t>
            </a:r>
          </a:p>
        </p:txBody>
      </p:sp>
      <p:sp>
        <p:nvSpPr>
          <p:cNvPr id="7" name="Footer Placeholder 6"/>
          <p:cNvSpPr>
            <a:spLocks noGrp="1"/>
          </p:cNvSpPr>
          <p:nvPr>
            <p:ph type="ftr" sz="quarter" idx="11"/>
          </p:nvPr>
        </p:nvSpPr>
        <p:spPr>
          <a:xfrm>
            <a:off x="318246" y="6492875"/>
            <a:ext cx="6387353" cy="365125"/>
          </a:xfrm>
        </p:spPr>
        <p:txBody>
          <a:bodyPr/>
          <a:lstStyle/>
          <a:p>
            <a:pPr>
              <a:defRPr/>
            </a:pPr>
            <a:r>
              <a:rPr lang="en-US" dirty="0"/>
              <a:t>© 2017 Pearson Education, Inc., Hoboken, NJ. All rights reserved.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accent1">
                    <a:lumMod val="50000"/>
                  </a:schemeClr>
                </a:solidFill>
              </a:rPr>
              <a:t>Variable Allocation</a:t>
            </a:r>
            <a:br>
              <a:rPr lang="en-US" b="1" dirty="0">
                <a:solidFill>
                  <a:schemeClr val="accent1">
                    <a:lumMod val="50000"/>
                  </a:schemeClr>
                </a:solidFill>
              </a:rPr>
            </a:br>
            <a:r>
              <a:rPr lang="en-US" b="1" dirty="0">
                <a:solidFill>
                  <a:schemeClr val="accent1">
                    <a:lumMod val="50000"/>
                  </a:schemeClr>
                </a:solidFill>
              </a:rPr>
              <a:t>Local Scope</a:t>
            </a:r>
          </a:p>
        </p:txBody>
      </p:sp>
      <p:sp>
        <p:nvSpPr>
          <p:cNvPr id="3" name="Content Placeholder 2"/>
          <p:cNvSpPr>
            <a:spLocks noGrp="1"/>
          </p:cNvSpPr>
          <p:nvPr>
            <p:ph idx="4294967295"/>
          </p:nvPr>
        </p:nvSpPr>
        <p:spPr>
          <a:xfrm>
            <a:off x="609600" y="2209800"/>
            <a:ext cx="8077200" cy="3840163"/>
          </a:xfrm>
        </p:spPr>
        <p:txBody>
          <a:bodyPr>
            <a:normAutofit/>
          </a:bodyPr>
          <a:lstStyle/>
          <a:p>
            <a:r>
              <a:rPr lang="en-US" sz="2400" dirty="0"/>
              <a:t>Decision to increase or decrease a resident set size is based on the assessment of the likely future demands of active processes</a:t>
            </a:r>
          </a:p>
        </p:txBody>
      </p:sp>
      <p:graphicFrame>
        <p:nvGraphicFramePr>
          <p:cNvPr id="4" name="Diagram 3"/>
          <p:cNvGraphicFramePr/>
          <p:nvPr/>
        </p:nvGraphicFramePr>
        <p:xfrm>
          <a:off x="2286000" y="3505200"/>
          <a:ext cx="44196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530353" cy="365125"/>
          </a:xfrm>
        </p:spPr>
        <p:txBody>
          <a:bodyPr/>
          <a:lstStyle/>
          <a:p>
            <a:pPr>
              <a:defRPr/>
            </a:pPr>
            <a:r>
              <a:rPr lang="en-US" dirty="0"/>
              <a:t>© 2017 Pearson Education, Inc., Hoboken, NJ. All rights reserved.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7.pdf"/>
          <p:cNvPicPr>
            <a:picLocks noChangeAspect="1"/>
          </p:cNvPicPr>
          <p:nvPr/>
        </p:nvPicPr>
        <p:blipFill>
          <a:blip r:embed="rId3"/>
          <a:srcRect t="8182" b="29091"/>
          <a:stretch>
            <a:fillRect/>
          </a:stretch>
        </p:blipFill>
        <p:spPr>
          <a:xfrm>
            <a:off x="685800" y="533400"/>
            <a:ext cx="7475044" cy="6068014"/>
          </a:xfrm>
          <a:prstGeom prst="rect">
            <a:avLst/>
          </a:prstGeom>
        </p:spPr>
      </p:pic>
      <p:sp>
        <p:nvSpPr>
          <p:cNvPr id="6" name="Footer Placeholder 5"/>
          <p:cNvSpPr>
            <a:spLocks noGrp="1"/>
          </p:cNvSpPr>
          <p:nvPr>
            <p:ph type="ftr" sz="quarter" idx="11"/>
          </p:nvPr>
        </p:nvSpPr>
        <p:spPr>
          <a:xfrm>
            <a:off x="318246" y="6492875"/>
            <a:ext cx="7530353" cy="365125"/>
          </a:xfrm>
        </p:spPr>
        <p:txBody>
          <a:bodyPr/>
          <a:lstStyle/>
          <a:p>
            <a:pPr>
              <a:defRPr/>
            </a:pPr>
            <a:r>
              <a:rPr lang="en-US" dirty="0"/>
              <a:t>© 2017 Pearson Education, Inc., Hoboken, NJ. All rights reserved. </a:t>
            </a:r>
          </a:p>
        </p:txBody>
      </p:sp>
    </p:spTree>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 8 F18.pdf"/>
          <p:cNvPicPr>
            <a:picLocks noChangeAspect="1"/>
          </p:cNvPicPr>
          <p:nvPr/>
        </p:nvPicPr>
        <p:blipFill rotWithShape="1">
          <a:blip r:embed="rId3">
            <a:extLst>
              <a:ext uri="{28A0092B-C50C-407E-A947-70E740481C1C}">
                <a14:useLocalDpi xmlns:a14="http://schemas.microsoft.com/office/drawing/2010/main" val="0"/>
              </a:ext>
            </a:extLst>
          </a:blip>
          <a:srcRect l="1" t="19072" r="-79" b="17769"/>
          <a:stretch/>
        </p:blipFill>
        <p:spPr>
          <a:xfrm>
            <a:off x="838200" y="533400"/>
            <a:ext cx="7467600" cy="6180083"/>
          </a:xfrm>
          <a:prstGeom prst="rect">
            <a:avLst/>
          </a:prstGeom>
        </p:spPr>
      </p:pic>
      <p:sp>
        <p:nvSpPr>
          <p:cNvPr id="6" name="Footer Placeholder 5"/>
          <p:cNvSpPr>
            <a:spLocks noGrp="1"/>
          </p:cNvSpPr>
          <p:nvPr>
            <p:ph type="ftr" sz="quarter" idx="11"/>
          </p:nvPr>
        </p:nvSpPr>
        <p:spPr>
          <a:xfrm>
            <a:off x="318246" y="6492875"/>
            <a:ext cx="6006353" cy="365125"/>
          </a:xfrm>
        </p:spPr>
        <p:txBody>
          <a:bodyPr/>
          <a:lstStyle/>
          <a:p>
            <a:pPr>
              <a:defRPr/>
            </a:pPr>
            <a:r>
              <a:rPr lang="en-US" dirty="0"/>
              <a:t>© 2017 Pearson Education, Inc., Hoboken, NJ. All rights reserved.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accent1">
                    <a:lumMod val="50000"/>
                  </a:schemeClr>
                </a:solidFill>
              </a:rPr>
              <a:t>   Page Fault Frequency </a:t>
            </a:r>
            <a:br>
              <a:rPr lang="en-US" b="1" dirty="0">
                <a:solidFill>
                  <a:schemeClr val="accent1">
                    <a:lumMod val="50000"/>
                  </a:schemeClr>
                </a:solidFill>
              </a:rPr>
            </a:br>
            <a:r>
              <a:rPr lang="en-US" b="1" dirty="0">
                <a:solidFill>
                  <a:schemeClr val="accent1">
                    <a:lumMod val="50000"/>
                  </a:schemeClr>
                </a:solidFill>
              </a:rPr>
              <a:t>(PFF)</a:t>
            </a:r>
          </a:p>
        </p:txBody>
      </p:sp>
      <p:sp>
        <p:nvSpPr>
          <p:cNvPr id="3" name="Content Placeholder 2"/>
          <p:cNvSpPr>
            <a:spLocks noGrp="1"/>
          </p:cNvSpPr>
          <p:nvPr>
            <p:ph idx="4294967295"/>
          </p:nvPr>
        </p:nvSpPr>
        <p:spPr>
          <a:xfrm>
            <a:off x="533400" y="2362200"/>
            <a:ext cx="8229600" cy="3840163"/>
          </a:xfrm>
        </p:spPr>
        <p:txBody>
          <a:bodyPr/>
          <a:lstStyle/>
          <a:p>
            <a:r>
              <a:rPr lang="en-US" sz="2200" dirty="0"/>
              <a:t>Requires a use bit to be associated with each page in memory</a:t>
            </a:r>
          </a:p>
          <a:p>
            <a:r>
              <a:rPr lang="en-US" sz="2200" dirty="0"/>
              <a:t>Bit is set to 1 when that page is accessed</a:t>
            </a:r>
          </a:p>
          <a:p>
            <a:r>
              <a:rPr lang="en-US" sz="2200" dirty="0"/>
              <a:t>When a page fault occurs, the OS notes the virtual time since the last page fault for that process</a:t>
            </a:r>
          </a:p>
          <a:p>
            <a:r>
              <a:rPr lang="en-US" sz="2200" dirty="0"/>
              <a:t>Does not perform well during the transient periods when there is a shift to a new locality</a:t>
            </a:r>
          </a:p>
          <a:p>
            <a:endParaRPr lang="en-US" dirty="0"/>
          </a:p>
        </p:txBody>
      </p:sp>
      <p:sp>
        <p:nvSpPr>
          <p:cNvPr id="6" name="Footer Placeholder 5"/>
          <p:cNvSpPr>
            <a:spLocks noGrp="1"/>
          </p:cNvSpPr>
          <p:nvPr>
            <p:ph type="ftr" sz="quarter" idx="11"/>
          </p:nvPr>
        </p:nvSpPr>
        <p:spPr>
          <a:xfrm>
            <a:off x="318246" y="6492875"/>
            <a:ext cx="6615953" cy="365125"/>
          </a:xfrm>
        </p:spPr>
        <p:txBody>
          <a:bodyPr/>
          <a:lstStyle/>
          <a:p>
            <a:pPr>
              <a:defRPr/>
            </a:pPr>
            <a:r>
              <a:rPr lang="en-US" dirty="0"/>
              <a:t>© 2017 Pearson Education, Inc., Hoboken, NJ. All rights reserved.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Variable-Interval Sampled Working Set (VSWS)</a:t>
            </a:r>
          </a:p>
        </p:txBody>
      </p:sp>
      <p:sp>
        <p:nvSpPr>
          <p:cNvPr id="3" name="Content Placeholder 2"/>
          <p:cNvSpPr>
            <a:spLocks noGrp="1"/>
          </p:cNvSpPr>
          <p:nvPr>
            <p:ph idx="4294967295"/>
          </p:nvPr>
        </p:nvSpPr>
        <p:spPr>
          <a:xfrm>
            <a:off x="457200" y="2286000"/>
            <a:ext cx="8382000" cy="4724400"/>
          </a:xfrm>
        </p:spPr>
        <p:txBody>
          <a:bodyPr>
            <a:normAutofit/>
          </a:bodyPr>
          <a:lstStyle/>
          <a:p>
            <a:r>
              <a:rPr lang="en-US" sz="2200" dirty="0"/>
              <a:t>Evaluates the working set of a process at sampling instances based on elapsed virtual time</a:t>
            </a:r>
          </a:p>
          <a:p>
            <a:r>
              <a:rPr lang="en-US" sz="2200" dirty="0"/>
              <a:t>Driven by three parameters:</a:t>
            </a:r>
          </a:p>
        </p:txBody>
      </p:sp>
      <p:graphicFrame>
        <p:nvGraphicFramePr>
          <p:cNvPr id="4" name="Diagram 3"/>
          <p:cNvGraphicFramePr/>
          <p:nvPr/>
        </p:nvGraphicFramePr>
        <p:xfrm>
          <a:off x="1447800" y="4038600"/>
          <a:ext cx="63246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387353" cy="365125"/>
          </a:xfrm>
        </p:spPr>
        <p:txBody>
          <a:bodyPr/>
          <a:lstStyle/>
          <a:p>
            <a:pPr>
              <a:defRPr/>
            </a:pPr>
            <a:r>
              <a:rPr lang="en-US" dirty="0"/>
              <a:t>© 2017 Pearson Education, Inc., Hoboken, NJ. All rights reserved. </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a:ln w="1905"/>
                <a:solidFill>
                  <a:schemeClr val="accent3">
                    <a:lumMod val="50000"/>
                  </a:schemeClr>
                </a:solidFill>
                <a:effectLst>
                  <a:innerShdw blurRad="69850" dist="43180" dir="5400000">
                    <a:srgbClr val="000000">
                      <a:alpha val="65000"/>
                    </a:srgbClr>
                  </a:innerShdw>
                </a:effectLst>
              </a:rPr>
              <a:t>Cleaning Policy</a:t>
            </a:r>
          </a:p>
        </p:txBody>
      </p:sp>
      <p:sp>
        <p:nvSpPr>
          <p:cNvPr id="3" name="Content Placeholder 2"/>
          <p:cNvSpPr>
            <a:spLocks noGrp="1"/>
          </p:cNvSpPr>
          <p:nvPr>
            <p:ph idx="4294967295"/>
          </p:nvPr>
        </p:nvSpPr>
        <p:spPr>
          <a:xfrm>
            <a:off x="533400" y="2209800"/>
            <a:ext cx="8382000" cy="4953000"/>
          </a:xfrm>
        </p:spPr>
        <p:txBody>
          <a:bodyPr>
            <a:normAutofit/>
          </a:bodyPr>
          <a:lstStyle/>
          <a:p>
            <a:r>
              <a:rPr lang="en-NZ" sz="2200" dirty="0"/>
              <a:t>Concerned with determining when a modified page should be written out to secondary memory</a:t>
            </a:r>
            <a:endParaRPr lang="en-US" sz="2200" dirty="0"/>
          </a:p>
        </p:txBody>
      </p:sp>
      <p:graphicFrame>
        <p:nvGraphicFramePr>
          <p:cNvPr id="4" name="Diagram 3"/>
          <p:cNvGraphicFramePr/>
          <p:nvPr/>
        </p:nvGraphicFramePr>
        <p:xfrm>
          <a:off x="609600" y="3352800"/>
          <a:ext cx="7772400" cy="299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5853953" cy="365125"/>
          </a:xfrm>
        </p:spPr>
        <p:txBody>
          <a:bodyPr/>
          <a:lstStyle/>
          <a:p>
            <a:pPr>
              <a:defRPr/>
            </a:pPr>
            <a:r>
              <a:rPr lang="en-US" dirty="0"/>
              <a:t>© 2017 Pearson Education, Inc., Hoboken, NJ. All rights reserved.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dirty="0">
                <a:solidFill>
                  <a:schemeClr val="accent1">
                    <a:lumMod val="75000"/>
                  </a:schemeClr>
                </a:solidFill>
              </a:rPr>
              <a:t>Load Control</a:t>
            </a:r>
          </a:p>
        </p:txBody>
      </p:sp>
      <p:sp>
        <p:nvSpPr>
          <p:cNvPr id="3" name="Content Placeholder 2"/>
          <p:cNvSpPr>
            <a:spLocks noGrp="1"/>
          </p:cNvSpPr>
          <p:nvPr>
            <p:ph idx="4294967295"/>
          </p:nvPr>
        </p:nvSpPr>
        <p:spPr>
          <a:xfrm>
            <a:off x="457200" y="2286000"/>
            <a:ext cx="8153400" cy="3840163"/>
          </a:xfrm>
        </p:spPr>
        <p:txBody>
          <a:bodyPr/>
          <a:lstStyle/>
          <a:p>
            <a:r>
              <a:rPr lang="en-US" sz="2400" dirty="0"/>
              <a:t>Determines the number of processes that will be resident in main memory</a:t>
            </a:r>
          </a:p>
          <a:p>
            <a:pPr lvl="1"/>
            <a:r>
              <a:rPr lang="en-US" sz="2200" dirty="0"/>
              <a:t> </a:t>
            </a:r>
            <a:r>
              <a:rPr lang="en-US" sz="2200" i="1" dirty="0"/>
              <a:t>Multiprogramming </a:t>
            </a:r>
            <a:r>
              <a:rPr lang="en-US" sz="2200" dirty="0"/>
              <a:t>level</a:t>
            </a:r>
          </a:p>
          <a:p>
            <a:r>
              <a:rPr lang="en-US" sz="2400" dirty="0"/>
              <a:t>Critical in effective memory management</a:t>
            </a:r>
          </a:p>
          <a:p>
            <a:r>
              <a:rPr lang="en-US" sz="2400" dirty="0"/>
              <a:t>Too few processes, many occasions when all processes will be blocked and much time will be spent in swapping</a:t>
            </a:r>
          </a:p>
          <a:p>
            <a:r>
              <a:rPr lang="en-US" sz="2400" dirty="0"/>
              <a:t>Too many processes will lead to thrashing</a:t>
            </a:r>
          </a:p>
          <a:p>
            <a:endParaRPr lang="en-US" dirty="0"/>
          </a:p>
        </p:txBody>
      </p:sp>
      <p:sp>
        <p:nvSpPr>
          <p:cNvPr id="8" name="Footer Placeholder 7"/>
          <p:cNvSpPr>
            <a:spLocks noGrp="1"/>
          </p:cNvSpPr>
          <p:nvPr>
            <p:ph type="ftr" sz="quarter" idx="11"/>
          </p:nvPr>
        </p:nvSpPr>
        <p:spPr>
          <a:xfrm>
            <a:off x="318246" y="6492875"/>
            <a:ext cx="6692153" cy="365125"/>
          </a:xfrm>
        </p:spPr>
        <p:txBody>
          <a:bodyPr/>
          <a:lstStyle/>
          <a:p>
            <a:pPr>
              <a:defRPr/>
            </a:pPr>
            <a:r>
              <a:rPr lang="en-US" dirty="0"/>
              <a:t>© 2017 Pearson Education, Inc., Hoboken, NJ. All rights reserved.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9.pdf"/>
          <p:cNvPicPr>
            <a:picLocks noChangeAspect="1"/>
          </p:cNvPicPr>
          <p:nvPr/>
        </p:nvPicPr>
        <p:blipFill>
          <a:blip r:embed="rId3"/>
          <a:srcRect l="16471" t="19091" r="22353" b="33636"/>
          <a:stretch>
            <a:fillRect/>
          </a:stretch>
        </p:blipFill>
        <p:spPr>
          <a:xfrm>
            <a:off x="1600200" y="381000"/>
            <a:ext cx="6293391" cy="6293452"/>
          </a:xfrm>
          <a:prstGeom prst="rect">
            <a:avLst/>
          </a:prstGeom>
        </p:spPr>
      </p:pic>
      <p:sp>
        <p:nvSpPr>
          <p:cNvPr id="6" name="Footer Placeholder 5"/>
          <p:cNvSpPr>
            <a:spLocks noGrp="1"/>
          </p:cNvSpPr>
          <p:nvPr>
            <p:ph type="ftr" sz="quarter" idx="11"/>
          </p:nvPr>
        </p:nvSpPr>
        <p:spPr>
          <a:xfrm>
            <a:off x="318246" y="6492875"/>
            <a:ext cx="66921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solidFill>
                  <a:schemeClr val="accent1">
                    <a:lumMod val="75000"/>
                  </a:schemeClr>
                </a:solidFill>
                <a:effectLst>
                  <a:innerShdw blurRad="69850" dist="43180" dir="5400000">
                    <a:srgbClr val="000000">
                      <a:alpha val="65000"/>
                    </a:srgbClr>
                  </a:innerShdw>
                </a:effectLst>
              </a:rPr>
              <a:t>Real and Virtual Memory</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849511449"/>
              </p:ext>
            </p:extLst>
          </p:nvPr>
        </p:nvGraphicFramePr>
        <p:xfrm>
          <a:off x="213895" y="2130927"/>
          <a:ext cx="8763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5625353" cy="365125"/>
          </a:xfrm>
        </p:spPr>
        <p:txBody>
          <a:bodyPr/>
          <a:lstStyle/>
          <a:p>
            <a:pPr>
              <a:defRPr/>
            </a:pPr>
            <a:r>
              <a:rPr lang="en-US" dirty="0"/>
              <a:t>© 2017 Pearson Education, Inc., Hoboken, NJ. All rights reserved. </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Suspension</a:t>
            </a:r>
          </a:p>
        </p:txBody>
      </p:sp>
      <p:sp>
        <p:nvSpPr>
          <p:cNvPr id="3" name="Content Placeholder 2"/>
          <p:cNvSpPr>
            <a:spLocks noGrp="1"/>
          </p:cNvSpPr>
          <p:nvPr>
            <p:ph idx="4294967295"/>
          </p:nvPr>
        </p:nvSpPr>
        <p:spPr>
          <a:xfrm>
            <a:off x="457200" y="2133600"/>
            <a:ext cx="8305800" cy="5334000"/>
          </a:xfrm>
        </p:spPr>
        <p:txBody>
          <a:bodyPr>
            <a:normAutofit/>
          </a:bodyPr>
          <a:lstStyle/>
          <a:p>
            <a:r>
              <a:rPr lang="en-NZ" sz="2200" dirty="0"/>
              <a:t>If the degree of multiprogramming is to be reduced, one or more of the currently resident processes must be swapped out</a:t>
            </a:r>
          </a:p>
        </p:txBody>
      </p:sp>
      <p:graphicFrame>
        <p:nvGraphicFramePr>
          <p:cNvPr id="4" name="Diagram 3"/>
          <p:cNvGraphicFramePr/>
          <p:nvPr>
            <p:extLst>
              <p:ext uri="{D42A27DB-BD31-4B8C-83A1-F6EECF244321}">
                <p14:modId xmlns:p14="http://schemas.microsoft.com/office/powerpoint/2010/main" val="1491183750"/>
              </p:ext>
            </p:extLst>
          </p:nvPr>
        </p:nvGraphicFramePr>
        <p:xfrm>
          <a:off x="2057400" y="2895600"/>
          <a:ext cx="5562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377953" cy="365125"/>
          </a:xfrm>
        </p:spPr>
        <p:txBody>
          <a:bodyPr/>
          <a:lstStyle/>
          <a:p>
            <a:pPr>
              <a:defRPr/>
            </a:pPr>
            <a:r>
              <a:rPr lang="en-US" dirty="0"/>
              <a:t>© 2017 Pearson Education, Inc., Hoboken, NJ. All rights reserved. </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dirty="0">
                <a:solidFill>
                  <a:schemeClr val="accent1">
                    <a:lumMod val="75000"/>
                  </a:schemeClr>
                </a:solidFill>
              </a:rPr>
              <a:t>UNIX</a:t>
            </a:r>
          </a:p>
        </p:txBody>
      </p:sp>
      <p:sp>
        <p:nvSpPr>
          <p:cNvPr id="3" name="Content Placeholder 2"/>
          <p:cNvSpPr>
            <a:spLocks noGrp="1"/>
          </p:cNvSpPr>
          <p:nvPr>
            <p:ph idx="4294967295"/>
          </p:nvPr>
        </p:nvSpPr>
        <p:spPr>
          <a:xfrm>
            <a:off x="609600" y="2209800"/>
            <a:ext cx="8001000" cy="4114800"/>
          </a:xfrm>
        </p:spPr>
        <p:txBody>
          <a:bodyPr>
            <a:normAutofit/>
          </a:bodyPr>
          <a:lstStyle/>
          <a:p>
            <a:r>
              <a:rPr lang="en-NZ" sz="2400" dirty="0"/>
              <a:t>Intended to be machine independent so its memory management schemes will vary</a:t>
            </a:r>
          </a:p>
          <a:p>
            <a:pPr lvl="1"/>
            <a:r>
              <a:rPr lang="en-NZ" sz="2000" dirty="0"/>
              <a:t>Early UNIX: variable partitioning with no virtual memory scheme</a:t>
            </a:r>
          </a:p>
          <a:p>
            <a:pPr lvl="1"/>
            <a:r>
              <a:rPr lang="en-NZ" sz="2000" dirty="0"/>
              <a:t>Current implementations of UNIX and Solaris make use of paged virtual memory</a:t>
            </a:r>
          </a:p>
        </p:txBody>
      </p:sp>
      <p:graphicFrame>
        <p:nvGraphicFramePr>
          <p:cNvPr id="4" name="Diagram 3"/>
          <p:cNvGraphicFramePr/>
          <p:nvPr/>
        </p:nvGraphicFramePr>
        <p:xfrm>
          <a:off x="609600" y="32766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996953" cy="365125"/>
          </a:xfrm>
        </p:spPr>
        <p:txBody>
          <a:bodyPr/>
          <a:lstStyle/>
          <a:p>
            <a:pPr>
              <a:defRPr/>
            </a:pPr>
            <a:r>
              <a:rPr lang="en-US" dirty="0"/>
              <a:t>© 2017 Pearson Education, Inc., Hoboken, NJ. All rights reserved. </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 System and </a:t>
            </a:r>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Kernel Memory Allocator</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Diagram 4"/>
          <p:cNvGraphicFramePr/>
          <p:nvPr>
            <p:extLst>
              <p:ext uri="{D42A27DB-BD31-4B8C-83A1-F6EECF244321}">
                <p14:modId xmlns:p14="http://schemas.microsoft.com/office/powerpoint/2010/main" val="1506510948"/>
              </p:ext>
            </p:extLst>
          </p:nvPr>
        </p:nvGraphicFramePr>
        <p:xfrm>
          <a:off x="762000" y="2133600"/>
          <a:ext cx="76962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377953" cy="365125"/>
          </a:xfrm>
        </p:spPr>
        <p:txBody>
          <a:bodyPr/>
          <a:lstStyle/>
          <a:p>
            <a:pPr>
              <a:defRPr/>
            </a:pPr>
            <a:r>
              <a:rPr lang="en-US" dirty="0"/>
              <a:t>© 2017 Pearson Education, Inc., Hoboken, NJ. All rights reserved.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0.pdf"/>
          <p:cNvPicPr>
            <a:picLocks noChangeAspect="1"/>
          </p:cNvPicPr>
          <p:nvPr/>
        </p:nvPicPr>
        <p:blipFill>
          <a:blip r:embed="rId3"/>
          <a:srcRect b="19091"/>
          <a:stretch>
            <a:fillRect/>
          </a:stretch>
        </p:blipFill>
        <p:spPr>
          <a:xfrm>
            <a:off x="1371600" y="-311984"/>
            <a:ext cx="6629400" cy="6941384"/>
          </a:xfrm>
          <a:prstGeom prst="rect">
            <a:avLst/>
          </a:prstGeom>
        </p:spPr>
      </p:pic>
      <p:sp>
        <p:nvSpPr>
          <p:cNvPr id="6" name="Footer Placeholder 5"/>
          <p:cNvSpPr>
            <a:spLocks noGrp="1"/>
          </p:cNvSpPr>
          <p:nvPr>
            <p:ph type="ftr" sz="quarter" idx="11"/>
          </p:nvPr>
        </p:nvSpPr>
        <p:spPr>
          <a:xfrm>
            <a:off x="318246" y="6492875"/>
            <a:ext cx="73017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304800" y="5334000"/>
            <a:ext cx="2667000" cy="1066800"/>
          </a:xfrm>
        </p:spPr>
        <p:txBody>
          <a:bodyPr/>
          <a:lstStyle/>
          <a:p>
            <a:endParaRPr lang="en-US" dirty="0"/>
          </a:p>
          <a:p>
            <a:endParaRPr lang="en-US" dirty="0"/>
          </a:p>
        </p:txBody>
      </p:sp>
      <p:sp>
        <p:nvSpPr>
          <p:cNvPr id="8" name="TextBox 7"/>
          <p:cNvSpPr txBox="1"/>
          <p:nvPr/>
        </p:nvSpPr>
        <p:spPr>
          <a:xfrm>
            <a:off x="2971800" y="609600"/>
            <a:ext cx="5791200" cy="1524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533400" y="457200"/>
            <a:ext cx="5791200" cy="5986684"/>
          </a:xfrm>
          <a:prstGeom prst="rect">
            <a:avLst/>
          </a:prstGeom>
        </p:spPr>
      </p:pic>
      <p:sp>
        <p:nvSpPr>
          <p:cNvPr id="11" name="TextBox 10"/>
          <p:cNvSpPr txBox="1"/>
          <p:nvPr/>
        </p:nvSpPr>
        <p:spPr>
          <a:xfrm>
            <a:off x="6400800" y="1143000"/>
            <a:ext cx="2286000" cy="2800767"/>
          </a:xfrm>
          <a:prstGeom prst="rect">
            <a:avLst/>
          </a:prstGeom>
          <a:noFill/>
        </p:spPr>
        <p:txBody>
          <a:bodyPr wrap="square" rtlCol="0">
            <a:spAutoFit/>
          </a:bodyPr>
          <a:lstStyle/>
          <a:p>
            <a:pPr algn="ctr"/>
            <a:r>
              <a:rPr lang="en-US" sz="3200" b="1" dirty="0">
                <a:latin typeface="+mj-lt"/>
              </a:rPr>
              <a:t>Table 8.6  </a:t>
            </a:r>
          </a:p>
          <a:p>
            <a:pPr algn="ctr"/>
            <a:endParaRPr lang="en-US" sz="3200" b="1" dirty="0">
              <a:latin typeface="+mj-lt"/>
            </a:endParaRPr>
          </a:p>
          <a:p>
            <a:pPr algn="ctr"/>
            <a:r>
              <a:rPr lang="en-US" sz="2400" b="1" dirty="0">
                <a:latin typeface="+mj-lt"/>
              </a:rPr>
              <a:t>UNIX SVR4 Memory Management Parameters </a:t>
            </a:r>
          </a:p>
          <a:p>
            <a:pPr algn="ctr"/>
            <a:r>
              <a:rPr lang="en-US" sz="1600" dirty="0">
                <a:latin typeface="+mj-lt"/>
              </a:rPr>
              <a:t>(page 1 of 2) </a:t>
            </a:r>
          </a:p>
        </p:txBody>
      </p:sp>
      <p:sp>
        <p:nvSpPr>
          <p:cNvPr id="12" name="TextBox 11"/>
          <p:cNvSpPr txBox="1"/>
          <p:nvPr/>
        </p:nvSpPr>
        <p:spPr>
          <a:xfrm>
            <a:off x="6400800" y="6019800"/>
            <a:ext cx="2362200" cy="461665"/>
          </a:xfrm>
          <a:prstGeom prst="rect">
            <a:avLst/>
          </a:prstGeom>
          <a:noFill/>
        </p:spPr>
        <p:txBody>
          <a:bodyPr wrap="square" rtlCol="0">
            <a:spAutoFit/>
          </a:bodyPr>
          <a:lstStyle/>
          <a:p>
            <a:r>
              <a:rPr lang="en-US" sz="1200" dirty="0">
                <a:latin typeface="+mn-lt"/>
              </a:rPr>
              <a:t>(Table can be found on page 381 in the textbook)</a:t>
            </a:r>
          </a:p>
        </p:txBody>
      </p:sp>
      <p:sp>
        <p:nvSpPr>
          <p:cNvPr id="14" name="Footer Placeholder 13"/>
          <p:cNvSpPr>
            <a:spLocks noGrp="1"/>
          </p:cNvSpPr>
          <p:nvPr>
            <p:ph type="ftr" sz="quarter" idx="11"/>
          </p:nvPr>
        </p:nvSpPr>
        <p:spPr>
          <a:xfrm>
            <a:off x="318246" y="6492875"/>
            <a:ext cx="61587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xmlns:mv="urn:schemas-microsoft-com:mac:vml">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4600" y="609600"/>
            <a:ext cx="6248400" cy="1524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8" name="Picture 7"/>
          <p:cNvPicPr>
            <a:picLocks noChangeAspect="1"/>
          </p:cNvPicPr>
          <p:nvPr/>
        </p:nvPicPr>
        <p:blipFill>
          <a:blip r:embed="rId4"/>
          <a:stretch>
            <a:fillRect/>
          </a:stretch>
        </p:blipFill>
        <p:spPr>
          <a:xfrm>
            <a:off x="441025" y="685800"/>
            <a:ext cx="6743407" cy="5562600"/>
          </a:xfrm>
          <a:prstGeom prst="rect">
            <a:avLst/>
          </a:prstGeom>
        </p:spPr>
      </p:pic>
      <p:sp>
        <p:nvSpPr>
          <p:cNvPr id="9" name="TextBox 8"/>
          <p:cNvSpPr txBox="1"/>
          <p:nvPr/>
        </p:nvSpPr>
        <p:spPr>
          <a:xfrm>
            <a:off x="7239000" y="1524000"/>
            <a:ext cx="1447800" cy="2000548"/>
          </a:xfrm>
          <a:prstGeom prst="rect">
            <a:avLst/>
          </a:prstGeom>
          <a:noFill/>
        </p:spPr>
        <p:txBody>
          <a:bodyPr wrap="square" rtlCol="0">
            <a:spAutoFit/>
          </a:bodyPr>
          <a:lstStyle/>
          <a:p>
            <a:pPr algn="ctr"/>
            <a:r>
              <a:rPr lang="en-US" sz="2400" b="1" dirty="0">
                <a:latin typeface="+mj-lt"/>
              </a:rPr>
              <a:t>Table 8.6  </a:t>
            </a:r>
          </a:p>
          <a:p>
            <a:pPr algn="ctr"/>
            <a:endParaRPr lang="en-US" sz="1700" b="1" dirty="0">
              <a:latin typeface="+mj-lt"/>
            </a:endParaRPr>
          </a:p>
          <a:p>
            <a:pPr algn="ctr"/>
            <a:r>
              <a:rPr lang="en-US" sz="1700" b="1" dirty="0">
                <a:latin typeface="+mj-lt"/>
              </a:rPr>
              <a:t>UNIX SVR4 Memory Management Parameters </a:t>
            </a:r>
          </a:p>
          <a:p>
            <a:pPr algn="ctr"/>
            <a:r>
              <a:rPr lang="en-US" sz="1400" dirty="0">
                <a:latin typeface="+mj-lt"/>
              </a:rPr>
              <a:t>(page 2 of 2) </a:t>
            </a:r>
          </a:p>
        </p:txBody>
      </p:sp>
      <p:sp>
        <p:nvSpPr>
          <p:cNvPr id="10" name="TextBox 9"/>
          <p:cNvSpPr txBox="1"/>
          <p:nvPr/>
        </p:nvSpPr>
        <p:spPr>
          <a:xfrm>
            <a:off x="7239000" y="5791200"/>
            <a:ext cx="1447800" cy="646331"/>
          </a:xfrm>
          <a:prstGeom prst="rect">
            <a:avLst/>
          </a:prstGeom>
          <a:noFill/>
        </p:spPr>
        <p:txBody>
          <a:bodyPr wrap="square" rtlCol="0">
            <a:spAutoFit/>
          </a:bodyPr>
          <a:lstStyle/>
          <a:p>
            <a:r>
              <a:rPr lang="en-US" sz="1200" dirty="0">
                <a:latin typeface="+mn-lt"/>
              </a:rPr>
              <a:t>(Table can be found on page 381 in the textbook)</a:t>
            </a:r>
          </a:p>
        </p:txBody>
      </p:sp>
      <p:sp>
        <p:nvSpPr>
          <p:cNvPr id="12" name="Footer Placeholder 11"/>
          <p:cNvSpPr>
            <a:spLocks noGrp="1"/>
          </p:cNvSpPr>
          <p:nvPr>
            <p:ph type="ftr" sz="quarter" idx="11"/>
          </p:nvPr>
        </p:nvSpPr>
        <p:spPr>
          <a:xfrm>
            <a:off x="318246" y="6492875"/>
            <a:ext cx="71493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Replacement</a:t>
            </a:r>
          </a:p>
        </p:txBody>
      </p:sp>
      <p:sp>
        <p:nvSpPr>
          <p:cNvPr id="3" name="Content Placeholder 2"/>
          <p:cNvSpPr>
            <a:spLocks noGrp="1"/>
          </p:cNvSpPr>
          <p:nvPr>
            <p:ph idx="4294967295"/>
          </p:nvPr>
        </p:nvSpPr>
        <p:spPr>
          <a:xfrm>
            <a:off x="533400" y="2057400"/>
            <a:ext cx="8077200" cy="3840163"/>
          </a:xfrm>
        </p:spPr>
        <p:txBody>
          <a:bodyPr>
            <a:normAutofit/>
          </a:bodyPr>
          <a:lstStyle/>
          <a:p>
            <a:pPr>
              <a:spcBef>
                <a:spcPts val="600"/>
              </a:spcBef>
            </a:pPr>
            <a:r>
              <a:rPr lang="en-NZ" sz="2800" dirty="0"/>
              <a:t>The page frame data table is used for page replacement</a:t>
            </a:r>
          </a:p>
          <a:p>
            <a:pPr>
              <a:spcBef>
                <a:spcPts val="600"/>
              </a:spcBef>
            </a:pPr>
            <a:r>
              <a:rPr lang="en-NZ" sz="2800" dirty="0"/>
              <a:t>Pointers are used to create lists within the table</a:t>
            </a:r>
          </a:p>
          <a:p>
            <a:pPr lvl="2"/>
            <a:r>
              <a:rPr lang="en-NZ" sz="2200" dirty="0"/>
              <a:t>All available frames are linked together in a list of free frames available for bringing in pages</a:t>
            </a:r>
          </a:p>
          <a:p>
            <a:pPr lvl="2"/>
            <a:r>
              <a:rPr lang="en-NZ" sz="2200" dirty="0"/>
              <a:t>When the number of available frames drops below a certain threshold, the kernel will steal a number of frames to compensate</a:t>
            </a:r>
          </a:p>
          <a:p>
            <a:pPr lvl="1"/>
            <a:endParaRPr lang="en-NZ" dirty="0"/>
          </a:p>
        </p:txBody>
      </p:sp>
      <p:sp>
        <p:nvSpPr>
          <p:cNvPr id="8" name="Footer Placeholder 7"/>
          <p:cNvSpPr>
            <a:spLocks noGrp="1"/>
          </p:cNvSpPr>
          <p:nvPr>
            <p:ph type="ftr" sz="quarter" idx="11"/>
          </p:nvPr>
        </p:nvSpPr>
        <p:spPr>
          <a:xfrm>
            <a:off x="318246" y="6492875"/>
            <a:ext cx="6463553" cy="365125"/>
          </a:xfrm>
        </p:spPr>
        <p:txBody>
          <a:bodyPr/>
          <a:lstStyle/>
          <a:p>
            <a:pPr>
              <a:defRPr/>
            </a:pPr>
            <a:r>
              <a:rPr lang="en-US" dirty="0"/>
              <a:t>© 2017 Pearson Education, Inc., Hoboken, NJ. All rights reserved. </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1.pdf"/>
          <p:cNvPicPr>
            <a:picLocks noChangeAspect="1"/>
          </p:cNvPicPr>
          <p:nvPr/>
        </p:nvPicPr>
        <p:blipFill>
          <a:blip r:embed="rId3"/>
          <a:srcRect t="8182" b="21818"/>
          <a:stretch>
            <a:fillRect/>
          </a:stretch>
        </p:blipFill>
        <p:spPr>
          <a:xfrm>
            <a:off x="1143000" y="609600"/>
            <a:ext cx="6664032" cy="6036833"/>
          </a:xfrm>
          <a:prstGeom prst="rect">
            <a:avLst/>
          </a:prstGeom>
        </p:spPr>
      </p:pic>
      <p:sp>
        <p:nvSpPr>
          <p:cNvPr id="6" name="Footer Placeholder 5"/>
          <p:cNvSpPr>
            <a:spLocks noGrp="1"/>
          </p:cNvSpPr>
          <p:nvPr>
            <p:ph type="ftr" sz="quarter" idx="11"/>
          </p:nvPr>
        </p:nvSpPr>
        <p:spPr>
          <a:xfrm>
            <a:off x="318246" y="6492875"/>
            <a:ext cx="78351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20147"/>
          </a:xfrm>
        </p:spPr>
        <p:txBody>
          <a:bodyPr>
            <a:normAutofit/>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Kernel Memory Allocator</a:t>
            </a:r>
          </a:p>
        </p:txBody>
      </p:sp>
      <p:sp>
        <p:nvSpPr>
          <p:cNvPr id="3" name="Content Placeholder 2"/>
          <p:cNvSpPr>
            <a:spLocks noGrp="1"/>
          </p:cNvSpPr>
          <p:nvPr>
            <p:ph idx="4294967295"/>
          </p:nvPr>
        </p:nvSpPr>
        <p:spPr>
          <a:xfrm>
            <a:off x="533400" y="2057400"/>
            <a:ext cx="8229600" cy="4525963"/>
          </a:xfrm>
        </p:spPr>
        <p:txBody>
          <a:bodyPr>
            <a:normAutofit/>
          </a:bodyPr>
          <a:lstStyle/>
          <a:p>
            <a:r>
              <a:rPr lang="en-NZ" sz="2200" dirty="0"/>
              <a:t>The kernel generates and destroys small tables and buffers frequently during the course of execution, each of which requires dynamic memory allocation.</a:t>
            </a:r>
          </a:p>
          <a:p>
            <a:r>
              <a:rPr lang="en-NZ" sz="2200" dirty="0"/>
              <a:t>Most of these blocks are significantly smaller than typical pages (therefore paging would be inefficient)</a:t>
            </a:r>
          </a:p>
          <a:p>
            <a:r>
              <a:rPr lang="en-NZ" sz="2200" dirty="0"/>
              <a:t>Allocations and free operations must be made as fast as possible</a:t>
            </a:r>
          </a:p>
        </p:txBody>
      </p:sp>
      <p:sp>
        <p:nvSpPr>
          <p:cNvPr id="7" name="Footer Placeholder 6"/>
          <p:cNvSpPr>
            <a:spLocks noGrp="1"/>
          </p:cNvSpPr>
          <p:nvPr>
            <p:ph type="ftr" sz="quarter" idx="11"/>
          </p:nvPr>
        </p:nvSpPr>
        <p:spPr>
          <a:xfrm>
            <a:off x="318246" y="6492875"/>
            <a:ext cx="7225553" cy="365125"/>
          </a:xfrm>
        </p:spPr>
        <p:txBody>
          <a:bodyPr/>
          <a:lstStyle/>
          <a:p>
            <a:pPr>
              <a:defRPr/>
            </a:pPr>
            <a:r>
              <a:rPr lang="en-US" dirty="0"/>
              <a:t>© 2017 Pearson Education, Inc., Hoboken, NJ. All rights reserved.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Lazy Buddy</a:t>
            </a:r>
          </a:p>
        </p:txBody>
      </p:sp>
      <p:sp>
        <p:nvSpPr>
          <p:cNvPr id="3" name="Content Placeholder 2"/>
          <p:cNvSpPr>
            <a:spLocks noGrp="1"/>
          </p:cNvSpPr>
          <p:nvPr>
            <p:ph idx="4294967295"/>
          </p:nvPr>
        </p:nvSpPr>
        <p:spPr>
          <a:xfrm>
            <a:off x="609600" y="2209800"/>
            <a:ext cx="7924800" cy="3840163"/>
          </a:xfrm>
        </p:spPr>
        <p:txBody>
          <a:bodyPr>
            <a:normAutofit/>
          </a:bodyPr>
          <a:lstStyle/>
          <a:p>
            <a:r>
              <a:rPr lang="en-NZ" sz="2600" dirty="0"/>
              <a:t>Technique adopted for SVR4</a:t>
            </a:r>
          </a:p>
          <a:p>
            <a:r>
              <a:rPr lang="en-NZ" sz="2600" dirty="0"/>
              <a:t>UNIX often exhibits steady-state behavior in kernel memory demand</a:t>
            </a:r>
          </a:p>
          <a:p>
            <a:pPr lvl="1"/>
            <a:r>
              <a:rPr lang="en-NZ" sz="2200" dirty="0"/>
              <a:t>i.e. the amount of demand for blocks of a particular size varies slowly in time</a:t>
            </a:r>
          </a:p>
          <a:p>
            <a:r>
              <a:rPr lang="en-NZ" sz="2600" dirty="0"/>
              <a:t>Defers coalescing until it seems likely that it is needed, and then coalesces as many blocks as possible</a:t>
            </a:r>
          </a:p>
          <a:p>
            <a:endParaRPr lang="en-NZ" dirty="0"/>
          </a:p>
        </p:txBody>
      </p:sp>
      <p:sp>
        <p:nvSpPr>
          <p:cNvPr id="9" name="Footer Placeholder 8"/>
          <p:cNvSpPr>
            <a:spLocks noGrp="1"/>
          </p:cNvSpPr>
          <p:nvPr>
            <p:ph type="ftr" sz="quarter" idx="11"/>
          </p:nvPr>
        </p:nvSpPr>
        <p:spPr>
          <a:xfrm>
            <a:off x="318246" y="6492875"/>
            <a:ext cx="7454153" cy="365125"/>
          </a:xfrm>
        </p:spPr>
        <p:txBody>
          <a:bodyPr/>
          <a:lstStyle/>
          <a:p>
            <a:pPr>
              <a:defRPr/>
            </a:pPr>
            <a:r>
              <a:rPr lang="en-US" dirty="0"/>
              <a:t>© 2017 Pearson Education, Inc., Hoboken, NJ. All rights reserved.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6400800"/>
            <a:ext cx="5410200" cy="762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533400" y="667320"/>
            <a:ext cx="6781800" cy="5974780"/>
          </a:xfrm>
          <a:prstGeom prst="rect">
            <a:avLst/>
          </a:prstGeom>
        </p:spPr>
      </p:pic>
      <p:sp>
        <p:nvSpPr>
          <p:cNvPr id="6" name="TextBox 5"/>
          <p:cNvSpPr txBox="1"/>
          <p:nvPr/>
        </p:nvSpPr>
        <p:spPr>
          <a:xfrm>
            <a:off x="7315200" y="1985708"/>
            <a:ext cx="1447800" cy="1261884"/>
          </a:xfrm>
          <a:prstGeom prst="rect">
            <a:avLst/>
          </a:prstGeom>
          <a:noFill/>
        </p:spPr>
        <p:txBody>
          <a:bodyPr wrap="square" rtlCol="0">
            <a:spAutoFit/>
          </a:bodyPr>
          <a:lstStyle/>
          <a:p>
            <a:pPr algn="ctr"/>
            <a:r>
              <a:rPr lang="en-US" sz="2400" b="1" dirty="0">
                <a:latin typeface="+mn-lt"/>
              </a:rPr>
              <a:t>Table 8.2 </a:t>
            </a:r>
          </a:p>
          <a:p>
            <a:pPr algn="ctr"/>
            <a:r>
              <a:rPr lang="en-US" sz="2400" b="1" dirty="0">
                <a:latin typeface="+mn-lt"/>
              </a:rPr>
              <a:t> </a:t>
            </a:r>
            <a:r>
              <a:rPr lang="en-US" sz="1400" b="1" dirty="0">
                <a:latin typeface="+mn-lt"/>
              </a:rPr>
              <a:t>Characteristics of Paging and Segmentation</a:t>
            </a:r>
            <a:r>
              <a:rPr lang="en-US" sz="1400" dirty="0">
                <a:latin typeface="+mn-lt"/>
              </a:rPr>
              <a:t> </a:t>
            </a:r>
            <a:endParaRPr lang="en-US" sz="2400" dirty="0">
              <a:latin typeface="+mn-lt"/>
            </a:endParaRPr>
          </a:p>
        </p:txBody>
      </p:sp>
      <p:sp>
        <p:nvSpPr>
          <p:cNvPr id="9" name="Footer Placeholder 8"/>
          <p:cNvSpPr>
            <a:spLocks noGrp="1"/>
          </p:cNvSpPr>
          <p:nvPr>
            <p:ph type="ftr" sz="quarter" idx="11"/>
          </p:nvPr>
        </p:nvSpPr>
        <p:spPr>
          <a:xfrm>
            <a:off x="318246" y="6492875"/>
            <a:ext cx="4710953" cy="365125"/>
          </a:xfrm>
        </p:spPr>
        <p:txBody>
          <a:bodyPr/>
          <a:lstStyle/>
          <a:p>
            <a:pPr>
              <a:defRPr/>
            </a:pPr>
            <a:r>
              <a:rPr lang="en-US" dirty="0"/>
              <a:t>© 2017 Pearson Education, Inc., Hoboken, NJ. All rights reserved. </a:t>
            </a:r>
          </a:p>
        </p:txBody>
      </p:sp>
    </p:spTree>
  </p:cSld>
  <p:clrMapOvr>
    <a:masterClrMapping/>
  </p:clrMapOvr>
  <p:transition spd="slow">
    <p:wheel spokes="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2.pdf"/>
          <p:cNvPicPr>
            <a:picLocks noChangeAspect="1"/>
          </p:cNvPicPr>
          <p:nvPr/>
        </p:nvPicPr>
        <p:blipFill>
          <a:blip r:embed="rId3"/>
          <a:srcRect t="9091" b="34545"/>
          <a:stretch>
            <a:fillRect/>
          </a:stretch>
        </p:blipFill>
        <p:spPr>
          <a:xfrm>
            <a:off x="304800" y="609600"/>
            <a:ext cx="8434151" cy="6152177"/>
          </a:xfrm>
          <a:prstGeom prst="rect">
            <a:avLst/>
          </a:prstGeom>
        </p:spPr>
      </p:pic>
      <p:sp>
        <p:nvSpPr>
          <p:cNvPr id="6" name="Footer Placeholder 5"/>
          <p:cNvSpPr>
            <a:spLocks noGrp="1"/>
          </p:cNvSpPr>
          <p:nvPr>
            <p:ph type="ftr" sz="quarter" idx="11"/>
          </p:nvPr>
        </p:nvSpPr>
        <p:spPr>
          <a:xfrm>
            <a:off x="318246" y="6492875"/>
            <a:ext cx="68445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a:solidFill>
                  <a:schemeClr val="accent6">
                    <a:lumMod val="75000"/>
                  </a:schemeClr>
                </a:solidFill>
              </a:rPr>
              <a:t>Linux </a:t>
            </a:r>
            <a:br>
              <a:rPr lang="en-NZ" b="1" dirty="0">
                <a:solidFill>
                  <a:schemeClr val="accent6">
                    <a:lumMod val="75000"/>
                  </a:schemeClr>
                </a:solidFill>
              </a:rPr>
            </a:br>
            <a:r>
              <a:rPr lang="en-NZ" b="1" dirty="0">
                <a:solidFill>
                  <a:schemeClr val="accent6">
                    <a:lumMod val="75000"/>
                  </a:schemeClr>
                </a:solidFill>
              </a:rPr>
              <a:t>Memory Management</a:t>
            </a:r>
          </a:p>
        </p:txBody>
      </p:sp>
      <p:sp>
        <p:nvSpPr>
          <p:cNvPr id="3" name="Content Placeholder 2"/>
          <p:cNvSpPr>
            <a:spLocks noGrp="1"/>
          </p:cNvSpPr>
          <p:nvPr>
            <p:ph idx="4294967295"/>
          </p:nvPr>
        </p:nvSpPr>
        <p:spPr>
          <a:xfrm>
            <a:off x="609600" y="2133600"/>
            <a:ext cx="8229600" cy="3916363"/>
          </a:xfrm>
        </p:spPr>
        <p:txBody>
          <a:bodyPr/>
          <a:lstStyle/>
          <a:p>
            <a:r>
              <a:rPr lang="en-NZ" sz="2800" dirty="0"/>
              <a:t>Shares many characteristics with UNIX</a:t>
            </a:r>
          </a:p>
          <a:p>
            <a:r>
              <a:rPr lang="en-NZ" sz="2800" dirty="0"/>
              <a:t>Is quite complex</a:t>
            </a:r>
          </a:p>
          <a:p>
            <a:endParaRPr lang="en-NZ" dirty="0"/>
          </a:p>
          <a:p>
            <a:pPr lvl="1"/>
            <a:endParaRPr lang="en-NZ" dirty="0"/>
          </a:p>
        </p:txBody>
      </p:sp>
      <p:graphicFrame>
        <p:nvGraphicFramePr>
          <p:cNvPr id="4" name="Diagram 3"/>
          <p:cNvGraphicFramePr/>
          <p:nvPr/>
        </p:nvGraphicFramePr>
        <p:xfrm>
          <a:off x="2209800" y="3581400"/>
          <a:ext cx="4724400" cy="276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454153" cy="365125"/>
          </a:xfrm>
        </p:spPr>
        <p:txBody>
          <a:bodyPr/>
          <a:lstStyle/>
          <a:p>
            <a:pPr>
              <a:defRPr/>
            </a:pPr>
            <a:r>
              <a:rPr lang="en-US" dirty="0"/>
              <a:t>© 2017 Pearson Education, Inc., Hoboken, NJ. All rights reserved. </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Virtual Memory</a:t>
            </a:r>
          </a:p>
        </p:txBody>
      </p:sp>
      <p:sp>
        <p:nvSpPr>
          <p:cNvPr id="3" name="Content Placeholder 2"/>
          <p:cNvSpPr>
            <a:spLocks noGrp="1"/>
          </p:cNvSpPr>
          <p:nvPr>
            <p:ph idx="4294967295"/>
          </p:nvPr>
        </p:nvSpPr>
        <p:spPr>
          <a:xfrm>
            <a:off x="381000" y="2133600"/>
            <a:ext cx="8229600" cy="5410200"/>
          </a:xfrm>
        </p:spPr>
        <p:txBody>
          <a:bodyPr>
            <a:normAutofit/>
          </a:bodyPr>
          <a:lstStyle/>
          <a:p>
            <a:r>
              <a:rPr lang="en-NZ" sz="2400" dirty="0"/>
              <a:t>Three level page table structure:</a:t>
            </a:r>
          </a:p>
          <a:p>
            <a:pPr lvl="1"/>
            <a:endParaRPr lang="en-NZ" sz="2400" dirty="0"/>
          </a:p>
        </p:txBody>
      </p:sp>
      <p:graphicFrame>
        <p:nvGraphicFramePr>
          <p:cNvPr id="4" name="Diagram 3"/>
          <p:cNvGraphicFramePr/>
          <p:nvPr>
            <p:extLst>
              <p:ext uri="{D42A27DB-BD31-4B8C-83A1-F6EECF244321}">
                <p14:modId xmlns:p14="http://schemas.microsoft.com/office/powerpoint/2010/main" val="3715623857"/>
              </p:ext>
            </p:extLst>
          </p:nvPr>
        </p:nvGraphicFramePr>
        <p:xfrm>
          <a:off x="457200" y="25146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7225553" cy="365125"/>
          </a:xfrm>
        </p:spPr>
        <p:txBody>
          <a:bodyPr/>
          <a:lstStyle/>
          <a:p>
            <a:pPr>
              <a:defRPr/>
            </a:pPr>
            <a:r>
              <a:rPr lang="en-US" dirty="0"/>
              <a:t>© 2017 Pearson Education, Inc., Hoboken, NJ. All rights reserved. </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3.pdf"/>
          <p:cNvPicPr>
            <a:picLocks noChangeAspect="1"/>
          </p:cNvPicPr>
          <p:nvPr/>
        </p:nvPicPr>
        <p:blipFill>
          <a:blip r:embed="rId3"/>
          <a:srcRect l="8182" t="16471" r="12727" b="11765"/>
          <a:stretch>
            <a:fillRect/>
          </a:stretch>
        </p:blipFill>
        <p:spPr>
          <a:xfrm>
            <a:off x="381000" y="609600"/>
            <a:ext cx="8368403" cy="5867399"/>
          </a:xfrm>
          <a:prstGeom prst="rect">
            <a:avLst/>
          </a:prstGeom>
        </p:spPr>
      </p:pic>
      <p:sp>
        <p:nvSpPr>
          <p:cNvPr id="6" name="Footer Placeholder 5"/>
          <p:cNvSpPr>
            <a:spLocks noGrp="1"/>
          </p:cNvSpPr>
          <p:nvPr>
            <p:ph type="ftr" sz="quarter" idx="11"/>
          </p:nvPr>
        </p:nvSpPr>
        <p:spPr>
          <a:xfrm>
            <a:off x="318246" y="6492875"/>
            <a:ext cx="61587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323041"/>
          </a:xfrm>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Linux Page Replacement</a:t>
            </a:r>
          </a:p>
        </p:txBody>
      </p:sp>
      <p:sp>
        <p:nvSpPr>
          <p:cNvPr id="3" name="Content Placeholder 2"/>
          <p:cNvSpPr>
            <a:spLocks noGrp="1"/>
          </p:cNvSpPr>
          <p:nvPr>
            <p:ph idx="4294967295"/>
          </p:nvPr>
        </p:nvSpPr>
        <p:spPr>
          <a:xfrm>
            <a:off x="609600" y="2286000"/>
            <a:ext cx="8001000" cy="3840163"/>
          </a:xfrm>
        </p:spPr>
        <p:txBody>
          <a:bodyPr>
            <a:normAutofit/>
          </a:bodyPr>
          <a:lstStyle/>
          <a:p>
            <a:r>
              <a:rPr lang="en-NZ" sz="2400" dirty="0"/>
              <a:t>Based on the clock algorithm</a:t>
            </a:r>
          </a:p>
          <a:p>
            <a:r>
              <a:rPr lang="en-NZ" sz="2400" dirty="0"/>
              <a:t>The use bit is replaced with an 8-bit age variable</a:t>
            </a:r>
          </a:p>
          <a:p>
            <a:pPr lvl="2"/>
            <a:r>
              <a:rPr lang="en-NZ" sz="2000" dirty="0"/>
              <a:t>Incremented each time the page is accessed</a:t>
            </a:r>
          </a:p>
          <a:p>
            <a:r>
              <a:rPr lang="en-NZ" sz="2400" dirty="0"/>
              <a:t>Periodically decrements the age bits</a:t>
            </a:r>
          </a:p>
          <a:p>
            <a:pPr lvl="2"/>
            <a:r>
              <a:rPr lang="en-NZ" sz="2000" dirty="0"/>
              <a:t>A page with an age of 0 is an “old” page that has not been referenced in some time and is the best candidate for replacement</a:t>
            </a:r>
          </a:p>
          <a:p>
            <a:r>
              <a:rPr lang="en-NZ" sz="2400" dirty="0"/>
              <a:t>A form of least frequently used policy</a:t>
            </a:r>
          </a:p>
        </p:txBody>
      </p:sp>
      <p:sp>
        <p:nvSpPr>
          <p:cNvPr id="6" name="Footer Placeholder 5"/>
          <p:cNvSpPr>
            <a:spLocks noGrp="1"/>
          </p:cNvSpPr>
          <p:nvPr>
            <p:ph type="ftr" sz="quarter" idx="11"/>
          </p:nvPr>
        </p:nvSpPr>
        <p:spPr>
          <a:xfrm>
            <a:off x="318246" y="6492875"/>
            <a:ext cx="7530353" cy="365125"/>
          </a:xfrm>
        </p:spPr>
        <p:txBody>
          <a:bodyPr/>
          <a:lstStyle/>
          <a:p>
            <a:pPr>
              <a:defRPr/>
            </a:pPr>
            <a:r>
              <a:rPr lang="en-US" dirty="0"/>
              <a:t>© 2017 Pearson Education, Inc., Hoboken, NJ. All rights reserved.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4.pdf"/>
          <p:cNvPicPr>
            <a:picLocks noChangeAspect="1"/>
          </p:cNvPicPr>
          <p:nvPr/>
        </p:nvPicPr>
        <p:blipFill>
          <a:blip r:embed="rId3"/>
          <a:srcRect t="14545" b="27273"/>
          <a:stretch>
            <a:fillRect/>
          </a:stretch>
        </p:blipFill>
        <p:spPr>
          <a:xfrm>
            <a:off x="304800" y="533400"/>
            <a:ext cx="8197528" cy="6172200"/>
          </a:xfrm>
          <a:prstGeom prst="rect">
            <a:avLst/>
          </a:prstGeom>
        </p:spPr>
      </p:pic>
      <p:sp>
        <p:nvSpPr>
          <p:cNvPr id="6" name="Footer Placeholder 5"/>
          <p:cNvSpPr>
            <a:spLocks noGrp="1"/>
          </p:cNvSpPr>
          <p:nvPr>
            <p:ph type="ftr" sz="quarter" idx="11"/>
          </p:nvPr>
        </p:nvSpPr>
        <p:spPr>
          <a:xfrm>
            <a:off x="318246" y="6492875"/>
            <a:ext cx="6387353" cy="365125"/>
          </a:xfrm>
        </p:spPr>
        <p:txBody>
          <a:bodyPr/>
          <a:lstStyle/>
          <a:p>
            <a:pPr>
              <a:defRPr/>
            </a:pPr>
            <a:r>
              <a:rPr lang="en-US" dirty="0"/>
              <a:t>© 2017 Pearson Education, Inc., Hoboken, NJ. All rights reserved.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295400"/>
            <a:ext cx="8382000" cy="5105400"/>
          </a:xfrm>
        </p:spPr>
        <p:txBody>
          <a:bodyPr>
            <a:noAutofit/>
          </a:bodyPr>
          <a:lstStyle/>
          <a:p>
            <a:r>
              <a:rPr lang="en-US" dirty="0"/>
              <a:t>Kernel memory capability manages physical main memory page frames</a:t>
            </a:r>
          </a:p>
          <a:p>
            <a:pPr lvl="1"/>
            <a:r>
              <a:rPr lang="en-US" sz="2000" dirty="0"/>
              <a:t>Primary function is to allocate and </a:t>
            </a:r>
            <a:r>
              <a:rPr lang="en-US" sz="2000" dirty="0" err="1"/>
              <a:t>deallocate</a:t>
            </a:r>
            <a:r>
              <a:rPr lang="en-US" sz="2000" dirty="0"/>
              <a:t> frames for particular uses</a:t>
            </a:r>
          </a:p>
          <a:p>
            <a:pPr lvl="1"/>
            <a:endParaRPr lang="en-US" sz="2000" dirty="0"/>
          </a:p>
          <a:p>
            <a:pPr lvl="1"/>
            <a:endParaRPr lang="en-US" sz="2000" dirty="0"/>
          </a:p>
          <a:p>
            <a:pPr lvl="1">
              <a:buNone/>
            </a:pPr>
            <a:endParaRPr lang="en-US" sz="2000" dirty="0"/>
          </a:p>
          <a:p>
            <a:pPr marL="342900" lvl="2" indent="-342900"/>
            <a:endParaRPr lang="en-US" sz="2000" dirty="0"/>
          </a:p>
          <a:p>
            <a:pPr marL="342900" lvl="2" indent="-342900"/>
            <a:endParaRPr lang="en-US" sz="2000" dirty="0"/>
          </a:p>
          <a:p>
            <a:pPr marL="342900" lvl="2" indent="-342900"/>
            <a:r>
              <a:rPr lang="en-US" sz="2000" dirty="0"/>
              <a:t>A buddy algorithm is used so that memory for the kernel can be allocated and </a:t>
            </a:r>
            <a:r>
              <a:rPr lang="en-US" sz="2000" dirty="0" err="1"/>
              <a:t>deallocated</a:t>
            </a:r>
            <a:r>
              <a:rPr lang="en-US" sz="2000" dirty="0"/>
              <a:t> in units of one or more pages</a:t>
            </a:r>
          </a:p>
          <a:p>
            <a:pPr marL="342900" lvl="2" indent="-342900"/>
            <a:r>
              <a:rPr lang="en-US" sz="2000" dirty="0"/>
              <a:t>Page allocator alone would be inefficient because the kernel requires small short-term memory chunks in odd sizes</a:t>
            </a:r>
          </a:p>
          <a:p>
            <a:pPr marL="342900" lvl="2" indent="-342900"/>
            <a:r>
              <a:rPr lang="en-US" sz="2000" dirty="0"/>
              <a:t>Slab allocation</a:t>
            </a:r>
          </a:p>
          <a:p>
            <a:pPr lvl="2"/>
            <a:r>
              <a:rPr lang="en-US" sz="2000" dirty="0"/>
              <a:t>Used by Linux to accommodate small chunks</a:t>
            </a:r>
          </a:p>
        </p:txBody>
      </p:sp>
      <p:sp>
        <p:nvSpPr>
          <p:cNvPr id="2" name="Title 1"/>
          <p:cNvSpPr>
            <a:spLocks noGrp="1"/>
          </p:cNvSpPr>
          <p:nvPr>
            <p:ph type="title" idx="4294967295"/>
          </p:nvPr>
        </p:nvSpPr>
        <p:spPr>
          <a:xfrm>
            <a:off x="609600" y="1"/>
            <a:ext cx="7824788" cy="1295400"/>
          </a:xfrm>
        </p:spPr>
        <p:txBody>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Kernel Memory Allocation</a:t>
            </a:r>
          </a:p>
        </p:txBody>
      </p:sp>
      <p:graphicFrame>
        <p:nvGraphicFramePr>
          <p:cNvPr id="4" name="Diagram 3"/>
          <p:cNvGraphicFramePr/>
          <p:nvPr/>
        </p:nvGraphicFramePr>
        <p:xfrm>
          <a:off x="1600200" y="2438400"/>
          <a:ext cx="62484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6539753" cy="365125"/>
          </a:xfrm>
        </p:spPr>
        <p:txBody>
          <a:bodyPr/>
          <a:lstStyle/>
          <a:p>
            <a:pPr>
              <a:defRPr/>
            </a:pPr>
            <a:r>
              <a:rPr lang="en-US" dirty="0"/>
              <a:t>© 2017 Pearson Education, Inc., Hoboken, NJ. All rights reserved. </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dirty="0">
                <a:solidFill>
                  <a:schemeClr val="accent1">
                    <a:lumMod val="75000"/>
                  </a:schemeClr>
                </a:solidFill>
              </a:rPr>
              <a:t>Windows </a:t>
            </a:r>
            <a:br>
              <a:rPr lang="en-NZ" dirty="0">
                <a:solidFill>
                  <a:schemeClr val="accent1">
                    <a:lumMod val="75000"/>
                  </a:schemeClr>
                </a:solidFill>
              </a:rPr>
            </a:br>
            <a:r>
              <a:rPr lang="en-NZ" dirty="0">
                <a:solidFill>
                  <a:schemeClr val="accent1">
                    <a:lumMod val="75000"/>
                  </a:schemeClr>
                </a:solidFill>
              </a:rPr>
              <a:t>Memory Management</a:t>
            </a:r>
          </a:p>
        </p:txBody>
      </p:sp>
      <p:sp>
        <p:nvSpPr>
          <p:cNvPr id="3" name="Content Placeholder 2"/>
          <p:cNvSpPr>
            <a:spLocks noGrp="1"/>
          </p:cNvSpPr>
          <p:nvPr>
            <p:ph idx="4294967295"/>
          </p:nvPr>
        </p:nvSpPr>
        <p:spPr>
          <a:xfrm>
            <a:off x="457200" y="2133600"/>
            <a:ext cx="8229600" cy="4525963"/>
          </a:xfrm>
        </p:spPr>
        <p:txBody>
          <a:bodyPr>
            <a:normAutofit/>
          </a:bodyPr>
          <a:lstStyle/>
          <a:p>
            <a:r>
              <a:rPr lang="en-NZ" sz="2400" dirty="0"/>
              <a:t>Virtual memory manager controls how memory is allocated and how paging is performed</a:t>
            </a:r>
          </a:p>
          <a:p>
            <a:r>
              <a:rPr lang="en-NZ" sz="2400" dirty="0"/>
              <a:t>Designed to operate over a variety of platforms</a:t>
            </a:r>
          </a:p>
          <a:p>
            <a:r>
              <a:rPr lang="en-NZ" sz="2400" dirty="0"/>
              <a:t>Uses page sizes ranging from 4 Kbytes to 64 Kbytes</a:t>
            </a:r>
          </a:p>
        </p:txBody>
      </p:sp>
      <p:sp>
        <p:nvSpPr>
          <p:cNvPr id="9" name="Footer Placeholder 8"/>
          <p:cNvSpPr>
            <a:spLocks noGrp="1"/>
          </p:cNvSpPr>
          <p:nvPr>
            <p:ph type="ftr" sz="quarter" idx="11"/>
          </p:nvPr>
        </p:nvSpPr>
        <p:spPr>
          <a:xfrm>
            <a:off x="318246" y="6492875"/>
            <a:ext cx="6082553" cy="365125"/>
          </a:xfrm>
        </p:spPr>
        <p:txBody>
          <a:bodyPr/>
          <a:lstStyle/>
          <a:p>
            <a:pPr>
              <a:defRPr/>
            </a:pPr>
            <a:r>
              <a:rPr lang="en-US" dirty="0"/>
              <a:t>© 2017 Pearson Education, Inc., Hoboken, NJ. All rights reserved. </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458200" cy="1143948"/>
          </a:xfrm>
        </p:spPr>
        <p:txBody>
          <a:bodyPr>
            <a:normAutofit fontScale="90000"/>
          </a:bodyPr>
          <a:lstStyle/>
          <a:p>
            <a:pPr algn="ctr"/>
            <a:r>
              <a:rPr lang="en-NZ" dirty="0">
                <a:solidFill>
                  <a:schemeClr val="accent1">
                    <a:lumMod val="50000"/>
                  </a:schemeClr>
                </a:solidFill>
              </a:rPr>
              <a:t>Windows Virtual Address Map</a:t>
            </a:r>
          </a:p>
        </p:txBody>
      </p:sp>
      <p:sp>
        <p:nvSpPr>
          <p:cNvPr id="3" name="Content Placeholder 2"/>
          <p:cNvSpPr>
            <a:spLocks noGrp="1"/>
          </p:cNvSpPr>
          <p:nvPr>
            <p:ph idx="4294967295"/>
          </p:nvPr>
        </p:nvSpPr>
        <p:spPr>
          <a:xfrm>
            <a:off x="457200" y="2209800"/>
            <a:ext cx="8229600" cy="4297363"/>
          </a:xfrm>
        </p:spPr>
        <p:txBody>
          <a:bodyPr>
            <a:normAutofit/>
          </a:bodyPr>
          <a:lstStyle/>
          <a:p>
            <a:r>
              <a:rPr lang="en-NZ" sz="2400" dirty="0"/>
              <a:t>On 32 bit platforms each user process sees a separate 32 bit address space allowing 4 GB of virtual memory per process</a:t>
            </a:r>
          </a:p>
          <a:p>
            <a:pPr lvl="2">
              <a:buSzPct val="107000"/>
              <a:buFont typeface="Wingdings" charset="2"/>
              <a:buChar char="§"/>
            </a:pPr>
            <a:r>
              <a:rPr lang="en-NZ" sz="2200" dirty="0"/>
              <a:t>By default half is reserved for the OS</a:t>
            </a:r>
          </a:p>
          <a:p>
            <a:pPr marL="342900" lvl="2" indent="-342900"/>
            <a:r>
              <a:rPr lang="en-NZ" sz="2400" dirty="0"/>
              <a:t>Large memory intensive applications run more effectively using 64-bit Windows</a:t>
            </a:r>
          </a:p>
          <a:p>
            <a:pPr marL="342900" lvl="2" indent="-342900"/>
            <a:r>
              <a:rPr lang="en-NZ" sz="2400" dirty="0"/>
              <a:t>Most modern PCs use the AMD64 processor architecture which is capable of running as either a 32-bit or 64-bit system</a:t>
            </a:r>
          </a:p>
          <a:p>
            <a:pPr lvl="1"/>
            <a:endParaRPr lang="en-NZ" dirty="0"/>
          </a:p>
        </p:txBody>
      </p:sp>
      <p:sp>
        <p:nvSpPr>
          <p:cNvPr id="7" name="Footer Placeholder 6"/>
          <p:cNvSpPr>
            <a:spLocks noGrp="1"/>
          </p:cNvSpPr>
          <p:nvPr>
            <p:ph type="ftr" sz="quarter" idx="11"/>
          </p:nvPr>
        </p:nvSpPr>
        <p:spPr>
          <a:xfrm>
            <a:off x="318246" y="6492875"/>
            <a:ext cx="6615953" cy="365125"/>
          </a:xfrm>
        </p:spPr>
        <p:txBody>
          <a:bodyPr/>
          <a:lstStyle/>
          <a:p>
            <a:pPr>
              <a:defRPr/>
            </a:pPr>
            <a:r>
              <a:rPr lang="en-US" dirty="0"/>
              <a:t>© 2017 Pearson Education, Inc., Hoboken, NJ. All rights reserved. </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5.pdf"/>
          <p:cNvPicPr>
            <a:picLocks noChangeAspect="1"/>
          </p:cNvPicPr>
          <p:nvPr/>
        </p:nvPicPr>
        <p:blipFill>
          <a:blip r:embed="rId3"/>
          <a:srcRect t="10909" b="18182"/>
          <a:stretch>
            <a:fillRect/>
          </a:stretch>
        </p:blipFill>
        <p:spPr>
          <a:xfrm>
            <a:off x="1524000" y="609600"/>
            <a:ext cx="6560029" cy="6019799"/>
          </a:xfrm>
          <a:prstGeom prst="rect">
            <a:avLst/>
          </a:prstGeom>
        </p:spPr>
      </p:pic>
      <p:sp>
        <p:nvSpPr>
          <p:cNvPr id="6" name="Footer Placeholder 5"/>
          <p:cNvSpPr>
            <a:spLocks noGrp="1"/>
          </p:cNvSpPr>
          <p:nvPr>
            <p:ph type="ftr" sz="quarter" idx="11"/>
          </p:nvPr>
        </p:nvSpPr>
        <p:spPr>
          <a:xfrm>
            <a:off x="318246" y="6492875"/>
            <a:ext cx="6082553" cy="365125"/>
          </a:xfrm>
        </p:spPr>
        <p:txBody>
          <a:bodyPr/>
          <a:lstStyle/>
          <a:p>
            <a:pPr>
              <a:defRPr/>
            </a:pPr>
            <a:r>
              <a:rPr lang="en-US" dirty="0"/>
              <a:t>© 2017 Pearson Education, Inc., Hoboken, NJ. All rights reserved. </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4294967295"/>
          </p:nvPr>
        </p:nvGraphicFramePr>
        <p:xfrm>
          <a:off x="0" y="18288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5091953" cy="365125"/>
          </a:xfrm>
        </p:spPr>
        <p:txBody>
          <a:bodyPr/>
          <a:lstStyle/>
          <a:p>
            <a:pPr>
              <a:defRPr/>
            </a:pPr>
            <a:r>
              <a:rPr lang="en-US" dirty="0"/>
              <a:t>© 2017 Pearson Education, Inc., Hoboken, NJ. All rights reserved. </a:t>
            </a:r>
          </a:p>
        </p:txBody>
      </p:sp>
      <p:sp>
        <p:nvSpPr>
          <p:cNvPr id="5" name="TextBox 4"/>
          <p:cNvSpPr txBox="1"/>
          <p:nvPr/>
        </p:nvSpPr>
        <p:spPr>
          <a:xfrm>
            <a:off x="609600" y="685800"/>
            <a:ext cx="3505200" cy="892552"/>
          </a:xfrm>
          <a:prstGeom prst="rect">
            <a:avLst/>
          </a:prstGeom>
          <a:noFill/>
        </p:spPr>
        <p:txBody>
          <a:bodyPr wrap="square" rtlCol="0">
            <a:spAutoFit/>
          </a:bodyPr>
          <a:lstStyle/>
          <a:p>
            <a:r>
              <a:rPr lang="en-US" sz="5200" b="1" dirty="0">
                <a:solidFill>
                  <a:schemeClr val="accent1">
                    <a:lumMod val="50000"/>
                  </a:schemeClr>
                </a:solidFill>
                <a:effectLst>
                  <a:outerShdw blurRad="50800" dist="38100" dir="2700000" algn="tl" rotWithShape="0">
                    <a:prstClr val="black">
                      <a:alpha val="40000"/>
                    </a:prstClr>
                  </a:outerShdw>
                </a:effectLst>
                <a:latin typeface="+mj-lt"/>
                <a:ea typeface="+mj-ea"/>
                <a:cs typeface="+mj-cs"/>
              </a:rPr>
              <a:t>Thrashing</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a:ln w="1905"/>
                <a:solidFill>
                  <a:schemeClr val="accent3">
                    <a:lumMod val="50000"/>
                  </a:schemeClr>
                </a:solidFill>
                <a:effectLst>
                  <a:innerShdw blurRad="69850" dist="43180" dir="5400000">
                    <a:srgbClr val="000000">
                      <a:alpha val="65000"/>
                    </a:srgbClr>
                  </a:innerShdw>
                </a:effectLst>
              </a:rPr>
              <a:t>Windows Paging</a:t>
            </a:r>
          </a:p>
        </p:txBody>
      </p:sp>
      <p:sp>
        <p:nvSpPr>
          <p:cNvPr id="3" name="Content Placeholder 2"/>
          <p:cNvSpPr>
            <a:spLocks noGrp="1"/>
          </p:cNvSpPr>
          <p:nvPr>
            <p:ph idx="4294967295"/>
          </p:nvPr>
        </p:nvSpPr>
        <p:spPr>
          <a:xfrm>
            <a:off x="533400" y="2286000"/>
            <a:ext cx="8001000" cy="3840163"/>
          </a:xfrm>
        </p:spPr>
        <p:txBody>
          <a:bodyPr>
            <a:normAutofit/>
          </a:bodyPr>
          <a:lstStyle/>
          <a:p>
            <a:r>
              <a:rPr lang="en-NZ" sz="2200" dirty="0"/>
              <a:t>On creation, a process can make use of the entire user space of almost 2 GB</a:t>
            </a:r>
          </a:p>
          <a:p>
            <a:r>
              <a:rPr lang="en-NZ" sz="2200" dirty="0"/>
              <a:t>This space is divided into fixed-size pages managed in contiguous regions allocated on 64 KB boundaries</a:t>
            </a:r>
          </a:p>
          <a:p>
            <a:r>
              <a:rPr lang="en-NZ" sz="2200" dirty="0"/>
              <a:t>Regions may be in one of three states:</a:t>
            </a:r>
          </a:p>
        </p:txBody>
      </p:sp>
      <p:graphicFrame>
        <p:nvGraphicFramePr>
          <p:cNvPr id="6" name="Diagram 5"/>
          <p:cNvGraphicFramePr/>
          <p:nvPr/>
        </p:nvGraphicFramePr>
        <p:xfrm>
          <a:off x="533400" y="3352800"/>
          <a:ext cx="7620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7530353" cy="365125"/>
          </a:xfrm>
        </p:spPr>
        <p:txBody>
          <a:bodyPr/>
          <a:lstStyle/>
          <a:p>
            <a:pPr>
              <a:defRPr/>
            </a:pPr>
            <a:r>
              <a:rPr lang="en-US" dirty="0"/>
              <a:t>© 2017 Pearson Education, Inc., Hoboken, NJ. All rights reserved. </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Resident Set </a:t>
            </a:r>
            <a:b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Management System</a:t>
            </a:r>
          </a:p>
        </p:txBody>
      </p:sp>
      <p:sp>
        <p:nvSpPr>
          <p:cNvPr id="3" name="Content Placeholder 2"/>
          <p:cNvSpPr>
            <a:spLocks noGrp="1"/>
          </p:cNvSpPr>
          <p:nvPr>
            <p:ph idx="4294967295"/>
          </p:nvPr>
        </p:nvSpPr>
        <p:spPr>
          <a:xfrm>
            <a:off x="457200" y="2057400"/>
            <a:ext cx="8229600" cy="4525962"/>
          </a:xfrm>
        </p:spPr>
        <p:txBody>
          <a:bodyPr>
            <a:normAutofit/>
          </a:bodyPr>
          <a:lstStyle/>
          <a:p>
            <a:r>
              <a:rPr lang="en-NZ" sz="2800" dirty="0"/>
              <a:t>Windows uses variable allocation, local scope</a:t>
            </a:r>
          </a:p>
          <a:p>
            <a:r>
              <a:rPr lang="en-NZ" sz="2800" dirty="0"/>
              <a:t>When activated, a process is assigned a data structure to manage its working set</a:t>
            </a:r>
          </a:p>
          <a:p>
            <a:r>
              <a:rPr lang="en-NZ" sz="2800" dirty="0"/>
              <a:t>Working sets of active processes are               adjusted depending on the availability                     of main memory</a:t>
            </a:r>
          </a:p>
        </p:txBody>
      </p:sp>
      <p:sp>
        <p:nvSpPr>
          <p:cNvPr id="7" name="Footer Placeholder 6"/>
          <p:cNvSpPr>
            <a:spLocks noGrp="1"/>
          </p:cNvSpPr>
          <p:nvPr>
            <p:ph type="ftr" sz="quarter" idx="11"/>
          </p:nvPr>
        </p:nvSpPr>
        <p:spPr>
          <a:xfrm>
            <a:off x="318246" y="6492875"/>
            <a:ext cx="6387353" cy="365125"/>
          </a:xfrm>
        </p:spPr>
        <p:txBody>
          <a:bodyPr/>
          <a:lstStyle/>
          <a:p>
            <a:pPr>
              <a:defRPr/>
            </a:pPr>
            <a:r>
              <a:rPr lang="en-US" dirty="0"/>
              <a:t>© 2017 Pearson Education, Inc., Hoboken, NJ. All rights reserved. </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700" dirty="0">
                <a:solidFill>
                  <a:schemeClr val="accent1">
                    <a:lumMod val="75000"/>
                  </a:schemeClr>
                </a:solidFill>
              </a:rPr>
              <a:t>Android Memory Management</a:t>
            </a:r>
          </a:p>
        </p:txBody>
      </p:sp>
      <p:sp>
        <p:nvSpPr>
          <p:cNvPr id="5" name="Content Placeholder 4"/>
          <p:cNvSpPr>
            <a:spLocks noGrp="1"/>
          </p:cNvSpPr>
          <p:nvPr>
            <p:ph sz="half" idx="14"/>
          </p:nvPr>
        </p:nvSpPr>
        <p:spPr>
          <a:xfrm>
            <a:off x="658906" y="2286000"/>
            <a:ext cx="7951694" cy="4038599"/>
          </a:xfrm>
        </p:spPr>
        <p:txBody>
          <a:bodyPr>
            <a:normAutofit fontScale="92500" lnSpcReduction="20000"/>
          </a:bodyPr>
          <a:lstStyle/>
          <a:p>
            <a:r>
              <a:rPr lang="en-US" dirty="0"/>
              <a:t>Android includes a number of extensions to the normal Linux kernel memory management facility</a:t>
            </a:r>
          </a:p>
          <a:p>
            <a:r>
              <a:rPr lang="en-US" dirty="0"/>
              <a:t>These include:</a:t>
            </a:r>
          </a:p>
          <a:p>
            <a:pPr lvl="1"/>
            <a:r>
              <a:rPr lang="en-US" dirty="0" err="1"/>
              <a:t>ASHMem</a:t>
            </a:r>
            <a:endParaRPr lang="en-US" dirty="0"/>
          </a:p>
          <a:p>
            <a:pPr lvl="3"/>
            <a:r>
              <a:rPr lang="en-US" dirty="0"/>
              <a:t>This feature provides anonymous shared memory, which abstracts memory as file descriptors</a:t>
            </a:r>
          </a:p>
          <a:p>
            <a:pPr lvl="3"/>
            <a:r>
              <a:rPr lang="en-US" dirty="0"/>
              <a:t>A file descriptor can be passed to another process to share memory</a:t>
            </a:r>
          </a:p>
          <a:p>
            <a:pPr lvl="1"/>
            <a:r>
              <a:rPr lang="en-US" dirty="0" err="1"/>
              <a:t>Pmem</a:t>
            </a:r>
            <a:endParaRPr lang="en-US" dirty="0"/>
          </a:p>
          <a:p>
            <a:pPr lvl="3"/>
            <a:r>
              <a:rPr lang="en-US" dirty="0"/>
              <a:t>This feature allocates virtual memory so that it is physically contiguous</a:t>
            </a:r>
          </a:p>
          <a:p>
            <a:pPr lvl="3"/>
            <a:r>
              <a:rPr lang="en-US" dirty="0"/>
              <a:t>This feature is useful for hardware that does not support virtual memory</a:t>
            </a:r>
          </a:p>
          <a:p>
            <a:pPr lvl="1"/>
            <a:r>
              <a:rPr lang="en-US" dirty="0"/>
              <a:t>Low Memory Killer</a:t>
            </a:r>
          </a:p>
          <a:p>
            <a:pPr lvl="3"/>
            <a:r>
              <a:rPr lang="en-US" dirty="0"/>
              <a:t>This feature enables the system to notify an app or apps that they need to free up memory</a:t>
            </a:r>
          </a:p>
          <a:p>
            <a:pPr lvl="3"/>
            <a:r>
              <a:rPr lang="en-US" dirty="0"/>
              <a:t>If an app does not cooperate, it is terminated</a:t>
            </a:r>
          </a:p>
        </p:txBody>
      </p:sp>
      <p:sp>
        <p:nvSpPr>
          <p:cNvPr id="7" name="Footer Placeholder 6"/>
          <p:cNvSpPr>
            <a:spLocks noGrp="1"/>
          </p:cNvSpPr>
          <p:nvPr>
            <p:ph type="ftr" sz="quarter" idx="11"/>
          </p:nvPr>
        </p:nvSpPr>
        <p:spPr>
          <a:xfrm>
            <a:off x="318246" y="6492875"/>
            <a:ext cx="7073153" cy="365125"/>
          </a:xfrm>
        </p:spPr>
        <p:txBody>
          <a:bodyPr/>
          <a:lstStyle/>
          <a:p>
            <a:pPr>
              <a:defRPr/>
            </a:pPr>
            <a:r>
              <a:rPr lang="en-US" dirty="0"/>
              <a:t>© 2017 Pearson Education, Inc., Hoboken, NJ. All rights reserved. </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a:solidFill>
                  <a:schemeClr val="accent1">
                    <a:lumMod val="75000"/>
                  </a:schemeClr>
                </a:solidFill>
              </a:rPr>
              <a:t>Summary</a:t>
            </a:r>
          </a:p>
        </p:txBody>
      </p:sp>
      <p:sp>
        <p:nvSpPr>
          <p:cNvPr id="7" name="Content Placeholder 6"/>
          <p:cNvSpPr>
            <a:spLocks noGrp="1"/>
          </p:cNvSpPr>
          <p:nvPr>
            <p:ph sz="half" idx="1"/>
          </p:nvPr>
        </p:nvSpPr>
        <p:spPr>
          <a:xfrm>
            <a:off x="4828032" y="2286000"/>
            <a:ext cx="3858768" cy="4114799"/>
          </a:xfrm>
        </p:spPr>
        <p:txBody>
          <a:bodyPr>
            <a:normAutofit fontScale="40000" lnSpcReduction="20000"/>
          </a:bodyPr>
          <a:lstStyle/>
          <a:p>
            <a:r>
              <a:rPr lang="en-US" sz="3892" dirty="0"/>
              <a:t>UNIX and Solaris memory management</a:t>
            </a:r>
          </a:p>
          <a:p>
            <a:pPr lvl="2"/>
            <a:r>
              <a:rPr lang="en-US" sz="3892" dirty="0"/>
              <a:t>Paging system</a:t>
            </a:r>
          </a:p>
          <a:p>
            <a:pPr lvl="2"/>
            <a:r>
              <a:rPr lang="en-US" sz="3892" dirty="0"/>
              <a:t>Kernel memory allocator</a:t>
            </a:r>
          </a:p>
          <a:p>
            <a:r>
              <a:rPr lang="en-US" sz="3892" dirty="0"/>
              <a:t>Linux memory management</a:t>
            </a:r>
          </a:p>
          <a:p>
            <a:pPr lvl="2"/>
            <a:r>
              <a:rPr lang="en-US" sz="3892" dirty="0"/>
              <a:t>Linux virtual memory</a:t>
            </a:r>
          </a:p>
          <a:p>
            <a:pPr lvl="2"/>
            <a:r>
              <a:rPr lang="en-US" sz="3892" dirty="0"/>
              <a:t>Kernel memory allocation</a:t>
            </a:r>
          </a:p>
          <a:p>
            <a:r>
              <a:rPr lang="en-US" sz="3892" dirty="0"/>
              <a:t>Windows memory management</a:t>
            </a:r>
          </a:p>
          <a:p>
            <a:pPr lvl="2"/>
            <a:r>
              <a:rPr lang="en-US" sz="3892" dirty="0"/>
              <a:t>Windows virtual address map</a:t>
            </a:r>
          </a:p>
          <a:p>
            <a:pPr lvl="2"/>
            <a:r>
              <a:rPr lang="en-US" sz="3892" dirty="0"/>
              <a:t>Windows paging</a:t>
            </a:r>
          </a:p>
          <a:p>
            <a:pPr lvl="2"/>
            <a:r>
              <a:rPr lang="en-US" sz="3892" dirty="0"/>
              <a:t>Windows swapping</a:t>
            </a:r>
          </a:p>
          <a:p>
            <a:r>
              <a:rPr lang="en-US" sz="3892" dirty="0"/>
              <a:t>Android memory management</a:t>
            </a:r>
            <a:endParaRPr lang="en-US" sz="3692" dirty="0"/>
          </a:p>
        </p:txBody>
      </p:sp>
      <p:sp>
        <p:nvSpPr>
          <p:cNvPr id="9" name="Content Placeholder 8"/>
          <p:cNvSpPr>
            <a:spLocks noGrp="1"/>
          </p:cNvSpPr>
          <p:nvPr>
            <p:ph sz="half" idx="14"/>
          </p:nvPr>
        </p:nvSpPr>
        <p:spPr>
          <a:xfrm>
            <a:off x="658906" y="2286000"/>
            <a:ext cx="3760694" cy="4114800"/>
          </a:xfrm>
        </p:spPr>
        <p:txBody>
          <a:bodyPr>
            <a:normAutofit fontScale="40000" lnSpcReduction="20000"/>
          </a:bodyPr>
          <a:lstStyle/>
          <a:p>
            <a:r>
              <a:rPr lang="en-US" sz="3892" dirty="0"/>
              <a:t>Hardware and control structures</a:t>
            </a:r>
          </a:p>
          <a:p>
            <a:pPr lvl="2"/>
            <a:r>
              <a:rPr lang="en-US" sz="3892" dirty="0"/>
              <a:t>Locality and virtual memory</a:t>
            </a:r>
          </a:p>
          <a:p>
            <a:pPr lvl="2"/>
            <a:r>
              <a:rPr lang="en-US" sz="3892" dirty="0"/>
              <a:t>Paging </a:t>
            </a:r>
          </a:p>
          <a:p>
            <a:pPr lvl="2"/>
            <a:r>
              <a:rPr lang="en-US" sz="3892" dirty="0"/>
              <a:t>Segmentation</a:t>
            </a:r>
          </a:p>
          <a:p>
            <a:pPr lvl="2"/>
            <a:r>
              <a:rPr lang="en-US" sz="3892" dirty="0"/>
              <a:t>Combined paging and segmentation</a:t>
            </a:r>
          </a:p>
          <a:p>
            <a:pPr lvl="2"/>
            <a:r>
              <a:rPr lang="en-US" sz="3892" dirty="0"/>
              <a:t>Protection and sharing</a:t>
            </a:r>
          </a:p>
          <a:p>
            <a:r>
              <a:rPr lang="en-US" sz="3892" dirty="0"/>
              <a:t>OS software</a:t>
            </a:r>
          </a:p>
          <a:p>
            <a:pPr lvl="2"/>
            <a:r>
              <a:rPr lang="en-US" sz="3892" dirty="0"/>
              <a:t>Fetch policy</a:t>
            </a:r>
          </a:p>
          <a:p>
            <a:pPr lvl="2"/>
            <a:r>
              <a:rPr lang="en-US" sz="3892" dirty="0"/>
              <a:t>Placement policy</a:t>
            </a:r>
          </a:p>
          <a:p>
            <a:pPr lvl="2"/>
            <a:r>
              <a:rPr lang="en-US" sz="3892" dirty="0"/>
              <a:t>Replacement policy</a:t>
            </a:r>
          </a:p>
          <a:p>
            <a:pPr lvl="2"/>
            <a:r>
              <a:rPr lang="en-US" sz="3892" dirty="0"/>
              <a:t>Resident set management</a:t>
            </a:r>
          </a:p>
          <a:p>
            <a:pPr lvl="2"/>
            <a:r>
              <a:rPr lang="en-US" sz="3892" dirty="0"/>
              <a:t>Cleaning policy</a:t>
            </a:r>
          </a:p>
          <a:p>
            <a:pPr lvl="2"/>
            <a:r>
              <a:rPr lang="en-US" sz="3892" dirty="0"/>
              <a:t>Load control</a:t>
            </a:r>
          </a:p>
        </p:txBody>
      </p:sp>
      <p:sp>
        <p:nvSpPr>
          <p:cNvPr id="8" name="Footer Placeholder 7"/>
          <p:cNvSpPr>
            <a:spLocks noGrp="1"/>
          </p:cNvSpPr>
          <p:nvPr>
            <p:ph type="ftr" sz="quarter" idx="11"/>
          </p:nvPr>
        </p:nvSpPr>
        <p:spPr>
          <a:xfrm>
            <a:off x="318246" y="6492875"/>
            <a:ext cx="5549153" cy="365125"/>
          </a:xfrm>
        </p:spPr>
        <p:txBody>
          <a:bodyPr/>
          <a:lstStyle/>
          <a:p>
            <a:pPr>
              <a:defRPr/>
            </a:pPr>
            <a:r>
              <a:rPr lang="en-US" dirty="0"/>
              <a:t>© 2017 Pearson Education, Inc., Hoboken, NJ. All rights reserved. </a:t>
            </a:r>
          </a:p>
        </p:txBody>
      </p:sp>
    </p:spTree>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21515</Words>
  <Application>Microsoft Macintosh PowerPoint</Application>
  <PresentationFormat>On-screen Show (4:3)</PresentationFormat>
  <Paragraphs>1908</Paragraphs>
  <Slides>93</Slides>
  <Notes>93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93</vt:i4>
      </vt:variant>
    </vt:vector>
  </HeadingPairs>
  <TitlesOfParts>
    <vt:vector size="101" baseType="lpstr">
      <vt:lpstr>Arial</vt:lpstr>
      <vt:lpstr>Calibri</vt:lpstr>
      <vt:lpstr>Calisto MT</vt:lpstr>
      <vt:lpstr>Times New Roman</vt:lpstr>
      <vt:lpstr>Wingdings</vt:lpstr>
      <vt:lpstr>Custom Design</vt:lpstr>
      <vt:lpstr>Codex</vt:lpstr>
      <vt:lpstr>1_Codex</vt:lpstr>
      <vt:lpstr>Chapter 8 Virtual Memory</vt:lpstr>
      <vt:lpstr>PowerPoint Presentation</vt:lpstr>
      <vt:lpstr>Hardware and Control Structures</vt:lpstr>
      <vt:lpstr>Execution of a Process</vt:lpstr>
      <vt:lpstr>Execution of a Process</vt:lpstr>
      <vt:lpstr>Implications</vt:lpstr>
      <vt:lpstr>Real and Virtual Memory</vt:lpstr>
      <vt:lpstr>PowerPoint Presentation</vt:lpstr>
      <vt:lpstr>PowerPoint Presentation</vt:lpstr>
      <vt:lpstr>Principle of Locality</vt:lpstr>
      <vt:lpstr>Support Needed for Virtual Memory</vt:lpstr>
      <vt:lpstr>Paging</vt:lpstr>
      <vt:lpstr>PowerPoint Presentation</vt:lpstr>
      <vt:lpstr>PowerPoint Presentation</vt:lpstr>
      <vt:lpstr>PowerPoint Presentation</vt:lpstr>
      <vt:lpstr>PowerPoint Presentation</vt:lpstr>
      <vt:lpstr>Inverted Page Table</vt:lpstr>
      <vt:lpstr>PowerPoint Presentation</vt:lpstr>
      <vt:lpstr>Inverted Page Table</vt:lpstr>
      <vt:lpstr>Translation Lookaside Buffer (TLB)</vt:lpstr>
      <vt:lpstr>PowerPoint Presentation</vt:lpstr>
      <vt:lpstr>PowerPoint Presentation</vt:lpstr>
      <vt:lpstr>Associative Mapping</vt:lpstr>
      <vt:lpstr>PowerPoint Presentation</vt:lpstr>
      <vt:lpstr>PowerPoint Presentation</vt:lpstr>
      <vt:lpstr>Page Size</vt:lpstr>
      <vt:lpstr>PowerPoint Presentation</vt:lpstr>
      <vt:lpstr>PowerPoint Presentation</vt:lpstr>
      <vt:lpstr>Page Size</vt:lpstr>
      <vt:lpstr>Segmentation</vt:lpstr>
      <vt:lpstr>Segment Organization</vt:lpstr>
      <vt:lpstr>PowerPoint Presentation</vt:lpstr>
      <vt:lpstr>Combined Paging and Segmentation</vt:lpstr>
      <vt:lpstr>PowerPoint Presentation</vt:lpstr>
      <vt:lpstr>PowerPoint Presentation</vt:lpstr>
      <vt:lpstr>Protection and Sharing</vt:lpstr>
      <vt:lpstr>PowerPoint Presentation</vt:lpstr>
      <vt:lpstr>Operating System Software</vt:lpstr>
      <vt:lpstr>PowerPoint Presentation</vt:lpstr>
      <vt:lpstr>Fetch Policy</vt:lpstr>
      <vt:lpstr>Demand Paging </vt:lpstr>
      <vt:lpstr>Prepaging</vt:lpstr>
      <vt:lpstr>Placement Policy</vt:lpstr>
      <vt:lpstr>Replacement Policy</vt:lpstr>
      <vt:lpstr> Frame Locking</vt:lpstr>
      <vt:lpstr>Basic Algorithms</vt:lpstr>
      <vt:lpstr>PowerPoint Presentation</vt:lpstr>
      <vt:lpstr>Least Recently Used (LRU)</vt:lpstr>
      <vt:lpstr>First-in-First-out (FIFO)</vt:lpstr>
      <vt:lpstr>Clock Policy</vt:lpstr>
      <vt:lpstr>PowerPoint Presentation</vt:lpstr>
      <vt:lpstr>PowerPoint Presentation</vt:lpstr>
      <vt:lpstr>Page Buffering</vt:lpstr>
      <vt:lpstr>Replacement Policy and Cache Size</vt:lpstr>
      <vt:lpstr>Resident Set Management</vt:lpstr>
      <vt:lpstr>Resident Set Size</vt:lpstr>
      <vt:lpstr>Replacement Scope</vt:lpstr>
      <vt:lpstr>PowerPoint Presentation</vt:lpstr>
      <vt:lpstr>Fixed Allocation, Local Scope</vt:lpstr>
      <vt:lpstr>Variable Allocation  Global Scope</vt:lpstr>
      <vt:lpstr>Variable Allocation  Local Scope</vt:lpstr>
      <vt:lpstr>Variable Allocation Local Scope</vt:lpstr>
      <vt:lpstr>PowerPoint Presentation</vt:lpstr>
      <vt:lpstr>PowerPoint Presentation</vt:lpstr>
      <vt:lpstr>   Page Fault Frequency  (PFF)</vt:lpstr>
      <vt:lpstr>Variable-Interval Sampled Working Set (VSWS)</vt:lpstr>
      <vt:lpstr>Cleaning Policy</vt:lpstr>
      <vt:lpstr>Load Control</vt:lpstr>
      <vt:lpstr>PowerPoint Presentation</vt:lpstr>
      <vt:lpstr>Process Suspension</vt:lpstr>
      <vt:lpstr>UNIX</vt:lpstr>
      <vt:lpstr>Paging System and  Kernel Memory Allocator</vt:lpstr>
      <vt:lpstr>PowerPoint Presentation</vt:lpstr>
      <vt:lpstr>PowerPoint Presentation</vt:lpstr>
      <vt:lpstr>PowerPoint Presentation</vt:lpstr>
      <vt:lpstr>Page Replacement</vt:lpstr>
      <vt:lpstr>PowerPoint Presentation</vt:lpstr>
      <vt:lpstr>Kernel Memory Allocator</vt:lpstr>
      <vt:lpstr>Lazy Buddy</vt:lpstr>
      <vt:lpstr>PowerPoint Presentation</vt:lpstr>
      <vt:lpstr>Linux  Memory Management</vt:lpstr>
      <vt:lpstr>Linux Virtual Memory</vt:lpstr>
      <vt:lpstr>PowerPoint Presentation</vt:lpstr>
      <vt:lpstr>Linux Page Replacement</vt:lpstr>
      <vt:lpstr>PowerPoint Presentation</vt:lpstr>
      <vt:lpstr>Kernel Memory Allocation</vt:lpstr>
      <vt:lpstr>Windows  Memory Management</vt:lpstr>
      <vt:lpstr>Windows Virtual Address Map</vt:lpstr>
      <vt:lpstr>PowerPoint Presentation</vt:lpstr>
      <vt:lpstr>Windows Paging</vt:lpstr>
      <vt:lpstr>Resident Set  Management System</vt:lpstr>
      <vt:lpstr>Android Memory Management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2017-04-19T21:19:21Z</dcterms:created>
  <dcterms:modified xsi:type="dcterms:W3CDTF">2021-10-26T04:25:10Z</dcterms:modified>
</cp:coreProperties>
</file>