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8" r:id="rId5"/>
    <p:sldMasterId id="2147483660" r:id="rId6"/>
    <p:sldMasterId id="2147483680" r:id="rId7"/>
    <p:sldMasterId id="214748368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Lst>
  <p:sldSz cy="6858000" cx="9144000"/>
  <p:notesSz cx="6858000" cy="9144000"/>
  <p:embeddedFontLst>
    <p:embeddedFont>
      <p:font typeface="Arial Narrow"/>
      <p:regular r:id="rId47"/>
      <p:bold r:id="rId48"/>
      <p:italic r:id="rId49"/>
      <p:boldItalic r:id="rId50"/>
    </p:embeddedFont>
    <p:embeddedFont>
      <p:font typeface="Tahoma"/>
      <p:regular r:id="rId51"/>
      <p:bold r:id="rId52"/>
    </p:embeddedFont>
    <p:embeddedFont>
      <p:font typeface="Helvetica Neue"/>
      <p:regular r:id="rId53"/>
      <p:bold r:id="rId54"/>
      <p:italic r:id="rId55"/>
      <p:boldItalic r:id="rId56"/>
    </p:embeddedFont>
    <p:embeddedFont>
      <p:font typeface="Gill Sans"/>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9" roundtripDataSignature="AMtx7mghJDSggtYedi1c3c8qW5jYS8aY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font" Target="fonts/ArialNarrow-bold.fntdata"/><Relationship Id="rId47" Type="http://schemas.openxmlformats.org/officeDocument/2006/relationships/font" Target="fonts/ArialNarrow-regular.fntdata"/><Relationship Id="rId49" Type="http://schemas.openxmlformats.org/officeDocument/2006/relationships/font" Target="fonts/ArialNarrow-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Tahoma-regular.fntdata"/><Relationship Id="rId50" Type="http://schemas.openxmlformats.org/officeDocument/2006/relationships/font" Target="fonts/ArialNarrow-boldItalic.fntdata"/><Relationship Id="rId53" Type="http://schemas.openxmlformats.org/officeDocument/2006/relationships/font" Target="fonts/HelveticaNeue-regular.fntdata"/><Relationship Id="rId52" Type="http://schemas.openxmlformats.org/officeDocument/2006/relationships/font" Target="fonts/Tahoma-bold.fntdata"/><Relationship Id="rId11" Type="http://schemas.openxmlformats.org/officeDocument/2006/relationships/slide" Target="slides/slide2.xml"/><Relationship Id="rId55" Type="http://schemas.openxmlformats.org/officeDocument/2006/relationships/font" Target="fonts/HelveticaNeue-italic.fntdata"/><Relationship Id="rId10" Type="http://schemas.openxmlformats.org/officeDocument/2006/relationships/slide" Target="slides/slide1.xml"/><Relationship Id="rId54" Type="http://schemas.openxmlformats.org/officeDocument/2006/relationships/font" Target="fonts/HelveticaNeue-bold.fntdata"/><Relationship Id="rId13" Type="http://schemas.openxmlformats.org/officeDocument/2006/relationships/slide" Target="slides/slide4.xml"/><Relationship Id="rId57" Type="http://schemas.openxmlformats.org/officeDocument/2006/relationships/font" Target="fonts/GillSans-regular.fntdata"/><Relationship Id="rId12" Type="http://schemas.openxmlformats.org/officeDocument/2006/relationships/slide" Target="slides/slide3.xml"/><Relationship Id="rId56" Type="http://schemas.openxmlformats.org/officeDocument/2006/relationships/font" Target="fonts/HelveticaNeue-boldItalic.fntdata"/><Relationship Id="rId15" Type="http://schemas.openxmlformats.org/officeDocument/2006/relationships/slide" Target="slides/slide6.xml"/><Relationship Id="rId59" Type="http://customschemas.google.com/relationships/presentationmetadata" Target="metadata"/><Relationship Id="rId14" Type="http://schemas.openxmlformats.org/officeDocument/2006/relationships/slide" Target="slides/slide5.xml"/><Relationship Id="rId58" Type="http://schemas.openxmlformats.org/officeDocument/2006/relationships/font" Target="fonts/GillSans-bold.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3" name="Google Shape;41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indent="0" lvl="0" marL="0" rtl="0" algn="l">
              <a:spcBef>
                <a:spcPts val="360"/>
              </a:spcBef>
              <a:spcAft>
                <a:spcPts val="0"/>
              </a:spcAft>
              <a:buNone/>
            </a:pPr>
            <a:r>
              <a:rPr b="0" i="0" lang="en-US" sz="1200" u="none" cap="none" strike="noStrike">
                <a:solidFill>
                  <a:schemeClr val="dk1"/>
                </a:solidFill>
                <a:latin typeface="Arial"/>
                <a:ea typeface="Arial"/>
                <a:cs typeface="Arial"/>
                <a:sym typeface="Arial"/>
              </a:rPr>
              <a:t>1) MathType Plugin</a:t>
            </a:r>
            <a:endParaRPr/>
          </a:p>
          <a:p>
            <a:pPr indent="0" lvl="0" marL="0" rtl="0" algn="l">
              <a:spcBef>
                <a:spcPts val="360"/>
              </a:spcBef>
              <a:spcAft>
                <a:spcPts val="0"/>
              </a:spcAft>
              <a:buNone/>
            </a:pPr>
            <a:r>
              <a:rPr b="0" i="0" lang="en-US" sz="1200" u="none" cap="none" strike="noStrike">
                <a:solidFill>
                  <a:schemeClr val="dk1"/>
                </a:solidFill>
                <a:latin typeface="Arial"/>
                <a:ea typeface="Arial"/>
                <a:cs typeface="Arial"/>
                <a:sym typeface="Arial"/>
              </a:rPr>
              <a:t>2) Math Player (free versions available)</a:t>
            </a:r>
            <a:endParaRPr/>
          </a:p>
          <a:p>
            <a:pPr indent="0" lvl="0" marL="0" rtl="0" algn="l">
              <a:spcBef>
                <a:spcPts val="360"/>
              </a:spcBef>
              <a:spcAft>
                <a:spcPts val="0"/>
              </a:spcAft>
              <a:buNone/>
            </a:pPr>
            <a:r>
              <a:rPr b="0" i="0" lang="en-US" sz="1200" u="none" cap="none" strike="noStrike">
                <a:solidFill>
                  <a:schemeClr val="dk1"/>
                </a:solidFill>
                <a:latin typeface="Arial"/>
                <a:ea typeface="Arial"/>
                <a:cs typeface="Arial"/>
                <a:sym typeface="Arial"/>
              </a:rPr>
              <a:t>3) NVDA Reader (free versions available)</a:t>
            </a:r>
            <a:endParaRPr/>
          </a:p>
        </p:txBody>
      </p:sp>
      <p:sp>
        <p:nvSpPr>
          <p:cNvPr id="414" name="Google Shape;41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51" name="Google Shape;5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000">
                <a:latin typeface="Arial"/>
                <a:ea typeface="Arial"/>
                <a:cs typeface="Arial"/>
                <a:sym typeface="Arial"/>
              </a:rPr>
              <a:t>The RUP offers:</a:t>
            </a:r>
            <a:endParaRPr/>
          </a:p>
          <a:p>
            <a:pPr indent="0" lvl="0" marL="0" rtl="0" algn="l">
              <a:spcBef>
                <a:spcPts val="1000"/>
              </a:spcBef>
              <a:spcAft>
                <a:spcPts val="0"/>
              </a:spcAft>
              <a:buNone/>
            </a:pPr>
            <a:r>
              <a:rPr b="1" lang="en-US" sz="1000">
                <a:latin typeface="Arial"/>
                <a:ea typeface="Arial"/>
                <a:cs typeface="Arial"/>
                <a:sym typeface="Arial"/>
              </a:rPr>
              <a:t>A Team-Unifying Approach</a:t>
            </a:r>
            <a:r>
              <a:rPr lang="en-US" sz="1000">
                <a:latin typeface="Arial"/>
                <a:ea typeface="Arial"/>
                <a:cs typeface="Arial"/>
                <a:sym typeface="Arial"/>
              </a:rPr>
              <a:t> </a:t>
            </a:r>
            <a:endParaRPr/>
          </a:p>
          <a:p>
            <a:pPr indent="0" lvl="0" marL="0" rtl="0" algn="l">
              <a:spcBef>
                <a:spcPts val="1000"/>
              </a:spcBef>
              <a:spcAft>
                <a:spcPts val="0"/>
              </a:spcAft>
              <a:buNone/>
            </a:pPr>
            <a:r>
              <a:rPr lang="en-US" sz="1000">
                <a:latin typeface="Arial"/>
                <a:ea typeface="Arial"/>
                <a:cs typeface="Arial"/>
                <a:sym typeface="Arial"/>
              </a:rPr>
              <a:t>The Rational Unified Process unifies the entire software development team and enhances team communication by providing each team member with one knowledge base, one modeling language and one view of how to develop software.</a:t>
            </a:r>
            <a:endParaRPr/>
          </a:p>
          <a:p>
            <a:pPr indent="0" lvl="0" marL="0" rtl="0" algn="l">
              <a:spcBef>
                <a:spcPts val="1000"/>
              </a:spcBef>
              <a:spcAft>
                <a:spcPts val="0"/>
              </a:spcAft>
              <a:buNone/>
            </a:pPr>
            <a:r>
              <a:t/>
            </a:r>
            <a:endParaRPr sz="1000">
              <a:latin typeface="Arial"/>
              <a:ea typeface="Arial"/>
              <a:cs typeface="Arial"/>
              <a:sym typeface="Arial"/>
            </a:endParaRPr>
          </a:p>
          <a:p>
            <a:pPr indent="0" lvl="0" marL="0" rtl="0" algn="l">
              <a:spcBef>
                <a:spcPts val="1000"/>
              </a:spcBef>
              <a:spcAft>
                <a:spcPts val="0"/>
              </a:spcAft>
              <a:buNone/>
            </a:pPr>
            <a:r>
              <a:rPr lang="en-US" sz="1000">
                <a:latin typeface="Arial"/>
                <a:ea typeface="Arial"/>
                <a:cs typeface="Arial"/>
                <a:sym typeface="Arial"/>
              </a:rPr>
              <a:t>Everybody is involved; their roles and activities are well documented and are publishable over an intranet…</a:t>
            </a:r>
            <a:endParaRPr/>
          </a:p>
          <a:p>
            <a:pPr indent="0" lvl="0" marL="0" rtl="0" algn="l">
              <a:spcBef>
                <a:spcPts val="1000"/>
              </a:spcBef>
              <a:spcAft>
                <a:spcPts val="0"/>
              </a:spcAft>
              <a:buNone/>
            </a:pPr>
            <a:r>
              <a:t/>
            </a:r>
            <a:endParaRPr sz="1000">
              <a:latin typeface="Arial"/>
              <a:ea typeface="Arial"/>
              <a:cs typeface="Arial"/>
              <a:sym typeface="Arial"/>
            </a:endParaRPr>
          </a:p>
          <a:p>
            <a:pPr indent="0" lvl="0" marL="0" rtl="0" algn="l">
              <a:spcBef>
                <a:spcPts val="1000"/>
              </a:spcBef>
              <a:spcAft>
                <a:spcPts val="0"/>
              </a:spcAft>
              <a:buNone/>
            </a:pPr>
            <a:r>
              <a:rPr lang="en-US" sz="1000">
                <a:latin typeface="Arial"/>
                <a:ea typeface="Arial"/>
                <a:cs typeface="Arial"/>
                <a:sym typeface="Arial"/>
              </a:rPr>
              <a:t>Re-iterate the HHGTTG and the Tower of Babel...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59" name="Google Shape;5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Inception </a:t>
            </a:r>
            <a:r>
              <a:rPr lang="en-US">
                <a:latin typeface="Arial"/>
                <a:ea typeface="Arial"/>
                <a:cs typeface="Arial"/>
                <a:sym typeface="Arial"/>
              </a:rPr>
              <a:t>Defines the scope of the project.  A business plan is often created to determine whether resources should be committed or not.  The model is 20% complete.</a:t>
            </a:r>
            <a:endParaRPr/>
          </a:p>
          <a:p>
            <a:pPr indent="0" lvl="0" marL="0" rtl="0" algn="l">
              <a:spcBef>
                <a:spcPts val="360"/>
              </a:spcBef>
              <a:spcAft>
                <a:spcPts val="0"/>
              </a:spcAft>
              <a:buNone/>
            </a:pPr>
            <a:r>
              <a:rPr b="1" lang="en-US">
                <a:latin typeface="Arial"/>
                <a:ea typeface="Arial"/>
                <a:cs typeface="Arial"/>
                <a:sym typeface="Arial"/>
              </a:rPr>
              <a:t>Elaboration</a:t>
            </a:r>
            <a:r>
              <a:rPr lang="en-US">
                <a:latin typeface="Arial"/>
                <a:ea typeface="Arial"/>
                <a:cs typeface="Arial"/>
                <a:sym typeface="Arial"/>
              </a:rPr>
              <a:t> Plan project, specify features, baseline architecture.   Requirements are firmed up, we’re now 80% complete.  A detailed cost/resource estimation can be drawn up.</a:t>
            </a:r>
            <a:endParaRPr/>
          </a:p>
          <a:p>
            <a:pPr indent="0" lvl="0" marL="0" rtl="0" algn="l">
              <a:spcBef>
                <a:spcPts val="360"/>
              </a:spcBef>
              <a:spcAft>
                <a:spcPts val="0"/>
              </a:spcAft>
              <a:buNone/>
            </a:pPr>
            <a:r>
              <a:rPr b="1" lang="en-US">
                <a:latin typeface="Arial"/>
                <a:ea typeface="Arial"/>
                <a:cs typeface="Arial"/>
                <a:sym typeface="Arial"/>
              </a:rPr>
              <a:t>Construction</a:t>
            </a:r>
            <a:r>
              <a:rPr lang="en-US">
                <a:latin typeface="Arial"/>
                <a:ea typeface="Arial"/>
                <a:cs typeface="Arial"/>
                <a:sym typeface="Arial"/>
              </a:rPr>
              <a:t> Build the product.  Several iterations.</a:t>
            </a:r>
            <a:endParaRPr/>
          </a:p>
          <a:p>
            <a:pPr indent="0" lvl="0" marL="0" rtl="0" algn="l">
              <a:spcBef>
                <a:spcPts val="360"/>
              </a:spcBef>
              <a:spcAft>
                <a:spcPts val="0"/>
              </a:spcAft>
              <a:buNone/>
            </a:pPr>
            <a:r>
              <a:rPr b="1" lang="en-US">
                <a:latin typeface="Arial"/>
                <a:ea typeface="Arial"/>
                <a:cs typeface="Arial"/>
                <a:sym typeface="Arial"/>
              </a:rPr>
              <a:t>Transition</a:t>
            </a:r>
            <a:r>
              <a:rPr lang="en-US">
                <a:latin typeface="Arial"/>
                <a:ea typeface="Arial"/>
                <a:cs typeface="Arial"/>
                <a:sym typeface="Arial"/>
              </a:rPr>
              <a:t> Move the product into and end user environment.  Training, installation and support.</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An </a:t>
            </a:r>
            <a:r>
              <a:rPr b="1" lang="en-US">
                <a:latin typeface="Arial"/>
                <a:ea typeface="Arial"/>
                <a:cs typeface="Arial"/>
                <a:sym typeface="Arial"/>
              </a:rPr>
              <a:t>iteration</a:t>
            </a:r>
            <a:r>
              <a:rPr lang="en-US">
                <a:latin typeface="Arial"/>
                <a:ea typeface="Arial"/>
                <a:cs typeface="Arial"/>
                <a:sym typeface="Arial"/>
              </a:rPr>
              <a:t> is a distinct sequence of activities based on an established plan and evaluation criteria, resulting in an executable release (internal or external)</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A workflow shows all the activities you might go through to produce a particular set of artifacts – more later.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12:notes"/>
          <p:cNvSpPr txBox="1"/>
          <p:nvPr/>
        </p:nvSpPr>
        <p:spPr>
          <a:xfrm>
            <a:off x="1168400" y="692150"/>
            <a:ext cx="4519613" cy="3416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950" lIns="89900" spcFirstLastPara="1" rIns="89900" wrap="square" tIns="4495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636" name="Google Shape;636;p12:notes"/>
          <p:cNvSpPr txBox="1"/>
          <p:nvPr>
            <p:ph idx="1" type="body"/>
          </p:nvPr>
        </p:nvSpPr>
        <p:spPr>
          <a:xfrm>
            <a:off x="1079500" y="4622800"/>
            <a:ext cx="4646613" cy="40719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37" name="Google Shape;63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7" name="Google Shape;7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14:notes"/>
          <p:cNvSpPr txBox="1"/>
          <p:nvPr/>
        </p:nvSpPr>
        <p:spPr>
          <a:xfrm>
            <a:off x="1168400" y="692150"/>
            <a:ext cx="4519613" cy="3416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950" lIns="89900" spcFirstLastPara="1" rIns="89900" wrap="square" tIns="4495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734" name="Google Shape;734;p14:notes"/>
          <p:cNvSpPr txBox="1"/>
          <p:nvPr>
            <p:ph idx="1" type="body"/>
          </p:nvPr>
        </p:nvSpPr>
        <p:spPr>
          <a:xfrm>
            <a:off x="1079500" y="4622800"/>
            <a:ext cx="4649788" cy="4075113"/>
          </a:xfrm>
          <a:prstGeom prst="rect">
            <a:avLst/>
          </a:prstGeom>
          <a:noFill/>
          <a:ln>
            <a:noFill/>
          </a:ln>
        </p:spPr>
        <p:txBody>
          <a:bodyPr anchorCtr="0" anchor="t" bIns="41400" lIns="85650" spcFirstLastPara="1" rIns="85650" wrap="square" tIns="41400">
            <a:noAutofit/>
          </a:bodyPr>
          <a:lstStyle/>
          <a:p>
            <a:pPr indent="-144463" lvl="0" marL="147638" rtl="0" algn="l">
              <a:lnSpc>
                <a:spcPct val="89000"/>
              </a:lnSpc>
              <a:spcBef>
                <a:spcPts val="0"/>
              </a:spcBef>
              <a:spcAft>
                <a:spcPts val="0"/>
              </a:spcAft>
              <a:buNone/>
            </a:pPr>
            <a:r>
              <a:rPr lang="en-US" sz="800">
                <a:latin typeface="Arial"/>
                <a:ea typeface="Arial"/>
                <a:cs typeface="Arial"/>
                <a:sym typeface="Arial"/>
              </a:rPr>
              <a:t>The purpose of the elaboration phase is to analyze the problem domain, establish a sound architectural foundation,</a:t>
            </a:r>
            <a:endParaRPr/>
          </a:p>
          <a:p>
            <a:pPr indent="-144463" lvl="0" marL="147638" rtl="0" algn="l">
              <a:lnSpc>
                <a:spcPct val="89000"/>
              </a:lnSpc>
              <a:spcBef>
                <a:spcPts val="0"/>
              </a:spcBef>
              <a:spcAft>
                <a:spcPts val="0"/>
              </a:spcAft>
              <a:buNone/>
            </a:pPr>
            <a:r>
              <a:rPr lang="en-US" sz="800">
                <a:latin typeface="Arial"/>
                <a:ea typeface="Arial"/>
                <a:cs typeface="Arial"/>
                <a:sym typeface="Arial"/>
              </a:rPr>
              <a:t>develop the project plan, and eliminate the highest risk elements of the project. To accomplish these objectives, you must have the “mile wide and inch deep” view of the system. Architectural decisions have to be made with an understanding of the whole system: its scope, major functionality and nonfunctional requirements such as performance requirements.</a:t>
            </a:r>
            <a:endParaRPr/>
          </a:p>
          <a:p>
            <a:pPr indent="-144463" lvl="0" marL="147638" rtl="0" algn="l">
              <a:lnSpc>
                <a:spcPct val="89000"/>
              </a:lnSpc>
              <a:spcBef>
                <a:spcPts val="0"/>
              </a:spcBef>
              <a:spcAft>
                <a:spcPts val="0"/>
              </a:spcAft>
              <a:buNone/>
            </a:pPr>
            <a:r>
              <a:rPr lang="en-US" sz="800">
                <a:latin typeface="Arial"/>
                <a:ea typeface="Arial"/>
                <a:cs typeface="Arial"/>
                <a:sym typeface="Arial"/>
              </a:rPr>
              <a:t>It is easy to argue that the elaboration phase is the most critical of the four phases. At the end of this phase, the hard “engineering” is considered complete and the project undergoes its most important day of reckoning: the decision on whether or not to commit to the construction and transition phases. For most projects, this also corresponds to the transition from a mobile, light and nimble, low-risk operation to a high-cost, high-risk operation with substantial inertia. While the process must always accommodate changes, the elaboration phase activities ensure that the architecture, requirements and plans are stable enough, and the risks are sufficiently mitigated, so you can predictably determine the cost and schedule for the completion of the development. Conceptually, this level of fidelity would correspond to the level necessary for an organization to commit to a fixed-price construction phase.</a:t>
            </a:r>
            <a:endParaRPr/>
          </a:p>
          <a:p>
            <a:pPr indent="-144463" lvl="0" marL="147638" rtl="0" algn="l">
              <a:lnSpc>
                <a:spcPct val="89000"/>
              </a:lnSpc>
              <a:spcBef>
                <a:spcPts val="0"/>
              </a:spcBef>
              <a:spcAft>
                <a:spcPts val="0"/>
              </a:spcAft>
              <a:buNone/>
            </a:pPr>
            <a:r>
              <a:t/>
            </a:r>
            <a:endParaRPr sz="800">
              <a:latin typeface="Arial"/>
              <a:ea typeface="Arial"/>
              <a:cs typeface="Arial"/>
              <a:sym typeface="Arial"/>
            </a:endParaRPr>
          </a:p>
        </p:txBody>
      </p:sp>
      <p:sp>
        <p:nvSpPr>
          <p:cNvPr id="735" name="Google Shape;7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5:notes"/>
          <p:cNvSpPr txBox="1"/>
          <p:nvPr/>
        </p:nvSpPr>
        <p:spPr>
          <a:xfrm>
            <a:off x="1168400" y="692150"/>
            <a:ext cx="4519613" cy="3416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950" lIns="89900" spcFirstLastPara="1" rIns="89900" wrap="square" tIns="4495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743" name="Google Shape;743;p15:notes"/>
          <p:cNvSpPr txBox="1"/>
          <p:nvPr>
            <p:ph idx="1" type="body"/>
          </p:nvPr>
        </p:nvSpPr>
        <p:spPr>
          <a:xfrm>
            <a:off x="1079500" y="4622800"/>
            <a:ext cx="4649788" cy="4075113"/>
          </a:xfrm>
          <a:prstGeom prst="rect">
            <a:avLst/>
          </a:prstGeom>
          <a:noFill/>
          <a:ln>
            <a:noFill/>
          </a:ln>
        </p:spPr>
        <p:txBody>
          <a:bodyPr anchorCtr="0" anchor="t" bIns="41400" lIns="85650" spcFirstLastPara="1" rIns="85650" wrap="square" tIns="41400">
            <a:noAutofit/>
          </a:bodyPr>
          <a:lstStyle/>
          <a:p>
            <a:pPr indent="-144463" lvl="0" marL="147638" rtl="0" algn="l">
              <a:lnSpc>
                <a:spcPct val="89000"/>
              </a:lnSpc>
              <a:spcBef>
                <a:spcPts val="0"/>
              </a:spcBef>
              <a:spcAft>
                <a:spcPts val="0"/>
              </a:spcAft>
              <a:buNone/>
            </a:pPr>
            <a:r>
              <a:rPr lang="en-US" sz="800">
                <a:latin typeface="Arial"/>
                <a:ea typeface="Arial"/>
                <a:cs typeface="Arial"/>
                <a:sym typeface="Arial"/>
              </a:rPr>
              <a:t>During the construction phase, all remaining components and application features are developed and integrated into</a:t>
            </a:r>
            <a:endParaRPr/>
          </a:p>
          <a:p>
            <a:pPr indent="-144463" lvl="0" marL="147638" rtl="0" algn="l">
              <a:lnSpc>
                <a:spcPct val="89000"/>
              </a:lnSpc>
              <a:spcBef>
                <a:spcPts val="0"/>
              </a:spcBef>
              <a:spcAft>
                <a:spcPts val="0"/>
              </a:spcAft>
              <a:buNone/>
            </a:pPr>
            <a:r>
              <a:rPr lang="en-US" sz="800">
                <a:latin typeface="Arial"/>
                <a:ea typeface="Arial"/>
                <a:cs typeface="Arial"/>
                <a:sym typeface="Arial"/>
              </a:rPr>
              <a:t>the product, and all features are thoroughly tested. The construction phase is, in one sense, a manufacturing process</a:t>
            </a:r>
            <a:endParaRPr/>
          </a:p>
          <a:p>
            <a:pPr indent="-144463" lvl="0" marL="147638" rtl="0" algn="l">
              <a:lnSpc>
                <a:spcPct val="89000"/>
              </a:lnSpc>
              <a:spcBef>
                <a:spcPts val="0"/>
              </a:spcBef>
              <a:spcAft>
                <a:spcPts val="0"/>
              </a:spcAft>
              <a:buNone/>
            </a:pPr>
            <a:r>
              <a:rPr lang="en-US" sz="800">
                <a:latin typeface="Arial"/>
                <a:ea typeface="Arial"/>
                <a:cs typeface="Arial"/>
                <a:sym typeface="Arial"/>
              </a:rPr>
              <a:t>where emphasis is placed on managing resources and controlling operations to optimize costs, schedules, and</a:t>
            </a:r>
            <a:endParaRPr/>
          </a:p>
          <a:p>
            <a:pPr indent="-144463" lvl="0" marL="147638" rtl="0" algn="l">
              <a:lnSpc>
                <a:spcPct val="89000"/>
              </a:lnSpc>
              <a:spcBef>
                <a:spcPts val="0"/>
              </a:spcBef>
              <a:spcAft>
                <a:spcPts val="0"/>
              </a:spcAft>
              <a:buNone/>
            </a:pPr>
            <a:r>
              <a:rPr lang="en-US" sz="800">
                <a:latin typeface="Arial"/>
                <a:ea typeface="Arial"/>
                <a:cs typeface="Arial"/>
                <a:sym typeface="Arial"/>
              </a:rPr>
              <a:t>quality. In this sense, the management mindset undergoes a transition from the development of intellectual property</a:t>
            </a:r>
            <a:endParaRPr/>
          </a:p>
          <a:p>
            <a:pPr indent="-144463" lvl="0" marL="147638" rtl="0" algn="l">
              <a:lnSpc>
                <a:spcPct val="89000"/>
              </a:lnSpc>
              <a:spcBef>
                <a:spcPts val="0"/>
              </a:spcBef>
              <a:spcAft>
                <a:spcPts val="0"/>
              </a:spcAft>
              <a:buNone/>
            </a:pPr>
            <a:r>
              <a:rPr lang="en-US" sz="800">
                <a:latin typeface="Arial"/>
                <a:ea typeface="Arial"/>
                <a:cs typeface="Arial"/>
                <a:sym typeface="Arial"/>
              </a:rPr>
              <a:t>during inception and elaboration, to the development of deployable products during construction and transition.</a:t>
            </a:r>
            <a:endParaRPr/>
          </a:p>
          <a:p>
            <a:pPr indent="-144463" lvl="0" marL="147638" rtl="0" algn="l">
              <a:lnSpc>
                <a:spcPct val="89000"/>
              </a:lnSpc>
              <a:spcBef>
                <a:spcPts val="0"/>
              </a:spcBef>
              <a:spcAft>
                <a:spcPts val="0"/>
              </a:spcAft>
              <a:buNone/>
            </a:pPr>
            <a:r>
              <a:rPr lang="en-US" sz="800">
                <a:latin typeface="Arial"/>
                <a:ea typeface="Arial"/>
                <a:cs typeface="Arial"/>
                <a:sym typeface="Arial"/>
              </a:rPr>
              <a:t>Many projects are large enough that parallel construction increments can be spawned. These parallel activities can</a:t>
            </a:r>
            <a:endParaRPr/>
          </a:p>
          <a:p>
            <a:pPr indent="-144463" lvl="0" marL="147638" rtl="0" algn="l">
              <a:lnSpc>
                <a:spcPct val="89000"/>
              </a:lnSpc>
              <a:spcBef>
                <a:spcPts val="0"/>
              </a:spcBef>
              <a:spcAft>
                <a:spcPts val="0"/>
              </a:spcAft>
              <a:buNone/>
            </a:pPr>
            <a:r>
              <a:rPr lang="en-US" sz="800">
                <a:latin typeface="Arial"/>
                <a:ea typeface="Arial"/>
                <a:cs typeface="Arial"/>
                <a:sym typeface="Arial"/>
              </a:rPr>
              <a:t>significantly accelerate the availability of deployable releases; they can also increase the complexity of resource</a:t>
            </a:r>
            <a:endParaRPr/>
          </a:p>
          <a:p>
            <a:pPr indent="-144463" lvl="0" marL="147638" rtl="0" algn="l">
              <a:lnSpc>
                <a:spcPct val="89000"/>
              </a:lnSpc>
              <a:spcBef>
                <a:spcPts val="0"/>
              </a:spcBef>
              <a:spcAft>
                <a:spcPts val="0"/>
              </a:spcAft>
              <a:buNone/>
            </a:pPr>
            <a:r>
              <a:rPr lang="en-US" sz="800">
                <a:latin typeface="Arial"/>
                <a:ea typeface="Arial"/>
                <a:cs typeface="Arial"/>
                <a:sym typeface="Arial"/>
              </a:rPr>
              <a:t>management and workflow synchronization. A robust architecture and an understandable plan are highly correlated.</a:t>
            </a:r>
            <a:endParaRPr/>
          </a:p>
          <a:p>
            <a:pPr indent="-144463" lvl="0" marL="147638" rtl="0" algn="l">
              <a:lnSpc>
                <a:spcPct val="89000"/>
              </a:lnSpc>
              <a:spcBef>
                <a:spcPts val="0"/>
              </a:spcBef>
              <a:spcAft>
                <a:spcPts val="0"/>
              </a:spcAft>
              <a:buNone/>
            </a:pPr>
            <a:r>
              <a:rPr lang="en-US" sz="800">
                <a:latin typeface="Arial"/>
                <a:ea typeface="Arial"/>
                <a:cs typeface="Arial"/>
                <a:sym typeface="Arial"/>
              </a:rPr>
              <a:t>In other words, one of the critical qualities of the architecture is its ease of construction. This is one reason why the</a:t>
            </a:r>
            <a:endParaRPr/>
          </a:p>
          <a:p>
            <a:pPr indent="-144463" lvl="0" marL="147638" rtl="0" algn="l">
              <a:lnSpc>
                <a:spcPct val="89000"/>
              </a:lnSpc>
              <a:spcBef>
                <a:spcPts val="0"/>
              </a:spcBef>
              <a:spcAft>
                <a:spcPts val="0"/>
              </a:spcAft>
              <a:buNone/>
            </a:pPr>
            <a:r>
              <a:rPr lang="en-US" sz="800">
                <a:latin typeface="Arial"/>
                <a:ea typeface="Arial"/>
                <a:cs typeface="Arial"/>
                <a:sym typeface="Arial"/>
              </a:rPr>
              <a:t>balanced development of the architecture and the plan is stressed during the elaboration phase. The outcome of the</a:t>
            </a:r>
            <a:endParaRPr/>
          </a:p>
          <a:p>
            <a:pPr indent="-144463" lvl="0" marL="147638" rtl="0" algn="l">
              <a:lnSpc>
                <a:spcPct val="89000"/>
              </a:lnSpc>
              <a:spcBef>
                <a:spcPts val="0"/>
              </a:spcBef>
              <a:spcAft>
                <a:spcPts val="0"/>
              </a:spcAft>
              <a:buNone/>
            </a:pPr>
            <a:r>
              <a:rPr lang="en-US" sz="800">
                <a:latin typeface="Arial"/>
                <a:ea typeface="Arial"/>
                <a:cs typeface="Arial"/>
                <a:sym typeface="Arial"/>
              </a:rPr>
              <a:t>construction phase is a product ready to put in hands of its end-users.</a:t>
            </a:r>
            <a:endParaRPr/>
          </a:p>
        </p:txBody>
      </p:sp>
      <p:sp>
        <p:nvSpPr>
          <p:cNvPr id="744" name="Google Shape;7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16:notes"/>
          <p:cNvSpPr txBox="1"/>
          <p:nvPr/>
        </p:nvSpPr>
        <p:spPr>
          <a:xfrm>
            <a:off x="1168400" y="692150"/>
            <a:ext cx="4519613" cy="3416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950" lIns="89900" spcFirstLastPara="1" rIns="89900" wrap="square" tIns="4495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752" name="Google Shape;752;p16:notes"/>
          <p:cNvSpPr txBox="1"/>
          <p:nvPr>
            <p:ph idx="1" type="body"/>
          </p:nvPr>
        </p:nvSpPr>
        <p:spPr>
          <a:xfrm>
            <a:off x="1079500" y="4622800"/>
            <a:ext cx="4649788" cy="4075113"/>
          </a:xfrm>
          <a:prstGeom prst="rect">
            <a:avLst/>
          </a:prstGeom>
          <a:noFill/>
          <a:ln>
            <a:noFill/>
          </a:ln>
        </p:spPr>
        <p:txBody>
          <a:bodyPr anchorCtr="0" anchor="t" bIns="41400" lIns="85650" spcFirstLastPara="1" rIns="85650" wrap="square" tIns="41400">
            <a:noAutofit/>
          </a:bodyPr>
          <a:lstStyle/>
          <a:p>
            <a:pPr indent="0" lvl="0" marL="0" rtl="0" algn="l">
              <a:lnSpc>
                <a:spcPct val="89000"/>
              </a:lnSpc>
              <a:spcBef>
                <a:spcPts val="0"/>
              </a:spcBef>
              <a:spcAft>
                <a:spcPts val="0"/>
              </a:spcAft>
              <a:buNone/>
            </a:pPr>
            <a:r>
              <a:rPr lang="en-US" sz="800">
                <a:latin typeface="Arial"/>
                <a:ea typeface="Arial"/>
                <a:cs typeface="Arial"/>
                <a:sym typeface="Arial"/>
              </a:rPr>
              <a:t>The purpose of the transition phase is to transition the software product to the user community. Once the product has been given to the end user, issues usually arise that require you to develop new releases, correct some problems, or finish the features that were postponed.</a:t>
            </a:r>
            <a:endParaRPr/>
          </a:p>
          <a:p>
            <a:pPr indent="0" lvl="0" marL="0" rtl="0" algn="l">
              <a:lnSpc>
                <a:spcPct val="89000"/>
              </a:lnSpc>
              <a:spcBef>
                <a:spcPts val="0"/>
              </a:spcBef>
              <a:spcAft>
                <a:spcPts val="0"/>
              </a:spcAft>
              <a:buNone/>
            </a:pPr>
            <a:r>
              <a:rPr lang="en-US" sz="800">
                <a:latin typeface="Arial"/>
                <a:ea typeface="Arial"/>
                <a:cs typeface="Arial"/>
                <a:sym typeface="Arial"/>
              </a:rPr>
              <a:t>The transition phase is entered when a baseline is mature enough to be deployed in the end-user domain.</a:t>
            </a:r>
            <a:endParaRPr/>
          </a:p>
          <a:p>
            <a:pPr indent="0" lvl="0" marL="0" rtl="0" algn="l">
              <a:lnSpc>
                <a:spcPct val="89000"/>
              </a:lnSpc>
              <a:spcBef>
                <a:spcPts val="0"/>
              </a:spcBef>
              <a:spcAft>
                <a:spcPts val="0"/>
              </a:spcAft>
              <a:buNone/>
            </a:pPr>
            <a:r>
              <a:rPr lang="en-US" sz="800">
                <a:latin typeface="Arial"/>
                <a:ea typeface="Arial"/>
                <a:cs typeface="Arial"/>
                <a:sym typeface="Arial"/>
              </a:rPr>
              <a:t>This typically requires that some usable subset of the system has been completed to an acceptable level of quality</a:t>
            </a:r>
            <a:endParaRPr/>
          </a:p>
          <a:p>
            <a:pPr indent="0" lvl="0" marL="0" rtl="0" algn="l">
              <a:lnSpc>
                <a:spcPct val="89000"/>
              </a:lnSpc>
              <a:spcBef>
                <a:spcPts val="0"/>
              </a:spcBef>
              <a:spcAft>
                <a:spcPts val="0"/>
              </a:spcAft>
              <a:buNone/>
            </a:pPr>
            <a:r>
              <a:rPr lang="en-US" sz="800">
                <a:latin typeface="Arial"/>
                <a:ea typeface="Arial"/>
                <a:cs typeface="Arial"/>
                <a:sym typeface="Arial"/>
              </a:rPr>
              <a:t>and that user documentation is available so that the transition to the user will provide positive results for all parties.</a:t>
            </a:r>
            <a:endParaRPr/>
          </a:p>
          <a:p>
            <a:pPr indent="0" lvl="0" marL="0" rtl="0" algn="l">
              <a:lnSpc>
                <a:spcPct val="89000"/>
              </a:lnSpc>
              <a:spcBef>
                <a:spcPts val="0"/>
              </a:spcBef>
              <a:spcAft>
                <a:spcPts val="0"/>
              </a:spcAft>
              <a:buNone/>
            </a:pPr>
            <a:r>
              <a:rPr lang="en-US" sz="800">
                <a:latin typeface="Arial"/>
                <a:ea typeface="Arial"/>
                <a:cs typeface="Arial"/>
                <a:sym typeface="Arial"/>
              </a:rPr>
              <a:t>The transition phase focuses on the activities required to place the software into the hands of the users. Typically,</a:t>
            </a:r>
            <a:endParaRPr/>
          </a:p>
          <a:p>
            <a:pPr indent="0" lvl="0" marL="0" rtl="0" algn="l">
              <a:lnSpc>
                <a:spcPct val="89000"/>
              </a:lnSpc>
              <a:spcBef>
                <a:spcPts val="0"/>
              </a:spcBef>
              <a:spcAft>
                <a:spcPts val="0"/>
              </a:spcAft>
              <a:buNone/>
            </a:pPr>
            <a:r>
              <a:rPr lang="en-US" sz="800">
                <a:latin typeface="Arial"/>
                <a:ea typeface="Arial"/>
                <a:cs typeface="Arial"/>
                <a:sym typeface="Arial"/>
              </a:rPr>
              <a:t>this phase includes several iterations, including beta releases, general availability releases, as well as bug-fix and</a:t>
            </a:r>
            <a:endParaRPr/>
          </a:p>
          <a:p>
            <a:pPr indent="0" lvl="0" marL="0" rtl="0" algn="l">
              <a:lnSpc>
                <a:spcPct val="89000"/>
              </a:lnSpc>
              <a:spcBef>
                <a:spcPts val="0"/>
              </a:spcBef>
              <a:spcAft>
                <a:spcPts val="0"/>
              </a:spcAft>
              <a:buNone/>
            </a:pPr>
            <a:r>
              <a:rPr lang="en-US" sz="800">
                <a:latin typeface="Arial"/>
                <a:ea typeface="Arial"/>
                <a:cs typeface="Arial"/>
                <a:sym typeface="Arial"/>
              </a:rPr>
              <a:t>enhancement releases. Considerable effort is expended in developing user-oriented documentation, training users,</a:t>
            </a:r>
            <a:endParaRPr/>
          </a:p>
          <a:p>
            <a:pPr indent="0" lvl="0" marL="0" rtl="0" algn="l">
              <a:lnSpc>
                <a:spcPct val="89000"/>
              </a:lnSpc>
              <a:spcBef>
                <a:spcPts val="0"/>
              </a:spcBef>
              <a:spcAft>
                <a:spcPts val="0"/>
              </a:spcAft>
              <a:buNone/>
            </a:pPr>
            <a:r>
              <a:rPr lang="en-US" sz="800">
                <a:latin typeface="Arial"/>
                <a:ea typeface="Arial"/>
                <a:cs typeface="Arial"/>
                <a:sym typeface="Arial"/>
              </a:rPr>
              <a:t>supporting users in their initial product use, and reacting to user feedback. At this point in the lifecycle, however,</a:t>
            </a:r>
            <a:endParaRPr/>
          </a:p>
          <a:p>
            <a:pPr indent="0" lvl="0" marL="0" rtl="0" algn="l">
              <a:lnSpc>
                <a:spcPct val="89000"/>
              </a:lnSpc>
              <a:spcBef>
                <a:spcPts val="0"/>
              </a:spcBef>
              <a:spcAft>
                <a:spcPts val="0"/>
              </a:spcAft>
              <a:buNone/>
            </a:pPr>
            <a:r>
              <a:rPr lang="en-US" sz="800">
                <a:latin typeface="Arial"/>
                <a:ea typeface="Arial"/>
                <a:cs typeface="Arial"/>
                <a:sym typeface="Arial"/>
              </a:rPr>
              <a:t>user feedback should be confined primarily to product tuning, configuring, installation, and usability issues.</a:t>
            </a:r>
            <a:endParaRPr/>
          </a:p>
          <a:p>
            <a:pPr indent="0" lvl="0" marL="0" rtl="0" algn="l">
              <a:lnSpc>
                <a:spcPct val="89000"/>
              </a:lnSpc>
              <a:spcBef>
                <a:spcPts val="0"/>
              </a:spcBef>
              <a:spcAft>
                <a:spcPts val="0"/>
              </a:spcAft>
              <a:buNone/>
            </a:pPr>
            <a:r>
              <a:t/>
            </a:r>
            <a:endParaRPr sz="800">
              <a:latin typeface="Arial"/>
              <a:ea typeface="Arial"/>
              <a:cs typeface="Arial"/>
              <a:sym typeface="Arial"/>
            </a:endParaRPr>
          </a:p>
        </p:txBody>
      </p:sp>
      <p:sp>
        <p:nvSpPr>
          <p:cNvPr id="753" name="Google Shape;75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17:notes"/>
          <p:cNvSpPr txBox="1"/>
          <p:nvPr/>
        </p:nvSpPr>
        <p:spPr>
          <a:xfrm>
            <a:off x="1168400" y="692150"/>
            <a:ext cx="4519613" cy="3416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950" lIns="89900" spcFirstLastPara="1" rIns="89900" wrap="square" tIns="4495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761" name="Google Shape;761;p17:notes"/>
          <p:cNvSpPr txBox="1"/>
          <p:nvPr>
            <p:ph idx="1" type="body"/>
          </p:nvPr>
        </p:nvSpPr>
        <p:spPr>
          <a:xfrm>
            <a:off x="1079500" y="4622800"/>
            <a:ext cx="4649788" cy="4075113"/>
          </a:xfrm>
          <a:prstGeom prst="rect">
            <a:avLst/>
          </a:prstGeom>
          <a:noFill/>
          <a:ln>
            <a:noFill/>
          </a:ln>
        </p:spPr>
        <p:txBody>
          <a:bodyPr anchorCtr="0" anchor="t" bIns="41400" lIns="85650" spcFirstLastPara="1" rIns="85650" wrap="square" tIns="41400">
            <a:noAutofit/>
          </a:bodyPr>
          <a:lstStyle/>
          <a:p>
            <a:pPr indent="0" lvl="0" marL="0" rtl="0" algn="l">
              <a:lnSpc>
                <a:spcPct val="89000"/>
              </a:lnSpc>
              <a:spcBef>
                <a:spcPts val="0"/>
              </a:spcBef>
              <a:spcAft>
                <a:spcPts val="0"/>
              </a:spcAft>
              <a:buNone/>
            </a:pPr>
            <a:r>
              <a:rPr lang="en-US" sz="800">
                <a:latin typeface="Arial"/>
                <a:ea typeface="Arial"/>
                <a:cs typeface="Arial"/>
                <a:sym typeface="Arial"/>
              </a:rPr>
              <a:t>all process elements—roles, activities, artifacts, and the associated concepts, guidelines, and templates—are grouped into logical containers called Disciplines. There are nine disciplines in the standard RUP product </a:t>
            </a:r>
            <a:endParaRPr/>
          </a:p>
          <a:p>
            <a:pPr indent="0" lvl="0" marL="0" rtl="0" algn="l">
              <a:lnSpc>
                <a:spcPct val="89000"/>
              </a:lnSpc>
              <a:spcBef>
                <a:spcPts val="0"/>
              </a:spcBef>
              <a:spcAft>
                <a:spcPts val="0"/>
              </a:spcAft>
              <a:buNone/>
            </a:pPr>
            <a:r>
              <a:rPr lang="en-US" sz="800">
                <a:latin typeface="Arial"/>
                <a:ea typeface="Arial"/>
                <a:cs typeface="Arial"/>
                <a:sym typeface="Arial"/>
              </a:rPr>
              <a:t>Each discipline may have one or more Workflow detail inside itself . Which are related to the goal and content</a:t>
            </a:r>
            <a:endParaRPr/>
          </a:p>
          <a:p>
            <a:pPr indent="0" lvl="0" marL="0" rtl="0" algn="l">
              <a:lnSpc>
                <a:spcPct val="89000"/>
              </a:lnSpc>
              <a:spcBef>
                <a:spcPts val="0"/>
              </a:spcBef>
              <a:spcAft>
                <a:spcPts val="0"/>
              </a:spcAft>
              <a:buNone/>
            </a:pPr>
            <a:r>
              <a:rPr lang="en-US" sz="800">
                <a:latin typeface="Arial"/>
                <a:ea typeface="Arial"/>
                <a:cs typeface="Arial"/>
                <a:sym typeface="Arial"/>
              </a:rPr>
              <a:t>which that discipline determine. </a:t>
            </a:r>
            <a:endParaRPr/>
          </a:p>
          <a:p>
            <a:pPr indent="0" lvl="0" marL="0" rtl="0" algn="l">
              <a:lnSpc>
                <a:spcPct val="89000"/>
              </a:lnSpc>
              <a:spcBef>
                <a:spcPts val="0"/>
              </a:spcBef>
              <a:spcAft>
                <a:spcPts val="0"/>
              </a:spcAft>
              <a:buNone/>
            </a:pPr>
            <a:r>
              <a:rPr lang="en-US" sz="800">
                <a:latin typeface="Arial"/>
                <a:ea typeface="Arial"/>
                <a:cs typeface="Arial"/>
                <a:sym typeface="Arial"/>
              </a:rPr>
              <a:t>Within a workflow detail, activities may be performed in parallel, and each activity may affect more than one artifact , so each discipline may define change on more than one artifact in project domain</a:t>
            </a:r>
            <a:endParaRPr/>
          </a:p>
          <a:p>
            <a:pPr indent="0" lvl="0" marL="0" rtl="0" algn="l">
              <a:lnSpc>
                <a:spcPct val="89000"/>
              </a:lnSpc>
              <a:spcBef>
                <a:spcPts val="0"/>
              </a:spcBef>
              <a:spcAft>
                <a:spcPts val="0"/>
              </a:spcAft>
              <a:buNone/>
            </a:pPr>
            <a:r>
              <a:t/>
            </a:r>
            <a:endParaRPr sz="800">
              <a:latin typeface="Arial"/>
              <a:ea typeface="Arial"/>
              <a:cs typeface="Arial"/>
              <a:sym typeface="Arial"/>
            </a:endParaRPr>
          </a:p>
        </p:txBody>
      </p:sp>
      <p:sp>
        <p:nvSpPr>
          <p:cNvPr id="762" name="Google Shape;7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8:notes"/>
          <p:cNvSpPr txBox="1"/>
          <p:nvPr/>
        </p:nvSpPr>
        <p:spPr>
          <a:xfrm>
            <a:off x="1168400" y="692150"/>
            <a:ext cx="4519613" cy="3416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950" lIns="89900" spcFirstLastPara="1" rIns="89900" wrap="square" tIns="4495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768" name="Google Shape;768;p18:notes"/>
          <p:cNvSpPr txBox="1"/>
          <p:nvPr>
            <p:ph idx="1" type="body"/>
          </p:nvPr>
        </p:nvSpPr>
        <p:spPr>
          <a:xfrm>
            <a:off x="1079500" y="4622800"/>
            <a:ext cx="4649788" cy="4075113"/>
          </a:xfrm>
          <a:prstGeom prst="rect">
            <a:avLst/>
          </a:prstGeom>
          <a:noFill/>
          <a:ln>
            <a:noFill/>
          </a:ln>
        </p:spPr>
        <p:txBody>
          <a:bodyPr anchorCtr="0" anchor="t" bIns="41400" lIns="85650" spcFirstLastPara="1" rIns="85650" wrap="square" tIns="41400">
            <a:noAutofit/>
          </a:bodyPr>
          <a:lstStyle/>
          <a:p>
            <a:pPr indent="0" lvl="0" marL="0" rtl="0" algn="l">
              <a:lnSpc>
                <a:spcPct val="89000"/>
              </a:lnSpc>
              <a:spcBef>
                <a:spcPts val="0"/>
              </a:spcBef>
              <a:spcAft>
                <a:spcPts val="0"/>
              </a:spcAft>
              <a:buNone/>
            </a:pPr>
            <a:r>
              <a:rPr lang="en-US" sz="800">
                <a:latin typeface="Arial"/>
                <a:ea typeface="Arial"/>
                <a:cs typeface="Arial"/>
                <a:sym typeface="Arial"/>
              </a:rPr>
              <a:t>Here this illustration shows the goal and content of each Discipline.</a:t>
            </a:r>
            <a:endParaRPr/>
          </a:p>
          <a:p>
            <a:pPr indent="0" lvl="0" marL="0" rtl="0" algn="l">
              <a:lnSpc>
                <a:spcPct val="89000"/>
              </a:lnSpc>
              <a:spcBef>
                <a:spcPts val="0"/>
              </a:spcBef>
              <a:spcAft>
                <a:spcPts val="0"/>
              </a:spcAft>
              <a:buNone/>
            </a:pPr>
            <a:r>
              <a:rPr lang="en-US" sz="800">
                <a:latin typeface="Arial"/>
                <a:ea typeface="Arial"/>
                <a:cs typeface="Arial"/>
                <a:sym typeface="Arial"/>
              </a:rPr>
              <a:t>You can see how workflows shape models and artifact during project life cycle. The first involved workflow is Business modeling , which most of it happens in inception ,maximum peak, and elaboration  phases.</a:t>
            </a:r>
            <a:endParaRPr/>
          </a:p>
          <a:p>
            <a:pPr indent="0" lvl="0" marL="0" rtl="0" algn="l">
              <a:lnSpc>
                <a:spcPct val="89000"/>
              </a:lnSpc>
              <a:spcBef>
                <a:spcPts val="0"/>
              </a:spcBef>
              <a:spcAft>
                <a:spcPts val="0"/>
              </a:spcAft>
              <a:buNone/>
            </a:pPr>
            <a:r>
              <a:rPr lang="en-US" sz="800">
                <a:latin typeface="Arial"/>
                <a:ea typeface="Arial"/>
                <a:cs typeface="Arial"/>
                <a:sym typeface="Arial"/>
              </a:rPr>
              <a:t>Usually business modeling start fading in middle of  inception phase and end at middle of elaboration.</a:t>
            </a:r>
            <a:endParaRPr/>
          </a:p>
          <a:p>
            <a:pPr indent="0" lvl="0" marL="0" rtl="0" algn="l">
              <a:lnSpc>
                <a:spcPct val="89000"/>
              </a:lnSpc>
              <a:spcBef>
                <a:spcPts val="0"/>
              </a:spcBef>
              <a:spcAft>
                <a:spcPts val="0"/>
              </a:spcAft>
              <a:buNone/>
            </a:pPr>
            <a:r>
              <a:rPr lang="en-US" sz="800">
                <a:latin typeface="Arial"/>
                <a:ea typeface="Arial"/>
                <a:cs typeface="Arial"/>
                <a:sym typeface="Arial"/>
              </a:rPr>
              <a:t>Usually requirement workflow and business modeling workflows are two parallel workflows at the start of project lifecycle requirement start a bit after business modeling. and both of them lose their peak maximum at the end of elaboration. but consider that requirement workflows have bigger bulb at construction phase than business modeling workflows.</a:t>
            </a:r>
            <a:endParaRPr/>
          </a:p>
          <a:p>
            <a:pPr indent="0" lvl="0" marL="0" rtl="0" algn="l">
              <a:lnSpc>
                <a:spcPct val="89000"/>
              </a:lnSpc>
              <a:spcBef>
                <a:spcPts val="0"/>
              </a:spcBef>
              <a:spcAft>
                <a:spcPts val="0"/>
              </a:spcAft>
              <a:buNone/>
            </a:pPr>
            <a:r>
              <a:rPr lang="en-US" sz="800">
                <a:latin typeface="Arial"/>
                <a:ea typeface="Arial"/>
                <a:cs typeface="Arial"/>
                <a:sym typeface="Arial"/>
              </a:rPr>
              <a:t>Analyze and design mostly happen in elaboration construction phase , it bulb will fade in middle end of transition phase and start of inception phase.</a:t>
            </a:r>
            <a:endParaRPr/>
          </a:p>
          <a:p>
            <a:pPr indent="0" lvl="0" marL="0" rtl="0" algn="l">
              <a:lnSpc>
                <a:spcPct val="89000"/>
              </a:lnSpc>
              <a:spcBef>
                <a:spcPts val="0"/>
              </a:spcBef>
              <a:spcAft>
                <a:spcPts val="0"/>
              </a:spcAft>
              <a:buNone/>
            </a:pPr>
            <a:r>
              <a:rPr lang="en-US" sz="800">
                <a:latin typeface="Arial"/>
                <a:ea typeface="Arial"/>
                <a:cs typeface="Arial"/>
                <a:sym typeface="Arial"/>
              </a:rPr>
              <a:t>Implementation workflows bulb are in peak during construction and elaboration it will fade by starting of transition and is almost off during inception phase.</a:t>
            </a:r>
            <a:endParaRPr/>
          </a:p>
          <a:p>
            <a:pPr indent="0" lvl="0" marL="0" rtl="0" algn="l">
              <a:lnSpc>
                <a:spcPct val="89000"/>
              </a:lnSpc>
              <a:spcBef>
                <a:spcPts val="0"/>
              </a:spcBef>
              <a:spcAft>
                <a:spcPts val="0"/>
              </a:spcAft>
              <a:buNone/>
            </a:pPr>
            <a:r>
              <a:rPr lang="en-US" sz="800">
                <a:latin typeface="Arial"/>
                <a:ea typeface="Arial"/>
                <a:cs typeface="Arial"/>
                <a:sym typeface="Arial"/>
              </a:rPr>
              <a:t>Test workflow is always in twitching , but most of it happens at the end of construction which project will undergo all other major tests like Acceptance and wide QA test.</a:t>
            </a:r>
            <a:endParaRPr/>
          </a:p>
          <a:p>
            <a:pPr indent="0" lvl="0" marL="0" rtl="0" algn="l">
              <a:lnSpc>
                <a:spcPct val="89000"/>
              </a:lnSpc>
              <a:spcBef>
                <a:spcPts val="0"/>
              </a:spcBef>
              <a:spcAft>
                <a:spcPts val="0"/>
              </a:spcAft>
              <a:buNone/>
            </a:pPr>
            <a:r>
              <a:t/>
            </a:r>
            <a:endParaRPr sz="800">
              <a:latin typeface="Arial"/>
              <a:ea typeface="Arial"/>
              <a:cs typeface="Arial"/>
              <a:sym typeface="Arial"/>
            </a:endParaRPr>
          </a:p>
        </p:txBody>
      </p:sp>
      <p:sp>
        <p:nvSpPr>
          <p:cNvPr id="769" name="Google Shape;7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5" name="Google Shape;8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6" name="Google Shape;8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8" name="Google Shape;9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5" name="Google Shape;9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23:notes"/>
          <p:cNvSpPr txBox="1"/>
          <p:nvPr>
            <p:ph idx="1" type="body"/>
          </p:nvPr>
        </p:nvSpPr>
        <p:spPr>
          <a:xfrm>
            <a:off x="-2147483600" y="-2147483600"/>
            <a:ext cx="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8" name="Google Shape;94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5" name="Google Shape;95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2" name="Google Shape;96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27:notes"/>
          <p:cNvSpPr txBox="1"/>
          <p:nvPr>
            <p:ph idx="1" type="body"/>
          </p:nvPr>
        </p:nvSpPr>
        <p:spPr>
          <a:xfrm>
            <a:off x="-2147483600" y="-2147483600"/>
            <a:ext cx="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5" name="Google Shape;101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4" name="Google Shape;10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30:notes"/>
          <p:cNvSpPr txBox="1"/>
          <p:nvPr>
            <p:ph idx="1" type="body"/>
          </p:nvPr>
        </p:nvSpPr>
        <p:spPr>
          <a:xfrm>
            <a:off x="-2147483600" y="-2147483600"/>
            <a:ext cx="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5" name="Google Shape;10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1" name="Google Shape;10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8" name="Google Shape;108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5" name="Google Shape;109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3" name="Google Shape;110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2" name="Google Shape;111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1" name="Google Shape;112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5" name="Google Shape;43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9" name="Google Shape;44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5" name="Google Shape;4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61" name="Google Shape;46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latin typeface="Arial"/>
                <a:ea typeface="Arial"/>
                <a:cs typeface="Arial"/>
                <a:sym typeface="Arial"/>
              </a:rPr>
              <a:t>The Rational Unified Process</a:t>
            </a:r>
            <a:r>
              <a:rPr baseline="30000" lang="en-US" sz="1000">
                <a:latin typeface="Arial"/>
                <a:ea typeface="Arial"/>
                <a:cs typeface="Arial"/>
                <a:sym typeface="Arial"/>
              </a:rPr>
              <a:t>™</a:t>
            </a:r>
            <a:r>
              <a:rPr lang="en-US" sz="1000">
                <a:latin typeface="Arial"/>
                <a:ea typeface="Arial"/>
                <a:cs typeface="Arial"/>
                <a:sym typeface="Arial"/>
              </a:rPr>
              <a:t> (RUP) is a Web-enabled software engineering process that enhances team productivity and delivers software best practices to all team members. This e-coach makes process practical by providing prescriptive guidelines, templates and examples for all critical e-development activities. RUP is a customizable framework, which can easily be adapted to work the way you work. It is tightly integrated with Rational tools, allowing development teams to gain the full benefits of the Unified Modeling Language</a:t>
            </a:r>
            <a:r>
              <a:rPr baseline="30000" lang="en-US" sz="1000">
                <a:latin typeface="Arial"/>
                <a:ea typeface="Arial"/>
                <a:cs typeface="Arial"/>
                <a:sym typeface="Arial"/>
              </a:rPr>
              <a:t>™</a:t>
            </a:r>
            <a:r>
              <a:rPr lang="en-US" sz="1000">
                <a:latin typeface="Arial"/>
                <a:ea typeface="Arial"/>
                <a:cs typeface="Arial"/>
                <a:sym typeface="Arial"/>
              </a:rPr>
              <a:t> (UML), software automation, and other industry best practices. TOOL MENTORS:Oddly enough, they’re all Rational software products...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69" name="Google Shape;4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000">
                <a:latin typeface="Arial"/>
                <a:ea typeface="Arial"/>
                <a:cs typeface="Arial"/>
                <a:sym typeface="Arial"/>
              </a:rPr>
              <a:t>The RUP offers:</a:t>
            </a:r>
            <a:endParaRPr/>
          </a:p>
          <a:p>
            <a:pPr indent="0" lvl="0" marL="0" rtl="0" algn="l">
              <a:spcBef>
                <a:spcPts val="1000"/>
              </a:spcBef>
              <a:spcAft>
                <a:spcPts val="0"/>
              </a:spcAft>
              <a:buNone/>
            </a:pPr>
            <a:r>
              <a:rPr b="1" lang="en-US" sz="1000">
                <a:latin typeface="Arial"/>
                <a:ea typeface="Arial"/>
                <a:cs typeface="Arial"/>
                <a:sym typeface="Arial"/>
              </a:rPr>
              <a:t>A Team-Unifying Approach</a:t>
            </a:r>
            <a:r>
              <a:rPr lang="en-US" sz="1000">
                <a:latin typeface="Arial"/>
                <a:ea typeface="Arial"/>
                <a:cs typeface="Arial"/>
                <a:sym typeface="Arial"/>
              </a:rPr>
              <a:t> </a:t>
            </a:r>
            <a:endParaRPr/>
          </a:p>
          <a:p>
            <a:pPr indent="0" lvl="0" marL="0" rtl="0" algn="l">
              <a:spcBef>
                <a:spcPts val="1000"/>
              </a:spcBef>
              <a:spcAft>
                <a:spcPts val="0"/>
              </a:spcAft>
              <a:buNone/>
            </a:pPr>
            <a:r>
              <a:rPr lang="en-US" sz="1000">
                <a:latin typeface="Arial"/>
                <a:ea typeface="Arial"/>
                <a:cs typeface="Arial"/>
                <a:sym typeface="Arial"/>
              </a:rPr>
              <a:t>The Rational Unified Process unifies the entire software development team and enhances team communication by providing each team member with one knowledge base, one modeling language and one view of how to develop software.</a:t>
            </a:r>
            <a:endParaRPr sz="1000">
              <a:latin typeface="Arial"/>
              <a:ea typeface="Arial"/>
              <a:cs typeface="Arial"/>
              <a:sym typeface="Arial"/>
            </a:endParaRPr>
          </a:p>
          <a:p>
            <a:pPr indent="0" lvl="0" marL="0" rtl="0" algn="l">
              <a:spcBef>
                <a:spcPts val="1000"/>
              </a:spcBef>
              <a:spcAft>
                <a:spcPts val="0"/>
              </a:spcAft>
              <a:buNone/>
            </a:pPr>
            <a:r>
              <a:rPr lang="en-US" sz="1000">
                <a:latin typeface="Arial"/>
                <a:ea typeface="Arial"/>
                <a:cs typeface="Arial"/>
                <a:sym typeface="Arial"/>
              </a:rPr>
              <a:t>Everybody is involved; their roles and activities are well documented and are publishable over an intranet…</a:t>
            </a:r>
            <a:endParaRPr sz="1000">
              <a:latin typeface="Arial"/>
              <a:ea typeface="Arial"/>
              <a:cs typeface="Arial"/>
              <a:sym typeface="Arial"/>
            </a:endParaRPr>
          </a:p>
          <a:p>
            <a:pPr indent="0" lvl="0" marL="0" rtl="0" algn="l">
              <a:spcBef>
                <a:spcPts val="1000"/>
              </a:spcBef>
              <a:spcAft>
                <a:spcPts val="0"/>
              </a:spcAft>
              <a:buNone/>
            </a:pPr>
            <a:r>
              <a:rPr lang="en-US" sz="1000">
                <a:latin typeface="Arial"/>
                <a:ea typeface="Arial"/>
                <a:cs typeface="Arial"/>
                <a:sym typeface="Arial"/>
              </a:rPr>
              <a:t>Re-iterate the HHGTTG and the Tower of Babel...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Opener">
  <p:cSld name="1_Chapter Opener">
    <p:spTree>
      <p:nvGrpSpPr>
        <p:cNvPr id="15" name="Shape 15"/>
        <p:cNvGrpSpPr/>
        <p:nvPr/>
      </p:nvGrpSpPr>
      <p:grpSpPr>
        <a:xfrm>
          <a:off x="0" y="0"/>
          <a:ext cx="0" cy="0"/>
          <a:chOff x="0" y="0"/>
          <a:chExt cx="0" cy="0"/>
        </a:xfrm>
      </p:grpSpPr>
      <p:sp>
        <p:nvSpPr>
          <p:cNvPr id="16" name="Google Shape;16;p39"/>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 name="Google Shape;17;p39"/>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8" name="Google Shape;18;p39"/>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19" name="Google Shape;19;p39"/>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0" name="Google Shape;20;p39"/>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3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3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39"/>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5" name="Shape 75"/>
        <p:cNvGrpSpPr/>
        <p:nvPr/>
      </p:nvGrpSpPr>
      <p:grpSpPr>
        <a:xfrm>
          <a:off x="0" y="0"/>
          <a:ext cx="0" cy="0"/>
          <a:chOff x="0" y="0"/>
          <a:chExt cx="0" cy="0"/>
        </a:xfrm>
      </p:grpSpPr>
      <p:sp>
        <p:nvSpPr>
          <p:cNvPr id="76" name="Google Shape;76;p45"/>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77" name="Google Shape;77;p4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8" name="Google Shape;78;p4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9" name="Google Shape;79;p4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86" name="Shape 86"/>
        <p:cNvGrpSpPr/>
        <p:nvPr/>
      </p:nvGrpSpPr>
      <p:grpSpPr>
        <a:xfrm>
          <a:off x="0" y="0"/>
          <a:ext cx="0" cy="0"/>
          <a:chOff x="0" y="0"/>
          <a:chExt cx="0" cy="0"/>
        </a:xfrm>
      </p:grpSpPr>
      <p:sp>
        <p:nvSpPr>
          <p:cNvPr id="87" name="Google Shape;87;p5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solidFill>
                  <a:schemeClr val="lt2"/>
                </a:solidFill>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88" name="Google Shape;88;p51"/>
          <p:cNvSpPr txBox="1"/>
          <p:nvPr>
            <p:ph idx="1" type="body"/>
          </p:nvPr>
        </p:nvSpPr>
        <p:spPr>
          <a:xfrm>
            <a:off x="457200" y="1557470"/>
            <a:ext cx="8229600" cy="4525963"/>
          </a:xfrm>
          <a:prstGeom prst="rect">
            <a:avLst/>
          </a:prstGeom>
          <a:noFill/>
          <a:ln>
            <a:noFill/>
          </a:ln>
        </p:spPr>
        <p:txBody>
          <a:bodyPr anchorCtr="0" anchor="t" bIns="91425" lIns="0" spcFirstLastPara="1" rIns="0" wrap="square" tIns="0">
            <a:noAutofit/>
          </a:bodyPr>
          <a:lstStyle>
            <a:lvl1pPr indent="-381000" lvl="0" marL="457200" algn="l">
              <a:lnSpc>
                <a:spcPct val="100000"/>
              </a:lnSpc>
              <a:spcBef>
                <a:spcPts val="1500"/>
              </a:spcBef>
              <a:spcAft>
                <a:spcPts val="0"/>
              </a:spcAft>
              <a:buClr>
                <a:srgbClr val="007FA3"/>
              </a:buClr>
              <a:buSzPts val="2400"/>
              <a:buFont typeface="Arial"/>
              <a:buChar char="•"/>
              <a:defRPr sz="2400">
                <a:latin typeface="Arial"/>
                <a:ea typeface="Arial"/>
                <a:cs typeface="Arial"/>
                <a:sym typeface="Arial"/>
              </a:defRPr>
            </a:lvl1pPr>
            <a:lvl2pPr indent="-381000" lvl="1" marL="914400" algn="l">
              <a:lnSpc>
                <a:spcPct val="100000"/>
              </a:lnSpc>
              <a:spcBef>
                <a:spcPts val="600"/>
              </a:spcBef>
              <a:spcAft>
                <a:spcPts val="0"/>
              </a:spcAft>
              <a:buClr>
                <a:srgbClr val="007FA3"/>
              </a:buClr>
              <a:buSzPts val="2400"/>
              <a:buChar char="–"/>
              <a:defRPr sz="2400">
                <a:latin typeface="Arial"/>
                <a:ea typeface="Arial"/>
                <a:cs typeface="Arial"/>
                <a:sym typeface="Arial"/>
              </a:defRPr>
            </a:lvl2pPr>
            <a:lvl3pPr indent="-381000" lvl="2" marL="1371600" algn="l">
              <a:lnSpc>
                <a:spcPct val="100000"/>
              </a:lnSpc>
              <a:spcBef>
                <a:spcPts val="600"/>
              </a:spcBef>
              <a:spcAft>
                <a:spcPts val="0"/>
              </a:spcAft>
              <a:buClr>
                <a:srgbClr val="007FA3"/>
              </a:buClr>
              <a:buSzPts val="2400"/>
              <a:buChar char="▪"/>
              <a:defRPr sz="2400">
                <a:latin typeface="Arial"/>
                <a:ea typeface="Arial"/>
                <a:cs typeface="Arial"/>
                <a:sym typeface="Arial"/>
              </a:defRPr>
            </a:lvl3pPr>
            <a:lvl4pPr indent="-381000" lvl="3" marL="1828800" algn="l">
              <a:lnSpc>
                <a:spcPct val="100000"/>
              </a:lnSpc>
              <a:spcBef>
                <a:spcPts val="600"/>
              </a:spcBef>
              <a:spcAft>
                <a:spcPts val="0"/>
              </a:spcAft>
              <a:buClr>
                <a:srgbClr val="007FA3"/>
              </a:buClr>
              <a:buSzPts val="2400"/>
              <a:buChar char="–"/>
              <a:defRPr sz="2400">
                <a:latin typeface="Arial"/>
                <a:ea typeface="Arial"/>
                <a:cs typeface="Arial"/>
                <a:sym typeface="Arial"/>
              </a:defRPr>
            </a:lvl4pPr>
            <a:lvl5pPr indent="-381000" lvl="4" marL="2286000" algn="l">
              <a:lnSpc>
                <a:spcPct val="100000"/>
              </a:lnSpc>
              <a:spcBef>
                <a:spcPts val="600"/>
              </a:spcBef>
              <a:spcAft>
                <a:spcPts val="0"/>
              </a:spcAft>
              <a:buClr>
                <a:srgbClr val="007FA3"/>
              </a:buClr>
              <a:buSzPts val="2400"/>
              <a:buChar char="•"/>
              <a:defRPr sz="2400">
                <a:latin typeface="Arial"/>
                <a:ea typeface="Arial"/>
                <a:cs typeface="Arial"/>
                <a:sym typeface="Arial"/>
              </a:defRPr>
            </a:lvl5pPr>
            <a:lvl6pPr indent="-330200" lvl="5" marL="2743200" algn="l">
              <a:lnSpc>
                <a:spcPct val="100000"/>
              </a:lnSpc>
              <a:spcBef>
                <a:spcPts val="300"/>
              </a:spcBef>
              <a:spcAft>
                <a:spcPts val="0"/>
              </a:spcAft>
              <a:buClr>
                <a:srgbClr val="007FA3"/>
              </a:buClr>
              <a:buSzPts val="1600"/>
              <a:buChar char="•"/>
              <a:defRPr sz="1600"/>
            </a:lvl6pPr>
            <a:lvl7pPr indent="-330200" lvl="6" marL="3200400" algn="l">
              <a:lnSpc>
                <a:spcPct val="100000"/>
              </a:lnSpc>
              <a:spcBef>
                <a:spcPts val="300"/>
              </a:spcBef>
              <a:spcAft>
                <a:spcPts val="0"/>
              </a:spcAft>
              <a:buClr>
                <a:srgbClr val="007FA3"/>
              </a:buClr>
              <a:buSzPts val="1600"/>
              <a:buChar char="•"/>
              <a:defRPr sz="1600"/>
            </a:lvl7pPr>
            <a:lvl8pPr indent="-330200" lvl="7" marL="3657600" algn="l">
              <a:lnSpc>
                <a:spcPct val="100000"/>
              </a:lnSpc>
              <a:spcBef>
                <a:spcPts val="300"/>
              </a:spcBef>
              <a:spcAft>
                <a:spcPts val="0"/>
              </a:spcAft>
              <a:buClr>
                <a:srgbClr val="007FA3"/>
              </a:buClr>
              <a:buSzPts val="1600"/>
              <a:buChar char="•"/>
              <a:defRPr sz="1600"/>
            </a:lvl8pPr>
            <a:lvl9pPr indent="-330200" lvl="8" marL="4114800" algn="l">
              <a:lnSpc>
                <a:spcPct val="100000"/>
              </a:lnSpc>
              <a:spcBef>
                <a:spcPts val="300"/>
              </a:spcBef>
              <a:spcAft>
                <a:spcPts val="0"/>
              </a:spcAft>
              <a:buClr>
                <a:srgbClr val="007FA3"/>
              </a:buClr>
              <a:buSzPts val="1600"/>
              <a:buChar char="•"/>
              <a:defRPr sz="1600"/>
            </a:lvl9pPr>
          </a:lstStyle>
          <a:p/>
        </p:txBody>
      </p:sp>
      <p:sp>
        <p:nvSpPr>
          <p:cNvPr id="89" name="Google Shape;89;p51"/>
          <p:cNvSpPr txBox="1"/>
          <p:nvPr>
            <p:ph idx="11" type="ftr"/>
          </p:nvPr>
        </p:nvSpPr>
        <p:spPr>
          <a:xfrm>
            <a:off x="93969" y="6172200"/>
            <a:ext cx="8595360" cy="235463"/>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0" name="Google Shape;90;p5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1" name="Google Shape;91;p5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extLst>
    <p:ext uri="{DCECCB84-F9BA-43D5-87BE-67443E8EF086}">
      <p15:sldGuideLst>
        <p15:guide id="1"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ntent">
  <p:cSld name="Title and One Content">
    <p:spTree>
      <p:nvGrpSpPr>
        <p:cNvPr id="92" name="Shape 92"/>
        <p:cNvGrpSpPr/>
        <p:nvPr/>
      </p:nvGrpSpPr>
      <p:grpSpPr>
        <a:xfrm>
          <a:off x="0" y="0"/>
          <a:ext cx="0" cy="0"/>
          <a:chOff x="0" y="0"/>
          <a:chExt cx="0" cy="0"/>
        </a:xfrm>
      </p:grpSpPr>
      <p:sp>
        <p:nvSpPr>
          <p:cNvPr id="93" name="Google Shape;93;p5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4" name="Google Shape;94;p5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5" name="Google Shape;95;p5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6" name="Google Shape;96;p5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97" name="Google Shape;97;p52"/>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98" name="Shape 98"/>
        <p:cNvGrpSpPr/>
        <p:nvPr/>
      </p:nvGrpSpPr>
      <p:grpSpPr>
        <a:xfrm>
          <a:off x="0" y="0"/>
          <a:ext cx="0" cy="0"/>
          <a:chOff x="0" y="0"/>
          <a:chExt cx="0" cy="0"/>
        </a:xfrm>
      </p:grpSpPr>
      <p:sp>
        <p:nvSpPr>
          <p:cNvPr id="99" name="Google Shape;99;p5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0" name="Google Shape;100;p53"/>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1" name="Google Shape;101;p5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2" name="Google Shape;102;p5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103" name="Google Shape;103;p53"/>
          <p:cNvSpPr txBox="1"/>
          <p:nvPr>
            <p:ph idx="1" type="body"/>
          </p:nvPr>
        </p:nvSpPr>
        <p:spPr>
          <a:xfrm>
            <a:off x="457200" y="1556327"/>
            <a:ext cx="8229600" cy="1836354"/>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4" name="Google Shape;104;p53"/>
          <p:cNvSpPr txBox="1"/>
          <p:nvPr>
            <p:ph idx="2" type="body"/>
          </p:nvPr>
        </p:nvSpPr>
        <p:spPr>
          <a:xfrm>
            <a:off x="457200" y="3632200"/>
            <a:ext cx="8229600" cy="17938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Two Content">
  <p:cSld name="2_Title and Two Content">
    <p:spTree>
      <p:nvGrpSpPr>
        <p:cNvPr id="105" name="Shape 105"/>
        <p:cNvGrpSpPr/>
        <p:nvPr/>
      </p:nvGrpSpPr>
      <p:grpSpPr>
        <a:xfrm>
          <a:off x="0" y="0"/>
          <a:ext cx="0" cy="0"/>
          <a:chOff x="0" y="0"/>
          <a:chExt cx="0" cy="0"/>
        </a:xfrm>
      </p:grpSpPr>
      <p:sp>
        <p:nvSpPr>
          <p:cNvPr id="106" name="Google Shape;106;p5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7" name="Google Shape;107;p5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8" name="Google Shape;108;p5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9" name="Google Shape;109;p5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110" name="Google Shape;110;p54"/>
          <p:cNvSpPr txBox="1"/>
          <p:nvPr>
            <p:ph idx="1" type="body"/>
          </p:nvPr>
        </p:nvSpPr>
        <p:spPr>
          <a:xfrm>
            <a:off x="457200" y="1556327"/>
            <a:ext cx="8229600" cy="1836354"/>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1" name="Google Shape;111;p54"/>
          <p:cNvSpPr txBox="1"/>
          <p:nvPr>
            <p:ph idx="2" type="body"/>
          </p:nvPr>
        </p:nvSpPr>
        <p:spPr>
          <a:xfrm>
            <a:off x="457200" y="3632200"/>
            <a:ext cx="8229600" cy="17938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ntent">
  <p:cSld name="Title and Three Content">
    <p:spTree>
      <p:nvGrpSpPr>
        <p:cNvPr id="112" name="Shape 112"/>
        <p:cNvGrpSpPr/>
        <p:nvPr/>
      </p:nvGrpSpPr>
      <p:grpSpPr>
        <a:xfrm>
          <a:off x="0" y="0"/>
          <a:ext cx="0" cy="0"/>
          <a:chOff x="0" y="0"/>
          <a:chExt cx="0" cy="0"/>
        </a:xfrm>
      </p:grpSpPr>
      <p:sp>
        <p:nvSpPr>
          <p:cNvPr id="113" name="Google Shape;113;p5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5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15" name="Google Shape;115;p5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16" name="Google Shape;116;p5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117" name="Google Shape;117;p55"/>
          <p:cNvSpPr txBox="1"/>
          <p:nvPr>
            <p:ph idx="1" type="body"/>
          </p:nvPr>
        </p:nvSpPr>
        <p:spPr>
          <a:xfrm>
            <a:off x="457200" y="1556327"/>
            <a:ext cx="8229600" cy="126378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8" name="Google Shape;118;p55"/>
          <p:cNvSpPr txBox="1"/>
          <p:nvPr>
            <p:ph idx="2" type="body"/>
          </p:nvPr>
        </p:nvSpPr>
        <p:spPr>
          <a:xfrm>
            <a:off x="457200" y="3063790"/>
            <a:ext cx="8229600" cy="11834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9" name="Google Shape;119;p55"/>
          <p:cNvSpPr txBox="1"/>
          <p:nvPr>
            <p:ph idx="3" type="body"/>
          </p:nvPr>
        </p:nvSpPr>
        <p:spPr>
          <a:xfrm>
            <a:off x="457200" y="4490938"/>
            <a:ext cx="8229600" cy="12605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ntent">
  <p:cSld name="Title and Four Content">
    <p:spTree>
      <p:nvGrpSpPr>
        <p:cNvPr id="120" name="Shape 120"/>
        <p:cNvGrpSpPr/>
        <p:nvPr/>
      </p:nvGrpSpPr>
      <p:grpSpPr>
        <a:xfrm>
          <a:off x="0" y="0"/>
          <a:ext cx="0" cy="0"/>
          <a:chOff x="0" y="0"/>
          <a:chExt cx="0" cy="0"/>
        </a:xfrm>
      </p:grpSpPr>
      <p:sp>
        <p:nvSpPr>
          <p:cNvPr id="121" name="Google Shape;121;p5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56"/>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23" name="Google Shape;123;p5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24" name="Google Shape;124;p5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125" name="Google Shape;125;p56"/>
          <p:cNvSpPr txBox="1"/>
          <p:nvPr>
            <p:ph idx="1" type="body"/>
          </p:nvPr>
        </p:nvSpPr>
        <p:spPr>
          <a:xfrm>
            <a:off x="457200" y="1556328"/>
            <a:ext cx="8229600" cy="89505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6" name="Google Shape;126;p56"/>
          <p:cNvSpPr txBox="1"/>
          <p:nvPr>
            <p:ph idx="2" type="body"/>
          </p:nvPr>
        </p:nvSpPr>
        <p:spPr>
          <a:xfrm>
            <a:off x="457200" y="2760292"/>
            <a:ext cx="8229600" cy="10767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7" name="Google Shape;127;p56"/>
          <p:cNvSpPr txBox="1"/>
          <p:nvPr>
            <p:ph idx="3" type="body"/>
          </p:nvPr>
        </p:nvSpPr>
        <p:spPr>
          <a:xfrm>
            <a:off x="457200" y="4016772"/>
            <a:ext cx="8229600" cy="101670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8" name="Google Shape;128;p56"/>
          <p:cNvSpPr txBox="1"/>
          <p:nvPr>
            <p:ph idx="4" type="body"/>
          </p:nvPr>
        </p:nvSpPr>
        <p:spPr>
          <a:xfrm>
            <a:off x="457200" y="5155500"/>
            <a:ext cx="8232775" cy="9119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ntent">
  <p:cSld name="Title and Five Content">
    <p:spTree>
      <p:nvGrpSpPr>
        <p:cNvPr id="129" name="Shape 129"/>
        <p:cNvGrpSpPr/>
        <p:nvPr/>
      </p:nvGrpSpPr>
      <p:grpSpPr>
        <a:xfrm>
          <a:off x="0" y="0"/>
          <a:ext cx="0" cy="0"/>
          <a:chOff x="0" y="0"/>
          <a:chExt cx="0" cy="0"/>
        </a:xfrm>
      </p:grpSpPr>
      <p:sp>
        <p:nvSpPr>
          <p:cNvPr id="130" name="Google Shape;130;p5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31" name="Google Shape;131;p57"/>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2" name="Google Shape;132;p5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3" name="Google Shape;133;p5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134" name="Google Shape;134;p57"/>
          <p:cNvSpPr txBox="1"/>
          <p:nvPr>
            <p:ph idx="1" type="body"/>
          </p:nvPr>
        </p:nvSpPr>
        <p:spPr>
          <a:xfrm>
            <a:off x="457200" y="1556328"/>
            <a:ext cx="8229600" cy="70830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5" name="Google Shape;135;p57"/>
          <p:cNvSpPr txBox="1"/>
          <p:nvPr>
            <p:ph idx="2" type="body"/>
          </p:nvPr>
        </p:nvSpPr>
        <p:spPr>
          <a:xfrm>
            <a:off x="457200" y="2451377"/>
            <a:ext cx="8229600" cy="73543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6" name="Google Shape;136;p57"/>
          <p:cNvSpPr txBox="1"/>
          <p:nvPr>
            <p:ph idx="3" type="body"/>
          </p:nvPr>
        </p:nvSpPr>
        <p:spPr>
          <a:xfrm>
            <a:off x="457200" y="3486685"/>
            <a:ext cx="8229600" cy="71683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7" name="Google Shape;137;p57"/>
          <p:cNvSpPr txBox="1"/>
          <p:nvPr>
            <p:ph idx="4" type="body"/>
          </p:nvPr>
        </p:nvSpPr>
        <p:spPr>
          <a:xfrm>
            <a:off x="457200" y="4503386"/>
            <a:ext cx="8232775" cy="716828"/>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8" name="Google Shape;138;p57"/>
          <p:cNvSpPr txBox="1"/>
          <p:nvPr>
            <p:ph idx="5" type="body"/>
          </p:nvPr>
        </p:nvSpPr>
        <p:spPr>
          <a:xfrm>
            <a:off x="457200" y="5494338"/>
            <a:ext cx="8229600" cy="5556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ntent">
  <p:cSld name="Title and Six Content">
    <p:spTree>
      <p:nvGrpSpPr>
        <p:cNvPr id="139" name="Shape 139"/>
        <p:cNvGrpSpPr/>
        <p:nvPr/>
      </p:nvGrpSpPr>
      <p:grpSpPr>
        <a:xfrm>
          <a:off x="0" y="0"/>
          <a:ext cx="0" cy="0"/>
          <a:chOff x="0" y="0"/>
          <a:chExt cx="0" cy="0"/>
        </a:xfrm>
      </p:grpSpPr>
      <p:sp>
        <p:nvSpPr>
          <p:cNvPr id="140" name="Google Shape;140;p5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1" name="Google Shape;141;p5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2" name="Google Shape;142;p5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3" name="Google Shape;143;p5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144" name="Google Shape;144;p58"/>
          <p:cNvSpPr txBox="1"/>
          <p:nvPr>
            <p:ph idx="1" type="body"/>
          </p:nvPr>
        </p:nvSpPr>
        <p:spPr>
          <a:xfrm>
            <a:off x="457200" y="1556328"/>
            <a:ext cx="8229600" cy="59517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45" name="Google Shape;145;p58"/>
          <p:cNvSpPr txBox="1"/>
          <p:nvPr>
            <p:ph idx="2" type="body"/>
          </p:nvPr>
        </p:nvSpPr>
        <p:spPr>
          <a:xfrm>
            <a:off x="457200" y="2273743"/>
            <a:ext cx="8229600" cy="55491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46" name="Google Shape;146;p58"/>
          <p:cNvSpPr txBox="1"/>
          <p:nvPr>
            <p:ph idx="3" type="body"/>
          </p:nvPr>
        </p:nvSpPr>
        <p:spPr>
          <a:xfrm>
            <a:off x="457200" y="2950895"/>
            <a:ext cx="8229600" cy="53579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47" name="Google Shape;147;p58"/>
          <p:cNvSpPr txBox="1"/>
          <p:nvPr>
            <p:ph idx="4" type="body"/>
          </p:nvPr>
        </p:nvSpPr>
        <p:spPr>
          <a:xfrm>
            <a:off x="457200" y="3639492"/>
            <a:ext cx="8232775" cy="677152"/>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48" name="Google Shape;148;p58"/>
          <p:cNvSpPr txBox="1"/>
          <p:nvPr>
            <p:ph idx="5" type="body"/>
          </p:nvPr>
        </p:nvSpPr>
        <p:spPr>
          <a:xfrm>
            <a:off x="457200" y="4469451"/>
            <a:ext cx="8229600" cy="598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49" name="Google Shape;149;p58"/>
          <p:cNvSpPr txBox="1"/>
          <p:nvPr>
            <p:ph idx="6" type="body"/>
          </p:nvPr>
        </p:nvSpPr>
        <p:spPr>
          <a:xfrm>
            <a:off x="457200" y="5221288"/>
            <a:ext cx="8232775" cy="6413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even Content">
  <p:cSld name="Title and Seven Content">
    <p:spTree>
      <p:nvGrpSpPr>
        <p:cNvPr id="150" name="Shape 150"/>
        <p:cNvGrpSpPr/>
        <p:nvPr/>
      </p:nvGrpSpPr>
      <p:grpSpPr>
        <a:xfrm>
          <a:off x="0" y="0"/>
          <a:ext cx="0" cy="0"/>
          <a:chOff x="0" y="0"/>
          <a:chExt cx="0" cy="0"/>
        </a:xfrm>
      </p:grpSpPr>
      <p:sp>
        <p:nvSpPr>
          <p:cNvPr id="151" name="Google Shape;151;p5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2" name="Google Shape;152;p5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3" name="Google Shape;153;p5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4" name="Google Shape;154;p5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155" name="Google Shape;155;p59"/>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56" name="Google Shape;156;p59"/>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57" name="Google Shape;157;p59"/>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58" name="Google Shape;158;p59"/>
          <p:cNvSpPr txBox="1"/>
          <p:nvPr>
            <p:ph idx="4" type="body"/>
          </p:nvPr>
        </p:nvSpPr>
        <p:spPr>
          <a:xfrm>
            <a:off x="457200" y="3365732"/>
            <a:ext cx="8232775" cy="465069"/>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59" name="Google Shape;159;p59"/>
          <p:cNvSpPr txBox="1"/>
          <p:nvPr>
            <p:ph idx="5" type="body"/>
          </p:nvPr>
        </p:nvSpPr>
        <p:spPr>
          <a:xfrm>
            <a:off x="457200" y="3938594"/>
            <a:ext cx="8229600" cy="443837"/>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0" name="Google Shape;160;p59"/>
          <p:cNvSpPr txBox="1"/>
          <p:nvPr>
            <p:ph idx="6" type="body"/>
          </p:nvPr>
        </p:nvSpPr>
        <p:spPr>
          <a:xfrm>
            <a:off x="457200" y="4569758"/>
            <a:ext cx="8232775" cy="464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1" name="Google Shape;161;p59"/>
          <p:cNvSpPr txBox="1"/>
          <p:nvPr>
            <p:ph idx="7" type="body"/>
          </p:nvPr>
        </p:nvSpPr>
        <p:spPr>
          <a:xfrm>
            <a:off x="457200" y="5221288"/>
            <a:ext cx="8229600" cy="551633"/>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ntent">
  <p:cSld name="Title and One Content">
    <p:spTree>
      <p:nvGrpSpPr>
        <p:cNvPr id="24" name="Shape 24"/>
        <p:cNvGrpSpPr/>
        <p:nvPr/>
      </p:nvGrpSpPr>
      <p:grpSpPr>
        <a:xfrm>
          <a:off x="0" y="0"/>
          <a:ext cx="0" cy="0"/>
          <a:chOff x="0" y="0"/>
          <a:chExt cx="0" cy="0"/>
        </a:xfrm>
      </p:grpSpPr>
      <p:sp>
        <p:nvSpPr>
          <p:cNvPr id="25" name="Google Shape;25;p4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 name="Google Shape;26;p4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7" name="Google Shape;27;p4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 name="Google Shape;28;p4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0"/>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ntent">
  <p:cSld name="Title and Eight Content">
    <p:spTree>
      <p:nvGrpSpPr>
        <p:cNvPr id="162" name="Shape 162"/>
        <p:cNvGrpSpPr/>
        <p:nvPr/>
      </p:nvGrpSpPr>
      <p:grpSpPr>
        <a:xfrm>
          <a:off x="0" y="0"/>
          <a:ext cx="0" cy="0"/>
          <a:chOff x="0" y="0"/>
          <a:chExt cx="0" cy="0"/>
        </a:xfrm>
      </p:grpSpPr>
      <p:sp>
        <p:nvSpPr>
          <p:cNvPr id="163" name="Google Shape;163;p6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4" name="Google Shape;164;p6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5" name="Google Shape;165;p6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6" name="Google Shape;166;p6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
        <p:nvSpPr>
          <p:cNvPr id="167" name="Google Shape;167;p60"/>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8" name="Google Shape;168;p60"/>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9" name="Google Shape;169;p60"/>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70" name="Google Shape;170;p60"/>
          <p:cNvSpPr txBox="1"/>
          <p:nvPr>
            <p:ph idx="4" type="body"/>
          </p:nvPr>
        </p:nvSpPr>
        <p:spPr>
          <a:xfrm>
            <a:off x="457200" y="3365732"/>
            <a:ext cx="8232775" cy="38553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71" name="Google Shape;171;p60"/>
          <p:cNvSpPr txBox="1"/>
          <p:nvPr>
            <p:ph idx="5" type="body"/>
          </p:nvPr>
        </p:nvSpPr>
        <p:spPr>
          <a:xfrm>
            <a:off x="457200" y="3938595"/>
            <a:ext cx="8229600" cy="3780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72" name="Google Shape;172;p60"/>
          <p:cNvSpPr txBox="1"/>
          <p:nvPr>
            <p:ph idx="6" type="body"/>
          </p:nvPr>
        </p:nvSpPr>
        <p:spPr>
          <a:xfrm>
            <a:off x="457200" y="4503969"/>
            <a:ext cx="8232775" cy="3842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73" name="Google Shape;173;p60"/>
          <p:cNvSpPr txBox="1"/>
          <p:nvPr>
            <p:ph idx="7" type="body"/>
          </p:nvPr>
        </p:nvSpPr>
        <p:spPr>
          <a:xfrm>
            <a:off x="457200" y="5069348"/>
            <a:ext cx="8229600" cy="451321"/>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74" name="Google Shape;174;p60"/>
          <p:cNvSpPr txBox="1"/>
          <p:nvPr>
            <p:ph idx="8" type="body"/>
          </p:nvPr>
        </p:nvSpPr>
        <p:spPr>
          <a:xfrm>
            <a:off x="457200" y="5614988"/>
            <a:ext cx="8232775" cy="4445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p:cSld name="Figure + Caption">
    <p:spTree>
      <p:nvGrpSpPr>
        <p:cNvPr id="175" name="Shape 175"/>
        <p:cNvGrpSpPr/>
        <p:nvPr/>
      </p:nvGrpSpPr>
      <p:grpSpPr>
        <a:xfrm>
          <a:off x="0" y="0"/>
          <a:ext cx="0" cy="0"/>
          <a:chOff x="0" y="0"/>
          <a:chExt cx="0" cy="0"/>
        </a:xfrm>
      </p:grpSpPr>
      <p:sp>
        <p:nvSpPr>
          <p:cNvPr id="176" name="Google Shape;176;p61"/>
          <p:cNvSpPr txBox="1"/>
          <p:nvPr>
            <p:ph type="title"/>
          </p:nvPr>
        </p:nvSpPr>
        <p:spPr>
          <a:xfrm>
            <a:off x="457200" y="228600"/>
            <a:ext cx="8229600" cy="1066799"/>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7" name="Google Shape;177;p61"/>
          <p:cNvSpPr txBox="1"/>
          <p:nvPr>
            <p:ph idx="1" type="body"/>
          </p:nvPr>
        </p:nvSpPr>
        <p:spPr>
          <a:xfrm>
            <a:off x="457200" y="5368160"/>
            <a:ext cx="8229600" cy="916856"/>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800"/>
              <a:buFont typeface="Arial"/>
              <a:buNone/>
              <a:defRPr b="0" i="0" sz="8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78" name="Google Shape;178;p61"/>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79" name="Google Shape;179;p6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80" name="Google Shape;180;p6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1" name="Shape 181"/>
        <p:cNvGrpSpPr/>
        <p:nvPr/>
      </p:nvGrpSpPr>
      <p:grpSpPr>
        <a:xfrm>
          <a:off x="0" y="0"/>
          <a:ext cx="0" cy="0"/>
          <a:chOff x="0" y="0"/>
          <a:chExt cx="0" cy="0"/>
        </a:xfrm>
      </p:grpSpPr>
      <p:sp>
        <p:nvSpPr>
          <p:cNvPr id="182" name="Google Shape;182;p62"/>
          <p:cNvSpPr/>
          <p:nvPr/>
        </p:nvSpPr>
        <p:spPr>
          <a:xfrm>
            <a:off x="0" y="0"/>
            <a:ext cx="9144000" cy="3886200"/>
          </a:xfrm>
          <a:prstGeom prst="rect">
            <a:avLst/>
          </a:prstGeom>
          <a:solidFill>
            <a:srgbClr val="007FA3"/>
          </a:solidFill>
          <a:ln cap="flat" cmpd="sng" w="25400">
            <a:solidFill>
              <a:srgbClr val="007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2"/>
          <p:cNvSpPr txBox="1"/>
          <p:nvPr>
            <p:ph type="ctrTitle"/>
          </p:nvPr>
        </p:nvSpPr>
        <p:spPr>
          <a:xfrm>
            <a:off x="685800" y="762000"/>
            <a:ext cx="7772400" cy="28384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Times New Roman"/>
              <a:buNone/>
              <a:defRPr b="1" i="0" sz="3600" u="none" cap="none" strike="noStrik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84" name="Google Shape;184;p62"/>
          <p:cNvSpPr txBox="1"/>
          <p:nvPr>
            <p:ph idx="1" type="subTitle"/>
          </p:nvPr>
        </p:nvSpPr>
        <p:spPr>
          <a:xfrm>
            <a:off x="674687" y="3962400"/>
            <a:ext cx="7794625" cy="1752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1800"/>
              <a:buFont typeface="Arial"/>
              <a:buNone/>
              <a:defRPr b="0" i="0" sz="1800" u="none" cap="none" strike="noStrike">
                <a:solidFill>
                  <a:schemeClr val="dk1"/>
                </a:solidFill>
                <a:latin typeface="Arial"/>
                <a:ea typeface="Arial"/>
                <a:cs typeface="Arial"/>
                <a:sym typeface="Arial"/>
              </a:defRPr>
            </a:lvl1pPr>
            <a:lvl2pPr lvl="1"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2pPr>
            <a:lvl3pPr lvl="2" marR="0" algn="ctr">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lvl="3"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4pPr>
            <a:lvl5pPr lvl="4"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5pPr>
            <a:lvl6pPr lvl="5"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6pPr>
            <a:lvl7pPr lvl="6"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7pPr>
            <a:lvl8pPr lvl="7"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8pPr>
            <a:lvl9pPr lvl="8"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185" name="Google Shape;185;p6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86" name="Google Shape;186;p6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87" name="Google Shape;187;p6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188" name="Shape 188"/>
        <p:cNvGrpSpPr/>
        <p:nvPr/>
      </p:nvGrpSpPr>
      <p:grpSpPr>
        <a:xfrm>
          <a:off x="0" y="0"/>
          <a:ext cx="0" cy="0"/>
          <a:chOff x="0" y="0"/>
          <a:chExt cx="0" cy="0"/>
        </a:xfrm>
      </p:grpSpPr>
      <p:sp>
        <p:nvSpPr>
          <p:cNvPr id="189" name="Google Shape;189;p63"/>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90" name="Google Shape;190;p63"/>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91" name="Google Shape;191;p63"/>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1"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192" name="Google Shape;192;p63"/>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93" name="Google Shape;193;p63"/>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94" name="Google Shape;194;p6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95" name="Google Shape;195;p6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arning Objectives and Content">
  <p:cSld name="Title + Learning Objectives and Content">
    <p:spTree>
      <p:nvGrpSpPr>
        <p:cNvPr id="196" name="Shape 196"/>
        <p:cNvGrpSpPr/>
        <p:nvPr/>
      </p:nvGrpSpPr>
      <p:grpSpPr>
        <a:xfrm>
          <a:off x="0" y="0"/>
          <a:ext cx="0" cy="0"/>
          <a:chOff x="0" y="0"/>
          <a:chExt cx="0" cy="0"/>
        </a:xfrm>
      </p:grpSpPr>
      <p:sp>
        <p:nvSpPr>
          <p:cNvPr id="197" name="Google Shape;197;p64"/>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98" name="Google Shape;198;p64"/>
          <p:cNvSpPr txBox="1"/>
          <p:nvPr>
            <p:ph idx="1" type="body"/>
          </p:nvPr>
        </p:nvSpPr>
        <p:spPr>
          <a:xfrm>
            <a:off x="457200" y="816429"/>
            <a:ext cx="8229600" cy="40276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99" name="Google Shape;199;p64"/>
          <p:cNvSpPr txBox="1"/>
          <p:nvPr>
            <p:ph idx="2"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0" name="Google Shape;200;p6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01" name="Google Shape;201;p6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02" name="Google Shape;202;p6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3" name="Shape 203"/>
        <p:cNvGrpSpPr/>
        <p:nvPr/>
      </p:nvGrpSpPr>
      <p:grpSpPr>
        <a:xfrm>
          <a:off x="0" y="0"/>
          <a:ext cx="0" cy="0"/>
          <a:chOff x="0" y="0"/>
          <a:chExt cx="0" cy="0"/>
        </a:xfrm>
      </p:grpSpPr>
      <p:sp>
        <p:nvSpPr>
          <p:cNvPr id="204" name="Google Shape;204;p65"/>
          <p:cNvSpPr txBox="1"/>
          <p:nvPr>
            <p:ph type="title"/>
          </p:nvPr>
        </p:nvSpPr>
        <p:spPr>
          <a:xfrm>
            <a:off x="685800" y="1447800"/>
            <a:ext cx="7772400" cy="21526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05" name="Google Shape;205;p65"/>
          <p:cNvSpPr txBox="1"/>
          <p:nvPr>
            <p:ph idx="1" type="body"/>
          </p:nvPr>
        </p:nvSpPr>
        <p:spPr>
          <a:xfrm>
            <a:off x="674687" y="3962400"/>
            <a:ext cx="7794626" cy="1752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600"/>
              </a:spcBef>
              <a:spcAft>
                <a:spcPts val="0"/>
              </a:spcAft>
              <a:buClr>
                <a:srgbClr val="007FA3"/>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206" name="Google Shape;206;p6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07" name="Google Shape;207;p6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08" name="Google Shape;208;p6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9" name="Shape 209"/>
        <p:cNvGrpSpPr/>
        <p:nvPr/>
      </p:nvGrpSpPr>
      <p:grpSpPr>
        <a:xfrm>
          <a:off x="0" y="0"/>
          <a:ext cx="0" cy="0"/>
          <a:chOff x="0" y="0"/>
          <a:chExt cx="0" cy="0"/>
        </a:xfrm>
      </p:grpSpPr>
      <p:sp>
        <p:nvSpPr>
          <p:cNvPr id="210" name="Google Shape;210;p66"/>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11" name="Google Shape;211;p66"/>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12" name="Google Shape;212;p6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13" name="Google Shape;213;p6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4" name="Shape 214"/>
        <p:cNvGrpSpPr/>
        <p:nvPr/>
      </p:nvGrpSpPr>
      <p:grpSpPr>
        <a:xfrm>
          <a:off x="0" y="0"/>
          <a:ext cx="0" cy="0"/>
          <a:chOff x="0" y="0"/>
          <a:chExt cx="0" cy="0"/>
        </a:xfrm>
      </p:grpSpPr>
      <p:sp>
        <p:nvSpPr>
          <p:cNvPr id="215" name="Google Shape;215;p67"/>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16" name="Google Shape;216;p6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150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217" name="Google Shape;217;p6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18" name="Google Shape;218;p67"/>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19" name="Google Shape;219;p6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
        <p:nvSpPr>
          <p:cNvPr id="221" name="Google Shape;221;p6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22" name="Google Shape;222;p6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23" name="Google Shape;223;p6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24" name="Shape 224"/>
        <p:cNvGrpSpPr/>
        <p:nvPr/>
      </p:nvGrpSpPr>
      <p:grpSpPr>
        <a:xfrm>
          <a:off x="0" y="0"/>
          <a:ext cx="0" cy="0"/>
          <a:chOff x="0" y="0"/>
          <a:chExt cx="0" cy="0"/>
        </a:xfrm>
      </p:grpSpPr>
      <p:sp>
        <p:nvSpPr>
          <p:cNvPr id="225" name="Google Shape;225;p69"/>
          <p:cNvSpPr txBox="1"/>
          <p:nvPr>
            <p:ph type="title"/>
          </p:nvPr>
        </p:nvSpPr>
        <p:spPr>
          <a:xfrm>
            <a:off x="457111" y="179772"/>
            <a:ext cx="8224421" cy="1329593"/>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26" name="Google Shape;226;p69"/>
          <p:cNvSpPr txBox="1"/>
          <p:nvPr>
            <p:ph idx="1" type="body"/>
          </p:nvPr>
        </p:nvSpPr>
        <p:spPr>
          <a:xfrm>
            <a:off x="457111" y="1600142"/>
            <a:ext cx="4026503" cy="4522755"/>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150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227" name="Google Shape;227;p69"/>
          <p:cNvSpPr txBox="1"/>
          <p:nvPr>
            <p:ph idx="2" type="body"/>
          </p:nvPr>
        </p:nvSpPr>
        <p:spPr>
          <a:xfrm>
            <a:off x="4655030" y="1600142"/>
            <a:ext cx="4026502" cy="4522755"/>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150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228" name="Google Shape;228;p69"/>
          <p:cNvSpPr txBox="1"/>
          <p:nvPr>
            <p:ph idx="10" type="dt"/>
          </p:nvPr>
        </p:nvSpPr>
        <p:spPr>
          <a:xfrm>
            <a:off x="457200" y="6242050"/>
            <a:ext cx="2128838" cy="479425"/>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900"/>
              <a:buFont typeface="Arial"/>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29" name="Google Shape;229;p69"/>
          <p:cNvSpPr txBox="1"/>
          <p:nvPr>
            <p:ph idx="12" type="sldNum"/>
          </p:nvPr>
        </p:nvSpPr>
        <p:spPr>
          <a:xfrm>
            <a:off x="6553200" y="6240463"/>
            <a:ext cx="2128838" cy="4794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30" name="Google Shape;230;p69"/>
          <p:cNvSpPr txBox="1"/>
          <p:nvPr>
            <p:ph idx="11" type="ftr"/>
          </p:nvPr>
        </p:nvSpPr>
        <p:spPr>
          <a:xfrm>
            <a:off x="3124200" y="6240463"/>
            <a:ext cx="2889250" cy="47942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1"/>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400"/>
              <a:buNone/>
              <a:defRPr>
                <a:latin typeface="Calibri"/>
                <a:ea typeface="Calibri"/>
                <a:cs typeface="Calibri"/>
                <a:sym typeface="Calibri"/>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2" name="Google Shape;32;p4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150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3" name="Google Shape;33;p4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4" name="Google Shape;34;p41"/>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5" name="Google Shape;35;p4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237" name="Shape 237"/>
        <p:cNvGrpSpPr/>
        <p:nvPr/>
      </p:nvGrpSpPr>
      <p:grpSpPr>
        <a:xfrm>
          <a:off x="0" y="0"/>
          <a:ext cx="0" cy="0"/>
          <a:chOff x="0" y="0"/>
          <a:chExt cx="0" cy="0"/>
        </a:xfrm>
      </p:grpSpPr>
      <p:sp>
        <p:nvSpPr>
          <p:cNvPr id="238" name="Google Shape;238;p71"/>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39" name="Google Shape;239;p71"/>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240" name="Google Shape;240;p71"/>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241" name="Google Shape;241;p71"/>
          <p:cNvSpPr txBox="1"/>
          <p:nvPr>
            <p:ph idx="3" type="body"/>
          </p:nvPr>
        </p:nvSpPr>
        <p:spPr>
          <a:xfrm>
            <a:off x="5029200" y="3200401"/>
            <a:ext cx="3657600" cy="6027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42" name="Google Shape;242;p71"/>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43" name="Google Shape;243;p7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44" name="Google Shape;244;p7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5" name="Google Shape;245;p71"/>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246" name="Google Shape;246;p71"/>
          <p:cNvSpPr txBox="1"/>
          <p:nvPr>
            <p:ph idx="5" type="body"/>
          </p:nvPr>
        </p:nvSpPr>
        <p:spPr>
          <a:xfrm>
            <a:off x="5029200" y="4640263"/>
            <a:ext cx="3675063" cy="105092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1500"/>
              </a:spcBef>
              <a:spcAft>
                <a:spcPts val="0"/>
              </a:spcAft>
              <a:buSzPts val="1600"/>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7" name="Shape 247"/>
        <p:cNvGrpSpPr/>
        <p:nvPr/>
      </p:nvGrpSpPr>
      <p:grpSpPr>
        <a:xfrm>
          <a:off x="0" y="0"/>
          <a:ext cx="0" cy="0"/>
          <a:chOff x="0" y="0"/>
          <a:chExt cx="0" cy="0"/>
        </a:xfrm>
      </p:grpSpPr>
      <p:sp>
        <p:nvSpPr>
          <p:cNvPr id="248" name="Google Shape;248;p7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49" name="Google Shape;249;p7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50" name="Google Shape;250;p7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Opener">
  <p:cSld name="1_Chapter Opener">
    <p:spTree>
      <p:nvGrpSpPr>
        <p:cNvPr id="251" name="Shape 251"/>
        <p:cNvGrpSpPr/>
        <p:nvPr/>
      </p:nvGrpSpPr>
      <p:grpSpPr>
        <a:xfrm>
          <a:off x="0" y="0"/>
          <a:ext cx="0" cy="0"/>
          <a:chOff x="0" y="0"/>
          <a:chExt cx="0" cy="0"/>
        </a:xfrm>
      </p:grpSpPr>
      <p:sp>
        <p:nvSpPr>
          <p:cNvPr id="252" name="Google Shape;252;p73"/>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3" name="Google Shape;253;p73"/>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254" name="Google Shape;254;p73"/>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255" name="Google Shape;255;p73"/>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56" name="Google Shape;256;p73"/>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57" name="Google Shape;257;p7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58" name="Google Shape;258;p7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9" name="Google Shape;259;p73"/>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266" name="Shape 266"/>
        <p:cNvGrpSpPr/>
        <p:nvPr/>
      </p:nvGrpSpPr>
      <p:grpSpPr>
        <a:xfrm>
          <a:off x="0" y="0"/>
          <a:ext cx="0" cy="0"/>
          <a:chOff x="0" y="0"/>
          <a:chExt cx="0" cy="0"/>
        </a:xfrm>
      </p:grpSpPr>
      <p:sp>
        <p:nvSpPr>
          <p:cNvPr id="267" name="Google Shape;267;p7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solidFill>
                  <a:schemeClr val="lt2"/>
                </a:solidFill>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68" name="Google Shape;268;p75"/>
          <p:cNvSpPr txBox="1"/>
          <p:nvPr>
            <p:ph idx="1" type="body"/>
          </p:nvPr>
        </p:nvSpPr>
        <p:spPr>
          <a:xfrm>
            <a:off x="457200" y="1557470"/>
            <a:ext cx="8229600" cy="4525963"/>
          </a:xfrm>
          <a:prstGeom prst="rect">
            <a:avLst/>
          </a:prstGeom>
          <a:noFill/>
          <a:ln>
            <a:noFill/>
          </a:ln>
        </p:spPr>
        <p:txBody>
          <a:bodyPr anchorCtr="0" anchor="t" bIns="91425" lIns="0" spcFirstLastPara="1" rIns="0" wrap="square" tIns="0">
            <a:noAutofit/>
          </a:bodyPr>
          <a:lstStyle>
            <a:lvl1pPr indent="-381000" lvl="0" marL="457200" algn="l">
              <a:lnSpc>
                <a:spcPct val="100000"/>
              </a:lnSpc>
              <a:spcBef>
                <a:spcPts val="1500"/>
              </a:spcBef>
              <a:spcAft>
                <a:spcPts val="0"/>
              </a:spcAft>
              <a:buClr>
                <a:srgbClr val="007FA3"/>
              </a:buClr>
              <a:buSzPts val="2400"/>
              <a:buFont typeface="Arial"/>
              <a:buChar char="•"/>
              <a:defRPr sz="2400">
                <a:latin typeface="Arial"/>
                <a:ea typeface="Arial"/>
                <a:cs typeface="Arial"/>
                <a:sym typeface="Arial"/>
              </a:defRPr>
            </a:lvl1pPr>
            <a:lvl2pPr indent="-381000" lvl="1" marL="914400" algn="l">
              <a:lnSpc>
                <a:spcPct val="100000"/>
              </a:lnSpc>
              <a:spcBef>
                <a:spcPts val="600"/>
              </a:spcBef>
              <a:spcAft>
                <a:spcPts val="0"/>
              </a:spcAft>
              <a:buClr>
                <a:srgbClr val="007FA3"/>
              </a:buClr>
              <a:buSzPts val="2400"/>
              <a:buChar char="–"/>
              <a:defRPr sz="2400">
                <a:latin typeface="Arial"/>
                <a:ea typeface="Arial"/>
                <a:cs typeface="Arial"/>
                <a:sym typeface="Arial"/>
              </a:defRPr>
            </a:lvl2pPr>
            <a:lvl3pPr indent="-381000" lvl="2" marL="1371600" algn="l">
              <a:lnSpc>
                <a:spcPct val="100000"/>
              </a:lnSpc>
              <a:spcBef>
                <a:spcPts val="600"/>
              </a:spcBef>
              <a:spcAft>
                <a:spcPts val="0"/>
              </a:spcAft>
              <a:buClr>
                <a:srgbClr val="007FA3"/>
              </a:buClr>
              <a:buSzPts val="2400"/>
              <a:buChar char="▪"/>
              <a:defRPr sz="2400">
                <a:latin typeface="Arial"/>
                <a:ea typeface="Arial"/>
                <a:cs typeface="Arial"/>
                <a:sym typeface="Arial"/>
              </a:defRPr>
            </a:lvl3pPr>
            <a:lvl4pPr indent="-381000" lvl="3" marL="1828800" algn="l">
              <a:lnSpc>
                <a:spcPct val="100000"/>
              </a:lnSpc>
              <a:spcBef>
                <a:spcPts val="600"/>
              </a:spcBef>
              <a:spcAft>
                <a:spcPts val="0"/>
              </a:spcAft>
              <a:buClr>
                <a:srgbClr val="007FA3"/>
              </a:buClr>
              <a:buSzPts val="2400"/>
              <a:buChar char="–"/>
              <a:defRPr sz="2400">
                <a:latin typeface="Arial"/>
                <a:ea typeface="Arial"/>
                <a:cs typeface="Arial"/>
                <a:sym typeface="Arial"/>
              </a:defRPr>
            </a:lvl4pPr>
            <a:lvl5pPr indent="-381000" lvl="4" marL="2286000" algn="l">
              <a:lnSpc>
                <a:spcPct val="100000"/>
              </a:lnSpc>
              <a:spcBef>
                <a:spcPts val="600"/>
              </a:spcBef>
              <a:spcAft>
                <a:spcPts val="0"/>
              </a:spcAft>
              <a:buClr>
                <a:srgbClr val="007FA3"/>
              </a:buClr>
              <a:buSzPts val="2400"/>
              <a:buChar char="•"/>
              <a:defRPr sz="2400">
                <a:latin typeface="Arial"/>
                <a:ea typeface="Arial"/>
                <a:cs typeface="Arial"/>
                <a:sym typeface="Arial"/>
              </a:defRPr>
            </a:lvl5pPr>
            <a:lvl6pPr indent="-330200" lvl="5" marL="2743200" algn="l">
              <a:lnSpc>
                <a:spcPct val="100000"/>
              </a:lnSpc>
              <a:spcBef>
                <a:spcPts val="300"/>
              </a:spcBef>
              <a:spcAft>
                <a:spcPts val="0"/>
              </a:spcAft>
              <a:buClr>
                <a:srgbClr val="007FA3"/>
              </a:buClr>
              <a:buSzPts val="1600"/>
              <a:buChar char="•"/>
              <a:defRPr sz="1600"/>
            </a:lvl6pPr>
            <a:lvl7pPr indent="-330200" lvl="6" marL="3200400" algn="l">
              <a:lnSpc>
                <a:spcPct val="100000"/>
              </a:lnSpc>
              <a:spcBef>
                <a:spcPts val="300"/>
              </a:spcBef>
              <a:spcAft>
                <a:spcPts val="0"/>
              </a:spcAft>
              <a:buClr>
                <a:srgbClr val="007FA3"/>
              </a:buClr>
              <a:buSzPts val="1600"/>
              <a:buChar char="•"/>
              <a:defRPr sz="1600"/>
            </a:lvl7pPr>
            <a:lvl8pPr indent="-330200" lvl="7" marL="3657600" algn="l">
              <a:lnSpc>
                <a:spcPct val="100000"/>
              </a:lnSpc>
              <a:spcBef>
                <a:spcPts val="300"/>
              </a:spcBef>
              <a:spcAft>
                <a:spcPts val="0"/>
              </a:spcAft>
              <a:buClr>
                <a:srgbClr val="007FA3"/>
              </a:buClr>
              <a:buSzPts val="1600"/>
              <a:buChar char="•"/>
              <a:defRPr sz="1600"/>
            </a:lvl8pPr>
            <a:lvl9pPr indent="-330200" lvl="8" marL="4114800" algn="l">
              <a:lnSpc>
                <a:spcPct val="100000"/>
              </a:lnSpc>
              <a:spcBef>
                <a:spcPts val="300"/>
              </a:spcBef>
              <a:spcAft>
                <a:spcPts val="0"/>
              </a:spcAft>
              <a:buClr>
                <a:srgbClr val="007FA3"/>
              </a:buClr>
              <a:buSzPts val="1600"/>
              <a:buChar char="•"/>
              <a:defRPr sz="1600"/>
            </a:lvl9pPr>
          </a:lstStyle>
          <a:p/>
        </p:txBody>
      </p:sp>
      <p:sp>
        <p:nvSpPr>
          <p:cNvPr id="269" name="Google Shape;269;p75"/>
          <p:cNvSpPr txBox="1"/>
          <p:nvPr>
            <p:ph idx="11" type="ftr"/>
          </p:nvPr>
        </p:nvSpPr>
        <p:spPr>
          <a:xfrm>
            <a:off x="93969" y="6172200"/>
            <a:ext cx="8595360" cy="235463"/>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70" name="Google Shape;270;p7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71" name="Google Shape;271;p7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ntent">
  <p:cSld name="Title and One Content">
    <p:spTree>
      <p:nvGrpSpPr>
        <p:cNvPr id="272" name="Shape 272"/>
        <p:cNvGrpSpPr/>
        <p:nvPr/>
      </p:nvGrpSpPr>
      <p:grpSpPr>
        <a:xfrm>
          <a:off x="0" y="0"/>
          <a:ext cx="0" cy="0"/>
          <a:chOff x="0" y="0"/>
          <a:chExt cx="0" cy="0"/>
        </a:xfrm>
      </p:grpSpPr>
      <p:sp>
        <p:nvSpPr>
          <p:cNvPr id="273" name="Google Shape;273;p7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74" name="Google Shape;274;p76"/>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75" name="Google Shape;275;p7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76" name="Google Shape;276;p7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7" name="Google Shape;277;p76"/>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278" name="Shape 278"/>
        <p:cNvGrpSpPr/>
        <p:nvPr/>
      </p:nvGrpSpPr>
      <p:grpSpPr>
        <a:xfrm>
          <a:off x="0" y="0"/>
          <a:ext cx="0" cy="0"/>
          <a:chOff x="0" y="0"/>
          <a:chExt cx="0" cy="0"/>
        </a:xfrm>
      </p:grpSpPr>
      <p:sp>
        <p:nvSpPr>
          <p:cNvPr id="279" name="Google Shape;279;p7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80" name="Google Shape;280;p77"/>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1" name="Google Shape;281;p7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2" name="Google Shape;282;p7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3" name="Google Shape;283;p77"/>
          <p:cNvSpPr txBox="1"/>
          <p:nvPr>
            <p:ph idx="1" type="body"/>
          </p:nvPr>
        </p:nvSpPr>
        <p:spPr>
          <a:xfrm>
            <a:off x="457200" y="1556327"/>
            <a:ext cx="8229600" cy="1836354"/>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284" name="Google Shape;284;p77"/>
          <p:cNvSpPr txBox="1"/>
          <p:nvPr>
            <p:ph idx="2" type="body"/>
          </p:nvPr>
        </p:nvSpPr>
        <p:spPr>
          <a:xfrm>
            <a:off x="457200" y="3632200"/>
            <a:ext cx="8229600" cy="17938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Two Content">
  <p:cSld name="2_Title and Two Content">
    <p:spTree>
      <p:nvGrpSpPr>
        <p:cNvPr id="285" name="Shape 285"/>
        <p:cNvGrpSpPr/>
        <p:nvPr/>
      </p:nvGrpSpPr>
      <p:grpSpPr>
        <a:xfrm>
          <a:off x="0" y="0"/>
          <a:ext cx="0" cy="0"/>
          <a:chOff x="0" y="0"/>
          <a:chExt cx="0" cy="0"/>
        </a:xfrm>
      </p:grpSpPr>
      <p:sp>
        <p:nvSpPr>
          <p:cNvPr id="286" name="Google Shape;286;p7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87" name="Google Shape;287;p7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8" name="Google Shape;288;p7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9" name="Google Shape;289;p7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0" name="Google Shape;290;p78"/>
          <p:cNvSpPr txBox="1"/>
          <p:nvPr>
            <p:ph idx="1" type="body"/>
          </p:nvPr>
        </p:nvSpPr>
        <p:spPr>
          <a:xfrm>
            <a:off x="457200" y="1556327"/>
            <a:ext cx="8229600" cy="1836354"/>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291" name="Google Shape;291;p78"/>
          <p:cNvSpPr txBox="1"/>
          <p:nvPr>
            <p:ph idx="2" type="body"/>
          </p:nvPr>
        </p:nvSpPr>
        <p:spPr>
          <a:xfrm>
            <a:off x="457200" y="3632200"/>
            <a:ext cx="8229600" cy="17938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ntent">
  <p:cSld name="Title and Three Content">
    <p:spTree>
      <p:nvGrpSpPr>
        <p:cNvPr id="292" name="Shape 292"/>
        <p:cNvGrpSpPr/>
        <p:nvPr/>
      </p:nvGrpSpPr>
      <p:grpSpPr>
        <a:xfrm>
          <a:off x="0" y="0"/>
          <a:ext cx="0" cy="0"/>
          <a:chOff x="0" y="0"/>
          <a:chExt cx="0" cy="0"/>
        </a:xfrm>
      </p:grpSpPr>
      <p:sp>
        <p:nvSpPr>
          <p:cNvPr id="293" name="Google Shape;293;p7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94" name="Google Shape;294;p7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95" name="Google Shape;295;p7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96" name="Google Shape;296;p7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7" name="Google Shape;297;p79"/>
          <p:cNvSpPr txBox="1"/>
          <p:nvPr>
            <p:ph idx="1" type="body"/>
          </p:nvPr>
        </p:nvSpPr>
        <p:spPr>
          <a:xfrm>
            <a:off x="457200" y="1556327"/>
            <a:ext cx="8229600" cy="126378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298" name="Google Shape;298;p79"/>
          <p:cNvSpPr txBox="1"/>
          <p:nvPr>
            <p:ph idx="2" type="body"/>
          </p:nvPr>
        </p:nvSpPr>
        <p:spPr>
          <a:xfrm>
            <a:off x="457200" y="3063790"/>
            <a:ext cx="8229600" cy="11834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299" name="Google Shape;299;p79"/>
          <p:cNvSpPr txBox="1"/>
          <p:nvPr>
            <p:ph idx="3" type="body"/>
          </p:nvPr>
        </p:nvSpPr>
        <p:spPr>
          <a:xfrm>
            <a:off x="457200" y="4490938"/>
            <a:ext cx="8229600" cy="12605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ntent">
  <p:cSld name="Title and Four Content">
    <p:spTree>
      <p:nvGrpSpPr>
        <p:cNvPr id="300" name="Shape 300"/>
        <p:cNvGrpSpPr/>
        <p:nvPr/>
      </p:nvGrpSpPr>
      <p:grpSpPr>
        <a:xfrm>
          <a:off x="0" y="0"/>
          <a:ext cx="0" cy="0"/>
          <a:chOff x="0" y="0"/>
          <a:chExt cx="0" cy="0"/>
        </a:xfrm>
      </p:grpSpPr>
      <p:sp>
        <p:nvSpPr>
          <p:cNvPr id="301" name="Google Shape;301;p8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02" name="Google Shape;302;p8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03" name="Google Shape;303;p8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04" name="Google Shape;304;p8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5" name="Google Shape;305;p80"/>
          <p:cNvSpPr txBox="1"/>
          <p:nvPr>
            <p:ph idx="1" type="body"/>
          </p:nvPr>
        </p:nvSpPr>
        <p:spPr>
          <a:xfrm>
            <a:off x="457200" y="1556328"/>
            <a:ext cx="8229600" cy="89505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06" name="Google Shape;306;p80"/>
          <p:cNvSpPr txBox="1"/>
          <p:nvPr>
            <p:ph idx="2" type="body"/>
          </p:nvPr>
        </p:nvSpPr>
        <p:spPr>
          <a:xfrm>
            <a:off x="457200" y="2760292"/>
            <a:ext cx="8229600" cy="10767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07" name="Google Shape;307;p80"/>
          <p:cNvSpPr txBox="1"/>
          <p:nvPr>
            <p:ph idx="3" type="body"/>
          </p:nvPr>
        </p:nvSpPr>
        <p:spPr>
          <a:xfrm>
            <a:off x="457200" y="4016772"/>
            <a:ext cx="8229600" cy="101670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08" name="Google Shape;308;p80"/>
          <p:cNvSpPr txBox="1"/>
          <p:nvPr>
            <p:ph idx="4" type="body"/>
          </p:nvPr>
        </p:nvSpPr>
        <p:spPr>
          <a:xfrm>
            <a:off x="457200" y="5155500"/>
            <a:ext cx="8232775" cy="9119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ntent">
  <p:cSld name="Title and Five Content">
    <p:spTree>
      <p:nvGrpSpPr>
        <p:cNvPr id="309" name="Shape 309"/>
        <p:cNvGrpSpPr/>
        <p:nvPr/>
      </p:nvGrpSpPr>
      <p:grpSpPr>
        <a:xfrm>
          <a:off x="0" y="0"/>
          <a:ext cx="0" cy="0"/>
          <a:chOff x="0" y="0"/>
          <a:chExt cx="0" cy="0"/>
        </a:xfrm>
      </p:grpSpPr>
      <p:sp>
        <p:nvSpPr>
          <p:cNvPr id="310" name="Google Shape;310;p8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1" name="Google Shape;311;p81"/>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12" name="Google Shape;312;p8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13" name="Google Shape;313;p8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4" name="Google Shape;314;p81"/>
          <p:cNvSpPr txBox="1"/>
          <p:nvPr>
            <p:ph idx="1" type="body"/>
          </p:nvPr>
        </p:nvSpPr>
        <p:spPr>
          <a:xfrm>
            <a:off x="457200" y="1556328"/>
            <a:ext cx="8229600" cy="70830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15" name="Google Shape;315;p81"/>
          <p:cNvSpPr txBox="1"/>
          <p:nvPr>
            <p:ph idx="2" type="body"/>
          </p:nvPr>
        </p:nvSpPr>
        <p:spPr>
          <a:xfrm>
            <a:off x="457200" y="2451377"/>
            <a:ext cx="8229600" cy="73543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16" name="Google Shape;316;p81"/>
          <p:cNvSpPr txBox="1"/>
          <p:nvPr>
            <p:ph idx="3" type="body"/>
          </p:nvPr>
        </p:nvSpPr>
        <p:spPr>
          <a:xfrm>
            <a:off x="457200" y="3486685"/>
            <a:ext cx="8229600" cy="71683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17" name="Google Shape;317;p81"/>
          <p:cNvSpPr txBox="1"/>
          <p:nvPr>
            <p:ph idx="4" type="body"/>
          </p:nvPr>
        </p:nvSpPr>
        <p:spPr>
          <a:xfrm>
            <a:off x="457200" y="4503386"/>
            <a:ext cx="8232775" cy="716828"/>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18" name="Google Shape;318;p81"/>
          <p:cNvSpPr txBox="1"/>
          <p:nvPr>
            <p:ph idx="5" type="body"/>
          </p:nvPr>
        </p:nvSpPr>
        <p:spPr>
          <a:xfrm>
            <a:off x="457200" y="5494338"/>
            <a:ext cx="8229600" cy="5556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4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8" name="Google Shape;38;p4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9" name="Google Shape;39;p4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ntent">
  <p:cSld name="Title and Six Content">
    <p:spTree>
      <p:nvGrpSpPr>
        <p:cNvPr id="319" name="Shape 319"/>
        <p:cNvGrpSpPr/>
        <p:nvPr/>
      </p:nvGrpSpPr>
      <p:grpSpPr>
        <a:xfrm>
          <a:off x="0" y="0"/>
          <a:ext cx="0" cy="0"/>
          <a:chOff x="0" y="0"/>
          <a:chExt cx="0" cy="0"/>
        </a:xfrm>
      </p:grpSpPr>
      <p:sp>
        <p:nvSpPr>
          <p:cNvPr id="320" name="Google Shape;320;p8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21" name="Google Shape;321;p8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22" name="Google Shape;322;p8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23" name="Google Shape;323;p8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4" name="Google Shape;324;p82"/>
          <p:cNvSpPr txBox="1"/>
          <p:nvPr>
            <p:ph idx="1" type="body"/>
          </p:nvPr>
        </p:nvSpPr>
        <p:spPr>
          <a:xfrm>
            <a:off x="457200" y="1556328"/>
            <a:ext cx="8229600" cy="59517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25" name="Google Shape;325;p82"/>
          <p:cNvSpPr txBox="1"/>
          <p:nvPr>
            <p:ph idx="2" type="body"/>
          </p:nvPr>
        </p:nvSpPr>
        <p:spPr>
          <a:xfrm>
            <a:off x="457200" y="2273743"/>
            <a:ext cx="8229600" cy="55491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26" name="Google Shape;326;p82"/>
          <p:cNvSpPr txBox="1"/>
          <p:nvPr>
            <p:ph idx="3" type="body"/>
          </p:nvPr>
        </p:nvSpPr>
        <p:spPr>
          <a:xfrm>
            <a:off x="457200" y="2950895"/>
            <a:ext cx="8229600" cy="53579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27" name="Google Shape;327;p82"/>
          <p:cNvSpPr txBox="1"/>
          <p:nvPr>
            <p:ph idx="4" type="body"/>
          </p:nvPr>
        </p:nvSpPr>
        <p:spPr>
          <a:xfrm>
            <a:off x="457200" y="3639492"/>
            <a:ext cx="8232775" cy="677152"/>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28" name="Google Shape;328;p82"/>
          <p:cNvSpPr txBox="1"/>
          <p:nvPr>
            <p:ph idx="5" type="body"/>
          </p:nvPr>
        </p:nvSpPr>
        <p:spPr>
          <a:xfrm>
            <a:off x="457200" y="4469451"/>
            <a:ext cx="8229600" cy="598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29" name="Google Shape;329;p82"/>
          <p:cNvSpPr txBox="1"/>
          <p:nvPr>
            <p:ph idx="6" type="body"/>
          </p:nvPr>
        </p:nvSpPr>
        <p:spPr>
          <a:xfrm>
            <a:off x="457200" y="5221288"/>
            <a:ext cx="8232775" cy="6413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even Content">
  <p:cSld name="Title and Seven Content">
    <p:spTree>
      <p:nvGrpSpPr>
        <p:cNvPr id="330" name="Shape 330"/>
        <p:cNvGrpSpPr/>
        <p:nvPr/>
      </p:nvGrpSpPr>
      <p:grpSpPr>
        <a:xfrm>
          <a:off x="0" y="0"/>
          <a:ext cx="0" cy="0"/>
          <a:chOff x="0" y="0"/>
          <a:chExt cx="0" cy="0"/>
        </a:xfrm>
      </p:grpSpPr>
      <p:sp>
        <p:nvSpPr>
          <p:cNvPr id="331" name="Google Shape;331;p8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2" name="Google Shape;332;p83"/>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33" name="Google Shape;333;p8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34" name="Google Shape;334;p8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5" name="Google Shape;335;p83"/>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36" name="Google Shape;336;p83"/>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37" name="Google Shape;337;p83"/>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38" name="Google Shape;338;p83"/>
          <p:cNvSpPr txBox="1"/>
          <p:nvPr>
            <p:ph idx="4" type="body"/>
          </p:nvPr>
        </p:nvSpPr>
        <p:spPr>
          <a:xfrm>
            <a:off x="457200" y="3365732"/>
            <a:ext cx="8232775" cy="465069"/>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39" name="Google Shape;339;p83"/>
          <p:cNvSpPr txBox="1"/>
          <p:nvPr>
            <p:ph idx="5" type="body"/>
          </p:nvPr>
        </p:nvSpPr>
        <p:spPr>
          <a:xfrm>
            <a:off x="457200" y="3938594"/>
            <a:ext cx="8229600" cy="443837"/>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40" name="Google Shape;340;p83"/>
          <p:cNvSpPr txBox="1"/>
          <p:nvPr>
            <p:ph idx="6" type="body"/>
          </p:nvPr>
        </p:nvSpPr>
        <p:spPr>
          <a:xfrm>
            <a:off x="457200" y="4569758"/>
            <a:ext cx="8232775" cy="464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41" name="Google Shape;341;p83"/>
          <p:cNvSpPr txBox="1"/>
          <p:nvPr>
            <p:ph idx="7" type="body"/>
          </p:nvPr>
        </p:nvSpPr>
        <p:spPr>
          <a:xfrm>
            <a:off x="457200" y="5221288"/>
            <a:ext cx="8229600" cy="551633"/>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ntent">
  <p:cSld name="Title and Eight Content">
    <p:spTree>
      <p:nvGrpSpPr>
        <p:cNvPr id="342" name="Shape 342"/>
        <p:cNvGrpSpPr/>
        <p:nvPr/>
      </p:nvGrpSpPr>
      <p:grpSpPr>
        <a:xfrm>
          <a:off x="0" y="0"/>
          <a:ext cx="0" cy="0"/>
          <a:chOff x="0" y="0"/>
          <a:chExt cx="0" cy="0"/>
        </a:xfrm>
      </p:grpSpPr>
      <p:sp>
        <p:nvSpPr>
          <p:cNvPr id="343" name="Google Shape;343;p8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4" name="Google Shape;344;p8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45" name="Google Shape;345;p8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46" name="Google Shape;346;p8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7" name="Google Shape;347;p84"/>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48" name="Google Shape;348;p84"/>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49" name="Google Shape;349;p84"/>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50" name="Google Shape;350;p84"/>
          <p:cNvSpPr txBox="1"/>
          <p:nvPr>
            <p:ph idx="4" type="body"/>
          </p:nvPr>
        </p:nvSpPr>
        <p:spPr>
          <a:xfrm>
            <a:off x="457200" y="3365732"/>
            <a:ext cx="8232775" cy="38553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51" name="Google Shape;351;p84"/>
          <p:cNvSpPr txBox="1"/>
          <p:nvPr>
            <p:ph idx="5" type="body"/>
          </p:nvPr>
        </p:nvSpPr>
        <p:spPr>
          <a:xfrm>
            <a:off x="457200" y="3938595"/>
            <a:ext cx="8229600" cy="3780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52" name="Google Shape;352;p84"/>
          <p:cNvSpPr txBox="1"/>
          <p:nvPr>
            <p:ph idx="6" type="body"/>
          </p:nvPr>
        </p:nvSpPr>
        <p:spPr>
          <a:xfrm>
            <a:off x="457200" y="4503969"/>
            <a:ext cx="8232775" cy="3842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53" name="Google Shape;353;p84"/>
          <p:cNvSpPr txBox="1"/>
          <p:nvPr>
            <p:ph idx="7" type="body"/>
          </p:nvPr>
        </p:nvSpPr>
        <p:spPr>
          <a:xfrm>
            <a:off x="457200" y="5069348"/>
            <a:ext cx="8229600" cy="451321"/>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54" name="Google Shape;354;p84"/>
          <p:cNvSpPr txBox="1"/>
          <p:nvPr>
            <p:ph idx="8" type="body"/>
          </p:nvPr>
        </p:nvSpPr>
        <p:spPr>
          <a:xfrm>
            <a:off x="457200" y="5614988"/>
            <a:ext cx="8232775" cy="4445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p:cSld name="Figure + Caption">
    <p:spTree>
      <p:nvGrpSpPr>
        <p:cNvPr id="355" name="Shape 355"/>
        <p:cNvGrpSpPr/>
        <p:nvPr/>
      </p:nvGrpSpPr>
      <p:grpSpPr>
        <a:xfrm>
          <a:off x="0" y="0"/>
          <a:ext cx="0" cy="0"/>
          <a:chOff x="0" y="0"/>
          <a:chExt cx="0" cy="0"/>
        </a:xfrm>
      </p:grpSpPr>
      <p:sp>
        <p:nvSpPr>
          <p:cNvPr id="356" name="Google Shape;356;p85"/>
          <p:cNvSpPr txBox="1"/>
          <p:nvPr>
            <p:ph type="title"/>
          </p:nvPr>
        </p:nvSpPr>
        <p:spPr>
          <a:xfrm>
            <a:off x="457200" y="228600"/>
            <a:ext cx="8229600" cy="1066799"/>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7" name="Google Shape;357;p85"/>
          <p:cNvSpPr txBox="1"/>
          <p:nvPr>
            <p:ph idx="1" type="body"/>
          </p:nvPr>
        </p:nvSpPr>
        <p:spPr>
          <a:xfrm>
            <a:off x="457200" y="5368160"/>
            <a:ext cx="8229600" cy="916856"/>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800"/>
              <a:buFont typeface="Arial"/>
              <a:buNone/>
              <a:defRPr b="0" i="0" sz="8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58" name="Google Shape;358;p8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59" name="Google Shape;359;p8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60" name="Google Shape;360;p8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1" name="Shape 361"/>
        <p:cNvGrpSpPr/>
        <p:nvPr/>
      </p:nvGrpSpPr>
      <p:grpSpPr>
        <a:xfrm>
          <a:off x="0" y="0"/>
          <a:ext cx="0" cy="0"/>
          <a:chOff x="0" y="0"/>
          <a:chExt cx="0" cy="0"/>
        </a:xfrm>
      </p:grpSpPr>
      <p:sp>
        <p:nvSpPr>
          <p:cNvPr id="362" name="Google Shape;362;p86"/>
          <p:cNvSpPr/>
          <p:nvPr/>
        </p:nvSpPr>
        <p:spPr>
          <a:xfrm>
            <a:off x="0" y="0"/>
            <a:ext cx="9144000" cy="3886200"/>
          </a:xfrm>
          <a:prstGeom prst="rect">
            <a:avLst/>
          </a:prstGeom>
          <a:solidFill>
            <a:srgbClr val="007FA3"/>
          </a:solidFill>
          <a:ln cap="flat" cmpd="sng" w="25400">
            <a:solidFill>
              <a:srgbClr val="007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3" name="Google Shape;363;p86"/>
          <p:cNvSpPr txBox="1"/>
          <p:nvPr>
            <p:ph type="ctrTitle"/>
          </p:nvPr>
        </p:nvSpPr>
        <p:spPr>
          <a:xfrm>
            <a:off x="685800" y="762000"/>
            <a:ext cx="7772400" cy="28384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Times New Roman"/>
              <a:buNone/>
              <a:defRPr b="1" i="0" sz="3600" u="none" cap="none" strike="noStrik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64" name="Google Shape;364;p86"/>
          <p:cNvSpPr txBox="1"/>
          <p:nvPr>
            <p:ph idx="1" type="subTitle"/>
          </p:nvPr>
        </p:nvSpPr>
        <p:spPr>
          <a:xfrm>
            <a:off x="674687" y="3962400"/>
            <a:ext cx="7794625" cy="1752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1800"/>
              <a:buFont typeface="Arial"/>
              <a:buNone/>
              <a:defRPr b="0" i="0" sz="1800" u="none" cap="none" strike="noStrike">
                <a:solidFill>
                  <a:schemeClr val="dk1"/>
                </a:solidFill>
                <a:latin typeface="Arial"/>
                <a:ea typeface="Arial"/>
                <a:cs typeface="Arial"/>
                <a:sym typeface="Arial"/>
              </a:defRPr>
            </a:lvl1pPr>
            <a:lvl2pPr lvl="1"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2pPr>
            <a:lvl3pPr lvl="2" marR="0" algn="ctr">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lvl="3"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4pPr>
            <a:lvl5pPr lvl="4"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5pPr>
            <a:lvl6pPr lvl="5"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6pPr>
            <a:lvl7pPr lvl="6"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7pPr>
            <a:lvl8pPr lvl="7"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8pPr>
            <a:lvl9pPr lvl="8"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65" name="Google Shape;365;p86"/>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66" name="Google Shape;366;p8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67" name="Google Shape;367;p8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368" name="Shape 368"/>
        <p:cNvGrpSpPr/>
        <p:nvPr/>
      </p:nvGrpSpPr>
      <p:grpSpPr>
        <a:xfrm>
          <a:off x="0" y="0"/>
          <a:ext cx="0" cy="0"/>
          <a:chOff x="0" y="0"/>
          <a:chExt cx="0" cy="0"/>
        </a:xfrm>
      </p:grpSpPr>
      <p:sp>
        <p:nvSpPr>
          <p:cNvPr id="369" name="Google Shape;369;p87"/>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70" name="Google Shape;370;p87"/>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371" name="Google Shape;371;p87"/>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1"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372" name="Google Shape;372;p87"/>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73" name="Google Shape;373;p87"/>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74" name="Google Shape;374;p8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75" name="Google Shape;375;p8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arning Objectives and Content">
  <p:cSld name="Title + Learning Objectives and Content">
    <p:spTree>
      <p:nvGrpSpPr>
        <p:cNvPr id="376" name="Shape 376"/>
        <p:cNvGrpSpPr/>
        <p:nvPr/>
      </p:nvGrpSpPr>
      <p:grpSpPr>
        <a:xfrm>
          <a:off x="0" y="0"/>
          <a:ext cx="0" cy="0"/>
          <a:chOff x="0" y="0"/>
          <a:chExt cx="0" cy="0"/>
        </a:xfrm>
      </p:grpSpPr>
      <p:sp>
        <p:nvSpPr>
          <p:cNvPr id="377" name="Google Shape;377;p88"/>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78" name="Google Shape;378;p88"/>
          <p:cNvSpPr txBox="1"/>
          <p:nvPr>
            <p:ph idx="1" type="body"/>
          </p:nvPr>
        </p:nvSpPr>
        <p:spPr>
          <a:xfrm>
            <a:off x="457200" y="816429"/>
            <a:ext cx="8229600" cy="40276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379" name="Google Shape;379;p88"/>
          <p:cNvSpPr txBox="1"/>
          <p:nvPr>
            <p:ph idx="2"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80" name="Google Shape;380;p8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81" name="Google Shape;381;p8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82" name="Google Shape;382;p8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3" name="Shape 383"/>
        <p:cNvGrpSpPr/>
        <p:nvPr/>
      </p:nvGrpSpPr>
      <p:grpSpPr>
        <a:xfrm>
          <a:off x="0" y="0"/>
          <a:ext cx="0" cy="0"/>
          <a:chOff x="0" y="0"/>
          <a:chExt cx="0" cy="0"/>
        </a:xfrm>
      </p:grpSpPr>
      <p:sp>
        <p:nvSpPr>
          <p:cNvPr id="384" name="Google Shape;384;p89"/>
          <p:cNvSpPr txBox="1"/>
          <p:nvPr>
            <p:ph type="title"/>
          </p:nvPr>
        </p:nvSpPr>
        <p:spPr>
          <a:xfrm>
            <a:off x="685800" y="1447800"/>
            <a:ext cx="7772400" cy="21526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85" name="Google Shape;385;p89"/>
          <p:cNvSpPr txBox="1"/>
          <p:nvPr>
            <p:ph idx="1" type="body"/>
          </p:nvPr>
        </p:nvSpPr>
        <p:spPr>
          <a:xfrm>
            <a:off x="674687" y="3962400"/>
            <a:ext cx="7794626" cy="1752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600"/>
              </a:spcBef>
              <a:spcAft>
                <a:spcPts val="0"/>
              </a:spcAft>
              <a:buClr>
                <a:srgbClr val="007FA3"/>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386" name="Google Shape;386;p8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87" name="Google Shape;387;p8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88" name="Google Shape;388;p8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9" name="Shape 389"/>
        <p:cNvGrpSpPr/>
        <p:nvPr/>
      </p:nvGrpSpPr>
      <p:grpSpPr>
        <a:xfrm>
          <a:off x="0" y="0"/>
          <a:ext cx="0" cy="0"/>
          <a:chOff x="0" y="0"/>
          <a:chExt cx="0" cy="0"/>
        </a:xfrm>
      </p:grpSpPr>
      <p:sp>
        <p:nvSpPr>
          <p:cNvPr id="390" name="Google Shape;390;p90"/>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91" name="Google Shape;391;p9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92" name="Google Shape;392;p9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93" name="Google Shape;393;p9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4" name="Shape 394"/>
        <p:cNvGrpSpPr/>
        <p:nvPr/>
      </p:nvGrpSpPr>
      <p:grpSpPr>
        <a:xfrm>
          <a:off x="0" y="0"/>
          <a:ext cx="0" cy="0"/>
          <a:chOff x="0" y="0"/>
          <a:chExt cx="0" cy="0"/>
        </a:xfrm>
      </p:grpSpPr>
      <p:sp>
        <p:nvSpPr>
          <p:cNvPr id="395" name="Google Shape;395;p91"/>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96" name="Google Shape;396;p9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150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397" name="Google Shape;397;p9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98" name="Google Shape;398;p91"/>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99" name="Google Shape;399;p9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43"/>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2" name="Google Shape;42;p43"/>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4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4" name="Google Shape;44;p4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0" name="Shape 400"/>
        <p:cNvGrpSpPr/>
        <p:nvPr/>
      </p:nvGrpSpPr>
      <p:grpSpPr>
        <a:xfrm>
          <a:off x="0" y="0"/>
          <a:ext cx="0" cy="0"/>
          <a:chOff x="0" y="0"/>
          <a:chExt cx="0" cy="0"/>
        </a:xfrm>
      </p:grpSpPr>
      <p:sp>
        <p:nvSpPr>
          <p:cNvPr id="401" name="Google Shape;401;p9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02" name="Google Shape;402;p9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03" name="Google Shape;403;p9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04" name="Shape 404"/>
        <p:cNvGrpSpPr/>
        <p:nvPr/>
      </p:nvGrpSpPr>
      <p:grpSpPr>
        <a:xfrm>
          <a:off x="0" y="0"/>
          <a:ext cx="0" cy="0"/>
          <a:chOff x="0" y="0"/>
          <a:chExt cx="0" cy="0"/>
        </a:xfrm>
      </p:grpSpPr>
      <p:sp>
        <p:nvSpPr>
          <p:cNvPr id="405" name="Google Shape;405;p93"/>
          <p:cNvSpPr txBox="1"/>
          <p:nvPr>
            <p:ph type="title"/>
          </p:nvPr>
        </p:nvSpPr>
        <p:spPr>
          <a:xfrm>
            <a:off x="457111" y="179772"/>
            <a:ext cx="8224421" cy="1329593"/>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06" name="Google Shape;406;p93"/>
          <p:cNvSpPr txBox="1"/>
          <p:nvPr>
            <p:ph idx="1" type="body"/>
          </p:nvPr>
        </p:nvSpPr>
        <p:spPr>
          <a:xfrm>
            <a:off x="457111" y="1600142"/>
            <a:ext cx="4026503" cy="4522755"/>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150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407" name="Google Shape;407;p93"/>
          <p:cNvSpPr txBox="1"/>
          <p:nvPr>
            <p:ph idx="2" type="body"/>
          </p:nvPr>
        </p:nvSpPr>
        <p:spPr>
          <a:xfrm>
            <a:off x="4655030" y="1600142"/>
            <a:ext cx="4026502" cy="4522755"/>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150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408" name="Google Shape;408;p93"/>
          <p:cNvSpPr txBox="1"/>
          <p:nvPr>
            <p:ph idx="10" type="dt"/>
          </p:nvPr>
        </p:nvSpPr>
        <p:spPr>
          <a:xfrm>
            <a:off x="457200" y="6242050"/>
            <a:ext cx="2128838" cy="479425"/>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900"/>
              <a:buFont typeface="Arial"/>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09" name="Google Shape;409;p93"/>
          <p:cNvSpPr txBox="1"/>
          <p:nvPr>
            <p:ph idx="12" type="sldNum"/>
          </p:nvPr>
        </p:nvSpPr>
        <p:spPr>
          <a:xfrm>
            <a:off x="6553200" y="6240463"/>
            <a:ext cx="2128838" cy="4794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Gill Sans"/>
              <a:buNone/>
              <a:defRPr b="0" i="0" sz="1400" u="none" cap="none" strike="noStrike">
                <a:solidFill>
                  <a:srgbClr val="000000"/>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10" name="Google Shape;410;p93"/>
          <p:cNvSpPr txBox="1"/>
          <p:nvPr>
            <p:ph idx="11" type="ftr"/>
          </p:nvPr>
        </p:nvSpPr>
        <p:spPr>
          <a:xfrm>
            <a:off x="3124200" y="6240463"/>
            <a:ext cx="2889250" cy="47942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45" name="Shape 45"/>
        <p:cNvGrpSpPr/>
        <p:nvPr/>
      </p:nvGrpSpPr>
      <p:grpSpPr>
        <a:xfrm>
          <a:off x="0" y="0"/>
          <a:ext cx="0" cy="0"/>
          <a:chOff x="0" y="0"/>
          <a:chExt cx="0" cy="0"/>
        </a:xfrm>
      </p:grpSpPr>
      <p:sp>
        <p:nvSpPr>
          <p:cNvPr id="46" name="Google Shape;46;p4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1500"/>
              </a:spcBef>
              <a:spcAft>
                <a:spcPts val="0"/>
              </a:spcAft>
              <a:buSzPts val="1800"/>
              <a:buChar char="•"/>
              <a:defRPr b="0" i="0" sz="1800">
                <a:solidFill>
                  <a:schemeClr val="dk1"/>
                </a:solidFill>
                <a:latin typeface="Calibri"/>
                <a:ea typeface="Calibri"/>
                <a:cs typeface="Calibri"/>
                <a:sym typeface="Calibri"/>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47" name="Google Shape;47;p46"/>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400"/>
              <a:buNone/>
              <a:defRPr>
                <a:latin typeface="Calibri"/>
                <a:ea typeface="Calibri"/>
                <a:cs typeface="Calibri"/>
                <a:sym typeface="Calibri"/>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48" name="Shape 48"/>
        <p:cNvGrpSpPr/>
        <p:nvPr/>
      </p:nvGrpSpPr>
      <p:grpSpPr>
        <a:xfrm>
          <a:off x="0" y="0"/>
          <a:ext cx="0" cy="0"/>
          <a:chOff x="0" y="0"/>
          <a:chExt cx="0" cy="0"/>
        </a:xfrm>
      </p:grpSpPr>
      <p:sp>
        <p:nvSpPr>
          <p:cNvPr id="49" name="Google Shape;49;p47"/>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300"/>
              <a:buNone/>
              <a:defRPr b="1" i="0" sz="3300">
                <a:solidFill>
                  <a:srgbClr val="00AFF0"/>
                </a:solidFill>
                <a:latin typeface="Calibri"/>
                <a:ea typeface="Calibri"/>
                <a:cs typeface="Calibri"/>
                <a:sym typeface="Calibri"/>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0" name="Google Shape;50;p47"/>
          <p:cNvSpPr txBox="1"/>
          <p:nvPr>
            <p:ph idx="1" type="body"/>
          </p:nvPr>
        </p:nvSpPr>
        <p:spPr>
          <a:xfrm>
            <a:off x="457200" y="1577340"/>
            <a:ext cx="3977640" cy="452628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1500"/>
              </a:spcBef>
              <a:spcAft>
                <a:spcPts val="0"/>
              </a:spcAft>
              <a:buSzPts val="16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1" name="Google Shape;51;p47"/>
          <p:cNvSpPr txBox="1"/>
          <p:nvPr>
            <p:ph idx="2" type="body"/>
          </p:nvPr>
        </p:nvSpPr>
        <p:spPr>
          <a:xfrm>
            <a:off x="4709159" y="1577340"/>
            <a:ext cx="3977640" cy="452628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1500"/>
              </a:spcBef>
              <a:spcAft>
                <a:spcPts val="0"/>
              </a:spcAft>
              <a:buSzPts val="16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2" name="Google Shape;52;p47"/>
          <p:cNvSpPr txBox="1"/>
          <p:nvPr>
            <p:ph idx="11" type="ftr"/>
          </p:nvPr>
        </p:nvSpPr>
        <p:spPr>
          <a:xfrm>
            <a:off x="3108326" y="6378575"/>
            <a:ext cx="2927350" cy="34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47"/>
          <p:cNvSpPr txBox="1"/>
          <p:nvPr>
            <p:ph idx="10" type="dt"/>
          </p:nvPr>
        </p:nvSpPr>
        <p:spPr>
          <a:xfrm>
            <a:off x="457200" y="6378575"/>
            <a:ext cx="2103438" cy="342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900"/>
              <a:buFont typeface="Arial"/>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4" name="Google Shape;54;p47"/>
          <p:cNvSpPr txBox="1"/>
          <p:nvPr>
            <p:ph idx="12" type="sldNum"/>
          </p:nvPr>
        </p:nvSpPr>
        <p:spPr>
          <a:xfrm>
            <a:off x="6583365" y="6378575"/>
            <a:ext cx="2103437" cy="34290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55" name="Shape 55"/>
        <p:cNvGrpSpPr/>
        <p:nvPr/>
      </p:nvGrpSpPr>
      <p:grpSpPr>
        <a:xfrm>
          <a:off x="0" y="0"/>
          <a:ext cx="0" cy="0"/>
          <a:chOff x="0" y="0"/>
          <a:chExt cx="0" cy="0"/>
        </a:xfrm>
      </p:grpSpPr>
      <p:sp>
        <p:nvSpPr>
          <p:cNvPr id="56" name="Google Shape;56;p48"/>
          <p:cNvSpPr txBox="1"/>
          <p:nvPr>
            <p:ph idx="11" type="ftr"/>
          </p:nvPr>
        </p:nvSpPr>
        <p:spPr>
          <a:xfrm>
            <a:off x="4055270" y="6459539"/>
            <a:ext cx="1033463" cy="1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7" name="Google Shape;57;p48"/>
          <p:cNvSpPr txBox="1"/>
          <p:nvPr>
            <p:ph idx="10" type="dt"/>
          </p:nvPr>
        </p:nvSpPr>
        <p:spPr>
          <a:xfrm>
            <a:off x="457200" y="6378575"/>
            <a:ext cx="2102644" cy="342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900"/>
              <a:buFont typeface="Arial"/>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8" name="Google Shape;58;p48"/>
          <p:cNvSpPr txBox="1"/>
          <p:nvPr>
            <p:ph idx="12" type="sldNum"/>
          </p:nvPr>
        </p:nvSpPr>
        <p:spPr>
          <a:xfrm>
            <a:off x="8299848" y="6459539"/>
            <a:ext cx="165497" cy="17780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59" name="Shape 59"/>
        <p:cNvGrpSpPr/>
        <p:nvPr/>
      </p:nvGrpSpPr>
      <p:grpSpPr>
        <a:xfrm>
          <a:off x="0" y="0"/>
          <a:ext cx="0" cy="0"/>
          <a:chOff x="0" y="0"/>
          <a:chExt cx="0" cy="0"/>
        </a:xfrm>
      </p:grpSpPr>
      <p:sp>
        <p:nvSpPr>
          <p:cNvPr id="60" name="Google Shape;60;p49"/>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1" name="Google Shape;61;p49"/>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62" name="Google Shape;62;p49"/>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63" name="Google Shape;63;p49"/>
          <p:cNvSpPr txBox="1"/>
          <p:nvPr>
            <p:ph idx="3" type="body"/>
          </p:nvPr>
        </p:nvSpPr>
        <p:spPr>
          <a:xfrm>
            <a:off x="5029200" y="3200401"/>
            <a:ext cx="3657600" cy="6027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64" name="Google Shape;64;p49"/>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5" name="Google Shape;65;p4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4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49"/>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68" name="Google Shape;68;p49"/>
          <p:cNvSpPr txBox="1"/>
          <p:nvPr>
            <p:ph idx="5" type="body"/>
          </p:nvPr>
        </p:nvSpPr>
        <p:spPr>
          <a:xfrm>
            <a:off x="5029200" y="4640263"/>
            <a:ext cx="3675063" cy="105092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1500"/>
              </a:spcBef>
              <a:spcAft>
                <a:spcPts val="0"/>
              </a:spcAft>
              <a:buSzPts val="1600"/>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20" Type="http://schemas.openxmlformats.org/officeDocument/2006/relationships/theme" Target="../theme/theme6.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5" Type="http://schemas.openxmlformats.org/officeDocument/2006/relationships/slideLayout" Target="../slideLayouts/slideLayout37.xml"/><Relationship Id="rId19" Type="http://schemas.openxmlformats.org/officeDocument/2006/relationships/slideLayout" Target="../slideLayouts/slideLayout51.xml"/><Relationship Id="rId6" Type="http://schemas.openxmlformats.org/officeDocument/2006/relationships/slideLayout" Target="../slideLayouts/slideLayout38.xml"/><Relationship Id="rId18" Type="http://schemas.openxmlformats.org/officeDocument/2006/relationships/slideLayout" Target="../slideLayouts/slideLayout50.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1" name="Google Shape;11;p3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3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44"/>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1" name="Google Shape;71;p4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2" name="Google Shape;72;p4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3" name="Google Shape;73;p4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4" name="Google Shape;74;p4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50"/>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82" name="Google Shape;82;p5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3" name="Google Shape;83;p5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4" name="Google Shape;84;p5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5" name="Google Shape;85;p5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70"/>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33" name="Google Shape;233;p7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4" name="Google Shape;234;p7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35" name="Google Shape;235;p7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36" name="Google Shape;236;p7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74"/>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62" name="Google Shape;262;p7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63" name="Google Shape;263;p7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64" name="Google Shape;264;p7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65" name="Google Shape;265;p7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0" Type="http://schemas.openxmlformats.org/officeDocument/2006/relationships/oleObject" Target="../embeddings/oleObject6.bin"/><Relationship Id="rId11" Type="http://schemas.openxmlformats.org/officeDocument/2006/relationships/oleObject" Target="../embeddings/oleObject3.bin"/><Relationship Id="rId10" Type="http://schemas.openxmlformats.org/officeDocument/2006/relationships/oleObject" Target="../embeddings/oleObject3.bin"/><Relationship Id="rId21" Type="http://schemas.openxmlformats.org/officeDocument/2006/relationships/image" Target="../media/image7.png"/><Relationship Id="rId13" Type="http://schemas.openxmlformats.org/officeDocument/2006/relationships/oleObject" Target="../embeddings/oleObject4.bin"/><Relationship Id="rId12"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6.png"/><Relationship Id="rId15" Type="http://schemas.openxmlformats.org/officeDocument/2006/relationships/image" Target="../media/image9.png"/><Relationship Id="rId14" Type="http://schemas.openxmlformats.org/officeDocument/2006/relationships/oleObject" Target="../embeddings/oleObject4.bin"/><Relationship Id="rId17" Type="http://schemas.openxmlformats.org/officeDocument/2006/relationships/oleObject" Target="../embeddings/oleObject5.bin"/><Relationship Id="rId16" Type="http://schemas.openxmlformats.org/officeDocument/2006/relationships/oleObject" Target="../embeddings/oleObject5.bin"/><Relationship Id="rId5" Type="http://schemas.openxmlformats.org/officeDocument/2006/relationships/oleObject" Target="../embeddings/oleObject1.bin"/><Relationship Id="rId19" Type="http://schemas.openxmlformats.org/officeDocument/2006/relationships/oleObject" Target="../embeddings/oleObject6.bin"/><Relationship Id="rId6" Type="http://schemas.openxmlformats.org/officeDocument/2006/relationships/image" Target="../media/image13.png"/><Relationship Id="rId18" Type="http://schemas.openxmlformats.org/officeDocument/2006/relationships/image" Target="../media/image10.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1" Type="http://schemas.openxmlformats.org/officeDocument/2006/relationships/hyperlink" Target="http://../../artifact/ar_deorv.htm" TargetMode="External"/><Relationship Id="rId10" Type="http://schemas.openxmlformats.org/officeDocument/2006/relationships/hyperlink" Target="http://../../activity/ac_devca.htm" TargetMode="External"/><Relationship Id="rId13" Type="http://schemas.openxmlformats.org/officeDocument/2006/relationships/hyperlink" Target="http://../../artifact/ar_devcs.htm" TargetMode="External"/><Relationship Id="rId12" Type="http://schemas.openxmlformats.org/officeDocument/2006/relationships/hyperlink" Target="http://../../artifact/ar_dvlprc.htm"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hyperlink" Target="http://../../artifact/ar_dvlprc.htm" TargetMode="External"/><Relationship Id="rId9" Type="http://schemas.openxmlformats.org/officeDocument/2006/relationships/hyperlink" Target="http://../../activity/ac_tlrprjprc.htm" TargetMode="External"/><Relationship Id="rId15" Type="http://schemas.openxmlformats.org/officeDocument/2006/relationships/hyperlink" Target="http://../../activity/ac_depst.htm" TargetMode="External"/><Relationship Id="rId14" Type="http://schemas.openxmlformats.org/officeDocument/2006/relationships/hyperlink" Target="http://../../artifact/ar_tools.htm" TargetMode="External"/><Relationship Id="rId17" Type="http://schemas.openxmlformats.org/officeDocument/2006/relationships/hyperlink" Target="http://../../activity/ac_seacq.htm" TargetMode="External"/><Relationship Id="rId16" Type="http://schemas.openxmlformats.org/officeDocument/2006/relationships/hyperlink" Target="http://../../artifact/ar_prjspctmp.htm" TargetMode="External"/><Relationship Id="rId5" Type="http://schemas.openxmlformats.org/officeDocument/2006/relationships/hyperlink" Target="http://../../workers/wk_prcen.htm" TargetMode="External"/><Relationship Id="rId6" Type="http://schemas.openxmlformats.org/officeDocument/2006/relationships/hyperlink" Target="http://../../artifact/ar_projspecgls.htm" TargetMode="External"/><Relationship Id="rId7" Type="http://schemas.openxmlformats.org/officeDocument/2006/relationships/hyperlink" Target="http://../../activity/ac_dvlprjspcgdl.htm" TargetMode="External"/><Relationship Id="rId8" Type="http://schemas.openxmlformats.org/officeDocument/2006/relationships/hyperlink" Target="http://../../workers/wk_tlsmt.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20" Type="http://schemas.openxmlformats.org/officeDocument/2006/relationships/image" Target="../media/image45.jpg"/><Relationship Id="rId22" Type="http://schemas.openxmlformats.org/officeDocument/2006/relationships/image" Target="../media/image44.png"/><Relationship Id="rId21" Type="http://schemas.openxmlformats.org/officeDocument/2006/relationships/image" Target="../media/image42.png"/><Relationship Id="rId24" Type="http://schemas.openxmlformats.org/officeDocument/2006/relationships/image" Target="../media/image53.jpg"/><Relationship Id="rId23" Type="http://schemas.openxmlformats.org/officeDocument/2006/relationships/image" Target="../media/image41.jpg"/><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25.jpg"/><Relationship Id="rId4" Type="http://schemas.openxmlformats.org/officeDocument/2006/relationships/image" Target="../media/image23.jpg"/><Relationship Id="rId9" Type="http://schemas.openxmlformats.org/officeDocument/2006/relationships/image" Target="../media/image20.jpg"/><Relationship Id="rId26" Type="http://schemas.openxmlformats.org/officeDocument/2006/relationships/image" Target="../media/image48.jpg"/><Relationship Id="rId25" Type="http://schemas.openxmlformats.org/officeDocument/2006/relationships/image" Target="../media/image49.jpg"/><Relationship Id="rId28" Type="http://schemas.openxmlformats.org/officeDocument/2006/relationships/image" Target="../media/image47.jpg"/><Relationship Id="rId27" Type="http://schemas.openxmlformats.org/officeDocument/2006/relationships/image" Target="../media/image40.jpg"/><Relationship Id="rId5" Type="http://schemas.openxmlformats.org/officeDocument/2006/relationships/image" Target="../media/image27.jpg"/><Relationship Id="rId6" Type="http://schemas.openxmlformats.org/officeDocument/2006/relationships/image" Target="../media/image37.jpg"/><Relationship Id="rId29" Type="http://schemas.openxmlformats.org/officeDocument/2006/relationships/image" Target="../media/image43.jpg"/><Relationship Id="rId7" Type="http://schemas.openxmlformats.org/officeDocument/2006/relationships/image" Target="../media/image22.jpg"/><Relationship Id="rId8" Type="http://schemas.openxmlformats.org/officeDocument/2006/relationships/image" Target="../media/image26.jpg"/><Relationship Id="rId31" Type="http://schemas.openxmlformats.org/officeDocument/2006/relationships/image" Target="../media/image46.png"/><Relationship Id="rId30" Type="http://schemas.openxmlformats.org/officeDocument/2006/relationships/image" Target="../media/image50.jpg"/><Relationship Id="rId11" Type="http://schemas.openxmlformats.org/officeDocument/2006/relationships/image" Target="../media/image29.jpg"/><Relationship Id="rId33" Type="http://schemas.openxmlformats.org/officeDocument/2006/relationships/image" Target="../media/image52.png"/><Relationship Id="rId10" Type="http://schemas.openxmlformats.org/officeDocument/2006/relationships/image" Target="../media/image30.jpg"/><Relationship Id="rId32" Type="http://schemas.openxmlformats.org/officeDocument/2006/relationships/image" Target="../media/image55.png"/><Relationship Id="rId13" Type="http://schemas.openxmlformats.org/officeDocument/2006/relationships/image" Target="../media/image28.jpg"/><Relationship Id="rId35" Type="http://schemas.openxmlformats.org/officeDocument/2006/relationships/image" Target="../media/image56.png"/><Relationship Id="rId12" Type="http://schemas.openxmlformats.org/officeDocument/2006/relationships/image" Target="../media/image33.jpg"/><Relationship Id="rId34" Type="http://schemas.openxmlformats.org/officeDocument/2006/relationships/image" Target="../media/image58.png"/><Relationship Id="rId15" Type="http://schemas.openxmlformats.org/officeDocument/2006/relationships/image" Target="../media/image36.jpg"/><Relationship Id="rId37" Type="http://schemas.openxmlformats.org/officeDocument/2006/relationships/image" Target="../media/image54.jpg"/><Relationship Id="rId14" Type="http://schemas.openxmlformats.org/officeDocument/2006/relationships/image" Target="../media/image34.jpg"/><Relationship Id="rId36" Type="http://schemas.openxmlformats.org/officeDocument/2006/relationships/image" Target="../media/image51.jpg"/><Relationship Id="rId17" Type="http://schemas.openxmlformats.org/officeDocument/2006/relationships/image" Target="../media/image35.jpg"/><Relationship Id="rId16" Type="http://schemas.openxmlformats.org/officeDocument/2006/relationships/image" Target="../media/image31.jpg"/><Relationship Id="rId38" Type="http://schemas.openxmlformats.org/officeDocument/2006/relationships/image" Target="../media/image59.jpg"/><Relationship Id="rId19" Type="http://schemas.openxmlformats.org/officeDocument/2006/relationships/image" Target="../media/image38.jpg"/><Relationship Id="rId18" Type="http://schemas.openxmlformats.org/officeDocument/2006/relationships/image" Target="../media/image3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57.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65.png"/><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61.png"/><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63.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
          <p:cNvSpPr txBox="1"/>
          <p:nvPr>
            <p:ph type="title"/>
          </p:nvPr>
        </p:nvSpPr>
        <p:spPr>
          <a:xfrm>
            <a:off x="457200" y="215370"/>
            <a:ext cx="8229600" cy="6583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7FA3"/>
              </a:buClr>
              <a:buSzPts val="4000"/>
              <a:buFont typeface="Times New Roman"/>
              <a:buNone/>
            </a:pPr>
            <a:r>
              <a:rPr lang="en-US" sz="4000">
                <a:latin typeface="Arial"/>
                <a:ea typeface="Arial"/>
                <a:cs typeface="Arial"/>
                <a:sym typeface="Arial"/>
              </a:rPr>
              <a:t>Systems Analysis and Design</a:t>
            </a:r>
            <a:endParaRPr sz="4000">
              <a:solidFill>
                <a:schemeClr val="lt2"/>
              </a:solidFill>
              <a:latin typeface="Arial"/>
              <a:ea typeface="Arial"/>
              <a:cs typeface="Arial"/>
              <a:sym typeface="Arial"/>
            </a:endParaRPr>
          </a:p>
        </p:txBody>
      </p:sp>
      <p:sp>
        <p:nvSpPr>
          <p:cNvPr id="417" name="Google Shape;417;p1"/>
          <p:cNvSpPr txBox="1"/>
          <p:nvPr/>
        </p:nvSpPr>
        <p:spPr>
          <a:xfrm>
            <a:off x="5629811" y="4564004"/>
            <a:ext cx="2529865" cy="830997"/>
          </a:xfrm>
          <a:prstGeom prst="rect">
            <a:avLst/>
          </a:prstGeom>
          <a:noFill/>
          <a:ln>
            <a:noFill/>
          </a:ln>
        </p:spPr>
        <p:txBody>
          <a:bodyPr anchorCtr="0" anchor="t" bIns="45700" lIns="91425" spcFirstLastPara="1" rIns="91425" wrap="square" tIns="45700">
            <a:spAutoFit/>
          </a:bodyPr>
          <a:lstStyle/>
          <a:p>
            <a:pPr indent="0" lvl="2"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Slides in this presentation contain hyperlinks. JAWS users should be able to get a list of links by using INSERT+F7</a:t>
            </a:r>
            <a:endParaRPr/>
          </a:p>
        </p:txBody>
      </p:sp>
      <p:sp>
        <p:nvSpPr>
          <p:cNvPr id="418" name="Google Shape;418;p1"/>
          <p:cNvSpPr txBox="1"/>
          <p:nvPr>
            <p:ph idx="1" type="body"/>
          </p:nvPr>
        </p:nvSpPr>
        <p:spPr>
          <a:xfrm>
            <a:off x="457200" y="998025"/>
            <a:ext cx="8229600" cy="4789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7FA3"/>
              </a:buClr>
              <a:buSzPts val="2000"/>
              <a:buFont typeface="Arial"/>
              <a:buNone/>
            </a:pPr>
            <a:r>
              <a:rPr b="1" lang="en-US">
                <a:latin typeface="Arial"/>
                <a:ea typeface="Arial"/>
                <a:cs typeface="Arial"/>
                <a:sym typeface="Arial"/>
              </a:rPr>
              <a:t>Chapter 2: </a:t>
            </a:r>
            <a:r>
              <a:rPr b="1" lang="en-US" sz="2000">
                <a:solidFill>
                  <a:schemeClr val="dk1"/>
                </a:solidFill>
                <a:latin typeface="Arial"/>
                <a:ea typeface="Arial"/>
                <a:cs typeface="Arial"/>
                <a:sym typeface="Arial"/>
              </a:rPr>
              <a:t>Software development life cycle</a:t>
            </a:r>
            <a:endParaRPr b="1">
              <a:latin typeface="Arial"/>
              <a:ea typeface="Arial"/>
              <a:cs typeface="Arial"/>
              <a:sym typeface="Arial"/>
            </a:endParaRPr>
          </a:p>
          <a:p>
            <a:pPr indent="0" lvl="0" marL="0" marR="0" rtl="0" algn="l">
              <a:lnSpc>
                <a:spcPct val="100000"/>
              </a:lnSpc>
              <a:spcBef>
                <a:spcPts val="0"/>
              </a:spcBef>
              <a:spcAft>
                <a:spcPts val="0"/>
              </a:spcAft>
              <a:buClr>
                <a:srgbClr val="007FA3"/>
              </a:buClr>
              <a:buSzPts val="2000"/>
              <a:buFont typeface="Arial"/>
              <a:buNone/>
            </a:pPr>
            <a:r>
              <a:t/>
            </a:r>
            <a:endParaRPr/>
          </a:p>
        </p:txBody>
      </p:sp>
      <p:pic>
        <p:nvPicPr>
          <p:cNvPr id="419" name="Google Shape;419;p1"/>
          <p:cNvPicPr preferRelativeResize="0"/>
          <p:nvPr/>
        </p:nvPicPr>
        <p:blipFill rotWithShape="1">
          <a:blip r:embed="rId3">
            <a:alphaModFix/>
          </a:blip>
          <a:srcRect b="0" l="0" r="0" t="0"/>
          <a:stretch/>
        </p:blipFill>
        <p:spPr>
          <a:xfrm>
            <a:off x="0" y="171450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0"/>
          <p:cNvSpPr/>
          <p:nvPr/>
        </p:nvSpPr>
        <p:spPr>
          <a:xfrm>
            <a:off x="361950" y="3519488"/>
            <a:ext cx="8489950" cy="23733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77000"/>
              </a:lnSpc>
              <a:spcBef>
                <a:spcPts val="0"/>
              </a:spcBef>
              <a:spcAft>
                <a:spcPts val="0"/>
              </a:spcAft>
              <a:buClr>
                <a:schemeClr val="hlink"/>
              </a:buClr>
              <a:buSzPts val="1820"/>
              <a:buFont typeface="Noto Sans Symbols"/>
              <a:buNone/>
            </a:pPr>
            <a:r>
              <a:t/>
            </a:r>
            <a:endParaRPr b="0" i="0" sz="2800" u="none" cap="none" strike="noStrike">
              <a:solidFill>
                <a:srgbClr val="000000"/>
              </a:solidFill>
              <a:latin typeface="Arial"/>
              <a:ea typeface="Arial"/>
              <a:cs typeface="Arial"/>
              <a:sym typeface="Arial"/>
            </a:endParaRPr>
          </a:p>
        </p:txBody>
      </p:sp>
      <p:sp>
        <p:nvSpPr>
          <p:cNvPr id="555" name="Google Shape;555;p10"/>
          <p:cNvSpPr txBox="1"/>
          <p:nvPr>
            <p:ph type="title"/>
          </p:nvPr>
        </p:nvSpPr>
        <p:spPr>
          <a:xfrm>
            <a:off x="525463" y="107950"/>
            <a:ext cx="8229600" cy="116081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b="1" lang="en-US">
                <a:latin typeface="Calibri"/>
                <a:ea typeface="Calibri"/>
                <a:cs typeface="Calibri"/>
                <a:sym typeface="Calibri"/>
              </a:rPr>
              <a:t>Key Aspects of RUP</a:t>
            </a:r>
            <a:br>
              <a:rPr b="1" lang="en-US">
                <a:latin typeface="Calibri"/>
                <a:ea typeface="Calibri"/>
                <a:cs typeface="Calibri"/>
                <a:sym typeface="Calibri"/>
              </a:rPr>
            </a:br>
            <a:r>
              <a:rPr b="1" lang="en-US" sz="2200">
                <a:solidFill>
                  <a:srgbClr val="007FA3"/>
                </a:solidFill>
                <a:latin typeface="Arial"/>
                <a:ea typeface="Arial"/>
                <a:cs typeface="Arial"/>
                <a:sym typeface="Arial"/>
              </a:rPr>
              <a:t>1.2</a:t>
            </a:r>
            <a:r>
              <a:rPr lang="en-US" sz="2200">
                <a:latin typeface="Arial"/>
                <a:ea typeface="Arial"/>
                <a:cs typeface="Arial"/>
                <a:sym typeface="Arial"/>
              </a:rPr>
              <a:t> Describe the RUP methodologies</a:t>
            </a:r>
            <a:endParaRPr b="1" sz="2200">
              <a:latin typeface="Calibri"/>
              <a:ea typeface="Calibri"/>
              <a:cs typeface="Calibri"/>
              <a:sym typeface="Calibri"/>
            </a:endParaRPr>
          </a:p>
        </p:txBody>
      </p:sp>
      <p:sp>
        <p:nvSpPr>
          <p:cNvPr id="556" name="Google Shape;556;p10"/>
          <p:cNvSpPr txBox="1"/>
          <p:nvPr>
            <p:ph idx="1" type="body"/>
          </p:nvPr>
        </p:nvSpPr>
        <p:spPr>
          <a:xfrm>
            <a:off x="396875" y="1340769"/>
            <a:ext cx="8229600" cy="4824535"/>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1600"/>
              <a:buFont typeface="Noto Sans Symbols"/>
              <a:buNone/>
            </a:pPr>
            <a:r>
              <a:rPr lang="en-US">
                <a:latin typeface="Calibri"/>
                <a:ea typeface="Calibri"/>
                <a:cs typeface="Calibri"/>
                <a:sym typeface="Calibri"/>
              </a:rPr>
              <a:t>Risk-driven process</a:t>
            </a:r>
            <a:endParaRPr/>
          </a:p>
          <a:p>
            <a:pPr indent="-184150" lvl="1" marL="74295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Risk management integrated into the development process </a:t>
            </a:r>
            <a:endParaRPr/>
          </a:p>
          <a:p>
            <a:pPr indent="-184150" lvl="1" marL="74295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Iterations are planned  based  on high priority risks</a:t>
            </a:r>
            <a:endParaRPr/>
          </a:p>
          <a:p>
            <a:pPr indent="-154432" lvl="0" marL="256032" rtl="0" algn="l">
              <a:lnSpc>
                <a:spcPct val="100000"/>
              </a:lnSpc>
              <a:spcBef>
                <a:spcPts val="1500"/>
              </a:spcBef>
              <a:spcAft>
                <a:spcPts val="0"/>
              </a:spcAft>
              <a:buSzPts val="1600"/>
              <a:buFont typeface="Noto Sans Symbols"/>
              <a:buNone/>
            </a:pPr>
            <a:r>
              <a:rPr lang="en-US">
                <a:latin typeface="Calibri"/>
                <a:ea typeface="Calibri"/>
                <a:cs typeface="Calibri"/>
                <a:sym typeface="Calibri"/>
              </a:rPr>
              <a:t>Use-Case  driven development</a:t>
            </a:r>
            <a:endParaRPr/>
          </a:p>
          <a:p>
            <a:pPr indent="-184150" lvl="1" marL="74295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Use cases express requirements  on the system’s functionality and model  the business  as context for the system </a:t>
            </a:r>
            <a:endParaRPr/>
          </a:p>
          <a:p>
            <a:pPr indent="-184150" lvl="1" marL="74295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Use cases  are defined for the intended system  and are  used  as the basis of the entire development process</a:t>
            </a:r>
            <a:endParaRPr/>
          </a:p>
          <a:p>
            <a:pPr indent="-154432" lvl="0" marL="256032" rtl="0" algn="l">
              <a:lnSpc>
                <a:spcPct val="100000"/>
              </a:lnSpc>
              <a:spcBef>
                <a:spcPts val="1500"/>
              </a:spcBef>
              <a:spcAft>
                <a:spcPts val="0"/>
              </a:spcAft>
              <a:buSzPts val="1600"/>
              <a:buFont typeface="Noto Sans Symbols"/>
              <a:buNone/>
            </a:pPr>
            <a:r>
              <a:rPr lang="en-US">
                <a:latin typeface="Calibri"/>
                <a:ea typeface="Calibri"/>
                <a:cs typeface="Calibri"/>
                <a:sym typeface="Calibri"/>
              </a:rPr>
              <a:t>Architecture-centric  design</a:t>
            </a:r>
            <a:endParaRPr/>
          </a:p>
          <a:p>
            <a:pPr indent="-184150" lvl="1" marL="74295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Architecture  is the  primary artefact to conceptualize, construct, manage, and  evolve the system</a:t>
            </a:r>
            <a:endParaRPr/>
          </a:p>
          <a:p>
            <a:pPr indent="-184150" lvl="1" marL="74295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Consists of multiple, coordinated views (or models) of the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1"/>
          <p:cNvSpPr txBox="1"/>
          <p:nvPr>
            <p:ph idx="4294967295" type="title"/>
          </p:nvPr>
        </p:nvSpPr>
        <p:spPr>
          <a:xfrm>
            <a:off x="227013" y="7914"/>
            <a:ext cx="8229600" cy="1143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US" sz="3600">
                <a:latin typeface="Arial"/>
                <a:ea typeface="Arial"/>
                <a:cs typeface="Arial"/>
                <a:sym typeface="Arial"/>
              </a:rPr>
              <a:t>Rational Unified Process – Snapshot</a:t>
            </a:r>
            <a:br>
              <a:rPr b="1" lang="en-US">
                <a:solidFill>
                  <a:schemeClr val="dk1"/>
                </a:solidFill>
                <a:latin typeface="Calibri"/>
                <a:ea typeface="Calibri"/>
                <a:cs typeface="Calibri"/>
                <a:sym typeface="Calibri"/>
              </a:rPr>
            </a:br>
            <a:r>
              <a:rPr b="1" lang="en-US" sz="2400">
                <a:solidFill>
                  <a:srgbClr val="007FA3"/>
                </a:solidFill>
                <a:latin typeface="Arial"/>
                <a:ea typeface="Arial"/>
                <a:cs typeface="Arial"/>
                <a:sym typeface="Arial"/>
              </a:rPr>
              <a:t>1.2</a:t>
            </a:r>
            <a:r>
              <a:rPr lang="en-US" sz="2400">
                <a:latin typeface="Arial"/>
                <a:ea typeface="Arial"/>
                <a:cs typeface="Arial"/>
                <a:sym typeface="Arial"/>
              </a:rPr>
              <a:t> Describe the RUP methodologies</a:t>
            </a:r>
            <a:endParaRPr b="1" sz="2400">
              <a:solidFill>
                <a:schemeClr val="dk1"/>
              </a:solidFill>
              <a:latin typeface="Calibri"/>
              <a:ea typeface="Calibri"/>
              <a:cs typeface="Calibri"/>
              <a:sym typeface="Calibri"/>
            </a:endParaRPr>
          </a:p>
        </p:txBody>
      </p:sp>
      <p:sp>
        <p:nvSpPr>
          <p:cNvPr id="563" name="Google Shape;563;p11"/>
          <p:cNvSpPr/>
          <p:nvPr/>
        </p:nvSpPr>
        <p:spPr>
          <a:xfrm>
            <a:off x="971550" y="4995863"/>
            <a:ext cx="3113088" cy="898525"/>
          </a:xfrm>
          <a:prstGeom prst="rect">
            <a:avLst/>
          </a:prstGeom>
          <a:solidFill>
            <a:srgbClr val="FEBF6A"/>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564" name="Google Shape;564;p11"/>
          <p:cNvSpPr/>
          <p:nvPr/>
        </p:nvSpPr>
        <p:spPr>
          <a:xfrm>
            <a:off x="1922463" y="5359400"/>
            <a:ext cx="2114550" cy="23336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Project Management</a:t>
            </a:r>
            <a:endParaRPr b="1" i="0" sz="2200" u="none" cap="none" strike="noStrike">
              <a:solidFill>
                <a:srgbClr val="000000"/>
              </a:solidFill>
              <a:latin typeface="Arial"/>
              <a:ea typeface="Arial"/>
              <a:cs typeface="Arial"/>
              <a:sym typeface="Arial"/>
            </a:endParaRPr>
          </a:p>
        </p:txBody>
      </p:sp>
      <p:sp>
        <p:nvSpPr>
          <p:cNvPr id="565" name="Google Shape;565;p11"/>
          <p:cNvSpPr/>
          <p:nvPr/>
        </p:nvSpPr>
        <p:spPr>
          <a:xfrm>
            <a:off x="2690813" y="5648325"/>
            <a:ext cx="1320800" cy="23336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Environment</a:t>
            </a:r>
            <a:endParaRPr b="1" i="0" sz="2200" u="none" cap="none" strike="noStrike">
              <a:solidFill>
                <a:srgbClr val="000000"/>
              </a:solidFill>
              <a:latin typeface="Arial"/>
              <a:ea typeface="Arial"/>
              <a:cs typeface="Arial"/>
              <a:sym typeface="Arial"/>
            </a:endParaRPr>
          </a:p>
        </p:txBody>
      </p:sp>
      <p:sp>
        <p:nvSpPr>
          <p:cNvPr id="566" name="Google Shape;566;p11"/>
          <p:cNvSpPr/>
          <p:nvPr/>
        </p:nvSpPr>
        <p:spPr>
          <a:xfrm>
            <a:off x="990600" y="4645025"/>
            <a:ext cx="2708275" cy="27463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9900"/>
              </a:buClr>
              <a:buSzPts val="2000"/>
              <a:buFont typeface="Arial"/>
              <a:buNone/>
            </a:pPr>
            <a:r>
              <a:rPr b="1" i="0" lang="en-US" sz="2000" u="none" cap="none" strike="noStrike">
                <a:solidFill>
                  <a:srgbClr val="FF9900"/>
                </a:solidFill>
                <a:latin typeface="Arial"/>
                <a:ea typeface="Arial"/>
                <a:cs typeface="Arial"/>
                <a:sym typeface="Arial"/>
              </a:rPr>
              <a:t>Supporting Workflows</a:t>
            </a:r>
            <a:endParaRPr b="1" i="0" sz="2200" u="none" cap="none" strike="noStrike">
              <a:solidFill>
                <a:srgbClr val="FF9900"/>
              </a:solidFill>
              <a:latin typeface="Arial"/>
              <a:ea typeface="Arial"/>
              <a:cs typeface="Arial"/>
              <a:sym typeface="Arial"/>
            </a:endParaRPr>
          </a:p>
        </p:txBody>
      </p:sp>
      <p:sp>
        <p:nvSpPr>
          <p:cNvPr id="567" name="Google Shape;567;p11"/>
          <p:cNvSpPr/>
          <p:nvPr/>
        </p:nvSpPr>
        <p:spPr>
          <a:xfrm>
            <a:off x="958850" y="5013325"/>
            <a:ext cx="3117850" cy="23336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Configuration &amp; Change Mgmt</a:t>
            </a:r>
            <a:endParaRPr/>
          </a:p>
        </p:txBody>
      </p:sp>
      <p:grpSp>
        <p:nvGrpSpPr>
          <p:cNvPr id="568" name="Google Shape;568;p11"/>
          <p:cNvGrpSpPr/>
          <p:nvPr/>
        </p:nvGrpSpPr>
        <p:grpSpPr>
          <a:xfrm>
            <a:off x="971550" y="2057400"/>
            <a:ext cx="3111500" cy="2513013"/>
            <a:chOff x="612" y="1296"/>
            <a:chExt cx="1960" cy="1583"/>
          </a:xfrm>
        </p:grpSpPr>
        <p:sp>
          <p:nvSpPr>
            <p:cNvPr id="569" name="Google Shape;569;p11"/>
            <p:cNvSpPr/>
            <p:nvPr/>
          </p:nvSpPr>
          <p:spPr>
            <a:xfrm>
              <a:off x="612" y="1508"/>
              <a:ext cx="1960" cy="1371"/>
            </a:xfrm>
            <a:prstGeom prst="rect">
              <a:avLst/>
            </a:prstGeom>
            <a:solidFill>
              <a:srgbClr val="FF9B9B"/>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570" name="Google Shape;570;p11"/>
            <p:cNvSpPr/>
            <p:nvPr/>
          </p:nvSpPr>
          <p:spPr>
            <a:xfrm>
              <a:off x="1230" y="1577"/>
              <a:ext cx="1241" cy="147"/>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Business Modeling</a:t>
              </a:r>
              <a:endParaRPr b="1" i="0" sz="2200" u="none" cap="none" strike="noStrike">
                <a:solidFill>
                  <a:srgbClr val="000000"/>
                </a:solidFill>
                <a:latin typeface="Arial"/>
                <a:ea typeface="Arial"/>
                <a:cs typeface="Arial"/>
                <a:sym typeface="Arial"/>
              </a:endParaRPr>
            </a:p>
          </p:txBody>
        </p:sp>
        <p:sp>
          <p:nvSpPr>
            <p:cNvPr id="571" name="Google Shape;571;p11"/>
            <p:cNvSpPr/>
            <p:nvPr/>
          </p:nvSpPr>
          <p:spPr>
            <a:xfrm>
              <a:off x="1465" y="2279"/>
              <a:ext cx="1006" cy="147"/>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Implementation</a:t>
              </a:r>
              <a:endParaRPr b="1" i="0" sz="2200" u="none" cap="none" strike="noStrike">
                <a:solidFill>
                  <a:srgbClr val="000000"/>
                </a:solidFill>
                <a:latin typeface="Arial"/>
                <a:ea typeface="Arial"/>
                <a:cs typeface="Arial"/>
                <a:sym typeface="Arial"/>
              </a:endParaRPr>
            </a:p>
          </p:txBody>
        </p:sp>
        <p:sp>
          <p:nvSpPr>
            <p:cNvPr id="572" name="Google Shape;572;p11"/>
            <p:cNvSpPr/>
            <p:nvPr/>
          </p:nvSpPr>
          <p:spPr>
            <a:xfrm>
              <a:off x="2176" y="2489"/>
              <a:ext cx="280" cy="147"/>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Test</a:t>
              </a:r>
              <a:endParaRPr b="1" i="0" sz="2200" u="none" cap="none" strike="noStrike">
                <a:solidFill>
                  <a:srgbClr val="000000"/>
                </a:solidFill>
                <a:latin typeface="Arial"/>
                <a:ea typeface="Arial"/>
                <a:cs typeface="Arial"/>
                <a:sym typeface="Arial"/>
              </a:endParaRPr>
            </a:p>
          </p:txBody>
        </p:sp>
        <p:sp>
          <p:nvSpPr>
            <p:cNvPr id="573" name="Google Shape;573;p11"/>
            <p:cNvSpPr/>
            <p:nvPr/>
          </p:nvSpPr>
          <p:spPr>
            <a:xfrm>
              <a:off x="1282" y="2031"/>
              <a:ext cx="1189" cy="147"/>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Analysis &amp; Design</a:t>
              </a:r>
              <a:endParaRPr b="1" i="0" sz="2200" u="none" cap="none" strike="noStrike">
                <a:solidFill>
                  <a:srgbClr val="000000"/>
                </a:solidFill>
                <a:latin typeface="Arial"/>
                <a:ea typeface="Arial"/>
                <a:cs typeface="Arial"/>
                <a:sym typeface="Arial"/>
              </a:endParaRPr>
            </a:p>
          </p:txBody>
        </p:sp>
        <p:sp>
          <p:nvSpPr>
            <p:cNvPr id="574" name="Google Shape;574;p11"/>
            <p:cNvSpPr/>
            <p:nvPr/>
          </p:nvSpPr>
          <p:spPr>
            <a:xfrm>
              <a:off x="624" y="1296"/>
              <a:ext cx="1475" cy="17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9900"/>
                </a:buClr>
                <a:buSzPts val="2000"/>
                <a:buFont typeface="Arial"/>
                <a:buNone/>
              </a:pPr>
              <a:r>
                <a:rPr b="1" i="0" lang="en-US" sz="2000" u="none" cap="none" strike="noStrike">
                  <a:solidFill>
                    <a:srgbClr val="FF9900"/>
                  </a:solidFill>
                  <a:latin typeface="Arial"/>
                  <a:ea typeface="Arial"/>
                  <a:cs typeface="Arial"/>
                  <a:sym typeface="Arial"/>
                </a:rPr>
                <a:t>Process Workflows</a:t>
              </a:r>
              <a:endParaRPr/>
            </a:p>
          </p:txBody>
        </p:sp>
        <p:sp>
          <p:nvSpPr>
            <p:cNvPr id="575" name="Google Shape;575;p11"/>
            <p:cNvSpPr/>
            <p:nvPr/>
          </p:nvSpPr>
          <p:spPr>
            <a:xfrm>
              <a:off x="1692" y="2701"/>
              <a:ext cx="779" cy="147"/>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Deployment</a:t>
              </a:r>
              <a:endParaRPr b="1" i="0" sz="2200" u="none" cap="none" strike="noStrike">
                <a:solidFill>
                  <a:srgbClr val="000000"/>
                </a:solidFill>
                <a:latin typeface="Arial"/>
                <a:ea typeface="Arial"/>
                <a:cs typeface="Arial"/>
                <a:sym typeface="Arial"/>
              </a:endParaRPr>
            </a:p>
          </p:txBody>
        </p:sp>
        <p:sp>
          <p:nvSpPr>
            <p:cNvPr id="576" name="Google Shape;576;p11"/>
            <p:cNvSpPr/>
            <p:nvPr/>
          </p:nvSpPr>
          <p:spPr>
            <a:xfrm>
              <a:off x="1563" y="1808"/>
              <a:ext cx="908" cy="147"/>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Requirements</a:t>
              </a:r>
              <a:endParaRPr b="1" i="0" sz="2200" u="none" cap="none" strike="noStrike">
                <a:solidFill>
                  <a:srgbClr val="000000"/>
                </a:solidFill>
                <a:latin typeface="Arial"/>
                <a:ea typeface="Arial"/>
                <a:cs typeface="Arial"/>
                <a:sym typeface="Arial"/>
              </a:endParaRPr>
            </a:p>
          </p:txBody>
        </p:sp>
      </p:grpSp>
      <p:grpSp>
        <p:nvGrpSpPr>
          <p:cNvPr id="577" name="Google Shape;577;p11"/>
          <p:cNvGrpSpPr/>
          <p:nvPr/>
        </p:nvGrpSpPr>
        <p:grpSpPr>
          <a:xfrm>
            <a:off x="4083050" y="1725613"/>
            <a:ext cx="4422775" cy="4903787"/>
            <a:chOff x="2572" y="1087"/>
            <a:chExt cx="2786" cy="3089"/>
          </a:xfrm>
        </p:grpSpPr>
        <p:sp>
          <p:nvSpPr>
            <p:cNvPr id="578" name="Google Shape;578;p11"/>
            <p:cNvSpPr/>
            <p:nvPr/>
          </p:nvSpPr>
          <p:spPr>
            <a:xfrm>
              <a:off x="2573" y="1306"/>
              <a:ext cx="2781" cy="2510"/>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579" name="Google Shape;579;p11"/>
            <p:cNvSpPr/>
            <p:nvPr/>
          </p:nvSpPr>
          <p:spPr>
            <a:xfrm>
              <a:off x="2572" y="3720"/>
              <a:ext cx="2786" cy="229"/>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grpSp>
          <p:nvGrpSpPr>
            <p:cNvPr id="580" name="Google Shape;580;p11"/>
            <p:cNvGrpSpPr/>
            <p:nvPr/>
          </p:nvGrpSpPr>
          <p:grpSpPr>
            <a:xfrm>
              <a:off x="3126" y="1505"/>
              <a:ext cx="1862" cy="2208"/>
              <a:chOff x="3001" y="1221"/>
              <a:chExt cx="1862" cy="2208"/>
            </a:xfrm>
          </p:grpSpPr>
          <p:cxnSp>
            <p:nvCxnSpPr>
              <p:cNvPr id="581" name="Google Shape;581;p11"/>
              <p:cNvCxnSpPr/>
              <p:nvPr/>
            </p:nvCxnSpPr>
            <p:spPr>
              <a:xfrm rot="10800000">
                <a:off x="3291" y="1223"/>
                <a:ext cx="3" cy="2198"/>
              </a:xfrm>
              <a:prstGeom prst="straightConnector1">
                <a:avLst/>
              </a:prstGeom>
              <a:noFill/>
              <a:ln cap="flat" cmpd="sng" w="9525">
                <a:solidFill>
                  <a:srgbClr val="000000"/>
                </a:solidFill>
                <a:prstDash val="dash"/>
                <a:round/>
                <a:headEnd len="sm" w="sm" type="none"/>
                <a:tailEnd len="sm" w="sm" type="none"/>
              </a:ln>
            </p:spPr>
          </p:cxnSp>
          <p:cxnSp>
            <p:nvCxnSpPr>
              <p:cNvPr id="582" name="Google Shape;582;p11"/>
              <p:cNvCxnSpPr/>
              <p:nvPr/>
            </p:nvCxnSpPr>
            <p:spPr>
              <a:xfrm rot="10800000">
                <a:off x="3926" y="1224"/>
                <a:ext cx="0" cy="2199"/>
              </a:xfrm>
              <a:prstGeom prst="straightConnector1">
                <a:avLst/>
              </a:prstGeom>
              <a:noFill/>
              <a:ln cap="flat" cmpd="sng" w="9525">
                <a:solidFill>
                  <a:srgbClr val="000000"/>
                </a:solidFill>
                <a:prstDash val="dash"/>
                <a:round/>
                <a:headEnd len="sm" w="sm" type="none"/>
                <a:tailEnd len="sm" w="sm" type="none"/>
              </a:ln>
            </p:spPr>
          </p:cxnSp>
          <p:cxnSp>
            <p:nvCxnSpPr>
              <p:cNvPr id="583" name="Google Shape;583;p11"/>
              <p:cNvCxnSpPr/>
              <p:nvPr/>
            </p:nvCxnSpPr>
            <p:spPr>
              <a:xfrm rot="10800000">
                <a:off x="4233" y="1222"/>
                <a:ext cx="1" cy="2178"/>
              </a:xfrm>
              <a:prstGeom prst="straightConnector1">
                <a:avLst/>
              </a:prstGeom>
              <a:noFill/>
              <a:ln cap="flat" cmpd="sng" w="9525">
                <a:solidFill>
                  <a:srgbClr val="000000"/>
                </a:solidFill>
                <a:prstDash val="dash"/>
                <a:round/>
                <a:headEnd len="sm" w="sm" type="none"/>
                <a:tailEnd len="sm" w="sm" type="none"/>
              </a:ln>
            </p:spPr>
          </p:cxnSp>
          <p:cxnSp>
            <p:nvCxnSpPr>
              <p:cNvPr id="584" name="Google Shape;584;p11"/>
              <p:cNvCxnSpPr/>
              <p:nvPr/>
            </p:nvCxnSpPr>
            <p:spPr>
              <a:xfrm rot="10800000">
                <a:off x="4863" y="1224"/>
                <a:ext cx="0" cy="2191"/>
              </a:xfrm>
              <a:prstGeom prst="straightConnector1">
                <a:avLst/>
              </a:prstGeom>
              <a:noFill/>
              <a:ln cap="flat" cmpd="sng" w="9525">
                <a:solidFill>
                  <a:srgbClr val="000000"/>
                </a:solidFill>
                <a:prstDash val="dash"/>
                <a:round/>
                <a:headEnd len="sm" w="sm" type="none"/>
                <a:tailEnd len="sm" w="sm" type="none"/>
              </a:ln>
            </p:spPr>
          </p:cxnSp>
          <p:cxnSp>
            <p:nvCxnSpPr>
              <p:cNvPr id="585" name="Google Shape;585;p11"/>
              <p:cNvCxnSpPr/>
              <p:nvPr/>
            </p:nvCxnSpPr>
            <p:spPr>
              <a:xfrm rot="10800000">
                <a:off x="3001" y="1221"/>
                <a:ext cx="2" cy="2208"/>
              </a:xfrm>
              <a:prstGeom prst="straightConnector1">
                <a:avLst/>
              </a:prstGeom>
              <a:noFill/>
              <a:ln cap="flat" cmpd="sng" w="25400">
                <a:solidFill>
                  <a:srgbClr val="000000"/>
                </a:solidFill>
                <a:prstDash val="dot"/>
                <a:round/>
                <a:headEnd len="sm" w="sm" type="none"/>
                <a:tailEnd len="sm" w="sm" type="none"/>
              </a:ln>
            </p:spPr>
          </p:cxnSp>
          <p:cxnSp>
            <p:nvCxnSpPr>
              <p:cNvPr id="586" name="Google Shape;586;p11"/>
              <p:cNvCxnSpPr/>
              <p:nvPr/>
            </p:nvCxnSpPr>
            <p:spPr>
              <a:xfrm rot="10800000">
                <a:off x="3605" y="1221"/>
                <a:ext cx="0" cy="2208"/>
              </a:xfrm>
              <a:prstGeom prst="straightConnector1">
                <a:avLst/>
              </a:prstGeom>
              <a:noFill/>
              <a:ln cap="flat" cmpd="sng" w="25400">
                <a:solidFill>
                  <a:srgbClr val="000000"/>
                </a:solidFill>
                <a:prstDash val="dot"/>
                <a:round/>
                <a:headEnd len="sm" w="sm" type="none"/>
                <a:tailEnd len="sm" w="sm" type="none"/>
              </a:ln>
            </p:spPr>
          </p:cxnSp>
          <p:cxnSp>
            <p:nvCxnSpPr>
              <p:cNvPr id="587" name="Google Shape;587;p11"/>
              <p:cNvCxnSpPr/>
              <p:nvPr/>
            </p:nvCxnSpPr>
            <p:spPr>
              <a:xfrm rot="10800000">
                <a:off x="4512" y="1223"/>
                <a:ext cx="0" cy="2198"/>
              </a:xfrm>
              <a:prstGeom prst="straightConnector1">
                <a:avLst/>
              </a:prstGeom>
              <a:noFill/>
              <a:ln cap="flat" cmpd="sng" w="25400">
                <a:solidFill>
                  <a:srgbClr val="000000"/>
                </a:solidFill>
                <a:prstDash val="dot"/>
                <a:round/>
                <a:headEnd len="sm" w="sm" type="none"/>
                <a:tailEnd len="sm" w="sm" type="none"/>
              </a:ln>
            </p:spPr>
          </p:cxnSp>
        </p:grpSp>
        <p:sp>
          <p:nvSpPr>
            <p:cNvPr id="588" name="Google Shape;588;p11"/>
            <p:cNvSpPr/>
            <p:nvPr/>
          </p:nvSpPr>
          <p:spPr>
            <a:xfrm>
              <a:off x="2608" y="3734"/>
              <a:ext cx="505" cy="20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Preliminary </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Iteration(s)</a:t>
              </a:r>
              <a:endParaRPr/>
            </a:p>
          </p:txBody>
        </p:sp>
        <p:sp>
          <p:nvSpPr>
            <p:cNvPr id="589" name="Google Shape;589;p11"/>
            <p:cNvSpPr/>
            <p:nvPr/>
          </p:nvSpPr>
          <p:spPr>
            <a:xfrm>
              <a:off x="3191" y="3734"/>
              <a:ext cx="193" cy="20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#1</a:t>
              </a:r>
              <a:endParaRPr/>
            </a:p>
          </p:txBody>
        </p:sp>
        <p:sp>
          <p:nvSpPr>
            <p:cNvPr id="590" name="Google Shape;590;p11"/>
            <p:cNvSpPr/>
            <p:nvPr/>
          </p:nvSpPr>
          <p:spPr>
            <a:xfrm>
              <a:off x="2602" y="3418"/>
              <a:ext cx="2700" cy="67"/>
            </a:xfrm>
            <a:custGeom>
              <a:rect b="b" l="l" r="r" t="t"/>
              <a:pathLst>
                <a:path extrusionOk="0" h="79" w="316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1"/>
            <p:cNvSpPr/>
            <p:nvPr/>
          </p:nvSpPr>
          <p:spPr>
            <a:xfrm>
              <a:off x="2621" y="3596"/>
              <a:ext cx="2672" cy="68"/>
            </a:xfrm>
            <a:custGeom>
              <a:rect b="b" l="l" r="r" t="t"/>
              <a:pathLst>
                <a:path extrusionOk="0" h="79" w="3136">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rgbClr val="DE8002"/>
            </a:solidFill>
            <a:ln cap="flat" cmpd="sng" w="9525">
              <a:solidFill>
                <a:srgbClr val="000000"/>
              </a:solidFill>
              <a:prstDash val="solid"/>
              <a:round/>
              <a:headEnd len="med" w="med" type="none"/>
              <a:tailEnd len="med" w="med"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1"/>
            <p:cNvSpPr/>
            <p:nvPr/>
          </p:nvSpPr>
          <p:spPr>
            <a:xfrm>
              <a:off x="2617" y="1795"/>
              <a:ext cx="2677" cy="116"/>
            </a:xfrm>
            <a:custGeom>
              <a:rect b="b" l="l" r="r" t="t"/>
              <a:pathLst>
                <a:path extrusionOk="0" h="145" w="2968">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1"/>
            <p:cNvSpPr/>
            <p:nvPr/>
          </p:nvSpPr>
          <p:spPr>
            <a:xfrm>
              <a:off x="2701" y="2009"/>
              <a:ext cx="2603" cy="131"/>
            </a:xfrm>
            <a:custGeom>
              <a:rect b="b" l="l" r="r" t="t"/>
              <a:pathLst>
                <a:path extrusionOk="0" h="154" w="3056">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cap="flat" cmpd="sng" w="9525">
              <a:solidFill>
                <a:srgbClr val="000000"/>
              </a:solidFill>
              <a:prstDash val="solid"/>
              <a:round/>
              <a:headEnd len="med" w="med" type="none"/>
              <a:tailEnd len="med" w="med"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1"/>
            <p:cNvSpPr/>
            <p:nvPr/>
          </p:nvSpPr>
          <p:spPr>
            <a:xfrm>
              <a:off x="2681" y="2238"/>
              <a:ext cx="2621" cy="148"/>
            </a:xfrm>
            <a:custGeom>
              <a:rect b="b" l="l" r="r" t="t"/>
              <a:pathLst>
                <a:path extrusionOk="0" h="239" w="3077">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1"/>
            <p:cNvSpPr/>
            <p:nvPr/>
          </p:nvSpPr>
          <p:spPr>
            <a:xfrm>
              <a:off x="2707" y="2485"/>
              <a:ext cx="2595" cy="99"/>
            </a:xfrm>
            <a:custGeom>
              <a:rect b="b" l="l" r="r" t="t"/>
              <a:pathLst>
                <a:path extrusionOk="0" h="118" w="3046">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1"/>
            <p:cNvSpPr/>
            <p:nvPr/>
          </p:nvSpPr>
          <p:spPr>
            <a:xfrm>
              <a:off x="3681" y="1087"/>
              <a:ext cx="561" cy="17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9900"/>
                </a:buClr>
                <a:buSzPts val="2000"/>
                <a:buFont typeface="Arial"/>
                <a:buNone/>
              </a:pPr>
              <a:r>
                <a:rPr b="1" i="0" lang="en-US" sz="2000" u="none" cap="none" strike="noStrike">
                  <a:solidFill>
                    <a:srgbClr val="FF9900"/>
                  </a:solidFill>
                  <a:latin typeface="Arial"/>
                  <a:ea typeface="Arial"/>
                  <a:cs typeface="Arial"/>
                  <a:sym typeface="Arial"/>
                </a:rPr>
                <a:t>Phases</a:t>
              </a:r>
              <a:endParaRPr b="1" i="0" sz="2200" u="none" cap="none" strike="noStrike">
                <a:solidFill>
                  <a:srgbClr val="FF9900"/>
                </a:solidFill>
                <a:latin typeface="Arial"/>
                <a:ea typeface="Arial"/>
                <a:cs typeface="Arial"/>
                <a:sym typeface="Arial"/>
              </a:endParaRPr>
            </a:p>
          </p:txBody>
        </p:sp>
        <p:sp>
          <p:nvSpPr>
            <p:cNvPr id="597" name="Google Shape;597;p11"/>
            <p:cNvSpPr/>
            <p:nvPr/>
          </p:nvSpPr>
          <p:spPr>
            <a:xfrm>
              <a:off x="3647" y="4003"/>
              <a:ext cx="719" cy="17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9900"/>
                </a:buClr>
                <a:buSzPts val="2000"/>
                <a:buFont typeface="Arial"/>
                <a:buNone/>
              </a:pPr>
              <a:r>
                <a:rPr b="1" i="0" lang="en-US" sz="2000" u="none" cap="none" strike="noStrike">
                  <a:solidFill>
                    <a:srgbClr val="FF9900"/>
                  </a:solidFill>
                  <a:latin typeface="Arial"/>
                  <a:ea typeface="Arial"/>
                  <a:cs typeface="Arial"/>
                  <a:sym typeface="Arial"/>
                </a:rPr>
                <a:t>Iterations</a:t>
              </a:r>
              <a:endParaRPr b="1" i="0" sz="2200" u="none" cap="none" strike="noStrike">
                <a:solidFill>
                  <a:srgbClr val="FF9900"/>
                </a:solidFill>
                <a:latin typeface="Arial"/>
                <a:ea typeface="Arial"/>
                <a:cs typeface="Arial"/>
                <a:sym typeface="Arial"/>
              </a:endParaRPr>
            </a:p>
          </p:txBody>
        </p:sp>
        <p:sp>
          <p:nvSpPr>
            <p:cNvPr id="598" name="Google Shape;598;p11"/>
            <p:cNvSpPr/>
            <p:nvPr/>
          </p:nvSpPr>
          <p:spPr>
            <a:xfrm>
              <a:off x="3480" y="3734"/>
              <a:ext cx="193" cy="20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#2</a:t>
              </a:r>
              <a:endParaRPr/>
            </a:p>
          </p:txBody>
        </p:sp>
        <p:sp>
          <p:nvSpPr>
            <p:cNvPr id="599" name="Google Shape;599;p11"/>
            <p:cNvSpPr/>
            <p:nvPr/>
          </p:nvSpPr>
          <p:spPr>
            <a:xfrm>
              <a:off x="3788" y="3734"/>
              <a:ext cx="193" cy="20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#n</a:t>
              </a:r>
              <a:endParaRPr/>
            </a:p>
          </p:txBody>
        </p:sp>
        <p:sp>
          <p:nvSpPr>
            <p:cNvPr id="600" name="Google Shape;600;p11"/>
            <p:cNvSpPr/>
            <p:nvPr/>
          </p:nvSpPr>
          <p:spPr>
            <a:xfrm>
              <a:off x="4097" y="3734"/>
              <a:ext cx="215" cy="20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#n+1</a:t>
              </a:r>
              <a:endParaRPr/>
            </a:p>
          </p:txBody>
        </p:sp>
        <p:sp>
          <p:nvSpPr>
            <p:cNvPr id="601" name="Google Shape;601;p11"/>
            <p:cNvSpPr/>
            <p:nvPr/>
          </p:nvSpPr>
          <p:spPr>
            <a:xfrm>
              <a:off x="4385" y="3734"/>
              <a:ext cx="215" cy="20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#n+2</a:t>
              </a:r>
              <a:endParaRPr/>
            </a:p>
          </p:txBody>
        </p:sp>
        <p:sp>
          <p:nvSpPr>
            <p:cNvPr id="602" name="Google Shape;602;p11"/>
            <p:cNvSpPr/>
            <p:nvPr/>
          </p:nvSpPr>
          <p:spPr>
            <a:xfrm>
              <a:off x="4734" y="3734"/>
              <a:ext cx="193" cy="20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#m</a:t>
              </a:r>
              <a:endParaRPr/>
            </a:p>
          </p:txBody>
        </p:sp>
        <p:sp>
          <p:nvSpPr>
            <p:cNvPr id="603" name="Google Shape;603;p11"/>
            <p:cNvSpPr/>
            <p:nvPr/>
          </p:nvSpPr>
          <p:spPr>
            <a:xfrm>
              <a:off x="5039" y="3734"/>
              <a:ext cx="242" cy="20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#m+1</a:t>
              </a:r>
              <a:endParaRPr/>
            </a:p>
          </p:txBody>
        </p:sp>
        <p:sp>
          <p:nvSpPr>
            <p:cNvPr id="604" name="Google Shape;604;p11"/>
            <p:cNvSpPr/>
            <p:nvPr/>
          </p:nvSpPr>
          <p:spPr>
            <a:xfrm>
              <a:off x="3183" y="2683"/>
              <a:ext cx="2078" cy="120"/>
            </a:xfrm>
            <a:custGeom>
              <a:rect b="b" l="l" r="r" t="t"/>
              <a:pathLst>
                <a:path extrusionOk="0" h="141" w="2440">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1"/>
            <p:cNvSpPr/>
            <p:nvPr/>
          </p:nvSpPr>
          <p:spPr>
            <a:xfrm>
              <a:off x="2613" y="1602"/>
              <a:ext cx="2671" cy="94"/>
            </a:xfrm>
            <a:custGeom>
              <a:rect b="b" l="l" r="r" t="t"/>
              <a:pathLst>
                <a:path extrusionOk="0" h="63" w="1911">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1"/>
            <p:cNvSpPr/>
            <p:nvPr/>
          </p:nvSpPr>
          <p:spPr>
            <a:xfrm>
              <a:off x="2585" y="3175"/>
              <a:ext cx="2712" cy="113"/>
            </a:xfrm>
            <a:custGeom>
              <a:rect b="b" l="l" r="r" t="t"/>
              <a:pathLst>
                <a:path extrusionOk="0" h="140" w="308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7" name="Google Shape;607;p11"/>
            <p:cNvGrpSpPr/>
            <p:nvPr/>
          </p:nvGrpSpPr>
          <p:grpSpPr>
            <a:xfrm>
              <a:off x="2572" y="1305"/>
              <a:ext cx="2786" cy="201"/>
              <a:chOff x="2343" y="1056"/>
              <a:chExt cx="3084" cy="223"/>
            </a:xfrm>
          </p:grpSpPr>
          <p:sp>
            <p:nvSpPr>
              <p:cNvPr id="608" name="Google Shape;608;p11"/>
              <p:cNvSpPr/>
              <p:nvPr/>
            </p:nvSpPr>
            <p:spPr>
              <a:xfrm>
                <a:off x="3623" y="1057"/>
                <a:ext cx="1005" cy="222"/>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609" name="Google Shape;609;p11"/>
              <p:cNvSpPr/>
              <p:nvPr/>
            </p:nvSpPr>
            <p:spPr>
              <a:xfrm>
                <a:off x="4629" y="1056"/>
                <a:ext cx="798" cy="222"/>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610" name="Google Shape;610;p11"/>
              <p:cNvSpPr/>
              <p:nvPr/>
            </p:nvSpPr>
            <p:spPr>
              <a:xfrm>
                <a:off x="2343" y="1056"/>
                <a:ext cx="615" cy="222"/>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611" name="Google Shape;611;p11"/>
              <p:cNvSpPr/>
              <p:nvPr/>
            </p:nvSpPr>
            <p:spPr>
              <a:xfrm>
                <a:off x="2958" y="1056"/>
                <a:ext cx="666" cy="222"/>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grpSp>
        <p:sp>
          <p:nvSpPr>
            <p:cNvPr id="612" name="Google Shape;612;p11"/>
            <p:cNvSpPr/>
            <p:nvPr/>
          </p:nvSpPr>
          <p:spPr>
            <a:xfrm>
              <a:off x="2630" y="1321"/>
              <a:ext cx="496" cy="185"/>
            </a:xfrm>
            <a:custGeom>
              <a:rect b="b" l="l" r="r" t="t"/>
              <a:pathLst>
                <a:path extrusionOk="0" h="218" w="582">
                  <a:moveTo>
                    <a:pt x="582" y="0"/>
                  </a:moveTo>
                  <a:lnTo>
                    <a:pt x="582" y="218"/>
                  </a:lnTo>
                  <a:lnTo>
                    <a:pt x="0" y="218"/>
                  </a:lnTo>
                </a:path>
              </a:pathLst>
            </a:cu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1"/>
            <p:cNvSpPr/>
            <p:nvPr/>
          </p:nvSpPr>
          <p:spPr>
            <a:xfrm>
              <a:off x="3161" y="1321"/>
              <a:ext cx="566" cy="185"/>
            </a:xfrm>
            <a:custGeom>
              <a:rect b="b" l="l" r="r" t="t"/>
              <a:pathLst>
                <a:path extrusionOk="0" h="218" w="664">
                  <a:moveTo>
                    <a:pt x="664" y="0"/>
                  </a:moveTo>
                  <a:lnTo>
                    <a:pt x="664" y="218"/>
                  </a:lnTo>
                  <a:lnTo>
                    <a:pt x="0" y="218"/>
                  </a:lnTo>
                </a:path>
              </a:pathLst>
            </a:cu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1"/>
            <p:cNvSpPr/>
            <p:nvPr/>
          </p:nvSpPr>
          <p:spPr>
            <a:xfrm>
              <a:off x="3766" y="1321"/>
              <a:ext cx="876" cy="185"/>
            </a:xfrm>
            <a:custGeom>
              <a:rect b="b" l="l" r="r" t="t"/>
              <a:pathLst>
                <a:path extrusionOk="0" h="218" w="1028">
                  <a:moveTo>
                    <a:pt x="1028" y="0"/>
                  </a:moveTo>
                  <a:lnTo>
                    <a:pt x="1028" y="218"/>
                  </a:lnTo>
                  <a:lnTo>
                    <a:pt x="0" y="218"/>
                  </a:lnTo>
                </a:path>
              </a:pathLst>
            </a:cu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1"/>
            <p:cNvSpPr/>
            <p:nvPr/>
          </p:nvSpPr>
          <p:spPr>
            <a:xfrm>
              <a:off x="4679" y="1321"/>
              <a:ext cx="648" cy="185"/>
            </a:xfrm>
            <a:custGeom>
              <a:rect b="b" l="l" r="r" t="t"/>
              <a:pathLst>
                <a:path extrusionOk="0" h="218" w="761">
                  <a:moveTo>
                    <a:pt x="761" y="0"/>
                  </a:moveTo>
                  <a:lnTo>
                    <a:pt x="761" y="218"/>
                  </a:lnTo>
                  <a:lnTo>
                    <a:pt x="0" y="218"/>
                  </a:lnTo>
                </a:path>
              </a:pathLst>
            </a:cu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1"/>
            <p:cNvSpPr/>
            <p:nvPr/>
          </p:nvSpPr>
          <p:spPr>
            <a:xfrm>
              <a:off x="3139" y="1343"/>
              <a:ext cx="574" cy="11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Elaboration</a:t>
              </a:r>
              <a:endParaRPr b="1" i="0" sz="1300" u="none" cap="none" strike="noStrike">
                <a:solidFill>
                  <a:schemeClr val="dk1"/>
                </a:solidFill>
                <a:latin typeface="Arial"/>
                <a:ea typeface="Arial"/>
                <a:cs typeface="Arial"/>
                <a:sym typeface="Arial"/>
              </a:endParaRPr>
            </a:p>
          </p:txBody>
        </p:sp>
        <p:sp>
          <p:nvSpPr>
            <p:cNvPr id="617" name="Google Shape;617;p11"/>
            <p:cNvSpPr/>
            <p:nvPr/>
          </p:nvSpPr>
          <p:spPr>
            <a:xfrm>
              <a:off x="4751" y="1343"/>
              <a:ext cx="505" cy="11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Transition</a:t>
              </a:r>
              <a:endParaRPr b="1" i="0" sz="1300" u="none" cap="none" strike="noStrike">
                <a:solidFill>
                  <a:schemeClr val="dk1"/>
                </a:solidFill>
                <a:latin typeface="Arial"/>
                <a:ea typeface="Arial"/>
                <a:cs typeface="Arial"/>
                <a:sym typeface="Arial"/>
              </a:endParaRPr>
            </a:p>
          </p:txBody>
        </p:sp>
        <p:sp>
          <p:nvSpPr>
            <p:cNvPr id="618" name="Google Shape;618;p11"/>
            <p:cNvSpPr/>
            <p:nvPr/>
          </p:nvSpPr>
          <p:spPr>
            <a:xfrm>
              <a:off x="2619" y="1343"/>
              <a:ext cx="465" cy="11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Inception</a:t>
              </a:r>
              <a:endParaRPr b="1" i="0" sz="1300" u="none" cap="none" strike="noStrike">
                <a:solidFill>
                  <a:schemeClr val="dk1"/>
                </a:solidFill>
                <a:latin typeface="Arial"/>
                <a:ea typeface="Arial"/>
                <a:cs typeface="Arial"/>
                <a:sym typeface="Arial"/>
              </a:endParaRPr>
            </a:p>
          </p:txBody>
        </p:sp>
        <p:sp>
          <p:nvSpPr>
            <p:cNvPr id="619" name="Google Shape;619;p11"/>
            <p:cNvSpPr/>
            <p:nvPr/>
          </p:nvSpPr>
          <p:spPr>
            <a:xfrm>
              <a:off x="3864" y="1343"/>
              <a:ext cx="650" cy="11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Construction</a:t>
              </a:r>
              <a:endParaRPr b="1" i="0" sz="1300" u="none" cap="none" strike="noStrike">
                <a:solidFill>
                  <a:schemeClr val="dk1"/>
                </a:solidFill>
                <a:latin typeface="Arial"/>
                <a:ea typeface="Arial"/>
                <a:cs typeface="Arial"/>
                <a:sym typeface="Arial"/>
              </a:endParaRPr>
            </a:p>
          </p:txBody>
        </p:sp>
        <p:grpSp>
          <p:nvGrpSpPr>
            <p:cNvPr id="620" name="Google Shape;620;p11"/>
            <p:cNvGrpSpPr/>
            <p:nvPr/>
          </p:nvGrpSpPr>
          <p:grpSpPr>
            <a:xfrm>
              <a:off x="3118" y="3720"/>
              <a:ext cx="1871" cy="171"/>
              <a:chOff x="2993" y="3436"/>
              <a:chExt cx="1871" cy="171"/>
            </a:xfrm>
          </p:grpSpPr>
          <p:sp>
            <p:nvSpPr>
              <p:cNvPr id="621" name="Google Shape;621;p11"/>
              <p:cNvSpPr/>
              <p:nvPr/>
            </p:nvSpPr>
            <p:spPr>
              <a:xfrm>
                <a:off x="2993" y="3443"/>
                <a:ext cx="18" cy="162"/>
              </a:xfrm>
              <a:custGeom>
                <a:rect b="b" l="l" r="r" t="t"/>
                <a:pathLst>
                  <a:path extrusionOk="0" h="192" w="21">
                    <a:moveTo>
                      <a:pt x="11" y="192"/>
                    </a:moveTo>
                    <a:lnTo>
                      <a:pt x="21" y="192"/>
                    </a:lnTo>
                    <a:lnTo>
                      <a:pt x="21" y="0"/>
                    </a:lnTo>
                    <a:lnTo>
                      <a:pt x="0" y="0"/>
                    </a:lnTo>
                    <a:lnTo>
                      <a:pt x="0" y="192"/>
                    </a:lnTo>
                    <a:lnTo>
                      <a:pt x="11" y="192"/>
                    </a:lnTo>
                    <a:close/>
                  </a:path>
                </a:pathLst>
              </a:custGeom>
              <a:solidFill>
                <a:srgbClr val="0000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2" name="Google Shape;622;p11"/>
              <p:cNvCxnSpPr/>
              <p:nvPr/>
            </p:nvCxnSpPr>
            <p:spPr>
              <a:xfrm flipH="1">
                <a:off x="4233" y="3436"/>
                <a:ext cx="1" cy="171"/>
              </a:xfrm>
              <a:prstGeom prst="straightConnector1">
                <a:avLst/>
              </a:prstGeom>
              <a:noFill/>
              <a:ln cap="flat" cmpd="sng" w="9525">
                <a:solidFill>
                  <a:srgbClr val="000000"/>
                </a:solidFill>
                <a:prstDash val="solid"/>
                <a:round/>
                <a:headEnd len="med" w="med" type="none"/>
                <a:tailEnd len="med" w="med" type="none"/>
              </a:ln>
            </p:spPr>
          </p:cxnSp>
          <p:cxnSp>
            <p:nvCxnSpPr>
              <p:cNvPr id="623" name="Google Shape;623;p11"/>
              <p:cNvCxnSpPr/>
              <p:nvPr/>
            </p:nvCxnSpPr>
            <p:spPr>
              <a:xfrm>
                <a:off x="3926" y="3437"/>
                <a:ext cx="0" cy="165"/>
              </a:xfrm>
              <a:prstGeom prst="straightConnector1">
                <a:avLst/>
              </a:prstGeom>
              <a:noFill/>
              <a:ln cap="flat" cmpd="sng" w="9525">
                <a:solidFill>
                  <a:srgbClr val="000000"/>
                </a:solidFill>
                <a:prstDash val="solid"/>
                <a:round/>
                <a:headEnd len="med" w="med" type="none"/>
                <a:tailEnd len="med" w="med" type="none"/>
              </a:ln>
            </p:spPr>
          </p:cxnSp>
          <p:cxnSp>
            <p:nvCxnSpPr>
              <p:cNvPr id="624" name="Google Shape;624;p11"/>
              <p:cNvCxnSpPr/>
              <p:nvPr/>
            </p:nvCxnSpPr>
            <p:spPr>
              <a:xfrm>
                <a:off x="3291" y="3438"/>
                <a:ext cx="1" cy="165"/>
              </a:xfrm>
              <a:prstGeom prst="straightConnector1">
                <a:avLst/>
              </a:prstGeom>
              <a:noFill/>
              <a:ln cap="flat" cmpd="sng" w="9525">
                <a:solidFill>
                  <a:srgbClr val="000000"/>
                </a:solidFill>
                <a:prstDash val="solid"/>
                <a:round/>
                <a:headEnd len="med" w="med" type="none"/>
                <a:tailEnd len="med" w="med" type="none"/>
              </a:ln>
            </p:spPr>
          </p:cxnSp>
          <p:sp>
            <p:nvSpPr>
              <p:cNvPr id="625" name="Google Shape;625;p11"/>
              <p:cNvSpPr/>
              <p:nvPr/>
            </p:nvSpPr>
            <p:spPr>
              <a:xfrm>
                <a:off x="3596" y="3444"/>
                <a:ext cx="18" cy="162"/>
              </a:xfrm>
              <a:custGeom>
                <a:rect b="b" l="l" r="r" t="t"/>
                <a:pathLst>
                  <a:path extrusionOk="0" h="192" w="21">
                    <a:moveTo>
                      <a:pt x="11" y="192"/>
                    </a:moveTo>
                    <a:lnTo>
                      <a:pt x="21" y="192"/>
                    </a:lnTo>
                    <a:lnTo>
                      <a:pt x="21" y="0"/>
                    </a:lnTo>
                    <a:lnTo>
                      <a:pt x="0" y="0"/>
                    </a:lnTo>
                    <a:lnTo>
                      <a:pt x="0" y="192"/>
                    </a:lnTo>
                    <a:lnTo>
                      <a:pt x="11" y="192"/>
                    </a:lnTo>
                    <a:close/>
                  </a:path>
                </a:pathLst>
              </a:custGeom>
              <a:solidFill>
                <a:srgbClr val="0000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1"/>
              <p:cNvSpPr/>
              <p:nvPr/>
            </p:nvSpPr>
            <p:spPr>
              <a:xfrm>
                <a:off x="4501" y="3445"/>
                <a:ext cx="18" cy="162"/>
              </a:xfrm>
              <a:custGeom>
                <a:rect b="b" l="l" r="r" t="t"/>
                <a:pathLst>
                  <a:path extrusionOk="0" h="192" w="21">
                    <a:moveTo>
                      <a:pt x="11" y="192"/>
                    </a:moveTo>
                    <a:lnTo>
                      <a:pt x="21" y="192"/>
                    </a:lnTo>
                    <a:lnTo>
                      <a:pt x="21" y="0"/>
                    </a:lnTo>
                    <a:lnTo>
                      <a:pt x="0" y="0"/>
                    </a:lnTo>
                    <a:lnTo>
                      <a:pt x="0" y="192"/>
                    </a:lnTo>
                    <a:lnTo>
                      <a:pt x="11" y="192"/>
                    </a:lnTo>
                    <a:close/>
                  </a:path>
                </a:pathLst>
              </a:custGeom>
              <a:solidFill>
                <a:srgbClr val="0000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7" name="Google Shape;627;p11"/>
              <p:cNvCxnSpPr/>
              <p:nvPr/>
            </p:nvCxnSpPr>
            <p:spPr>
              <a:xfrm>
                <a:off x="4864" y="3436"/>
                <a:ext cx="0" cy="171"/>
              </a:xfrm>
              <a:prstGeom prst="straightConnector1">
                <a:avLst/>
              </a:prstGeom>
              <a:noFill/>
              <a:ln cap="flat" cmpd="sng" w="9525">
                <a:solidFill>
                  <a:srgbClr val="000000"/>
                </a:solidFill>
                <a:prstDash val="solid"/>
                <a:round/>
                <a:headEnd len="med" w="med" type="none"/>
                <a:tailEnd len="med" w="med" type="none"/>
              </a:ln>
            </p:spPr>
          </p:cxnSp>
        </p:grpSp>
      </p:grpSp>
      <p:grpSp>
        <p:nvGrpSpPr>
          <p:cNvPr id="628" name="Google Shape;628;p11"/>
          <p:cNvGrpSpPr/>
          <p:nvPr/>
        </p:nvGrpSpPr>
        <p:grpSpPr>
          <a:xfrm>
            <a:off x="1357313" y="1214438"/>
            <a:ext cx="7358062" cy="671512"/>
            <a:chOff x="204" y="527"/>
            <a:chExt cx="5040" cy="460"/>
          </a:xfrm>
        </p:grpSpPr>
        <p:sp>
          <p:nvSpPr>
            <p:cNvPr id="629" name="Google Shape;629;p11"/>
            <p:cNvSpPr/>
            <p:nvPr/>
          </p:nvSpPr>
          <p:spPr>
            <a:xfrm>
              <a:off x="204" y="527"/>
              <a:ext cx="5040" cy="460"/>
            </a:xfrm>
            <a:prstGeom prst="rightArrow">
              <a:avLst>
                <a:gd fmla="val 50000" name="adj1"/>
                <a:gd fmla="val 273913" name="adj2"/>
              </a:avLst>
            </a:prstGeom>
            <a:solidFill>
              <a:srgbClr val="FFFF99">
                <a:alpha val="49803"/>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Gill San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30" name="Google Shape;630;p11"/>
            <p:cNvSpPr/>
            <p:nvPr/>
          </p:nvSpPr>
          <p:spPr>
            <a:xfrm>
              <a:off x="1920" y="672"/>
              <a:ext cx="328" cy="17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3366CC"/>
                </a:buClr>
                <a:buSzPts val="2000"/>
                <a:buFont typeface="Arial"/>
                <a:buNone/>
              </a:pPr>
              <a:r>
                <a:rPr b="1" i="0" lang="en-US" sz="2000" u="none" cap="none" strike="noStrike">
                  <a:solidFill>
                    <a:srgbClr val="3366CC"/>
                  </a:solidFill>
                  <a:latin typeface="Arial"/>
                  <a:ea typeface="Arial"/>
                  <a:cs typeface="Arial"/>
                  <a:sym typeface="Arial"/>
                </a:rPr>
                <a:t>time</a:t>
              </a:r>
              <a:endParaRPr/>
            </a:p>
          </p:txBody>
        </p:sp>
      </p:grpSp>
      <p:grpSp>
        <p:nvGrpSpPr>
          <p:cNvPr id="631" name="Google Shape;631;p11"/>
          <p:cNvGrpSpPr/>
          <p:nvPr/>
        </p:nvGrpSpPr>
        <p:grpSpPr>
          <a:xfrm>
            <a:off x="166688" y="1471613"/>
            <a:ext cx="658812" cy="4672012"/>
            <a:chOff x="105" y="882"/>
            <a:chExt cx="480" cy="3408"/>
          </a:xfrm>
        </p:grpSpPr>
        <p:sp>
          <p:nvSpPr>
            <p:cNvPr id="632" name="Google Shape;632;p11"/>
            <p:cNvSpPr/>
            <p:nvPr/>
          </p:nvSpPr>
          <p:spPr>
            <a:xfrm>
              <a:off x="105" y="882"/>
              <a:ext cx="480" cy="3408"/>
            </a:xfrm>
            <a:prstGeom prst="downArrow">
              <a:avLst>
                <a:gd fmla="val 50000" name="adj1"/>
                <a:gd fmla="val 177500" name="adj2"/>
              </a:avLst>
            </a:prstGeom>
            <a:solidFill>
              <a:srgbClr val="FFFF99">
                <a:alpha val="49803"/>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633" name="Google Shape;633;p11"/>
            <p:cNvSpPr/>
            <p:nvPr/>
          </p:nvSpPr>
          <p:spPr>
            <a:xfrm flipH="1" rot="-5400000">
              <a:off x="-148" y="2074"/>
              <a:ext cx="894" cy="202"/>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3366CC"/>
                </a:buClr>
                <a:buSzPts val="2000"/>
                <a:buFont typeface="Arial"/>
                <a:buNone/>
              </a:pPr>
              <a:r>
                <a:rPr b="1" i="0" lang="en-US" sz="2000" u="none" cap="none" strike="noStrike">
                  <a:solidFill>
                    <a:srgbClr val="3366CC"/>
                  </a:solidFill>
                  <a:latin typeface="Arial"/>
                  <a:ea typeface="Arial"/>
                  <a:cs typeface="Arial"/>
                  <a:sym typeface="Arial"/>
                </a:rPr>
                <a:t>content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500"/>
                                        <p:tgtEl>
                                          <p:spTgt spid="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2000"/>
                                        <p:tgtEl>
                                          <p:spTgt spid="5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500"/>
                                        <p:tgtEl>
                                          <p:spTgt spid="5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500"/>
                                        <p:tgtEl>
                                          <p:spTgt spid="5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500"/>
                                        <p:tgtEl>
                                          <p:spTgt spid="5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500"/>
                                        <p:tgtEl>
                                          <p:spTgt spid="5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500"/>
                                        <p:tgtEl>
                                          <p:spTgt spid="5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2"/>
          <p:cNvSpPr txBox="1"/>
          <p:nvPr>
            <p:ph type="title"/>
          </p:nvPr>
        </p:nvSpPr>
        <p:spPr>
          <a:xfrm>
            <a:off x="428625" y="-60325"/>
            <a:ext cx="8215313" cy="1441058"/>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b="1" lang="en-US">
                <a:latin typeface="Calibri"/>
                <a:ea typeface="Calibri"/>
                <a:cs typeface="Calibri"/>
                <a:sym typeface="Calibri"/>
              </a:rPr>
              <a:t>Dynamic Elements Phases and Milestones</a:t>
            </a:r>
            <a:br>
              <a:rPr b="1" lang="en-US">
                <a:latin typeface="Calibri"/>
                <a:ea typeface="Calibri"/>
                <a:cs typeface="Calibri"/>
                <a:sym typeface="Calibri"/>
              </a:rPr>
            </a:br>
            <a:r>
              <a:rPr b="1" lang="en-US" sz="2200">
                <a:solidFill>
                  <a:srgbClr val="007FA3"/>
                </a:solidFill>
                <a:latin typeface="Arial"/>
                <a:ea typeface="Arial"/>
                <a:cs typeface="Arial"/>
                <a:sym typeface="Arial"/>
              </a:rPr>
              <a:t>1.2</a:t>
            </a:r>
            <a:r>
              <a:rPr lang="en-US" sz="2200">
                <a:latin typeface="Arial"/>
                <a:ea typeface="Arial"/>
                <a:cs typeface="Arial"/>
                <a:sym typeface="Arial"/>
              </a:rPr>
              <a:t> Describe the RUP methodologies</a:t>
            </a:r>
            <a:endParaRPr b="1" sz="2200">
              <a:latin typeface="Calibri"/>
              <a:ea typeface="Calibri"/>
              <a:cs typeface="Calibri"/>
              <a:sym typeface="Calibri"/>
            </a:endParaRPr>
          </a:p>
        </p:txBody>
      </p:sp>
      <p:cxnSp>
        <p:nvCxnSpPr>
          <p:cNvPr id="640" name="Google Shape;640;p12"/>
          <p:cNvCxnSpPr/>
          <p:nvPr/>
        </p:nvCxnSpPr>
        <p:spPr>
          <a:xfrm>
            <a:off x="528638" y="2705100"/>
            <a:ext cx="8515350" cy="1588"/>
          </a:xfrm>
          <a:prstGeom prst="straightConnector1">
            <a:avLst/>
          </a:prstGeom>
          <a:noFill/>
          <a:ln cap="flat" cmpd="sng" w="38150">
            <a:solidFill>
              <a:srgbClr val="FFFFFF"/>
            </a:solidFill>
            <a:prstDash val="solid"/>
            <a:miter lim="800000"/>
            <a:headEnd len="med" w="med" type="none"/>
            <a:tailEnd len="med" w="med" type="triangle"/>
          </a:ln>
        </p:spPr>
      </p:cxnSp>
      <p:sp>
        <p:nvSpPr>
          <p:cNvPr id="641" name="Google Shape;641;p12"/>
          <p:cNvSpPr txBox="1"/>
          <p:nvPr/>
        </p:nvSpPr>
        <p:spPr>
          <a:xfrm>
            <a:off x="7172325" y="2882900"/>
            <a:ext cx="1243013" cy="381000"/>
          </a:xfrm>
          <a:prstGeom prst="rect">
            <a:avLst/>
          </a:prstGeom>
          <a:noFill/>
          <a:ln>
            <a:noFill/>
          </a:ln>
        </p:spPr>
        <p:txBody>
          <a:bodyPr anchorCtr="0" anchor="t" bIns="51350" lIns="102700" spcFirstLastPara="1" rIns="102700" wrap="square" tIns="51350">
            <a:spAutoFit/>
          </a:bodyPr>
          <a:lstStyle/>
          <a:p>
            <a:pPr indent="0" lvl="0" marL="0" marR="0" rtl="0" algn="l">
              <a:lnSpc>
                <a:spcPct val="100000"/>
              </a:lnSpc>
              <a:spcBef>
                <a:spcPts val="0"/>
              </a:spcBef>
              <a:spcAft>
                <a:spcPts val="0"/>
              </a:spcAft>
              <a:buClr>
                <a:srgbClr val="1E0A40"/>
              </a:buClr>
              <a:buSzPts val="1400"/>
              <a:buFont typeface="Arial"/>
              <a:buNone/>
            </a:pPr>
            <a:r>
              <a:rPr b="0" i="0" lang="en-US" sz="1400" u="none" cap="none" strike="noStrike">
                <a:solidFill>
                  <a:srgbClr val="1E0A40"/>
                </a:solidFill>
                <a:latin typeface="Arial"/>
                <a:ea typeface="Arial"/>
                <a:cs typeface="Arial"/>
                <a:sym typeface="Arial"/>
              </a:rPr>
              <a:t>time</a:t>
            </a:r>
            <a:endParaRPr/>
          </a:p>
        </p:txBody>
      </p:sp>
      <p:grpSp>
        <p:nvGrpSpPr>
          <p:cNvPr id="642" name="Google Shape;642;p12"/>
          <p:cNvGrpSpPr/>
          <p:nvPr/>
        </p:nvGrpSpPr>
        <p:grpSpPr>
          <a:xfrm>
            <a:off x="227013" y="1987550"/>
            <a:ext cx="2856110" cy="4877814"/>
            <a:chOff x="152" y="816"/>
            <a:chExt cx="1600" cy="2740"/>
          </a:xfrm>
        </p:grpSpPr>
        <p:sp>
          <p:nvSpPr>
            <p:cNvPr id="643" name="Google Shape;643;p12"/>
            <p:cNvSpPr txBox="1"/>
            <p:nvPr/>
          </p:nvSpPr>
          <p:spPr>
            <a:xfrm>
              <a:off x="152" y="1672"/>
              <a:ext cx="944" cy="250"/>
            </a:xfrm>
            <a:prstGeom prst="rect">
              <a:avLst/>
            </a:prstGeom>
            <a:solidFill>
              <a:srgbClr val="787E8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Inception</a:t>
              </a:r>
              <a:endParaRPr/>
            </a:p>
          </p:txBody>
        </p:sp>
        <p:sp>
          <p:nvSpPr>
            <p:cNvPr id="644" name="Google Shape;644;p12"/>
            <p:cNvSpPr txBox="1"/>
            <p:nvPr/>
          </p:nvSpPr>
          <p:spPr>
            <a:xfrm>
              <a:off x="160" y="2040"/>
              <a:ext cx="1080" cy="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2200"/>
                <a:buFont typeface="Arial"/>
                <a:buNone/>
              </a:pPr>
              <a:r>
                <a:rPr b="0" i="0" lang="en-US" sz="2200" u="none" cap="none" strike="noStrike">
                  <a:solidFill>
                    <a:srgbClr val="1E0A40"/>
                  </a:solidFill>
                  <a:latin typeface="Arial"/>
                  <a:ea typeface="Arial"/>
                  <a:cs typeface="Arial"/>
                  <a:sym typeface="Arial"/>
                </a:rPr>
                <a:t>Define scope of project</a:t>
              </a:r>
              <a:endParaRPr/>
            </a:p>
          </p:txBody>
        </p:sp>
        <p:sp>
          <p:nvSpPr>
            <p:cNvPr id="645" name="Google Shape;645;p12"/>
            <p:cNvSpPr txBox="1"/>
            <p:nvPr/>
          </p:nvSpPr>
          <p:spPr>
            <a:xfrm>
              <a:off x="896" y="816"/>
              <a:ext cx="856" cy="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2000"/>
                <a:buFont typeface="Arial"/>
                <a:buNone/>
              </a:pPr>
              <a:r>
                <a:rPr b="0" i="0" lang="en-US" sz="2000" u="none" cap="none" strike="noStrike">
                  <a:solidFill>
                    <a:srgbClr val="1E0A40"/>
                  </a:solidFill>
                  <a:latin typeface="Arial"/>
                  <a:ea typeface="Arial"/>
                  <a:cs typeface="Arial"/>
                  <a:sym typeface="Arial"/>
                </a:rPr>
                <a:t>Lifecycle Objectives</a:t>
              </a:r>
              <a:endParaRPr/>
            </a:p>
          </p:txBody>
        </p:sp>
        <p:cxnSp>
          <p:nvCxnSpPr>
            <p:cNvPr id="646" name="Google Shape;646;p12"/>
            <p:cNvCxnSpPr/>
            <p:nvPr/>
          </p:nvCxnSpPr>
          <p:spPr>
            <a:xfrm>
              <a:off x="1200" y="1328"/>
              <a:ext cx="4" cy="1888"/>
            </a:xfrm>
            <a:prstGeom prst="straightConnector1">
              <a:avLst/>
            </a:prstGeom>
            <a:noFill/>
            <a:ln cap="flat" cmpd="sng" w="12600">
              <a:solidFill>
                <a:srgbClr val="FFFFFF"/>
              </a:solidFill>
              <a:prstDash val="solid"/>
              <a:miter lim="800000"/>
              <a:headEnd len="med" w="med" type="none"/>
              <a:tailEnd len="med" w="med" type="none"/>
            </a:ln>
          </p:spPr>
        </p:cxnSp>
        <p:grpSp>
          <p:nvGrpSpPr>
            <p:cNvPr id="647" name="Google Shape;647;p12"/>
            <p:cNvGrpSpPr/>
            <p:nvPr/>
          </p:nvGrpSpPr>
          <p:grpSpPr>
            <a:xfrm>
              <a:off x="244" y="2912"/>
              <a:ext cx="543" cy="644"/>
              <a:chOff x="244" y="2912"/>
              <a:chExt cx="543" cy="644"/>
            </a:xfrm>
          </p:grpSpPr>
          <p:sp>
            <p:nvSpPr>
              <p:cNvPr id="648" name="Google Shape;648;p12"/>
              <p:cNvSpPr/>
              <p:nvPr/>
            </p:nvSpPr>
            <p:spPr>
              <a:xfrm rot="-540000">
                <a:off x="285" y="3033"/>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49" name="Google Shape;649;p12"/>
              <p:cNvSpPr/>
              <p:nvPr/>
            </p:nvSpPr>
            <p:spPr>
              <a:xfrm rot="4380000">
                <a:off x="444" y="3134"/>
                <a:ext cx="194"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50" name="Google Shape;650;p12"/>
              <p:cNvSpPr/>
              <p:nvPr/>
            </p:nvSpPr>
            <p:spPr>
              <a:xfrm rot="10560000">
                <a:off x="366" y="3270"/>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51" name="Google Shape;651;p12"/>
              <p:cNvSpPr/>
              <p:nvPr/>
            </p:nvSpPr>
            <p:spPr>
              <a:xfrm rot="-6480000">
                <a:off x="213" y="317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52" name="Google Shape;652;p12"/>
              <p:cNvSpPr/>
              <p:nvPr/>
            </p:nvSpPr>
            <p:spPr>
              <a:xfrm flipH="1" rot="-5880000">
                <a:off x="198" y="2976"/>
                <a:ext cx="193" cy="74"/>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53" name="Google Shape;653;p12"/>
              <p:cNvSpPr/>
              <p:nvPr/>
            </p:nvSpPr>
            <p:spPr>
              <a:xfrm flipH="1" rot="-6780000">
                <a:off x="617" y="3414"/>
                <a:ext cx="194"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grpSp>
        <p:grpSp>
          <p:nvGrpSpPr>
            <p:cNvPr id="654" name="Google Shape;654;p12"/>
            <p:cNvGrpSpPr/>
            <p:nvPr/>
          </p:nvGrpSpPr>
          <p:grpSpPr>
            <a:xfrm>
              <a:off x="829" y="2912"/>
              <a:ext cx="544" cy="644"/>
              <a:chOff x="829" y="2912"/>
              <a:chExt cx="544" cy="644"/>
            </a:xfrm>
          </p:grpSpPr>
          <p:sp>
            <p:nvSpPr>
              <p:cNvPr id="655" name="Google Shape;655;p12"/>
              <p:cNvSpPr/>
              <p:nvPr/>
            </p:nvSpPr>
            <p:spPr>
              <a:xfrm rot="-540000">
                <a:off x="871" y="3033"/>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56" name="Google Shape;656;p12"/>
              <p:cNvSpPr/>
              <p:nvPr/>
            </p:nvSpPr>
            <p:spPr>
              <a:xfrm rot="4380000">
                <a:off x="1030" y="3134"/>
                <a:ext cx="194"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57" name="Google Shape;657;p12"/>
              <p:cNvSpPr/>
              <p:nvPr/>
            </p:nvSpPr>
            <p:spPr>
              <a:xfrm rot="10560000">
                <a:off x="952" y="3270"/>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58" name="Google Shape;658;p12"/>
              <p:cNvSpPr/>
              <p:nvPr/>
            </p:nvSpPr>
            <p:spPr>
              <a:xfrm rot="-6480000">
                <a:off x="798" y="317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59" name="Google Shape;659;p12"/>
              <p:cNvSpPr/>
              <p:nvPr/>
            </p:nvSpPr>
            <p:spPr>
              <a:xfrm flipH="1" rot="-5880000">
                <a:off x="784" y="2976"/>
                <a:ext cx="193" cy="74"/>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60" name="Google Shape;660;p12"/>
              <p:cNvSpPr/>
              <p:nvPr/>
            </p:nvSpPr>
            <p:spPr>
              <a:xfrm flipH="1" rot="-6780000">
                <a:off x="1203" y="3414"/>
                <a:ext cx="194"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grpSp>
        <p:sp>
          <p:nvSpPr>
            <p:cNvPr id="661" name="Google Shape;661;p12"/>
            <p:cNvSpPr txBox="1"/>
            <p:nvPr/>
          </p:nvSpPr>
          <p:spPr>
            <a:xfrm>
              <a:off x="536" y="2984"/>
              <a:ext cx="360" cy="4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4500"/>
                <a:buFont typeface="Arial"/>
                <a:buNone/>
              </a:pPr>
              <a:r>
                <a:rPr b="0" i="0" lang="en-US" sz="4500" u="none" cap="none" strike="noStrike">
                  <a:solidFill>
                    <a:srgbClr val="1E0A40"/>
                  </a:solidFill>
                  <a:latin typeface="Arial"/>
                  <a:ea typeface="Arial"/>
                  <a:cs typeface="Arial"/>
                  <a:sym typeface="Arial"/>
                </a:rPr>
                <a:t>…</a:t>
              </a:r>
              <a:endParaRPr/>
            </a:p>
          </p:txBody>
        </p:sp>
      </p:grpSp>
      <p:grpSp>
        <p:nvGrpSpPr>
          <p:cNvPr id="662" name="Google Shape;662;p12"/>
          <p:cNvGrpSpPr/>
          <p:nvPr/>
        </p:nvGrpSpPr>
        <p:grpSpPr>
          <a:xfrm>
            <a:off x="2228850" y="1924050"/>
            <a:ext cx="3167260" cy="4949252"/>
            <a:chOff x="1242" y="776"/>
            <a:chExt cx="1774" cy="2780"/>
          </a:xfrm>
        </p:grpSpPr>
        <p:sp>
          <p:nvSpPr>
            <p:cNvPr id="663" name="Google Shape;663;p12"/>
            <p:cNvSpPr txBox="1"/>
            <p:nvPr/>
          </p:nvSpPr>
          <p:spPr>
            <a:xfrm>
              <a:off x="1362" y="1664"/>
              <a:ext cx="944" cy="250"/>
            </a:xfrm>
            <a:prstGeom prst="rect">
              <a:avLst/>
            </a:prstGeom>
            <a:solidFill>
              <a:srgbClr val="787E8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Elaboration</a:t>
              </a:r>
              <a:endParaRPr/>
            </a:p>
          </p:txBody>
        </p:sp>
        <p:sp>
          <p:nvSpPr>
            <p:cNvPr id="664" name="Google Shape;664;p12"/>
            <p:cNvSpPr txBox="1"/>
            <p:nvPr/>
          </p:nvSpPr>
          <p:spPr>
            <a:xfrm>
              <a:off x="1242" y="2040"/>
              <a:ext cx="1320" cy="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2200"/>
                <a:buFont typeface="Arial"/>
                <a:buNone/>
              </a:pPr>
              <a:r>
                <a:rPr b="0" i="0" lang="en-US" sz="2200" u="none" cap="none" strike="noStrike">
                  <a:solidFill>
                    <a:srgbClr val="1E0A40"/>
                  </a:solidFill>
                  <a:latin typeface="Arial"/>
                  <a:ea typeface="Arial"/>
                  <a:cs typeface="Arial"/>
                  <a:sym typeface="Arial"/>
                </a:rPr>
                <a:t>Plan project, specify features, baseline architecture</a:t>
              </a:r>
              <a:endParaRPr/>
            </a:p>
          </p:txBody>
        </p:sp>
        <p:sp>
          <p:nvSpPr>
            <p:cNvPr id="665" name="Google Shape;665;p12"/>
            <p:cNvSpPr txBox="1"/>
            <p:nvPr/>
          </p:nvSpPr>
          <p:spPr>
            <a:xfrm>
              <a:off x="1984" y="776"/>
              <a:ext cx="1032" cy="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2000"/>
                <a:buFont typeface="Arial"/>
                <a:buNone/>
              </a:pPr>
              <a:r>
                <a:rPr b="0" i="0" lang="en-US" sz="2000" u="none" cap="none" strike="noStrike">
                  <a:solidFill>
                    <a:srgbClr val="1E0A40"/>
                  </a:solidFill>
                  <a:latin typeface="Arial"/>
                  <a:ea typeface="Arial"/>
                  <a:cs typeface="Arial"/>
                  <a:sym typeface="Arial"/>
                </a:rPr>
                <a:t>Lifecycle Architecture</a:t>
              </a:r>
              <a:endParaRPr/>
            </a:p>
          </p:txBody>
        </p:sp>
        <p:cxnSp>
          <p:nvCxnSpPr>
            <p:cNvPr id="666" name="Google Shape;666;p12"/>
            <p:cNvCxnSpPr/>
            <p:nvPr/>
          </p:nvCxnSpPr>
          <p:spPr>
            <a:xfrm>
              <a:off x="2520" y="1328"/>
              <a:ext cx="1" cy="1888"/>
            </a:xfrm>
            <a:prstGeom prst="straightConnector1">
              <a:avLst/>
            </a:prstGeom>
            <a:noFill/>
            <a:ln cap="flat" cmpd="sng" w="12600">
              <a:solidFill>
                <a:srgbClr val="FFFFFF"/>
              </a:solidFill>
              <a:prstDash val="solid"/>
              <a:miter lim="800000"/>
              <a:headEnd len="med" w="med" type="none"/>
              <a:tailEnd len="med" w="med" type="none"/>
            </a:ln>
          </p:spPr>
        </p:cxnSp>
        <p:grpSp>
          <p:nvGrpSpPr>
            <p:cNvPr id="667" name="Google Shape;667;p12"/>
            <p:cNvGrpSpPr/>
            <p:nvPr/>
          </p:nvGrpSpPr>
          <p:grpSpPr>
            <a:xfrm>
              <a:off x="1334" y="2912"/>
              <a:ext cx="544" cy="644"/>
              <a:chOff x="1334" y="2912"/>
              <a:chExt cx="544" cy="644"/>
            </a:xfrm>
          </p:grpSpPr>
          <p:sp>
            <p:nvSpPr>
              <p:cNvPr id="668" name="Google Shape;668;p12"/>
              <p:cNvSpPr/>
              <p:nvPr/>
            </p:nvSpPr>
            <p:spPr>
              <a:xfrm rot="-540000">
                <a:off x="1377" y="3033"/>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69" name="Google Shape;669;p12"/>
              <p:cNvSpPr/>
              <p:nvPr/>
            </p:nvSpPr>
            <p:spPr>
              <a:xfrm rot="4380000">
                <a:off x="1535" y="3134"/>
                <a:ext cx="194"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70" name="Google Shape;670;p12"/>
              <p:cNvSpPr/>
              <p:nvPr/>
            </p:nvSpPr>
            <p:spPr>
              <a:xfrm rot="10560000">
                <a:off x="1458" y="3270"/>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71" name="Google Shape;671;p12"/>
              <p:cNvSpPr/>
              <p:nvPr/>
            </p:nvSpPr>
            <p:spPr>
              <a:xfrm rot="-6480000">
                <a:off x="1304" y="317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72" name="Google Shape;672;p12"/>
              <p:cNvSpPr/>
              <p:nvPr/>
            </p:nvSpPr>
            <p:spPr>
              <a:xfrm flipH="1" rot="-5880000">
                <a:off x="1288" y="2976"/>
                <a:ext cx="193" cy="74"/>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73" name="Google Shape;673;p12"/>
              <p:cNvSpPr/>
              <p:nvPr/>
            </p:nvSpPr>
            <p:spPr>
              <a:xfrm flipH="1" rot="-6780000">
                <a:off x="1709" y="3414"/>
                <a:ext cx="194"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grpSp>
        <p:grpSp>
          <p:nvGrpSpPr>
            <p:cNvPr id="674" name="Google Shape;674;p12"/>
            <p:cNvGrpSpPr/>
            <p:nvPr/>
          </p:nvGrpSpPr>
          <p:grpSpPr>
            <a:xfrm>
              <a:off x="2104" y="2911"/>
              <a:ext cx="544" cy="645"/>
              <a:chOff x="2104" y="2911"/>
              <a:chExt cx="544" cy="645"/>
            </a:xfrm>
          </p:grpSpPr>
          <p:sp>
            <p:nvSpPr>
              <p:cNvPr id="675" name="Google Shape;675;p12"/>
              <p:cNvSpPr/>
              <p:nvPr/>
            </p:nvSpPr>
            <p:spPr>
              <a:xfrm rot="-540000">
                <a:off x="2147" y="303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76" name="Google Shape;676;p12"/>
              <p:cNvSpPr/>
              <p:nvPr/>
            </p:nvSpPr>
            <p:spPr>
              <a:xfrm rot="4380000">
                <a:off x="2305" y="3134"/>
                <a:ext cx="194"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77" name="Google Shape;677;p12"/>
              <p:cNvSpPr/>
              <p:nvPr/>
            </p:nvSpPr>
            <p:spPr>
              <a:xfrm rot="10560000">
                <a:off x="2228" y="3270"/>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78" name="Google Shape;678;p12"/>
              <p:cNvSpPr/>
              <p:nvPr/>
            </p:nvSpPr>
            <p:spPr>
              <a:xfrm rot="-6480000">
                <a:off x="2075" y="317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79" name="Google Shape;679;p12"/>
              <p:cNvSpPr/>
              <p:nvPr/>
            </p:nvSpPr>
            <p:spPr>
              <a:xfrm flipH="1" rot="-5880000">
                <a:off x="2058" y="2975"/>
                <a:ext cx="193" cy="74"/>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80" name="Google Shape;680;p12"/>
              <p:cNvSpPr/>
              <p:nvPr/>
            </p:nvSpPr>
            <p:spPr>
              <a:xfrm flipH="1" rot="-6780000">
                <a:off x="2479" y="3414"/>
                <a:ext cx="194"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grpSp>
        <p:sp>
          <p:nvSpPr>
            <p:cNvPr id="681" name="Google Shape;681;p12"/>
            <p:cNvSpPr txBox="1"/>
            <p:nvPr/>
          </p:nvSpPr>
          <p:spPr>
            <a:xfrm>
              <a:off x="1688" y="3000"/>
              <a:ext cx="357" cy="4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4500"/>
                <a:buFont typeface="Arial"/>
                <a:buNone/>
              </a:pPr>
              <a:r>
                <a:rPr b="0" i="0" lang="en-US" sz="4500" u="none" cap="none" strike="noStrike">
                  <a:solidFill>
                    <a:srgbClr val="1E0A40"/>
                  </a:solidFill>
                  <a:latin typeface="Arial"/>
                  <a:ea typeface="Arial"/>
                  <a:cs typeface="Arial"/>
                  <a:sym typeface="Arial"/>
                </a:rPr>
                <a:t>…</a:t>
              </a:r>
              <a:endParaRPr/>
            </a:p>
          </p:txBody>
        </p:sp>
      </p:grpSp>
      <p:grpSp>
        <p:nvGrpSpPr>
          <p:cNvPr id="682" name="Google Shape;682;p12"/>
          <p:cNvGrpSpPr/>
          <p:nvPr/>
        </p:nvGrpSpPr>
        <p:grpSpPr>
          <a:xfrm>
            <a:off x="4597400" y="1766888"/>
            <a:ext cx="2762449" cy="5130609"/>
            <a:chOff x="2581" y="672"/>
            <a:chExt cx="1547" cy="2882"/>
          </a:xfrm>
        </p:grpSpPr>
        <p:sp>
          <p:nvSpPr>
            <p:cNvPr id="683" name="Google Shape;683;p12"/>
            <p:cNvSpPr txBox="1"/>
            <p:nvPr/>
          </p:nvSpPr>
          <p:spPr>
            <a:xfrm>
              <a:off x="3208" y="672"/>
              <a:ext cx="920" cy="5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2000"/>
                <a:buFont typeface="Arial"/>
                <a:buNone/>
              </a:pPr>
              <a:r>
                <a:rPr b="0" i="0" lang="en-US" sz="2000" u="none" cap="none" strike="noStrike">
                  <a:solidFill>
                    <a:srgbClr val="1E0A40"/>
                  </a:solidFill>
                  <a:latin typeface="Arial"/>
                  <a:ea typeface="Arial"/>
                  <a:cs typeface="Arial"/>
                  <a:sym typeface="Arial"/>
                </a:rPr>
                <a:t>Initial Operational Capability</a:t>
              </a:r>
              <a:endParaRPr/>
            </a:p>
          </p:txBody>
        </p:sp>
        <p:sp>
          <p:nvSpPr>
            <p:cNvPr id="684" name="Google Shape;684;p12"/>
            <p:cNvSpPr txBox="1"/>
            <p:nvPr/>
          </p:nvSpPr>
          <p:spPr>
            <a:xfrm>
              <a:off x="2581" y="1664"/>
              <a:ext cx="1112" cy="250"/>
            </a:xfrm>
            <a:prstGeom prst="rect">
              <a:avLst/>
            </a:prstGeom>
            <a:solidFill>
              <a:srgbClr val="787E8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Construction</a:t>
              </a:r>
              <a:endParaRPr/>
            </a:p>
          </p:txBody>
        </p:sp>
        <p:sp>
          <p:nvSpPr>
            <p:cNvPr id="685" name="Google Shape;685;p12"/>
            <p:cNvSpPr txBox="1"/>
            <p:nvPr/>
          </p:nvSpPr>
          <p:spPr>
            <a:xfrm>
              <a:off x="2621" y="2040"/>
              <a:ext cx="1080" cy="2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2200"/>
                <a:buFont typeface="Arial"/>
                <a:buNone/>
              </a:pPr>
              <a:r>
                <a:rPr b="0" i="0" lang="en-US" sz="2200" u="none" cap="none" strike="noStrike">
                  <a:solidFill>
                    <a:srgbClr val="1E0A40"/>
                  </a:solidFill>
                  <a:latin typeface="Arial"/>
                  <a:ea typeface="Arial"/>
                  <a:cs typeface="Arial"/>
                  <a:sym typeface="Arial"/>
                </a:rPr>
                <a:t>Build product</a:t>
              </a:r>
              <a:endParaRPr/>
            </a:p>
          </p:txBody>
        </p:sp>
        <p:cxnSp>
          <p:nvCxnSpPr>
            <p:cNvPr id="686" name="Google Shape;686;p12"/>
            <p:cNvCxnSpPr/>
            <p:nvPr/>
          </p:nvCxnSpPr>
          <p:spPr>
            <a:xfrm>
              <a:off x="3768" y="1328"/>
              <a:ext cx="1" cy="1888"/>
            </a:xfrm>
            <a:prstGeom prst="straightConnector1">
              <a:avLst/>
            </a:prstGeom>
            <a:noFill/>
            <a:ln cap="flat" cmpd="sng" w="12600">
              <a:solidFill>
                <a:srgbClr val="FFFFFF"/>
              </a:solidFill>
              <a:prstDash val="solid"/>
              <a:miter lim="800000"/>
              <a:headEnd len="med" w="med" type="none"/>
              <a:tailEnd len="med" w="med" type="none"/>
            </a:ln>
          </p:spPr>
        </p:cxnSp>
        <p:grpSp>
          <p:nvGrpSpPr>
            <p:cNvPr id="687" name="Google Shape;687;p12"/>
            <p:cNvGrpSpPr/>
            <p:nvPr/>
          </p:nvGrpSpPr>
          <p:grpSpPr>
            <a:xfrm>
              <a:off x="2638" y="2911"/>
              <a:ext cx="548" cy="643"/>
              <a:chOff x="2638" y="2911"/>
              <a:chExt cx="548" cy="643"/>
            </a:xfrm>
          </p:grpSpPr>
          <p:sp>
            <p:nvSpPr>
              <p:cNvPr id="688" name="Google Shape;688;p12"/>
              <p:cNvSpPr/>
              <p:nvPr/>
            </p:nvSpPr>
            <p:spPr>
              <a:xfrm rot="-540000">
                <a:off x="2681" y="303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89" name="Google Shape;689;p12"/>
              <p:cNvSpPr/>
              <p:nvPr/>
            </p:nvSpPr>
            <p:spPr>
              <a:xfrm rot="4380000">
                <a:off x="2840" y="3128"/>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90" name="Google Shape;690;p12"/>
              <p:cNvSpPr/>
              <p:nvPr/>
            </p:nvSpPr>
            <p:spPr>
              <a:xfrm rot="10560000">
                <a:off x="2761" y="3270"/>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91" name="Google Shape;691;p12"/>
              <p:cNvSpPr/>
              <p:nvPr/>
            </p:nvSpPr>
            <p:spPr>
              <a:xfrm rot="-6480000">
                <a:off x="2607" y="317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92" name="Google Shape;692;p12"/>
              <p:cNvSpPr/>
              <p:nvPr/>
            </p:nvSpPr>
            <p:spPr>
              <a:xfrm flipH="1" rot="-5880000">
                <a:off x="2594" y="2974"/>
                <a:ext cx="193"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93" name="Google Shape;693;p12"/>
              <p:cNvSpPr/>
              <p:nvPr/>
            </p:nvSpPr>
            <p:spPr>
              <a:xfrm flipH="1" rot="-6780000">
                <a:off x="3017" y="3412"/>
                <a:ext cx="193"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grpSp>
        <p:grpSp>
          <p:nvGrpSpPr>
            <p:cNvPr id="694" name="Google Shape;694;p12"/>
            <p:cNvGrpSpPr/>
            <p:nvPr/>
          </p:nvGrpSpPr>
          <p:grpSpPr>
            <a:xfrm>
              <a:off x="3368" y="2911"/>
              <a:ext cx="548" cy="643"/>
              <a:chOff x="3368" y="2911"/>
              <a:chExt cx="548" cy="643"/>
            </a:xfrm>
          </p:grpSpPr>
          <p:sp>
            <p:nvSpPr>
              <p:cNvPr id="695" name="Google Shape;695;p12"/>
              <p:cNvSpPr/>
              <p:nvPr/>
            </p:nvSpPr>
            <p:spPr>
              <a:xfrm rot="-540000">
                <a:off x="3410" y="303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96" name="Google Shape;696;p12"/>
              <p:cNvSpPr/>
              <p:nvPr/>
            </p:nvSpPr>
            <p:spPr>
              <a:xfrm rot="4380000">
                <a:off x="3570" y="3128"/>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97" name="Google Shape;697;p12"/>
              <p:cNvSpPr/>
              <p:nvPr/>
            </p:nvSpPr>
            <p:spPr>
              <a:xfrm rot="10560000">
                <a:off x="3490" y="3270"/>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98" name="Google Shape;698;p12"/>
              <p:cNvSpPr/>
              <p:nvPr/>
            </p:nvSpPr>
            <p:spPr>
              <a:xfrm rot="-6480000">
                <a:off x="3337" y="317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699" name="Google Shape;699;p12"/>
              <p:cNvSpPr/>
              <p:nvPr/>
            </p:nvSpPr>
            <p:spPr>
              <a:xfrm flipH="1" rot="-5880000">
                <a:off x="3324" y="2974"/>
                <a:ext cx="193"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00" name="Google Shape;700;p12"/>
              <p:cNvSpPr/>
              <p:nvPr/>
            </p:nvSpPr>
            <p:spPr>
              <a:xfrm flipH="1" rot="-6780000">
                <a:off x="3747" y="3412"/>
                <a:ext cx="193"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grpSp>
        <p:sp>
          <p:nvSpPr>
            <p:cNvPr id="701" name="Google Shape;701;p12"/>
            <p:cNvSpPr txBox="1"/>
            <p:nvPr/>
          </p:nvSpPr>
          <p:spPr>
            <a:xfrm>
              <a:off x="3032" y="3008"/>
              <a:ext cx="360" cy="4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4500"/>
                <a:buFont typeface="Arial"/>
                <a:buNone/>
              </a:pPr>
              <a:r>
                <a:rPr b="0" i="0" lang="en-US" sz="4500" u="none" cap="none" strike="noStrike">
                  <a:solidFill>
                    <a:srgbClr val="1E0A40"/>
                  </a:solidFill>
                  <a:latin typeface="Arial"/>
                  <a:ea typeface="Arial"/>
                  <a:cs typeface="Arial"/>
                  <a:sym typeface="Arial"/>
                </a:rPr>
                <a:t>…</a:t>
              </a:r>
              <a:endParaRPr/>
            </a:p>
          </p:txBody>
        </p:sp>
      </p:grpSp>
      <p:grpSp>
        <p:nvGrpSpPr>
          <p:cNvPr id="702" name="Google Shape;702;p12"/>
          <p:cNvGrpSpPr/>
          <p:nvPr/>
        </p:nvGrpSpPr>
        <p:grpSpPr>
          <a:xfrm>
            <a:off x="3175" y="2000250"/>
            <a:ext cx="1555949" cy="647893"/>
            <a:chOff x="40" y="818"/>
            <a:chExt cx="871" cy="364"/>
          </a:xfrm>
        </p:grpSpPr>
        <p:sp>
          <p:nvSpPr>
            <p:cNvPr id="703" name="Google Shape;703;p12"/>
            <p:cNvSpPr/>
            <p:nvPr/>
          </p:nvSpPr>
          <p:spPr>
            <a:xfrm>
              <a:off x="399" y="840"/>
              <a:ext cx="512" cy="306"/>
            </a:xfrm>
            <a:prstGeom prst="rightArrow">
              <a:avLst>
                <a:gd fmla="val 50000" name="adj1"/>
                <a:gd fmla="val 41830" name="adj2"/>
              </a:avLst>
            </a:prstGeom>
            <a:solidFill>
              <a:srgbClr val="787E8A"/>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704" name="Google Shape;704;p12"/>
            <p:cNvSpPr/>
            <p:nvPr/>
          </p:nvSpPr>
          <p:spPr>
            <a:xfrm>
              <a:off x="40" y="818"/>
              <a:ext cx="739" cy="364"/>
            </a:xfrm>
            <a:prstGeom prst="rect">
              <a:avLst/>
            </a:prstGeom>
            <a:solidFill>
              <a:srgbClr val="787E8A"/>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Tahoma"/>
                <a:buNone/>
              </a:pPr>
              <a:r>
                <a:rPr b="0" i="0" lang="en-US" sz="1400" u="none" cap="none" strike="noStrike">
                  <a:solidFill>
                    <a:srgbClr val="FFFFFF"/>
                  </a:solidFill>
                  <a:latin typeface="Tahoma"/>
                  <a:ea typeface="Tahoma"/>
                  <a:cs typeface="Tahoma"/>
                  <a:sym typeface="Tahoma"/>
                </a:rPr>
                <a:t>Major Milestones</a:t>
              </a:r>
              <a:endParaRPr/>
            </a:p>
          </p:txBody>
        </p:sp>
      </p:grpSp>
      <p:grpSp>
        <p:nvGrpSpPr>
          <p:cNvPr id="705" name="Google Shape;705;p12"/>
          <p:cNvGrpSpPr/>
          <p:nvPr/>
        </p:nvGrpSpPr>
        <p:grpSpPr>
          <a:xfrm>
            <a:off x="6910388" y="2039938"/>
            <a:ext cx="2316361" cy="4849239"/>
            <a:chOff x="3864" y="832"/>
            <a:chExt cx="1297" cy="2724"/>
          </a:xfrm>
        </p:grpSpPr>
        <p:sp>
          <p:nvSpPr>
            <p:cNvPr id="706" name="Google Shape;706;p12"/>
            <p:cNvSpPr txBox="1"/>
            <p:nvPr/>
          </p:nvSpPr>
          <p:spPr>
            <a:xfrm>
              <a:off x="3872" y="1664"/>
              <a:ext cx="944" cy="250"/>
            </a:xfrm>
            <a:prstGeom prst="rect">
              <a:avLst/>
            </a:prstGeom>
            <a:solidFill>
              <a:srgbClr val="787E8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Transition</a:t>
              </a:r>
              <a:endParaRPr/>
            </a:p>
          </p:txBody>
        </p:sp>
        <p:sp>
          <p:nvSpPr>
            <p:cNvPr id="707" name="Google Shape;707;p12"/>
            <p:cNvSpPr txBox="1"/>
            <p:nvPr/>
          </p:nvSpPr>
          <p:spPr>
            <a:xfrm>
              <a:off x="3864" y="2040"/>
              <a:ext cx="1080" cy="8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2200"/>
                <a:buFont typeface="Arial"/>
                <a:buNone/>
              </a:pPr>
              <a:r>
                <a:rPr b="0" i="0" lang="en-US" sz="2200" u="none" cap="none" strike="noStrike">
                  <a:solidFill>
                    <a:srgbClr val="1E0A40"/>
                  </a:solidFill>
                  <a:latin typeface="Arial"/>
                  <a:ea typeface="Arial"/>
                  <a:cs typeface="Arial"/>
                  <a:sym typeface="Arial"/>
                </a:rPr>
                <a:t>Transition product to end user community</a:t>
              </a:r>
              <a:endParaRPr/>
            </a:p>
          </p:txBody>
        </p:sp>
        <p:grpSp>
          <p:nvGrpSpPr>
            <p:cNvPr id="708" name="Google Shape;708;p12"/>
            <p:cNvGrpSpPr/>
            <p:nvPr/>
          </p:nvGrpSpPr>
          <p:grpSpPr>
            <a:xfrm>
              <a:off x="3880" y="2911"/>
              <a:ext cx="544" cy="644"/>
              <a:chOff x="3880" y="2911"/>
              <a:chExt cx="544" cy="644"/>
            </a:xfrm>
          </p:grpSpPr>
          <p:sp>
            <p:nvSpPr>
              <p:cNvPr id="709" name="Google Shape;709;p12"/>
              <p:cNvSpPr/>
              <p:nvPr/>
            </p:nvSpPr>
            <p:spPr>
              <a:xfrm rot="-540000">
                <a:off x="3924" y="3033"/>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10" name="Google Shape;710;p12"/>
              <p:cNvSpPr/>
              <p:nvPr/>
            </p:nvSpPr>
            <p:spPr>
              <a:xfrm rot="4380000">
                <a:off x="4084" y="3128"/>
                <a:ext cx="194"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11" name="Google Shape;711;p12"/>
              <p:cNvSpPr/>
              <p:nvPr/>
            </p:nvSpPr>
            <p:spPr>
              <a:xfrm rot="10560000">
                <a:off x="4004" y="3270"/>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12" name="Google Shape;712;p12"/>
              <p:cNvSpPr/>
              <p:nvPr/>
            </p:nvSpPr>
            <p:spPr>
              <a:xfrm rot="-6480000">
                <a:off x="3849" y="317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13" name="Google Shape;713;p12"/>
              <p:cNvSpPr/>
              <p:nvPr/>
            </p:nvSpPr>
            <p:spPr>
              <a:xfrm flipH="1" rot="-5880000">
                <a:off x="3838" y="2974"/>
                <a:ext cx="193"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14" name="Google Shape;714;p12"/>
              <p:cNvSpPr/>
              <p:nvPr/>
            </p:nvSpPr>
            <p:spPr>
              <a:xfrm flipH="1" rot="-6780000">
                <a:off x="4255" y="3414"/>
                <a:ext cx="194" cy="74"/>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grpSp>
        <p:grpSp>
          <p:nvGrpSpPr>
            <p:cNvPr id="715" name="Google Shape;715;p12"/>
            <p:cNvGrpSpPr/>
            <p:nvPr/>
          </p:nvGrpSpPr>
          <p:grpSpPr>
            <a:xfrm>
              <a:off x="4459" y="2912"/>
              <a:ext cx="544" cy="644"/>
              <a:chOff x="4459" y="2912"/>
              <a:chExt cx="544" cy="644"/>
            </a:xfrm>
          </p:grpSpPr>
          <p:sp>
            <p:nvSpPr>
              <p:cNvPr id="716" name="Google Shape;716;p12"/>
              <p:cNvSpPr/>
              <p:nvPr/>
            </p:nvSpPr>
            <p:spPr>
              <a:xfrm rot="-540000">
                <a:off x="4501" y="3033"/>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17" name="Google Shape;717;p12"/>
              <p:cNvSpPr/>
              <p:nvPr/>
            </p:nvSpPr>
            <p:spPr>
              <a:xfrm rot="4380000">
                <a:off x="4659" y="3134"/>
                <a:ext cx="194"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18" name="Google Shape;718;p12"/>
              <p:cNvSpPr/>
              <p:nvPr/>
            </p:nvSpPr>
            <p:spPr>
              <a:xfrm rot="10560000">
                <a:off x="4582" y="3270"/>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19" name="Google Shape;719;p12"/>
              <p:cNvSpPr/>
              <p:nvPr/>
            </p:nvSpPr>
            <p:spPr>
              <a:xfrm rot="-6480000">
                <a:off x="4428" y="3172"/>
                <a:ext cx="193" cy="75"/>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20" name="Google Shape;720;p12"/>
              <p:cNvSpPr/>
              <p:nvPr/>
            </p:nvSpPr>
            <p:spPr>
              <a:xfrm flipH="1" rot="-5880000">
                <a:off x="4413" y="2976"/>
                <a:ext cx="193" cy="74"/>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sp>
            <p:nvSpPr>
              <p:cNvPr id="721" name="Google Shape;721;p12"/>
              <p:cNvSpPr/>
              <p:nvPr/>
            </p:nvSpPr>
            <p:spPr>
              <a:xfrm flipH="1" rot="-6780000">
                <a:off x="4833" y="3414"/>
                <a:ext cx="194" cy="76"/>
              </a:xfrm>
              <a:custGeom>
                <a:rect b="b" l="l" r="r" t="t"/>
                <a:pathLst>
                  <a:path extrusionOk="0" h="21600" w="21600">
                    <a:moveTo>
                      <a:pt x="16300" y="10800"/>
                    </a:moveTo>
                    <a:cubicBezTo>
                      <a:pt x="16300" y="7762"/>
                      <a:pt x="13837" y="5300"/>
                      <a:pt x="10800" y="5300"/>
                    </a:cubicBezTo>
                    <a:cubicBezTo>
                      <a:pt x="7762" y="5300"/>
                      <a:pt x="5300" y="7762"/>
                      <a:pt x="5300" y="10800"/>
                    </a:cubicBezTo>
                    <a:lnTo>
                      <a:pt x="0" y="10800"/>
                    </a:lnTo>
                    <a:cubicBezTo>
                      <a:pt x="0" y="4835"/>
                      <a:pt x="4835" y="0"/>
                      <a:pt x="10800" y="0"/>
                    </a:cubicBezTo>
                    <a:cubicBezTo>
                      <a:pt x="16764" y="-1"/>
                      <a:pt x="21599" y="4835"/>
                      <a:pt x="21600" y="10799"/>
                    </a:cubicBezTo>
                    <a:lnTo>
                      <a:pt x="21600" y="10800"/>
                    </a:lnTo>
                    <a:lnTo>
                      <a:pt x="24300" y="10800"/>
                    </a:lnTo>
                    <a:lnTo>
                      <a:pt x="18950" y="16150"/>
                    </a:lnTo>
                    <a:lnTo>
                      <a:pt x="13600" y="10800"/>
                    </a:lnTo>
                    <a:lnTo>
                      <a:pt x="16300" y="10800"/>
                    </a:lnTo>
                    <a:close/>
                  </a:path>
                </a:pathLst>
              </a:custGeom>
              <a:solidFill>
                <a:srgbClr val="787E8A"/>
              </a:solidFill>
              <a:ln cap="flat" cmpd="sng" w="126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0A40"/>
                  </a:solidFill>
                  <a:latin typeface="Arial"/>
                  <a:ea typeface="Arial"/>
                  <a:cs typeface="Arial"/>
                  <a:sym typeface="Arial"/>
                </a:endParaRPr>
              </a:p>
            </p:txBody>
          </p:sp>
        </p:grpSp>
        <p:sp>
          <p:nvSpPr>
            <p:cNvPr id="722" name="Google Shape;722;p12"/>
            <p:cNvSpPr txBox="1"/>
            <p:nvPr/>
          </p:nvSpPr>
          <p:spPr>
            <a:xfrm>
              <a:off x="4168" y="3008"/>
              <a:ext cx="360" cy="4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4500"/>
                <a:buFont typeface="Arial"/>
                <a:buNone/>
              </a:pPr>
              <a:r>
                <a:rPr b="0" i="0" lang="en-US" sz="4500" u="none" cap="none" strike="noStrike">
                  <a:solidFill>
                    <a:srgbClr val="1E0A40"/>
                  </a:solidFill>
                  <a:latin typeface="Arial"/>
                  <a:ea typeface="Arial"/>
                  <a:cs typeface="Arial"/>
                  <a:sym typeface="Arial"/>
                </a:rPr>
                <a:t>…</a:t>
              </a:r>
              <a:endParaRPr/>
            </a:p>
          </p:txBody>
        </p:sp>
        <p:cxnSp>
          <p:nvCxnSpPr>
            <p:cNvPr id="723" name="Google Shape;723;p12"/>
            <p:cNvCxnSpPr/>
            <p:nvPr/>
          </p:nvCxnSpPr>
          <p:spPr>
            <a:xfrm>
              <a:off x="4888" y="1360"/>
              <a:ext cx="1" cy="1888"/>
            </a:xfrm>
            <a:prstGeom prst="straightConnector1">
              <a:avLst/>
            </a:prstGeom>
            <a:noFill/>
            <a:ln cap="flat" cmpd="sng" w="12600">
              <a:solidFill>
                <a:srgbClr val="FFFFFF"/>
              </a:solidFill>
              <a:prstDash val="solid"/>
              <a:miter lim="800000"/>
              <a:headEnd len="med" w="med" type="none"/>
              <a:tailEnd len="med" w="med" type="none"/>
            </a:ln>
          </p:spPr>
        </p:cxnSp>
        <p:sp>
          <p:nvSpPr>
            <p:cNvPr id="724" name="Google Shape;724;p12"/>
            <p:cNvSpPr txBox="1"/>
            <p:nvPr/>
          </p:nvSpPr>
          <p:spPr>
            <a:xfrm>
              <a:off x="4466" y="832"/>
              <a:ext cx="695" cy="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2000"/>
                <a:buFont typeface="Arial"/>
                <a:buNone/>
              </a:pPr>
              <a:r>
                <a:rPr b="0" i="0" lang="en-US" sz="2000" u="none" cap="none" strike="noStrike">
                  <a:solidFill>
                    <a:srgbClr val="1E0A40"/>
                  </a:solidFill>
                  <a:latin typeface="Arial"/>
                  <a:ea typeface="Arial"/>
                  <a:cs typeface="Arial"/>
                  <a:sym typeface="Arial"/>
                </a:rPr>
                <a:t>Product Release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20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gtEl>
                                        <p:attrNameLst>
                                          <p:attrName>style.visibility</p:attrName>
                                        </p:attrNameLst>
                                      </p:cBhvr>
                                      <p:to>
                                        <p:strVal val="visible"/>
                                      </p:to>
                                    </p:set>
                                    <p:anim calcmode="lin" valueType="num">
                                      <p:cBhvr additive="base">
                                        <p:cTn dur="2000"/>
                                        <p:tgtEl>
                                          <p:spTgt spid="6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2"/>
                                        </p:tgtEl>
                                        <p:attrNameLst>
                                          <p:attrName>style.visibility</p:attrName>
                                        </p:attrNameLst>
                                      </p:cBhvr>
                                      <p:to>
                                        <p:strVal val="visible"/>
                                      </p:to>
                                    </p:set>
                                    <p:anim calcmode="lin" valueType="num">
                                      <p:cBhvr additive="base">
                                        <p:cTn dur="2000"/>
                                        <p:tgtEl>
                                          <p:spTgt spid="6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2000"/>
                                        <p:tgtEl>
                                          <p:spTgt spid="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3"/>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b="1" lang="en-US">
                <a:latin typeface="Calibri"/>
                <a:ea typeface="Calibri"/>
                <a:cs typeface="Calibri"/>
                <a:sym typeface="Calibri"/>
              </a:rPr>
              <a:t>Inception Phase</a:t>
            </a:r>
            <a:br>
              <a:rPr b="1" lang="en-US">
                <a:latin typeface="Calibri"/>
                <a:ea typeface="Calibri"/>
                <a:cs typeface="Calibri"/>
                <a:sym typeface="Calibri"/>
              </a:rPr>
            </a:br>
            <a:r>
              <a:rPr b="1" lang="en-US" sz="2200">
                <a:solidFill>
                  <a:srgbClr val="007FA3"/>
                </a:solidFill>
                <a:latin typeface="Arial"/>
                <a:ea typeface="Arial"/>
                <a:cs typeface="Arial"/>
                <a:sym typeface="Arial"/>
              </a:rPr>
              <a:t>1.2</a:t>
            </a:r>
            <a:r>
              <a:rPr lang="en-US" sz="2200">
                <a:latin typeface="Arial"/>
                <a:ea typeface="Arial"/>
                <a:cs typeface="Arial"/>
                <a:sym typeface="Arial"/>
              </a:rPr>
              <a:t> Describe the RUP methodologies</a:t>
            </a:r>
            <a:endParaRPr b="1" sz="2200">
              <a:latin typeface="Calibri"/>
              <a:ea typeface="Calibri"/>
              <a:cs typeface="Calibri"/>
              <a:sym typeface="Calibri"/>
            </a:endParaRPr>
          </a:p>
        </p:txBody>
      </p:sp>
      <p:sp>
        <p:nvSpPr>
          <p:cNvPr id="730" name="Google Shape;730;p13"/>
          <p:cNvSpPr txBox="1"/>
          <p:nvPr>
            <p:ph idx="1" type="body"/>
          </p:nvPr>
        </p:nvSpPr>
        <p:spPr>
          <a:xfrm>
            <a:off x="468313" y="1916113"/>
            <a:ext cx="8102600" cy="4941887"/>
          </a:xfrm>
          <a:prstGeom prst="rect">
            <a:avLst/>
          </a:prstGeom>
          <a:noFill/>
          <a:ln>
            <a:noFill/>
          </a:ln>
        </p:spPr>
        <p:txBody>
          <a:bodyPr anchorCtr="0" anchor="t" bIns="91425" lIns="91425" spcFirstLastPara="1" rIns="91425" wrap="square" tIns="91425">
            <a:normAutofit/>
          </a:bodyPr>
          <a:lstStyle/>
          <a:p>
            <a:pPr indent="-471488" lvl="0" marL="474663" rtl="0" algn="l">
              <a:lnSpc>
                <a:spcPct val="80000"/>
              </a:lnSpc>
              <a:spcBef>
                <a:spcPts val="0"/>
              </a:spcBef>
              <a:spcAft>
                <a:spcPts val="0"/>
              </a:spcAft>
              <a:buClr>
                <a:schemeClr val="dk1"/>
              </a:buClr>
              <a:buSzPts val="1120"/>
              <a:buFont typeface="Arial"/>
              <a:buNone/>
            </a:pPr>
            <a:r>
              <a:rPr lang="en-US"/>
              <a:t>Objective:</a:t>
            </a:r>
            <a:endParaRPr/>
          </a:p>
          <a:p>
            <a:pPr indent="-471488" lvl="0" marL="474663" rtl="0" algn="l">
              <a:lnSpc>
                <a:spcPct val="80000"/>
              </a:lnSpc>
              <a:spcBef>
                <a:spcPts val="450"/>
              </a:spcBef>
              <a:spcAft>
                <a:spcPts val="0"/>
              </a:spcAft>
              <a:buClr>
                <a:srgbClr val="00FFFF"/>
              </a:buClr>
              <a:buSzPts val="1120"/>
              <a:buFont typeface="Noto Sans Symbols"/>
              <a:buChar char="■"/>
            </a:pPr>
            <a:r>
              <a:rPr lang="en-US"/>
              <a:t>Understand what to build. </a:t>
            </a:r>
            <a:endParaRPr/>
          </a:p>
          <a:p>
            <a:pPr indent="-398463" lvl="1" marL="801688" rtl="0" algn="l">
              <a:lnSpc>
                <a:spcPct val="80000"/>
              </a:lnSpc>
              <a:spcBef>
                <a:spcPts val="375"/>
              </a:spcBef>
              <a:spcAft>
                <a:spcPts val="0"/>
              </a:spcAft>
              <a:buClr>
                <a:srgbClr val="339966"/>
              </a:buClr>
              <a:buSzPts val="1050"/>
              <a:buFont typeface="Noto Sans Symbols"/>
              <a:buChar char="■"/>
            </a:pPr>
            <a:r>
              <a:rPr lang="en-US" sz="1500"/>
              <a:t>A vision document:</a:t>
            </a:r>
            <a:endParaRPr/>
          </a:p>
          <a:p>
            <a:pPr indent="-398463" lvl="1" marL="801688" rtl="0" algn="l">
              <a:lnSpc>
                <a:spcPct val="80000"/>
              </a:lnSpc>
              <a:spcBef>
                <a:spcPts val="375"/>
              </a:spcBef>
              <a:spcAft>
                <a:spcPts val="0"/>
              </a:spcAft>
              <a:buClr>
                <a:srgbClr val="339966"/>
              </a:buClr>
              <a:buSzPts val="1050"/>
              <a:buFont typeface="Noto Sans Symbols"/>
              <a:buChar char="■"/>
            </a:pPr>
            <a:r>
              <a:rPr lang="en-US" sz="1500"/>
              <a:t>Optional  business model</a:t>
            </a:r>
            <a:endParaRPr/>
          </a:p>
          <a:p>
            <a:pPr indent="-398463" lvl="1" marL="801688" rtl="0" algn="l">
              <a:lnSpc>
                <a:spcPct val="80000"/>
              </a:lnSpc>
              <a:spcBef>
                <a:spcPts val="375"/>
              </a:spcBef>
              <a:spcAft>
                <a:spcPts val="0"/>
              </a:spcAft>
              <a:buClr>
                <a:srgbClr val="339966"/>
              </a:buClr>
              <a:buSzPts val="1050"/>
              <a:buFont typeface="Noto Sans Symbols"/>
              <a:buChar char="■"/>
            </a:pPr>
            <a:r>
              <a:rPr lang="en-US" sz="1500"/>
              <a:t>An initial project glossary</a:t>
            </a:r>
            <a:endParaRPr/>
          </a:p>
          <a:p>
            <a:pPr indent="-398463" lvl="1" marL="801688" rtl="0" algn="l">
              <a:lnSpc>
                <a:spcPct val="80000"/>
              </a:lnSpc>
              <a:spcBef>
                <a:spcPts val="400"/>
              </a:spcBef>
              <a:spcAft>
                <a:spcPts val="0"/>
              </a:spcAft>
              <a:buClr>
                <a:schemeClr val="dk1"/>
              </a:buClr>
              <a:buSzPts val="1120"/>
              <a:buFont typeface="Arial"/>
              <a:buNone/>
            </a:pPr>
            <a:r>
              <a:t/>
            </a:r>
            <a:endParaRPr>
              <a:solidFill>
                <a:srgbClr val="FFFF99"/>
              </a:solidFill>
            </a:endParaRPr>
          </a:p>
          <a:p>
            <a:pPr indent="-471488" lvl="0" marL="474663" rtl="0" algn="l">
              <a:lnSpc>
                <a:spcPct val="80000"/>
              </a:lnSpc>
              <a:spcBef>
                <a:spcPts val="450"/>
              </a:spcBef>
              <a:spcAft>
                <a:spcPts val="0"/>
              </a:spcAft>
              <a:buClr>
                <a:srgbClr val="00FFFF"/>
              </a:buClr>
              <a:buSzPts val="1120"/>
              <a:buFont typeface="Noto Sans Symbols"/>
              <a:buChar char="■"/>
            </a:pPr>
            <a:r>
              <a:rPr lang="en-US"/>
              <a:t>Identify key system functionality. </a:t>
            </a:r>
            <a:endParaRPr/>
          </a:p>
          <a:p>
            <a:pPr indent="-398463" lvl="1" marL="801688" rtl="0" algn="l">
              <a:lnSpc>
                <a:spcPct val="80000"/>
              </a:lnSpc>
              <a:spcBef>
                <a:spcPts val="375"/>
              </a:spcBef>
              <a:spcAft>
                <a:spcPts val="0"/>
              </a:spcAft>
              <a:buClr>
                <a:srgbClr val="339966"/>
              </a:buClr>
              <a:buSzPts val="1050"/>
              <a:buFont typeface="Noto Sans Symbols"/>
              <a:buChar char="■"/>
            </a:pPr>
            <a:r>
              <a:rPr lang="en-US" sz="1500"/>
              <a:t>A initial use-case model (10% -20%) complete.</a:t>
            </a:r>
            <a:endParaRPr/>
          </a:p>
          <a:p>
            <a:pPr indent="-471488" lvl="0" marL="474663" rtl="0" algn="l">
              <a:lnSpc>
                <a:spcPct val="80000"/>
              </a:lnSpc>
              <a:spcBef>
                <a:spcPts val="450"/>
              </a:spcBef>
              <a:spcAft>
                <a:spcPts val="0"/>
              </a:spcAft>
              <a:buClr>
                <a:schemeClr val="dk1"/>
              </a:buClr>
              <a:buSzPts val="1120"/>
              <a:buFont typeface="Arial"/>
              <a:buNone/>
            </a:pPr>
            <a:r>
              <a:t/>
            </a:r>
            <a:endParaRPr/>
          </a:p>
          <a:p>
            <a:pPr indent="-471488" lvl="0" marL="474663" rtl="0" algn="l">
              <a:lnSpc>
                <a:spcPct val="80000"/>
              </a:lnSpc>
              <a:spcBef>
                <a:spcPts val="450"/>
              </a:spcBef>
              <a:spcAft>
                <a:spcPts val="0"/>
              </a:spcAft>
              <a:buClr>
                <a:srgbClr val="00FFFF"/>
              </a:buClr>
              <a:buSzPts val="1120"/>
              <a:buFont typeface="Noto Sans Symbols"/>
              <a:buChar char="■"/>
            </a:pPr>
            <a:r>
              <a:rPr lang="en-US"/>
              <a:t>Determine at least one possible solution. </a:t>
            </a:r>
            <a:endParaRPr/>
          </a:p>
          <a:p>
            <a:pPr indent="-398463" lvl="1" marL="801688" rtl="0" algn="l">
              <a:lnSpc>
                <a:spcPct val="80000"/>
              </a:lnSpc>
              <a:spcBef>
                <a:spcPts val="375"/>
              </a:spcBef>
              <a:spcAft>
                <a:spcPts val="0"/>
              </a:spcAft>
              <a:buClr>
                <a:srgbClr val="339966"/>
              </a:buClr>
              <a:buSzPts val="1050"/>
              <a:buFont typeface="Noto Sans Symbols"/>
              <a:buChar char="■"/>
            </a:pPr>
            <a:r>
              <a:rPr lang="en-US" sz="1500"/>
              <a:t>One or several prototypes.</a:t>
            </a:r>
            <a:endParaRPr/>
          </a:p>
          <a:p>
            <a:pPr indent="-471488" lvl="0" marL="474663" rtl="0" algn="l">
              <a:lnSpc>
                <a:spcPct val="80000"/>
              </a:lnSpc>
              <a:spcBef>
                <a:spcPts val="450"/>
              </a:spcBef>
              <a:spcAft>
                <a:spcPts val="0"/>
              </a:spcAft>
              <a:buClr>
                <a:schemeClr val="dk1"/>
              </a:buClr>
              <a:buSzPts val="1120"/>
              <a:buFont typeface="Arial"/>
              <a:buNone/>
            </a:pPr>
            <a:r>
              <a:t/>
            </a:r>
            <a:endParaRPr/>
          </a:p>
          <a:p>
            <a:pPr indent="-471488" lvl="0" marL="474663" rtl="0" algn="l">
              <a:lnSpc>
                <a:spcPct val="80000"/>
              </a:lnSpc>
              <a:spcBef>
                <a:spcPts val="450"/>
              </a:spcBef>
              <a:spcAft>
                <a:spcPts val="0"/>
              </a:spcAft>
              <a:buClr>
                <a:srgbClr val="00FFFF"/>
              </a:buClr>
              <a:buSzPts val="1120"/>
              <a:buFont typeface="Noto Sans Symbols"/>
              <a:buChar char="■"/>
            </a:pPr>
            <a:r>
              <a:rPr lang="en-US"/>
              <a:t>Understand the costs, schedule, and risks associated with the project.</a:t>
            </a:r>
            <a:endParaRPr/>
          </a:p>
          <a:p>
            <a:pPr indent="-398463" lvl="1" marL="801688" rtl="0" algn="l">
              <a:lnSpc>
                <a:spcPct val="80000"/>
              </a:lnSpc>
              <a:spcBef>
                <a:spcPts val="375"/>
              </a:spcBef>
              <a:spcAft>
                <a:spcPts val="0"/>
              </a:spcAft>
              <a:buClr>
                <a:srgbClr val="339966"/>
              </a:buClr>
              <a:buSzPts val="1050"/>
              <a:buFont typeface="Noto Sans Symbols"/>
              <a:buChar char="■"/>
            </a:pPr>
            <a:r>
              <a:rPr lang="en-US" sz="1500"/>
              <a:t>An initial risk assessment.</a:t>
            </a:r>
            <a:endParaRPr/>
          </a:p>
          <a:p>
            <a:pPr indent="-398463" lvl="1" marL="801688" rtl="0" algn="l">
              <a:lnSpc>
                <a:spcPct val="80000"/>
              </a:lnSpc>
              <a:spcBef>
                <a:spcPts val="375"/>
              </a:spcBef>
              <a:spcAft>
                <a:spcPts val="0"/>
              </a:spcAft>
              <a:buClr>
                <a:srgbClr val="339966"/>
              </a:buClr>
              <a:buSzPts val="1050"/>
              <a:buFont typeface="Noto Sans Symbols"/>
              <a:buChar char="■"/>
            </a:pPr>
            <a:r>
              <a:rPr lang="en-US" sz="1500"/>
              <a:t>Business case</a:t>
            </a:r>
            <a:endParaRPr/>
          </a:p>
          <a:p>
            <a:pPr indent="-471488" lvl="0" marL="474663" rtl="0" algn="l">
              <a:lnSpc>
                <a:spcPct val="80000"/>
              </a:lnSpc>
              <a:spcBef>
                <a:spcPts val="450"/>
              </a:spcBef>
              <a:spcAft>
                <a:spcPts val="0"/>
              </a:spcAft>
              <a:buClr>
                <a:schemeClr val="dk1"/>
              </a:buClr>
              <a:buSzPts val="1120"/>
              <a:buFont typeface="Arial"/>
              <a:buNone/>
            </a:pPr>
            <a:r>
              <a:t/>
            </a:r>
            <a:endParaRPr/>
          </a:p>
          <a:p>
            <a:pPr indent="-471488" lvl="0" marL="474663" rtl="0" algn="l">
              <a:lnSpc>
                <a:spcPct val="80000"/>
              </a:lnSpc>
              <a:spcBef>
                <a:spcPts val="450"/>
              </a:spcBef>
              <a:spcAft>
                <a:spcPts val="0"/>
              </a:spcAft>
              <a:buClr>
                <a:srgbClr val="00FFFF"/>
              </a:buClr>
              <a:buSzPts val="1120"/>
              <a:buFont typeface="Noto Sans Symbols"/>
              <a:buChar char="■"/>
            </a:pPr>
            <a:r>
              <a:rPr lang="en-US"/>
              <a:t>Decide what process to follow and what tools to use.</a:t>
            </a:r>
            <a:endParaRPr/>
          </a:p>
          <a:p>
            <a:pPr indent="-398463" lvl="1" marL="801688" rtl="0" algn="l">
              <a:lnSpc>
                <a:spcPct val="80000"/>
              </a:lnSpc>
              <a:spcBef>
                <a:spcPts val="375"/>
              </a:spcBef>
              <a:spcAft>
                <a:spcPts val="0"/>
              </a:spcAft>
              <a:buClr>
                <a:srgbClr val="339966"/>
              </a:buClr>
              <a:buSzPts val="1050"/>
              <a:buFont typeface="Noto Sans Symbols"/>
              <a:buChar char="■"/>
            </a:pPr>
            <a:r>
              <a:rPr lang="en-US" sz="1500"/>
              <a:t>A project plan</a:t>
            </a:r>
            <a:endParaRPr/>
          </a:p>
          <a:p>
            <a:pPr indent="-172720" lvl="0" marL="274320" rtl="0" algn="l">
              <a:lnSpc>
                <a:spcPct val="100000"/>
              </a:lnSpc>
              <a:spcBef>
                <a:spcPts val="1500"/>
              </a:spcBef>
              <a:spcAft>
                <a:spcPts val="0"/>
              </a:spcAft>
              <a:buSzPts val="1600"/>
              <a:buFont typeface="Noto Sans Symbols"/>
              <a:buNone/>
            </a:pPr>
            <a:r>
              <a:t/>
            </a:r>
            <a:endParaRPr/>
          </a:p>
        </p:txBody>
      </p:sp>
      <p:sp>
        <p:nvSpPr>
          <p:cNvPr id="731" name="Google Shape;731;p13"/>
          <p:cNvSpPr txBox="1"/>
          <p:nvPr/>
        </p:nvSpPr>
        <p:spPr>
          <a:xfrm>
            <a:off x="5724525" y="2060575"/>
            <a:ext cx="2982913" cy="2586038"/>
          </a:xfrm>
          <a:prstGeom prst="rect">
            <a:avLst/>
          </a:prstGeom>
          <a:noFill/>
          <a:ln cap="flat" cmpd="sng" w="12600">
            <a:solidFill>
              <a:srgbClr val="74B6D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A40"/>
              </a:buClr>
              <a:buSzPts val="1400"/>
              <a:buFont typeface="Calibri"/>
              <a:buNone/>
            </a:pPr>
            <a:r>
              <a:rPr b="0" i="1" lang="en-US" sz="1400" u="none" cap="none" strike="noStrike">
                <a:solidFill>
                  <a:srgbClr val="1E0A40"/>
                </a:solidFill>
                <a:latin typeface="Calibri"/>
                <a:ea typeface="Calibri"/>
                <a:cs typeface="Calibri"/>
                <a:sym typeface="Calibri"/>
              </a:rPr>
              <a:t>Inception is the first of four RUP phase its all about getting familiar with Project goal and Scope .this phase help you determine the project feasibility , what customer want and how will you get into more resource consumable phase.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4"/>
          <p:cNvSpPr txBox="1"/>
          <p:nvPr>
            <p:ph type="title"/>
          </p:nvPr>
        </p:nvSpPr>
        <p:spPr>
          <a:xfrm>
            <a:off x="428625" y="523875"/>
            <a:ext cx="8229600" cy="690563"/>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1666"/>
              <a:buNone/>
            </a:pPr>
            <a:r>
              <a:rPr b="1" lang="en-US">
                <a:latin typeface="Calibri"/>
                <a:ea typeface="Calibri"/>
                <a:cs typeface="Calibri"/>
                <a:sym typeface="Calibri"/>
              </a:rPr>
              <a:t>Elaboration phase</a:t>
            </a:r>
            <a:br>
              <a:rPr b="1" lang="en-US">
                <a:latin typeface="Calibri"/>
                <a:ea typeface="Calibri"/>
                <a:cs typeface="Calibri"/>
                <a:sym typeface="Calibri"/>
              </a:rPr>
            </a:br>
            <a:r>
              <a:rPr b="1" lang="en-US" sz="2400">
                <a:solidFill>
                  <a:srgbClr val="007FA3"/>
                </a:solidFill>
                <a:latin typeface="Arial"/>
                <a:ea typeface="Arial"/>
                <a:cs typeface="Arial"/>
                <a:sym typeface="Arial"/>
              </a:rPr>
              <a:t>1.2</a:t>
            </a:r>
            <a:r>
              <a:rPr lang="en-US" sz="2400">
                <a:latin typeface="Arial"/>
                <a:ea typeface="Arial"/>
                <a:cs typeface="Arial"/>
                <a:sym typeface="Arial"/>
              </a:rPr>
              <a:t> Describe the RUP methodologies</a:t>
            </a:r>
            <a:endParaRPr b="1" sz="2400">
              <a:latin typeface="Calibri"/>
              <a:ea typeface="Calibri"/>
              <a:cs typeface="Calibri"/>
              <a:sym typeface="Calibri"/>
            </a:endParaRPr>
          </a:p>
        </p:txBody>
      </p:sp>
      <p:sp>
        <p:nvSpPr>
          <p:cNvPr id="738" name="Google Shape;738;p14"/>
          <p:cNvSpPr txBox="1"/>
          <p:nvPr>
            <p:ph idx="1" type="body"/>
          </p:nvPr>
        </p:nvSpPr>
        <p:spPr>
          <a:xfrm>
            <a:off x="107950" y="2268538"/>
            <a:ext cx="5343525" cy="4284662"/>
          </a:xfrm>
          <a:prstGeom prst="rect">
            <a:avLst/>
          </a:prstGeom>
          <a:noFill/>
          <a:ln>
            <a:noFill/>
          </a:ln>
        </p:spPr>
        <p:txBody>
          <a:bodyPr anchorCtr="0" anchor="t" bIns="91425" lIns="91425" spcFirstLastPara="1" rIns="91425" wrap="square" tIns="91425">
            <a:normAutofit fontScale="85000" lnSpcReduction="10000"/>
          </a:bodyPr>
          <a:lstStyle/>
          <a:p>
            <a:pPr indent="-337003" lvl="0" marL="337003" rtl="0" algn="l">
              <a:lnSpc>
                <a:spcPct val="80000"/>
              </a:lnSpc>
              <a:spcBef>
                <a:spcPts val="0"/>
              </a:spcBef>
              <a:spcAft>
                <a:spcPts val="0"/>
              </a:spcAft>
              <a:buClr>
                <a:srgbClr val="00FFFF"/>
              </a:buClr>
              <a:buSzPct val="70000"/>
              <a:buFont typeface="Noto Sans Symbols"/>
              <a:buChar char="⮚"/>
            </a:pPr>
            <a:r>
              <a:rPr lang="en-US" sz="2200"/>
              <a:t>Deeper Requirement understanding </a:t>
            </a:r>
            <a:endParaRPr/>
          </a:p>
          <a:p>
            <a:pPr indent="-222886" lvl="2" marL="1137605" rtl="0" algn="l">
              <a:lnSpc>
                <a:spcPct val="80000"/>
              </a:lnSpc>
              <a:spcBef>
                <a:spcPts val="477"/>
              </a:spcBef>
              <a:spcAft>
                <a:spcPts val="0"/>
              </a:spcAft>
              <a:buClr>
                <a:srgbClr val="DDDDDD"/>
              </a:buClr>
              <a:buSzPct val="70000"/>
              <a:buFont typeface="Noto Sans Symbols"/>
              <a:buChar char="⮚"/>
            </a:pPr>
            <a:r>
              <a:rPr lang="en-US" sz="1900">
                <a:solidFill>
                  <a:srgbClr val="1E0A40"/>
                </a:solidFill>
              </a:rPr>
              <a:t>At least 80% complete use-case model</a:t>
            </a:r>
            <a:endParaRPr/>
          </a:p>
          <a:p>
            <a:pPr indent="-222886" lvl="2" marL="1137605" rtl="0" algn="l">
              <a:lnSpc>
                <a:spcPct val="80000"/>
              </a:lnSpc>
              <a:spcBef>
                <a:spcPts val="477"/>
              </a:spcBef>
              <a:spcAft>
                <a:spcPts val="0"/>
              </a:spcAft>
              <a:buClr>
                <a:srgbClr val="DDDDDD"/>
              </a:buClr>
              <a:buSzPct val="70000"/>
              <a:buFont typeface="Noto Sans Symbols"/>
              <a:buChar char="⮚"/>
            </a:pPr>
            <a:r>
              <a:rPr lang="en-US" sz="1900">
                <a:solidFill>
                  <a:srgbClr val="1E0A40"/>
                </a:solidFill>
              </a:rPr>
              <a:t>Supplementary requirements capturing</a:t>
            </a:r>
            <a:endParaRPr/>
          </a:p>
          <a:p>
            <a:pPr indent="-222886" lvl="3" marL="1594074" rtl="0" algn="l">
              <a:lnSpc>
                <a:spcPct val="80000"/>
              </a:lnSpc>
              <a:spcBef>
                <a:spcPts val="393"/>
              </a:spcBef>
              <a:spcAft>
                <a:spcPts val="0"/>
              </a:spcAft>
              <a:buClr>
                <a:srgbClr val="339966"/>
              </a:buClr>
              <a:buSzPct val="100000"/>
              <a:buFont typeface="Noto Sans Symbols"/>
              <a:buChar char="⮚"/>
            </a:pPr>
            <a:r>
              <a:rPr lang="en-US" sz="1600">
                <a:solidFill>
                  <a:srgbClr val="1E0A40"/>
                </a:solidFill>
              </a:rPr>
              <a:t>non functional requirements</a:t>
            </a:r>
            <a:endParaRPr/>
          </a:p>
          <a:p>
            <a:pPr indent="-222886" lvl="3" marL="1594074" rtl="0" algn="l">
              <a:lnSpc>
                <a:spcPct val="80000"/>
              </a:lnSpc>
              <a:spcBef>
                <a:spcPts val="393"/>
              </a:spcBef>
              <a:spcAft>
                <a:spcPts val="0"/>
              </a:spcAft>
              <a:buClr>
                <a:srgbClr val="339966"/>
              </a:buClr>
              <a:buSzPct val="100000"/>
              <a:buFont typeface="Noto Sans Symbols"/>
              <a:buChar char="⮚"/>
            </a:pPr>
            <a:r>
              <a:rPr lang="en-US" sz="1600">
                <a:solidFill>
                  <a:srgbClr val="1E0A40"/>
                </a:solidFill>
              </a:rPr>
              <a:t>None Use case requirement</a:t>
            </a:r>
            <a:endParaRPr/>
          </a:p>
          <a:p>
            <a:pPr indent="-337003" lvl="0" marL="337003" rtl="0" algn="l">
              <a:lnSpc>
                <a:spcPct val="80000"/>
              </a:lnSpc>
              <a:spcBef>
                <a:spcPts val="562"/>
              </a:spcBef>
              <a:spcAft>
                <a:spcPts val="0"/>
              </a:spcAft>
              <a:buClr>
                <a:srgbClr val="00FFFF"/>
              </a:buClr>
              <a:buSzPct val="70000"/>
              <a:buFont typeface="Noto Sans Symbols"/>
              <a:buChar char="⮚"/>
            </a:pPr>
            <a:r>
              <a:rPr lang="en-US" sz="2200"/>
              <a:t>Architect consideration. </a:t>
            </a:r>
            <a:endParaRPr/>
          </a:p>
          <a:p>
            <a:pPr indent="-222886" lvl="2" marL="1137605" rtl="0" algn="l">
              <a:lnSpc>
                <a:spcPct val="80000"/>
              </a:lnSpc>
              <a:spcBef>
                <a:spcPts val="477"/>
              </a:spcBef>
              <a:spcAft>
                <a:spcPts val="0"/>
              </a:spcAft>
              <a:buClr>
                <a:srgbClr val="DDDDDD"/>
              </a:buClr>
              <a:buSzPct val="70000"/>
              <a:buFont typeface="Noto Sans Symbols"/>
              <a:buChar char="⮚"/>
            </a:pPr>
            <a:r>
              <a:rPr lang="en-US" sz="1900">
                <a:solidFill>
                  <a:srgbClr val="1E0A40"/>
                </a:solidFill>
              </a:rPr>
              <a:t>A Software Architecture Description.</a:t>
            </a:r>
            <a:endParaRPr/>
          </a:p>
          <a:p>
            <a:pPr indent="-222886" lvl="2" marL="1137605" rtl="0" algn="l">
              <a:lnSpc>
                <a:spcPct val="80000"/>
              </a:lnSpc>
              <a:spcBef>
                <a:spcPts val="477"/>
              </a:spcBef>
              <a:spcAft>
                <a:spcPts val="0"/>
              </a:spcAft>
              <a:buClr>
                <a:srgbClr val="DDDDDD"/>
              </a:buClr>
              <a:buSzPct val="70000"/>
              <a:buFont typeface="Noto Sans Symbols"/>
              <a:buChar char="⮚"/>
            </a:pPr>
            <a:r>
              <a:rPr lang="en-US" sz="1900">
                <a:solidFill>
                  <a:srgbClr val="1E0A40"/>
                </a:solidFill>
              </a:rPr>
              <a:t>An executable architectural prototype.</a:t>
            </a:r>
            <a:endParaRPr/>
          </a:p>
          <a:p>
            <a:pPr indent="-136525" lvl="3" marL="1594074" rtl="0" algn="l">
              <a:lnSpc>
                <a:spcPct val="80000"/>
              </a:lnSpc>
              <a:spcBef>
                <a:spcPts val="393"/>
              </a:spcBef>
              <a:spcAft>
                <a:spcPts val="0"/>
              </a:spcAft>
              <a:buClr>
                <a:schemeClr val="dk1"/>
              </a:buClr>
              <a:buSzPct val="100000"/>
              <a:buFont typeface="Noto Sans Symbols"/>
              <a:buNone/>
            </a:pPr>
            <a:r>
              <a:t/>
            </a:r>
            <a:endParaRPr sz="1600">
              <a:solidFill>
                <a:srgbClr val="1E0A40"/>
              </a:solidFill>
            </a:endParaRPr>
          </a:p>
          <a:p>
            <a:pPr indent="-337003" lvl="0" marL="337003" rtl="0" algn="l">
              <a:lnSpc>
                <a:spcPct val="80000"/>
              </a:lnSpc>
              <a:spcBef>
                <a:spcPts val="562"/>
              </a:spcBef>
              <a:spcAft>
                <a:spcPts val="0"/>
              </a:spcAft>
              <a:buClr>
                <a:srgbClr val="00FFFF"/>
              </a:buClr>
              <a:buSzPct val="70000"/>
              <a:buFont typeface="Noto Sans Symbols"/>
              <a:buChar char="⮚"/>
            </a:pPr>
            <a:r>
              <a:rPr lang="en-US" sz="2200"/>
              <a:t>Risk mitigation and Accurate Cost/Scapulae </a:t>
            </a:r>
            <a:endParaRPr/>
          </a:p>
          <a:p>
            <a:pPr indent="-222886" lvl="2" marL="1137605" rtl="0" algn="l">
              <a:lnSpc>
                <a:spcPct val="80000"/>
              </a:lnSpc>
              <a:spcBef>
                <a:spcPts val="477"/>
              </a:spcBef>
              <a:spcAft>
                <a:spcPts val="0"/>
              </a:spcAft>
              <a:buClr>
                <a:srgbClr val="DDDDDD"/>
              </a:buClr>
              <a:buSzPct val="70000"/>
              <a:buFont typeface="Noto Sans Symbols"/>
              <a:buChar char="⮚"/>
            </a:pPr>
            <a:r>
              <a:rPr lang="en-US" sz="1900">
                <a:solidFill>
                  <a:srgbClr val="1E0A40"/>
                </a:solidFill>
              </a:rPr>
              <a:t>A revised risk list and a revised business case.</a:t>
            </a:r>
            <a:endParaRPr/>
          </a:p>
          <a:p>
            <a:pPr indent="-136525" lvl="3" marL="1594074" rtl="0" algn="l">
              <a:lnSpc>
                <a:spcPct val="80000"/>
              </a:lnSpc>
              <a:spcBef>
                <a:spcPts val="393"/>
              </a:spcBef>
              <a:spcAft>
                <a:spcPts val="0"/>
              </a:spcAft>
              <a:buClr>
                <a:schemeClr val="dk1"/>
              </a:buClr>
              <a:buSzPct val="100000"/>
              <a:buFont typeface="Noto Sans Symbols"/>
              <a:buNone/>
            </a:pPr>
            <a:r>
              <a:t/>
            </a:r>
            <a:endParaRPr sz="1600">
              <a:solidFill>
                <a:srgbClr val="1E0A40"/>
              </a:solidFill>
            </a:endParaRPr>
          </a:p>
          <a:p>
            <a:pPr indent="-337003" lvl="0" marL="337003" rtl="0" algn="l">
              <a:lnSpc>
                <a:spcPct val="80000"/>
              </a:lnSpc>
              <a:spcBef>
                <a:spcPts val="562"/>
              </a:spcBef>
              <a:spcAft>
                <a:spcPts val="0"/>
              </a:spcAft>
              <a:buClr>
                <a:srgbClr val="00FFFF"/>
              </a:buClr>
              <a:buSzPct val="70000"/>
              <a:buFont typeface="Noto Sans Symbols"/>
              <a:buChar char="⮚"/>
            </a:pPr>
            <a:r>
              <a:rPr lang="en-US" sz="2200"/>
              <a:t>Development Case refinement </a:t>
            </a:r>
            <a:endParaRPr/>
          </a:p>
          <a:p>
            <a:pPr indent="-222886" lvl="2" marL="1137605" rtl="0" algn="l">
              <a:lnSpc>
                <a:spcPct val="80000"/>
              </a:lnSpc>
              <a:spcBef>
                <a:spcPts val="477"/>
              </a:spcBef>
              <a:spcAft>
                <a:spcPts val="0"/>
              </a:spcAft>
              <a:buClr>
                <a:srgbClr val="DDDDDD"/>
              </a:buClr>
              <a:buSzPct val="70000"/>
              <a:buFont typeface="Noto Sans Symbols"/>
              <a:buChar char="■"/>
            </a:pPr>
            <a:r>
              <a:rPr lang="en-US" sz="1900">
                <a:solidFill>
                  <a:srgbClr val="1E0A40"/>
                </a:solidFill>
              </a:rPr>
              <a:t>A development plan for the overall project</a:t>
            </a:r>
            <a:endParaRPr/>
          </a:p>
          <a:p>
            <a:pPr indent="-222886" lvl="3" marL="1594074" rtl="0" algn="l">
              <a:lnSpc>
                <a:spcPct val="80000"/>
              </a:lnSpc>
              <a:spcBef>
                <a:spcPts val="393"/>
              </a:spcBef>
              <a:spcAft>
                <a:spcPts val="0"/>
              </a:spcAft>
              <a:buClr>
                <a:srgbClr val="339966"/>
              </a:buClr>
              <a:buSzPct val="100000"/>
              <a:buFont typeface="Noto Sans Symbols"/>
              <a:buChar char="■"/>
            </a:pPr>
            <a:r>
              <a:rPr lang="en-US" sz="1600">
                <a:solidFill>
                  <a:srgbClr val="1E0A40"/>
                </a:solidFill>
              </a:rPr>
              <a:t>coarse-grained project plan</a:t>
            </a:r>
            <a:endParaRPr/>
          </a:p>
          <a:p>
            <a:pPr indent="-222886" lvl="3" marL="1594074" rtl="0" algn="l">
              <a:lnSpc>
                <a:spcPct val="80000"/>
              </a:lnSpc>
              <a:spcBef>
                <a:spcPts val="393"/>
              </a:spcBef>
              <a:spcAft>
                <a:spcPts val="0"/>
              </a:spcAft>
              <a:buClr>
                <a:srgbClr val="339966"/>
              </a:buClr>
              <a:buSzPct val="100000"/>
              <a:buFont typeface="Noto Sans Symbols"/>
              <a:buChar char="■"/>
            </a:pPr>
            <a:r>
              <a:rPr lang="en-US" sz="1600">
                <a:solidFill>
                  <a:srgbClr val="1E0A40"/>
                </a:solidFill>
              </a:rPr>
              <a:t> showing iterations</a:t>
            </a:r>
            <a:endParaRPr/>
          </a:p>
          <a:p>
            <a:pPr indent="-222886" lvl="3" marL="1594074" rtl="0" algn="l">
              <a:lnSpc>
                <a:spcPct val="80000"/>
              </a:lnSpc>
              <a:spcBef>
                <a:spcPts val="393"/>
              </a:spcBef>
              <a:spcAft>
                <a:spcPts val="0"/>
              </a:spcAft>
              <a:buClr>
                <a:srgbClr val="339966"/>
              </a:buClr>
              <a:buSzPct val="100000"/>
              <a:buFont typeface="Noto Sans Symbols"/>
              <a:buChar char="■"/>
            </a:pPr>
            <a:r>
              <a:rPr lang="en-US" sz="1600">
                <a:solidFill>
                  <a:srgbClr val="1E0A40"/>
                </a:solidFill>
              </a:rPr>
              <a:t>evaluation criteria for each iteration.</a:t>
            </a:r>
            <a:endParaRPr/>
          </a:p>
          <a:p>
            <a:pPr indent="-222886" lvl="3" marL="1594074" rtl="0" algn="l">
              <a:lnSpc>
                <a:spcPct val="80000"/>
              </a:lnSpc>
              <a:spcBef>
                <a:spcPts val="393"/>
              </a:spcBef>
              <a:spcAft>
                <a:spcPts val="0"/>
              </a:spcAft>
              <a:buClr>
                <a:schemeClr val="dk1"/>
              </a:buClr>
              <a:buSzPct val="100000"/>
              <a:buFont typeface="Noto Sans Symbols"/>
              <a:buNone/>
            </a:pPr>
            <a:r>
              <a:t/>
            </a:r>
            <a:endParaRPr sz="1600">
              <a:solidFill>
                <a:srgbClr val="1E0A40"/>
              </a:solidFill>
            </a:endParaRPr>
          </a:p>
        </p:txBody>
      </p:sp>
      <p:sp>
        <p:nvSpPr>
          <p:cNvPr id="739" name="Google Shape;739;p14"/>
          <p:cNvSpPr txBox="1"/>
          <p:nvPr/>
        </p:nvSpPr>
        <p:spPr>
          <a:xfrm>
            <a:off x="381000" y="1857375"/>
            <a:ext cx="1500188" cy="411163"/>
          </a:xfrm>
          <a:prstGeom prst="rect">
            <a:avLst/>
          </a:prstGeom>
          <a:noFill/>
          <a:ln>
            <a:noFill/>
          </a:ln>
        </p:spPr>
        <p:txBody>
          <a:bodyPr anchorCtr="0" anchor="t" bIns="51350" lIns="102700" spcFirstLastPara="1" rIns="102700" wrap="square" tIns="51350">
            <a:sp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Objectives</a:t>
            </a:r>
            <a:r>
              <a:rPr b="1" i="0" lang="en-US" sz="2000" u="none" cap="none" strike="noStrike">
                <a:solidFill>
                  <a:srgbClr val="FFFFFF"/>
                </a:solidFill>
                <a:latin typeface="Calibri"/>
                <a:ea typeface="Calibri"/>
                <a:cs typeface="Calibri"/>
                <a:sym typeface="Calibri"/>
              </a:rPr>
              <a:t>:</a:t>
            </a:r>
            <a:endParaRPr/>
          </a:p>
        </p:txBody>
      </p:sp>
      <p:sp>
        <p:nvSpPr>
          <p:cNvPr id="740" name="Google Shape;740;p14"/>
          <p:cNvSpPr txBox="1"/>
          <p:nvPr/>
        </p:nvSpPr>
        <p:spPr>
          <a:xfrm>
            <a:off x="5326063" y="1985963"/>
            <a:ext cx="3817937" cy="4719637"/>
          </a:xfrm>
          <a:prstGeom prst="rect">
            <a:avLst/>
          </a:prstGeom>
          <a:noFill/>
          <a:ln cap="flat" cmpd="sng" w="12600">
            <a:solidFill>
              <a:srgbClr val="74B6D0"/>
            </a:solidFill>
            <a:prstDash val="solid"/>
            <a:miter lim="800000"/>
            <a:headEnd len="sm" w="sm" type="none"/>
            <a:tailEnd len="sm" w="sm" type="none"/>
          </a:ln>
        </p:spPr>
        <p:txBody>
          <a:bodyPr anchorCtr="0" anchor="t" bIns="51350" lIns="102700" spcFirstLastPara="1" rIns="102700" wrap="square" tIns="51350">
            <a:spAutoFit/>
          </a:bodyPr>
          <a:lstStyle/>
          <a:p>
            <a:pPr indent="0" lvl="0" marL="0" marR="0" rtl="0" algn="l">
              <a:lnSpc>
                <a:spcPct val="100000"/>
              </a:lnSpc>
              <a:spcBef>
                <a:spcPts val="0"/>
              </a:spcBef>
              <a:spcAft>
                <a:spcPts val="0"/>
              </a:spcAft>
              <a:buClr>
                <a:srgbClr val="1E0A40"/>
              </a:buClr>
              <a:buSzPts val="2000"/>
              <a:buFont typeface="Calibri"/>
              <a:buNone/>
            </a:pPr>
            <a:r>
              <a:rPr b="0" i="1" lang="en-US" sz="2000" u="none" cap="none" strike="noStrike">
                <a:solidFill>
                  <a:srgbClr val="1E0A40"/>
                </a:solidFill>
                <a:latin typeface="Calibri"/>
                <a:ea typeface="Calibri"/>
                <a:cs typeface="Calibri"/>
                <a:sym typeface="Calibri"/>
              </a:rPr>
              <a:t>Elaboration is the second of the four phases in the RUP approach. The goal of the Elaboration phase is to define and baseline the architecture of the system in order to provide a stable basis for the bulk of the design and implementation effort in the Construction phase. The architecture evolves out of a consideration of the most significant requirements (those that have a great impact on the architecture of the system) and an assessment of risks.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5"/>
          <p:cNvSpPr txBox="1"/>
          <p:nvPr>
            <p:ph type="title"/>
          </p:nvPr>
        </p:nvSpPr>
        <p:spPr>
          <a:xfrm>
            <a:off x="457200" y="452438"/>
            <a:ext cx="8229600" cy="960338"/>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1666"/>
              <a:buNone/>
            </a:pPr>
            <a:r>
              <a:rPr b="1" lang="en-US">
                <a:latin typeface="Calibri"/>
                <a:ea typeface="Calibri"/>
                <a:cs typeface="Calibri"/>
                <a:sym typeface="Calibri"/>
              </a:rPr>
              <a:t>Construction Phase </a:t>
            </a:r>
            <a:br>
              <a:rPr b="1" lang="en-US">
                <a:latin typeface="Calibri"/>
                <a:ea typeface="Calibri"/>
                <a:cs typeface="Calibri"/>
                <a:sym typeface="Calibri"/>
              </a:rPr>
            </a:br>
            <a:r>
              <a:rPr b="1" lang="en-US" sz="2400">
                <a:solidFill>
                  <a:srgbClr val="007FA3"/>
                </a:solidFill>
                <a:latin typeface="Arial"/>
                <a:ea typeface="Arial"/>
                <a:cs typeface="Arial"/>
                <a:sym typeface="Arial"/>
              </a:rPr>
              <a:t>1.2</a:t>
            </a:r>
            <a:r>
              <a:rPr lang="en-US" sz="2400">
                <a:latin typeface="Arial"/>
                <a:ea typeface="Arial"/>
                <a:cs typeface="Arial"/>
                <a:sym typeface="Arial"/>
              </a:rPr>
              <a:t> Describe the RUP methodologies</a:t>
            </a:r>
            <a:endParaRPr b="1" sz="2400">
              <a:latin typeface="Calibri"/>
              <a:ea typeface="Calibri"/>
              <a:cs typeface="Calibri"/>
              <a:sym typeface="Calibri"/>
            </a:endParaRPr>
          </a:p>
        </p:txBody>
      </p:sp>
      <p:sp>
        <p:nvSpPr>
          <p:cNvPr id="747" name="Google Shape;747;p15"/>
          <p:cNvSpPr txBox="1"/>
          <p:nvPr>
            <p:ph idx="1" type="body"/>
          </p:nvPr>
        </p:nvSpPr>
        <p:spPr>
          <a:xfrm>
            <a:off x="457200" y="3645024"/>
            <a:ext cx="8472488" cy="2636838"/>
          </a:xfrm>
          <a:prstGeom prst="rect">
            <a:avLst/>
          </a:prstGeom>
          <a:noFill/>
          <a:ln>
            <a:noFill/>
          </a:ln>
        </p:spPr>
        <p:txBody>
          <a:bodyPr anchorCtr="0" anchor="t" bIns="91425" lIns="91425" spcFirstLastPara="1" rIns="91425" wrap="square" tIns="91425">
            <a:normAutofit fontScale="85000" lnSpcReduction="10000"/>
          </a:bodyPr>
          <a:lstStyle/>
          <a:p>
            <a:pPr indent="-337003" lvl="0" marL="337003" rtl="0" algn="l">
              <a:lnSpc>
                <a:spcPct val="90000"/>
              </a:lnSpc>
              <a:spcBef>
                <a:spcPts val="0"/>
              </a:spcBef>
              <a:spcAft>
                <a:spcPts val="0"/>
              </a:spcAft>
              <a:buClr>
                <a:srgbClr val="00FFFF"/>
              </a:buClr>
              <a:buSzPct val="70000"/>
              <a:buFont typeface="Noto Sans Symbols"/>
              <a:buChar char="■"/>
            </a:pPr>
            <a:r>
              <a:rPr lang="en-US" sz="2700">
                <a:solidFill>
                  <a:srgbClr val="1E0A40"/>
                </a:solidFill>
              </a:rPr>
              <a:t>Minimize development costs and achieve some degree of parallelism </a:t>
            </a:r>
            <a:endParaRPr/>
          </a:p>
          <a:p>
            <a:pPr indent="-337003" lvl="0" marL="337003" rtl="0" algn="l">
              <a:lnSpc>
                <a:spcPct val="90000"/>
              </a:lnSpc>
              <a:spcBef>
                <a:spcPts val="674"/>
              </a:spcBef>
              <a:spcAft>
                <a:spcPts val="0"/>
              </a:spcAft>
              <a:buClr>
                <a:srgbClr val="00FFFF"/>
              </a:buClr>
              <a:buSzPct val="70000"/>
              <a:buFont typeface="Noto Sans Symbols"/>
              <a:buChar char="■"/>
            </a:pPr>
            <a:r>
              <a:rPr lang="en-US" sz="2700">
                <a:solidFill>
                  <a:srgbClr val="1E0A40"/>
                </a:solidFill>
              </a:rPr>
              <a:t>Iteratively develop a complete product that is ready to transition to its user community </a:t>
            </a:r>
            <a:endParaRPr/>
          </a:p>
          <a:p>
            <a:pPr indent="-337003" lvl="0" marL="337003" rtl="0" algn="l">
              <a:lnSpc>
                <a:spcPct val="90000"/>
              </a:lnSpc>
              <a:spcBef>
                <a:spcPts val="674"/>
              </a:spcBef>
              <a:spcAft>
                <a:spcPts val="0"/>
              </a:spcAft>
              <a:buClr>
                <a:srgbClr val="00FFFF"/>
              </a:buClr>
              <a:buSzPct val="70000"/>
              <a:buFont typeface="Noto Sans Symbols"/>
              <a:buChar char="■"/>
            </a:pPr>
            <a:r>
              <a:rPr lang="en-US" sz="2700">
                <a:solidFill>
                  <a:srgbClr val="1E0A40"/>
                </a:solidFill>
              </a:rPr>
              <a:t>The software product integrated on the adequate platforms.</a:t>
            </a:r>
            <a:endParaRPr/>
          </a:p>
          <a:p>
            <a:pPr indent="-337003" lvl="0" marL="337003" rtl="0" algn="l">
              <a:lnSpc>
                <a:spcPct val="90000"/>
              </a:lnSpc>
              <a:spcBef>
                <a:spcPts val="674"/>
              </a:spcBef>
              <a:spcAft>
                <a:spcPts val="0"/>
              </a:spcAft>
              <a:buClr>
                <a:srgbClr val="00FFFF"/>
              </a:buClr>
              <a:buSzPct val="70000"/>
              <a:buFont typeface="Noto Sans Symbols"/>
              <a:buChar char="■"/>
            </a:pPr>
            <a:r>
              <a:rPr lang="en-US" sz="2700">
                <a:solidFill>
                  <a:srgbClr val="1E0A40"/>
                </a:solidFill>
              </a:rPr>
              <a:t>The user manuals.</a:t>
            </a:r>
            <a:endParaRPr/>
          </a:p>
          <a:p>
            <a:pPr indent="-337003" lvl="0" marL="337003" rtl="0" algn="l">
              <a:lnSpc>
                <a:spcPct val="90000"/>
              </a:lnSpc>
              <a:spcBef>
                <a:spcPts val="674"/>
              </a:spcBef>
              <a:spcAft>
                <a:spcPts val="0"/>
              </a:spcAft>
              <a:buClr>
                <a:srgbClr val="00FFFF"/>
              </a:buClr>
              <a:buSzPct val="70000"/>
              <a:buFont typeface="Noto Sans Symbols"/>
              <a:buChar char="■"/>
            </a:pPr>
            <a:r>
              <a:rPr lang="en-US" sz="2700">
                <a:solidFill>
                  <a:srgbClr val="1E0A40"/>
                </a:solidFill>
              </a:rPr>
              <a:t>A description of the current release.</a:t>
            </a:r>
            <a:endParaRPr/>
          </a:p>
          <a:p>
            <a:pPr indent="-337003" lvl="0" marL="337003" rtl="0" algn="l">
              <a:lnSpc>
                <a:spcPct val="90000"/>
              </a:lnSpc>
              <a:spcBef>
                <a:spcPts val="674"/>
              </a:spcBef>
              <a:spcAft>
                <a:spcPts val="0"/>
              </a:spcAft>
              <a:buClr>
                <a:schemeClr val="dk1"/>
              </a:buClr>
              <a:buSzPct val="70000"/>
              <a:buFont typeface="Noto Sans Symbols"/>
              <a:buNone/>
            </a:pPr>
            <a:r>
              <a:t/>
            </a:r>
            <a:endParaRPr sz="2700">
              <a:solidFill>
                <a:srgbClr val="1E0A40"/>
              </a:solidFill>
            </a:endParaRPr>
          </a:p>
        </p:txBody>
      </p:sp>
      <p:sp>
        <p:nvSpPr>
          <p:cNvPr id="748" name="Google Shape;748;p15"/>
          <p:cNvSpPr txBox="1"/>
          <p:nvPr/>
        </p:nvSpPr>
        <p:spPr>
          <a:xfrm>
            <a:off x="323850" y="1671734"/>
            <a:ext cx="8362950" cy="1212850"/>
          </a:xfrm>
          <a:prstGeom prst="rect">
            <a:avLst/>
          </a:prstGeom>
          <a:noFill/>
          <a:ln>
            <a:noFill/>
          </a:ln>
        </p:spPr>
        <p:txBody>
          <a:bodyPr anchorCtr="0" anchor="t" bIns="51350" lIns="102700" spcFirstLastPara="1" rIns="102700" wrap="square" tIns="5135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Construction is really about cost-efficient development of a complete product—an operational version of your system—that can be deployed in the user community </a:t>
            </a:r>
            <a:endParaRPr/>
          </a:p>
        </p:txBody>
      </p:sp>
      <p:sp>
        <p:nvSpPr>
          <p:cNvPr id="749" name="Google Shape;749;p15"/>
          <p:cNvSpPr txBox="1"/>
          <p:nvPr/>
        </p:nvSpPr>
        <p:spPr>
          <a:xfrm>
            <a:off x="323850" y="3068960"/>
            <a:ext cx="2184400" cy="488950"/>
          </a:xfrm>
          <a:prstGeom prst="rect">
            <a:avLst/>
          </a:prstGeom>
          <a:noFill/>
          <a:ln>
            <a:noFill/>
          </a:ln>
        </p:spPr>
        <p:txBody>
          <a:bodyPr anchorCtr="0" anchor="t" bIns="51350" lIns="102700" spcFirstLastPara="1" rIns="102700" wrap="square" tIns="51350">
            <a:spAutoFit/>
          </a:bodyPr>
          <a:lstStyle/>
          <a:p>
            <a:pPr indent="0" lvl="0" marL="0" marR="0" rtl="0" algn="l">
              <a:lnSpc>
                <a:spcPct val="10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Objectives: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6"/>
          <p:cNvSpPr txBox="1"/>
          <p:nvPr>
            <p:ph type="title"/>
          </p:nvPr>
        </p:nvSpPr>
        <p:spPr>
          <a:xfrm>
            <a:off x="457200" y="428625"/>
            <a:ext cx="8229600" cy="912143"/>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1666"/>
              <a:buNone/>
            </a:pPr>
            <a:r>
              <a:rPr b="1" lang="en-US">
                <a:latin typeface="Calibri"/>
                <a:ea typeface="Calibri"/>
                <a:cs typeface="Calibri"/>
                <a:sym typeface="Calibri"/>
              </a:rPr>
              <a:t>Transition Phase</a:t>
            </a:r>
            <a:br>
              <a:rPr b="1" lang="en-US">
                <a:latin typeface="Calibri"/>
                <a:ea typeface="Calibri"/>
                <a:cs typeface="Calibri"/>
                <a:sym typeface="Calibri"/>
              </a:rPr>
            </a:br>
            <a:r>
              <a:rPr b="1" lang="en-US" sz="2400">
                <a:solidFill>
                  <a:srgbClr val="007FA3"/>
                </a:solidFill>
                <a:latin typeface="Arial"/>
                <a:ea typeface="Arial"/>
                <a:cs typeface="Arial"/>
                <a:sym typeface="Arial"/>
              </a:rPr>
              <a:t>1.2</a:t>
            </a:r>
            <a:r>
              <a:rPr lang="en-US" sz="2400">
                <a:latin typeface="Arial"/>
                <a:ea typeface="Arial"/>
                <a:cs typeface="Arial"/>
                <a:sym typeface="Arial"/>
              </a:rPr>
              <a:t> Describe the RUP methodologies</a:t>
            </a:r>
            <a:endParaRPr b="1" sz="2400">
              <a:latin typeface="Calibri"/>
              <a:ea typeface="Calibri"/>
              <a:cs typeface="Calibri"/>
              <a:sym typeface="Calibri"/>
            </a:endParaRPr>
          </a:p>
        </p:txBody>
      </p:sp>
      <p:sp>
        <p:nvSpPr>
          <p:cNvPr id="756" name="Google Shape;756;p16"/>
          <p:cNvSpPr txBox="1"/>
          <p:nvPr>
            <p:ph idx="1" type="body"/>
          </p:nvPr>
        </p:nvSpPr>
        <p:spPr>
          <a:xfrm>
            <a:off x="491668" y="3841162"/>
            <a:ext cx="8229600" cy="2490787"/>
          </a:xfrm>
          <a:prstGeom prst="rect">
            <a:avLst/>
          </a:prstGeom>
          <a:noFill/>
          <a:ln>
            <a:noFill/>
          </a:ln>
        </p:spPr>
        <p:txBody>
          <a:bodyPr anchorCtr="0" anchor="t" bIns="91425" lIns="91425" spcFirstLastPara="1" rIns="91425" wrap="square" tIns="91425">
            <a:normAutofit fontScale="92500"/>
          </a:bodyPr>
          <a:lstStyle/>
          <a:p>
            <a:pPr indent="-337003" lvl="0" marL="337003" rtl="0" algn="l">
              <a:lnSpc>
                <a:spcPct val="90000"/>
              </a:lnSpc>
              <a:spcBef>
                <a:spcPts val="0"/>
              </a:spcBef>
              <a:spcAft>
                <a:spcPts val="0"/>
              </a:spcAft>
              <a:buClr>
                <a:srgbClr val="00FFFF"/>
              </a:buClr>
              <a:buSzPct val="70000"/>
              <a:buFont typeface="Noto Sans Symbols"/>
              <a:buChar char="■"/>
            </a:pPr>
            <a:r>
              <a:rPr lang="en-US" sz="2200">
                <a:solidFill>
                  <a:srgbClr val="1E0A40"/>
                </a:solidFill>
              </a:rPr>
              <a:t>“beta testing” to validate the new system against user expectations</a:t>
            </a:r>
            <a:endParaRPr/>
          </a:p>
          <a:p>
            <a:pPr indent="-337003" lvl="0" marL="337003" rtl="0" algn="l">
              <a:lnSpc>
                <a:spcPct val="90000"/>
              </a:lnSpc>
              <a:spcBef>
                <a:spcPts val="562"/>
              </a:spcBef>
              <a:spcAft>
                <a:spcPts val="0"/>
              </a:spcAft>
              <a:buClr>
                <a:srgbClr val="00FFFF"/>
              </a:buClr>
              <a:buSzPct val="70000"/>
              <a:buFont typeface="Noto Sans Symbols"/>
              <a:buChar char="■"/>
            </a:pPr>
            <a:r>
              <a:rPr lang="en-US" sz="2200">
                <a:solidFill>
                  <a:srgbClr val="1E0A40"/>
                </a:solidFill>
              </a:rPr>
              <a:t>parallel operation with a legacy system that it is replacing</a:t>
            </a:r>
            <a:endParaRPr/>
          </a:p>
          <a:p>
            <a:pPr indent="-337003" lvl="0" marL="337003" rtl="0" algn="l">
              <a:lnSpc>
                <a:spcPct val="90000"/>
              </a:lnSpc>
              <a:spcBef>
                <a:spcPts val="562"/>
              </a:spcBef>
              <a:spcAft>
                <a:spcPts val="0"/>
              </a:spcAft>
              <a:buClr>
                <a:srgbClr val="00FFFF"/>
              </a:buClr>
              <a:buSzPct val="70000"/>
              <a:buFont typeface="Noto Sans Symbols"/>
              <a:buChar char="■"/>
            </a:pPr>
            <a:r>
              <a:rPr lang="en-US" sz="2200">
                <a:solidFill>
                  <a:srgbClr val="1E0A40"/>
                </a:solidFill>
              </a:rPr>
              <a:t>conversion of operational databases</a:t>
            </a:r>
            <a:endParaRPr/>
          </a:p>
          <a:p>
            <a:pPr indent="-337003" lvl="0" marL="337003" rtl="0" algn="l">
              <a:lnSpc>
                <a:spcPct val="90000"/>
              </a:lnSpc>
              <a:spcBef>
                <a:spcPts val="562"/>
              </a:spcBef>
              <a:spcAft>
                <a:spcPts val="0"/>
              </a:spcAft>
              <a:buClr>
                <a:srgbClr val="00FFFF"/>
              </a:buClr>
              <a:buSzPct val="70000"/>
              <a:buFont typeface="Noto Sans Symbols"/>
              <a:buChar char="■"/>
            </a:pPr>
            <a:r>
              <a:rPr lang="en-US" sz="2200">
                <a:solidFill>
                  <a:srgbClr val="1E0A40"/>
                </a:solidFill>
              </a:rPr>
              <a:t>training of users and maintainers</a:t>
            </a:r>
            <a:endParaRPr/>
          </a:p>
          <a:p>
            <a:pPr indent="-337003" lvl="0" marL="337003" rtl="0" algn="l">
              <a:lnSpc>
                <a:spcPct val="90000"/>
              </a:lnSpc>
              <a:spcBef>
                <a:spcPts val="562"/>
              </a:spcBef>
              <a:spcAft>
                <a:spcPts val="0"/>
              </a:spcAft>
              <a:buClr>
                <a:srgbClr val="00FFFF"/>
              </a:buClr>
              <a:buSzPct val="70000"/>
              <a:buFont typeface="Noto Sans Symbols"/>
              <a:buChar char="■"/>
            </a:pPr>
            <a:r>
              <a:rPr lang="en-US" sz="2200">
                <a:solidFill>
                  <a:srgbClr val="1E0A40"/>
                </a:solidFill>
              </a:rPr>
              <a:t>roll-out the product to the marketing, distribution, and sales teams</a:t>
            </a:r>
            <a:endParaRPr/>
          </a:p>
          <a:p>
            <a:pPr indent="-337003" lvl="0" marL="337003" rtl="0" algn="l">
              <a:lnSpc>
                <a:spcPct val="90000"/>
              </a:lnSpc>
              <a:spcBef>
                <a:spcPts val="562"/>
              </a:spcBef>
              <a:spcAft>
                <a:spcPts val="0"/>
              </a:spcAft>
              <a:buClr>
                <a:srgbClr val="00FFFF"/>
              </a:buClr>
              <a:buSzPct val="70000"/>
              <a:buFont typeface="Noto Sans Symbols"/>
              <a:buChar char="■"/>
            </a:pPr>
            <a:r>
              <a:rPr lang="en-US" sz="2200">
                <a:solidFill>
                  <a:srgbClr val="1E0A40"/>
                </a:solidFill>
              </a:rPr>
              <a:t>Improve future project performance through lessons learned </a:t>
            </a:r>
            <a:endParaRPr/>
          </a:p>
        </p:txBody>
      </p:sp>
      <p:sp>
        <p:nvSpPr>
          <p:cNvPr id="757" name="Google Shape;757;p16"/>
          <p:cNvSpPr txBox="1"/>
          <p:nvPr/>
        </p:nvSpPr>
        <p:spPr>
          <a:xfrm>
            <a:off x="422732" y="1654969"/>
            <a:ext cx="8001000" cy="1643062"/>
          </a:xfrm>
          <a:prstGeom prst="rect">
            <a:avLst/>
          </a:prstGeom>
          <a:noFill/>
          <a:ln>
            <a:noFill/>
          </a:ln>
        </p:spPr>
        <p:txBody>
          <a:bodyPr anchorCtr="0" anchor="t" bIns="51350" lIns="102700" spcFirstLastPara="1" rIns="102700" wrap="square" tIns="5135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purpose of the transition phase is to transition the software product to the user community. Once the product has</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been given to the end user, issues usually arise that require you to develop new releases, correct some problems, or</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finish the features that were postponed.</a:t>
            </a:r>
            <a:endParaRPr/>
          </a:p>
        </p:txBody>
      </p:sp>
      <p:sp>
        <p:nvSpPr>
          <p:cNvPr id="758" name="Google Shape;758;p16"/>
          <p:cNvSpPr txBox="1"/>
          <p:nvPr/>
        </p:nvSpPr>
        <p:spPr>
          <a:xfrm>
            <a:off x="422732" y="3368551"/>
            <a:ext cx="2141538" cy="487362"/>
          </a:xfrm>
          <a:prstGeom prst="rect">
            <a:avLst/>
          </a:prstGeom>
          <a:noFill/>
          <a:ln>
            <a:noFill/>
          </a:ln>
        </p:spPr>
        <p:txBody>
          <a:bodyPr anchorCtr="0" anchor="t" bIns="51350" lIns="102700" spcFirstLastPara="1" rIns="102700" wrap="square" tIns="51350">
            <a:spAutoFit/>
          </a:bodyPr>
          <a:lstStyle/>
          <a:p>
            <a:pPr indent="0" lvl="0" marL="0" marR="0" rtl="0" algn="l">
              <a:lnSpc>
                <a:spcPct val="100000"/>
              </a:lnSpc>
              <a:spcBef>
                <a:spcPts val="0"/>
              </a:spcBef>
              <a:spcAft>
                <a:spcPts val="0"/>
              </a:spcAft>
              <a:buClr>
                <a:srgbClr val="74B6D0"/>
              </a:buClr>
              <a:buSzPts val="2500"/>
              <a:buFont typeface="Calibri"/>
              <a:buNone/>
            </a:pPr>
            <a:r>
              <a:rPr b="1" i="0" lang="en-US" sz="2500" u="none" cap="none" strike="noStrike">
                <a:solidFill>
                  <a:srgbClr val="74B6D0"/>
                </a:solidFill>
                <a:latin typeface="Calibri"/>
                <a:ea typeface="Calibri"/>
                <a:cs typeface="Calibri"/>
                <a:sym typeface="Calibri"/>
              </a:rPr>
              <a:t>Objectives: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7"/>
          <p:cNvSpPr txBox="1"/>
          <p:nvPr>
            <p:ph type="title"/>
          </p:nvPr>
        </p:nvSpPr>
        <p:spPr>
          <a:xfrm>
            <a:off x="457200" y="0"/>
            <a:ext cx="8229600" cy="134076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b="1" lang="en-US">
                <a:latin typeface="Calibri"/>
                <a:ea typeface="Calibri"/>
                <a:cs typeface="Calibri"/>
                <a:sym typeface="Calibri"/>
              </a:rPr>
              <a:t>RUP Disciplines</a:t>
            </a:r>
            <a:br>
              <a:rPr b="1" lang="en-US">
                <a:latin typeface="Calibri"/>
                <a:ea typeface="Calibri"/>
                <a:cs typeface="Calibri"/>
                <a:sym typeface="Calibri"/>
              </a:rPr>
            </a:br>
            <a:r>
              <a:rPr b="1" lang="en-US" sz="2200">
                <a:solidFill>
                  <a:srgbClr val="007FA3"/>
                </a:solidFill>
                <a:latin typeface="Arial"/>
                <a:ea typeface="Arial"/>
                <a:cs typeface="Arial"/>
                <a:sym typeface="Arial"/>
              </a:rPr>
              <a:t>1.2</a:t>
            </a:r>
            <a:r>
              <a:rPr lang="en-US" sz="2200">
                <a:latin typeface="Arial"/>
                <a:ea typeface="Arial"/>
                <a:cs typeface="Arial"/>
                <a:sym typeface="Arial"/>
              </a:rPr>
              <a:t> Describe the RUP methodologies</a:t>
            </a:r>
            <a:endParaRPr b="1" sz="2200">
              <a:latin typeface="Calibri"/>
              <a:ea typeface="Calibri"/>
              <a:cs typeface="Calibri"/>
              <a:sym typeface="Calibri"/>
            </a:endParaRPr>
          </a:p>
        </p:txBody>
      </p:sp>
      <p:sp>
        <p:nvSpPr>
          <p:cNvPr id="765" name="Google Shape;765;p17"/>
          <p:cNvSpPr txBox="1"/>
          <p:nvPr>
            <p:ph idx="1" type="body"/>
          </p:nvPr>
        </p:nvSpPr>
        <p:spPr>
          <a:xfrm>
            <a:off x="430213" y="1844675"/>
            <a:ext cx="8229600" cy="4525963"/>
          </a:xfrm>
          <a:prstGeom prst="rect">
            <a:avLst/>
          </a:prstGeom>
          <a:noFill/>
          <a:ln>
            <a:noFill/>
          </a:ln>
        </p:spPr>
        <p:txBody>
          <a:bodyPr anchorCtr="0" anchor="t" bIns="91425" lIns="91425" spcFirstLastPara="1" rIns="91425" wrap="square" tIns="91425">
            <a:normAutofit/>
          </a:bodyPr>
          <a:lstStyle/>
          <a:p>
            <a:pPr indent="-336550" lvl="0" marL="336550" rtl="0" algn="l">
              <a:lnSpc>
                <a:spcPct val="100000"/>
              </a:lnSpc>
              <a:spcBef>
                <a:spcPts val="0"/>
              </a:spcBef>
              <a:spcAft>
                <a:spcPts val="0"/>
              </a:spcAft>
              <a:buClr>
                <a:srgbClr val="00FFFF"/>
              </a:buClr>
              <a:buSzPts val="1680"/>
              <a:buFont typeface="Noto Sans Symbols"/>
              <a:buChar char="■"/>
            </a:pPr>
            <a:r>
              <a:rPr lang="en-US" sz="2400"/>
              <a:t>In RUP, the process is described at two levels: the discipline level and the workflow detail level. A </a:t>
            </a:r>
            <a:r>
              <a:rPr b="1" lang="en-US" sz="2400">
                <a:solidFill>
                  <a:srgbClr val="C00000"/>
                </a:solidFill>
              </a:rPr>
              <a:t>Workflow</a:t>
            </a:r>
            <a:r>
              <a:rPr lang="en-US" sz="2400"/>
              <a:t> is a grouping of activities that are often performed "together" to produce a specific result. In particular, workflow details describe groups of activities performed together in a discipline.</a:t>
            </a:r>
            <a:endParaRPr/>
          </a:p>
          <a:p>
            <a:pPr indent="-229870" lvl="0" marL="336550" rtl="0" algn="l">
              <a:lnSpc>
                <a:spcPct val="100000"/>
              </a:lnSpc>
              <a:spcBef>
                <a:spcPts val="675"/>
              </a:spcBef>
              <a:spcAft>
                <a:spcPts val="0"/>
              </a:spcAft>
              <a:buClr>
                <a:srgbClr val="00FFFF"/>
              </a:buClr>
              <a:buSzPts val="1680"/>
              <a:buFont typeface="Noto Sans Symbols"/>
              <a:buNone/>
            </a:pPr>
            <a:r>
              <a:t/>
            </a:r>
            <a:endParaRPr sz="2400"/>
          </a:p>
          <a:p>
            <a:pPr indent="-336550" lvl="0" marL="336550" rtl="0" algn="l">
              <a:lnSpc>
                <a:spcPct val="100000"/>
              </a:lnSpc>
              <a:spcBef>
                <a:spcPts val="675"/>
              </a:spcBef>
              <a:spcAft>
                <a:spcPts val="0"/>
              </a:spcAft>
              <a:buClr>
                <a:srgbClr val="00FFFF"/>
              </a:buClr>
              <a:buSzPts val="1680"/>
              <a:buFont typeface="Noto Sans Symbols"/>
              <a:buChar char="■"/>
            </a:pPr>
            <a:r>
              <a:rPr lang="en-US" sz="2400"/>
              <a:t>The workflows for the RUP disciplines and workflow details are described using Unified Modeling Language (UML) activity diagrams. Discipline diagrams contain the workflow details of the discipline.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8"/>
          <p:cNvSpPr/>
          <p:nvPr/>
        </p:nvSpPr>
        <p:spPr>
          <a:xfrm>
            <a:off x="5240338" y="1147763"/>
            <a:ext cx="3730625" cy="923925"/>
          </a:xfrm>
          <a:prstGeom prst="rect">
            <a:avLst/>
          </a:prstGeom>
          <a:noFill/>
          <a:ln>
            <a:noFill/>
          </a:ln>
        </p:spPr>
        <p:txBody>
          <a:bodyPr anchorCtr="0" anchor="t" bIns="45675" lIns="91375" spcFirstLastPara="1" rIns="91375" wrap="square" tIns="45675">
            <a:spAutoFit/>
          </a:bodyPr>
          <a:lstStyle/>
          <a:p>
            <a:pPr indent="0" lvl="0" marL="0" marR="0" rtl="0" algn="l">
              <a:lnSpc>
                <a:spcPct val="100000"/>
              </a:lnSpc>
              <a:spcBef>
                <a:spcPts val="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Each major workflow describes how to create and maintain a particular model.</a:t>
            </a:r>
            <a:endParaRPr/>
          </a:p>
        </p:txBody>
      </p:sp>
      <p:sp>
        <p:nvSpPr>
          <p:cNvPr id="772" name="Google Shape;772;p18"/>
          <p:cNvSpPr txBox="1"/>
          <p:nvPr>
            <p:ph idx="4294967295" type="title"/>
          </p:nvPr>
        </p:nvSpPr>
        <p:spPr>
          <a:xfrm>
            <a:off x="0" y="381000"/>
            <a:ext cx="8229600" cy="690563"/>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b="1" lang="en-US">
                <a:solidFill>
                  <a:schemeClr val="dk1"/>
                </a:solidFill>
                <a:latin typeface="Calibri"/>
                <a:ea typeface="Calibri"/>
                <a:cs typeface="Calibri"/>
                <a:sym typeface="Calibri"/>
              </a:rPr>
              <a:t>Models and Workflows</a:t>
            </a:r>
            <a:endParaRPr/>
          </a:p>
        </p:txBody>
      </p:sp>
      <p:grpSp>
        <p:nvGrpSpPr>
          <p:cNvPr id="773" name="Google Shape;773;p18"/>
          <p:cNvGrpSpPr/>
          <p:nvPr/>
        </p:nvGrpSpPr>
        <p:grpSpPr>
          <a:xfrm>
            <a:off x="306388" y="1206500"/>
            <a:ext cx="3843337" cy="933450"/>
            <a:chOff x="172" y="678"/>
            <a:chExt cx="2152" cy="524"/>
          </a:xfrm>
        </p:grpSpPr>
        <p:sp>
          <p:nvSpPr>
            <p:cNvPr id="774" name="Google Shape;774;p18"/>
            <p:cNvSpPr/>
            <p:nvPr/>
          </p:nvSpPr>
          <p:spPr>
            <a:xfrm>
              <a:off x="172" y="776"/>
              <a:ext cx="979" cy="308"/>
            </a:xfrm>
            <a:prstGeom prst="rect">
              <a:avLst/>
            </a:prstGeom>
            <a:solidFill>
              <a:srgbClr val="787E8A"/>
            </a:solidFill>
            <a:ln>
              <a:noFill/>
            </a:ln>
          </p:spPr>
          <p:txBody>
            <a:bodyPr anchorCtr="0" anchor="t" bIns="41025" lIns="82075" spcFirstLastPara="1" rIns="82075" wrap="square" tIns="41025">
              <a:no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Business</a:t>
              </a:r>
              <a:br>
                <a:rPr b="0" i="0" lang="en-US" sz="1400" u="none" cap="none" strike="noStrike">
                  <a:solidFill>
                    <a:schemeClr val="dk1"/>
                  </a:solidFill>
                  <a:latin typeface="Tahoma"/>
                  <a:ea typeface="Tahoma"/>
                  <a:cs typeface="Tahoma"/>
                  <a:sym typeface="Tahoma"/>
                </a:rPr>
              </a:br>
              <a:r>
                <a:rPr b="0" i="0" lang="en-US" sz="1400" u="none" cap="none" strike="noStrike">
                  <a:solidFill>
                    <a:schemeClr val="dk1"/>
                  </a:solidFill>
                  <a:latin typeface="Tahoma"/>
                  <a:ea typeface="Tahoma"/>
                  <a:cs typeface="Tahoma"/>
                  <a:sym typeface="Tahoma"/>
                </a:rPr>
                <a:t>Modeling</a:t>
              </a:r>
              <a:endParaRPr/>
            </a:p>
          </p:txBody>
        </p:sp>
        <p:cxnSp>
          <p:nvCxnSpPr>
            <p:cNvPr id="775" name="Google Shape;775;p18"/>
            <p:cNvCxnSpPr/>
            <p:nvPr/>
          </p:nvCxnSpPr>
          <p:spPr>
            <a:xfrm>
              <a:off x="1160" y="931"/>
              <a:ext cx="349" cy="1"/>
            </a:xfrm>
            <a:prstGeom prst="straightConnector1">
              <a:avLst/>
            </a:prstGeom>
            <a:noFill/>
            <a:ln cap="flat" cmpd="sng" w="12600">
              <a:solidFill>
                <a:srgbClr val="FFFFFF"/>
              </a:solidFill>
              <a:prstDash val="dash"/>
              <a:miter lim="800000"/>
              <a:headEnd len="med" w="med" type="none"/>
              <a:tailEnd len="med" w="med" type="none"/>
            </a:ln>
          </p:spPr>
        </p:cxnSp>
        <p:sp>
          <p:nvSpPr>
            <p:cNvPr id="776" name="Google Shape;776;p18"/>
            <p:cNvSpPr/>
            <p:nvPr/>
          </p:nvSpPr>
          <p:spPr>
            <a:xfrm>
              <a:off x="1508" y="1060"/>
              <a:ext cx="816" cy="142"/>
            </a:xfrm>
            <a:prstGeom prst="rect">
              <a:avLst/>
            </a:prstGeom>
            <a:noFill/>
            <a:ln>
              <a:noFill/>
            </a:ln>
          </p:spPr>
          <p:txBody>
            <a:bodyPr anchorCtr="0" anchor="t" bIns="41025" lIns="82075" spcFirstLastPara="1" rIns="82075" wrap="square" tIns="41025">
              <a:spAutoFit/>
            </a:bodyPr>
            <a:lstStyle/>
            <a:p>
              <a:pPr indent="0" lvl="0" marL="0" marR="0" rtl="0" algn="l">
                <a:lnSpc>
                  <a:spcPct val="85000"/>
                </a:lnSpc>
                <a:spcBef>
                  <a:spcPts val="0"/>
                </a:spcBef>
                <a:spcAft>
                  <a:spcPts val="0"/>
                </a:spcAft>
                <a:buClr>
                  <a:schemeClr val="dk1"/>
                </a:buClr>
                <a:buSzPts val="1300"/>
                <a:buFont typeface="Tahoma"/>
                <a:buNone/>
              </a:pPr>
              <a:r>
                <a:rPr b="1" i="0" lang="en-US" sz="1300" u="none" cap="none" strike="noStrike">
                  <a:solidFill>
                    <a:schemeClr val="dk1"/>
                  </a:solidFill>
                  <a:latin typeface="Tahoma"/>
                  <a:ea typeface="Tahoma"/>
                  <a:cs typeface="Tahoma"/>
                  <a:sym typeface="Tahoma"/>
                </a:rPr>
                <a:t>Business Model</a:t>
              </a:r>
              <a:endParaRPr/>
            </a:p>
          </p:txBody>
        </p:sp>
        <p:grpSp>
          <p:nvGrpSpPr>
            <p:cNvPr id="777" name="Google Shape;777;p18"/>
            <p:cNvGrpSpPr/>
            <p:nvPr/>
          </p:nvGrpSpPr>
          <p:grpSpPr>
            <a:xfrm>
              <a:off x="1394" y="678"/>
              <a:ext cx="862" cy="395"/>
              <a:chOff x="1394" y="678"/>
              <a:chExt cx="862" cy="395"/>
            </a:xfrm>
          </p:grpSpPr>
          <p:grpSp>
            <p:nvGrpSpPr>
              <p:cNvPr id="778" name="Google Shape;778;p18"/>
              <p:cNvGrpSpPr/>
              <p:nvPr/>
            </p:nvGrpSpPr>
            <p:grpSpPr>
              <a:xfrm>
                <a:off x="1394" y="678"/>
                <a:ext cx="862" cy="395"/>
                <a:chOff x="1394" y="678"/>
                <a:chExt cx="862" cy="395"/>
              </a:xfrm>
            </p:grpSpPr>
            <p:graphicFrame>
              <p:nvGraphicFramePr>
                <p:cNvPr id="779" name="Google Shape;779;p18"/>
                <p:cNvGraphicFramePr/>
                <p:nvPr/>
              </p:nvGraphicFramePr>
              <p:xfrm>
                <a:off x="1394" y="678"/>
                <a:ext cx="862" cy="395"/>
              </p:xfrm>
              <a:graphic>
                <a:graphicData uri="http://schemas.openxmlformats.org/presentationml/2006/ole">
                  <mc:AlternateContent>
                    <mc:Choice Requires="v">
                      <p:oleObj r:id="rId4" imgH="395" imgW="862" progId="" spid="_x0000_s1">
                        <p:embed/>
                      </p:oleObj>
                    </mc:Choice>
                    <mc:Fallback>
                      <p:oleObj r:id="rId5" imgH="395" imgW="862" progId="">
                        <p:embed/>
                        <p:pic>
                          <p:nvPicPr>
                            <p:cNvPr id="779" name="Google Shape;779;p18"/>
                            <p:cNvPicPr preferRelativeResize="0"/>
                            <p:nvPr/>
                          </p:nvPicPr>
                          <p:blipFill rotWithShape="1">
                            <a:blip r:embed="rId6">
                              <a:alphaModFix/>
                            </a:blip>
                            <a:srcRect b="0" l="0" r="0" t="0"/>
                            <a:stretch/>
                          </p:blipFill>
                          <p:spPr>
                            <a:xfrm>
                              <a:off x="1394" y="678"/>
                              <a:ext cx="862" cy="395"/>
                            </a:xfrm>
                            <a:prstGeom prst="rect">
                              <a:avLst/>
                            </a:prstGeom>
                            <a:noFill/>
                            <a:ln>
                              <a:noFill/>
                            </a:ln>
                          </p:spPr>
                        </p:pic>
                      </p:oleObj>
                    </mc:Fallback>
                  </mc:AlternateContent>
                </a:graphicData>
              </a:graphic>
            </p:graphicFrame>
            <p:sp>
              <p:nvSpPr>
                <p:cNvPr id="780" name="Google Shape;780;p18"/>
                <p:cNvSpPr/>
                <p:nvPr/>
              </p:nvSpPr>
              <p:spPr>
                <a:xfrm>
                  <a:off x="1914" y="730"/>
                  <a:ext cx="57" cy="79"/>
                </a:xfrm>
                <a:custGeom>
                  <a:rect b="b" l="l" r="r" t="t"/>
                  <a:pathLst>
                    <a:path extrusionOk="0" h="88" w="57">
                      <a:moveTo>
                        <a:pt x="24" y="0"/>
                      </a:moveTo>
                      <a:cubicBezTo>
                        <a:pt x="40" y="26"/>
                        <a:pt x="57" y="53"/>
                        <a:pt x="0" y="88"/>
                      </a:cubicBezTo>
                    </a:path>
                  </a:pathLst>
                </a:custGeom>
                <a:noFill/>
                <a:ln cap="flat" cmpd="sng" w="28425">
                  <a:solidFill>
                    <a:srgbClr val="FF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8"/>
                <p:cNvSpPr/>
                <p:nvPr/>
              </p:nvSpPr>
              <p:spPr>
                <a:xfrm>
                  <a:off x="1754" y="937"/>
                  <a:ext cx="27" cy="107"/>
                </a:xfrm>
                <a:custGeom>
                  <a:rect b="b" l="l" r="r" t="t"/>
                  <a:pathLst>
                    <a:path extrusionOk="0" h="136" w="44">
                      <a:moveTo>
                        <a:pt x="0" y="0"/>
                      </a:moveTo>
                      <a:cubicBezTo>
                        <a:pt x="22" y="61"/>
                        <a:pt x="44" y="123"/>
                        <a:pt x="8" y="136"/>
                      </a:cubicBezTo>
                    </a:path>
                  </a:pathLst>
                </a:custGeom>
                <a:noFill/>
                <a:ln cap="flat" cmpd="sng" w="28425">
                  <a:solidFill>
                    <a:srgbClr val="FF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8"/>
                <p:cNvSpPr/>
                <p:nvPr/>
              </p:nvSpPr>
              <p:spPr>
                <a:xfrm>
                  <a:off x="2122" y="951"/>
                  <a:ext cx="57" cy="79"/>
                </a:xfrm>
                <a:custGeom>
                  <a:rect b="b" l="l" r="r" t="t"/>
                  <a:pathLst>
                    <a:path extrusionOk="0" h="88" w="57">
                      <a:moveTo>
                        <a:pt x="24" y="0"/>
                      </a:moveTo>
                      <a:cubicBezTo>
                        <a:pt x="40" y="26"/>
                        <a:pt x="57" y="53"/>
                        <a:pt x="0" y="88"/>
                      </a:cubicBezTo>
                    </a:path>
                  </a:pathLst>
                </a:custGeom>
                <a:noFill/>
                <a:ln cap="flat" cmpd="sng" w="28425">
                  <a:solidFill>
                    <a:srgbClr val="FF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83" name="Google Shape;783;p18"/>
              <p:cNvCxnSpPr/>
              <p:nvPr/>
            </p:nvCxnSpPr>
            <p:spPr>
              <a:xfrm flipH="1">
                <a:off x="1455" y="723"/>
                <a:ext cx="54" cy="1"/>
              </a:xfrm>
              <a:prstGeom prst="straightConnector1">
                <a:avLst/>
              </a:prstGeom>
              <a:noFill/>
              <a:ln cap="flat" cmpd="sng" w="19075">
                <a:solidFill>
                  <a:srgbClr val="FFFF66"/>
                </a:solidFill>
                <a:prstDash val="solid"/>
                <a:miter lim="800000"/>
                <a:headEnd len="med" w="med" type="none"/>
                <a:tailEnd len="med" w="med" type="none"/>
              </a:ln>
            </p:spPr>
          </p:cxnSp>
        </p:grpSp>
      </p:grpSp>
      <p:grpSp>
        <p:nvGrpSpPr>
          <p:cNvPr id="784" name="Google Shape;784;p18"/>
          <p:cNvGrpSpPr/>
          <p:nvPr/>
        </p:nvGrpSpPr>
        <p:grpSpPr>
          <a:xfrm>
            <a:off x="306388" y="1625600"/>
            <a:ext cx="8367712" cy="3568700"/>
            <a:chOff x="172" y="913"/>
            <a:chExt cx="4686" cy="2005"/>
          </a:xfrm>
        </p:grpSpPr>
        <p:sp>
          <p:nvSpPr>
            <p:cNvPr id="785" name="Google Shape;785;p18"/>
            <p:cNvSpPr/>
            <p:nvPr/>
          </p:nvSpPr>
          <p:spPr>
            <a:xfrm>
              <a:off x="4001" y="2231"/>
              <a:ext cx="857" cy="147"/>
            </a:xfrm>
            <a:prstGeom prst="rect">
              <a:avLst/>
            </a:prstGeom>
            <a:noFill/>
            <a:ln>
              <a:noFill/>
            </a:ln>
          </p:spPr>
          <p:txBody>
            <a:bodyPr anchorCtr="0" anchor="t" bIns="0" lIns="41025" spcFirstLastPara="1" rIns="41025" wrap="square" tIns="0">
              <a:spAutoFit/>
            </a:bodyPr>
            <a:lstStyle/>
            <a:p>
              <a:pPr indent="0" lvl="0" marL="0" marR="0" rtl="0" algn="l">
                <a:lnSpc>
                  <a:spcPct val="100000"/>
                </a:lnSpc>
                <a:spcBef>
                  <a:spcPts val="0"/>
                </a:spcBef>
                <a:spcAft>
                  <a:spcPts val="0"/>
                </a:spcAft>
                <a:buClr>
                  <a:schemeClr val="dk1"/>
                </a:buClr>
                <a:buSzPts val="1700"/>
                <a:buFont typeface="Gill Sans"/>
                <a:buNone/>
              </a:pPr>
              <a:r>
                <a:rPr b="0" i="0" lang="en-US" sz="1700" u="none" cap="none" strike="noStrike">
                  <a:solidFill>
                    <a:schemeClr val="dk1"/>
                  </a:solidFill>
                  <a:latin typeface="Gill Sans"/>
                  <a:ea typeface="Gill Sans"/>
                  <a:cs typeface="Gill Sans"/>
                  <a:sym typeface="Gill Sans"/>
                </a:rPr>
                <a:t>implemented by</a:t>
              </a:r>
              <a:endParaRPr/>
            </a:p>
          </p:txBody>
        </p:sp>
        <p:grpSp>
          <p:nvGrpSpPr>
            <p:cNvPr id="786" name="Google Shape;786;p18"/>
            <p:cNvGrpSpPr/>
            <p:nvPr/>
          </p:nvGrpSpPr>
          <p:grpSpPr>
            <a:xfrm>
              <a:off x="172" y="2238"/>
              <a:ext cx="3868" cy="680"/>
              <a:chOff x="172" y="2238"/>
              <a:chExt cx="3868" cy="680"/>
            </a:xfrm>
          </p:grpSpPr>
          <p:sp>
            <p:nvSpPr>
              <p:cNvPr id="787" name="Google Shape;787;p18"/>
              <p:cNvSpPr/>
              <p:nvPr/>
            </p:nvSpPr>
            <p:spPr>
              <a:xfrm>
                <a:off x="3245" y="2680"/>
                <a:ext cx="719" cy="238"/>
              </a:xfrm>
              <a:prstGeom prst="rect">
                <a:avLst/>
              </a:prstGeom>
              <a:noFill/>
              <a:ln>
                <a:noFill/>
              </a:ln>
            </p:spPr>
            <p:txBody>
              <a:bodyPr anchorCtr="0" anchor="t" bIns="41025" lIns="82075" spcFirstLastPara="1" rIns="82075" wrap="square" tIns="41025">
                <a:spAutoFit/>
              </a:bodyPr>
              <a:lstStyle/>
              <a:p>
                <a:pPr indent="0" lvl="0" marL="0" marR="0" rtl="0" algn="l">
                  <a:lnSpc>
                    <a:spcPct val="85000"/>
                  </a:lnSpc>
                  <a:spcBef>
                    <a:spcPts val="0"/>
                  </a:spcBef>
                  <a:spcAft>
                    <a:spcPts val="0"/>
                  </a:spcAft>
                  <a:buClr>
                    <a:schemeClr val="dk1"/>
                  </a:buClr>
                  <a:buSzPts val="1300"/>
                  <a:buFont typeface="Gill Sans"/>
                  <a:buNone/>
                </a:pPr>
                <a:r>
                  <a:rPr b="1" i="0" lang="en-US" sz="1300" u="none" cap="none" strike="noStrike">
                    <a:solidFill>
                      <a:schemeClr val="dk1"/>
                    </a:solidFill>
                    <a:latin typeface="Gill Sans"/>
                    <a:ea typeface="Gill Sans"/>
                    <a:cs typeface="Gill Sans"/>
                    <a:sym typeface="Gill Sans"/>
                  </a:rPr>
                  <a:t>Implementation</a:t>
                </a:r>
                <a:br>
                  <a:rPr b="1" i="0" lang="en-US" sz="1300" u="none" cap="none" strike="noStrike">
                    <a:solidFill>
                      <a:schemeClr val="dk1"/>
                    </a:solidFill>
                    <a:latin typeface="Gill Sans"/>
                    <a:ea typeface="Gill Sans"/>
                    <a:cs typeface="Gill Sans"/>
                    <a:sym typeface="Gill Sans"/>
                  </a:rPr>
                </a:br>
                <a:r>
                  <a:rPr b="1" i="0" lang="en-US" sz="1300" u="none" cap="none" strike="noStrike">
                    <a:solidFill>
                      <a:schemeClr val="dk1"/>
                    </a:solidFill>
                    <a:latin typeface="Gill Sans"/>
                    <a:ea typeface="Gill Sans"/>
                    <a:cs typeface="Gill Sans"/>
                    <a:sym typeface="Gill Sans"/>
                  </a:rPr>
                  <a:t>Model</a:t>
                </a:r>
                <a:endParaRPr/>
              </a:p>
            </p:txBody>
          </p:sp>
          <p:cxnSp>
            <p:nvCxnSpPr>
              <p:cNvPr id="788" name="Google Shape;788;p18"/>
              <p:cNvCxnSpPr/>
              <p:nvPr/>
            </p:nvCxnSpPr>
            <p:spPr>
              <a:xfrm>
                <a:off x="1055" y="2452"/>
                <a:ext cx="2280" cy="4"/>
              </a:xfrm>
              <a:prstGeom prst="straightConnector1">
                <a:avLst/>
              </a:prstGeom>
              <a:noFill/>
              <a:ln cap="flat" cmpd="sng" w="12600">
                <a:solidFill>
                  <a:srgbClr val="FFFFFF"/>
                </a:solidFill>
                <a:prstDash val="dash"/>
                <a:miter lim="800000"/>
                <a:headEnd len="med" w="med" type="none"/>
                <a:tailEnd len="med" w="med" type="none"/>
              </a:ln>
            </p:spPr>
          </p:cxnSp>
          <p:sp>
            <p:nvSpPr>
              <p:cNvPr id="789" name="Google Shape;789;p18"/>
              <p:cNvSpPr/>
              <p:nvPr/>
            </p:nvSpPr>
            <p:spPr>
              <a:xfrm>
                <a:off x="172" y="2303"/>
                <a:ext cx="979" cy="308"/>
              </a:xfrm>
              <a:prstGeom prst="rect">
                <a:avLst/>
              </a:prstGeom>
              <a:solidFill>
                <a:srgbClr val="787E8A"/>
              </a:solidFill>
              <a:ln>
                <a:noFill/>
              </a:ln>
            </p:spPr>
            <p:txBody>
              <a:bodyPr anchorCtr="0" anchor="t" bIns="41025" lIns="82075" spcFirstLastPara="1" rIns="82075" wrap="square" tIns="41025">
                <a:noAutofit/>
              </a:bodyPr>
              <a:lstStyle/>
              <a:p>
                <a:pPr indent="0" lvl="0" marL="0" marR="0" rtl="0" algn="l">
                  <a:lnSpc>
                    <a:spcPct val="100000"/>
                  </a:lnSpc>
                  <a:spcBef>
                    <a:spcPts val="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Implementation</a:t>
                </a:r>
                <a:br>
                  <a:rPr b="0" i="0" lang="en-US" sz="1400" u="none" cap="none" strike="noStrike">
                    <a:solidFill>
                      <a:schemeClr val="dk1"/>
                    </a:solidFill>
                    <a:latin typeface="Gill Sans"/>
                    <a:ea typeface="Gill Sans"/>
                    <a:cs typeface="Gill Sans"/>
                    <a:sym typeface="Gill Sans"/>
                  </a:rPr>
                </a:br>
                <a:r>
                  <a:rPr b="0" i="0" lang="en-US" sz="1400" u="none" cap="none" strike="noStrike">
                    <a:solidFill>
                      <a:schemeClr val="dk1"/>
                    </a:solidFill>
                    <a:latin typeface="Gill Sans"/>
                    <a:ea typeface="Gill Sans"/>
                    <a:cs typeface="Gill Sans"/>
                    <a:sym typeface="Gill Sans"/>
                  </a:rPr>
                  <a:t>Workflow</a:t>
                </a:r>
                <a:endParaRPr/>
              </a:p>
            </p:txBody>
          </p:sp>
          <p:graphicFrame>
            <p:nvGraphicFramePr>
              <p:cNvPr id="790" name="Google Shape;790;p18"/>
              <p:cNvGraphicFramePr/>
              <p:nvPr/>
            </p:nvGraphicFramePr>
            <p:xfrm>
              <a:off x="3323" y="2238"/>
              <a:ext cx="717" cy="411"/>
            </p:xfrm>
            <a:graphic>
              <a:graphicData uri="http://schemas.openxmlformats.org/presentationml/2006/ole">
                <mc:AlternateContent>
                  <mc:Choice Requires="v">
                    <p:oleObj r:id="rId7" imgH="411" imgW="717" progId="" spid="_x0000_s2">
                      <p:embed/>
                    </p:oleObj>
                  </mc:Choice>
                  <mc:Fallback>
                    <p:oleObj r:id="rId8" imgH="411" imgW="717" progId="">
                      <p:embed/>
                      <p:pic>
                        <p:nvPicPr>
                          <p:cNvPr id="790" name="Google Shape;790;p18"/>
                          <p:cNvPicPr preferRelativeResize="0"/>
                          <p:nvPr/>
                        </p:nvPicPr>
                        <p:blipFill rotWithShape="1">
                          <a:blip r:embed="rId9">
                            <a:alphaModFix/>
                          </a:blip>
                          <a:srcRect b="0" l="0" r="0" t="0"/>
                          <a:stretch/>
                        </p:blipFill>
                        <p:spPr>
                          <a:xfrm>
                            <a:off x="3323" y="2238"/>
                            <a:ext cx="717" cy="411"/>
                          </a:xfrm>
                          <a:prstGeom prst="rect">
                            <a:avLst/>
                          </a:prstGeom>
                          <a:noFill/>
                          <a:ln>
                            <a:noFill/>
                          </a:ln>
                        </p:spPr>
                      </p:pic>
                    </p:oleObj>
                  </mc:Fallback>
                </mc:AlternateContent>
              </a:graphicData>
            </a:graphic>
          </p:graphicFrame>
        </p:grpSp>
        <p:cxnSp>
          <p:nvCxnSpPr>
            <p:cNvPr id="791" name="Google Shape;791;p18"/>
            <p:cNvCxnSpPr/>
            <p:nvPr/>
          </p:nvCxnSpPr>
          <p:spPr>
            <a:xfrm>
              <a:off x="2784" y="913"/>
              <a:ext cx="628" cy="766"/>
            </a:xfrm>
            <a:prstGeom prst="curvedConnector3">
              <a:avLst>
                <a:gd fmla="val -442969" name="adj1"/>
              </a:avLst>
            </a:prstGeom>
            <a:noFill/>
            <a:ln cap="flat" cmpd="sng" w="12600">
              <a:solidFill>
                <a:srgbClr val="FF3300"/>
              </a:solidFill>
              <a:prstDash val="solid"/>
              <a:miter lim="800000"/>
              <a:headEnd len="med" w="med" type="none"/>
              <a:tailEnd len="med" w="med" type="triangle"/>
            </a:ln>
          </p:spPr>
        </p:cxnSp>
      </p:grpSp>
      <p:grpSp>
        <p:nvGrpSpPr>
          <p:cNvPr id="792" name="Google Shape;792;p18"/>
          <p:cNvGrpSpPr/>
          <p:nvPr/>
        </p:nvGrpSpPr>
        <p:grpSpPr>
          <a:xfrm>
            <a:off x="-328613" y="-733425"/>
            <a:ext cx="9459913" cy="6729413"/>
            <a:chOff x="-184" y="-412"/>
            <a:chExt cx="5298" cy="3781"/>
          </a:xfrm>
        </p:grpSpPr>
        <p:grpSp>
          <p:nvGrpSpPr>
            <p:cNvPr id="793" name="Google Shape;793;p18"/>
            <p:cNvGrpSpPr/>
            <p:nvPr/>
          </p:nvGrpSpPr>
          <p:grpSpPr>
            <a:xfrm>
              <a:off x="172" y="2641"/>
              <a:ext cx="4679" cy="728"/>
              <a:chOff x="172" y="2641"/>
              <a:chExt cx="4679" cy="728"/>
            </a:xfrm>
          </p:grpSpPr>
          <p:sp>
            <p:nvSpPr>
              <p:cNvPr id="794" name="Google Shape;794;p18"/>
              <p:cNvSpPr/>
              <p:nvPr/>
            </p:nvSpPr>
            <p:spPr>
              <a:xfrm>
                <a:off x="3703" y="3227"/>
                <a:ext cx="653" cy="142"/>
              </a:xfrm>
              <a:prstGeom prst="rect">
                <a:avLst/>
              </a:prstGeom>
              <a:noFill/>
              <a:ln>
                <a:noFill/>
              </a:ln>
            </p:spPr>
            <p:txBody>
              <a:bodyPr anchorCtr="0" anchor="t" bIns="41025" lIns="82075" spcFirstLastPara="1" rIns="82075" wrap="square" tIns="41025">
                <a:spAutoFit/>
              </a:bodyPr>
              <a:lstStyle/>
              <a:p>
                <a:pPr indent="0" lvl="0" marL="0" marR="0" rtl="0" algn="l">
                  <a:lnSpc>
                    <a:spcPct val="85000"/>
                  </a:lnSpc>
                  <a:spcBef>
                    <a:spcPts val="0"/>
                  </a:spcBef>
                  <a:spcAft>
                    <a:spcPts val="0"/>
                  </a:spcAft>
                  <a:buClr>
                    <a:schemeClr val="dk1"/>
                  </a:buClr>
                  <a:buSzPts val="1300"/>
                  <a:buFont typeface="Gill Sans"/>
                  <a:buNone/>
                </a:pPr>
                <a:r>
                  <a:rPr b="1" i="0" lang="en-US" sz="1300" u="none" cap="none" strike="noStrike">
                    <a:solidFill>
                      <a:schemeClr val="dk1"/>
                    </a:solidFill>
                    <a:latin typeface="Gill Sans"/>
                    <a:ea typeface="Gill Sans"/>
                    <a:cs typeface="Gill Sans"/>
                    <a:sym typeface="Gill Sans"/>
                  </a:rPr>
                  <a:t>Test  Model</a:t>
                </a:r>
                <a:endParaRPr/>
              </a:p>
            </p:txBody>
          </p:sp>
          <p:cxnSp>
            <p:nvCxnSpPr>
              <p:cNvPr id="795" name="Google Shape;795;p18"/>
              <p:cNvCxnSpPr/>
              <p:nvPr/>
            </p:nvCxnSpPr>
            <p:spPr>
              <a:xfrm>
                <a:off x="1159" y="2917"/>
                <a:ext cx="2900" cy="1"/>
              </a:xfrm>
              <a:prstGeom prst="straightConnector1">
                <a:avLst/>
              </a:prstGeom>
              <a:noFill/>
              <a:ln cap="flat" cmpd="sng" w="12600">
                <a:solidFill>
                  <a:srgbClr val="FFFFFF"/>
                </a:solidFill>
                <a:prstDash val="dash"/>
                <a:miter lim="800000"/>
                <a:headEnd len="med" w="med" type="none"/>
                <a:tailEnd len="med" w="med" type="none"/>
              </a:ln>
            </p:spPr>
          </p:cxnSp>
          <p:sp>
            <p:nvSpPr>
              <p:cNvPr id="796" name="Google Shape;796;p18"/>
              <p:cNvSpPr/>
              <p:nvPr/>
            </p:nvSpPr>
            <p:spPr>
              <a:xfrm>
                <a:off x="172" y="2785"/>
                <a:ext cx="979" cy="310"/>
              </a:xfrm>
              <a:prstGeom prst="rect">
                <a:avLst/>
              </a:prstGeom>
              <a:solidFill>
                <a:srgbClr val="787E8A"/>
              </a:solidFill>
              <a:ln>
                <a:noFill/>
              </a:ln>
            </p:spPr>
            <p:txBody>
              <a:bodyPr anchorCtr="0" anchor="t" bIns="41025" lIns="82075" spcFirstLastPara="1" rIns="82075" wrap="square" tIns="41025">
                <a:noAutofit/>
              </a:bodyPr>
              <a:lstStyle/>
              <a:p>
                <a:pPr indent="0" lvl="0" marL="0" marR="0" rtl="0" algn="l">
                  <a:lnSpc>
                    <a:spcPct val="100000"/>
                  </a:lnSpc>
                  <a:spcBef>
                    <a:spcPts val="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Test Workflow</a:t>
                </a:r>
                <a:endParaRPr/>
              </a:p>
            </p:txBody>
          </p:sp>
          <p:graphicFrame>
            <p:nvGraphicFramePr>
              <p:cNvPr id="797" name="Google Shape;797;p18"/>
              <p:cNvGraphicFramePr/>
              <p:nvPr/>
            </p:nvGraphicFramePr>
            <p:xfrm>
              <a:off x="4020" y="2641"/>
              <a:ext cx="831" cy="603"/>
            </p:xfrm>
            <a:graphic>
              <a:graphicData uri="http://schemas.openxmlformats.org/presentationml/2006/ole">
                <mc:AlternateContent>
                  <mc:Choice Requires="v">
                    <p:oleObj r:id="rId10" imgH="603" imgW="831" progId="" spid="_x0000_s3">
                      <p:embed/>
                    </p:oleObj>
                  </mc:Choice>
                  <mc:Fallback>
                    <p:oleObj r:id="rId11" imgH="603" imgW="831" progId="">
                      <p:embed/>
                      <p:pic>
                        <p:nvPicPr>
                          <p:cNvPr id="797" name="Google Shape;797;p18"/>
                          <p:cNvPicPr preferRelativeResize="0"/>
                          <p:nvPr/>
                        </p:nvPicPr>
                        <p:blipFill rotWithShape="1">
                          <a:blip r:embed="rId12">
                            <a:alphaModFix/>
                          </a:blip>
                          <a:srcRect b="0" l="0" r="0" t="0"/>
                          <a:stretch/>
                        </p:blipFill>
                        <p:spPr>
                          <a:xfrm>
                            <a:off x="4020" y="2641"/>
                            <a:ext cx="831" cy="603"/>
                          </a:xfrm>
                          <a:prstGeom prst="rect">
                            <a:avLst/>
                          </a:prstGeom>
                          <a:noFill/>
                          <a:ln>
                            <a:noFill/>
                          </a:ln>
                        </p:spPr>
                      </p:pic>
                    </p:oleObj>
                  </mc:Fallback>
                </mc:AlternateContent>
              </a:graphicData>
            </a:graphic>
          </p:graphicFrame>
        </p:grpSp>
        <p:sp>
          <p:nvSpPr>
            <p:cNvPr id="798" name="Google Shape;798;p18"/>
            <p:cNvSpPr/>
            <p:nvPr/>
          </p:nvSpPr>
          <p:spPr>
            <a:xfrm>
              <a:off x="4546" y="1635"/>
              <a:ext cx="568" cy="147"/>
            </a:xfrm>
            <a:prstGeom prst="rect">
              <a:avLst/>
            </a:prstGeom>
            <a:noFill/>
            <a:ln>
              <a:noFill/>
            </a:ln>
          </p:spPr>
          <p:txBody>
            <a:bodyPr anchorCtr="0" anchor="t" bIns="0" lIns="41025" spcFirstLastPara="1" rIns="41025" wrap="square" tIns="0">
              <a:spAutoFit/>
            </a:bodyPr>
            <a:lstStyle/>
            <a:p>
              <a:pPr indent="0" lvl="0" marL="0" marR="0" rtl="0" algn="l">
                <a:lnSpc>
                  <a:spcPct val="100000"/>
                </a:lnSpc>
                <a:spcBef>
                  <a:spcPts val="0"/>
                </a:spcBef>
                <a:spcAft>
                  <a:spcPts val="0"/>
                </a:spcAft>
                <a:buClr>
                  <a:schemeClr val="dk1"/>
                </a:buClr>
                <a:buSzPts val="1700"/>
                <a:buFont typeface="Gill Sans"/>
                <a:buNone/>
              </a:pPr>
              <a:r>
                <a:rPr b="0" i="0" lang="en-US" sz="1700" u="none" cap="none" strike="noStrike">
                  <a:solidFill>
                    <a:schemeClr val="dk1"/>
                  </a:solidFill>
                  <a:latin typeface="Gill Sans"/>
                  <a:ea typeface="Gill Sans"/>
                  <a:cs typeface="Gill Sans"/>
                  <a:sym typeface="Gill Sans"/>
                </a:rPr>
                <a:t>verified by</a:t>
              </a:r>
              <a:endParaRPr/>
            </a:p>
          </p:txBody>
        </p:sp>
        <p:cxnSp>
          <p:nvCxnSpPr>
            <p:cNvPr id="799" name="Google Shape;799;p18"/>
            <p:cNvCxnSpPr/>
            <p:nvPr/>
          </p:nvCxnSpPr>
          <p:spPr>
            <a:xfrm>
              <a:off x="-184" y="-412"/>
              <a:ext cx="2518" cy="1679"/>
            </a:xfrm>
            <a:prstGeom prst="curvedConnector3">
              <a:avLst>
                <a:gd fmla="val 7333" name="adj1"/>
              </a:avLst>
            </a:prstGeom>
            <a:noFill/>
            <a:ln cap="flat" cmpd="sng" w="12600">
              <a:solidFill>
                <a:srgbClr val="FF3300"/>
              </a:solidFill>
              <a:prstDash val="solid"/>
              <a:miter lim="800000"/>
              <a:headEnd len="med" w="med" type="none"/>
              <a:tailEnd len="med" w="med" type="triangle"/>
            </a:ln>
          </p:spPr>
        </p:cxnSp>
      </p:grpSp>
      <p:grpSp>
        <p:nvGrpSpPr>
          <p:cNvPr id="800" name="Google Shape;800;p18"/>
          <p:cNvGrpSpPr/>
          <p:nvPr/>
        </p:nvGrpSpPr>
        <p:grpSpPr>
          <a:xfrm>
            <a:off x="334963" y="-485775"/>
            <a:ext cx="4572000" cy="3619500"/>
            <a:chOff x="188" y="-273"/>
            <a:chExt cx="2560" cy="2034"/>
          </a:xfrm>
        </p:grpSpPr>
        <p:grpSp>
          <p:nvGrpSpPr>
            <p:cNvPr id="801" name="Google Shape;801;p18"/>
            <p:cNvGrpSpPr/>
            <p:nvPr/>
          </p:nvGrpSpPr>
          <p:grpSpPr>
            <a:xfrm>
              <a:off x="188" y="1223"/>
              <a:ext cx="2560" cy="538"/>
              <a:chOff x="188" y="1223"/>
              <a:chExt cx="2560" cy="538"/>
            </a:xfrm>
          </p:grpSpPr>
          <p:cxnSp>
            <p:nvCxnSpPr>
              <p:cNvPr id="802" name="Google Shape;802;p18"/>
              <p:cNvCxnSpPr/>
              <p:nvPr/>
            </p:nvCxnSpPr>
            <p:spPr>
              <a:xfrm flipH="1" rot="10800000">
                <a:off x="1167" y="1374"/>
                <a:ext cx="797" cy="13"/>
              </a:xfrm>
              <a:prstGeom prst="straightConnector1">
                <a:avLst/>
              </a:prstGeom>
              <a:noFill/>
              <a:ln cap="flat" cmpd="sng" w="12600">
                <a:solidFill>
                  <a:srgbClr val="FFFFFF"/>
                </a:solidFill>
                <a:prstDash val="dash"/>
                <a:miter lim="800000"/>
                <a:headEnd len="med" w="med" type="none"/>
                <a:tailEnd len="med" w="med" type="none"/>
              </a:ln>
            </p:spPr>
          </p:cxnSp>
          <p:sp>
            <p:nvSpPr>
              <p:cNvPr id="803" name="Google Shape;803;p18"/>
              <p:cNvSpPr/>
              <p:nvPr/>
            </p:nvSpPr>
            <p:spPr>
              <a:xfrm>
                <a:off x="1406" y="1619"/>
                <a:ext cx="890" cy="142"/>
              </a:xfrm>
              <a:prstGeom prst="rect">
                <a:avLst/>
              </a:prstGeom>
              <a:noFill/>
              <a:ln>
                <a:noFill/>
              </a:ln>
            </p:spPr>
            <p:txBody>
              <a:bodyPr anchorCtr="0" anchor="t" bIns="41025" lIns="82075" spcFirstLastPara="1" rIns="82075" wrap="square" tIns="41025">
                <a:spAutoFit/>
              </a:bodyPr>
              <a:lstStyle/>
              <a:p>
                <a:pPr indent="0" lvl="0" marL="0" marR="0" rtl="0" algn="l">
                  <a:lnSpc>
                    <a:spcPct val="85000"/>
                  </a:lnSpc>
                  <a:spcBef>
                    <a:spcPts val="0"/>
                  </a:spcBef>
                  <a:spcAft>
                    <a:spcPts val="0"/>
                  </a:spcAft>
                  <a:buClr>
                    <a:schemeClr val="dk1"/>
                  </a:buClr>
                  <a:buSzPts val="1300"/>
                  <a:buFont typeface="Tahoma"/>
                  <a:buNone/>
                </a:pPr>
                <a:r>
                  <a:rPr b="1" i="0" lang="en-US" sz="1300" u="none" cap="none" strike="noStrike">
                    <a:solidFill>
                      <a:schemeClr val="dk1"/>
                    </a:solidFill>
                    <a:latin typeface="Tahoma"/>
                    <a:ea typeface="Tahoma"/>
                    <a:cs typeface="Tahoma"/>
                    <a:sym typeface="Tahoma"/>
                  </a:rPr>
                  <a:t>Use-Case Model  </a:t>
                </a:r>
                <a:endParaRPr/>
              </a:p>
            </p:txBody>
          </p:sp>
          <p:graphicFrame>
            <p:nvGraphicFramePr>
              <p:cNvPr id="804" name="Google Shape;804;p18"/>
              <p:cNvGraphicFramePr/>
              <p:nvPr/>
            </p:nvGraphicFramePr>
            <p:xfrm>
              <a:off x="1952" y="1265"/>
              <a:ext cx="796" cy="365"/>
            </p:xfrm>
            <a:graphic>
              <a:graphicData uri="http://schemas.openxmlformats.org/presentationml/2006/ole">
                <mc:AlternateContent>
                  <mc:Choice Requires="v">
                    <p:oleObj r:id="rId13" imgH="365" imgW="796" progId="" spid="_x0000_s4">
                      <p:embed/>
                    </p:oleObj>
                  </mc:Choice>
                  <mc:Fallback>
                    <p:oleObj r:id="rId14" imgH="365" imgW="796" progId="">
                      <p:embed/>
                      <p:pic>
                        <p:nvPicPr>
                          <p:cNvPr id="804" name="Google Shape;804;p18"/>
                          <p:cNvPicPr preferRelativeResize="0"/>
                          <p:nvPr/>
                        </p:nvPicPr>
                        <p:blipFill rotWithShape="1">
                          <a:blip r:embed="rId15">
                            <a:alphaModFix/>
                          </a:blip>
                          <a:srcRect b="0" l="0" r="0" t="0"/>
                          <a:stretch/>
                        </p:blipFill>
                        <p:spPr>
                          <a:xfrm>
                            <a:off x="1952" y="1265"/>
                            <a:ext cx="796" cy="365"/>
                          </a:xfrm>
                          <a:prstGeom prst="rect">
                            <a:avLst/>
                          </a:prstGeom>
                          <a:noFill/>
                          <a:ln>
                            <a:noFill/>
                          </a:ln>
                        </p:spPr>
                      </p:pic>
                    </p:oleObj>
                  </mc:Fallback>
                </mc:AlternateContent>
              </a:graphicData>
            </a:graphic>
          </p:graphicFrame>
          <p:sp>
            <p:nvSpPr>
              <p:cNvPr id="805" name="Google Shape;805;p18"/>
              <p:cNvSpPr/>
              <p:nvPr/>
            </p:nvSpPr>
            <p:spPr>
              <a:xfrm>
                <a:off x="188" y="1223"/>
                <a:ext cx="979" cy="308"/>
              </a:xfrm>
              <a:prstGeom prst="rect">
                <a:avLst/>
              </a:prstGeom>
              <a:solidFill>
                <a:srgbClr val="787E8A"/>
              </a:solidFill>
              <a:ln>
                <a:noFill/>
              </a:ln>
            </p:spPr>
            <p:txBody>
              <a:bodyPr anchorCtr="0" anchor="t" bIns="41025" lIns="82075" spcFirstLastPara="1" rIns="82075" wrap="square" tIns="41025">
                <a:no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Requirements</a:t>
                </a:r>
                <a:br>
                  <a:rPr b="0" i="0" lang="en-US" sz="1400" u="none" cap="none" strike="noStrike">
                    <a:solidFill>
                      <a:schemeClr val="dk1"/>
                    </a:solidFill>
                    <a:latin typeface="Tahoma"/>
                    <a:ea typeface="Tahoma"/>
                    <a:cs typeface="Tahoma"/>
                    <a:sym typeface="Tahoma"/>
                  </a:rPr>
                </a:br>
                <a:r>
                  <a:rPr b="0" i="0" lang="en-US" sz="1400" u="none" cap="none" strike="noStrike">
                    <a:solidFill>
                      <a:schemeClr val="dk1"/>
                    </a:solidFill>
                    <a:latin typeface="Tahoma"/>
                    <a:ea typeface="Tahoma"/>
                    <a:cs typeface="Tahoma"/>
                    <a:sym typeface="Tahoma"/>
                  </a:rPr>
                  <a:t>Workflow</a:t>
                </a:r>
                <a:endParaRPr/>
              </a:p>
            </p:txBody>
          </p:sp>
        </p:grpSp>
        <p:cxnSp>
          <p:nvCxnSpPr>
            <p:cNvPr id="806" name="Google Shape;806;p18"/>
            <p:cNvCxnSpPr/>
            <p:nvPr/>
          </p:nvCxnSpPr>
          <p:spPr>
            <a:xfrm>
              <a:off x="1331" y="-273"/>
              <a:ext cx="510" cy="952"/>
            </a:xfrm>
            <a:prstGeom prst="curvedConnector3">
              <a:avLst>
                <a:gd fmla="val -260719" name="adj1"/>
              </a:avLst>
            </a:prstGeom>
            <a:noFill/>
            <a:ln cap="flat" cmpd="sng" w="12600">
              <a:solidFill>
                <a:srgbClr val="FF3300"/>
              </a:solidFill>
              <a:prstDash val="lgDash"/>
              <a:miter lim="800000"/>
              <a:headEnd len="med" w="med" type="triangle"/>
              <a:tailEnd len="med" w="med" type="none"/>
            </a:ln>
          </p:spPr>
        </p:cxnSp>
        <p:sp>
          <p:nvSpPr>
            <p:cNvPr id="807" name="Google Shape;807;p18"/>
            <p:cNvSpPr txBox="1"/>
            <p:nvPr/>
          </p:nvSpPr>
          <p:spPr>
            <a:xfrm>
              <a:off x="2106" y="677"/>
              <a:ext cx="632" cy="1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Calibri"/>
                <a:buNone/>
              </a:pPr>
              <a:r>
                <a:rPr b="0" i="0" lang="en-US" sz="1700" u="none" cap="none" strike="noStrike">
                  <a:solidFill>
                    <a:schemeClr val="dk1"/>
                  </a:solidFill>
                  <a:latin typeface="Calibri"/>
                  <a:ea typeface="Calibri"/>
                  <a:cs typeface="Calibri"/>
                  <a:sym typeface="Calibri"/>
                </a:rPr>
                <a:t>Build upon</a:t>
              </a:r>
              <a:endParaRPr/>
            </a:p>
          </p:txBody>
        </p:sp>
      </p:grpSp>
      <p:grpSp>
        <p:nvGrpSpPr>
          <p:cNvPr id="808" name="Google Shape;808;p18"/>
          <p:cNvGrpSpPr/>
          <p:nvPr/>
        </p:nvGrpSpPr>
        <p:grpSpPr>
          <a:xfrm>
            <a:off x="334963" y="1154113"/>
            <a:ext cx="6461125" cy="3014662"/>
            <a:chOff x="188" y="648"/>
            <a:chExt cx="3618" cy="1694"/>
          </a:xfrm>
        </p:grpSpPr>
        <p:sp>
          <p:nvSpPr>
            <p:cNvPr id="809" name="Google Shape;809;p18"/>
            <p:cNvSpPr/>
            <p:nvPr/>
          </p:nvSpPr>
          <p:spPr>
            <a:xfrm>
              <a:off x="2836" y="1555"/>
              <a:ext cx="579" cy="147"/>
            </a:xfrm>
            <a:prstGeom prst="rect">
              <a:avLst/>
            </a:prstGeom>
            <a:noFill/>
            <a:ln>
              <a:noFill/>
            </a:ln>
          </p:spPr>
          <p:txBody>
            <a:bodyPr anchorCtr="0" anchor="t" bIns="0" lIns="41025" spcFirstLastPara="1" rIns="41025" wrap="square" tIns="0">
              <a:spAutoFit/>
            </a:bodyPr>
            <a:lstStyle/>
            <a:p>
              <a:pPr indent="0" lvl="0" marL="0" marR="0" rtl="0" algn="l">
                <a:lnSpc>
                  <a:spcPct val="100000"/>
                </a:lnSpc>
                <a:spcBef>
                  <a:spcPts val="0"/>
                </a:spcBef>
                <a:spcAft>
                  <a:spcPts val="0"/>
                </a:spcAft>
                <a:buClr>
                  <a:schemeClr val="dk1"/>
                </a:buClr>
                <a:buSzPts val="1700"/>
                <a:buFont typeface="Gill Sans"/>
                <a:buNone/>
              </a:pPr>
              <a:r>
                <a:rPr b="0" i="0" lang="en-US" sz="1700" u="none" cap="none" strike="noStrike">
                  <a:solidFill>
                    <a:schemeClr val="dk1"/>
                  </a:solidFill>
                  <a:latin typeface="Gill Sans"/>
                  <a:ea typeface="Gill Sans"/>
                  <a:cs typeface="Gill Sans"/>
                  <a:sym typeface="Gill Sans"/>
                </a:rPr>
                <a:t>realized by</a:t>
              </a:r>
              <a:endParaRPr/>
            </a:p>
          </p:txBody>
        </p:sp>
        <p:grpSp>
          <p:nvGrpSpPr>
            <p:cNvPr id="810" name="Google Shape;810;p18"/>
            <p:cNvGrpSpPr/>
            <p:nvPr/>
          </p:nvGrpSpPr>
          <p:grpSpPr>
            <a:xfrm>
              <a:off x="188" y="648"/>
              <a:ext cx="3618" cy="1694"/>
              <a:chOff x="188" y="648"/>
              <a:chExt cx="3618" cy="1694"/>
            </a:xfrm>
          </p:grpSpPr>
          <p:sp>
            <p:nvSpPr>
              <p:cNvPr id="811" name="Google Shape;811;p18"/>
              <p:cNvSpPr/>
              <p:nvPr/>
            </p:nvSpPr>
            <p:spPr>
              <a:xfrm>
                <a:off x="2878" y="2104"/>
                <a:ext cx="669" cy="238"/>
              </a:xfrm>
              <a:prstGeom prst="rect">
                <a:avLst/>
              </a:prstGeom>
              <a:noFill/>
              <a:ln>
                <a:noFill/>
              </a:ln>
            </p:spPr>
            <p:txBody>
              <a:bodyPr anchorCtr="0" anchor="t" bIns="41025" lIns="82075" spcFirstLastPara="1" rIns="82075" wrap="square" tIns="41025">
                <a:spAutoFit/>
              </a:bodyPr>
              <a:lstStyle/>
              <a:p>
                <a:pPr indent="0" lvl="0" marL="0" marR="0" rtl="0" algn="l">
                  <a:lnSpc>
                    <a:spcPct val="85000"/>
                  </a:lnSpc>
                  <a:spcBef>
                    <a:spcPts val="0"/>
                  </a:spcBef>
                  <a:spcAft>
                    <a:spcPts val="0"/>
                  </a:spcAft>
                  <a:buClr>
                    <a:schemeClr val="dk1"/>
                  </a:buClr>
                  <a:buSzPts val="1300"/>
                  <a:buFont typeface="Tahoma"/>
                  <a:buNone/>
                </a:pPr>
                <a:r>
                  <a:rPr b="1" i="0" lang="en-US" sz="1300" u="none" cap="none" strike="noStrike">
                    <a:solidFill>
                      <a:schemeClr val="dk1"/>
                    </a:solidFill>
                    <a:latin typeface="Tahoma"/>
                    <a:ea typeface="Tahoma"/>
                    <a:cs typeface="Tahoma"/>
                    <a:sym typeface="Tahoma"/>
                  </a:rPr>
                  <a:t>Design Model</a:t>
                </a:r>
                <a:endParaRPr/>
              </a:p>
            </p:txBody>
          </p:sp>
          <p:cxnSp>
            <p:nvCxnSpPr>
              <p:cNvPr id="812" name="Google Shape;812;p18"/>
              <p:cNvCxnSpPr/>
              <p:nvPr/>
            </p:nvCxnSpPr>
            <p:spPr>
              <a:xfrm flipH="1" rot="10800000">
                <a:off x="1127" y="1946"/>
                <a:ext cx="2018" cy="14"/>
              </a:xfrm>
              <a:prstGeom prst="straightConnector1">
                <a:avLst/>
              </a:prstGeom>
              <a:noFill/>
              <a:ln cap="flat" cmpd="sng" w="12600">
                <a:solidFill>
                  <a:srgbClr val="FFFFFF"/>
                </a:solidFill>
                <a:prstDash val="dash"/>
                <a:miter lim="800000"/>
                <a:headEnd len="med" w="med" type="none"/>
                <a:tailEnd len="med" w="med" type="none"/>
              </a:ln>
            </p:spPr>
          </p:cxnSp>
          <p:sp>
            <p:nvSpPr>
              <p:cNvPr id="813" name="Google Shape;813;p18"/>
              <p:cNvSpPr/>
              <p:nvPr/>
            </p:nvSpPr>
            <p:spPr>
              <a:xfrm>
                <a:off x="188" y="1792"/>
                <a:ext cx="979" cy="308"/>
              </a:xfrm>
              <a:prstGeom prst="rect">
                <a:avLst/>
              </a:prstGeom>
              <a:solidFill>
                <a:srgbClr val="787E8A"/>
              </a:solidFill>
              <a:ln>
                <a:noFill/>
              </a:ln>
            </p:spPr>
            <p:txBody>
              <a:bodyPr anchorCtr="0" anchor="t" bIns="41025" lIns="82075" spcFirstLastPara="1" rIns="82075" wrap="square" tIns="41025">
                <a:no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Analysis Design</a:t>
                </a:r>
                <a:br>
                  <a:rPr b="0" i="0" lang="en-US" sz="1400" u="none" cap="none" strike="noStrike">
                    <a:solidFill>
                      <a:schemeClr val="dk1"/>
                    </a:solidFill>
                    <a:latin typeface="Tahoma"/>
                    <a:ea typeface="Tahoma"/>
                    <a:cs typeface="Tahoma"/>
                    <a:sym typeface="Tahoma"/>
                  </a:rPr>
                </a:br>
                <a:r>
                  <a:rPr b="0" i="0" lang="en-US" sz="1400" u="none" cap="none" strike="noStrike">
                    <a:solidFill>
                      <a:schemeClr val="dk1"/>
                    </a:solidFill>
                    <a:latin typeface="Tahoma"/>
                    <a:ea typeface="Tahoma"/>
                    <a:cs typeface="Tahoma"/>
                    <a:sym typeface="Tahoma"/>
                  </a:rPr>
                  <a:t>Workflow</a:t>
                </a:r>
                <a:endParaRPr/>
              </a:p>
            </p:txBody>
          </p:sp>
          <p:graphicFrame>
            <p:nvGraphicFramePr>
              <p:cNvPr id="814" name="Google Shape;814;p18"/>
              <p:cNvGraphicFramePr/>
              <p:nvPr/>
            </p:nvGraphicFramePr>
            <p:xfrm>
              <a:off x="3017" y="1678"/>
              <a:ext cx="789" cy="409"/>
            </p:xfrm>
            <a:graphic>
              <a:graphicData uri="http://schemas.openxmlformats.org/presentationml/2006/ole">
                <mc:AlternateContent>
                  <mc:Choice Requires="v">
                    <p:oleObj r:id="rId16" imgH="409" imgW="789" progId="" spid="_x0000_s5">
                      <p:embed/>
                    </p:oleObj>
                  </mc:Choice>
                  <mc:Fallback>
                    <p:oleObj r:id="rId17" imgH="409" imgW="789" progId="">
                      <p:embed/>
                      <p:pic>
                        <p:nvPicPr>
                          <p:cNvPr id="814" name="Google Shape;814;p18"/>
                          <p:cNvPicPr preferRelativeResize="0"/>
                          <p:nvPr/>
                        </p:nvPicPr>
                        <p:blipFill rotWithShape="1">
                          <a:blip r:embed="rId18">
                            <a:alphaModFix/>
                          </a:blip>
                          <a:srcRect b="0" l="0" r="0" t="0"/>
                          <a:stretch/>
                        </p:blipFill>
                        <p:spPr>
                          <a:xfrm>
                            <a:off x="3017" y="1678"/>
                            <a:ext cx="789" cy="409"/>
                          </a:xfrm>
                          <a:prstGeom prst="rect">
                            <a:avLst/>
                          </a:prstGeom>
                          <a:noFill/>
                          <a:ln>
                            <a:noFill/>
                          </a:ln>
                        </p:spPr>
                      </p:pic>
                    </p:oleObj>
                  </mc:Fallback>
                </mc:AlternateContent>
              </a:graphicData>
            </a:graphic>
          </p:graphicFrame>
          <p:cxnSp>
            <p:nvCxnSpPr>
              <p:cNvPr id="815" name="Google Shape;815;p18"/>
              <p:cNvCxnSpPr/>
              <p:nvPr/>
            </p:nvCxnSpPr>
            <p:spPr>
              <a:xfrm>
                <a:off x="1684" y="648"/>
                <a:ext cx="667" cy="619"/>
              </a:xfrm>
              <a:prstGeom prst="curvedConnector3">
                <a:avLst>
                  <a:gd fmla="val 50000" name="adj1"/>
                </a:avLst>
              </a:prstGeom>
              <a:noFill/>
              <a:ln cap="flat" cmpd="sng" w="12600">
                <a:solidFill>
                  <a:srgbClr val="FF3300"/>
                </a:solidFill>
                <a:prstDash val="solid"/>
                <a:miter lim="800000"/>
                <a:headEnd len="med" w="med" type="none"/>
                <a:tailEnd len="med" w="med" type="triangle"/>
              </a:ln>
            </p:spPr>
          </p:cxnSp>
        </p:grpSp>
      </p:grpSp>
      <p:grpSp>
        <p:nvGrpSpPr>
          <p:cNvPr id="816" name="Google Shape;816;p18"/>
          <p:cNvGrpSpPr/>
          <p:nvPr/>
        </p:nvGrpSpPr>
        <p:grpSpPr>
          <a:xfrm>
            <a:off x="312738" y="2749550"/>
            <a:ext cx="5653087" cy="3700463"/>
            <a:chOff x="175" y="1545"/>
            <a:chExt cx="3166" cy="2079"/>
          </a:xfrm>
        </p:grpSpPr>
        <p:sp>
          <p:nvSpPr>
            <p:cNvPr id="817" name="Google Shape;817;p18"/>
            <p:cNvSpPr txBox="1"/>
            <p:nvPr/>
          </p:nvSpPr>
          <p:spPr>
            <a:xfrm>
              <a:off x="175" y="3207"/>
              <a:ext cx="973" cy="366"/>
            </a:xfrm>
            <a:prstGeom prst="rect">
              <a:avLst/>
            </a:prstGeom>
            <a:solidFill>
              <a:srgbClr val="787E8A"/>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Deployment Workflows</a:t>
              </a:r>
              <a:endParaRPr/>
            </a:p>
          </p:txBody>
        </p:sp>
        <p:cxnSp>
          <p:nvCxnSpPr>
            <p:cNvPr id="818" name="Google Shape;818;p18"/>
            <p:cNvCxnSpPr/>
            <p:nvPr/>
          </p:nvCxnSpPr>
          <p:spPr>
            <a:xfrm>
              <a:off x="1136" y="3392"/>
              <a:ext cx="1504" cy="1"/>
            </a:xfrm>
            <a:prstGeom prst="straightConnector1">
              <a:avLst/>
            </a:prstGeom>
            <a:noFill/>
            <a:ln cap="flat" cmpd="sng" w="9525">
              <a:solidFill>
                <a:srgbClr val="DDDDDD"/>
              </a:solidFill>
              <a:prstDash val="lgDash"/>
              <a:miter lim="800000"/>
              <a:headEnd len="med" w="med" type="none"/>
              <a:tailEnd len="med" w="med" type="none"/>
            </a:ln>
          </p:spPr>
        </p:cxnSp>
        <p:graphicFrame>
          <p:nvGraphicFramePr>
            <p:cNvPr id="819" name="Google Shape;819;p18"/>
            <p:cNvGraphicFramePr/>
            <p:nvPr/>
          </p:nvGraphicFramePr>
          <p:xfrm>
            <a:off x="2620" y="3106"/>
            <a:ext cx="721" cy="473"/>
          </p:xfrm>
          <a:graphic>
            <a:graphicData uri="http://schemas.openxmlformats.org/presentationml/2006/ole">
              <mc:AlternateContent>
                <mc:Choice Requires="v">
                  <p:oleObj r:id="rId19" imgH="473" imgW="721" progId="" spid="_x0000_s6">
                    <p:embed/>
                  </p:oleObj>
                </mc:Choice>
                <mc:Fallback>
                  <p:oleObj r:id="rId20" imgH="473" imgW="721" progId="">
                    <p:embed/>
                    <p:pic>
                      <p:nvPicPr>
                        <p:cNvPr id="819" name="Google Shape;819;p18"/>
                        <p:cNvPicPr preferRelativeResize="0"/>
                        <p:nvPr/>
                      </p:nvPicPr>
                      <p:blipFill rotWithShape="1">
                        <a:blip r:embed="rId21">
                          <a:alphaModFix/>
                        </a:blip>
                        <a:srcRect b="0" l="0" r="0" t="0"/>
                        <a:stretch/>
                      </p:blipFill>
                      <p:spPr>
                        <a:xfrm>
                          <a:off x="2620" y="3106"/>
                          <a:ext cx="721" cy="473"/>
                        </a:xfrm>
                        <a:prstGeom prst="rect">
                          <a:avLst/>
                        </a:prstGeom>
                        <a:noFill/>
                        <a:ln>
                          <a:noFill/>
                        </a:ln>
                      </p:spPr>
                    </p:pic>
                  </p:oleObj>
                </mc:Fallback>
              </mc:AlternateContent>
            </a:graphicData>
          </a:graphic>
        </p:graphicFrame>
        <p:cxnSp>
          <p:nvCxnSpPr>
            <p:cNvPr id="820" name="Google Shape;820;p18"/>
            <p:cNvCxnSpPr/>
            <p:nvPr/>
          </p:nvCxnSpPr>
          <p:spPr>
            <a:xfrm flipH="1">
              <a:off x="1200" y="1545"/>
              <a:ext cx="1420" cy="901"/>
            </a:xfrm>
            <a:prstGeom prst="curvedConnector3">
              <a:avLst>
                <a:gd fmla="val 184442" name="adj1"/>
              </a:avLst>
            </a:prstGeom>
            <a:noFill/>
            <a:ln cap="flat" cmpd="sng" w="9525">
              <a:solidFill>
                <a:srgbClr val="FF3300"/>
              </a:solidFill>
              <a:prstDash val="solid"/>
              <a:miter lim="800000"/>
              <a:headEnd len="med" w="med" type="none"/>
              <a:tailEnd len="med" w="med" type="triangle"/>
            </a:ln>
          </p:spPr>
        </p:cxnSp>
        <p:sp>
          <p:nvSpPr>
            <p:cNvPr id="821" name="Google Shape;821;p18"/>
            <p:cNvSpPr txBox="1"/>
            <p:nvPr/>
          </p:nvSpPr>
          <p:spPr>
            <a:xfrm>
              <a:off x="2135" y="2997"/>
              <a:ext cx="499" cy="2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700"/>
                <a:buFont typeface="Calibri"/>
                <a:buNone/>
              </a:pPr>
              <a:r>
                <a:rPr b="0" i="0" lang="en-US" sz="1700" u="none" cap="none" strike="noStrike">
                  <a:solidFill>
                    <a:schemeClr val="dk1"/>
                  </a:solidFill>
                  <a:latin typeface="Calibri"/>
                  <a:ea typeface="Calibri"/>
                  <a:cs typeface="Calibri"/>
                  <a:sym typeface="Calibri"/>
                </a:rPr>
                <a:t>Used by</a:t>
              </a:r>
              <a:endParaRPr/>
            </a:p>
          </p:txBody>
        </p:sp>
        <p:sp>
          <p:nvSpPr>
            <p:cNvPr id="822" name="Google Shape;822;p18"/>
            <p:cNvSpPr txBox="1"/>
            <p:nvPr/>
          </p:nvSpPr>
          <p:spPr>
            <a:xfrm>
              <a:off x="1893" y="3459"/>
              <a:ext cx="860" cy="16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300"/>
                <a:buFont typeface="Calibri"/>
                <a:buNone/>
              </a:pPr>
              <a:r>
                <a:rPr b="1" i="0" lang="en-US" sz="1300" u="none" cap="none" strike="noStrike">
                  <a:solidFill>
                    <a:schemeClr val="dk1"/>
                  </a:solidFill>
                  <a:latin typeface="Calibri"/>
                  <a:ea typeface="Calibri"/>
                  <a:cs typeface="Calibri"/>
                  <a:sym typeface="Calibri"/>
                </a:rPr>
                <a:t>Deployment model</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2000"/>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2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2000"/>
                                        <p:tgtEl>
                                          <p:spTgt spid="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500"/>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9"/>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b="1" lang="en-US">
                <a:latin typeface="Calibri"/>
                <a:ea typeface="Calibri"/>
                <a:cs typeface="Calibri"/>
                <a:sym typeface="Calibri"/>
              </a:rPr>
              <a:t>Workflow Detail: Prepare Environment for Project </a:t>
            </a:r>
            <a:endParaRPr/>
          </a:p>
        </p:txBody>
      </p:sp>
      <p:grpSp>
        <p:nvGrpSpPr>
          <p:cNvPr id="828" name="Google Shape;828;p19"/>
          <p:cNvGrpSpPr/>
          <p:nvPr/>
        </p:nvGrpSpPr>
        <p:grpSpPr>
          <a:xfrm>
            <a:off x="468313" y="2133600"/>
            <a:ext cx="9504362" cy="3671888"/>
            <a:chOff x="-776" y="29"/>
            <a:chExt cx="4214" cy="1722"/>
          </a:xfrm>
        </p:grpSpPr>
        <p:pic>
          <p:nvPicPr>
            <p:cNvPr descr="wfs_env1" id="829" name="Google Shape;829;p19"/>
            <p:cNvPicPr preferRelativeResize="0"/>
            <p:nvPr/>
          </p:nvPicPr>
          <p:blipFill rotWithShape="1">
            <a:blip r:embed="rId3">
              <a:alphaModFix/>
            </a:blip>
            <a:srcRect b="0" l="0" r="0" t="0"/>
            <a:stretch/>
          </p:blipFill>
          <p:spPr>
            <a:xfrm>
              <a:off x="-776" y="29"/>
              <a:ext cx="3468" cy="1722"/>
            </a:xfrm>
            <a:prstGeom prst="rect">
              <a:avLst/>
            </a:prstGeom>
            <a:noFill/>
            <a:ln>
              <a:noFill/>
            </a:ln>
          </p:spPr>
        </p:pic>
        <p:sp>
          <p:nvSpPr>
            <p:cNvPr id="830" name="Google Shape;830;p19">
              <a:hlinkClick r:id="rId4"/>
            </p:cNvPr>
            <p:cNvSpPr/>
            <p:nvPr/>
          </p:nvSpPr>
          <p:spPr>
            <a:xfrm>
              <a:off x="882" y="618"/>
              <a:ext cx="456" cy="49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1" name="Google Shape;831;p19">
              <a:hlinkClick r:id="rId5"/>
            </p:cNvPr>
            <p:cNvSpPr/>
            <p:nvPr/>
          </p:nvSpPr>
          <p:spPr>
            <a:xfrm>
              <a:off x="150" y="60"/>
              <a:ext cx="264" cy="4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2" name="Google Shape;832;p19">
              <a:hlinkClick r:id="rId6"/>
            </p:cNvPr>
            <p:cNvSpPr/>
            <p:nvPr/>
          </p:nvSpPr>
          <p:spPr>
            <a:xfrm>
              <a:off x="2886" y="588"/>
              <a:ext cx="468" cy="3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3" name="Google Shape;833;p19">
              <a:hlinkClick r:id="rId7"/>
            </p:cNvPr>
            <p:cNvSpPr/>
            <p:nvPr/>
          </p:nvSpPr>
          <p:spPr>
            <a:xfrm>
              <a:off x="1740" y="108"/>
              <a:ext cx="564" cy="32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4" name="Google Shape;834;p19">
              <a:hlinkClick r:id="rId8"/>
            </p:cNvPr>
            <p:cNvSpPr/>
            <p:nvPr/>
          </p:nvSpPr>
          <p:spPr>
            <a:xfrm>
              <a:off x="1734" y="1230"/>
              <a:ext cx="294" cy="4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5" name="Google Shape;835;p19">
              <a:hlinkClick r:id="rId9"/>
            </p:cNvPr>
            <p:cNvSpPr/>
            <p:nvPr/>
          </p:nvSpPr>
          <p:spPr>
            <a:xfrm>
              <a:off x="564" y="102"/>
              <a:ext cx="552" cy="32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6" name="Google Shape;836;p19">
              <a:hlinkClick r:id="rId10"/>
            </p:cNvPr>
            <p:cNvSpPr/>
            <p:nvPr/>
          </p:nvSpPr>
          <p:spPr>
            <a:xfrm>
              <a:off x="1200" y="120"/>
              <a:ext cx="498" cy="2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7" name="Google Shape;837;p19">
              <a:hlinkClick r:id="rId11"/>
            </p:cNvPr>
            <p:cNvSpPr/>
            <p:nvPr/>
          </p:nvSpPr>
          <p:spPr>
            <a:xfrm>
              <a:off x="288" y="672"/>
              <a:ext cx="384" cy="4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8" name="Google Shape;838;p19">
              <a:hlinkClick r:id="rId12"/>
            </p:cNvPr>
            <p:cNvSpPr/>
            <p:nvPr/>
          </p:nvSpPr>
          <p:spPr>
            <a:xfrm>
              <a:off x="1416" y="570"/>
              <a:ext cx="504" cy="53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39" name="Google Shape;839;p19">
              <a:hlinkClick r:id="rId13"/>
            </p:cNvPr>
            <p:cNvSpPr/>
            <p:nvPr/>
          </p:nvSpPr>
          <p:spPr>
            <a:xfrm>
              <a:off x="2010" y="660"/>
              <a:ext cx="390" cy="4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40" name="Google Shape;840;p19">
              <a:hlinkClick r:id="rId14"/>
            </p:cNvPr>
            <p:cNvSpPr/>
            <p:nvPr/>
          </p:nvSpPr>
          <p:spPr>
            <a:xfrm>
              <a:off x="2772" y="1200"/>
              <a:ext cx="372" cy="4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41" name="Google Shape;841;p19">
              <a:hlinkClick r:id="rId15"/>
            </p:cNvPr>
            <p:cNvSpPr/>
            <p:nvPr/>
          </p:nvSpPr>
          <p:spPr>
            <a:xfrm>
              <a:off x="2358" y="84"/>
              <a:ext cx="564" cy="3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42" name="Google Shape;842;p19">
              <a:hlinkClick r:id="rId16"/>
            </p:cNvPr>
            <p:cNvSpPr/>
            <p:nvPr/>
          </p:nvSpPr>
          <p:spPr>
            <a:xfrm>
              <a:off x="2982" y="66"/>
              <a:ext cx="456" cy="40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43" name="Google Shape;843;p19">
              <a:hlinkClick r:id="rId17"/>
            </p:cNvPr>
            <p:cNvSpPr/>
            <p:nvPr/>
          </p:nvSpPr>
          <p:spPr>
            <a:xfrm>
              <a:off x="2142" y="1314"/>
              <a:ext cx="474" cy="31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425" name="Google Shape;425;p2"/>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US">
                <a:solidFill>
                  <a:srgbClr val="007FA3"/>
                </a:solidFill>
              </a:rPr>
              <a:t>1.1</a:t>
            </a:r>
            <a:r>
              <a:rPr lang="en-US"/>
              <a:t> Choose the right SDLC</a:t>
            </a:r>
            <a:endParaRPr/>
          </a:p>
          <a:p>
            <a:pPr indent="0" lvl="0" marL="432" rtl="0" algn="l">
              <a:lnSpc>
                <a:spcPct val="100000"/>
              </a:lnSpc>
              <a:spcBef>
                <a:spcPts val="1500"/>
              </a:spcBef>
              <a:spcAft>
                <a:spcPts val="0"/>
              </a:spcAft>
              <a:buSzPts val="2400"/>
              <a:buNone/>
            </a:pPr>
            <a:r>
              <a:rPr b="1" lang="en-US">
                <a:solidFill>
                  <a:srgbClr val="007FA3"/>
                </a:solidFill>
              </a:rPr>
              <a:t>1.2</a:t>
            </a:r>
            <a:r>
              <a:rPr lang="en-US"/>
              <a:t> Describe the RUP methodologies</a:t>
            </a:r>
            <a:endParaRPr/>
          </a:p>
          <a:p>
            <a:pPr indent="0" lvl="0" marL="432" rtl="0" algn="l">
              <a:lnSpc>
                <a:spcPct val="100000"/>
              </a:lnSpc>
              <a:spcBef>
                <a:spcPts val="1500"/>
              </a:spcBef>
              <a:spcAft>
                <a:spcPts val="0"/>
              </a:spcAft>
              <a:buSzPts val="2400"/>
              <a:buNone/>
            </a:pPr>
            <a:r>
              <a:rPr b="1" lang="en-US">
                <a:solidFill>
                  <a:srgbClr val="007FA3"/>
                </a:solidFill>
              </a:rPr>
              <a:t>1.3</a:t>
            </a:r>
            <a:r>
              <a:rPr lang="en-US"/>
              <a:t> Describe the Agile methodologies</a:t>
            </a:r>
            <a:endParaRPr/>
          </a:p>
          <a:p>
            <a:pPr indent="0" lvl="0" marL="432" rtl="0" algn="l">
              <a:lnSpc>
                <a:spcPct val="100000"/>
              </a:lnSpc>
              <a:spcBef>
                <a:spcPts val="1500"/>
              </a:spcBef>
              <a:spcAft>
                <a:spcPts val="0"/>
              </a:spcAft>
              <a:buSzPts val="2400"/>
              <a:buNone/>
            </a:pPr>
            <a:r>
              <a:rPr b="1" lang="en-US">
                <a:solidFill>
                  <a:srgbClr val="007FA3"/>
                </a:solidFill>
              </a:rPr>
              <a:t>1.4</a:t>
            </a:r>
            <a:r>
              <a:rPr lang="en-US"/>
              <a:t> The great methodologies debate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8C3A9"/>
            </a:gs>
            <a:gs pos="30000">
              <a:srgbClr val="DFDBC4"/>
            </a:gs>
            <a:gs pos="100000">
              <a:srgbClr val="F6F2DA"/>
            </a:gs>
          </a:gsLst>
          <a:lin ang="16200000" scaled="0"/>
        </a:gradFill>
      </p:bgPr>
    </p:bg>
    <p:spTree>
      <p:nvGrpSpPr>
        <p:cNvPr id="847" name="Shape 847"/>
        <p:cNvGrpSpPr/>
        <p:nvPr/>
      </p:nvGrpSpPr>
      <p:grpSpPr>
        <a:xfrm>
          <a:off x="0" y="0"/>
          <a:ext cx="0" cy="0"/>
          <a:chOff x="0" y="0"/>
          <a:chExt cx="0" cy="0"/>
        </a:xfrm>
      </p:grpSpPr>
      <p:sp>
        <p:nvSpPr>
          <p:cNvPr id="848" name="Google Shape;848;p20"/>
          <p:cNvSpPr txBox="1"/>
          <p:nvPr>
            <p:ph type="title"/>
          </p:nvPr>
        </p:nvSpPr>
        <p:spPr>
          <a:xfrm>
            <a:off x="342900" y="0"/>
            <a:ext cx="8229600" cy="114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900"/>
              <a:buNone/>
            </a:pPr>
            <a:r>
              <a:rPr b="1" lang="en-US" sz="2900">
                <a:latin typeface="Calibri"/>
                <a:ea typeface="Calibri"/>
                <a:cs typeface="Calibri"/>
                <a:sym typeface="Calibri"/>
              </a:rPr>
              <a:t>Bringing It All Together...</a:t>
            </a:r>
            <a:endParaRPr/>
          </a:p>
        </p:txBody>
      </p:sp>
      <p:sp>
        <p:nvSpPr>
          <p:cNvPr id="849" name="Google Shape;849;p20"/>
          <p:cNvSpPr/>
          <p:nvPr/>
        </p:nvSpPr>
        <p:spPr>
          <a:xfrm>
            <a:off x="1098550" y="4868863"/>
            <a:ext cx="3113088" cy="898525"/>
          </a:xfrm>
          <a:prstGeom prst="rect">
            <a:avLst/>
          </a:prstGeom>
          <a:solidFill>
            <a:srgbClr val="FEBF6A"/>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50" name="Google Shape;850;p20"/>
          <p:cNvSpPr/>
          <p:nvPr/>
        </p:nvSpPr>
        <p:spPr>
          <a:xfrm>
            <a:off x="1098550" y="2266950"/>
            <a:ext cx="3111500" cy="2176463"/>
          </a:xfrm>
          <a:prstGeom prst="rect">
            <a:avLst/>
          </a:prstGeom>
          <a:solidFill>
            <a:srgbClr val="FF9B9B"/>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51" name="Google Shape;851;p20"/>
          <p:cNvSpPr/>
          <p:nvPr/>
        </p:nvSpPr>
        <p:spPr>
          <a:xfrm>
            <a:off x="4237038" y="1908175"/>
            <a:ext cx="4414837" cy="3984625"/>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52" name="Google Shape;852;p20"/>
          <p:cNvSpPr/>
          <p:nvPr/>
        </p:nvSpPr>
        <p:spPr>
          <a:xfrm>
            <a:off x="4235450" y="5740400"/>
            <a:ext cx="4422775" cy="363538"/>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grpSp>
        <p:nvGrpSpPr>
          <p:cNvPr id="853" name="Google Shape;853;p20"/>
          <p:cNvGrpSpPr/>
          <p:nvPr/>
        </p:nvGrpSpPr>
        <p:grpSpPr>
          <a:xfrm>
            <a:off x="5114925" y="2224088"/>
            <a:ext cx="2955925" cy="3505200"/>
            <a:chOff x="3001" y="1221"/>
            <a:chExt cx="1862" cy="2208"/>
          </a:xfrm>
        </p:grpSpPr>
        <p:cxnSp>
          <p:nvCxnSpPr>
            <p:cNvPr id="854" name="Google Shape;854;p20"/>
            <p:cNvCxnSpPr/>
            <p:nvPr/>
          </p:nvCxnSpPr>
          <p:spPr>
            <a:xfrm rot="10800000">
              <a:off x="3291" y="1223"/>
              <a:ext cx="3" cy="2198"/>
            </a:xfrm>
            <a:prstGeom prst="straightConnector1">
              <a:avLst/>
            </a:prstGeom>
            <a:noFill/>
            <a:ln cap="flat" cmpd="sng" w="9525">
              <a:solidFill>
                <a:srgbClr val="000000"/>
              </a:solidFill>
              <a:prstDash val="dash"/>
              <a:round/>
              <a:headEnd len="sm" w="sm" type="none"/>
              <a:tailEnd len="sm" w="sm" type="none"/>
            </a:ln>
          </p:spPr>
        </p:cxnSp>
        <p:cxnSp>
          <p:nvCxnSpPr>
            <p:cNvPr id="855" name="Google Shape;855;p20"/>
            <p:cNvCxnSpPr/>
            <p:nvPr/>
          </p:nvCxnSpPr>
          <p:spPr>
            <a:xfrm rot="10800000">
              <a:off x="3926" y="1224"/>
              <a:ext cx="0" cy="2199"/>
            </a:xfrm>
            <a:prstGeom prst="straightConnector1">
              <a:avLst/>
            </a:prstGeom>
            <a:noFill/>
            <a:ln cap="flat" cmpd="sng" w="9525">
              <a:solidFill>
                <a:srgbClr val="000000"/>
              </a:solidFill>
              <a:prstDash val="dash"/>
              <a:round/>
              <a:headEnd len="sm" w="sm" type="none"/>
              <a:tailEnd len="sm" w="sm" type="none"/>
            </a:ln>
          </p:spPr>
        </p:cxnSp>
        <p:cxnSp>
          <p:nvCxnSpPr>
            <p:cNvPr id="856" name="Google Shape;856;p20"/>
            <p:cNvCxnSpPr/>
            <p:nvPr/>
          </p:nvCxnSpPr>
          <p:spPr>
            <a:xfrm rot="10800000">
              <a:off x="4233" y="1222"/>
              <a:ext cx="1" cy="2178"/>
            </a:xfrm>
            <a:prstGeom prst="straightConnector1">
              <a:avLst/>
            </a:prstGeom>
            <a:noFill/>
            <a:ln cap="flat" cmpd="sng" w="9525">
              <a:solidFill>
                <a:srgbClr val="000000"/>
              </a:solidFill>
              <a:prstDash val="dash"/>
              <a:round/>
              <a:headEnd len="sm" w="sm" type="none"/>
              <a:tailEnd len="sm" w="sm" type="none"/>
            </a:ln>
          </p:spPr>
        </p:cxnSp>
        <p:cxnSp>
          <p:nvCxnSpPr>
            <p:cNvPr id="857" name="Google Shape;857;p20"/>
            <p:cNvCxnSpPr/>
            <p:nvPr/>
          </p:nvCxnSpPr>
          <p:spPr>
            <a:xfrm rot="10800000">
              <a:off x="4863" y="1224"/>
              <a:ext cx="0" cy="2191"/>
            </a:xfrm>
            <a:prstGeom prst="straightConnector1">
              <a:avLst/>
            </a:prstGeom>
            <a:noFill/>
            <a:ln cap="flat" cmpd="sng" w="9525">
              <a:solidFill>
                <a:srgbClr val="000000"/>
              </a:solidFill>
              <a:prstDash val="dash"/>
              <a:round/>
              <a:headEnd len="sm" w="sm" type="none"/>
              <a:tailEnd len="sm" w="sm" type="none"/>
            </a:ln>
          </p:spPr>
        </p:cxnSp>
        <p:cxnSp>
          <p:nvCxnSpPr>
            <p:cNvPr id="858" name="Google Shape;858;p20"/>
            <p:cNvCxnSpPr/>
            <p:nvPr/>
          </p:nvCxnSpPr>
          <p:spPr>
            <a:xfrm rot="10800000">
              <a:off x="3001" y="1221"/>
              <a:ext cx="2" cy="2208"/>
            </a:xfrm>
            <a:prstGeom prst="straightConnector1">
              <a:avLst/>
            </a:prstGeom>
            <a:noFill/>
            <a:ln cap="flat" cmpd="sng" w="25400">
              <a:solidFill>
                <a:srgbClr val="000000"/>
              </a:solidFill>
              <a:prstDash val="dot"/>
              <a:round/>
              <a:headEnd len="sm" w="sm" type="none"/>
              <a:tailEnd len="sm" w="sm" type="none"/>
            </a:ln>
          </p:spPr>
        </p:cxnSp>
        <p:cxnSp>
          <p:nvCxnSpPr>
            <p:cNvPr id="859" name="Google Shape;859;p20"/>
            <p:cNvCxnSpPr/>
            <p:nvPr/>
          </p:nvCxnSpPr>
          <p:spPr>
            <a:xfrm rot="10800000">
              <a:off x="3605" y="1221"/>
              <a:ext cx="0" cy="2208"/>
            </a:xfrm>
            <a:prstGeom prst="straightConnector1">
              <a:avLst/>
            </a:prstGeom>
            <a:noFill/>
            <a:ln cap="flat" cmpd="sng" w="25400">
              <a:solidFill>
                <a:srgbClr val="000000"/>
              </a:solidFill>
              <a:prstDash val="dot"/>
              <a:round/>
              <a:headEnd len="sm" w="sm" type="none"/>
              <a:tailEnd len="sm" w="sm" type="none"/>
            </a:ln>
          </p:spPr>
        </p:cxnSp>
        <p:cxnSp>
          <p:nvCxnSpPr>
            <p:cNvPr id="860" name="Google Shape;860;p20"/>
            <p:cNvCxnSpPr/>
            <p:nvPr/>
          </p:nvCxnSpPr>
          <p:spPr>
            <a:xfrm rot="10800000">
              <a:off x="4512" y="1223"/>
              <a:ext cx="0" cy="2198"/>
            </a:xfrm>
            <a:prstGeom prst="straightConnector1">
              <a:avLst/>
            </a:prstGeom>
            <a:noFill/>
            <a:ln cap="flat" cmpd="sng" w="25400">
              <a:solidFill>
                <a:srgbClr val="000000"/>
              </a:solidFill>
              <a:prstDash val="dot"/>
              <a:round/>
              <a:headEnd len="sm" w="sm" type="none"/>
              <a:tailEnd len="sm" w="sm" type="none"/>
            </a:ln>
          </p:spPr>
        </p:cxnSp>
      </p:grpSp>
      <p:sp>
        <p:nvSpPr>
          <p:cNvPr id="861" name="Google Shape;861;p20"/>
          <p:cNvSpPr/>
          <p:nvPr/>
        </p:nvSpPr>
        <p:spPr>
          <a:xfrm>
            <a:off x="2049463" y="5232400"/>
            <a:ext cx="2114550" cy="23336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Project Management</a:t>
            </a:r>
            <a:endParaRPr b="1" i="0" sz="2200" u="none" cap="none" strike="noStrike">
              <a:solidFill>
                <a:srgbClr val="000000"/>
              </a:solidFill>
              <a:latin typeface="Arial"/>
              <a:ea typeface="Arial"/>
              <a:cs typeface="Arial"/>
              <a:sym typeface="Arial"/>
            </a:endParaRPr>
          </a:p>
        </p:txBody>
      </p:sp>
      <p:sp>
        <p:nvSpPr>
          <p:cNvPr id="862" name="Google Shape;862;p20"/>
          <p:cNvSpPr/>
          <p:nvPr/>
        </p:nvSpPr>
        <p:spPr>
          <a:xfrm>
            <a:off x="2817813" y="5521325"/>
            <a:ext cx="1320800" cy="23336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Environment</a:t>
            </a:r>
            <a:endParaRPr b="1" i="0" sz="2200" u="none" cap="none" strike="noStrike">
              <a:solidFill>
                <a:srgbClr val="000000"/>
              </a:solidFill>
              <a:latin typeface="Arial"/>
              <a:ea typeface="Arial"/>
              <a:cs typeface="Arial"/>
              <a:sym typeface="Arial"/>
            </a:endParaRPr>
          </a:p>
        </p:txBody>
      </p:sp>
      <p:sp>
        <p:nvSpPr>
          <p:cNvPr id="863" name="Google Shape;863;p20"/>
          <p:cNvSpPr/>
          <p:nvPr/>
        </p:nvSpPr>
        <p:spPr>
          <a:xfrm>
            <a:off x="2079625" y="2376488"/>
            <a:ext cx="1970088" cy="233362"/>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Business Modeling</a:t>
            </a:r>
            <a:endParaRPr b="1" i="0" sz="2200" u="none" cap="none" strike="noStrike">
              <a:solidFill>
                <a:srgbClr val="000000"/>
              </a:solidFill>
              <a:latin typeface="Arial"/>
              <a:ea typeface="Arial"/>
              <a:cs typeface="Arial"/>
              <a:sym typeface="Arial"/>
            </a:endParaRPr>
          </a:p>
        </p:txBody>
      </p:sp>
      <p:sp>
        <p:nvSpPr>
          <p:cNvPr id="864" name="Google Shape;864;p20"/>
          <p:cNvSpPr/>
          <p:nvPr/>
        </p:nvSpPr>
        <p:spPr>
          <a:xfrm>
            <a:off x="2452688" y="3490913"/>
            <a:ext cx="1597025" cy="233362"/>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Implementation</a:t>
            </a:r>
            <a:endParaRPr b="1" i="0" sz="2200" u="none" cap="none" strike="noStrike">
              <a:solidFill>
                <a:srgbClr val="000000"/>
              </a:solidFill>
              <a:latin typeface="Arial"/>
              <a:ea typeface="Arial"/>
              <a:cs typeface="Arial"/>
              <a:sym typeface="Arial"/>
            </a:endParaRPr>
          </a:p>
        </p:txBody>
      </p:sp>
      <p:sp>
        <p:nvSpPr>
          <p:cNvPr id="865" name="Google Shape;865;p20"/>
          <p:cNvSpPr/>
          <p:nvPr/>
        </p:nvSpPr>
        <p:spPr>
          <a:xfrm>
            <a:off x="3606800" y="3786188"/>
            <a:ext cx="444500" cy="233362"/>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Test</a:t>
            </a:r>
            <a:endParaRPr b="1" i="0" sz="2200" u="none" cap="none" strike="noStrike">
              <a:solidFill>
                <a:srgbClr val="000000"/>
              </a:solidFill>
              <a:latin typeface="Arial"/>
              <a:ea typeface="Arial"/>
              <a:cs typeface="Arial"/>
              <a:sym typeface="Arial"/>
            </a:endParaRPr>
          </a:p>
        </p:txBody>
      </p:sp>
      <p:sp>
        <p:nvSpPr>
          <p:cNvPr id="866" name="Google Shape;866;p20"/>
          <p:cNvSpPr/>
          <p:nvPr/>
        </p:nvSpPr>
        <p:spPr>
          <a:xfrm>
            <a:off x="2162175" y="3097213"/>
            <a:ext cx="1887538" cy="233362"/>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Analysis &amp; Design</a:t>
            </a:r>
            <a:endParaRPr b="1" i="0" sz="2200" u="none" cap="none" strike="noStrike">
              <a:solidFill>
                <a:srgbClr val="000000"/>
              </a:solidFill>
              <a:latin typeface="Arial"/>
              <a:ea typeface="Arial"/>
              <a:cs typeface="Arial"/>
              <a:sym typeface="Arial"/>
            </a:endParaRPr>
          </a:p>
        </p:txBody>
      </p:sp>
      <p:sp>
        <p:nvSpPr>
          <p:cNvPr id="867" name="Google Shape;867;p20"/>
          <p:cNvSpPr/>
          <p:nvPr/>
        </p:nvSpPr>
        <p:spPr>
          <a:xfrm>
            <a:off x="4292600" y="5762625"/>
            <a:ext cx="801688" cy="330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Preliminary </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Iteration(s)</a:t>
            </a:r>
            <a:endParaRPr/>
          </a:p>
        </p:txBody>
      </p:sp>
      <p:sp>
        <p:nvSpPr>
          <p:cNvPr id="868" name="Google Shape;868;p20"/>
          <p:cNvSpPr/>
          <p:nvPr/>
        </p:nvSpPr>
        <p:spPr>
          <a:xfrm>
            <a:off x="5218113" y="5762625"/>
            <a:ext cx="306387" cy="330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#1</a:t>
            </a:r>
            <a:endParaRPr/>
          </a:p>
        </p:txBody>
      </p:sp>
      <p:sp>
        <p:nvSpPr>
          <p:cNvPr id="869" name="Google Shape;869;p20"/>
          <p:cNvSpPr/>
          <p:nvPr/>
        </p:nvSpPr>
        <p:spPr>
          <a:xfrm>
            <a:off x="4283075" y="5260975"/>
            <a:ext cx="4286250" cy="106363"/>
          </a:xfrm>
          <a:custGeom>
            <a:rect b="b" l="l" r="r" t="t"/>
            <a:pathLst>
              <a:path extrusionOk="0" h="79" w="316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0"/>
          <p:cNvSpPr/>
          <p:nvPr/>
        </p:nvSpPr>
        <p:spPr>
          <a:xfrm>
            <a:off x="4313238" y="5543550"/>
            <a:ext cx="4241800" cy="107950"/>
          </a:xfrm>
          <a:custGeom>
            <a:rect b="b" l="l" r="r" t="t"/>
            <a:pathLst>
              <a:path extrusionOk="0" h="79" w="3136">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rgbClr val="DE8002"/>
          </a:solidFill>
          <a:ln cap="flat" cmpd="sng" w="9525">
            <a:solidFill>
              <a:srgbClr val="000000"/>
            </a:solidFill>
            <a:prstDash val="solid"/>
            <a:round/>
            <a:headEnd len="med" w="med" type="none"/>
            <a:tailEnd len="med" w="med"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0"/>
          <p:cNvSpPr/>
          <p:nvPr/>
        </p:nvSpPr>
        <p:spPr>
          <a:xfrm>
            <a:off x="4306888" y="2684463"/>
            <a:ext cx="4249737" cy="184150"/>
          </a:xfrm>
          <a:custGeom>
            <a:rect b="b" l="l" r="r" t="t"/>
            <a:pathLst>
              <a:path extrusionOk="0" h="145" w="2968">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0"/>
          <p:cNvSpPr/>
          <p:nvPr/>
        </p:nvSpPr>
        <p:spPr>
          <a:xfrm>
            <a:off x="4440238" y="3024188"/>
            <a:ext cx="4132262" cy="207962"/>
          </a:xfrm>
          <a:custGeom>
            <a:rect b="b" l="l" r="r" t="t"/>
            <a:pathLst>
              <a:path extrusionOk="0" h="154" w="3056">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cap="flat" cmpd="sng" w="9525">
            <a:solidFill>
              <a:srgbClr val="000000"/>
            </a:solidFill>
            <a:prstDash val="solid"/>
            <a:round/>
            <a:headEnd len="med" w="med" type="none"/>
            <a:tailEnd len="med" w="med"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0"/>
          <p:cNvSpPr/>
          <p:nvPr/>
        </p:nvSpPr>
        <p:spPr>
          <a:xfrm>
            <a:off x="4408488" y="3387725"/>
            <a:ext cx="4160837" cy="234950"/>
          </a:xfrm>
          <a:custGeom>
            <a:rect b="b" l="l" r="r" t="t"/>
            <a:pathLst>
              <a:path extrusionOk="0" h="239" w="3077">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0"/>
          <p:cNvSpPr/>
          <p:nvPr/>
        </p:nvSpPr>
        <p:spPr>
          <a:xfrm>
            <a:off x="4449763" y="3779838"/>
            <a:ext cx="4119562" cy="157162"/>
          </a:xfrm>
          <a:custGeom>
            <a:rect b="b" l="l" r="r" t="t"/>
            <a:pathLst>
              <a:path extrusionOk="0" h="118" w="3046">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0"/>
          <p:cNvSpPr/>
          <p:nvPr/>
        </p:nvSpPr>
        <p:spPr>
          <a:xfrm>
            <a:off x="5995988" y="1498600"/>
            <a:ext cx="890587" cy="27463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9900"/>
              </a:buClr>
              <a:buSzPts val="2000"/>
              <a:buFont typeface="Arial"/>
              <a:buNone/>
            </a:pPr>
            <a:r>
              <a:rPr b="1" i="0" lang="en-US" sz="2000" u="none" cap="none" strike="noStrike">
                <a:solidFill>
                  <a:srgbClr val="FF9900"/>
                </a:solidFill>
                <a:latin typeface="Arial"/>
                <a:ea typeface="Arial"/>
                <a:cs typeface="Arial"/>
                <a:sym typeface="Arial"/>
              </a:rPr>
              <a:t>Phases</a:t>
            </a:r>
            <a:endParaRPr b="1" i="0" sz="2200" u="none" cap="none" strike="noStrike">
              <a:solidFill>
                <a:srgbClr val="FF9900"/>
              </a:solidFill>
              <a:latin typeface="Arial"/>
              <a:ea typeface="Arial"/>
              <a:cs typeface="Arial"/>
              <a:sym typeface="Arial"/>
            </a:endParaRPr>
          </a:p>
        </p:txBody>
      </p:sp>
      <p:sp>
        <p:nvSpPr>
          <p:cNvPr id="876" name="Google Shape;876;p20"/>
          <p:cNvSpPr/>
          <p:nvPr/>
        </p:nvSpPr>
        <p:spPr>
          <a:xfrm>
            <a:off x="1117600" y="1930400"/>
            <a:ext cx="2341563" cy="27463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9900"/>
              </a:buClr>
              <a:buSzPts val="2000"/>
              <a:buFont typeface="Arial"/>
              <a:buNone/>
            </a:pPr>
            <a:r>
              <a:rPr b="1" i="0" lang="en-US" sz="2000" u="none" cap="none" strike="noStrike">
                <a:solidFill>
                  <a:srgbClr val="FF9900"/>
                </a:solidFill>
                <a:latin typeface="Arial"/>
                <a:ea typeface="Arial"/>
                <a:cs typeface="Arial"/>
                <a:sym typeface="Arial"/>
              </a:rPr>
              <a:t>Process Workflows</a:t>
            </a:r>
            <a:endParaRPr/>
          </a:p>
        </p:txBody>
      </p:sp>
      <p:sp>
        <p:nvSpPr>
          <p:cNvPr id="877" name="Google Shape;877;p20"/>
          <p:cNvSpPr/>
          <p:nvPr/>
        </p:nvSpPr>
        <p:spPr>
          <a:xfrm>
            <a:off x="5942013" y="6189663"/>
            <a:ext cx="1141412" cy="27463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9900"/>
              </a:buClr>
              <a:buSzPts val="2000"/>
              <a:buFont typeface="Arial"/>
              <a:buNone/>
            </a:pPr>
            <a:r>
              <a:rPr b="1" i="0" lang="en-US" sz="2000" u="none" cap="none" strike="noStrike">
                <a:solidFill>
                  <a:srgbClr val="FF9900"/>
                </a:solidFill>
                <a:latin typeface="Arial"/>
                <a:ea typeface="Arial"/>
                <a:cs typeface="Arial"/>
                <a:sym typeface="Arial"/>
              </a:rPr>
              <a:t>Iterations</a:t>
            </a:r>
            <a:endParaRPr b="1" i="0" sz="2200" u="none" cap="none" strike="noStrike">
              <a:solidFill>
                <a:srgbClr val="FF9900"/>
              </a:solidFill>
              <a:latin typeface="Arial"/>
              <a:ea typeface="Arial"/>
              <a:cs typeface="Arial"/>
              <a:sym typeface="Arial"/>
            </a:endParaRPr>
          </a:p>
        </p:txBody>
      </p:sp>
      <p:sp>
        <p:nvSpPr>
          <p:cNvPr id="878" name="Google Shape;878;p20"/>
          <p:cNvSpPr/>
          <p:nvPr/>
        </p:nvSpPr>
        <p:spPr>
          <a:xfrm>
            <a:off x="1117600" y="4518025"/>
            <a:ext cx="2708275" cy="27463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9900"/>
              </a:buClr>
              <a:buSzPts val="2000"/>
              <a:buFont typeface="Arial"/>
              <a:buNone/>
            </a:pPr>
            <a:r>
              <a:rPr b="1" i="0" lang="en-US" sz="2000" u="none" cap="none" strike="noStrike">
                <a:solidFill>
                  <a:srgbClr val="FF9900"/>
                </a:solidFill>
                <a:latin typeface="Arial"/>
                <a:ea typeface="Arial"/>
                <a:cs typeface="Arial"/>
                <a:sym typeface="Arial"/>
              </a:rPr>
              <a:t>Supporting Workflows</a:t>
            </a:r>
            <a:endParaRPr b="1" i="0" sz="2200" u="none" cap="none" strike="noStrike">
              <a:solidFill>
                <a:srgbClr val="FF9900"/>
              </a:solidFill>
              <a:latin typeface="Arial"/>
              <a:ea typeface="Arial"/>
              <a:cs typeface="Arial"/>
              <a:sym typeface="Arial"/>
            </a:endParaRPr>
          </a:p>
        </p:txBody>
      </p:sp>
      <p:sp>
        <p:nvSpPr>
          <p:cNvPr id="879" name="Google Shape;879;p20"/>
          <p:cNvSpPr/>
          <p:nvPr/>
        </p:nvSpPr>
        <p:spPr>
          <a:xfrm>
            <a:off x="5676900" y="5762625"/>
            <a:ext cx="306388" cy="330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#2</a:t>
            </a:r>
            <a:endParaRPr/>
          </a:p>
        </p:txBody>
      </p:sp>
      <p:sp>
        <p:nvSpPr>
          <p:cNvPr id="880" name="Google Shape;880;p20"/>
          <p:cNvSpPr/>
          <p:nvPr/>
        </p:nvSpPr>
        <p:spPr>
          <a:xfrm>
            <a:off x="6165850" y="5762625"/>
            <a:ext cx="306388" cy="330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#n</a:t>
            </a:r>
            <a:endParaRPr/>
          </a:p>
        </p:txBody>
      </p:sp>
      <p:sp>
        <p:nvSpPr>
          <p:cNvPr id="881" name="Google Shape;881;p20"/>
          <p:cNvSpPr/>
          <p:nvPr/>
        </p:nvSpPr>
        <p:spPr>
          <a:xfrm>
            <a:off x="6656388" y="5762625"/>
            <a:ext cx="341312" cy="330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#n+1</a:t>
            </a:r>
            <a:endParaRPr/>
          </a:p>
        </p:txBody>
      </p:sp>
      <p:sp>
        <p:nvSpPr>
          <p:cNvPr id="882" name="Google Shape;882;p20"/>
          <p:cNvSpPr/>
          <p:nvPr/>
        </p:nvSpPr>
        <p:spPr>
          <a:xfrm>
            <a:off x="7113588" y="5762625"/>
            <a:ext cx="341312" cy="330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#n+2</a:t>
            </a:r>
            <a:endParaRPr/>
          </a:p>
        </p:txBody>
      </p:sp>
      <p:sp>
        <p:nvSpPr>
          <p:cNvPr id="883" name="Google Shape;883;p20"/>
          <p:cNvSpPr/>
          <p:nvPr/>
        </p:nvSpPr>
        <p:spPr>
          <a:xfrm>
            <a:off x="7667625" y="5762625"/>
            <a:ext cx="306388" cy="330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#m</a:t>
            </a:r>
            <a:endParaRPr/>
          </a:p>
        </p:txBody>
      </p:sp>
      <p:sp>
        <p:nvSpPr>
          <p:cNvPr id="884" name="Google Shape;884;p20"/>
          <p:cNvSpPr/>
          <p:nvPr/>
        </p:nvSpPr>
        <p:spPr>
          <a:xfrm>
            <a:off x="8151813" y="5762625"/>
            <a:ext cx="384175" cy="330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Iter.</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#m+1</a:t>
            </a:r>
            <a:endParaRPr/>
          </a:p>
        </p:txBody>
      </p:sp>
      <p:sp>
        <p:nvSpPr>
          <p:cNvPr id="885" name="Google Shape;885;p20"/>
          <p:cNvSpPr/>
          <p:nvPr/>
        </p:nvSpPr>
        <p:spPr>
          <a:xfrm>
            <a:off x="2813050" y="4160838"/>
            <a:ext cx="1236663" cy="233362"/>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Deployment</a:t>
            </a:r>
            <a:endParaRPr b="1" i="0" sz="2200" u="none" cap="none" strike="noStrike">
              <a:solidFill>
                <a:srgbClr val="000000"/>
              </a:solidFill>
              <a:latin typeface="Arial"/>
              <a:ea typeface="Arial"/>
              <a:cs typeface="Arial"/>
              <a:sym typeface="Arial"/>
            </a:endParaRPr>
          </a:p>
        </p:txBody>
      </p:sp>
      <p:sp>
        <p:nvSpPr>
          <p:cNvPr id="886" name="Google Shape;886;p20"/>
          <p:cNvSpPr/>
          <p:nvPr/>
        </p:nvSpPr>
        <p:spPr>
          <a:xfrm>
            <a:off x="5205413" y="4094163"/>
            <a:ext cx="3298825" cy="190500"/>
          </a:xfrm>
          <a:custGeom>
            <a:rect b="b" l="l" r="r" t="t"/>
            <a:pathLst>
              <a:path extrusionOk="0" h="141" w="2440">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0"/>
          <p:cNvSpPr/>
          <p:nvPr/>
        </p:nvSpPr>
        <p:spPr>
          <a:xfrm>
            <a:off x="4300538" y="2378075"/>
            <a:ext cx="4240212" cy="149225"/>
          </a:xfrm>
          <a:custGeom>
            <a:rect b="b" l="l" r="r" t="t"/>
            <a:pathLst>
              <a:path extrusionOk="0" h="63" w="1911">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rgbClr val="FF9B9B"/>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0"/>
          <p:cNvSpPr/>
          <p:nvPr/>
        </p:nvSpPr>
        <p:spPr>
          <a:xfrm>
            <a:off x="4256088" y="4875213"/>
            <a:ext cx="4305300" cy="179387"/>
          </a:xfrm>
          <a:custGeom>
            <a:rect b="b" l="l" r="r" t="t"/>
            <a:pathLst>
              <a:path extrusionOk="0" h="140" w="308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0"/>
          <p:cNvSpPr/>
          <p:nvPr/>
        </p:nvSpPr>
        <p:spPr>
          <a:xfrm>
            <a:off x="1085850" y="4886325"/>
            <a:ext cx="3117850" cy="23336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Configuration &amp; Change Mgmt</a:t>
            </a:r>
            <a:endParaRPr/>
          </a:p>
        </p:txBody>
      </p:sp>
      <p:sp>
        <p:nvSpPr>
          <p:cNvPr id="890" name="Google Shape;890;p20"/>
          <p:cNvSpPr/>
          <p:nvPr/>
        </p:nvSpPr>
        <p:spPr>
          <a:xfrm>
            <a:off x="2608263" y="2743200"/>
            <a:ext cx="1441450" cy="233363"/>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Requirements</a:t>
            </a:r>
            <a:endParaRPr b="1" i="0" sz="2200" u="none" cap="none" strike="noStrike">
              <a:solidFill>
                <a:srgbClr val="000000"/>
              </a:solidFill>
              <a:latin typeface="Arial"/>
              <a:ea typeface="Arial"/>
              <a:cs typeface="Arial"/>
              <a:sym typeface="Arial"/>
            </a:endParaRPr>
          </a:p>
        </p:txBody>
      </p:sp>
      <p:grpSp>
        <p:nvGrpSpPr>
          <p:cNvPr id="891" name="Google Shape;891;p20"/>
          <p:cNvGrpSpPr/>
          <p:nvPr/>
        </p:nvGrpSpPr>
        <p:grpSpPr>
          <a:xfrm>
            <a:off x="4235450" y="1906588"/>
            <a:ext cx="4422775" cy="319087"/>
            <a:chOff x="2343" y="1056"/>
            <a:chExt cx="3084" cy="223"/>
          </a:xfrm>
        </p:grpSpPr>
        <p:sp>
          <p:nvSpPr>
            <p:cNvPr id="892" name="Google Shape;892;p20"/>
            <p:cNvSpPr/>
            <p:nvPr/>
          </p:nvSpPr>
          <p:spPr>
            <a:xfrm>
              <a:off x="3623" y="1057"/>
              <a:ext cx="1005" cy="222"/>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93" name="Google Shape;893;p20"/>
            <p:cNvSpPr/>
            <p:nvPr/>
          </p:nvSpPr>
          <p:spPr>
            <a:xfrm>
              <a:off x="4629" y="1056"/>
              <a:ext cx="798" cy="222"/>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94" name="Google Shape;894;p20"/>
            <p:cNvSpPr/>
            <p:nvPr/>
          </p:nvSpPr>
          <p:spPr>
            <a:xfrm>
              <a:off x="2343" y="1056"/>
              <a:ext cx="615" cy="222"/>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895" name="Google Shape;895;p20"/>
            <p:cNvSpPr/>
            <p:nvPr/>
          </p:nvSpPr>
          <p:spPr>
            <a:xfrm>
              <a:off x="2958" y="1056"/>
              <a:ext cx="666" cy="222"/>
            </a:xfrm>
            <a:prstGeom prst="rect">
              <a:avLst/>
            </a:prstGeom>
            <a:gradFill>
              <a:gsLst>
                <a:gs pos="0">
                  <a:srgbClr val="BBF0EB"/>
                </a:gs>
                <a:gs pos="100000">
                  <a:srgbClr val="00C8B5"/>
                </a:gs>
              </a:gsLst>
              <a:lin ang="0" scaled="0"/>
            </a:gra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grpSp>
      <p:sp>
        <p:nvSpPr>
          <p:cNvPr id="896" name="Google Shape;896;p20"/>
          <p:cNvSpPr/>
          <p:nvPr/>
        </p:nvSpPr>
        <p:spPr>
          <a:xfrm>
            <a:off x="4327525" y="1931988"/>
            <a:ext cx="787400" cy="293687"/>
          </a:xfrm>
          <a:custGeom>
            <a:rect b="b" l="l" r="r" t="t"/>
            <a:pathLst>
              <a:path extrusionOk="0" h="218" w="582">
                <a:moveTo>
                  <a:pt x="582" y="0"/>
                </a:moveTo>
                <a:lnTo>
                  <a:pt x="582" y="218"/>
                </a:lnTo>
                <a:lnTo>
                  <a:pt x="0" y="218"/>
                </a:lnTo>
              </a:path>
            </a:pathLst>
          </a:cu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0"/>
          <p:cNvSpPr/>
          <p:nvPr/>
        </p:nvSpPr>
        <p:spPr>
          <a:xfrm>
            <a:off x="5170488" y="1931988"/>
            <a:ext cx="898525" cy="293687"/>
          </a:xfrm>
          <a:custGeom>
            <a:rect b="b" l="l" r="r" t="t"/>
            <a:pathLst>
              <a:path extrusionOk="0" h="218" w="664">
                <a:moveTo>
                  <a:pt x="664" y="0"/>
                </a:moveTo>
                <a:lnTo>
                  <a:pt x="664" y="218"/>
                </a:lnTo>
                <a:lnTo>
                  <a:pt x="0" y="218"/>
                </a:lnTo>
              </a:path>
            </a:pathLst>
          </a:cu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0"/>
          <p:cNvSpPr/>
          <p:nvPr/>
        </p:nvSpPr>
        <p:spPr>
          <a:xfrm>
            <a:off x="6130925" y="1931988"/>
            <a:ext cx="1390650" cy="293687"/>
          </a:xfrm>
          <a:custGeom>
            <a:rect b="b" l="l" r="r" t="t"/>
            <a:pathLst>
              <a:path extrusionOk="0" h="218" w="1028">
                <a:moveTo>
                  <a:pt x="1028" y="0"/>
                </a:moveTo>
                <a:lnTo>
                  <a:pt x="1028" y="218"/>
                </a:lnTo>
                <a:lnTo>
                  <a:pt x="0" y="218"/>
                </a:lnTo>
              </a:path>
            </a:pathLst>
          </a:cu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0"/>
          <p:cNvSpPr/>
          <p:nvPr/>
        </p:nvSpPr>
        <p:spPr>
          <a:xfrm>
            <a:off x="7580313" y="1931988"/>
            <a:ext cx="1028700" cy="293687"/>
          </a:xfrm>
          <a:custGeom>
            <a:rect b="b" l="l" r="r" t="t"/>
            <a:pathLst>
              <a:path extrusionOk="0" h="218" w="761">
                <a:moveTo>
                  <a:pt x="761" y="0"/>
                </a:moveTo>
                <a:lnTo>
                  <a:pt x="761" y="218"/>
                </a:lnTo>
                <a:lnTo>
                  <a:pt x="0" y="218"/>
                </a:lnTo>
              </a:path>
            </a:pathLst>
          </a:cu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0"/>
          <p:cNvSpPr/>
          <p:nvPr/>
        </p:nvSpPr>
        <p:spPr>
          <a:xfrm>
            <a:off x="5135563" y="1966913"/>
            <a:ext cx="911225" cy="17938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Elaboration</a:t>
            </a:r>
            <a:endParaRPr b="1" i="0" sz="1300" u="none" cap="none" strike="noStrike">
              <a:solidFill>
                <a:schemeClr val="dk1"/>
              </a:solidFill>
              <a:latin typeface="Arial"/>
              <a:ea typeface="Arial"/>
              <a:cs typeface="Arial"/>
              <a:sym typeface="Arial"/>
            </a:endParaRPr>
          </a:p>
        </p:txBody>
      </p:sp>
      <p:sp>
        <p:nvSpPr>
          <p:cNvPr id="901" name="Google Shape;901;p20"/>
          <p:cNvSpPr/>
          <p:nvPr/>
        </p:nvSpPr>
        <p:spPr>
          <a:xfrm>
            <a:off x="7694613" y="1966913"/>
            <a:ext cx="801687" cy="17938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Transition</a:t>
            </a:r>
            <a:endParaRPr b="1" i="0" sz="1300" u="none" cap="none" strike="noStrike">
              <a:solidFill>
                <a:schemeClr val="dk1"/>
              </a:solidFill>
              <a:latin typeface="Arial"/>
              <a:ea typeface="Arial"/>
              <a:cs typeface="Arial"/>
              <a:sym typeface="Arial"/>
            </a:endParaRPr>
          </a:p>
        </p:txBody>
      </p:sp>
      <p:sp>
        <p:nvSpPr>
          <p:cNvPr id="902" name="Google Shape;902;p20"/>
          <p:cNvSpPr/>
          <p:nvPr/>
        </p:nvSpPr>
        <p:spPr>
          <a:xfrm>
            <a:off x="4310063" y="1966913"/>
            <a:ext cx="738187" cy="17938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Inception</a:t>
            </a:r>
            <a:endParaRPr b="1" i="0" sz="1300" u="none" cap="none" strike="noStrike">
              <a:solidFill>
                <a:schemeClr val="dk1"/>
              </a:solidFill>
              <a:latin typeface="Arial"/>
              <a:ea typeface="Arial"/>
              <a:cs typeface="Arial"/>
              <a:sym typeface="Arial"/>
            </a:endParaRPr>
          </a:p>
        </p:txBody>
      </p:sp>
      <p:sp>
        <p:nvSpPr>
          <p:cNvPr id="903" name="Google Shape;903;p20"/>
          <p:cNvSpPr/>
          <p:nvPr/>
        </p:nvSpPr>
        <p:spPr>
          <a:xfrm>
            <a:off x="6286500" y="1966913"/>
            <a:ext cx="1031875" cy="17938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Construction</a:t>
            </a:r>
            <a:endParaRPr b="1" i="0" sz="1300" u="none" cap="none" strike="noStrike">
              <a:solidFill>
                <a:schemeClr val="dk1"/>
              </a:solidFill>
              <a:latin typeface="Arial"/>
              <a:ea typeface="Arial"/>
              <a:cs typeface="Arial"/>
              <a:sym typeface="Arial"/>
            </a:endParaRPr>
          </a:p>
        </p:txBody>
      </p:sp>
      <p:grpSp>
        <p:nvGrpSpPr>
          <p:cNvPr id="904" name="Google Shape;904;p20"/>
          <p:cNvGrpSpPr/>
          <p:nvPr/>
        </p:nvGrpSpPr>
        <p:grpSpPr>
          <a:xfrm>
            <a:off x="5102225" y="5740400"/>
            <a:ext cx="2970213" cy="271463"/>
            <a:chOff x="2993" y="3436"/>
            <a:chExt cx="1871" cy="171"/>
          </a:xfrm>
        </p:grpSpPr>
        <p:sp>
          <p:nvSpPr>
            <p:cNvPr id="905" name="Google Shape;905;p20"/>
            <p:cNvSpPr/>
            <p:nvPr/>
          </p:nvSpPr>
          <p:spPr>
            <a:xfrm>
              <a:off x="2993" y="3443"/>
              <a:ext cx="18" cy="162"/>
            </a:xfrm>
            <a:custGeom>
              <a:rect b="b" l="l" r="r" t="t"/>
              <a:pathLst>
                <a:path extrusionOk="0" h="192" w="21">
                  <a:moveTo>
                    <a:pt x="11" y="192"/>
                  </a:moveTo>
                  <a:lnTo>
                    <a:pt x="21" y="192"/>
                  </a:lnTo>
                  <a:lnTo>
                    <a:pt x="21" y="0"/>
                  </a:lnTo>
                  <a:lnTo>
                    <a:pt x="0" y="0"/>
                  </a:lnTo>
                  <a:lnTo>
                    <a:pt x="0" y="192"/>
                  </a:lnTo>
                  <a:lnTo>
                    <a:pt x="11" y="192"/>
                  </a:lnTo>
                  <a:close/>
                </a:path>
              </a:pathLst>
            </a:custGeom>
            <a:solidFill>
              <a:srgbClr val="0000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6" name="Google Shape;906;p20"/>
            <p:cNvCxnSpPr/>
            <p:nvPr/>
          </p:nvCxnSpPr>
          <p:spPr>
            <a:xfrm flipH="1">
              <a:off x="4233" y="3436"/>
              <a:ext cx="1" cy="171"/>
            </a:xfrm>
            <a:prstGeom prst="straightConnector1">
              <a:avLst/>
            </a:prstGeom>
            <a:noFill/>
            <a:ln cap="flat" cmpd="sng" w="9525">
              <a:solidFill>
                <a:srgbClr val="000000"/>
              </a:solidFill>
              <a:prstDash val="solid"/>
              <a:round/>
              <a:headEnd len="med" w="med" type="none"/>
              <a:tailEnd len="med" w="med" type="none"/>
            </a:ln>
          </p:spPr>
        </p:cxnSp>
        <p:cxnSp>
          <p:nvCxnSpPr>
            <p:cNvPr id="907" name="Google Shape;907;p20"/>
            <p:cNvCxnSpPr/>
            <p:nvPr/>
          </p:nvCxnSpPr>
          <p:spPr>
            <a:xfrm>
              <a:off x="3926" y="3437"/>
              <a:ext cx="0" cy="165"/>
            </a:xfrm>
            <a:prstGeom prst="straightConnector1">
              <a:avLst/>
            </a:prstGeom>
            <a:noFill/>
            <a:ln cap="flat" cmpd="sng" w="9525">
              <a:solidFill>
                <a:srgbClr val="000000"/>
              </a:solidFill>
              <a:prstDash val="solid"/>
              <a:round/>
              <a:headEnd len="med" w="med" type="none"/>
              <a:tailEnd len="med" w="med" type="none"/>
            </a:ln>
          </p:spPr>
        </p:cxnSp>
        <p:cxnSp>
          <p:nvCxnSpPr>
            <p:cNvPr id="908" name="Google Shape;908;p20"/>
            <p:cNvCxnSpPr/>
            <p:nvPr/>
          </p:nvCxnSpPr>
          <p:spPr>
            <a:xfrm>
              <a:off x="3291" y="3438"/>
              <a:ext cx="1" cy="165"/>
            </a:xfrm>
            <a:prstGeom prst="straightConnector1">
              <a:avLst/>
            </a:prstGeom>
            <a:noFill/>
            <a:ln cap="flat" cmpd="sng" w="9525">
              <a:solidFill>
                <a:srgbClr val="000000"/>
              </a:solidFill>
              <a:prstDash val="solid"/>
              <a:round/>
              <a:headEnd len="med" w="med" type="none"/>
              <a:tailEnd len="med" w="med" type="none"/>
            </a:ln>
          </p:spPr>
        </p:cxnSp>
        <p:sp>
          <p:nvSpPr>
            <p:cNvPr id="909" name="Google Shape;909;p20"/>
            <p:cNvSpPr/>
            <p:nvPr/>
          </p:nvSpPr>
          <p:spPr>
            <a:xfrm>
              <a:off x="3596" y="3444"/>
              <a:ext cx="18" cy="162"/>
            </a:xfrm>
            <a:custGeom>
              <a:rect b="b" l="l" r="r" t="t"/>
              <a:pathLst>
                <a:path extrusionOk="0" h="192" w="21">
                  <a:moveTo>
                    <a:pt x="11" y="192"/>
                  </a:moveTo>
                  <a:lnTo>
                    <a:pt x="21" y="192"/>
                  </a:lnTo>
                  <a:lnTo>
                    <a:pt x="21" y="0"/>
                  </a:lnTo>
                  <a:lnTo>
                    <a:pt x="0" y="0"/>
                  </a:lnTo>
                  <a:lnTo>
                    <a:pt x="0" y="192"/>
                  </a:lnTo>
                  <a:lnTo>
                    <a:pt x="11" y="192"/>
                  </a:lnTo>
                  <a:close/>
                </a:path>
              </a:pathLst>
            </a:custGeom>
            <a:solidFill>
              <a:srgbClr val="0000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0"/>
            <p:cNvSpPr/>
            <p:nvPr/>
          </p:nvSpPr>
          <p:spPr>
            <a:xfrm>
              <a:off x="4501" y="3445"/>
              <a:ext cx="18" cy="162"/>
            </a:xfrm>
            <a:custGeom>
              <a:rect b="b" l="l" r="r" t="t"/>
              <a:pathLst>
                <a:path extrusionOk="0" h="192" w="21">
                  <a:moveTo>
                    <a:pt x="11" y="192"/>
                  </a:moveTo>
                  <a:lnTo>
                    <a:pt x="21" y="192"/>
                  </a:lnTo>
                  <a:lnTo>
                    <a:pt x="21" y="0"/>
                  </a:lnTo>
                  <a:lnTo>
                    <a:pt x="0" y="0"/>
                  </a:lnTo>
                  <a:lnTo>
                    <a:pt x="0" y="192"/>
                  </a:lnTo>
                  <a:lnTo>
                    <a:pt x="11" y="192"/>
                  </a:lnTo>
                  <a:close/>
                </a:path>
              </a:pathLst>
            </a:custGeom>
            <a:solidFill>
              <a:srgbClr val="0000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1" name="Google Shape;911;p20"/>
            <p:cNvCxnSpPr/>
            <p:nvPr/>
          </p:nvCxnSpPr>
          <p:spPr>
            <a:xfrm>
              <a:off x="4864" y="3436"/>
              <a:ext cx="0" cy="171"/>
            </a:xfrm>
            <a:prstGeom prst="straightConnector1">
              <a:avLst/>
            </a:prstGeom>
            <a:noFill/>
            <a:ln cap="flat" cmpd="sng" w="9525">
              <a:solidFill>
                <a:srgbClr val="000000"/>
              </a:solidFill>
              <a:prstDash val="solid"/>
              <a:round/>
              <a:headEnd len="med" w="med" type="none"/>
              <a:tailEnd len="med" w="med" type="none"/>
            </a:ln>
          </p:spPr>
        </p:cxnSp>
      </p:grpSp>
      <p:grpSp>
        <p:nvGrpSpPr>
          <p:cNvPr id="912" name="Google Shape;912;p20"/>
          <p:cNvGrpSpPr/>
          <p:nvPr/>
        </p:nvGrpSpPr>
        <p:grpSpPr>
          <a:xfrm>
            <a:off x="6045200" y="493713"/>
            <a:ext cx="3098800" cy="5118100"/>
            <a:chOff x="3816" y="256"/>
            <a:chExt cx="1952" cy="3224"/>
          </a:xfrm>
        </p:grpSpPr>
        <p:sp>
          <p:nvSpPr>
            <p:cNvPr id="913" name="Google Shape;913;p20"/>
            <p:cNvSpPr/>
            <p:nvPr/>
          </p:nvSpPr>
          <p:spPr>
            <a:xfrm>
              <a:off x="4392" y="256"/>
              <a:ext cx="1336" cy="728"/>
            </a:xfrm>
            <a:prstGeom prst="wedgeRectCallout">
              <a:avLst>
                <a:gd fmla="val -83310" name="adj1"/>
                <a:gd fmla="val 134343" name="adj2"/>
              </a:avLst>
            </a:prstGeom>
            <a:gradFill>
              <a:gsLst>
                <a:gs pos="0">
                  <a:schemeClr val="dk1"/>
                </a:gs>
                <a:gs pos="100000">
                  <a:srgbClr val="33CCFF"/>
                </a:gs>
              </a:gsLst>
              <a:path path="circle">
                <a:fillToRect b="50%" l="50%" r="50%" t="50%"/>
              </a:path>
              <a:tileRect/>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Gill Sans"/>
                <a:buNone/>
              </a:pPr>
              <a:r>
                <a:t/>
              </a:r>
              <a:endParaRPr b="1" i="0" sz="2800" u="none" cap="none" strike="noStrike">
                <a:solidFill>
                  <a:schemeClr val="accent2"/>
                </a:solidFill>
                <a:latin typeface="Times New Roman"/>
                <a:ea typeface="Times New Roman"/>
                <a:cs typeface="Times New Roman"/>
                <a:sym typeface="Times New Roman"/>
              </a:endParaRPr>
            </a:p>
          </p:txBody>
        </p:sp>
        <p:sp>
          <p:nvSpPr>
            <p:cNvPr id="914" name="Google Shape;914;p20"/>
            <p:cNvSpPr/>
            <p:nvPr/>
          </p:nvSpPr>
          <p:spPr>
            <a:xfrm>
              <a:off x="4378" y="304"/>
              <a:ext cx="1390" cy="6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In an iteration, you walk through all workflows</a:t>
              </a:r>
              <a:endParaRPr b="0" i="0" sz="2400" u="none" cap="none" strike="noStrike">
                <a:solidFill>
                  <a:schemeClr val="lt1"/>
                </a:solidFill>
                <a:latin typeface="Times New Roman"/>
                <a:ea typeface="Times New Roman"/>
                <a:cs typeface="Times New Roman"/>
                <a:sym typeface="Times New Roman"/>
              </a:endParaRPr>
            </a:p>
          </p:txBody>
        </p:sp>
        <p:sp>
          <p:nvSpPr>
            <p:cNvPr id="915" name="Google Shape;915;p20"/>
            <p:cNvSpPr/>
            <p:nvPr/>
          </p:nvSpPr>
          <p:spPr>
            <a:xfrm>
              <a:off x="3816" y="1192"/>
              <a:ext cx="360" cy="2288"/>
            </a:xfrm>
            <a:prstGeom prst="rect">
              <a:avLst/>
            </a:prstGeom>
            <a:noFill/>
            <a:ln cap="flat" cmpd="sng" w="381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500"/>
                                        <p:tgtEl>
                                          <p:spTgt spid="9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2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600"/>
              <a:buNone/>
            </a:pPr>
            <a:r>
              <a:rPr lang="en-US">
                <a:latin typeface="Calibri"/>
                <a:ea typeface="Calibri"/>
                <a:cs typeface="Calibri"/>
                <a:sym typeface="Calibri"/>
              </a:rPr>
              <a:t>What is Agile?</a:t>
            </a:r>
            <a:br>
              <a:rPr lang="en-US">
                <a:latin typeface="Calibri"/>
                <a:ea typeface="Calibri"/>
                <a:cs typeface="Calibri"/>
                <a:sym typeface="Calibri"/>
              </a:rPr>
            </a:br>
            <a:r>
              <a:rPr b="1" lang="en-US" sz="2200">
                <a:solidFill>
                  <a:srgbClr val="007FA3"/>
                </a:solidFill>
                <a:latin typeface="Arial"/>
                <a:ea typeface="Arial"/>
                <a:cs typeface="Arial"/>
                <a:sym typeface="Arial"/>
              </a:rPr>
              <a:t>1.3</a:t>
            </a:r>
            <a:r>
              <a:rPr lang="en-US" sz="2200">
                <a:latin typeface="Arial"/>
                <a:ea typeface="Arial"/>
                <a:cs typeface="Arial"/>
                <a:sym typeface="Arial"/>
              </a:rPr>
              <a:t> </a:t>
            </a:r>
            <a:r>
              <a:rPr lang="en-US" sz="2200"/>
              <a:t>Describe the Agile methodologies</a:t>
            </a:r>
            <a:endParaRPr sz="2200">
              <a:latin typeface="Calibri"/>
              <a:ea typeface="Calibri"/>
              <a:cs typeface="Calibri"/>
              <a:sym typeface="Calibri"/>
            </a:endParaRPr>
          </a:p>
        </p:txBody>
      </p:sp>
      <p:sp>
        <p:nvSpPr>
          <p:cNvPr id="921" name="Google Shape;921;p21"/>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sz="2400">
                <a:solidFill>
                  <a:srgbClr val="333333"/>
                </a:solidFill>
                <a:latin typeface="Calibri"/>
                <a:ea typeface="Calibri"/>
                <a:cs typeface="Calibri"/>
                <a:sym typeface="Calibri"/>
              </a:rPr>
              <a:t>Agile is a time boxed, iterative approach to software delivery that builds software incrementally from the start of the project, instead of trying to deliver it all at once near the end.</a:t>
            </a:r>
            <a:endParaRPr sz="3600">
              <a:latin typeface="Calibri"/>
              <a:ea typeface="Calibri"/>
              <a:cs typeface="Calibri"/>
              <a:sym typeface="Calibri"/>
            </a:endParaRPr>
          </a:p>
          <a:p>
            <a:pPr indent="-103200" lvl="0" marL="256032" rtl="0" algn="l">
              <a:lnSpc>
                <a:spcPct val="100000"/>
              </a:lnSpc>
              <a:spcBef>
                <a:spcPts val="1500"/>
              </a:spcBef>
              <a:spcAft>
                <a:spcPts val="0"/>
              </a:spcAft>
              <a:buSzPts val="2400"/>
              <a:buNone/>
            </a:pPr>
            <a:r>
              <a:t/>
            </a:r>
            <a:endParaRPr/>
          </a:p>
        </p:txBody>
      </p:sp>
      <p:pic>
        <p:nvPicPr>
          <p:cNvPr id="922" name="Google Shape;922;p21"/>
          <p:cNvPicPr preferRelativeResize="0"/>
          <p:nvPr/>
        </p:nvPicPr>
        <p:blipFill rotWithShape="1">
          <a:blip r:embed="rId3">
            <a:alphaModFix/>
          </a:blip>
          <a:srcRect b="0" l="0" r="0" t="0"/>
          <a:stretch/>
        </p:blipFill>
        <p:spPr>
          <a:xfrm>
            <a:off x="1661355" y="2924944"/>
            <a:ext cx="5821290" cy="27363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22"/>
          <p:cNvSpPr txBox="1"/>
          <p:nvPr>
            <p:ph type="title"/>
          </p:nvPr>
        </p:nvSpPr>
        <p:spPr>
          <a:xfrm>
            <a:off x="487405" y="261808"/>
            <a:ext cx="8261059" cy="1205767"/>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7FA3"/>
              </a:buClr>
              <a:buSzPts val="3600"/>
              <a:buFont typeface="Times New Roman"/>
              <a:buNone/>
            </a:pPr>
            <a:r>
              <a:rPr b="1" lang="en-US">
                <a:latin typeface="Arial"/>
                <a:ea typeface="Arial"/>
                <a:cs typeface="Arial"/>
                <a:sym typeface="Arial"/>
              </a:rPr>
              <a:t>Agile History Timeline</a:t>
            </a:r>
            <a:br>
              <a:rPr b="1" lang="en-US">
                <a:latin typeface="Arial"/>
                <a:ea typeface="Arial"/>
                <a:cs typeface="Arial"/>
                <a:sym typeface="Arial"/>
              </a:rPr>
            </a:br>
            <a:r>
              <a:rPr b="1" lang="en-US" sz="2200">
                <a:solidFill>
                  <a:srgbClr val="007FA3"/>
                </a:solidFill>
                <a:latin typeface="Arial"/>
                <a:ea typeface="Arial"/>
                <a:cs typeface="Arial"/>
                <a:sym typeface="Arial"/>
              </a:rPr>
              <a:t>1.3</a:t>
            </a:r>
            <a:r>
              <a:rPr lang="en-US" sz="2200">
                <a:latin typeface="Arial"/>
                <a:ea typeface="Arial"/>
                <a:cs typeface="Arial"/>
                <a:sym typeface="Arial"/>
              </a:rPr>
              <a:t> </a:t>
            </a:r>
            <a:r>
              <a:rPr lang="en-US" sz="2200"/>
              <a:t>Describe the Agile methodologies</a:t>
            </a:r>
            <a:endParaRPr b="1" sz="2200">
              <a:latin typeface="Arial"/>
              <a:ea typeface="Arial"/>
              <a:cs typeface="Arial"/>
              <a:sym typeface="Arial"/>
            </a:endParaRPr>
          </a:p>
        </p:txBody>
      </p:sp>
      <p:pic>
        <p:nvPicPr>
          <p:cNvPr id="928" name="Google Shape;928;p22"/>
          <p:cNvPicPr preferRelativeResize="0"/>
          <p:nvPr/>
        </p:nvPicPr>
        <p:blipFill rotWithShape="1">
          <a:blip r:embed="rId3">
            <a:alphaModFix/>
          </a:blip>
          <a:srcRect b="0" l="0" r="0" t="0"/>
          <a:stretch/>
        </p:blipFill>
        <p:spPr>
          <a:xfrm>
            <a:off x="783754" y="1520689"/>
            <a:ext cx="7576491" cy="4463528"/>
          </a:xfrm>
          <a:prstGeom prst="rect">
            <a:avLst/>
          </a:prstGeom>
          <a:noFill/>
          <a:ln>
            <a:noFill/>
          </a:ln>
        </p:spPr>
      </p:pic>
      <p:sp>
        <p:nvSpPr>
          <p:cNvPr id="929" name="Google Shape;929;p22"/>
          <p:cNvSpPr txBox="1"/>
          <p:nvPr/>
        </p:nvSpPr>
        <p:spPr>
          <a:xfrm>
            <a:off x="6839672" y="2478113"/>
            <a:ext cx="1700593" cy="553998"/>
          </a:xfrm>
          <a:prstGeom prst="rect">
            <a:avLst/>
          </a:prstGeom>
          <a:noFill/>
          <a:ln>
            <a:noFill/>
          </a:ln>
        </p:spPr>
        <p:txBody>
          <a:bodyPr anchorCtr="0" anchor="t" bIns="45700" lIns="34275" spcFirstLastPara="1" rIns="34275" wrap="square" tIns="45700">
            <a:spAutoFit/>
          </a:bodyPr>
          <a:lstStyle/>
          <a:p>
            <a:pPr indent="0" lvl="0" marL="0" marR="0" rtl="0" algn="l">
              <a:lnSpc>
                <a:spcPct val="100000"/>
              </a:lnSpc>
              <a:spcBef>
                <a:spcPts val="0"/>
              </a:spcBef>
              <a:spcAft>
                <a:spcPts val="0"/>
              </a:spcAft>
              <a:buClr>
                <a:srgbClr val="000000"/>
              </a:buClr>
              <a:buSzPts val="750"/>
              <a:buFont typeface="Arial"/>
              <a:buNone/>
            </a:pPr>
            <a:r>
              <a:rPr b="1" i="1" lang="en-US" sz="750" u="none" cap="none" strike="noStrike">
                <a:solidFill>
                  <a:srgbClr val="000000"/>
                </a:solidFill>
                <a:latin typeface="Arial"/>
                <a:ea typeface="Arial"/>
                <a:cs typeface="Arial"/>
                <a:sym typeface="Arial"/>
              </a:rPr>
              <a:t>On February of 2001,  seventeen people met to talk about Agile. What emerged was the Agile 'Software Development' Manifesto</a:t>
            </a:r>
            <a:endParaRPr/>
          </a:p>
        </p:txBody>
      </p:sp>
      <p:sp>
        <p:nvSpPr>
          <p:cNvPr id="930" name="Google Shape;930;p22"/>
          <p:cNvSpPr txBox="1"/>
          <p:nvPr/>
        </p:nvSpPr>
        <p:spPr>
          <a:xfrm>
            <a:off x="5185848" y="3216777"/>
            <a:ext cx="1133798" cy="369332"/>
          </a:xfrm>
          <a:prstGeom prst="rect">
            <a:avLst/>
          </a:prstGeom>
          <a:noFill/>
          <a:ln>
            <a:noFill/>
          </a:ln>
        </p:spPr>
        <p:txBody>
          <a:bodyPr anchorCtr="0" anchor="t" bIns="45700" lIns="34275" spcFirstLastPara="1" rIns="34275" wrap="square" tIns="4570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Dynamic Systems Development Method  (Agile delivery Framework)</a:t>
            </a:r>
            <a:endParaRPr/>
          </a:p>
        </p:txBody>
      </p:sp>
      <p:sp>
        <p:nvSpPr>
          <p:cNvPr id="931" name="Google Shape;931;p22"/>
          <p:cNvSpPr txBox="1"/>
          <p:nvPr/>
        </p:nvSpPr>
        <p:spPr>
          <a:xfrm>
            <a:off x="5185848" y="2847445"/>
            <a:ext cx="1038836" cy="369332"/>
          </a:xfrm>
          <a:prstGeom prst="rect">
            <a:avLst/>
          </a:prstGeom>
          <a:noFill/>
          <a:ln>
            <a:noFill/>
          </a:ln>
        </p:spPr>
        <p:txBody>
          <a:bodyPr anchorCtr="0" anchor="t" bIns="45700" lIns="34275" spcFirstLastPara="1" rIns="34275" wrap="square" tIns="4570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Feature Driven Development (Agile Modeling)</a:t>
            </a:r>
            <a:endParaRPr/>
          </a:p>
        </p:txBody>
      </p:sp>
      <p:cxnSp>
        <p:nvCxnSpPr>
          <p:cNvPr id="932" name="Google Shape;932;p22"/>
          <p:cNvCxnSpPr/>
          <p:nvPr/>
        </p:nvCxnSpPr>
        <p:spPr>
          <a:xfrm>
            <a:off x="3060193" y="5984218"/>
            <a:ext cx="1086819" cy="0"/>
          </a:xfrm>
          <a:prstGeom prst="straightConnector1">
            <a:avLst/>
          </a:prstGeom>
          <a:noFill/>
          <a:ln cap="rnd" cmpd="sng" w="19050">
            <a:solidFill>
              <a:schemeClr val="accent1"/>
            </a:solidFill>
            <a:prstDash val="solid"/>
            <a:round/>
            <a:headEnd len="med" w="med" type="stealth"/>
            <a:tailEnd len="med" w="med" type="stealth"/>
          </a:ln>
        </p:spPr>
      </p:cxnSp>
      <p:sp>
        <p:nvSpPr>
          <p:cNvPr id="933" name="Google Shape;933;p22"/>
          <p:cNvSpPr txBox="1"/>
          <p:nvPr/>
        </p:nvSpPr>
        <p:spPr>
          <a:xfrm>
            <a:off x="2039173" y="5845719"/>
            <a:ext cx="970581" cy="276997"/>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000000"/>
              </a:buClr>
              <a:buSzPts val="675"/>
              <a:buFont typeface="Arial"/>
              <a:buNone/>
            </a:pPr>
            <a:r>
              <a:rPr b="1" i="0" lang="en-US" sz="675" u="none" cap="none" strike="noStrike">
                <a:solidFill>
                  <a:srgbClr val="000000"/>
                </a:solidFill>
                <a:latin typeface="Arial"/>
                <a:ea typeface="Arial"/>
                <a:cs typeface="Arial"/>
                <a:sym typeface="Arial"/>
              </a:rPr>
              <a:t>Hirotaka Takeuchi    1986</a:t>
            </a:r>
            <a:endParaRPr/>
          </a:p>
        </p:txBody>
      </p:sp>
      <p:sp>
        <p:nvSpPr>
          <p:cNvPr id="934" name="Google Shape;934;p22"/>
          <p:cNvSpPr txBox="1"/>
          <p:nvPr/>
        </p:nvSpPr>
        <p:spPr>
          <a:xfrm>
            <a:off x="4247890" y="5845720"/>
            <a:ext cx="2065839" cy="276997"/>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000000"/>
              </a:buClr>
              <a:buSzPts val="675"/>
              <a:buFont typeface="Arial"/>
              <a:buNone/>
            </a:pPr>
            <a:r>
              <a:rPr b="1" i="0" lang="en-US" sz="675" u="none" cap="none" strike="noStrike">
                <a:solidFill>
                  <a:srgbClr val="000000"/>
                </a:solidFill>
                <a:latin typeface="Arial"/>
                <a:ea typeface="Arial"/>
                <a:cs typeface="Arial"/>
                <a:sym typeface="Arial"/>
              </a:rPr>
              <a:t>1993  Jeff Sutherland, Jeff McKenna, John Scumniotales</a:t>
            </a:r>
            <a:endParaRPr/>
          </a:p>
        </p:txBody>
      </p:sp>
      <p:sp>
        <p:nvSpPr>
          <p:cNvPr id="935" name="Google Shape;935;p22"/>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endParaRPr b="0" i="0" sz="9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23"/>
          <p:cNvSpPr txBox="1"/>
          <p:nvPr/>
        </p:nvSpPr>
        <p:spPr>
          <a:xfrm>
            <a:off x="2427684" y="2239567"/>
            <a:ext cx="5344716" cy="1969706"/>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F6AF00"/>
              </a:buClr>
              <a:buSzPts val="15599"/>
              <a:buFont typeface="Calibri"/>
              <a:buNone/>
            </a:pPr>
            <a:r>
              <a:rPr b="1" baseline="-25000" i="0" lang="en-US" sz="15599" u="none" cap="none" strike="noStrike">
                <a:solidFill>
                  <a:srgbClr val="F6AF00"/>
                </a:solidFill>
                <a:latin typeface="Calibri"/>
                <a:ea typeface="Calibri"/>
                <a:cs typeface="Calibri"/>
                <a:sym typeface="Calibri"/>
              </a:rPr>
              <a:t>AGILE</a:t>
            </a:r>
            <a:r>
              <a:rPr b="1" baseline="-25000" i="0" lang="en-US" sz="15599" u="none" cap="none" strike="noStrike">
                <a:solidFill>
                  <a:srgbClr val="F6AF00"/>
                </a:solidFill>
                <a:latin typeface="Times New Roman"/>
                <a:ea typeface="Times New Roman"/>
                <a:cs typeface="Times New Roman"/>
                <a:sym typeface="Times New Roman"/>
              </a:rPr>
              <a:t> </a:t>
            </a:r>
            <a:r>
              <a:rPr b="1" i="0" lang="en-US" sz="2400" u="none" cap="none" strike="noStrike">
                <a:solidFill>
                  <a:srgbClr val="E6B8B8"/>
                </a:solidFill>
                <a:latin typeface="Calibri"/>
                <a:ea typeface="Calibri"/>
                <a:cs typeface="Calibri"/>
                <a:sym typeface="Calibri"/>
              </a:rPr>
              <a:t>Quality-driven</a:t>
            </a:r>
            <a:endParaRPr b="0" i="0" sz="2400" u="none" cap="none" strike="noStrike">
              <a:solidFill>
                <a:schemeClr val="dk1"/>
              </a:solidFill>
              <a:latin typeface="Calibri"/>
              <a:ea typeface="Calibri"/>
              <a:cs typeface="Calibri"/>
              <a:sym typeface="Calibri"/>
            </a:endParaRPr>
          </a:p>
        </p:txBody>
      </p:sp>
      <p:sp>
        <p:nvSpPr>
          <p:cNvPr id="941" name="Google Shape;941;p23"/>
          <p:cNvSpPr txBox="1"/>
          <p:nvPr/>
        </p:nvSpPr>
        <p:spPr>
          <a:xfrm>
            <a:off x="1964532" y="3575448"/>
            <a:ext cx="5503068" cy="615553"/>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B7DEE8"/>
              </a:buClr>
              <a:buSzPts val="4000"/>
              <a:buFont typeface="Calibri"/>
              <a:buNone/>
            </a:pPr>
            <a:r>
              <a:rPr b="1" i="0" lang="en-US" sz="4000" u="none" cap="none" strike="noStrike">
                <a:solidFill>
                  <a:srgbClr val="B7DEE8"/>
                </a:solidFill>
                <a:latin typeface="Calibri"/>
                <a:ea typeface="Calibri"/>
                <a:cs typeface="Calibri"/>
                <a:sym typeface="Calibri"/>
              </a:rPr>
              <a:t>Cooperative</a:t>
            </a:r>
            <a:r>
              <a:rPr b="1" i="0" lang="en-US" sz="4000" u="none" cap="none" strike="noStrike">
                <a:solidFill>
                  <a:srgbClr val="B7DEE8"/>
                </a:solidFill>
                <a:latin typeface="Times New Roman"/>
                <a:ea typeface="Times New Roman"/>
                <a:cs typeface="Times New Roman"/>
                <a:sym typeface="Times New Roman"/>
              </a:rPr>
              <a:t>   </a:t>
            </a:r>
            <a:r>
              <a:rPr b="1" baseline="-25000" i="0" lang="en-US" sz="6000" u="none" cap="none" strike="noStrike">
                <a:solidFill>
                  <a:srgbClr val="8DB3E3"/>
                </a:solidFill>
                <a:latin typeface="Calibri"/>
                <a:ea typeface="Calibri"/>
                <a:cs typeface="Calibri"/>
                <a:sym typeface="Calibri"/>
              </a:rPr>
              <a:t>Iterative</a:t>
            </a:r>
            <a:endParaRPr b="0" baseline="-25000" i="0" sz="6000" u="none" cap="none" strike="noStrike">
              <a:solidFill>
                <a:schemeClr val="dk1"/>
              </a:solidFill>
              <a:latin typeface="Calibri"/>
              <a:ea typeface="Calibri"/>
              <a:cs typeface="Calibri"/>
              <a:sym typeface="Calibri"/>
            </a:endParaRPr>
          </a:p>
        </p:txBody>
      </p:sp>
      <p:sp>
        <p:nvSpPr>
          <p:cNvPr id="942" name="Google Shape;942;p23"/>
          <p:cNvSpPr txBox="1"/>
          <p:nvPr/>
        </p:nvSpPr>
        <p:spPr>
          <a:xfrm>
            <a:off x="4114801" y="2321005"/>
            <a:ext cx="1860947" cy="492443"/>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D7E4BC"/>
              </a:buClr>
              <a:buSzPts val="3200"/>
              <a:buFont typeface="Calibri"/>
              <a:buNone/>
            </a:pPr>
            <a:r>
              <a:rPr b="1" i="0" lang="en-US" sz="3200" u="none" cap="none" strike="noStrike">
                <a:solidFill>
                  <a:srgbClr val="D7E4BC"/>
                </a:solidFill>
                <a:latin typeface="Calibri"/>
                <a:ea typeface="Calibri"/>
                <a:cs typeface="Calibri"/>
                <a:sym typeface="Calibri"/>
              </a:rPr>
              <a:t>Adaptable</a:t>
            </a:r>
            <a:endParaRPr b="0" i="0" sz="3200" u="none" cap="none" strike="noStrike">
              <a:solidFill>
                <a:schemeClr val="dk1"/>
              </a:solidFill>
              <a:latin typeface="Calibri"/>
              <a:ea typeface="Calibri"/>
              <a:cs typeface="Calibri"/>
              <a:sym typeface="Calibri"/>
            </a:endParaRPr>
          </a:p>
        </p:txBody>
      </p:sp>
      <p:sp>
        <p:nvSpPr>
          <p:cNvPr id="943" name="Google Shape;943;p23"/>
          <p:cNvSpPr txBox="1"/>
          <p:nvPr/>
        </p:nvSpPr>
        <p:spPr>
          <a:xfrm>
            <a:off x="2427684" y="2197894"/>
            <a:ext cx="1687116" cy="738664"/>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FCD5B5"/>
              </a:buClr>
              <a:buSzPts val="4800"/>
              <a:buFont typeface="Calibri"/>
              <a:buNone/>
            </a:pPr>
            <a:r>
              <a:rPr b="1" i="0" lang="en-US" sz="4800" u="none" cap="none" strike="noStrike">
                <a:solidFill>
                  <a:srgbClr val="FCD5B5"/>
                </a:solidFill>
                <a:latin typeface="Calibri"/>
                <a:ea typeface="Calibri"/>
                <a:cs typeface="Calibri"/>
                <a:sym typeface="Calibri"/>
              </a:rPr>
              <a:t>Rapid</a:t>
            </a:r>
            <a:endParaRPr b="0" i="0" sz="4800" u="none" cap="none" strike="noStrike">
              <a:solidFill>
                <a:schemeClr val="dk1"/>
              </a:solidFill>
              <a:latin typeface="Calibri"/>
              <a:ea typeface="Calibri"/>
              <a:cs typeface="Calibri"/>
              <a:sym typeface="Calibri"/>
            </a:endParaRPr>
          </a:p>
        </p:txBody>
      </p:sp>
      <p:sp>
        <p:nvSpPr>
          <p:cNvPr id="944" name="Google Shape;944;p23"/>
          <p:cNvSpPr txBox="1"/>
          <p:nvPr/>
        </p:nvSpPr>
        <p:spPr>
          <a:xfrm>
            <a:off x="609601" y="4730353"/>
            <a:ext cx="8077199" cy="1107996"/>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Not</a:t>
            </a:r>
            <a:r>
              <a:rPr b="1" i="0" lang="en-US" sz="32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Calibri"/>
                <a:ea typeface="Calibri"/>
                <a:cs typeface="Calibri"/>
                <a:sym typeface="Calibri"/>
              </a:rPr>
              <a:t>a</a:t>
            </a:r>
            <a:r>
              <a:rPr b="1" i="0" lang="en-US" sz="32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Calibri"/>
                <a:ea typeface="Calibri"/>
                <a:cs typeface="Calibri"/>
                <a:sym typeface="Calibri"/>
              </a:rPr>
              <a:t>process</a:t>
            </a:r>
            <a:r>
              <a:rPr b="0"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alibri"/>
                <a:ea typeface="Calibri"/>
                <a:cs typeface="Calibri"/>
                <a:sym typeface="Calibri"/>
              </a:rPr>
              <a:t>it's</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alibri"/>
                <a:ea typeface="Calibri"/>
                <a:cs typeface="Calibri"/>
                <a:sym typeface="Calibri"/>
              </a:rPr>
              <a:t>a</a:t>
            </a:r>
            <a:r>
              <a:rPr b="0" i="0" lang="en-US" sz="2400" u="none" cap="none" strike="noStrike">
                <a:solidFill>
                  <a:schemeClr val="dk1"/>
                </a:solidFill>
                <a:latin typeface="Times New Roman"/>
                <a:ea typeface="Times New Roman"/>
                <a:cs typeface="Times New Roman"/>
                <a:sym typeface="Times New Roman"/>
              </a:rPr>
              <a:t> </a:t>
            </a:r>
            <a:r>
              <a:rPr b="1" i="0" lang="en-US" sz="3600" u="none" cap="none" strike="noStrike">
                <a:solidFill>
                  <a:srgbClr val="F6AF00"/>
                </a:solidFill>
                <a:latin typeface="Calibri"/>
                <a:ea typeface="Calibri"/>
                <a:cs typeface="Calibri"/>
                <a:sym typeface="Calibri"/>
              </a:rPr>
              <a:t>philosophy</a:t>
            </a:r>
            <a:r>
              <a:rPr b="1" i="0" lang="en-US" sz="3600" u="none" cap="none" strike="noStrike">
                <a:solidFill>
                  <a:srgbClr val="F6AF00"/>
                </a:solidFill>
                <a:latin typeface="Times New Roman"/>
                <a:ea typeface="Times New Roman"/>
                <a:cs typeface="Times New Roman"/>
                <a:sym typeface="Times New Roman"/>
              </a:rPr>
              <a:t> </a:t>
            </a:r>
            <a:r>
              <a:rPr b="0" i="0" lang="en-US" sz="2400" u="none" cap="none" strike="noStrike">
                <a:solidFill>
                  <a:schemeClr val="dk1"/>
                </a:solidFill>
                <a:latin typeface="Calibri"/>
                <a:ea typeface="Calibri"/>
                <a:cs typeface="Calibri"/>
                <a:sym typeface="Calibri"/>
              </a:rPr>
              <a:t>or</a:t>
            </a:r>
            <a:r>
              <a:rPr b="0" i="0" lang="en-US" sz="2400" u="none" cap="none" strike="noStrike">
                <a:solidFill>
                  <a:schemeClr val="dk1"/>
                </a:solidFill>
                <a:latin typeface="Times New Roman"/>
                <a:ea typeface="Times New Roman"/>
                <a:cs typeface="Times New Roman"/>
                <a:sym typeface="Times New Roman"/>
              </a:rPr>
              <a:t> </a:t>
            </a:r>
            <a:r>
              <a:rPr b="1" i="0" lang="en-US" sz="3600" u="none" cap="none" strike="noStrike">
                <a:solidFill>
                  <a:srgbClr val="F6AF00"/>
                </a:solidFill>
                <a:latin typeface="Calibri"/>
                <a:ea typeface="Calibri"/>
                <a:cs typeface="Calibri"/>
                <a:sym typeface="Calibri"/>
              </a:rPr>
              <a:t>set</a:t>
            </a:r>
            <a:r>
              <a:rPr b="1" i="0" lang="en-US" sz="3600" u="none" cap="none" strike="noStrike">
                <a:solidFill>
                  <a:srgbClr val="F6AF00"/>
                </a:solidFill>
                <a:latin typeface="Times New Roman"/>
                <a:ea typeface="Times New Roman"/>
                <a:cs typeface="Times New Roman"/>
                <a:sym typeface="Times New Roman"/>
              </a:rPr>
              <a:t> </a:t>
            </a:r>
            <a:r>
              <a:rPr b="1" i="0" lang="en-US" sz="3600" u="none" cap="none" strike="noStrike">
                <a:solidFill>
                  <a:srgbClr val="F6AF00"/>
                </a:solidFill>
                <a:latin typeface="Calibri"/>
                <a:ea typeface="Calibri"/>
                <a:cs typeface="Calibri"/>
                <a:sym typeface="Calibri"/>
              </a:rPr>
              <a:t>of</a:t>
            </a:r>
            <a:r>
              <a:rPr b="1" i="0" lang="en-US" sz="3600" u="none" cap="none" strike="noStrike">
                <a:solidFill>
                  <a:srgbClr val="F6AF00"/>
                </a:solidFill>
                <a:latin typeface="Times New Roman"/>
                <a:ea typeface="Times New Roman"/>
                <a:cs typeface="Times New Roman"/>
                <a:sym typeface="Times New Roman"/>
              </a:rPr>
              <a:t> </a:t>
            </a:r>
            <a:r>
              <a:rPr b="1" i="0" lang="en-US" sz="3600" u="none" cap="none" strike="noStrike">
                <a:solidFill>
                  <a:srgbClr val="F6AF00"/>
                </a:solidFill>
                <a:latin typeface="Calibri"/>
                <a:ea typeface="Calibri"/>
                <a:cs typeface="Calibri"/>
                <a:sym typeface="Calibri"/>
              </a:rPr>
              <a:t>values</a:t>
            </a:r>
            <a:endParaRPr b="0" i="0" sz="3600" u="none" cap="none" strike="noStrike">
              <a:solidFill>
                <a:schemeClr val="dk1"/>
              </a:solidFill>
              <a:latin typeface="Calibri"/>
              <a:ea typeface="Calibri"/>
              <a:cs typeface="Calibri"/>
              <a:sym typeface="Calibri"/>
            </a:endParaRPr>
          </a:p>
        </p:txBody>
      </p:sp>
      <p:sp>
        <p:nvSpPr>
          <p:cNvPr id="945" name="Google Shape;945;p23"/>
          <p:cNvSpPr txBox="1"/>
          <p:nvPr>
            <p:ph type="title"/>
          </p:nvPr>
        </p:nvSpPr>
        <p:spPr>
          <a:xfrm>
            <a:off x="457200" y="215371"/>
            <a:ext cx="8229600" cy="126219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lang="en-US">
                <a:latin typeface="Calibri"/>
                <a:ea typeface="Calibri"/>
                <a:cs typeface="Calibri"/>
                <a:sym typeface="Calibri"/>
              </a:rPr>
              <a:t>What is Agile?</a:t>
            </a:r>
            <a:br>
              <a:rPr lang="en-US">
                <a:latin typeface="Calibri"/>
                <a:ea typeface="Calibri"/>
                <a:cs typeface="Calibri"/>
                <a:sym typeface="Calibri"/>
              </a:rPr>
            </a:br>
            <a:r>
              <a:rPr b="1" lang="en-US" sz="2200">
                <a:solidFill>
                  <a:srgbClr val="007FA3"/>
                </a:solidFill>
                <a:latin typeface="Arial"/>
                <a:ea typeface="Arial"/>
                <a:cs typeface="Arial"/>
                <a:sym typeface="Arial"/>
              </a:rPr>
              <a:t>1.3</a:t>
            </a:r>
            <a:r>
              <a:rPr lang="en-US" sz="2200">
                <a:latin typeface="Arial"/>
                <a:ea typeface="Arial"/>
                <a:cs typeface="Arial"/>
                <a:sym typeface="Arial"/>
              </a:rPr>
              <a:t> Describe the Agile methodologies</a:t>
            </a:r>
            <a:endParaRPr sz="22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2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2400"/>
              <a:buChar char="•"/>
            </a:pPr>
            <a:r>
              <a:rPr lang="en-US" sz="2400">
                <a:solidFill>
                  <a:srgbClr val="333333"/>
                </a:solidFill>
                <a:latin typeface="Calibri"/>
                <a:ea typeface="Calibri"/>
                <a:cs typeface="Calibri"/>
                <a:sym typeface="Calibri"/>
              </a:rPr>
              <a:t>It works by breaking projects down into little bits of user functionality called </a:t>
            </a:r>
            <a:r>
              <a:rPr b="1" lang="en-US" sz="2400">
                <a:solidFill>
                  <a:srgbClr val="F6AF00"/>
                </a:solidFill>
                <a:latin typeface="Calibri"/>
                <a:ea typeface="Calibri"/>
                <a:cs typeface="Calibri"/>
                <a:sym typeface="Calibri"/>
              </a:rPr>
              <a:t>user stories</a:t>
            </a:r>
            <a:r>
              <a:rPr lang="en-US" sz="2400">
                <a:solidFill>
                  <a:srgbClr val="333333"/>
                </a:solidFill>
                <a:latin typeface="Calibri"/>
                <a:ea typeface="Calibri"/>
                <a:cs typeface="Calibri"/>
                <a:sym typeface="Calibri"/>
              </a:rPr>
              <a:t>, prioritizing them, and then continuously delivering them in short two week cycles called </a:t>
            </a:r>
            <a:r>
              <a:rPr b="1" lang="en-US" sz="2400">
                <a:solidFill>
                  <a:srgbClr val="F6AF00"/>
                </a:solidFill>
                <a:latin typeface="Calibri"/>
                <a:ea typeface="Calibri"/>
                <a:cs typeface="Calibri"/>
                <a:sym typeface="Calibri"/>
              </a:rPr>
              <a:t>sprints.</a:t>
            </a:r>
            <a:endParaRPr sz="2400">
              <a:latin typeface="Calibri"/>
              <a:ea typeface="Calibri"/>
              <a:cs typeface="Calibri"/>
              <a:sym typeface="Calibri"/>
            </a:endParaRPr>
          </a:p>
          <a:p>
            <a:pPr indent="-40132" lvl="0" marL="256032" rtl="0" algn="l">
              <a:lnSpc>
                <a:spcPct val="100000"/>
              </a:lnSpc>
              <a:spcBef>
                <a:spcPts val="1500"/>
              </a:spcBef>
              <a:spcAft>
                <a:spcPts val="0"/>
              </a:spcAft>
              <a:buSzPts val="1800"/>
              <a:buNone/>
            </a:pPr>
            <a:r>
              <a:t/>
            </a:r>
            <a:endParaRPr/>
          </a:p>
        </p:txBody>
      </p:sp>
      <p:sp>
        <p:nvSpPr>
          <p:cNvPr id="951" name="Google Shape;951;p24"/>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lang="en-US">
                <a:latin typeface="Calibri"/>
                <a:ea typeface="Calibri"/>
                <a:cs typeface="Calibri"/>
                <a:sym typeface="Calibri"/>
              </a:rPr>
              <a:t>What is Agile?</a:t>
            </a:r>
            <a:br>
              <a:rPr lang="en-US">
                <a:latin typeface="Calibri"/>
                <a:ea typeface="Calibri"/>
                <a:cs typeface="Calibri"/>
                <a:sym typeface="Calibri"/>
              </a:rPr>
            </a:br>
            <a:r>
              <a:rPr b="1" lang="en-US" sz="2200">
                <a:solidFill>
                  <a:srgbClr val="007FA3"/>
                </a:solidFill>
                <a:latin typeface="Arial"/>
                <a:ea typeface="Arial"/>
                <a:cs typeface="Arial"/>
                <a:sym typeface="Arial"/>
              </a:rPr>
              <a:t>1.3</a:t>
            </a:r>
            <a:r>
              <a:rPr lang="en-US" sz="2200">
                <a:latin typeface="Arial"/>
                <a:ea typeface="Arial"/>
                <a:cs typeface="Arial"/>
                <a:sym typeface="Arial"/>
              </a:rPr>
              <a:t> Describe the Agile methodologies</a:t>
            </a:r>
            <a:endParaRPr sz="2200"/>
          </a:p>
        </p:txBody>
      </p:sp>
      <p:pic>
        <p:nvPicPr>
          <p:cNvPr id="952" name="Google Shape;952;p24"/>
          <p:cNvPicPr preferRelativeResize="0"/>
          <p:nvPr/>
        </p:nvPicPr>
        <p:blipFill rotWithShape="1">
          <a:blip r:embed="rId3">
            <a:alphaModFix/>
          </a:blip>
          <a:srcRect b="0" l="0" r="0" t="0"/>
          <a:stretch/>
        </p:blipFill>
        <p:spPr>
          <a:xfrm>
            <a:off x="971600" y="3429000"/>
            <a:ext cx="6912768" cy="29255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pic>
        <p:nvPicPr>
          <p:cNvPr id="957" name="Google Shape;957;p25"/>
          <p:cNvPicPr preferRelativeResize="0"/>
          <p:nvPr/>
        </p:nvPicPr>
        <p:blipFill rotWithShape="1">
          <a:blip r:embed="rId3">
            <a:alphaModFix/>
          </a:blip>
          <a:srcRect b="0" l="0" r="0" t="0"/>
          <a:stretch/>
        </p:blipFill>
        <p:spPr>
          <a:xfrm>
            <a:off x="863680" y="3335096"/>
            <a:ext cx="7416639" cy="3522904"/>
          </a:xfrm>
          <a:prstGeom prst="rect">
            <a:avLst/>
          </a:prstGeom>
          <a:noFill/>
          <a:ln>
            <a:noFill/>
          </a:ln>
        </p:spPr>
      </p:pic>
      <p:sp>
        <p:nvSpPr>
          <p:cNvPr id="958" name="Google Shape;958;p25"/>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latin typeface="Arial"/>
                <a:ea typeface="Arial"/>
                <a:cs typeface="Arial"/>
                <a:sym typeface="Arial"/>
              </a:rPr>
              <a:t>Modern Agile</a:t>
            </a:r>
            <a:br>
              <a:rPr b="1" lang="en-US" sz="3600">
                <a:solidFill>
                  <a:srgbClr val="007FA3"/>
                </a:solidFill>
                <a:latin typeface="Arial"/>
                <a:ea typeface="Arial"/>
                <a:cs typeface="Arial"/>
                <a:sym typeface="Arial"/>
              </a:rPr>
            </a:br>
            <a:r>
              <a:rPr b="1" lang="en-US" sz="2200">
                <a:solidFill>
                  <a:srgbClr val="007FA3"/>
                </a:solidFill>
                <a:latin typeface="Arial"/>
                <a:ea typeface="Arial"/>
                <a:cs typeface="Arial"/>
                <a:sym typeface="Arial"/>
              </a:rPr>
              <a:t>1.3</a:t>
            </a:r>
            <a:r>
              <a:rPr lang="en-US" sz="2200">
                <a:latin typeface="Arial"/>
                <a:ea typeface="Arial"/>
                <a:cs typeface="Arial"/>
                <a:sym typeface="Arial"/>
              </a:rPr>
              <a:t> </a:t>
            </a:r>
            <a:r>
              <a:rPr lang="en-US" sz="2200"/>
              <a:t>Describe the Agile methodologies</a:t>
            </a:r>
            <a:endParaRPr sz="2200"/>
          </a:p>
        </p:txBody>
      </p:sp>
      <p:sp>
        <p:nvSpPr>
          <p:cNvPr id="959" name="Google Shape;959;p2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2000"/>
              <a:buChar char="•"/>
            </a:pPr>
            <a:r>
              <a:rPr lang="en-US" sz="2000"/>
              <a:t>The industry has become overloaded with techniques, processes, methodologies and tools that have fallen under the Agile umbrella</a:t>
            </a:r>
            <a:endParaRPr/>
          </a:p>
          <a:p>
            <a:pPr indent="-154432" lvl="0" marL="256032" rtl="0" algn="l">
              <a:lnSpc>
                <a:spcPct val="100000"/>
              </a:lnSpc>
              <a:spcBef>
                <a:spcPts val="1500"/>
              </a:spcBef>
              <a:spcAft>
                <a:spcPts val="0"/>
              </a:spcAft>
              <a:buSzPts val="2000"/>
              <a:buChar char="•"/>
            </a:pPr>
            <a:r>
              <a:rPr lang="en-US" sz="2000"/>
              <a:t>Modern Agile aims to move Agile to the next level, not by adding complexity, but by simplifying— stressing only adherence to four principles</a:t>
            </a:r>
            <a:endParaRPr/>
          </a:p>
          <a:p>
            <a:pPr indent="-52832" lvl="0" marL="256032" rtl="0" algn="l">
              <a:lnSpc>
                <a:spcPct val="100000"/>
              </a:lnSpc>
              <a:spcBef>
                <a:spcPts val="1500"/>
              </a:spcBef>
              <a:spcAft>
                <a:spcPts val="0"/>
              </a:spcAft>
              <a:buSzPts val="16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26"/>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latin typeface="Arial"/>
                <a:ea typeface="Arial"/>
                <a:cs typeface="Arial"/>
                <a:sym typeface="Arial"/>
              </a:rPr>
              <a:t>Modern Agile guiding principles</a:t>
            </a:r>
            <a:br>
              <a:rPr b="1" lang="en-US" sz="4800">
                <a:solidFill>
                  <a:srgbClr val="007FA3"/>
                </a:solidFill>
                <a:latin typeface="Arial"/>
                <a:ea typeface="Arial"/>
                <a:cs typeface="Arial"/>
                <a:sym typeface="Arial"/>
              </a:rPr>
            </a:br>
            <a:r>
              <a:rPr b="1" lang="en-US" sz="2200">
                <a:solidFill>
                  <a:srgbClr val="007FA3"/>
                </a:solidFill>
                <a:latin typeface="Arial"/>
                <a:ea typeface="Arial"/>
                <a:cs typeface="Arial"/>
                <a:sym typeface="Arial"/>
              </a:rPr>
              <a:t>1.3</a:t>
            </a:r>
            <a:r>
              <a:rPr lang="en-US" sz="2200">
                <a:latin typeface="Arial"/>
                <a:ea typeface="Arial"/>
                <a:cs typeface="Arial"/>
                <a:sym typeface="Arial"/>
              </a:rPr>
              <a:t> </a:t>
            </a:r>
            <a:r>
              <a:rPr lang="en-US" sz="2200"/>
              <a:t>Describe the Agile methodologies</a:t>
            </a:r>
            <a:endParaRPr sz="2200"/>
          </a:p>
        </p:txBody>
      </p:sp>
      <p:grpSp>
        <p:nvGrpSpPr>
          <p:cNvPr id="965" name="Google Shape;965;p26"/>
          <p:cNvGrpSpPr/>
          <p:nvPr/>
        </p:nvGrpSpPr>
        <p:grpSpPr>
          <a:xfrm>
            <a:off x="132760" y="1942797"/>
            <a:ext cx="8827164" cy="3548236"/>
            <a:chOff x="132760" y="1942797"/>
            <a:chExt cx="8827164" cy="3548236"/>
          </a:xfrm>
        </p:grpSpPr>
        <p:grpSp>
          <p:nvGrpSpPr>
            <p:cNvPr id="966" name="Google Shape;966;p26"/>
            <p:cNvGrpSpPr/>
            <p:nvPr/>
          </p:nvGrpSpPr>
          <p:grpSpPr>
            <a:xfrm>
              <a:off x="132760" y="1942797"/>
              <a:ext cx="2304256" cy="1627525"/>
              <a:chOff x="0" y="0"/>
              <a:chExt cx="2667699" cy="1728131"/>
            </a:xfrm>
          </p:grpSpPr>
          <p:sp>
            <p:nvSpPr>
              <p:cNvPr id="967" name="Google Shape;967;p26"/>
              <p:cNvSpPr/>
              <p:nvPr/>
            </p:nvSpPr>
            <p:spPr>
              <a:xfrm>
                <a:off x="0" y="0"/>
                <a:ext cx="2667699" cy="1728131"/>
              </a:xfrm>
              <a:prstGeom prst="rect">
                <a:avLst/>
              </a:prstGeom>
              <a:solidFill>
                <a:srgbClr val="F47E66"/>
              </a:solidFill>
              <a:ln cap="rnd" cmpd="sng" w="19050">
                <a:solidFill>
                  <a:srgbClr val="698E1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6"/>
              <p:cNvSpPr txBox="1"/>
              <p:nvPr/>
            </p:nvSpPr>
            <p:spPr>
              <a:xfrm>
                <a:off x="0" y="14382"/>
                <a:ext cx="2667699" cy="169936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Experiment &amp; Learn</a:t>
                </a:r>
                <a:endParaRPr/>
              </a:p>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 Rapidly</a:t>
                </a:r>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Is a guiding principle of Modern Agile because it protects us from wasting time and helps us discover success faster</a:t>
                </a:r>
                <a:endParaRPr/>
              </a:p>
            </p:txBody>
          </p:sp>
        </p:grpSp>
        <p:grpSp>
          <p:nvGrpSpPr>
            <p:cNvPr id="969" name="Google Shape;969;p26"/>
            <p:cNvGrpSpPr/>
            <p:nvPr/>
          </p:nvGrpSpPr>
          <p:grpSpPr>
            <a:xfrm>
              <a:off x="132760" y="3783570"/>
              <a:ext cx="2333857" cy="1701541"/>
              <a:chOff x="0" y="0"/>
              <a:chExt cx="2667699" cy="1696848"/>
            </a:xfrm>
          </p:grpSpPr>
          <p:sp>
            <p:nvSpPr>
              <p:cNvPr id="970" name="Google Shape;970;p26"/>
              <p:cNvSpPr/>
              <p:nvPr/>
            </p:nvSpPr>
            <p:spPr>
              <a:xfrm>
                <a:off x="0" y="0"/>
                <a:ext cx="2667699" cy="1696848"/>
              </a:xfrm>
              <a:prstGeom prst="rect">
                <a:avLst/>
              </a:prstGeom>
              <a:solidFill>
                <a:srgbClr val="A6B6E8"/>
              </a:solidFill>
              <a:ln cap="rnd" cmpd="sng" w="19050">
                <a:solidFill>
                  <a:srgbClr val="698E1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6"/>
              <p:cNvSpPr txBox="1"/>
              <p:nvPr/>
            </p:nvSpPr>
            <p:spPr>
              <a:xfrm>
                <a:off x="0" y="127145"/>
                <a:ext cx="2667699" cy="1442558"/>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Make Safety a Prerequisite</a:t>
                </a:r>
                <a:endParaRPr b="1"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Means establishing safety before engaging in potentially hazardous work</a:t>
                </a:r>
                <a:endParaRPr/>
              </a:p>
              <a:p>
                <a:pPr indent="0" lvl="0" marL="0" marR="0" rtl="0" algn="ctr">
                  <a:lnSpc>
                    <a:spcPct val="100000"/>
                  </a:lnSpc>
                  <a:spcBef>
                    <a:spcPts val="0"/>
                  </a:spcBef>
                  <a:spcAft>
                    <a:spcPts val="0"/>
                  </a:spcAft>
                  <a:buClr>
                    <a:srgbClr val="FFFFFF"/>
                  </a:buClr>
                  <a:buSzPts val="1400"/>
                  <a:buFont typeface="Arial"/>
                  <a:buNone/>
                </a:pPr>
                <a:r>
                  <a:t/>
                </a:r>
                <a:endParaRPr b="1" i="0" sz="1400" u="none" cap="none" strike="noStrike">
                  <a:solidFill>
                    <a:srgbClr val="000000"/>
                  </a:solidFill>
                  <a:latin typeface="Arial"/>
                  <a:ea typeface="Arial"/>
                  <a:cs typeface="Arial"/>
                  <a:sym typeface="Arial"/>
                </a:endParaRPr>
              </a:p>
            </p:txBody>
          </p:sp>
        </p:grpSp>
        <p:pic>
          <p:nvPicPr>
            <p:cNvPr descr="Picture 1" id="972" name="Google Shape;972;p26"/>
            <p:cNvPicPr preferRelativeResize="0"/>
            <p:nvPr/>
          </p:nvPicPr>
          <p:blipFill rotWithShape="1">
            <a:blip r:embed="rId3">
              <a:alphaModFix/>
            </a:blip>
            <a:srcRect b="0" l="0" r="0" t="0"/>
            <a:stretch/>
          </p:blipFill>
          <p:spPr>
            <a:xfrm>
              <a:off x="2714850" y="1942797"/>
              <a:ext cx="3548236" cy="3548236"/>
            </a:xfrm>
            <a:prstGeom prst="rect">
              <a:avLst/>
            </a:prstGeom>
            <a:noFill/>
            <a:ln>
              <a:noFill/>
            </a:ln>
          </p:spPr>
        </p:pic>
        <p:grpSp>
          <p:nvGrpSpPr>
            <p:cNvPr id="973" name="Google Shape;973;p26"/>
            <p:cNvGrpSpPr/>
            <p:nvPr/>
          </p:nvGrpSpPr>
          <p:grpSpPr>
            <a:xfrm>
              <a:off x="6511319" y="1942797"/>
              <a:ext cx="2448604" cy="1774947"/>
              <a:chOff x="0" y="0"/>
              <a:chExt cx="2567031" cy="1855593"/>
            </a:xfrm>
          </p:grpSpPr>
          <p:sp>
            <p:nvSpPr>
              <p:cNvPr id="974" name="Google Shape;974;p26"/>
              <p:cNvSpPr/>
              <p:nvPr/>
            </p:nvSpPr>
            <p:spPr>
              <a:xfrm>
                <a:off x="0" y="0"/>
                <a:ext cx="2567031" cy="1855593"/>
              </a:xfrm>
              <a:prstGeom prst="rect">
                <a:avLst/>
              </a:prstGeom>
              <a:solidFill>
                <a:srgbClr val="DAC20E"/>
              </a:solidFill>
              <a:ln cap="rnd" cmpd="sng" w="19050">
                <a:solidFill>
                  <a:srgbClr val="698E1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6"/>
              <p:cNvSpPr txBox="1"/>
              <p:nvPr/>
            </p:nvSpPr>
            <p:spPr>
              <a:xfrm>
                <a:off x="0" y="171660"/>
                <a:ext cx="2567031" cy="1512273"/>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a:t>
                </a:r>
                <a:r>
                  <a:rPr b="1" i="0" lang="en-US" sz="1600" u="none" cap="none" strike="noStrike">
                    <a:solidFill>
                      <a:srgbClr val="FFFFFF"/>
                    </a:solidFill>
                    <a:latin typeface="Arial"/>
                    <a:ea typeface="Arial"/>
                    <a:cs typeface="Arial"/>
                    <a:sym typeface="Arial"/>
                  </a:rPr>
                  <a:t>Make People Awesome”</a:t>
                </a:r>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If you make customers awesome, they tend to be natural promoters of your products or services </a:t>
                </a:r>
                <a:endParaRPr/>
              </a:p>
            </p:txBody>
          </p:sp>
        </p:grpSp>
        <p:grpSp>
          <p:nvGrpSpPr>
            <p:cNvPr id="976" name="Google Shape;976;p26"/>
            <p:cNvGrpSpPr/>
            <p:nvPr/>
          </p:nvGrpSpPr>
          <p:grpSpPr>
            <a:xfrm>
              <a:off x="6511321" y="3788014"/>
              <a:ext cx="2448603" cy="1697098"/>
              <a:chOff x="0" y="0"/>
              <a:chExt cx="2499919" cy="1870744"/>
            </a:xfrm>
          </p:grpSpPr>
          <p:sp>
            <p:nvSpPr>
              <p:cNvPr id="977" name="Google Shape;977;p26"/>
              <p:cNvSpPr/>
              <p:nvPr/>
            </p:nvSpPr>
            <p:spPr>
              <a:xfrm>
                <a:off x="0" y="0"/>
                <a:ext cx="2499919" cy="1870744"/>
              </a:xfrm>
              <a:prstGeom prst="rect">
                <a:avLst/>
              </a:prstGeom>
              <a:solidFill>
                <a:schemeClr val="accent1"/>
              </a:solidFill>
              <a:ln cap="rnd" cmpd="sng" w="19050">
                <a:solidFill>
                  <a:srgbClr val="698E1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6"/>
              <p:cNvSpPr txBox="1"/>
              <p:nvPr/>
            </p:nvSpPr>
            <p:spPr>
              <a:xfrm>
                <a:off x="0" y="140351"/>
                <a:ext cx="2499919" cy="15900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Deliver Value Continuously</a:t>
                </a:r>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Anything valuable that hasn’t been delivered isn’t helping anyone. How might we deliver the right outcomes faster</a:t>
                </a:r>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27"/>
          <p:cNvSpPr txBox="1"/>
          <p:nvPr>
            <p:ph type="title"/>
          </p:nvPr>
        </p:nvSpPr>
        <p:spPr>
          <a:xfrm>
            <a:off x="130970" y="249361"/>
            <a:ext cx="7886700" cy="994172"/>
          </a:xfrm>
          <a:prstGeom prst="rect">
            <a:avLst/>
          </a:prstGeom>
          <a:noFill/>
          <a:ln>
            <a:noFill/>
          </a:ln>
        </p:spPr>
        <p:txBody>
          <a:bodyPr anchorCtr="0" anchor="b" bIns="91425" lIns="91425" spcFirstLastPara="1" rIns="91425" wrap="square" tIns="91425">
            <a:noAutofit/>
          </a:bodyPr>
          <a:lstStyle/>
          <a:p>
            <a:pPr indent="0" lvl="0" marL="95248" rtl="0" algn="l">
              <a:lnSpc>
                <a:spcPct val="100000"/>
              </a:lnSpc>
              <a:spcBef>
                <a:spcPts val="0"/>
              </a:spcBef>
              <a:spcAft>
                <a:spcPts val="0"/>
              </a:spcAft>
              <a:buSzPts val="3300"/>
              <a:buNone/>
            </a:pPr>
            <a:r>
              <a:rPr lang="en-US">
                <a:solidFill>
                  <a:srgbClr val="005F7A"/>
                </a:solidFill>
                <a:latin typeface="Calibri"/>
                <a:ea typeface="Calibri"/>
                <a:cs typeface="Calibri"/>
                <a:sym typeface="Calibri"/>
              </a:rPr>
              <a:t>Agile</a:t>
            </a:r>
            <a:r>
              <a:rPr b="0" lang="en-US" sz="3200">
                <a:solidFill>
                  <a:schemeClr val="accent1"/>
                </a:solidFill>
                <a:latin typeface="Arial"/>
                <a:ea typeface="Arial"/>
                <a:cs typeface="Arial"/>
                <a:sym typeface="Arial"/>
              </a:rPr>
              <a:t> </a:t>
            </a:r>
            <a:r>
              <a:rPr lang="en-US">
                <a:solidFill>
                  <a:srgbClr val="005F7A"/>
                </a:solidFill>
                <a:latin typeface="Calibri"/>
                <a:ea typeface="Calibri"/>
                <a:cs typeface="Calibri"/>
                <a:sym typeface="Calibri"/>
              </a:rPr>
              <a:t>Umbrella</a:t>
            </a:r>
            <a:br>
              <a:rPr lang="en-US">
                <a:solidFill>
                  <a:srgbClr val="005F7A"/>
                </a:solidFill>
                <a:latin typeface="Calibri"/>
                <a:ea typeface="Calibri"/>
                <a:cs typeface="Calibri"/>
                <a:sym typeface="Calibri"/>
              </a:rPr>
            </a:br>
            <a:r>
              <a:rPr b="1" lang="en-US" sz="2200">
                <a:solidFill>
                  <a:srgbClr val="005F7A"/>
                </a:solidFill>
                <a:latin typeface="Arial"/>
                <a:ea typeface="Arial"/>
                <a:cs typeface="Arial"/>
                <a:sym typeface="Arial"/>
              </a:rPr>
              <a:t>1.4</a:t>
            </a:r>
            <a:r>
              <a:rPr lang="en-US" sz="2200">
                <a:solidFill>
                  <a:srgbClr val="005F7A"/>
                </a:solidFill>
                <a:latin typeface="Arial"/>
                <a:ea typeface="Arial"/>
                <a:cs typeface="Arial"/>
                <a:sym typeface="Arial"/>
              </a:rPr>
              <a:t> The great methodologies debate</a:t>
            </a:r>
            <a:endParaRPr sz="2200">
              <a:solidFill>
                <a:srgbClr val="005F7A"/>
              </a:solidFill>
              <a:latin typeface="Calibri"/>
              <a:ea typeface="Calibri"/>
              <a:cs typeface="Calibri"/>
              <a:sym typeface="Calibri"/>
            </a:endParaRPr>
          </a:p>
        </p:txBody>
      </p:sp>
      <p:sp>
        <p:nvSpPr>
          <p:cNvPr id="984" name="Google Shape;984;p27"/>
          <p:cNvSpPr/>
          <p:nvPr/>
        </p:nvSpPr>
        <p:spPr>
          <a:xfrm>
            <a:off x="1143001" y="1447801"/>
            <a:ext cx="4058841" cy="40671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985" name="Google Shape;985;p27"/>
          <p:cNvSpPr txBox="1"/>
          <p:nvPr/>
        </p:nvSpPr>
        <p:spPr>
          <a:xfrm>
            <a:off x="2688432" y="2882503"/>
            <a:ext cx="987029" cy="415498"/>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FFFFFF"/>
              </a:buClr>
              <a:buSzPts val="2700"/>
              <a:buFont typeface="Verdana"/>
              <a:buNone/>
            </a:pPr>
            <a:r>
              <a:rPr b="1" i="0" lang="en-US" sz="2700" u="none" cap="none" strike="noStrike">
                <a:solidFill>
                  <a:srgbClr val="FFFFFF"/>
                </a:solidFill>
                <a:latin typeface="Verdana"/>
                <a:ea typeface="Verdana"/>
                <a:cs typeface="Verdana"/>
                <a:sym typeface="Verdana"/>
              </a:rPr>
              <a:t>Agile</a:t>
            </a:r>
            <a:endParaRPr b="0" i="0" sz="2700" u="none" cap="none" strike="noStrike">
              <a:solidFill>
                <a:schemeClr val="dk1"/>
              </a:solidFill>
              <a:latin typeface="Verdana"/>
              <a:ea typeface="Verdana"/>
              <a:cs typeface="Verdana"/>
              <a:sym typeface="Verdana"/>
            </a:endParaRPr>
          </a:p>
        </p:txBody>
      </p:sp>
      <p:sp>
        <p:nvSpPr>
          <p:cNvPr id="986" name="Google Shape;986;p27"/>
          <p:cNvSpPr txBox="1"/>
          <p:nvPr/>
        </p:nvSpPr>
        <p:spPr>
          <a:xfrm>
            <a:off x="1787129" y="3874295"/>
            <a:ext cx="1185863" cy="96693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F6AF00"/>
              </a:buClr>
              <a:buSzPts val="2100"/>
              <a:buFont typeface="Calibri"/>
              <a:buNone/>
            </a:pPr>
            <a:r>
              <a:rPr b="1" i="0" lang="en-US" sz="2100" u="none" cap="none" strike="noStrike">
                <a:solidFill>
                  <a:srgbClr val="F6AF00"/>
                </a:solidFill>
                <a:latin typeface="Calibri"/>
                <a:ea typeface="Calibri"/>
                <a:cs typeface="Calibri"/>
                <a:sym typeface="Calibri"/>
              </a:rPr>
              <a:t>Scrum</a:t>
            </a:r>
            <a:endParaRPr b="0" i="0" sz="2100" u="none" cap="none" strike="noStrike">
              <a:solidFill>
                <a:schemeClr val="dk1"/>
              </a:solidFill>
              <a:latin typeface="Calibri"/>
              <a:ea typeface="Calibri"/>
              <a:cs typeface="Calibri"/>
              <a:sym typeface="Calibri"/>
            </a:endParaRPr>
          </a:p>
          <a:p>
            <a:pPr indent="0" lvl="0" marL="12700" marR="0" rtl="0" algn="l">
              <a:lnSpc>
                <a:spcPct val="100000"/>
              </a:lnSpc>
              <a:spcBef>
                <a:spcPts val="563"/>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Crystal</a:t>
            </a:r>
            <a:endParaRPr b="0" i="0" sz="1500" u="none" cap="none" strike="noStrike">
              <a:solidFill>
                <a:schemeClr val="dk1"/>
              </a:solidFill>
              <a:latin typeface="Calibri"/>
              <a:ea typeface="Calibri"/>
              <a:cs typeface="Calibri"/>
              <a:sym typeface="Calibri"/>
            </a:endParaRPr>
          </a:p>
          <a:p>
            <a:pPr indent="0" lvl="0" marL="12700" marR="0" rtl="0" algn="l">
              <a:lnSpc>
                <a:spcPct val="100000"/>
              </a:lnSpc>
              <a:spcBef>
                <a:spcPts val="131"/>
              </a:spcBef>
              <a:spcAft>
                <a:spcPts val="0"/>
              </a:spcAft>
              <a:buClr>
                <a:srgbClr val="F6AF00"/>
              </a:buClr>
              <a:buSzPts val="2100"/>
              <a:buFont typeface="Calibri"/>
              <a:buNone/>
            </a:pPr>
            <a:r>
              <a:rPr b="1" i="0" lang="en-US" sz="2100" u="none" cap="none" strike="noStrike">
                <a:solidFill>
                  <a:srgbClr val="F6AF00"/>
                </a:solidFill>
                <a:latin typeface="Calibri"/>
                <a:ea typeface="Calibri"/>
                <a:cs typeface="Calibri"/>
                <a:sym typeface="Calibri"/>
              </a:rPr>
              <a:t>Kanban</a:t>
            </a:r>
            <a:endParaRPr b="0" i="0" sz="2100" u="none" cap="none" strike="noStrike">
              <a:solidFill>
                <a:schemeClr val="dk1"/>
              </a:solidFill>
              <a:latin typeface="Calibri"/>
              <a:ea typeface="Calibri"/>
              <a:cs typeface="Calibri"/>
              <a:sym typeface="Calibri"/>
            </a:endParaRPr>
          </a:p>
        </p:txBody>
      </p:sp>
      <p:sp>
        <p:nvSpPr>
          <p:cNvPr id="987" name="Google Shape;987;p27"/>
          <p:cNvSpPr txBox="1"/>
          <p:nvPr/>
        </p:nvSpPr>
        <p:spPr>
          <a:xfrm>
            <a:off x="3674270" y="3917157"/>
            <a:ext cx="226219" cy="2308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XP</a:t>
            </a:r>
            <a:endParaRPr b="0" i="0" sz="1500" u="none" cap="none" strike="noStrike">
              <a:solidFill>
                <a:schemeClr val="dk1"/>
              </a:solidFill>
              <a:latin typeface="Calibri"/>
              <a:ea typeface="Calibri"/>
              <a:cs typeface="Calibri"/>
              <a:sym typeface="Calibri"/>
            </a:endParaRPr>
          </a:p>
        </p:txBody>
      </p:sp>
      <p:sp>
        <p:nvSpPr>
          <p:cNvPr id="988" name="Google Shape;988;p27"/>
          <p:cNvSpPr txBox="1"/>
          <p:nvPr/>
        </p:nvSpPr>
        <p:spPr>
          <a:xfrm>
            <a:off x="4074320" y="4088607"/>
            <a:ext cx="516731" cy="2308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DSDM</a:t>
            </a:r>
            <a:endParaRPr b="0" i="0" sz="1500" u="none" cap="none" strike="noStrike">
              <a:solidFill>
                <a:schemeClr val="dk1"/>
              </a:solidFill>
              <a:latin typeface="Calibri"/>
              <a:ea typeface="Calibri"/>
              <a:cs typeface="Calibri"/>
              <a:sym typeface="Calibri"/>
            </a:endParaRPr>
          </a:p>
        </p:txBody>
      </p:sp>
      <p:sp>
        <p:nvSpPr>
          <p:cNvPr id="989" name="Google Shape;989;p27"/>
          <p:cNvSpPr txBox="1"/>
          <p:nvPr/>
        </p:nvSpPr>
        <p:spPr>
          <a:xfrm>
            <a:off x="3559970" y="4317207"/>
            <a:ext cx="347663" cy="2308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FDD</a:t>
            </a:r>
            <a:endParaRPr b="0" i="0" sz="1500" u="none" cap="none" strike="noStrike">
              <a:solidFill>
                <a:schemeClr val="dk1"/>
              </a:solidFill>
              <a:latin typeface="Calibri"/>
              <a:ea typeface="Calibri"/>
              <a:cs typeface="Calibri"/>
              <a:sym typeface="Calibri"/>
            </a:endParaRPr>
          </a:p>
        </p:txBody>
      </p:sp>
      <p:sp>
        <p:nvSpPr>
          <p:cNvPr id="990" name="Google Shape;990;p27"/>
          <p:cNvSpPr/>
          <p:nvPr/>
        </p:nvSpPr>
        <p:spPr>
          <a:xfrm>
            <a:off x="5600700" y="1627584"/>
            <a:ext cx="228600" cy="3829050"/>
          </a:xfrm>
          <a:custGeom>
            <a:rect b="b" l="l" r="r" t="t"/>
            <a:pathLst>
              <a:path extrusionOk="0" h="5105400" w="304800">
                <a:moveTo>
                  <a:pt x="228599" y="152399"/>
                </a:moveTo>
                <a:lnTo>
                  <a:pt x="76199" y="152399"/>
                </a:lnTo>
                <a:lnTo>
                  <a:pt x="76199" y="5105399"/>
                </a:lnTo>
                <a:lnTo>
                  <a:pt x="152399" y="5029199"/>
                </a:lnTo>
                <a:lnTo>
                  <a:pt x="228599" y="5029199"/>
                </a:lnTo>
                <a:lnTo>
                  <a:pt x="228599" y="152399"/>
                </a:lnTo>
                <a:close/>
              </a:path>
              <a:path extrusionOk="0" h="5105400" w="304800">
                <a:moveTo>
                  <a:pt x="228599" y="5029199"/>
                </a:moveTo>
                <a:lnTo>
                  <a:pt x="152399" y="5029199"/>
                </a:lnTo>
                <a:lnTo>
                  <a:pt x="228599" y="5105399"/>
                </a:lnTo>
                <a:lnTo>
                  <a:pt x="228599" y="5029199"/>
                </a:lnTo>
                <a:close/>
              </a:path>
              <a:path extrusionOk="0" h="5105400" w="304800">
                <a:moveTo>
                  <a:pt x="152399" y="0"/>
                </a:moveTo>
                <a:lnTo>
                  <a:pt x="0" y="152399"/>
                </a:lnTo>
                <a:lnTo>
                  <a:pt x="304799" y="152399"/>
                </a:lnTo>
                <a:lnTo>
                  <a:pt x="152399" y="0"/>
                </a:lnTo>
                <a:close/>
              </a:path>
            </a:pathLst>
          </a:custGeom>
          <a:solidFill>
            <a:srgbClr val="CCCFD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1" name="Google Shape;991;p27"/>
          <p:cNvSpPr/>
          <p:nvPr/>
        </p:nvSpPr>
        <p:spPr>
          <a:xfrm>
            <a:off x="5600700" y="1741884"/>
            <a:ext cx="228600" cy="3829050"/>
          </a:xfrm>
          <a:custGeom>
            <a:rect b="b" l="l" r="r" t="t"/>
            <a:pathLst>
              <a:path extrusionOk="0" h="5105400" w="304800">
                <a:moveTo>
                  <a:pt x="304799" y="4952999"/>
                </a:moveTo>
                <a:lnTo>
                  <a:pt x="0" y="4952999"/>
                </a:lnTo>
                <a:lnTo>
                  <a:pt x="152399" y="5105399"/>
                </a:lnTo>
                <a:lnTo>
                  <a:pt x="304799" y="4952999"/>
                </a:lnTo>
                <a:close/>
              </a:path>
              <a:path extrusionOk="0" h="5105400" w="304800">
                <a:moveTo>
                  <a:pt x="76199" y="0"/>
                </a:moveTo>
                <a:lnTo>
                  <a:pt x="76199" y="4952999"/>
                </a:lnTo>
                <a:lnTo>
                  <a:pt x="228599" y="4952999"/>
                </a:lnTo>
                <a:lnTo>
                  <a:pt x="228599" y="76199"/>
                </a:lnTo>
                <a:lnTo>
                  <a:pt x="152399" y="76199"/>
                </a:lnTo>
                <a:lnTo>
                  <a:pt x="76199" y="0"/>
                </a:lnTo>
                <a:close/>
              </a:path>
              <a:path extrusionOk="0" h="5105400" w="304800">
                <a:moveTo>
                  <a:pt x="228599" y="0"/>
                </a:moveTo>
                <a:lnTo>
                  <a:pt x="152399" y="76199"/>
                </a:lnTo>
                <a:lnTo>
                  <a:pt x="228599" y="76199"/>
                </a:lnTo>
                <a:lnTo>
                  <a:pt x="228599" y="0"/>
                </a:lnTo>
                <a:close/>
              </a:path>
            </a:pathLst>
          </a:custGeom>
          <a:solidFill>
            <a:srgbClr val="CCCFD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2" name="Google Shape;992;p27"/>
          <p:cNvSpPr/>
          <p:nvPr/>
        </p:nvSpPr>
        <p:spPr>
          <a:xfrm>
            <a:off x="5600701" y="2353867"/>
            <a:ext cx="207169" cy="207169"/>
          </a:xfrm>
          <a:custGeom>
            <a:rect b="b" l="l" r="r" t="t"/>
            <a:pathLst>
              <a:path extrusionOk="0" h="276225" w="276225">
                <a:moveTo>
                  <a:pt x="137921" y="0"/>
                </a:moveTo>
                <a:lnTo>
                  <a:pt x="90575" y="8332"/>
                </a:lnTo>
                <a:lnTo>
                  <a:pt x="54121" y="28342"/>
                </a:lnTo>
                <a:lnTo>
                  <a:pt x="25464" y="58003"/>
                </a:lnTo>
                <a:lnTo>
                  <a:pt x="6718" y="95196"/>
                </a:lnTo>
                <a:lnTo>
                  <a:pt x="0" y="137800"/>
                </a:lnTo>
                <a:lnTo>
                  <a:pt x="100" y="143109"/>
                </a:lnTo>
                <a:lnTo>
                  <a:pt x="8359" y="185216"/>
                </a:lnTo>
                <a:lnTo>
                  <a:pt x="28384" y="221643"/>
                </a:lnTo>
                <a:lnTo>
                  <a:pt x="58061" y="250278"/>
                </a:lnTo>
                <a:lnTo>
                  <a:pt x="95278" y="269009"/>
                </a:lnTo>
                <a:lnTo>
                  <a:pt x="137921" y="275722"/>
                </a:lnTo>
                <a:lnTo>
                  <a:pt x="143125" y="275625"/>
                </a:lnTo>
                <a:lnTo>
                  <a:pt x="185204" y="267387"/>
                </a:lnTo>
                <a:lnTo>
                  <a:pt x="221624" y="247371"/>
                </a:lnTo>
                <a:lnTo>
                  <a:pt x="250264" y="217690"/>
                </a:lnTo>
                <a:lnTo>
                  <a:pt x="269004" y="180461"/>
                </a:lnTo>
                <a:lnTo>
                  <a:pt x="275722" y="137800"/>
                </a:lnTo>
                <a:lnTo>
                  <a:pt x="275629" y="132694"/>
                </a:lnTo>
                <a:lnTo>
                  <a:pt x="267414" y="90587"/>
                </a:lnTo>
                <a:lnTo>
                  <a:pt x="247413" y="54141"/>
                </a:lnTo>
                <a:lnTo>
                  <a:pt x="217748" y="25478"/>
                </a:lnTo>
                <a:lnTo>
                  <a:pt x="180543" y="6723"/>
                </a:lnTo>
                <a:lnTo>
                  <a:pt x="137921" y="0"/>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3" name="Google Shape;993;p27"/>
          <p:cNvSpPr/>
          <p:nvPr/>
        </p:nvSpPr>
        <p:spPr>
          <a:xfrm>
            <a:off x="5600701" y="2353867"/>
            <a:ext cx="207169" cy="207169"/>
          </a:xfrm>
          <a:custGeom>
            <a:rect b="b" l="l" r="r" t="t"/>
            <a:pathLst>
              <a:path extrusionOk="0" h="276225" w="276225">
                <a:moveTo>
                  <a:pt x="0" y="137800"/>
                </a:moveTo>
                <a:lnTo>
                  <a:pt x="6718" y="95196"/>
                </a:lnTo>
                <a:lnTo>
                  <a:pt x="25464" y="58003"/>
                </a:lnTo>
                <a:lnTo>
                  <a:pt x="54121" y="28342"/>
                </a:lnTo>
                <a:lnTo>
                  <a:pt x="90575" y="8332"/>
                </a:lnTo>
                <a:lnTo>
                  <a:pt x="132710" y="96"/>
                </a:lnTo>
                <a:lnTo>
                  <a:pt x="137921" y="0"/>
                </a:lnTo>
                <a:lnTo>
                  <a:pt x="180543" y="6723"/>
                </a:lnTo>
                <a:lnTo>
                  <a:pt x="217748" y="25478"/>
                </a:lnTo>
                <a:lnTo>
                  <a:pt x="247413" y="54141"/>
                </a:lnTo>
                <a:lnTo>
                  <a:pt x="267414" y="90587"/>
                </a:lnTo>
                <a:lnTo>
                  <a:pt x="275629" y="132694"/>
                </a:lnTo>
                <a:lnTo>
                  <a:pt x="275722" y="137800"/>
                </a:lnTo>
                <a:lnTo>
                  <a:pt x="269004" y="180461"/>
                </a:lnTo>
                <a:lnTo>
                  <a:pt x="250264" y="217690"/>
                </a:lnTo>
                <a:lnTo>
                  <a:pt x="221624" y="247371"/>
                </a:lnTo>
                <a:lnTo>
                  <a:pt x="185204" y="267387"/>
                </a:lnTo>
                <a:lnTo>
                  <a:pt x="143125" y="275625"/>
                </a:lnTo>
                <a:lnTo>
                  <a:pt x="137921" y="275722"/>
                </a:lnTo>
                <a:lnTo>
                  <a:pt x="95278" y="269009"/>
                </a:lnTo>
                <a:lnTo>
                  <a:pt x="58061" y="250278"/>
                </a:lnTo>
                <a:lnTo>
                  <a:pt x="28384" y="221643"/>
                </a:lnTo>
                <a:lnTo>
                  <a:pt x="8359" y="185216"/>
                </a:lnTo>
                <a:lnTo>
                  <a:pt x="100" y="143109"/>
                </a:lnTo>
                <a:lnTo>
                  <a:pt x="0" y="13780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4" name="Google Shape;994;p27"/>
          <p:cNvSpPr/>
          <p:nvPr/>
        </p:nvSpPr>
        <p:spPr>
          <a:xfrm>
            <a:off x="5611417" y="2925367"/>
            <a:ext cx="207169" cy="207169"/>
          </a:xfrm>
          <a:custGeom>
            <a:rect b="b" l="l" r="r" t="t"/>
            <a:pathLst>
              <a:path extrusionOk="0" h="276225" w="276225">
                <a:moveTo>
                  <a:pt x="137921" y="0"/>
                </a:moveTo>
                <a:lnTo>
                  <a:pt x="90575" y="8332"/>
                </a:lnTo>
                <a:lnTo>
                  <a:pt x="54121" y="28342"/>
                </a:lnTo>
                <a:lnTo>
                  <a:pt x="25464" y="58003"/>
                </a:lnTo>
                <a:lnTo>
                  <a:pt x="6718" y="95196"/>
                </a:lnTo>
                <a:lnTo>
                  <a:pt x="0" y="137800"/>
                </a:lnTo>
                <a:lnTo>
                  <a:pt x="100" y="143109"/>
                </a:lnTo>
                <a:lnTo>
                  <a:pt x="8359" y="185216"/>
                </a:lnTo>
                <a:lnTo>
                  <a:pt x="28384" y="221643"/>
                </a:lnTo>
                <a:lnTo>
                  <a:pt x="58061" y="250278"/>
                </a:lnTo>
                <a:lnTo>
                  <a:pt x="95278" y="269009"/>
                </a:lnTo>
                <a:lnTo>
                  <a:pt x="137921" y="275722"/>
                </a:lnTo>
                <a:lnTo>
                  <a:pt x="143231" y="275621"/>
                </a:lnTo>
                <a:lnTo>
                  <a:pt x="185338" y="267362"/>
                </a:lnTo>
                <a:lnTo>
                  <a:pt x="221765" y="247337"/>
                </a:lnTo>
                <a:lnTo>
                  <a:pt x="250400" y="217660"/>
                </a:lnTo>
                <a:lnTo>
                  <a:pt x="269131" y="180443"/>
                </a:lnTo>
                <a:lnTo>
                  <a:pt x="275843" y="137800"/>
                </a:lnTo>
                <a:lnTo>
                  <a:pt x="275747" y="132596"/>
                </a:lnTo>
                <a:lnTo>
                  <a:pt x="267509" y="90517"/>
                </a:lnTo>
                <a:lnTo>
                  <a:pt x="247493" y="54097"/>
                </a:lnTo>
                <a:lnTo>
                  <a:pt x="217812" y="25457"/>
                </a:lnTo>
                <a:lnTo>
                  <a:pt x="180583" y="6717"/>
                </a:lnTo>
                <a:lnTo>
                  <a:pt x="137921" y="0"/>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5" name="Google Shape;995;p27"/>
          <p:cNvSpPr/>
          <p:nvPr/>
        </p:nvSpPr>
        <p:spPr>
          <a:xfrm>
            <a:off x="5611417" y="2925367"/>
            <a:ext cx="207169" cy="207169"/>
          </a:xfrm>
          <a:custGeom>
            <a:rect b="b" l="l" r="r" t="t"/>
            <a:pathLst>
              <a:path extrusionOk="0" h="276225" w="276225">
                <a:moveTo>
                  <a:pt x="0" y="137800"/>
                </a:moveTo>
                <a:lnTo>
                  <a:pt x="6718" y="95196"/>
                </a:lnTo>
                <a:lnTo>
                  <a:pt x="25464" y="58003"/>
                </a:lnTo>
                <a:lnTo>
                  <a:pt x="54121" y="28342"/>
                </a:lnTo>
                <a:lnTo>
                  <a:pt x="90575" y="8332"/>
                </a:lnTo>
                <a:lnTo>
                  <a:pt x="132710" y="96"/>
                </a:lnTo>
                <a:lnTo>
                  <a:pt x="137921" y="0"/>
                </a:lnTo>
                <a:lnTo>
                  <a:pt x="180583" y="6717"/>
                </a:lnTo>
                <a:lnTo>
                  <a:pt x="217812" y="25457"/>
                </a:lnTo>
                <a:lnTo>
                  <a:pt x="247493" y="54097"/>
                </a:lnTo>
                <a:lnTo>
                  <a:pt x="267509" y="90517"/>
                </a:lnTo>
                <a:lnTo>
                  <a:pt x="275747" y="132596"/>
                </a:lnTo>
                <a:lnTo>
                  <a:pt x="275843" y="137800"/>
                </a:lnTo>
                <a:lnTo>
                  <a:pt x="269131" y="180443"/>
                </a:lnTo>
                <a:lnTo>
                  <a:pt x="250400" y="217660"/>
                </a:lnTo>
                <a:lnTo>
                  <a:pt x="221765" y="247337"/>
                </a:lnTo>
                <a:lnTo>
                  <a:pt x="185338" y="267362"/>
                </a:lnTo>
                <a:lnTo>
                  <a:pt x="143231" y="275621"/>
                </a:lnTo>
                <a:lnTo>
                  <a:pt x="137921" y="275722"/>
                </a:lnTo>
                <a:lnTo>
                  <a:pt x="95278" y="269009"/>
                </a:lnTo>
                <a:lnTo>
                  <a:pt x="58061" y="250278"/>
                </a:lnTo>
                <a:lnTo>
                  <a:pt x="28384" y="221643"/>
                </a:lnTo>
                <a:lnTo>
                  <a:pt x="8359" y="185216"/>
                </a:lnTo>
                <a:lnTo>
                  <a:pt x="100" y="143109"/>
                </a:lnTo>
                <a:lnTo>
                  <a:pt x="0" y="13780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6" name="Google Shape;996;p27"/>
          <p:cNvSpPr/>
          <p:nvPr/>
        </p:nvSpPr>
        <p:spPr>
          <a:xfrm>
            <a:off x="5613799" y="3496867"/>
            <a:ext cx="207169" cy="207169"/>
          </a:xfrm>
          <a:custGeom>
            <a:rect b="b" l="l" r="r" t="t"/>
            <a:pathLst>
              <a:path extrusionOk="0" h="276225" w="276225">
                <a:moveTo>
                  <a:pt x="137921" y="0"/>
                </a:moveTo>
                <a:lnTo>
                  <a:pt x="90572" y="8334"/>
                </a:lnTo>
                <a:lnTo>
                  <a:pt x="54119" y="28344"/>
                </a:lnTo>
                <a:lnTo>
                  <a:pt x="25463" y="58006"/>
                </a:lnTo>
                <a:lnTo>
                  <a:pt x="6718" y="95200"/>
                </a:lnTo>
                <a:lnTo>
                  <a:pt x="0" y="137806"/>
                </a:lnTo>
                <a:lnTo>
                  <a:pt x="100" y="143115"/>
                </a:lnTo>
                <a:lnTo>
                  <a:pt x="8359" y="185222"/>
                </a:lnTo>
                <a:lnTo>
                  <a:pt x="28384" y="221649"/>
                </a:lnTo>
                <a:lnTo>
                  <a:pt x="58061" y="250284"/>
                </a:lnTo>
                <a:lnTo>
                  <a:pt x="95278" y="269015"/>
                </a:lnTo>
                <a:lnTo>
                  <a:pt x="137921" y="275728"/>
                </a:lnTo>
                <a:lnTo>
                  <a:pt x="143125" y="275631"/>
                </a:lnTo>
                <a:lnTo>
                  <a:pt x="185204" y="267394"/>
                </a:lnTo>
                <a:lnTo>
                  <a:pt x="221624" y="247377"/>
                </a:lnTo>
                <a:lnTo>
                  <a:pt x="250264" y="217696"/>
                </a:lnTo>
                <a:lnTo>
                  <a:pt x="269004" y="180467"/>
                </a:lnTo>
                <a:lnTo>
                  <a:pt x="275722" y="137806"/>
                </a:lnTo>
                <a:lnTo>
                  <a:pt x="275628" y="132694"/>
                </a:lnTo>
                <a:lnTo>
                  <a:pt x="267413" y="90586"/>
                </a:lnTo>
                <a:lnTo>
                  <a:pt x="247411" y="54140"/>
                </a:lnTo>
                <a:lnTo>
                  <a:pt x="217746" y="25477"/>
                </a:lnTo>
                <a:lnTo>
                  <a:pt x="180542" y="6723"/>
                </a:lnTo>
                <a:lnTo>
                  <a:pt x="137921" y="0"/>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7" name="Google Shape;997;p27"/>
          <p:cNvSpPr/>
          <p:nvPr/>
        </p:nvSpPr>
        <p:spPr>
          <a:xfrm>
            <a:off x="5613799" y="3496867"/>
            <a:ext cx="207169" cy="207169"/>
          </a:xfrm>
          <a:custGeom>
            <a:rect b="b" l="l" r="r" t="t"/>
            <a:pathLst>
              <a:path extrusionOk="0" h="276225" w="276225">
                <a:moveTo>
                  <a:pt x="0" y="137806"/>
                </a:moveTo>
                <a:lnTo>
                  <a:pt x="6718" y="95200"/>
                </a:lnTo>
                <a:lnTo>
                  <a:pt x="25463" y="58006"/>
                </a:lnTo>
                <a:lnTo>
                  <a:pt x="54119" y="28344"/>
                </a:lnTo>
                <a:lnTo>
                  <a:pt x="90572" y="8334"/>
                </a:lnTo>
                <a:lnTo>
                  <a:pt x="132705" y="96"/>
                </a:lnTo>
                <a:lnTo>
                  <a:pt x="137921" y="0"/>
                </a:lnTo>
                <a:lnTo>
                  <a:pt x="180542" y="6723"/>
                </a:lnTo>
                <a:lnTo>
                  <a:pt x="217746" y="25477"/>
                </a:lnTo>
                <a:lnTo>
                  <a:pt x="247411" y="54140"/>
                </a:lnTo>
                <a:lnTo>
                  <a:pt x="267413" y="90586"/>
                </a:lnTo>
                <a:lnTo>
                  <a:pt x="275628" y="132694"/>
                </a:lnTo>
                <a:lnTo>
                  <a:pt x="275722" y="137806"/>
                </a:lnTo>
                <a:lnTo>
                  <a:pt x="269004" y="180467"/>
                </a:lnTo>
                <a:lnTo>
                  <a:pt x="250264" y="217696"/>
                </a:lnTo>
                <a:lnTo>
                  <a:pt x="221624" y="247377"/>
                </a:lnTo>
                <a:lnTo>
                  <a:pt x="185204" y="267394"/>
                </a:lnTo>
                <a:lnTo>
                  <a:pt x="143125" y="275631"/>
                </a:lnTo>
                <a:lnTo>
                  <a:pt x="137921" y="275728"/>
                </a:lnTo>
                <a:lnTo>
                  <a:pt x="95278" y="269015"/>
                </a:lnTo>
                <a:lnTo>
                  <a:pt x="58061" y="250284"/>
                </a:lnTo>
                <a:lnTo>
                  <a:pt x="28384" y="221649"/>
                </a:lnTo>
                <a:lnTo>
                  <a:pt x="8359" y="185222"/>
                </a:lnTo>
                <a:lnTo>
                  <a:pt x="100" y="143115"/>
                </a:lnTo>
                <a:lnTo>
                  <a:pt x="0" y="137806"/>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8" name="Google Shape;998;p27"/>
          <p:cNvSpPr/>
          <p:nvPr/>
        </p:nvSpPr>
        <p:spPr>
          <a:xfrm>
            <a:off x="5611417" y="4068367"/>
            <a:ext cx="207169" cy="207169"/>
          </a:xfrm>
          <a:custGeom>
            <a:rect b="b" l="l" r="r" t="t"/>
            <a:pathLst>
              <a:path extrusionOk="0" h="276225" w="276225">
                <a:moveTo>
                  <a:pt x="137921" y="0"/>
                </a:moveTo>
                <a:lnTo>
                  <a:pt x="90580" y="8330"/>
                </a:lnTo>
                <a:lnTo>
                  <a:pt x="54125" y="28339"/>
                </a:lnTo>
                <a:lnTo>
                  <a:pt x="25466" y="57999"/>
                </a:lnTo>
                <a:lnTo>
                  <a:pt x="6719" y="95190"/>
                </a:lnTo>
                <a:lnTo>
                  <a:pt x="0" y="137790"/>
                </a:lnTo>
                <a:lnTo>
                  <a:pt x="100" y="143100"/>
                </a:lnTo>
                <a:lnTo>
                  <a:pt x="8359" y="185207"/>
                </a:lnTo>
                <a:lnTo>
                  <a:pt x="28384" y="221634"/>
                </a:lnTo>
                <a:lnTo>
                  <a:pt x="58061" y="250269"/>
                </a:lnTo>
                <a:lnTo>
                  <a:pt x="95278" y="269000"/>
                </a:lnTo>
                <a:lnTo>
                  <a:pt x="137921" y="275712"/>
                </a:lnTo>
                <a:lnTo>
                  <a:pt x="143231" y="275612"/>
                </a:lnTo>
                <a:lnTo>
                  <a:pt x="185338" y="267353"/>
                </a:lnTo>
                <a:lnTo>
                  <a:pt x="221765" y="247328"/>
                </a:lnTo>
                <a:lnTo>
                  <a:pt x="250400" y="217651"/>
                </a:lnTo>
                <a:lnTo>
                  <a:pt x="269131" y="180434"/>
                </a:lnTo>
                <a:lnTo>
                  <a:pt x="275843" y="137790"/>
                </a:lnTo>
                <a:lnTo>
                  <a:pt x="275747" y="132595"/>
                </a:lnTo>
                <a:lnTo>
                  <a:pt x="267511" y="90518"/>
                </a:lnTo>
                <a:lnTo>
                  <a:pt x="247495" y="54098"/>
                </a:lnTo>
                <a:lnTo>
                  <a:pt x="217814" y="25458"/>
                </a:lnTo>
                <a:lnTo>
                  <a:pt x="180585" y="6718"/>
                </a:lnTo>
                <a:lnTo>
                  <a:pt x="137921" y="0"/>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999" name="Google Shape;999;p27"/>
          <p:cNvSpPr/>
          <p:nvPr/>
        </p:nvSpPr>
        <p:spPr>
          <a:xfrm>
            <a:off x="5611417" y="4068367"/>
            <a:ext cx="207169" cy="207169"/>
          </a:xfrm>
          <a:custGeom>
            <a:rect b="b" l="l" r="r" t="t"/>
            <a:pathLst>
              <a:path extrusionOk="0" h="276225" w="276225">
                <a:moveTo>
                  <a:pt x="0" y="137790"/>
                </a:moveTo>
                <a:lnTo>
                  <a:pt x="6719" y="95190"/>
                </a:lnTo>
                <a:lnTo>
                  <a:pt x="25466" y="57999"/>
                </a:lnTo>
                <a:lnTo>
                  <a:pt x="54125" y="28339"/>
                </a:lnTo>
                <a:lnTo>
                  <a:pt x="90580" y="8330"/>
                </a:lnTo>
                <a:lnTo>
                  <a:pt x="132717" y="96"/>
                </a:lnTo>
                <a:lnTo>
                  <a:pt x="137921" y="0"/>
                </a:lnTo>
                <a:lnTo>
                  <a:pt x="180585" y="6718"/>
                </a:lnTo>
                <a:lnTo>
                  <a:pt x="217814" y="25458"/>
                </a:lnTo>
                <a:lnTo>
                  <a:pt x="247495" y="54098"/>
                </a:lnTo>
                <a:lnTo>
                  <a:pt x="267511" y="90518"/>
                </a:lnTo>
                <a:lnTo>
                  <a:pt x="275747" y="132595"/>
                </a:lnTo>
                <a:lnTo>
                  <a:pt x="275843" y="137790"/>
                </a:lnTo>
                <a:lnTo>
                  <a:pt x="269131" y="180434"/>
                </a:lnTo>
                <a:lnTo>
                  <a:pt x="250400" y="217651"/>
                </a:lnTo>
                <a:lnTo>
                  <a:pt x="221765" y="247328"/>
                </a:lnTo>
                <a:lnTo>
                  <a:pt x="185338" y="267353"/>
                </a:lnTo>
                <a:lnTo>
                  <a:pt x="143231" y="275612"/>
                </a:lnTo>
                <a:lnTo>
                  <a:pt x="137921" y="275712"/>
                </a:lnTo>
                <a:lnTo>
                  <a:pt x="95278" y="269000"/>
                </a:lnTo>
                <a:lnTo>
                  <a:pt x="58061" y="250269"/>
                </a:lnTo>
                <a:lnTo>
                  <a:pt x="28384" y="221634"/>
                </a:lnTo>
                <a:lnTo>
                  <a:pt x="8359" y="185207"/>
                </a:lnTo>
                <a:lnTo>
                  <a:pt x="100" y="143100"/>
                </a:lnTo>
                <a:lnTo>
                  <a:pt x="0" y="13779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1000" name="Google Shape;1000;p27"/>
          <p:cNvSpPr/>
          <p:nvPr/>
        </p:nvSpPr>
        <p:spPr>
          <a:xfrm>
            <a:off x="5611417" y="4697017"/>
            <a:ext cx="207169" cy="207169"/>
          </a:xfrm>
          <a:custGeom>
            <a:rect b="b" l="l" r="r" t="t"/>
            <a:pathLst>
              <a:path extrusionOk="0" h="276225" w="276225">
                <a:moveTo>
                  <a:pt x="137921" y="0"/>
                </a:moveTo>
                <a:lnTo>
                  <a:pt x="90580" y="8330"/>
                </a:lnTo>
                <a:lnTo>
                  <a:pt x="54125" y="28339"/>
                </a:lnTo>
                <a:lnTo>
                  <a:pt x="25466" y="57999"/>
                </a:lnTo>
                <a:lnTo>
                  <a:pt x="6719" y="95190"/>
                </a:lnTo>
                <a:lnTo>
                  <a:pt x="0" y="137790"/>
                </a:lnTo>
                <a:lnTo>
                  <a:pt x="100" y="143100"/>
                </a:lnTo>
                <a:lnTo>
                  <a:pt x="8359" y="185207"/>
                </a:lnTo>
                <a:lnTo>
                  <a:pt x="28384" y="221634"/>
                </a:lnTo>
                <a:lnTo>
                  <a:pt x="58061" y="250269"/>
                </a:lnTo>
                <a:lnTo>
                  <a:pt x="95278" y="269000"/>
                </a:lnTo>
                <a:lnTo>
                  <a:pt x="137921" y="275712"/>
                </a:lnTo>
                <a:lnTo>
                  <a:pt x="143231" y="275612"/>
                </a:lnTo>
                <a:lnTo>
                  <a:pt x="185338" y="267353"/>
                </a:lnTo>
                <a:lnTo>
                  <a:pt x="221765" y="247328"/>
                </a:lnTo>
                <a:lnTo>
                  <a:pt x="250400" y="217651"/>
                </a:lnTo>
                <a:lnTo>
                  <a:pt x="269131" y="180434"/>
                </a:lnTo>
                <a:lnTo>
                  <a:pt x="275843" y="137790"/>
                </a:lnTo>
                <a:lnTo>
                  <a:pt x="275747" y="132595"/>
                </a:lnTo>
                <a:lnTo>
                  <a:pt x="267511" y="90518"/>
                </a:lnTo>
                <a:lnTo>
                  <a:pt x="247495" y="54098"/>
                </a:lnTo>
                <a:lnTo>
                  <a:pt x="217814" y="25458"/>
                </a:lnTo>
                <a:lnTo>
                  <a:pt x="180585" y="6718"/>
                </a:lnTo>
                <a:lnTo>
                  <a:pt x="137921" y="0"/>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1001" name="Google Shape;1001;p27"/>
          <p:cNvSpPr/>
          <p:nvPr/>
        </p:nvSpPr>
        <p:spPr>
          <a:xfrm>
            <a:off x="5611417" y="4697017"/>
            <a:ext cx="207169" cy="207169"/>
          </a:xfrm>
          <a:custGeom>
            <a:rect b="b" l="l" r="r" t="t"/>
            <a:pathLst>
              <a:path extrusionOk="0" h="276225" w="276225">
                <a:moveTo>
                  <a:pt x="0" y="137790"/>
                </a:moveTo>
                <a:lnTo>
                  <a:pt x="6719" y="95190"/>
                </a:lnTo>
                <a:lnTo>
                  <a:pt x="25466" y="57999"/>
                </a:lnTo>
                <a:lnTo>
                  <a:pt x="54125" y="28339"/>
                </a:lnTo>
                <a:lnTo>
                  <a:pt x="90580" y="8330"/>
                </a:lnTo>
                <a:lnTo>
                  <a:pt x="132717" y="96"/>
                </a:lnTo>
                <a:lnTo>
                  <a:pt x="137921" y="0"/>
                </a:lnTo>
                <a:lnTo>
                  <a:pt x="180585" y="6718"/>
                </a:lnTo>
                <a:lnTo>
                  <a:pt x="217814" y="25458"/>
                </a:lnTo>
                <a:lnTo>
                  <a:pt x="247495" y="54098"/>
                </a:lnTo>
                <a:lnTo>
                  <a:pt x="267511" y="90518"/>
                </a:lnTo>
                <a:lnTo>
                  <a:pt x="275747" y="132595"/>
                </a:lnTo>
                <a:lnTo>
                  <a:pt x="275843" y="137790"/>
                </a:lnTo>
                <a:lnTo>
                  <a:pt x="269131" y="180434"/>
                </a:lnTo>
                <a:lnTo>
                  <a:pt x="250400" y="217651"/>
                </a:lnTo>
                <a:lnTo>
                  <a:pt x="221765" y="247328"/>
                </a:lnTo>
                <a:lnTo>
                  <a:pt x="185338" y="267353"/>
                </a:lnTo>
                <a:lnTo>
                  <a:pt x="143231" y="275612"/>
                </a:lnTo>
                <a:lnTo>
                  <a:pt x="137921" y="275712"/>
                </a:lnTo>
                <a:lnTo>
                  <a:pt x="95278" y="269000"/>
                </a:lnTo>
                <a:lnTo>
                  <a:pt x="58061" y="250269"/>
                </a:lnTo>
                <a:lnTo>
                  <a:pt x="28384" y="221634"/>
                </a:lnTo>
                <a:lnTo>
                  <a:pt x="8359" y="185207"/>
                </a:lnTo>
                <a:lnTo>
                  <a:pt x="100" y="143100"/>
                </a:lnTo>
                <a:lnTo>
                  <a:pt x="0" y="13779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1002" name="Google Shape;1002;p27"/>
          <p:cNvSpPr txBox="1"/>
          <p:nvPr/>
        </p:nvSpPr>
        <p:spPr>
          <a:xfrm>
            <a:off x="3717132" y="4645819"/>
            <a:ext cx="1235869" cy="520655"/>
          </a:xfrm>
          <a:prstGeom prst="rect">
            <a:avLst/>
          </a:prstGeom>
          <a:noFill/>
          <a:ln>
            <a:noFill/>
          </a:ln>
        </p:spPr>
        <p:txBody>
          <a:bodyPr anchorCtr="0" anchor="t" bIns="0" lIns="0" spcFirstLastPara="1" rIns="0" wrap="square" tIns="0">
            <a:spAutoFit/>
          </a:bodyPr>
          <a:lstStyle/>
          <a:p>
            <a:pPr indent="0" lvl="0" marL="258763" marR="0" rtl="0" algn="l">
              <a:lnSpc>
                <a:spcPct val="100000"/>
              </a:lnSpc>
              <a:spcBef>
                <a:spcPts val="0"/>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RUP</a:t>
            </a:r>
            <a:endParaRPr b="0" i="0" sz="1500" u="none" cap="none" strike="noStrike">
              <a:solidFill>
                <a:schemeClr val="dk1"/>
              </a:solidFill>
              <a:latin typeface="Calibri"/>
              <a:ea typeface="Calibri"/>
              <a:cs typeface="Calibri"/>
              <a:sym typeface="Calibri"/>
            </a:endParaRPr>
          </a:p>
          <a:p>
            <a:pPr indent="0" lvl="0" marL="258763" marR="0" rtl="0" algn="l">
              <a:lnSpc>
                <a:spcPct val="100000"/>
              </a:lnSpc>
              <a:spcBef>
                <a:spcPts val="1022"/>
              </a:spcBef>
              <a:spcAft>
                <a:spcPts val="0"/>
              </a:spcAft>
              <a:buClr>
                <a:schemeClr val="dk1"/>
              </a:buClr>
              <a:buSzPts val="1050"/>
              <a:buFont typeface="Calibri"/>
              <a:buNone/>
            </a:pPr>
            <a:r>
              <a:rPr b="0" i="0" lang="en-US" sz="1050" u="none" cap="none" strike="noStrike">
                <a:solidFill>
                  <a:schemeClr val="dk1"/>
                </a:solidFill>
                <a:latin typeface="Calibri"/>
                <a:ea typeface="Calibri"/>
                <a:cs typeface="Calibri"/>
                <a:sym typeface="Calibri"/>
              </a:rPr>
              <a:t>And few more…</a:t>
            </a:r>
            <a:endParaRPr b="0" i="0" sz="1050" u="none" cap="none" strike="noStrike">
              <a:solidFill>
                <a:schemeClr val="dk1"/>
              </a:solidFill>
              <a:latin typeface="Calibri"/>
              <a:ea typeface="Calibri"/>
              <a:cs typeface="Calibri"/>
              <a:sym typeface="Calibri"/>
            </a:endParaRPr>
          </a:p>
        </p:txBody>
      </p:sp>
      <p:sp>
        <p:nvSpPr>
          <p:cNvPr id="1003" name="Google Shape;1003;p27"/>
          <p:cNvSpPr txBox="1"/>
          <p:nvPr/>
        </p:nvSpPr>
        <p:spPr>
          <a:xfrm>
            <a:off x="5945983" y="2374107"/>
            <a:ext cx="898922" cy="2308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94B2D7"/>
              </a:buClr>
              <a:buSzPts val="1500"/>
              <a:buFont typeface="Calibri"/>
              <a:buNone/>
            </a:pPr>
            <a:r>
              <a:rPr b="1" i="0" lang="en-US" sz="1500" u="none" cap="none" strike="noStrike">
                <a:solidFill>
                  <a:srgbClr val="94B2D7"/>
                </a:solidFill>
                <a:latin typeface="Calibri"/>
                <a:ea typeface="Calibri"/>
                <a:cs typeface="Calibri"/>
                <a:sym typeface="Calibri"/>
              </a:rPr>
              <a:t>RUP</a:t>
            </a:r>
            <a:r>
              <a:rPr b="1" i="0" lang="en-US" sz="1500" u="none" cap="none" strike="noStrike">
                <a:solidFill>
                  <a:srgbClr val="94B2D7"/>
                </a:solidFill>
                <a:latin typeface="Times New Roman"/>
                <a:ea typeface="Times New Roman"/>
                <a:cs typeface="Times New Roman"/>
                <a:sym typeface="Times New Roman"/>
              </a:rPr>
              <a:t> </a:t>
            </a:r>
            <a:r>
              <a:rPr b="1" i="0" lang="en-US" sz="1500" u="none" cap="none" strike="noStrike">
                <a:solidFill>
                  <a:srgbClr val="94B2D7"/>
                </a:solidFill>
                <a:latin typeface="Calibri"/>
                <a:ea typeface="Calibri"/>
                <a:cs typeface="Calibri"/>
                <a:sym typeface="Calibri"/>
              </a:rPr>
              <a:t>(120+)</a:t>
            </a:r>
            <a:endParaRPr b="0" i="0" sz="1500" u="none" cap="none" strike="noStrike">
              <a:solidFill>
                <a:schemeClr val="dk1"/>
              </a:solidFill>
              <a:latin typeface="Calibri"/>
              <a:ea typeface="Calibri"/>
              <a:cs typeface="Calibri"/>
              <a:sym typeface="Calibri"/>
            </a:endParaRPr>
          </a:p>
        </p:txBody>
      </p:sp>
      <p:sp>
        <p:nvSpPr>
          <p:cNvPr id="1004" name="Google Shape;1004;p27"/>
          <p:cNvSpPr txBox="1"/>
          <p:nvPr/>
        </p:nvSpPr>
        <p:spPr>
          <a:xfrm>
            <a:off x="5945983" y="2931320"/>
            <a:ext cx="579835" cy="2308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94B2D7"/>
              </a:buClr>
              <a:buSzPts val="1500"/>
              <a:buFont typeface="Calibri"/>
              <a:buNone/>
            </a:pPr>
            <a:r>
              <a:rPr b="1" i="0" lang="en-US" sz="1500" u="none" cap="none" strike="noStrike">
                <a:solidFill>
                  <a:srgbClr val="94B2D7"/>
                </a:solidFill>
                <a:latin typeface="Calibri"/>
                <a:ea typeface="Calibri"/>
                <a:cs typeface="Calibri"/>
                <a:sym typeface="Calibri"/>
              </a:rPr>
              <a:t>XP</a:t>
            </a:r>
            <a:r>
              <a:rPr b="1" i="0" lang="en-US" sz="1500" u="none" cap="none" strike="noStrike">
                <a:solidFill>
                  <a:srgbClr val="94B2D7"/>
                </a:solidFill>
                <a:latin typeface="Times New Roman"/>
                <a:ea typeface="Times New Roman"/>
                <a:cs typeface="Times New Roman"/>
                <a:sym typeface="Times New Roman"/>
              </a:rPr>
              <a:t> </a:t>
            </a:r>
            <a:r>
              <a:rPr b="1" i="0" lang="en-US" sz="1500" u="none" cap="none" strike="noStrike">
                <a:solidFill>
                  <a:srgbClr val="94B2D7"/>
                </a:solidFill>
                <a:latin typeface="Calibri"/>
                <a:ea typeface="Calibri"/>
                <a:cs typeface="Calibri"/>
                <a:sym typeface="Calibri"/>
              </a:rPr>
              <a:t>(13)</a:t>
            </a:r>
            <a:endParaRPr b="0" i="0" sz="1500" u="none" cap="none" strike="noStrike">
              <a:solidFill>
                <a:schemeClr val="dk1"/>
              </a:solidFill>
              <a:latin typeface="Calibri"/>
              <a:ea typeface="Calibri"/>
              <a:cs typeface="Calibri"/>
              <a:sym typeface="Calibri"/>
            </a:endParaRPr>
          </a:p>
        </p:txBody>
      </p:sp>
      <p:sp>
        <p:nvSpPr>
          <p:cNvPr id="1005" name="Google Shape;1005;p27"/>
          <p:cNvSpPr txBox="1"/>
          <p:nvPr/>
        </p:nvSpPr>
        <p:spPr>
          <a:xfrm>
            <a:off x="5945981" y="3502820"/>
            <a:ext cx="772716" cy="2308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94B2D7"/>
              </a:buClr>
              <a:buSzPts val="1500"/>
              <a:buFont typeface="Calibri"/>
              <a:buNone/>
            </a:pPr>
            <a:r>
              <a:rPr b="1" i="0" lang="en-US" sz="1500" u="none" cap="none" strike="noStrike">
                <a:solidFill>
                  <a:srgbClr val="94B2D7"/>
                </a:solidFill>
                <a:latin typeface="Calibri"/>
                <a:ea typeface="Calibri"/>
                <a:cs typeface="Calibri"/>
                <a:sym typeface="Calibri"/>
              </a:rPr>
              <a:t>Scrum</a:t>
            </a:r>
            <a:r>
              <a:rPr b="1" i="0" lang="en-US" sz="1500" u="none" cap="none" strike="noStrike">
                <a:solidFill>
                  <a:srgbClr val="94B2D7"/>
                </a:solidFill>
                <a:latin typeface="Times New Roman"/>
                <a:ea typeface="Times New Roman"/>
                <a:cs typeface="Times New Roman"/>
                <a:sym typeface="Times New Roman"/>
              </a:rPr>
              <a:t> </a:t>
            </a:r>
            <a:r>
              <a:rPr b="1" i="0" lang="en-US" sz="1500" u="none" cap="none" strike="noStrike">
                <a:solidFill>
                  <a:srgbClr val="94B2D7"/>
                </a:solidFill>
                <a:latin typeface="Calibri"/>
                <a:ea typeface="Calibri"/>
                <a:cs typeface="Calibri"/>
                <a:sym typeface="Calibri"/>
              </a:rPr>
              <a:t>(9)</a:t>
            </a:r>
            <a:endParaRPr b="0" i="0" sz="1500" u="none" cap="none" strike="noStrike">
              <a:solidFill>
                <a:schemeClr val="dk1"/>
              </a:solidFill>
              <a:latin typeface="Calibri"/>
              <a:ea typeface="Calibri"/>
              <a:cs typeface="Calibri"/>
              <a:sym typeface="Calibri"/>
            </a:endParaRPr>
          </a:p>
        </p:txBody>
      </p:sp>
      <p:sp>
        <p:nvSpPr>
          <p:cNvPr id="1006" name="Google Shape;1006;p27"/>
          <p:cNvSpPr txBox="1"/>
          <p:nvPr/>
        </p:nvSpPr>
        <p:spPr>
          <a:xfrm>
            <a:off x="5945983" y="4074320"/>
            <a:ext cx="873919" cy="2308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94B2D7"/>
              </a:buClr>
              <a:buSzPts val="1500"/>
              <a:buFont typeface="Calibri"/>
              <a:buNone/>
            </a:pPr>
            <a:r>
              <a:rPr b="1" i="0" lang="en-US" sz="1500" u="none" cap="none" strike="noStrike">
                <a:solidFill>
                  <a:srgbClr val="94B2D7"/>
                </a:solidFill>
                <a:latin typeface="Calibri"/>
                <a:ea typeface="Calibri"/>
                <a:cs typeface="Calibri"/>
                <a:sym typeface="Calibri"/>
              </a:rPr>
              <a:t>Kanban</a:t>
            </a:r>
            <a:r>
              <a:rPr b="1" i="0" lang="en-US" sz="1500" u="none" cap="none" strike="noStrike">
                <a:solidFill>
                  <a:srgbClr val="94B2D7"/>
                </a:solidFill>
                <a:latin typeface="Times New Roman"/>
                <a:ea typeface="Times New Roman"/>
                <a:cs typeface="Times New Roman"/>
                <a:sym typeface="Times New Roman"/>
              </a:rPr>
              <a:t> </a:t>
            </a:r>
            <a:r>
              <a:rPr b="1" i="0" lang="en-US" sz="1500" u="none" cap="none" strike="noStrike">
                <a:solidFill>
                  <a:srgbClr val="94B2D7"/>
                </a:solidFill>
                <a:latin typeface="Calibri"/>
                <a:ea typeface="Calibri"/>
                <a:cs typeface="Calibri"/>
                <a:sym typeface="Calibri"/>
              </a:rPr>
              <a:t>(3)</a:t>
            </a:r>
            <a:endParaRPr b="0" i="0" sz="1500" u="none" cap="none" strike="noStrike">
              <a:solidFill>
                <a:schemeClr val="dk1"/>
              </a:solidFill>
              <a:latin typeface="Calibri"/>
              <a:ea typeface="Calibri"/>
              <a:cs typeface="Calibri"/>
              <a:sym typeface="Calibri"/>
            </a:endParaRPr>
          </a:p>
        </p:txBody>
      </p:sp>
      <p:sp>
        <p:nvSpPr>
          <p:cNvPr id="1007" name="Google Shape;1007;p27"/>
          <p:cNvSpPr txBox="1"/>
          <p:nvPr/>
        </p:nvSpPr>
        <p:spPr>
          <a:xfrm>
            <a:off x="5945983" y="4702969"/>
            <a:ext cx="1445419" cy="46166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94B2D7"/>
              </a:buClr>
              <a:buSzPts val="1500"/>
              <a:buFont typeface="Calibri"/>
              <a:buNone/>
            </a:pPr>
            <a:r>
              <a:rPr b="1" i="0" lang="en-US" sz="1500" u="none" cap="none" strike="noStrike">
                <a:solidFill>
                  <a:srgbClr val="94B2D7"/>
                </a:solidFill>
                <a:latin typeface="Calibri"/>
                <a:ea typeface="Calibri"/>
                <a:cs typeface="Calibri"/>
                <a:sym typeface="Calibri"/>
              </a:rPr>
              <a:t>Do</a:t>
            </a:r>
            <a:r>
              <a:rPr b="1" i="0" lang="en-US" sz="1500" u="none" cap="none" strike="noStrike">
                <a:solidFill>
                  <a:srgbClr val="94B2D7"/>
                </a:solidFill>
                <a:latin typeface="Times New Roman"/>
                <a:ea typeface="Times New Roman"/>
                <a:cs typeface="Times New Roman"/>
                <a:sym typeface="Times New Roman"/>
              </a:rPr>
              <a:t> </a:t>
            </a:r>
            <a:r>
              <a:rPr b="1" i="0" lang="en-US" sz="1500" u="none" cap="none" strike="noStrike">
                <a:solidFill>
                  <a:srgbClr val="94B2D7"/>
                </a:solidFill>
                <a:latin typeface="Calibri"/>
                <a:ea typeface="Calibri"/>
                <a:cs typeface="Calibri"/>
                <a:sym typeface="Calibri"/>
              </a:rPr>
              <a:t>Whatever!!</a:t>
            </a:r>
            <a:r>
              <a:rPr b="1" i="0" lang="en-US" sz="1500" u="none" cap="none" strike="noStrike">
                <a:solidFill>
                  <a:srgbClr val="94B2D7"/>
                </a:solidFill>
                <a:latin typeface="Times New Roman"/>
                <a:ea typeface="Times New Roman"/>
                <a:cs typeface="Times New Roman"/>
                <a:sym typeface="Times New Roman"/>
              </a:rPr>
              <a:t> </a:t>
            </a:r>
            <a:r>
              <a:rPr b="1" i="0" lang="en-US" sz="1500" u="none" cap="none" strike="noStrike">
                <a:solidFill>
                  <a:srgbClr val="94B2D7"/>
                </a:solidFill>
                <a:latin typeface="Calibri"/>
                <a:ea typeface="Calibri"/>
                <a:cs typeface="Calibri"/>
                <a:sym typeface="Calibri"/>
              </a:rPr>
              <a:t>(0)</a:t>
            </a:r>
            <a:endParaRPr b="0" i="0" sz="1500" u="none" cap="none" strike="noStrike">
              <a:solidFill>
                <a:schemeClr val="dk1"/>
              </a:solidFill>
              <a:latin typeface="Calibri"/>
              <a:ea typeface="Calibri"/>
              <a:cs typeface="Calibri"/>
              <a:sym typeface="Calibri"/>
            </a:endParaRPr>
          </a:p>
        </p:txBody>
      </p:sp>
      <p:sp>
        <p:nvSpPr>
          <p:cNvPr id="1008" name="Google Shape;1008;p27"/>
          <p:cNvSpPr/>
          <p:nvPr/>
        </p:nvSpPr>
        <p:spPr>
          <a:xfrm>
            <a:off x="5932885" y="2563416"/>
            <a:ext cx="2000250" cy="347663"/>
          </a:xfrm>
          <a:custGeom>
            <a:rect b="b" l="l" r="r" t="t"/>
            <a:pathLst>
              <a:path extrusionOk="0" h="462280" w="2667000">
                <a:moveTo>
                  <a:pt x="0" y="461665"/>
                </a:moveTo>
                <a:lnTo>
                  <a:pt x="2666999" y="461665"/>
                </a:lnTo>
                <a:lnTo>
                  <a:pt x="2666999" y="0"/>
                </a:lnTo>
                <a:lnTo>
                  <a:pt x="0" y="0"/>
                </a:lnTo>
                <a:lnTo>
                  <a:pt x="0" y="461665"/>
                </a:lnTo>
                <a:close/>
              </a:path>
            </a:pathLst>
          </a:custGeom>
          <a:solidFill>
            <a:srgbClr val="DCE6F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1009" name="Google Shape;1009;p27"/>
          <p:cNvSpPr txBox="1"/>
          <p:nvPr/>
        </p:nvSpPr>
        <p:spPr>
          <a:xfrm>
            <a:off x="5888832" y="1751409"/>
            <a:ext cx="2006204" cy="435440"/>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Clr>
                <a:srgbClr val="A5A5A5"/>
              </a:buClr>
              <a:buSzPts val="1800"/>
              <a:buFont typeface="Calibri"/>
              <a:buNone/>
            </a:pPr>
            <a:r>
              <a:rPr b="1" i="0" lang="en-US" sz="1800" u="none" cap="none" strike="noStrike">
                <a:solidFill>
                  <a:srgbClr val="A5A5A5"/>
                </a:solidFill>
                <a:latin typeface="Calibri"/>
                <a:ea typeface="Calibri"/>
                <a:cs typeface="Calibri"/>
                <a:sym typeface="Calibri"/>
              </a:rPr>
              <a:t>More</a:t>
            </a:r>
            <a:r>
              <a:rPr b="1" i="0" lang="en-US" sz="1800" u="none" cap="none" strike="noStrike">
                <a:solidFill>
                  <a:srgbClr val="A5A5A5"/>
                </a:solidFill>
                <a:latin typeface="Times New Roman"/>
                <a:ea typeface="Times New Roman"/>
                <a:cs typeface="Times New Roman"/>
                <a:sym typeface="Times New Roman"/>
              </a:rPr>
              <a:t> </a:t>
            </a:r>
            <a:r>
              <a:rPr b="1" i="0" lang="en-US" sz="1800" u="none" cap="none" strike="noStrike">
                <a:solidFill>
                  <a:srgbClr val="A5A5A5"/>
                </a:solidFill>
                <a:latin typeface="Calibri"/>
                <a:ea typeface="Calibri"/>
                <a:cs typeface="Calibri"/>
                <a:sym typeface="Calibri"/>
              </a:rPr>
              <a:t>Prescriptive</a:t>
            </a:r>
            <a:endParaRPr b="0" i="0" sz="1800" u="none" cap="none" strike="noStrike">
              <a:solidFill>
                <a:schemeClr val="dk1"/>
              </a:solidFill>
              <a:latin typeface="Calibri"/>
              <a:ea typeface="Calibri"/>
              <a:cs typeface="Calibri"/>
              <a:sym typeface="Calibri"/>
            </a:endParaRPr>
          </a:p>
          <a:p>
            <a:pPr indent="0" lvl="0" marL="12700" marR="0" rtl="0" algn="l">
              <a:lnSpc>
                <a:spcPct val="142000"/>
              </a:lnSpc>
              <a:spcBef>
                <a:spcPts val="0"/>
              </a:spcBef>
              <a:spcAft>
                <a:spcPts val="0"/>
              </a:spcAft>
              <a:buClr>
                <a:srgbClr val="7F7F7F"/>
              </a:buClr>
              <a:buSzPts val="1050"/>
              <a:buFont typeface="Calibri"/>
              <a:buNone/>
            </a:pPr>
            <a:r>
              <a:rPr b="1" i="0" lang="en-US" sz="1050" u="none" cap="none" strike="noStrike">
                <a:solidFill>
                  <a:srgbClr val="7F7F7F"/>
                </a:solidFill>
                <a:latin typeface="Calibri"/>
                <a:ea typeface="Calibri"/>
                <a:cs typeface="Calibri"/>
                <a:sym typeface="Calibri"/>
              </a:rPr>
              <a:t>more</a:t>
            </a:r>
            <a:r>
              <a:rPr b="1" i="0" lang="en-US" sz="1050" u="none" cap="none" strike="noStrike">
                <a:solidFill>
                  <a:srgbClr val="7F7F7F"/>
                </a:solidFill>
                <a:latin typeface="Times New Roman"/>
                <a:ea typeface="Times New Roman"/>
                <a:cs typeface="Times New Roman"/>
                <a:sym typeface="Times New Roman"/>
              </a:rPr>
              <a:t> </a:t>
            </a:r>
            <a:r>
              <a:rPr b="1" i="0" lang="en-US" sz="1050" u="none" cap="none" strike="noStrike">
                <a:solidFill>
                  <a:srgbClr val="7F7F7F"/>
                </a:solidFill>
                <a:latin typeface="Calibri"/>
                <a:ea typeface="Calibri"/>
                <a:cs typeface="Calibri"/>
                <a:sym typeface="Calibri"/>
              </a:rPr>
              <a:t>rules</a:t>
            </a:r>
            <a:r>
              <a:rPr b="1" i="0" lang="en-US" sz="1050" u="none" cap="none" strike="noStrike">
                <a:solidFill>
                  <a:srgbClr val="7F7F7F"/>
                </a:solidFill>
                <a:latin typeface="Times New Roman"/>
                <a:ea typeface="Times New Roman"/>
                <a:cs typeface="Times New Roman"/>
                <a:sym typeface="Times New Roman"/>
              </a:rPr>
              <a:t> </a:t>
            </a:r>
            <a:r>
              <a:rPr b="0" i="0" lang="en-US" sz="1050" u="none" cap="none" strike="noStrike">
                <a:solidFill>
                  <a:srgbClr val="A5A5A5"/>
                </a:solidFill>
                <a:latin typeface="Calibri"/>
                <a:ea typeface="Calibri"/>
                <a:cs typeface="Calibri"/>
                <a:sym typeface="Calibri"/>
              </a:rPr>
              <a:t>to</a:t>
            </a:r>
            <a:r>
              <a:rPr b="0" i="0" lang="en-US" sz="1050" u="none" cap="none" strike="noStrike">
                <a:solidFill>
                  <a:srgbClr val="A5A5A5"/>
                </a:solidFill>
                <a:latin typeface="Times New Roman"/>
                <a:ea typeface="Times New Roman"/>
                <a:cs typeface="Times New Roman"/>
                <a:sym typeface="Times New Roman"/>
              </a:rPr>
              <a:t> </a:t>
            </a:r>
            <a:r>
              <a:rPr b="0" i="0" lang="en-US" sz="1050" u="none" cap="none" strike="noStrike">
                <a:solidFill>
                  <a:srgbClr val="A5A5A5"/>
                </a:solidFill>
                <a:latin typeface="Calibri"/>
                <a:ea typeface="Calibri"/>
                <a:cs typeface="Calibri"/>
                <a:sym typeface="Calibri"/>
              </a:rPr>
              <a:t>follow</a:t>
            </a:r>
            <a:endParaRPr b="0" i="0" sz="1050" u="none" cap="none" strike="noStrike">
              <a:solidFill>
                <a:schemeClr val="dk1"/>
              </a:solidFill>
              <a:latin typeface="Calibri"/>
              <a:ea typeface="Calibri"/>
              <a:cs typeface="Calibri"/>
              <a:sym typeface="Calibri"/>
            </a:endParaRPr>
          </a:p>
        </p:txBody>
      </p:sp>
      <p:sp>
        <p:nvSpPr>
          <p:cNvPr id="1010" name="Google Shape;1010;p27"/>
          <p:cNvSpPr txBox="1"/>
          <p:nvPr/>
        </p:nvSpPr>
        <p:spPr>
          <a:xfrm>
            <a:off x="5945981" y="5238751"/>
            <a:ext cx="1982391" cy="435440"/>
          </a:xfrm>
          <a:prstGeom prst="rect">
            <a:avLst/>
          </a:prstGeom>
          <a:noFill/>
          <a:ln>
            <a:noFill/>
          </a:ln>
        </p:spPr>
        <p:txBody>
          <a:bodyPr anchorCtr="0" anchor="t" bIns="0" lIns="0" spcFirstLastPara="1" rIns="0" wrap="square" tIns="0">
            <a:spAutoFit/>
          </a:bodyPr>
          <a:lstStyle/>
          <a:p>
            <a:pPr indent="0" lvl="0" marL="12700" marR="0" rtl="0" algn="l">
              <a:lnSpc>
                <a:spcPct val="113055"/>
              </a:lnSpc>
              <a:spcBef>
                <a:spcPts val="0"/>
              </a:spcBef>
              <a:spcAft>
                <a:spcPts val="0"/>
              </a:spcAft>
              <a:buClr>
                <a:srgbClr val="A5A5A5"/>
              </a:buClr>
              <a:buSzPts val="1800"/>
              <a:buFont typeface="Calibri"/>
              <a:buNone/>
            </a:pPr>
            <a:r>
              <a:rPr b="1" i="0" lang="en-US" sz="1800" u="none" cap="none" strike="noStrike">
                <a:solidFill>
                  <a:srgbClr val="A5A5A5"/>
                </a:solidFill>
                <a:latin typeface="Calibri"/>
                <a:ea typeface="Calibri"/>
                <a:cs typeface="Calibri"/>
                <a:sym typeface="Calibri"/>
              </a:rPr>
              <a:t>More</a:t>
            </a:r>
            <a:r>
              <a:rPr b="1" i="0" lang="en-US" sz="1800" u="none" cap="none" strike="noStrike">
                <a:solidFill>
                  <a:srgbClr val="A5A5A5"/>
                </a:solidFill>
                <a:latin typeface="Times New Roman"/>
                <a:ea typeface="Times New Roman"/>
                <a:cs typeface="Times New Roman"/>
                <a:sym typeface="Times New Roman"/>
              </a:rPr>
              <a:t> </a:t>
            </a:r>
            <a:r>
              <a:rPr b="1" i="0" lang="en-US" sz="1800" u="none" cap="none" strike="noStrike">
                <a:solidFill>
                  <a:srgbClr val="A5A5A5"/>
                </a:solidFill>
                <a:latin typeface="Calibri"/>
                <a:ea typeface="Calibri"/>
                <a:cs typeface="Calibri"/>
                <a:sym typeface="Calibri"/>
              </a:rPr>
              <a:t>Adaptive</a:t>
            </a:r>
            <a:endParaRPr b="0" i="0" sz="1800" u="none" cap="none" strike="noStrike">
              <a:solidFill>
                <a:schemeClr val="dk1"/>
              </a:solidFill>
              <a:latin typeface="Calibri"/>
              <a:ea typeface="Calibri"/>
              <a:cs typeface="Calibri"/>
              <a:sym typeface="Calibri"/>
            </a:endParaRPr>
          </a:p>
          <a:p>
            <a:pPr indent="0" lvl="0" marL="12700" marR="0" rtl="0" algn="l">
              <a:lnSpc>
                <a:spcPct val="142857"/>
              </a:lnSpc>
              <a:spcBef>
                <a:spcPts val="0"/>
              </a:spcBef>
              <a:spcAft>
                <a:spcPts val="0"/>
              </a:spcAft>
              <a:buClr>
                <a:srgbClr val="7F7F7F"/>
              </a:buClr>
              <a:buSzPts val="1050"/>
              <a:buFont typeface="Calibri"/>
              <a:buNone/>
            </a:pPr>
            <a:r>
              <a:rPr b="1" i="0" lang="en-US" sz="1050" u="none" cap="none" strike="noStrike">
                <a:solidFill>
                  <a:srgbClr val="7F7F7F"/>
                </a:solidFill>
                <a:latin typeface="Calibri"/>
                <a:ea typeface="Calibri"/>
                <a:cs typeface="Calibri"/>
                <a:sym typeface="Calibri"/>
              </a:rPr>
              <a:t>fewer</a:t>
            </a:r>
            <a:r>
              <a:rPr b="1" i="0" lang="en-US" sz="1050" u="none" cap="none" strike="noStrike">
                <a:solidFill>
                  <a:srgbClr val="7F7F7F"/>
                </a:solidFill>
                <a:latin typeface="Times New Roman"/>
                <a:ea typeface="Times New Roman"/>
                <a:cs typeface="Times New Roman"/>
                <a:sym typeface="Times New Roman"/>
              </a:rPr>
              <a:t> </a:t>
            </a:r>
            <a:r>
              <a:rPr b="1" i="0" lang="en-US" sz="1050" u="none" cap="none" strike="noStrike">
                <a:solidFill>
                  <a:srgbClr val="7F7F7F"/>
                </a:solidFill>
                <a:latin typeface="Calibri"/>
                <a:ea typeface="Calibri"/>
                <a:cs typeface="Calibri"/>
                <a:sym typeface="Calibri"/>
              </a:rPr>
              <a:t>rules</a:t>
            </a:r>
            <a:r>
              <a:rPr b="1" i="0" lang="en-US" sz="1050" u="none" cap="none" strike="noStrike">
                <a:solidFill>
                  <a:srgbClr val="7F7F7F"/>
                </a:solidFill>
                <a:latin typeface="Times New Roman"/>
                <a:ea typeface="Times New Roman"/>
                <a:cs typeface="Times New Roman"/>
                <a:sym typeface="Times New Roman"/>
              </a:rPr>
              <a:t> </a:t>
            </a:r>
            <a:r>
              <a:rPr b="0" i="0" lang="en-US" sz="1050" u="none" cap="none" strike="noStrike">
                <a:solidFill>
                  <a:srgbClr val="A5A5A5"/>
                </a:solidFill>
                <a:latin typeface="Calibri"/>
                <a:ea typeface="Calibri"/>
                <a:cs typeface="Calibri"/>
                <a:sym typeface="Calibri"/>
              </a:rPr>
              <a:t>to</a:t>
            </a:r>
            <a:r>
              <a:rPr b="0" i="0" lang="en-US" sz="1050" u="none" cap="none" strike="noStrike">
                <a:solidFill>
                  <a:srgbClr val="A5A5A5"/>
                </a:solidFill>
                <a:latin typeface="Times New Roman"/>
                <a:ea typeface="Times New Roman"/>
                <a:cs typeface="Times New Roman"/>
                <a:sym typeface="Times New Roman"/>
              </a:rPr>
              <a:t> </a:t>
            </a:r>
            <a:r>
              <a:rPr b="0" i="0" lang="en-US" sz="1050" u="none" cap="none" strike="noStrike">
                <a:solidFill>
                  <a:srgbClr val="A5A5A5"/>
                </a:solidFill>
                <a:latin typeface="Calibri"/>
                <a:ea typeface="Calibri"/>
                <a:cs typeface="Calibri"/>
                <a:sym typeface="Calibri"/>
              </a:rPr>
              <a:t>follow</a:t>
            </a:r>
            <a:endParaRPr b="0" i="0" sz="1050" u="none" cap="none" strike="noStrike">
              <a:solidFill>
                <a:schemeClr val="dk1"/>
              </a:solidFill>
              <a:latin typeface="Calibri"/>
              <a:ea typeface="Calibri"/>
              <a:cs typeface="Calibri"/>
              <a:sym typeface="Calibri"/>
            </a:endParaRPr>
          </a:p>
        </p:txBody>
      </p:sp>
      <p:sp>
        <p:nvSpPr>
          <p:cNvPr id="1011" name="Google Shape;1011;p27"/>
          <p:cNvSpPr txBox="1"/>
          <p:nvPr/>
        </p:nvSpPr>
        <p:spPr>
          <a:xfrm>
            <a:off x="1316832" y="5561411"/>
            <a:ext cx="2464594" cy="161583"/>
          </a:xfrm>
          <a:prstGeom prst="rect">
            <a:avLst/>
          </a:prstGeom>
          <a:noFill/>
          <a:ln>
            <a:noFill/>
          </a:ln>
        </p:spPr>
        <p:txBody>
          <a:bodyPr anchorCtr="0" anchor="t" bIns="0" lIns="0" spcFirstLastPara="1" rIns="0" wrap="square" tIns="0">
            <a:spAutoFit/>
          </a:bodyPr>
          <a:lstStyle/>
          <a:p>
            <a:pPr indent="0" lvl="0" marL="9525" marR="0" rtl="0" algn="l">
              <a:lnSpc>
                <a:spcPct val="100000"/>
              </a:lnSpc>
              <a:spcBef>
                <a:spcPts val="0"/>
              </a:spcBef>
              <a:spcAft>
                <a:spcPts val="0"/>
              </a:spcAft>
              <a:buClr>
                <a:srgbClr val="000000"/>
              </a:buClr>
              <a:buSzPts val="1050"/>
              <a:buFont typeface="Calibri"/>
              <a:buNone/>
            </a:pPr>
            <a:r>
              <a:rPr b="0" i="0" lang="en-US" sz="1050" u="none" cap="none" strike="noStrike">
                <a:solidFill>
                  <a:srgbClr val="000000"/>
                </a:solidFill>
                <a:latin typeface="Calibri"/>
                <a:ea typeface="Calibri"/>
                <a:cs typeface="Calibri"/>
                <a:sym typeface="Calibri"/>
              </a:rPr>
              <a:t>*</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alibri"/>
                <a:ea typeface="Calibri"/>
                <a:cs typeface="Calibri"/>
                <a:sym typeface="Calibri"/>
              </a:rPr>
              <a:t>Check</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alibri"/>
                <a:ea typeface="Calibri"/>
                <a:cs typeface="Calibri"/>
                <a:sym typeface="Calibri"/>
              </a:rPr>
              <a:t>wikipedia</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alibri"/>
                <a:ea typeface="Calibri"/>
                <a:cs typeface="Calibri"/>
                <a:sym typeface="Calibri"/>
              </a:rPr>
              <a:t>for</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alibri"/>
                <a:ea typeface="Calibri"/>
                <a:cs typeface="Calibri"/>
                <a:sym typeface="Calibri"/>
              </a:rPr>
              <a:t>list</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alibri"/>
                <a:ea typeface="Calibri"/>
                <a:cs typeface="Calibri"/>
                <a:sym typeface="Calibri"/>
              </a:rPr>
              <a:t>of</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alibri"/>
                <a:ea typeface="Calibri"/>
                <a:cs typeface="Calibri"/>
                <a:sym typeface="Calibri"/>
              </a:rPr>
              <a:t>all</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alibri"/>
                <a:ea typeface="Calibri"/>
                <a:cs typeface="Calibri"/>
                <a:sym typeface="Calibri"/>
              </a:rPr>
              <a:t>Agile</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alibri"/>
                <a:ea typeface="Calibri"/>
                <a:cs typeface="Calibri"/>
                <a:sym typeface="Calibri"/>
              </a:rPr>
              <a:t>methods</a:t>
            </a:r>
            <a:endParaRPr b="0" i="0" sz="1050" u="none" cap="none" strike="noStrike">
              <a:solidFill>
                <a:srgbClr val="000000"/>
              </a:solidFill>
              <a:latin typeface="Calibri"/>
              <a:ea typeface="Calibri"/>
              <a:cs typeface="Calibri"/>
              <a:sym typeface="Calibri"/>
            </a:endParaRPr>
          </a:p>
        </p:txBody>
      </p:sp>
      <p:sp>
        <p:nvSpPr>
          <p:cNvPr id="1012" name="Google Shape;1012;p27"/>
          <p:cNvSpPr txBox="1"/>
          <p:nvPr/>
        </p:nvSpPr>
        <p:spPr>
          <a:xfrm>
            <a:off x="5992416" y="2607469"/>
            <a:ext cx="180617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RUP</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has</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over</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30</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roles,</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over</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20</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activities,</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and</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over</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70</a:t>
            </a:r>
            <a:r>
              <a:rPr b="0" i="0" lang="en-US" sz="9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latin typeface="Verdana"/>
                <a:ea typeface="Verdana"/>
                <a:cs typeface="Verdana"/>
                <a:sym typeface="Verdana"/>
              </a:rPr>
              <a:t>artifacts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28"/>
          <p:cNvSpPr txBox="1"/>
          <p:nvPr>
            <p:ph type="title"/>
          </p:nvPr>
        </p:nvSpPr>
        <p:spPr>
          <a:xfrm>
            <a:off x="403761" y="260648"/>
            <a:ext cx="8511639" cy="1008112"/>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sz="3800">
                <a:solidFill>
                  <a:srgbClr val="005F7A"/>
                </a:solidFill>
              </a:rPr>
              <a:t>How is Agile different?</a:t>
            </a:r>
            <a:br>
              <a:rPr lang="en-US" sz="3600">
                <a:solidFill>
                  <a:schemeClr val="accent1"/>
                </a:solidFill>
                <a:latin typeface="Arial"/>
                <a:ea typeface="Arial"/>
                <a:cs typeface="Arial"/>
                <a:sym typeface="Arial"/>
              </a:rPr>
            </a:br>
            <a:r>
              <a:rPr b="1" lang="en-US" sz="2400">
                <a:solidFill>
                  <a:srgbClr val="005F7A"/>
                </a:solidFill>
                <a:latin typeface="Arial"/>
                <a:ea typeface="Arial"/>
                <a:cs typeface="Arial"/>
                <a:sym typeface="Arial"/>
              </a:rPr>
              <a:t>1.4</a:t>
            </a:r>
            <a:r>
              <a:rPr lang="en-US" sz="2400">
                <a:solidFill>
                  <a:srgbClr val="005F7A"/>
                </a:solidFill>
                <a:latin typeface="Arial"/>
                <a:ea typeface="Arial"/>
                <a:cs typeface="Arial"/>
                <a:sym typeface="Arial"/>
              </a:rPr>
              <a:t> The great methodologies debate</a:t>
            </a:r>
            <a:endParaRPr sz="2400">
              <a:solidFill>
                <a:schemeClr val="accent1"/>
              </a:solidFill>
              <a:latin typeface="Arial"/>
              <a:ea typeface="Arial"/>
              <a:cs typeface="Arial"/>
              <a:sym typeface="Arial"/>
            </a:endParaRPr>
          </a:p>
        </p:txBody>
      </p:sp>
      <p:sp>
        <p:nvSpPr>
          <p:cNvPr id="1018" name="Google Shape;1018;p28"/>
          <p:cNvSpPr/>
          <p:nvPr/>
        </p:nvSpPr>
        <p:spPr>
          <a:xfrm>
            <a:off x="4866280" y="1531773"/>
            <a:ext cx="431225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800"/>
              <a:buFont typeface="Helvetica Neue"/>
              <a:buNone/>
            </a:pPr>
            <a:r>
              <a:rPr b="0" i="0" lang="en-US" sz="1800" u="none" cap="none" strike="noStrike">
                <a:solidFill>
                  <a:srgbClr val="333333"/>
                </a:solidFill>
                <a:latin typeface="Helvetica Neue"/>
                <a:ea typeface="Helvetica Neue"/>
                <a:cs typeface="Helvetica Neue"/>
                <a:sym typeface="Helvetica Neue"/>
              </a:rPr>
              <a:t>You are never done A&amp;D, coding and testing on Agile project. So long as there are features to build, these activities continue for the duration of the project</a:t>
            </a:r>
            <a:endParaRPr/>
          </a:p>
        </p:txBody>
      </p:sp>
      <p:pic>
        <p:nvPicPr>
          <p:cNvPr id="1019" name="Google Shape;1019;p28"/>
          <p:cNvPicPr preferRelativeResize="0"/>
          <p:nvPr/>
        </p:nvPicPr>
        <p:blipFill rotWithShape="1">
          <a:blip r:embed="rId3">
            <a:alphaModFix/>
          </a:blip>
          <a:srcRect b="-322" l="62536" r="-813" t="323"/>
          <a:stretch/>
        </p:blipFill>
        <p:spPr>
          <a:xfrm>
            <a:off x="6012160" y="2708920"/>
            <a:ext cx="2644553" cy="4204838"/>
          </a:xfrm>
          <a:prstGeom prst="rect">
            <a:avLst/>
          </a:prstGeom>
          <a:noFill/>
          <a:ln>
            <a:noFill/>
          </a:ln>
        </p:spPr>
      </p:pic>
      <p:sp>
        <p:nvSpPr>
          <p:cNvPr id="1020" name="Google Shape;1020;p28"/>
          <p:cNvSpPr/>
          <p:nvPr/>
        </p:nvSpPr>
        <p:spPr>
          <a:xfrm>
            <a:off x="412637" y="1531772"/>
            <a:ext cx="431225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800"/>
              <a:buFont typeface="Helvetica Neue"/>
              <a:buNone/>
            </a:pPr>
            <a:r>
              <a:rPr b="0" i="0" lang="en-US" sz="1800" u="none" cap="none" strike="noStrike">
                <a:solidFill>
                  <a:srgbClr val="333333"/>
                </a:solidFill>
                <a:latin typeface="Helvetica Neue"/>
                <a:ea typeface="Helvetica Neue"/>
                <a:cs typeface="Helvetica Neue"/>
                <a:sym typeface="Helvetica Neue"/>
              </a:rPr>
              <a:t>The RUP has determined a project life-cycle consisting of four phases. These phases can break down into small iterations if needed</a:t>
            </a:r>
            <a:endParaRPr/>
          </a:p>
        </p:txBody>
      </p:sp>
      <p:pic>
        <p:nvPicPr>
          <p:cNvPr id="1021" name="Google Shape;1021;p28"/>
          <p:cNvPicPr preferRelativeResize="0"/>
          <p:nvPr/>
        </p:nvPicPr>
        <p:blipFill rotWithShape="1">
          <a:blip r:embed="rId4">
            <a:alphaModFix/>
          </a:blip>
          <a:srcRect b="0" l="0" r="0" t="0"/>
          <a:stretch/>
        </p:blipFill>
        <p:spPr>
          <a:xfrm>
            <a:off x="195489" y="3118036"/>
            <a:ext cx="4895850" cy="3238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pic>
        <p:nvPicPr>
          <p:cNvPr id="1026" name="Google Shape;1026;p29"/>
          <p:cNvPicPr preferRelativeResize="0"/>
          <p:nvPr/>
        </p:nvPicPr>
        <p:blipFill rotWithShape="1">
          <a:blip r:embed="rId3">
            <a:alphaModFix/>
          </a:blip>
          <a:srcRect b="0" l="0" r="0" t="0"/>
          <a:stretch/>
        </p:blipFill>
        <p:spPr>
          <a:xfrm>
            <a:off x="685800" y="669428"/>
            <a:ext cx="5532835" cy="2607172"/>
          </a:xfrm>
          <a:prstGeom prst="rect">
            <a:avLst/>
          </a:prstGeom>
          <a:noFill/>
          <a:ln>
            <a:noFill/>
          </a:ln>
        </p:spPr>
      </p:pic>
      <p:sp>
        <p:nvSpPr>
          <p:cNvPr id="1027" name="Google Shape;1027;p29"/>
          <p:cNvSpPr/>
          <p:nvPr/>
        </p:nvSpPr>
        <p:spPr>
          <a:xfrm>
            <a:off x="910904" y="2291403"/>
            <a:ext cx="1373774" cy="32316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RUP model</a:t>
            </a:r>
            <a:endParaRPr/>
          </a:p>
        </p:txBody>
      </p:sp>
      <p:sp>
        <p:nvSpPr>
          <p:cNvPr id="1028" name="Google Shape;1028;p29"/>
          <p:cNvSpPr/>
          <p:nvPr/>
        </p:nvSpPr>
        <p:spPr>
          <a:xfrm>
            <a:off x="709613" y="2794397"/>
            <a:ext cx="1089422" cy="482203"/>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9" name="Google Shape;1029;p29"/>
          <p:cNvPicPr preferRelativeResize="0"/>
          <p:nvPr/>
        </p:nvPicPr>
        <p:blipFill rotWithShape="1">
          <a:blip r:embed="rId4">
            <a:alphaModFix/>
          </a:blip>
          <a:srcRect b="0" l="0" r="0" t="0"/>
          <a:stretch/>
        </p:blipFill>
        <p:spPr>
          <a:xfrm>
            <a:off x="2997994" y="3581400"/>
            <a:ext cx="5917406" cy="3103078"/>
          </a:xfrm>
          <a:prstGeom prst="rect">
            <a:avLst/>
          </a:prstGeom>
          <a:noFill/>
          <a:ln>
            <a:noFill/>
          </a:ln>
        </p:spPr>
      </p:pic>
      <p:sp>
        <p:nvSpPr>
          <p:cNvPr id="1030" name="Google Shape;1030;p29"/>
          <p:cNvSpPr/>
          <p:nvPr/>
        </p:nvSpPr>
        <p:spPr>
          <a:xfrm>
            <a:off x="4139952" y="5662728"/>
            <a:ext cx="1402628" cy="32316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Agile model</a:t>
            </a:r>
            <a:endParaRPr/>
          </a:p>
        </p:txBody>
      </p:sp>
      <p:sp>
        <p:nvSpPr>
          <p:cNvPr id="1031" name="Google Shape;1031;p29"/>
          <p:cNvSpPr txBox="1"/>
          <p:nvPr>
            <p:ph type="title"/>
          </p:nvPr>
        </p:nvSpPr>
        <p:spPr>
          <a:xfrm>
            <a:off x="3708876" y="266699"/>
            <a:ext cx="5400600" cy="80545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600"/>
              <a:t>RUP vs Agile: another view</a:t>
            </a:r>
            <a:endParaRPr b="1"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b="1" lang="en-US">
                <a:latin typeface="Calibri"/>
                <a:ea typeface="Calibri"/>
                <a:cs typeface="Calibri"/>
                <a:sym typeface="Calibri"/>
              </a:rPr>
              <a:t>68% of all Software Projects fail – ZDNET</a:t>
            </a:r>
            <a:br>
              <a:rPr b="1" lang="en-US">
                <a:latin typeface="Calibri"/>
                <a:ea typeface="Calibri"/>
                <a:cs typeface="Calibri"/>
                <a:sym typeface="Calibri"/>
              </a:rPr>
            </a:br>
            <a:r>
              <a:rPr b="1" lang="en-US" sz="2200">
                <a:solidFill>
                  <a:srgbClr val="007FA3"/>
                </a:solidFill>
                <a:latin typeface="Arial"/>
                <a:ea typeface="Arial"/>
                <a:cs typeface="Arial"/>
                <a:sym typeface="Arial"/>
              </a:rPr>
              <a:t>1.1</a:t>
            </a:r>
            <a:r>
              <a:rPr lang="en-US" sz="2200">
                <a:latin typeface="Arial"/>
                <a:ea typeface="Arial"/>
                <a:cs typeface="Arial"/>
                <a:sym typeface="Arial"/>
              </a:rPr>
              <a:t> Choose the right SDLC</a:t>
            </a:r>
            <a:endParaRPr b="1" sz="2200">
              <a:latin typeface="Calibri"/>
              <a:ea typeface="Calibri"/>
              <a:cs typeface="Calibri"/>
              <a:sym typeface="Calibri"/>
            </a:endParaRPr>
          </a:p>
        </p:txBody>
      </p:sp>
      <p:sp>
        <p:nvSpPr>
          <p:cNvPr id="431" name="Google Shape;431;p3"/>
          <p:cNvSpPr txBox="1"/>
          <p:nvPr>
            <p:ph idx="1" type="body"/>
          </p:nvPr>
        </p:nvSpPr>
        <p:spPr>
          <a:xfrm>
            <a:off x="395287" y="1556792"/>
            <a:ext cx="8353425" cy="2714427"/>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2400"/>
              <a:buChar char="•"/>
            </a:pPr>
            <a:r>
              <a:rPr lang="en-US" sz="2400">
                <a:latin typeface="Calibri"/>
                <a:ea typeface="Calibri"/>
                <a:cs typeface="Calibri"/>
                <a:sym typeface="Calibri"/>
              </a:rPr>
              <a:t>McKinsey – 17% of large IT Projects fail miserably</a:t>
            </a:r>
            <a:endParaRPr/>
          </a:p>
          <a:p>
            <a:pPr indent="-154432" lvl="0" marL="256032" rtl="0" algn="l">
              <a:lnSpc>
                <a:spcPct val="100000"/>
              </a:lnSpc>
              <a:spcBef>
                <a:spcPts val="1500"/>
              </a:spcBef>
              <a:spcAft>
                <a:spcPts val="0"/>
              </a:spcAft>
              <a:buSzPts val="2400"/>
              <a:buChar char="•"/>
            </a:pPr>
            <a:r>
              <a:rPr lang="en-US" sz="2400">
                <a:latin typeface="Calibri"/>
                <a:ea typeface="Calibri"/>
                <a:cs typeface="Calibri"/>
                <a:sym typeface="Calibri"/>
              </a:rPr>
              <a:t>Geneca - Large IT Projects run 45% over budget, 7% over time, delivering 56% less value</a:t>
            </a:r>
            <a:endParaRPr/>
          </a:p>
          <a:p>
            <a:pPr indent="-154432" lvl="0" marL="256032" rtl="0" algn="l">
              <a:lnSpc>
                <a:spcPct val="100000"/>
              </a:lnSpc>
              <a:spcBef>
                <a:spcPts val="1500"/>
              </a:spcBef>
              <a:spcAft>
                <a:spcPts val="0"/>
              </a:spcAft>
              <a:buSzPts val="2400"/>
              <a:buChar char="•"/>
            </a:pPr>
            <a:r>
              <a:rPr lang="en-US" sz="2400">
                <a:latin typeface="Calibri"/>
                <a:ea typeface="Calibri"/>
                <a:cs typeface="Calibri"/>
                <a:sym typeface="Calibri"/>
              </a:rPr>
              <a:t>75% Project participants lack confidence in their project</a:t>
            </a:r>
            <a:endParaRPr/>
          </a:p>
          <a:p>
            <a:pPr indent="-2031" lvl="0" marL="256032" rtl="0" algn="l">
              <a:lnSpc>
                <a:spcPct val="100000"/>
              </a:lnSpc>
              <a:spcBef>
                <a:spcPts val="1500"/>
              </a:spcBef>
              <a:spcAft>
                <a:spcPts val="0"/>
              </a:spcAft>
              <a:buSzPts val="2400"/>
              <a:buNone/>
            </a:pPr>
            <a:r>
              <a:t/>
            </a:r>
            <a:endParaRPr sz="2400">
              <a:latin typeface="Calibri"/>
              <a:ea typeface="Calibri"/>
              <a:cs typeface="Calibri"/>
              <a:sym typeface="Calibri"/>
            </a:endParaRPr>
          </a:p>
        </p:txBody>
      </p:sp>
      <p:pic>
        <p:nvPicPr>
          <p:cNvPr descr="frustrated_with_project_failure1.jpg" id="432" name="Google Shape;432;p3"/>
          <p:cNvPicPr preferRelativeResize="0"/>
          <p:nvPr/>
        </p:nvPicPr>
        <p:blipFill rotWithShape="1">
          <a:blip r:embed="rId3">
            <a:alphaModFix/>
          </a:blip>
          <a:srcRect b="0" l="0" r="0" t="0"/>
          <a:stretch/>
        </p:blipFill>
        <p:spPr>
          <a:xfrm>
            <a:off x="3347864" y="4077072"/>
            <a:ext cx="2857500" cy="189547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30"/>
          <p:cNvSpPr/>
          <p:nvPr/>
        </p:nvSpPr>
        <p:spPr>
          <a:xfrm>
            <a:off x="4798219" y="3708797"/>
            <a:ext cx="2022872" cy="47386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37" name="Google Shape;1037;p30"/>
          <p:cNvSpPr/>
          <p:nvPr/>
        </p:nvSpPr>
        <p:spPr>
          <a:xfrm>
            <a:off x="1183482" y="1683545"/>
            <a:ext cx="1489472" cy="8834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38" name="Google Shape;1038;p30"/>
          <p:cNvSpPr/>
          <p:nvPr/>
        </p:nvSpPr>
        <p:spPr>
          <a:xfrm>
            <a:off x="2020492" y="3856434"/>
            <a:ext cx="1496615" cy="149661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39" name="Google Shape;1039;p30"/>
          <p:cNvSpPr/>
          <p:nvPr/>
        </p:nvSpPr>
        <p:spPr>
          <a:xfrm>
            <a:off x="42862" y="1726407"/>
            <a:ext cx="1023938" cy="76676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0" name="Google Shape;1040;p30"/>
          <p:cNvSpPr/>
          <p:nvPr/>
        </p:nvSpPr>
        <p:spPr>
          <a:xfrm>
            <a:off x="7078266" y="3638550"/>
            <a:ext cx="1520428" cy="36552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1" name="Google Shape;1041;p30"/>
          <p:cNvSpPr/>
          <p:nvPr/>
        </p:nvSpPr>
        <p:spPr>
          <a:xfrm>
            <a:off x="2695576" y="3119438"/>
            <a:ext cx="869156" cy="67984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2" name="Google Shape;1042;p30"/>
          <p:cNvSpPr/>
          <p:nvPr/>
        </p:nvSpPr>
        <p:spPr>
          <a:xfrm>
            <a:off x="4156473" y="4446984"/>
            <a:ext cx="1849040" cy="138707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3" name="Google Shape;1043;p30"/>
          <p:cNvSpPr/>
          <p:nvPr/>
        </p:nvSpPr>
        <p:spPr>
          <a:xfrm>
            <a:off x="8015287" y="4683919"/>
            <a:ext cx="729854" cy="85605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4" name="Google Shape;1044;p30"/>
          <p:cNvSpPr/>
          <p:nvPr/>
        </p:nvSpPr>
        <p:spPr>
          <a:xfrm>
            <a:off x="5498307" y="2239565"/>
            <a:ext cx="740569" cy="715566"/>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5" name="Google Shape;1045;p30"/>
          <p:cNvSpPr/>
          <p:nvPr/>
        </p:nvSpPr>
        <p:spPr>
          <a:xfrm>
            <a:off x="397669" y="4781550"/>
            <a:ext cx="1787129" cy="74295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6" name="Google Shape;1046;p30"/>
          <p:cNvSpPr/>
          <p:nvPr/>
        </p:nvSpPr>
        <p:spPr>
          <a:xfrm>
            <a:off x="228600" y="4276725"/>
            <a:ext cx="1321594" cy="377428"/>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7" name="Google Shape;1047;p30"/>
          <p:cNvSpPr/>
          <p:nvPr/>
        </p:nvSpPr>
        <p:spPr>
          <a:xfrm>
            <a:off x="3962401" y="1485900"/>
            <a:ext cx="912019" cy="8763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8" name="Google Shape;1048;p30"/>
          <p:cNvSpPr/>
          <p:nvPr/>
        </p:nvSpPr>
        <p:spPr>
          <a:xfrm>
            <a:off x="7202090" y="4180284"/>
            <a:ext cx="571500" cy="5715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49" name="Google Shape;1049;p30"/>
          <p:cNvSpPr/>
          <p:nvPr/>
        </p:nvSpPr>
        <p:spPr>
          <a:xfrm>
            <a:off x="252413" y="3389710"/>
            <a:ext cx="1727597" cy="556022"/>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0" name="Google Shape;1050;p30"/>
          <p:cNvSpPr/>
          <p:nvPr/>
        </p:nvSpPr>
        <p:spPr>
          <a:xfrm>
            <a:off x="8372475" y="4011216"/>
            <a:ext cx="557213" cy="55006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1" name="Google Shape;1051;p30"/>
          <p:cNvSpPr/>
          <p:nvPr/>
        </p:nvSpPr>
        <p:spPr>
          <a:xfrm>
            <a:off x="3732609" y="5304234"/>
            <a:ext cx="571500" cy="5715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2" name="Google Shape;1052;p30"/>
          <p:cNvSpPr/>
          <p:nvPr/>
        </p:nvSpPr>
        <p:spPr>
          <a:xfrm>
            <a:off x="6128147" y="4725591"/>
            <a:ext cx="1628775" cy="813197"/>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3" name="Google Shape;1053;p30"/>
          <p:cNvSpPr/>
          <p:nvPr/>
        </p:nvSpPr>
        <p:spPr>
          <a:xfrm>
            <a:off x="138112" y="2290762"/>
            <a:ext cx="1421606" cy="1013222"/>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4" name="Google Shape;1054;p30"/>
          <p:cNvSpPr/>
          <p:nvPr/>
        </p:nvSpPr>
        <p:spPr>
          <a:xfrm>
            <a:off x="5106591" y="5486401"/>
            <a:ext cx="2756297" cy="320279"/>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5" name="Google Shape;1055;p30"/>
          <p:cNvSpPr txBox="1"/>
          <p:nvPr/>
        </p:nvSpPr>
        <p:spPr>
          <a:xfrm>
            <a:off x="99869" y="1025352"/>
            <a:ext cx="8645271" cy="346249"/>
          </a:xfrm>
          <a:prstGeom prst="rect">
            <a:avLst/>
          </a:prstGeom>
          <a:noFill/>
          <a:ln>
            <a:noFill/>
          </a:ln>
        </p:spPr>
        <p:txBody>
          <a:bodyPr anchorCtr="0" anchor="t" bIns="0" lIns="0" spcFirstLastPara="1" rIns="0" wrap="square" tIns="0">
            <a:spAutoFit/>
          </a:bodyPr>
          <a:lstStyle/>
          <a:p>
            <a:pPr indent="0" lvl="0" marL="9525" marR="0" rtl="0" algn="l">
              <a:lnSpc>
                <a:spcPct val="114083"/>
              </a:lnSpc>
              <a:spcBef>
                <a:spcPts val="0"/>
              </a:spcBef>
              <a:spcAft>
                <a:spcPts val="0"/>
              </a:spcAft>
              <a:buClr>
                <a:schemeClr val="accent1"/>
              </a:buClr>
              <a:buSzPts val="2400"/>
              <a:buFont typeface="Arial"/>
              <a:buNone/>
            </a:pPr>
            <a:r>
              <a:rPr b="0" i="0" lang="en-US" sz="2400" u="none" cap="none" strike="noStrike">
                <a:solidFill>
                  <a:schemeClr val="accent1"/>
                </a:solidFill>
                <a:latin typeface="Arial"/>
                <a:ea typeface="Arial"/>
                <a:cs typeface="Arial"/>
                <a:sym typeface="Arial"/>
              </a:rPr>
              <a:t>Large Companies that use Agile…and lots of local guys, too</a:t>
            </a:r>
            <a:endParaRPr/>
          </a:p>
        </p:txBody>
      </p:sp>
      <p:sp>
        <p:nvSpPr>
          <p:cNvPr id="1056" name="Google Shape;1056;p30"/>
          <p:cNvSpPr/>
          <p:nvPr/>
        </p:nvSpPr>
        <p:spPr>
          <a:xfrm>
            <a:off x="3658791" y="2103835"/>
            <a:ext cx="1528763" cy="536972"/>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7" name="Google Shape;1057;p30"/>
          <p:cNvSpPr/>
          <p:nvPr/>
        </p:nvSpPr>
        <p:spPr>
          <a:xfrm>
            <a:off x="2397919" y="4829176"/>
            <a:ext cx="1862138" cy="646509"/>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8" name="Google Shape;1058;p30"/>
          <p:cNvSpPr/>
          <p:nvPr/>
        </p:nvSpPr>
        <p:spPr>
          <a:xfrm>
            <a:off x="3943349" y="4196954"/>
            <a:ext cx="1200150" cy="756047"/>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59" name="Google Shape;1059;p30"/>
          <p:cNvSpPr/>
          <p:nvPr/>
        </p:nvSpPr>
        <p:spPr>
          <a:xfrm>
            <a:off x="7239001" y="1571626"/>
            <a:ext cx="1538288" cy="714375"/>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0" name="Google Shape;1060;p30"/>
          <p:cNvSpPr/>
          <p:nvPr/>
        </p:nvSpPr>
        <p:spPr>
          <a:xfrm>
            <a:off x="1849040" y="4006454"/>
            <a:ext cx="1781175" cy="383381"/>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1" name="Google Shape;1061;p30"/>
          <p:cNvSpPr/>
          <p:nvPr/>
        </p:nvSpPr>
        <p:spPr>
          <a:xfrm>
            <a:off x="1894285" y="5489972"/>
            <a:ext cx="1590675" cy="484585"/>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2" name="Google Shape;1062;p30"/>
          <p:cNvSpPr/>
          <p:nvPr/>
        </p:nvSpPr>
        <p:spPr>
          <a:xfrm>
            <a:off x="1840707" y="2500313"/>
            <a:ext cx="1246585" cy="603647"/>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3" name="Google Shape;1063;p30"/>
          <p:cNvSpPr/>
          <p:nvPr/>
        </p:nvSpPr>
        <p:spPr>
          <a:xfrm>
            <a:off x="8166496" y="2286000"/>
            <a:ext cx="1053704" cy="1054894"/>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4" name="Google Shape;1064;p30"/>
          <p:cNvSpPr/>
          <p:nvPr/>
        </p:nvSpPr>
        <p:spPr>
          <a:xfrm>
            <a:off x="5493543" y="1837136"/>
            <a:ext cx="1572816" cy="296465"/>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5" name="Google Shape;1065;p30"/>
          <p:cNvSpPr/>
          <p:nvPr/>
        </p:nvSpPr>
        <p:spPr>
          <a:xfrm>
            <a:off x="4947046" y="1462088"/>
            <a:ext cx="1181100" cy="442913"/>
          </a:xfrm>
          <a:prstGeom prst="rect">
            <a:avLst/>
          </a:prstGeom>
          <a:blipFill rotWithShape="1">
            <a:blip r:embed="rId3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6" name="Google Shape;1066;p30"/>
          <p:cNvSpPr/>
          <p:nvPr/>
        </p:nvSpPr>
        <p:spPr>
          <a:xfrm>
            <a:off x="5632848" y="4393407"/>
            <a:ext cx="1140619" cy="310753"/>
          </a:xfrm>
          <a:prstGeom prst="rect">
            <a:avLst/>
          </a:prstGeom>
          <a:blipFill rotWithShape="1">
            <a:blip r:embed="rId3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7" name="Google Shape;1067;p30"/>
          <p:cNvSpPr/>
          <p:nvPr/>
        </p:nvSpPr>
        <p:spPr>
          <a:xfrm>
            <a:off x="3881438" y="3538538"/>
            <a:ext cx="559594" cy="546497"/>
          </a:xfrm>
          <a:prstGeom prst="rect">
            <a:avLst/>
          </a:prstGeom>
          <a:blipFill rotWithShape="1">
            <a:blip r:embed="rId3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8" name="Google Shape;1068;p30"/>
          <p:cNvSpPr/>
          <p:nvPr/>
        </p:nvSpPr>
        <p:spPr>
          <a:xfrm>
            <a:off x="6368653" y="2751535"/>
            <a:ext cx="1708547" cy="801291"/>
          </a:xfrm>
          <a:prstGeom prst="rect">
            <a:avLst/>
          </a:prstGeom>
          <a:blipFill rotWithShape="1">
            <a:blip r:embed="rId3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69" name="Google Shape;1069;p30"/>
          <p:cNvSpPr/>
          <p:nvPr/>
        </p:nvSpPr>
        <p:spPr>
          <a:xfrm>
            <a:off x="2702718" y="1847851"/>
            <a:ext cx="1143000" cy="596503"/>
          </a:xfrm>
          <a:prstGeom prst="rect">
            <a:avLst/>
          </a:prstGeom>
          <a:blipFill rotWithShape="1">
            <a:blip r:embed="rId3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70" name="Google Shape;1070;p30"/>
          <p:cNvSpPr/>
          <p:nvPr/>
        </p:nvSpPr>
        <p:spPr>
          <a:xfrm>
            <a:off x="3767138" y="2808685"/>
            <a:ext cx="1531144" cy="542925"/>
          </a:xfrm>
          <a:prstGeom prst="rect">
            <a:avLst/>
          </a:prstGeom>
          <a:blipFill rotWithShape="1">
            <a:blip r:embed="rId3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71" name="Google Shape;1071;p30"/>
          <p:cNvSpPr/>
          <p:nvPr/>
        </p:nvSpPr>
        <p:spPr>
          <a:xfrm>
            <a:off x="5361385" y="3008710"/>
            <a:ext cx="746522" cy="740569"/>
          </a:xfrm>
          <a:prstGeom prst="rect">
            <a:avLst/>
          </a:prstGeom>
          <a:blipFill rotWithShape="1">
            <a:blip r:embed="rId3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
        <p:nvSpPr>
          <p:cNvPr id="1072" name="Google Shape;1072;p30"/>
          <p:cNvSpPr/>
          <p:nvPr/>
        </p:nvSpPr>
        <p:spPr>
          <a:xfrm>
            <a:off x="6555580" y="2152651"/>
            <a:ext cx="1229916" cy="551259"/>
          </a:xfrm>
          <a:prstGeom prst="rect">
            <a:avLst/>
          </a:prstGeom>
          <a:blipFill rotWithShape="1">
            <a:blip r:embed="rId3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pic>
        <p:nvPicPr>
          <p:cNvPr id="1077" name="Google Shape;1077;p31"/>
          <p:cNvPicPr preferRelativeResize="0"/>
          <p:nvPr/>
        </p:nvPicPr>
        <p:blipFill rotWithShape="1">
          <a:blip r:embed="rId3">
            <a:alphaModFix/>
          </a:blip>
          <a:srcRect b="0" l="0" r="0" t="0"/>
          <a:stretch/>
        </p:blipFill>
        <p:spPr>
          <a:xfrm>
            <a:off x="0" y="548680"/>
            <a:ext cx="9143999" cy="2347050"/>
          </a:xfrm>
          <a:prstGeom prst="rect">
            <a:avLst/>
          </a:prstGeom>
          <a:noFill/>
          <a:ln>
            <a:noFill/>
          </a:ln>
        </p:spPr>
      </p:pic>
      <p:pic>
        <p:nvPicPr>
          <p:cNvPr id="1078" name="Google Shape;1078;p31"/>
          <p:cNvPicPr preferRelativeResize="0"/>
          <p:nvPr/>
        </p:nvPicPr>
        <p:blipFill rotWithShape="1">
          <a:blip r:embed="rId4">
            <a:alphaModFix/>
          </a:blip>
          <a:srcRect b="0" l="0" r="0" t="0"/>
          <a:stretch/>
        </p:blipFill>
        <p:spPr>
          <a:xfrm>
            <a:off x="5918" y="2996952"/>
            <a:ext cx="9144000" cy="26183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32"/>
          <p:cNvSpPr txBox="1"/>
          <p:nvPr>
            <p:ph idx="1" type="body"/>
          </p:nvPr>
        </p:nvSpPr>
        <p:spPr>
          <a:xfrm>
            <a:off x="457200" y="1577340"/>
            <a:ext cx="3977640" cy="452628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0"/>
              </a:spcBef>
              <a:spcAft>
                <a:spcPts val="0"/>
              </a:spcAft>
              <a:buSzPts val="2200"/>
              <a:buNone/>
            </a:pPr>
            <a:r>
              <a:rPr b="1" lang="en-US" sz="2200"/>
              <a:t>RUP</a:t>
            </a:r>
            <a:r>
              <a:rPr lang="en-US" sz="2200"/>
              <a:t>:</a:t>
            </a:r>
            <a:endParaRPr/>
          </a:p>
          <a:p>
            <a:pPr indent="0" lvl="0" marL="101600" rtl="0" algn="l">
              <a:lnSpc>
                <a:spcPct val="100000"/>
              </a:lnSpc>
              <a:spcBef>
                <a:spcPts val="1500"/>
              </a:spcBef>
              <a:spcAft>
                <a:spcPts val="0"/>
              </a:spcAft>
              <a:buSzPts val="1600"/>
              <a:buNone/>
            </a:pPr>
            <a:r>
              <a:rPr b="1" lang="en-US">
                <a:solidFill>
                  <a:srgbClr val="C00000"/>
                </a:solidFill>
              </a:rPr>
              <a:t>Heavyweight</a:t>
            </a:r>
            <a:r>
              <a:rPr lang="en-US"/>
              <a:t>, </a:t>
            </a:r>
            <a:r>
              <a:rPr b="1" lang="en-US">
                <a:solidFill>
                  <a:srgbClr val="FF3300"/>
                </a:solidFill>
              </a:rPr>
              <a:t>Is a Framework</a:t>
            </a:r>
            <a:endParaRPr/>
          </a:p>
          <a:p>
            <a:pPr indent="-154432" lvl="0" marL="256032" rtl="0" algn="l">
              <a:lnSpc>
                <a:spcPct val="100000"/>
              </a:lnSpc>
              <a:spcBef>
                <a:spcPts val="1500"/>
              </a:spcBef>
              <a:spcAft>
                <a:spcPts val="0"/>
              </a:spcAft>
              <a:buSzPts val="1600"/>
              <a:buFont typeface="Arial"/>
              <a:buChar char="•"/>
            </a:pPr>
            <a:r>
              <a:rPr b="0" i="0" lang="en-US">
                <a:solidFill>
                  <a:srgbClr val="424242"/>
                </a:solidFill>
                <a:latin typeface="Arial"/>
                <a:ea typeface="Arial"/>
                <a:cs typeface="Arial"/>
                <a:sym typeface="Arial"/>
              </a:rPr>
              <a:t>Use-case driven from inception to deployment, small team size</a:t>
            </a:r>
            <a:endParaRPr/>
          </a:p>
          <a:p>
            <a:pPr indent="-154432" lvl="0" marL="256032" rtl="0" algn="l">
              <a:lnSpc>
                <a:spcPct val="100000"/>
              </a:lnSpc>
              <a:spcBef>
                <a:spcPts val="1500"/>
              </a:spcBef>
              <a:spcAft>
                <a:spcPts val="0"/>
              </a:spcAft>
              <a:buSzPts val="1600"/>
              <a:buFont typeface="Arial"/>
              <a:buChar char="•"/>
            </a:pPr>
            <a:r>
              <a:rPr b="0" i="0" lang="en-US">
                <a:solidFill>
                  <a:srgbClr val="424242"/>
                </a:solidFill>
                <a:latin typeface="Arial"/>
                <a:ea typeface="Arial"/>
                <a:cs typeface="Arial"/>
                <a:sym typeface="Arial"/>
              </a:rPr>
              <a:t>Architecture-centric, model visually, well-documented, lots of artifact</a:t>
            </a:r>
            <a:endParaRPr/>
          </a:p>
          <a:p>
            <a:pPr indent="-154432" lvl="0" marL="256032" rtl="0" algn="l">
              <a:lnSpc>
                <a:spcPct val="100000"/>
              </a:lnSpc>
              <a:spcBef>
                <a:spcPts val="1500"/>
              </a:spcBef>
              <a:spcAft>
                <a:spcPts val="0"/>
              </a:spcAft>
              <a:buSzPts val="1600"/>
              <a:buFont typeface="Arial"/>
              <a:buChar char="•"/>
            </a:pPr>
            <a:r>
              <a:rPr b="0" i="0" lang="en-US">
                <a:solidFill>
                  <a:srgbClr val="424242"/>
                </a:solidFill>
                <a:latin typeface="Arial"/>
                <a:ea typeface="Arial"/>
                <a:cs typeface="Arial"/>
                <a:sym typeface="Arial"/>
              </a:rPr>
              <a:t>Iterative and incremental, where large projects are divided into smaller projects</a:t>
            </a:r>
            <a:endParaRPr/>
          </a:p>
          <a:p>
            <a:pPr indent="-154432" lvl="0" marL="256032" rtl="0" algn="l">
              <a:lnSpc>
                <a:spcPct val="100000"/>
              </a:lnSpc>
              <a:spcBef>
                <a:spcPts val="1500"/>
              </a:spcBef>
              <a:spcAft>
                <a:spcPts val="0"/>
              </a:spcAft>
              <a:buSzPts val="1600"/>
              <a:buChar char="•"/>
            </a:pPr>
            <a:r>
              <a:rPr lang="en-US"/>
              <a:t>Long-term detailed planning</a:t>
            </a:r>
            <a:endParaRPr/>
          </a:p>
        </p:txBody>
      </p:sp>
      <p:sp>
        <p:nvSpPr>
          <p:cNvPr id="1084" name="Google Shape;1084;p32"/>
          <p:cNvSpPr txBox="1"/>
          <p:nvPr>
            <p:ph idx="2" type="body"/>
          </p:nvPr>
        </p:nvSpPr>
        <p:spPr>
          <a:xfrm>
            <a:off x="4709159" y="1577340"/>
            <a:ext cx="3977640" cy="452628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0"/>
              </a:spcBef>
              <a:spcAft>
                <a:spcPts val="0"/>
              </a:spcAft>
              <a:buSzPts val="2200"/>
              <a:buNone/>
            </a:pPr>
            <a:r>
              <a:rPr b="1" lang="en-US" sz="2200"/>
              <a:t>Agile</a:t>
            </a:r>
            <a:r>
              <a:rPr lang="en-US" sz="2200"/>
              <a:t>:</a:t>
            </a:r>
            <a:endParaRPr/>
          </a:p>
          <a:p>
            <a:pPr indent="0" lvl="0" marL="101600" rtl="0" algn="l">
              <a:lnSpc>
                <a:spcPct val="100000"/>
              </a:lnSpc>
              <a:spcBef>
                <a:spcPts val="1500"/>
              </a:spcBef>
              <a:spcAft>
                <a:spcPts val="0"/>
              </a:spcAft>
              <a:buSzPts val="1600"/>
              <a:buNone/>
            </a:pPr>
            <a:r>
              <a:rPr b="1" lang="en-US">
                <a:solidFill>
                  <a:srgbClr val="C00000"/>
                </a:solidFill>
              </a:rPr>
              <a:t>Lightweight</a:t>
            </a:r>
            <a:r>
              <a:rPr lang="en-US"/>
              <a:t>, </a:t>
            </a:r>
            <a:r>
              <a:rPr b="1" lang="en-US">
                <a:solidFill>
                  <a:srgbClr val="FF0000"/>
                </a:solidFill>
              </a:rPr>
              <a:t>Like a Philosophy</a:t>
            </a:r>
            <a:endParaRPr/>
          </a:p>
          <a:p>
            <a:pPr indent="-154432" lvl="0" marL="256032" rtl="0" algn="l">
              <a:lnSpc>
                <a:spcPct val="100000"/>
              </a:lnSpc>
              <a:spcBef>
                <a:spcPts val="1500"/>
              </a:spcBef>
              <a:spcAft>
                <a:spcPts val="0"/>
              </a:spcAft>
              <a:buSzPts val="1600"/>
              <a:buChar char="•"/>
            </a:pPr>
            <a:r>
              <a:rPr lang="en-US"/>
              <a:t>Small cross-functional teams are used</a:t>
            </a:r>
            <a:endParaRPr/>
          </a:p>
          <a:p>
            <a:pPr indent="-154432" lvl="0" marL="256032" rtl="0" algn="l">
              <a:lnSpc>
                <a:spcPct val="100000"/>
              </a:lnSpc>
              <a:spcBef>
                <a:spcPts val="1500"/>
              </a:spcBef>
              <a:spcAft>
                <a:spcPts val="0"/>
              </a:spcAft>
              <a:buSzPts val="1600"/>
              <a:buChar char="•"/>
            </a:pPr>
            <a:r>
              <a:rPr lang="en-US"/>
              <a:t>Daily status meetings are held, less artifact can be better</a:t>
            </a:r>
            <a:endParaRPr/>
          </a:p>
          <a:p>
            <a:pPr indent="-154432" lvl="0" marL="256032" rtl="0" algn="l">
              <a:lnSpc>
                <a:spcPct val="100000"/>
              </a:lnSpc>
              <a:spcBef>
                <a:spcPts val="1500"/>
              </a:spcBef>
              <a:spcAft>
                <a:spcPts val="0"/>
              </a:spcAft>
              <a:buSzPts val="1600"/>
              <a:buChar char="•"/>
            </a:pPr>
            <a:r>
              <a:rPr lang="en-US"/>
              <a:t>Short timeframe increments for each </a:t>
            </a:r>
            <a:br>
              <a:rPr lang="en-US"/>
            </a:br>
            <a:r>
              <a:rPr lang="en-US"/>
              <a:t>change, short-term planning </a:t>
            </a:r>
            <a:endParaRPr/>
          </a:p>
          <a:p>
            <a:pPr indent="-154432" lvl="0" marL="256032" rtl="0" algn="l">
              <a:lnSpc>
                <a:spcPct val="100000"/>
              </a:lnSpc>
              <a:spcBef>
                <a:spcPts val="1500"/>
              </a:spcBef>
              <a:spcAft>
                <a:spcPts val="0"/>
              </a:spcAft>
              <a:buSzPts val="1600"/>
              <a:buChar char="•"/>
            </a:pPr>
            <a:r>
              <a:rPr lang="en-US"/>
              <a:t>A working project is completed at </a:t>
            </a:r>
            <a:br>
              <a:rPr lang="en-US"/>
            </a:br>
            <a:r>
              <a:rPr lang="en-US"/>
              <a:t>end of each iteration and </a:t>
            </a:r>
            <a:br>
              <a:rPr lang="en-US"/>
            </a:br>
            <a:r>
              <a:rPr lang="en-US"/>
              <a:t>demonstrated to stakeholders</a:t>
            </a:r>
            <a:endParaRPr/>
          </a:p>
          <a:p>
            <a:pPr indent="0" lvl="0" marL="101600" rtl="0" algn="l">
              <a:lnSpc>
                <a:spcPct val="100000"/>
              </a:lnSpc>
              <a:spcBef>
                <a:spcPts val="1500"/>
              </a:spcBef>
              <a:spcAft>
                <a:spcPts val="0"/>
              </a:spcAft>
              <a:buSzPts val="1600"/>
              <a:buNone/>
            </a:pPr>
            <a:r>
              <a:t/>
            </a:r>
            <a:endParaRPr/>
          </a:p>
        </p:txBody>
      </p:sp>
      <p:sp>
        <p:nvSpPr>
          <p:cNvPr id="1085" name="Google Shape;1085;p32"/>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300"/>
              <a:buNone/>
            </a:pPr>
            <a:r>
              <a:rPr lang="en-US">
                <a:solidFill>
                  <a:srgbClr val="005F7A"/>
                </a:solidFill>
                <a:latin typeface="Calibri"/>
                <a:ea typeface="Calibri"/>
                <a:cs typeface="Calibri"/>
                <a:sym typeface="Calibri"/>
              </a:rPr>
              <a:t>Main characteristics comparison: RUP vs Agile</a:t>
            </a:r>
            <a:br>
              <a:rPr lang="en-US">
                <a:solidFill>
                  <a:srgbClr val="005F7A"/>
                </a:solidFill>
                <a:latin typeface="Calibri"/>
                <a:ea typeface="Calibri"/>
                <a:cs typeface="Calibri"/>
                <a:sym typeface="Calibri"/>
              </a:rPr>
            </a:br>
            <a:r>
              <a:rPr b="1" lang="en-US" sz="2200">
                <a:solidFill>
                  <a:srgbClr val="005F7A"/>
                </a:solidFill>
                <a:latin typeface="Arial"/>
                <a:ea typeface="Arial"/>
                <a:cs typeface="Arial"/>
                <a:sym typeface="Arial"/>
              </a:rPr>
              <a:t>1.4</a:t>
            </a:r>
            <a:r>
              <a:rPr lang="en-US" sz="2200">
                <a:solidFill>
                  <a:srgbClr val="005F7A"/>
                </a:solidFill>
                <a:latin typeface="Arial"/>
                <a:ea typeface="Arial"/>
                <a:cs typeface="Arial"/>
                <a:sym typeface="Arial"/>
              </a:rPr>
              <a:t> The great methodologies debate</a:t>
            </a:r>
            <a:endParaRPr sz="2200">
              <a:solidFill>
                <a:srgbClr val="005F7A"/>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33"/>
          <p:cNvSpPr txBox="1"/>
          <p:nvPr>
            <p:ph idx="1" type="body"/>
          </p:nvPr>
        </p:nvSpPr>
        <p:spPr>
          <a:xfrm>
            <a:off x="457200" y="1484784"/>
            <a:ext cx="3977640" cy="5157845"/>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0"/>
              </a:spcBef>
              <a:spcAft>
                <a:spcPts val="0"/>
              </a:spcAft>
              <a:buSzPts val="2200"/>
              <a:buNone/>
            </a:pPr>
            <a:r>
              <a:rPr b="1" lang="en-US" sz="2200"/>
              <a:t>RUP:</a:t>
            </a:r>
            <a:endParaRPr/>
          </a:p>
          <a:p>
            <a:pPr indent="-154432" lvl="0" marL="256032" rtl="0" algn="l">
              <a:lnSpc>
                <a:spcPct val="100000"/>
              </a:lnSpc>
              <a:spcBef>
                <a:spcPts val="1500"/>
              </a:spcBef>
              <a:spcAft>
                <a:spcPts val="0"/>
              </a:spcAft>
              <a:buSzPts val="1600"/>
              <a:buChar char="•"/>
            </a:pPr>
            <a:r>
              <a:rPr b="0" i="0" lang="en-US">
                <a:solidFill>
                  <a:srgbClr val="000000"/>
                </a:solidFill>
                <a:latin typeface="Arial"/>
                <a:ea typeface="Arial"/>
                <a:cs typeface="Arial"/>
                <a:sym typeface="Arial"/>
              </a:rPr>
              <a:t>It mostly </a:t>
            </a:r>
            <a:r>
              <a:rPr b="0" i="0" lang="en-US">
                <a:solidFill>
                  <a:srgbClr val="FF0000"/>
                </a:solidFill>
                <a:latin typeface="Arial"/>
                <a:ea typeface="Arial"/>
                <a:cs typeface="Arial"/>
                <a:sym typeface="Arial"/>
              </a:rPr>
              <a:t>relies on the ability of experts </a:t>
            </a:r>
            <a:r>
              <a:rPr b="0" i="0" lang="en-US">
                <a:solidFill>
                  <a:srgbClr val="000000"/>
                </a:solidFill>
                <a:latin typeface="Arial"/>
                <a:ea typeface="Arial"/>
                <a:cs typeface="Arial"/>
                <a:sym typeface="Arial"/>
              </a:rPr>
              <a:t>and professionals to assign the activities to individuals</a:t>
            </a:r>
            <a:endParaRPr/>
          </a:p>
          <a:p>
            <a:pPr indent="-154432" lvl="0" marL="256032" rtl="0" algn="l">
              <a:lnSpc>
                <a:spcPct val="100000"/>
              </a:lnSpc>
              <a:spcBef>
                <a:spcPts val="1500"/>
              </a:spcBef>
              <a:spcAft>
                <a:spcPts val="0"/>
              </a:spcAft>
              <a:buSzPts val="1600"/>
              <a:buChar char="•"/>
            </a:pPr>
            <a:r>
              <a:rPr b="0" i="0" lang="en-US">
                <a:solidFill>
                  <a:srgbClr val="000000"/>
                </a:solidFill>
                <a:latin typeface="Arial"/>
                <a:ea typeface="Arial"/>
                <a:cs typeface="Arial"/>
                <a:sym typeface="Arial"/>
              </a:rPr>
              <a:t>It is a rather complex method which </a:t>
            </a:r>
            <a:r>
              <a:rPr b="0" i="0" lang="en-US">
                <a:solidFill>
                  <a:srgbClr val="FF0000"/>
                </a:solidFill>
                <a:latin typeface="Arial"/>
                <a:ea typeface="Arial"/>
                <a:cs typeface="Arial"/>
                <a:sym typeface="Arial"/>
              </a:rPr>
              <a:t>makes its implementation challenging</a:t>
            </a:r>
            <a:r>
              <a:rPr b="0" i="0" lang="en-US">
                <a:solidFill>
                  <a:srgbClr val="000000"/>
                </a:solidFill>
                <a:latin typeface="Arial"/>
                <a:ea typeface="Arial"/>
                <a:cs typeface="Arial"/>
                <a:sym typeface="Arial"/>
              </a:rPr>
              <a:t>, particularly for smaller businesses, teams or projects</a:t>
            </a:r>
            <a:endParaRPr/>
          </a:p>
          <a:p>
            <a:pPr indent="-154432" lvl="0" marL="256032" rtl="0" algn="l">
              <a:lnSpc>
                <a:spcPct val="100000"/>
              </a:lnSpc>
              <a:spcBef>
                <a:spcPts val="1500"/>
              </a:spcBef>
              <a:spcAft>
                <a:spcPts val="0"/>
              </a:spcAft>
              <a:buSzPts val="1600"/>
              <a:buChar char="•"/>
            </a:pPr>
            <a:r>
              <a:rPr lang="en-US">
                <a:solidFill>
                  <a:srgbClr val="000000"/>
                </a:solidFill>
                <a:latin typeface="Arial"/>
                <a:ea typeface="Arial"/>
                <a:cs typeface="Arial"/>
                <a:sym typeface="Arial"/>
              </a:rPr>
              <a:t>A </a:t>
            </a:r>
            <a:r>
              <a:rPr lang="en-US">
                <a:solidFill>
                  <a:srgbClr val="FF0000"/>
                </a:solidFill>
                <a:latin typeface="Arial"/>
                <a:ea typeface="Arial"/>
                <a:cs typeface="Arial"/>
                <a:sym typeface="Arial"/>
              </a:rPr>
              <a:t>long time is spent doing requirements</a:t>
            </a:r>
            <a:r>
              <a:rPr lang="en-US">
                <a:solidFill>
                  <a:srgbClr val="000000"/>
                </a:solidFill>
                <a:latin typeface="Arial"/>
                <a:ea typeface="Arial"/>
                <a:cs typeface="Arial"/>
                <a:sym typeface="Arial"/>
              </a:rPr>
              <a:t> or design work before programming starts</a:t>
            </a:r>
            <a:endParaRPr/>
          </a:p>
          <a:p>
            <a:pPr indent="-154432" lvl="0" marL="256032" rtl="0" algn="l">
              <a:lnSpc>
                <a:spcPct val="100000"/>
              </a:lnSpc>
              <a:spcBef>
                <a:spcPts val="1500"/>
              </a:spcBef>
              <a:spcAft>
                <a:spcPts val="0"/>
              </a:spcAft>
              <a:buSzPts val="1600"/>
              <a:buChar char="•"/>
            </a:pPr>
            <a:r>
              <a:rPr lang="en-US">
                <a:solidFill>
                  <a:srgbClr val="000000"/>
                </a:solidFill>
                <a:latin typeface="Arial"/>
                <a:ea typeface="Arial"/>
                <a:cs typeface="Arial"/>
                <a:sym typeface="Arial"/>
              </a:rPr>
              <a:t>Too </a:t>
            </a:r>
            <a:r>
              <a:rPr lang="en-US">
                <a:solidFill>
                  <a:srgbClr val="FF0000"/>
                </a:solidFill>
                <a:latin typeface="Arial"/>
                <a:ea typeface="Arial"/>
                <a:cs typeface="Arial"/>
                <a:sym typeface="Arial"/>
              </a:rPr>
              <a:t>many roles, artifacts </a:t>
            </a:r>
            <a:r>
              <a:rPr lang="en-US">
                <a:solidFill>
                  <a:srgbClr val="000000"/>
                </a:solidFill>
                <a:latin typeface="Arial"/>
                <a:ea typeface="Arial"/>
                <a:cs typeface="Arial"/>
                <a:sym typeface="Arial"/>
              </a:rPr>
              <a:t>required</a:t>
            </a:r>
            <a:endParaRPr/>
          </a:p>
          <a:p>
            <a:pPr indent="-154432" lvl="0" marL="256032" rtl="0" algn="l">
              <a:lnSpc>
                <a:spcPct val="100000"/>
              </a:lnSpc>
              <a:spcBef>
                <a:spcPts val="1500"/>
              </a:spcBef>
              <a:spcAft>
                <a:spcPts val="0"/>
              </a:spcAft>
              <a:buSzPts val="1600"/>
              <a:buChar char="•"/>
            </a:pPr>
            <a:r>
              <a:rPr lang="en-US">
                <a:solidFill>
                  <a:srgbClr val="FF0000"/>
                </a:solidFill>
                <a:latin typeface="Arial"/>
                <a:ea typeface="Arial"/>
                <a:cs typeface="Arial"/>
                <a:sym typeface="Arial"/>
              </a:rPr>
              <a:t>High cost </a:t>
            </a:r>
            <a:r>
              <a:rPr lang="en-US">
                <a:solidFill>
                  <a:srgbClr val="000000"/>
                </a:solidFill>
                <a:latin typeface="Arial"/>
                <a:ea typeface="Arial"/>
                <a:cs typeface="Arial"/>
                <a:sym typeface="Arial"/>
              </a:rPr>
              <a:t>in managing, following RUP project</a:t>
            </a:r>
            <a:endParaRPr/>
          </a:p>
          <a:p>
            <a:pPr indent="-154432" lvl="0" marL="256032" rtl="0" algn="l">
              <a:lnSpc>
                <a:spcPct val="100000"/>
              </a:lnSpc>
              <a:spcBef>
                <a:spcPts val="1500"/>
              </a:spcBef>
              <a:spcAft>
                <a:spcPts val="0"/>
              </a:spcAft>
              <a:buSzPts val="1600"/>
              <a:buChar char="•"/>
            </a:pPr>
            <a:r>
              <a:rPr lang="en-US">
                <a:solidFill>
                  <a:srgbClr val="000000"/>
                </a:solidFill>
                <a:latin typeface="Arial"/>
                <a:ea typeface="Arial"/>
                <a:cs typeface="Arial"/>
                <a:sym typeface="Arial"/>
              </a:rPr>
              <a:t>Tool-set are useful but </a:t>
            </a:r>
            <a:r>
              <a:rPr lang="en-US">
                <a:solidFill>
                  <a:srgbClr val="FF0000"/>
                </a:solidFill>
                <a:latin typeface="Arial"/>
                <a:ea typeface="Arial"/>
                <a:cs typeface="Arial"/>
                <a:sym typeface="Arial"/>
              </a:rPr>
              <a:t>expensive</a:t>
            </a:r>
            <a:endParaRPr/>
          </a:p>
        </p:txBody>
      </p:sp>
      <p:sp>
        <p:nvSpPr>
          <p:cNvPr id="1091" name="Google Shape;1091;p33"/>
          <p:cNvSpPr txBox="1"/>
          <p:nvPr>
            <p:ph idx="2" type="body"/>
          </p:nvPr>
        </p:nvSpPr>
        <p:spPr>
          <a:xfrm>
            <a:off x="4709158" y="1484784"/>
            <a:ext cx="4327337" cy="5256584"/>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0"/>
              </a:spcBef>
              <a:spcAft>
                <a:spcPts val="0"/>
              </a:spcAft>
              <a:buSzPts val="2200"/>
              <a:buNone/>
            </a:pPr>
            <a:r>
              <a:rPr b="1" lang="en-US" sz="2200"/>
              <a:t>Agile:</a:t>
            </a:r>
            <a:endParaRPr/>
          </a:p>
          <a:p>
            <a:pPr indent="-154432" lvl="0" marL="256032" rtl="0" algn="l">
              <a:lnSpc>
                <a:spcPct val="100000"/>
              </a:lnSpc>
              <a:spcBef>
                <a:spcPts val="600"/>
              </a:spcBef>
              <a:spcAft>
                <a:spcPts val="0"/>
              </a:spcAft>
              <a:buSzPts val="1600"/>
              <a:buChar char="•"/>
            </a:pPr>
            <a:r>
              <a:rPr lang="en-US" sz="1600">
                <a:latin typeface="Arial"/>
                <a:ea typeface="Arial"/>
                <a:cs typeface="Arial"/>
                <a:sym typeface="Arial"/>
              </a:rPr>
              <a:t>It can be difficult to keep the interest of </a:t>
            </a:r>
            <a:r>
              <a:rPr lang="en-US" sz="1600">
                <a:solidFill>
                  <a:srgbClr val="FF0000"/>
                </a:solidFill>
                <a:latin typeface="Arial"/>
                <a:ea typeface="Arial"/>
                <a:cs typeface="Arial"/>
                <a:sym typeface="Arial"/>
              </a:rPr>
              <a:t>customers / users </a:t>
            </a:r>
            <a:r>
              <a:rPr lang="en-US" sz="1600">
                <a:latin typeface="Arial"/>
                <a:ea typeface="Arial"/>
                <a:cs typeface="Arial"/>
                <a:sym typeface="Arial"/>
              </a:rPr>
              <a:t>who are involved in the process.</a:t>
            </a:r>
            <a:endParaRPr/>
          </a:p>
          <a:p>
            <a:pPr indent="-154432" lvl="0" marL="256032" rtl="0" algn="l">
              <a:lnSpc>
                <a:spcPct val="100000"/>
              </a:lnSpc>
              <a:spcBef>
                <a:spcPts val="600"/>
              </a:spcBef>
              <a:spcAft>
                <a:spcPts val="0"/>
              </a:spcAft>
              <a:buSzPts val="1600"/>
              <a:buChar char="•"/>
            </a:pPr>
            <a:r>
              <a:rPr lang="en-US" sz="1600">
                <a:latin typeface="Arial"/>
                <a:ea typeface="Arial"/>
                <a:cs typeface="Arial"/>
                <a:sym typeface="Arial"/>
              </a:rPr>
              <a:t>Team members may be unsuited to the </a:t>
            </a:r>
            <a:r>
              <a:rPr lang="en-US" sz="1600">
                <a:solidFill>
                  <a:srgbClr val="FF0000"/>
                </a:solidFill>
                <a:latin typeface="Arial"/>
                <a:ea typeface="Arial"/>
                <a:cs typeface="Arial"/>
                <a:sym typeface="Arial"/>
              </a:rPr>
              <a:t>intense involvement </a:t>
            </a:r>
            <a:r>
              <a:rPr lang="en-US" sz="1600">
                <a:latin typeface="Arial"/>
                <a:ea typeface="Arial"/>
                <a:cs typeface="Arial"/>
                <a:sym typeface="Arial"/>
              </a:rPr>
              <a:t>that characterizes agile methods.</a:t>
            </a:r>
            <a:endParaRPr/>
          </a:p>
          <a:p>
            <a:pPr indent="-154432" lvl="0" marL="256032" rtl="0" algn="l">
              <a:lnSpc>
                <a:spcPct val="100000"/>
              </a:lnSpc>
              <a:spcBef>
                <a:spcPts val="600"/>
              </a:spcBef>
              <a:spcAft>
                <a:spcPts val="0"/>
              </a:spcAft>
              <a:buSzPts val="1600"/>
              <a:buChar char="•"/>
            </a:pPr>
            <a:r>
              <a:rPr lang="en-US" sz="1600">
                <a:solidFill>
                  <a:srgbClr val="FF0000"/>
                </a:solidFill>
                <a:latin typeface="Arial"/>
                <a:ea typeface="Arial"/>
                <a:cs typeface="Arial"/>
                <a:sym typeface="Arial"/>
              </a:rPr>
              <a:t>Prioritizing</a:t>
            </a:r>
            <a:r>
              <a:rPr lang="en-US" sz="1600">
                <a:latin typeface="Arial"/>
                <a:ea typeface="Arial"/>
                <a:cs typeface="Arial"/>
                <a:sym typeface="Arial"/>
              </a:rPr>
              <a:t> changes can be difficult where there are </a:t>
            </a:r>
            <a:r>
              <a:rPr lang="en-US" sz="1600">
                <a:solidFill>
                  <a:srgbClr val="FF0000"/>
                </a:solidFill>
                <a:latin typeface="Arial"/>
                <a:ea typeface="Arial"/>
                <a:cs typeface="Arial"/>
                <a:sym typeface="Arial"/>
              </a:rPr>
              <a:t>multiple stakeholders</a:t>
            </a:r>
            <a:r>
              <a:rPr lang="en-US" sz="1600">
                <a:latin typeface="Arial"/>
                <a:ea typeface="Arial"/>
                <a:cs typeface="Arial"/>
                <a:sym typeface="Arial"/>
              </a:rPr>
              <a:t>.</a:t>
            </a:r>
            <a:endParaRPr/>
          </a:p>
          <a:p>
            <a:pPr indent="-154432" lvl="0" marL="256032" rtl="0" algn="l">
              <a:lnSpc>
                <a:spcPct val="100000"/>
              </a:lnSpc>
              <a:spcBef>
                <a:spcPts val="600"/>
              </a:spcBef>
              <a:spcAft>
                <a:spcPts val="0"/>
              </a:spcAft>
              <a:buSzPts val="1600"/>
              <a:buChar char="•"/>
            </a:pPr>
            <a:r>
              <a:rPr lang="en-US" sz="1600">
                <a:latin typeface="Arial"/>
                <a:ea typeface="Arial"/>
                <a:cs typeface="Arial"/>
                <a:sym typeface="Arial"/>
              </a:rPr>
              <a:t>Maintaining </a:t>
            </a:r>
            <a:r>
              <a:rPr lang="en-US" sz="1600">
                <a:solidFill>
                  <a:srgbClr val="FF0000"/>
                </a:solidFill>
                <a:latin typeface="Arial"/>
                <a:ea typeface="Arial"/>
                <a:cs typeface="Arial"/>
                <a:sym typeface="Arial"/>
              </a:rPr>
              <a:t>simplicity requires extra work</a:t>
            </a:r>
            <a:r>
              <a:rPr lang="en-US" sz="1600">
                <a:latin typeface="Arial"/>
                <a:ea typeface="Arial"/>
                <a:cs typeface="Arial"/>
                <a:sym typeface="Arial"/>
              </a:rPr>
              <a:t>.</a:t>
            </a:r>
            <a:endParaRPr/>
          </a:p>
          <a:p>
            <a:pPr indent="-154432" lvl="0" marL="256032" rtl="0" algn="l">
              <a:lnSpc>
                <a:spcPct val="100000"/>
              </a:lnSpc>
              <a:spcBef>
                <a:spcPts val="600"/>
              </a:spcBef>
              <a:spcAft>
                <a:spcPts val="0"/>
              </a:spcAft>
              <a:buSzPts val="1600"/>
              <a:buChar char="•"/>
            </a:pPr>
            <a:r>
              <a:rPr lang="en-US" sz="1600">
                <a:solidFill>
                  <a:srgbClr val="FF0000"/>
                </a:solidFill>
                <a:latin typeface="Arial"/>
                <a:ea typeface="Arial"/>
                <a:cs typeface="Arial"/>
                <a:sym typeface="Arial"/>
              </a:rPr>
              <a:t>Contracts</a:t>
            </a:r>
            <a:r>
              <a:rPr lang="en-US" sz="1600">
                <a:latin typeface="Arial"/>
                <a:ea typeface="Arial"/>
                <a:cs typeface="Arial"/>
                <a:sym typeface="Arial"/>
              </a:rPr>
              <a:t> may be a problem as with other approaches to iterative development.</a:t>
            </a:r>
            <a:endParaRPr/>
          </a:p>
          <a:p>
            <a:pPr indent="-154432" lvl="0" marL="256032" rtl="0" algn="l">
              <a:lnSpc>
                <a:spcPct val="100000"/>
              </a:lnSpc>
              <a:spcBef>
                <a:spcPts val="600"/>
              </a:spcBef>
              <a:spcAft>
                <a:spcPts val="0"/>
              </a:spcAft>
              <a:buSzPts val="1600"/>
              <a:buChar char="•"/>
            </a:pPr>
            <a:r>
              <a:rPr lang="en-US" sz="1600">
                <a:latin typeface="Arial"/>
                <a:ea typeface="Arial"/>
                <a:cs typeface="Arial"/>
                <a:sym typeface="Arial"/>
              </a:rPr>
              <a:t>Because of their focus on small, tightly-integrated teams, there are problems in </a:t>
            </a:r>
            <a:r>
              <a:rPr lang="en-US" sz="1600">
                <a:solidFill>
                  <a:srgbClr val="C00000"/>
                </a:solidFill>
                <a:latin typeface="Arial"/>
                <a:ea typeface="Arial"/>
                <a:cs typeface="Arial"/>
                <a:sym typeface="Arial"/>
              </a:rPr>
              <a:t>scaling</a:t>
            </a:r>
            <a:r>
              <a:rPr lang="en-US" sz="1600">
                <a:latin typeface="Arial"/>
                <a:ea typeface="Arial"/>
                <a:cs typeface="Arial"/>
                <a:sym typeface="Arial"/>
              </a:rPr>
              <a:t> agile methods to </a:t>
            </a:r>
            <a:r>
              <a:rPr lang="en-US" sz="1600">
                <a:solidFill>
                  <a:srgbClr val="C00000"/>
                </a:solidFill>
                <a:latin typeface="Arial"/>
                <a:ea typeface="Arial"/>
                <a:cs typeface="Arial"/>
                <a:sym typeface="Arial"/>
              </a:rPr>
              <a:t>large systems</a:t>
            </a:r>
            <a:r>
              <a:rPr lang="en-US" sz="1600">
                <a:latin typeface="Arial"/>
                <a:ea typeface="Arial"/>
                <a:cs typeface="Arial"/>
                <a:sym typeface="Arial"/>
              </a:rPr>
              <a:t>. </a:t>
            </a:r>
            <a:endParaRPr/>
          </a:p>
          <a:p>
            <a:pPr indent="-154432" lvl="0" marL="256032" rtl="0" algn="l">
              <a:lnSpc>
                <a:spcPct val="100000"/>
              </a:lnSpc>
              <a:spcBef>
                <a:spcPts val="600"/>
              </a:spcBef>
              <a:spcAft>
                <a:spcPts val="0"/>
              </a:spcAft>
              <a:buSzPts val="1600"/>
              <a:buChar char="•"/>
            </a:pPr>
            <a:r>
              <a:rPr lang="en-US" sz="1600">
                <a:solidFill>
                  <a:srgbClr val="C00000"/>
                </a:solidFill>
                <a:latin typeface="Arial"/>
                <a:ea typeface="Arial"/>
                <a:cs typeface="Arial"/>
                <a:sym typeface="Arial"/>
              </a:rPr>
              <a:t>Less</a:t>
            </a:r>
            <a:r>
              <a:rPr lang="en-US" sz="1600">
                <a:latin typeface="Arial"/>
                <a:ea typeface="Arial"/>
                <a:cs typeface="Arial"/>
                <a:sym typeface="Arial"/>
              </a:rPr>
              <a:t> emphasis on </a:t>
            </a:r>
            <a:r>
              <a:rPr lang="en-US" sz="1600">
                <a:solidFill>
                  <a:srgbClr val="C00000"/>
                </a:solidFill>
                <a:latin typeface="Arial"/>
                <a:ea typeface="Arial"/>
                <a:cs typeface="Arial"/>
                <a:sym typeface="Arial"/>
              </a:rPr>
              <a:t>documentation</a:t>
            </a:r>
            <a:r>
              <a:rPr lang="en-US" sz="1600">
                <a:latin typeface="Arial"/>
                <a:ea typeface="Arial"/>
                <a:cs typeface="Arial"/>
                <a:sym typeface="Arial"/>
              </a:rPr>
              <a:t> - harder to maintain when you get a new team for maintenance</a:t>
            </a:r>
            <a:endParaRPr/>
          </a:p>
          <a:p>
            <a:pPr indent="0" lvl="0" marL="101600" rtl="0" algn="l">
              <a:lnSpc>
                <a:spcPct val="100000"/>
              </a:lnSpc>
              <a:spcBef>
                <a:spcPts val="1500"/>
              </a:spcBef>
              <a:spcAft>
                <a:spcPts val="0"/>
              </a:spcAft>
              <a:buSzPts val="1600"/>
              <a:buNone/>
            </a:pPr>
            <a:r>
              <a:t/>
            </a:r>
            <a:endParaRPr/>
          </a:p>
        </p:txBody>
      </p:sp>
      <p:sp>
        <p:nvSpPr>
          <p:cNvPr id="1092" name="Google Shape;1092;p33"/>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300"/>
              <a:buNone/>
            </a:pPr>
            <a:r>
              <a:rPr lang="en-US">
                <a:solidFill>
                  <a:srgbClr val="005F7A"/>
                </a:solidFill>
                <a:latin typeface="Calibri"/>
                <a:ea typeface="Calibri"/>
                <a:cs typeface="Calibri"/>
                <a:sym typeface="Calibri"/>
              </a:rPr>
              <a:t>Main problems comparison: RUP vs Agile</a:t>
            </a:r>
            <a:br>
              <a:rPr lang="en-US">
                <a:solidFill>
                  <a:srgbClr val="005F7A"/>
                </a:solidFill>
                <a:latin typeface="Calibri"/>
                <a:ea typeface="Calibri"/>
                <a:cs typeface="Calibri"/>
                <a:sym typeface="Calibri"/>
              </a:rPr>
            </a:br>
            <a:r>
              <a:rPr b="1" lang="en-US" sz="2200">
                <a:solidFill>
                  <a:srgbClr val="005F7A"/>
                </a:solidFill>
                <a:latin typeface="Arial"/>
                <a:ea typeface="Arial"/>
                <a:cs typeface="Arial"/>
                <a:sym typeface="Arial"/>
              </a:rPr>
              <a:t>1.4</a:t>
            </a:r>
            <a:r>
              <a:rPr lang="en-US" sz="2200">
                <a:solidFill>
                  <a:srgbClr val="005F7A"/>
                </a:solidFill>
                <a:latin typeface="Arial"/>
                <a:ea typeface="Arial"/>
                <a:cs typeface="Arial"/>
                <a:sym typeface="Arial"/>
              </a:rPr>
              <a:t> The great methodologies debate</a:t>
            </a:r>
            <a:endParaRPr sz="2200">
              <a:solidFill>
                <a:srgbClr val="005F7A"/>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34"/>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300"/>
              <a:buNone/>
            </a:pPr>
            <a:r>
              <a:rPr lang="en-US">
                <a:solidFill>
                  <a:srgbClr val="005F7A"/>
                </a:solidFill>
                <a:latin typeface="Calibri"/>
                <a:ea typeface="Calibri"/>
                <a:cs typeface="Calibri"/>
                <a:sym typeface="Calibri"/>
              </a:rPr>
              <a:t>Experts review </a:t>
            </a:r>
            <a:r>
              <a:rPr lang="en-US" sz="1800">
                <a:solidFill>
                  <a:srgbClr val="005F7A"/>
                </a:solidFill>
                <a:latin typeface="Calibri"/>
                <a:ea typeface="Calibri"/>
                <a:cs typeface="Calibri"/>
                <a:sym typeface="Calibri"/>
              </a:rPr>
              <a:t>(1)</a:t>
            </a:r>
            <a:br>
              <a:rPr lang="en-US">
                <a:solidFill>
                  <a:srgbClr val="005F7A"/>
                </a:solidFill>
                <a:latin typeface="Calibri"/>
                <a:ea typeface="Calibri"/>
                <a:cs typeface="Calibri"/>
                <a:sym typeface="Calibri"/>
              </a:rPr>
            </a:br>
            <a:r>
              <a:rPr b="1" lang="en-US" sz="2200">
                <a:solidFill>
                  <a:srgbClr val="005F7A"/>
                </a:solidFill>
                <a:latin typeface="Arial"/>
                <a:ea typeface="Arial"/>
                <a:cs typeface="Arial"/>
                <a:sym typeface="Arial"/>
              </a:rPr>
              <a:t>1.4</a:t>
            </a:r>
            <a:r>
              <a:rPr lang="en-US" sz="2200">
                <a:solidFill>
                  <a:srgbClr val="005F7A"/>
                </a:solidFill>
                <a:latin typeface="Arial"/>
                <a:ea typeface="Arial"/>
                <a:cs typeface="Arial"/>
                <a:sym typeface="Arial"/>
              </a:rPr>
              <a:t> The great methodologies debate</a:t>
            </a:r>
            <a:endParaRPr/>
          </a:p>
        </p:txBody>
      </p:sp>
      <p:sp>
        <p:nvSpPr>
          <p:cNvPr id="1098" name="Google Shape;1098;p34"/>
          <p:cNvSpPr txBox="1"/>
          <p:nvPr>
            <p:ph idx="1" type="body"/>
          </p:nvPr>
        </p:nvSpPr>
        <p:spPr>
          <a:xfrm>
            <a:off x="457200" y="1577340"/>
            <a:ext cx="3977640" cy="4526280"/>
          </a:xfrm>
          <a:prstGeom prst="rect">
            <a:avLst/>
          </a:prstGeom>
          <a:noFill/>
          <a:ln>
            <a:noFill/>
          </a:ln>
        </p:spPr>
        <p:txBody>
          <a:bodyPr anchorCtr="0" anchor="t" bIns="91425" lIns="91425" spcFirstLastPara="1" rIns="91425" wrap="square" tIns="91425">
            <a:noAutofit/>
          </a:bodyPr>
          <a:lstStyle/>
          <a:p>
            <a:pPr indent="-52832" lvl="0" marL="256032" rtl="0" algn="l">
              <a:lnSpc>
                <a:spcPct val="100000"/>
              </a:lnSpc>
              <a:spcBef>
                <a:spcPts val="0"/>
              </a:spcBef>
              <a:spcAft>
                <a:spcPts val="0"/>
              </a:spcAft>
              <a:buSzPts val="1600"/>
              <a:buNone/>
            </a:pPr>
            <a:r>
              <a:t/>
            </a:r>
            <a:endParaRPr/>
          </a:p>
        </p:txBody>
      </p:sp>
      <p:pic>
        <p:nvPicPr>
          <p:cNvPr id="1099" name="Google Shape;1099;p34"/>
          <p:cNvPicPr preferRelativeResize="0"/>
          <p:nvPr>
            <p:ph idx="2" type="body"/>
          </p:nvPr>
        </p:nvPicPr>
        <p:blipFill rotWithShape="1">
          <a:blip r:embed="rId3">
            <a:alphaModFix/>
          </a:blip>
          <a:srcRect b="0" l="0" r="0" t="0"/>
          <a:stretch/>
        </p:blipFill>
        <p:spPr>
          <a:xfrm>
            <a:off x="4717211" y="1577975"/>
            <a:ext cx="4266679" cy="4875361"/>
          </a:xfrm>
          <a:prstGeom prst="rect">
            <a:avLst/>
          </a:prstGeom>
          <a:noFill/>
          <a:ln>
            <a:noFill/>
          </a:ln>
        </p:spPr>
      </p:pic>
      <p:pic>
        <p:nvPicPr>
          <p:cNvPr id="1100" name="Google Shape;1100;p34"/>
          <p:cNvPicPr preferRelativeResize="0"/>
          <p:nvPr/>
        </p:nvPicPr>
        <p:blipFill rotWithShape="1">
          <a:blip r:embed="rId4">
            <a:alphaModFix/>
          </a:blip>
          <a:srcRect b="0" l="0" r="0" t="0"/>
          <a:stretch/>
        </p:blipFill>
        <p:spPr>
          <a:xfrm>
            <a:off x="519131" y="1577340"/>
            <a:ext cx="3853778" cy="346042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35"/>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300"/>
              <a:buNone/>
            </a:pPr>
            <a:r>
              <a:rPr lang="en-US">
                <a:solidFill>
                  <a:srgbClr val="005F7A"/>
                </a:solidFill>
                <a:latin typeface="Calibri"/>
                <a:ea typeface="Calibri"/>
                <a:cs typeface="Calibri"/>
                <a:sym typeface="Calibri"/>
              </a:rPr>
              <a:t>Experts review </a:t>
            </a:r>
            <a:r>
              <a:rPr lang="en-US" sz="1800">
                <a:solidFill>
                  <a:srgbClr val="005F7A"/>
                </a:solidFill>
                <a:latin typeface="Calibri"/>
                <a:ea typeface="Calibri"/>
                <a:cs typeface="Calibri"/>
                <a:sym typeface="Calibri"/>
              </a:rPr>
              <a:t>(2)</a:t>
            </a:r>
            <a:br>
              <a:rPr lang="en-US">
                <a:solidFill>
                  <a:srgbClr val="005F7A"/>
                </a:solidFill>
                <a:latin typeface="Calibri"/>
                <a:ea typeface="Calibri"/>
                <a:cs typeface="Calibri"/>
                <a:sym typeface="Calibri"/>
              </a:rPr>
            </a:br>
            <a:r>
              <a:rPr b="1" lang="en-US" sz="2200">
                <a:solidFill>
                  <a:srgbClr val="005F7A"/>
                </a:solidFill>
                <a:latin typeface="Arial"/>
                <a:ea typeface="Arial"/>
                <a:cs typeface="Arial"/>
                <a:sym typeface="Arial"/>
              </a:rPr>
              <a:t>1.4</a:t>
            </a:r>
            <a:r>
              <a:rPr lang="en-US" sz="2200">
                <a:solidFill>
                  <a:srgbClr val="005F7A"/>
                </a:solidFill>
                <a:latin typeface="Arial"/>
                <a:ea typeface="Arial"/>
                <a:cs typeface="Arial"/>
                <a:sym typeface="Arial"/>
              </a:rPr>
              <a:t> The great methodologies debate</a:t>
            </a:r>
            <a:endParaRPr/>
          </a:p>
        </p:txBody>
      </p:sp>
      <p:sp>
        <p:nvSpPr>
          <p:cNvPr id="1106" name="Google Shape;1106;p35"/>
          <p:cNvSpPr txBox="1"/>
          <p:nvPr>
            <p:ph idx="1" type="body"/>
          </p:nvPr>
        </p:nvSpPr>
        <p:spPr>
          <a:xfrm>
            <a:off x="457200" y="1577340"/>
            <a:ext cx="3977640" cy="4526280"/>
          </a:xfrm>
          <a:prstGeom prst="rect">
            <a:avLst/>
          </a:prstGeom>
          <a:noFill/>
          <a:ln>
            <a:noFill/>
          </a:ln>
        </p:spPr>
        <p:txBody>
          <a:bodyPr anchorCtr="0" anchor="t" bIns="91425" lIns="91425" spcFirstLastPara="1" rIns="91425" wrap="square" tIns="91425">
            <a:noAutofit/>
          </a:bodyPr>
          <a:lstStyle/>
          <a:p>
            <a:pPr indent="-52832" lvl="0" marL="256032" rtl="0" algn="l">
              <a:lnSpc>
                <a:spcPct val="100000"/>
              </a:lnSpc>
              <a:spcBef>
                <a:spcPts val="0"/>
              </a:spcBef>
              <a:spcAft>
                <a:spcPts val="0"/>
              </a:spcAft>
              <a:buSzPts val="1600"/>
              <a:buNone/>
            </a:pPr>
            <a:r>
              <a:t/>
            </a:r>
            <a:endParaRPr/>
          </a:p>
        </p:txBody>
      </p:sp>
      <p:sp>
        <p:nvSpPr>
          <p:cNvPr id="1107" name="Google Shape;1107;p35"/>
          <p:cNvSpPr txBox="1"/>
          <p:nvPr>
            <p:ph idx="2" type="body"/>
          </p:nvPr>
        </p:nvSpPr>
        <p:spPr>
          <a:xfrm>
            <a:off x="4709159" y="1577340"/>
            <a:ext cx="3977640" cy="4526280"/>
          </a:xfrm>
          <a:prstGeom prst="rect">
            <a:avLst/>
          </a:prstGeom>
          <a:noFill/>
          <a:ln>
            <a:noFill/>
          </a:ln>
        </p:spPr>
        <p:txBody>
          <a:bodyPr anchorCtr="0" anchor="t" bIns="91425" lIns="91425" spcFirstLastPara="1" rIns="91425" wrap="square" tIns="91425">
            <a:noAutofit/>
          </a:bodyPr>
          <a:lstStyle/>
          <a:p>
            <a:pPr indent="-52832" lvl="0" marL="256032" rtl="0" algn="l">
              <a:lnSpc>
                <a:spcPct val="100000"/>
              </a:lnSpc>
              <a:spcBef>
                <a:spcPts val="0"/>
              </a:spcBef>
              <a:spcAft>
                <a:spcPts val="0"/>
              </a:spcAft>
              <a:buSzPts val="1600"/>
              <a:buNone/>
            </a:pPr>
            <a:r>
              <a:t/>
            </a:r>
            <a:endParaRPr/>
          </a:p>
        </p:txBody>
      </p:sp>
      <p:pic>
        <p:nvPicPr>
          <p:cNvPr id="1108" name="Google Shape;1108;p35"/>
          <p:cNvPicPr preferRelativeResize="0"/>
          <p:nvPr/>
        </p:nvPicPr>
        <p:blipFill rotWithShape="1">
          <a:blip r:embed="rId3">
            <a:alphaModFix/>
          </a:blip>
          <a:srcRect b="0" l="0" r="0" t="0"/>
          <a:stretch/>
        </p:blipFill>
        <p:spPr>
          <a:xfrm>
            <a:off x="4677603" y="1484784"/>
            <a:ext cx="4358821" cy="5280660"/>
          </a:xfrm>
          <a:prstGeom prst="rect">
            <a:avLst/>
          </a:prstGeom>
          <a:noFill/>
          <a:ln>
            <a:noFill/>
          </a:ln>
        </p:spPr>
      </p:pic>
      <p:pic>
        <p:nvPicPr>
          <p:cNvPr id="1109" name="Google Shape;1109;p35"/>
          <p:cNvPicPr preferRelativeResize="0"/>
          <p:nvPr/>
        </p:nvPicPr>
        <p:blipFill rotWithShape="1">
          <a:blip r:embed="rId4">
            <a:alphaModFix/>
          </a:blip>
          <a:srcRect b="0" l="0" r="0" t="0"/>
          <a:stretch/>
        </p:blipFill>
        <p:spPr>
          <a:xfrm>
            <a:off x="331603" y="1523867"/>
            <a:ext cx="4165370" cy="471344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36"/>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300"/>
              <a:buNone/>
            </a:pPr>
            <a:r>
              <a:rPr lang="en-US">
                <a:solidFill>
                  <a:srgbClr val="005F7A"/>
                </a:solidFill>
                <a:latin typeface="Calibri"/>
                <a:ea typeface="Calibri"/>
                <a:cs typeface="Calibri"/>
                <a:sym typeface="Calibri"/>
              </a:rPr>
              <a:t>Experts review </a:t>
            </a:r>
            <a:r>
              <a:rPr lang="en-US" sz="1800">
                <a:solidFill>
                  <a:srgbClr val="005F7A"/>
                </a:solidFill>
                <a:latin typeface="Calibri"/>
                <a:ea typeface="Calibri"/>
                <a:cs typeface="Calibri"/>
                <a:sym typeface="Calibri"/>
              </a:rPr>
              <a:t>(3)</a:t>
            </a:r>
            <a:br>
              <a:rPr lang="en-US">
                <a:solidFill>
                  <a:srgbClr val="005F7A"/>
                </a:solidFill>
                <a:latin typeface="Calibri"/>
                <a:ea typeface="Calibri"/>
                <a:cs typeface="Calibri"/>
                <a:sym typeface="Calibri"/>
              </a:rPr>
            </a:br>
            <a:r>
              <a:rPr b="1" lang="en-US" sz="2200">
                <a:solidFill>
                  <a:srgbClr val="005F7A"/>
                </a:solidFill>
                <a:latin typeface="Arial"/>
                <a:ea typeface="Arial"/>
                <a:cs typeface="Arial"/>
                <a:sym typeface="Arial"/>
              </a:rPr>
              <a:t>1.4</a:t>
            </a:r>
            <a:r>
              <a:rPr lang="en-US" sz="2200">
                <a:solidFill>
                  <a:srgbClr val="005F7A"/>
                </a:solidFill>
                <a:latin typeface="Arial"/>
                <a:ea typeface="Arial"/>
                <a:cs typeface="Arial"/>
                <a:sym typeface="Arial"/>
              </a:rPr>
              <a:t> The great methodologies debate</a:t>
            </a:r>
            <a:endParaRPr/>
          </a:p>
        </p:txBody>
      </p:sp>
      <p:sp>
        <p:nvSpPr>
          <p:cNvPr id="1115" name="Google Shape;1115;p36"/>
          <p:cNvSpPr txBox="1"/>
          <p:nvPr>
            <p:ph idx="1" type="body"/>
          </p:nvPr>
        </p:nvSpPr>
        <p:spPr>
          <a:xfrm>
            <a:off x="457200" y="1577340"/>
            <a:ext cx="3977640" cy="4526280"/>
          </a:xfrm>
          <a:prstGeom prst="rect">
            <a:avLst/>
          </a:prstGeom>
          <a:noFill/>
          <a:ln>
            <a:noFill/>
          </a:ln>
        </p:spPr>
        <p:txBody>
          <a:bodyPr anchorCtr="0" anchor="t" bIns="91425" lIns="91425" spcFirstLastPara="1" rIns="91425" wrap="square" tIns="91425">
            <a:noAutofit/>
          </a:bodyPr>
          <a:lstStyle/>
          <a:p>
            <a:pPr indent="-52832" lvl="0" marL="256032" rtl="0" algn="l">
              <a:lnSpc>
                <a:spcPct val="100000"/>
              </a:lnSpc>
              <a:spcBef>
                <a:spcPts val="0"/>
              </a:spcBef>
              <a:spcAft>
                <a:spcPts val="0"/>
              </a:spcAft>
              <a:buSzPts val="1600"/>
              <a:buNone/>
            </a:pPr>
            <a:r>
              <a:t/>
            </a:r>
            <a:endParaRPr/>
          </a:p>
        </p:txBody>
      </p:sp>
      <p:sp>
        <p:nvSpPr>
          <p:cNvPr id="1116" name="Google Shape;1116;p36"/>
          <p:cNvSpPr txBox="1"/>
          <p:nvPr>
            <p:ph idx="2" type="body"/>
          </p:nvPr>
        </p:nvSpPr>
        <p:spPr>
          <a:xfrm>
            <a:off x="4709159" y="1577340"/>
            <a:ext cx="3977640" cy="4526280"/>
          </a:xfrm>
          <a:prstGeom prst="rect">
            <a:avLst/>
          </a:prstGeom>
          <a:noFill/>
          <a:ln>
            <a:noFill/>
          </a:ln>
        </p:spPr>
        <p:txBody>
          <a:bodyPr anchorCtr="0" anchor="t" bIns="91425" lIns="91425" spcFirstLastPara="1" rIns="91425" wrap="square" tIns="91425">
            <a:noAutofit/>
          </a:bodyPr>
          <a:lstStyle/>
          <a:p>
            <a:pPr indent="-52832" lvl="0" marL="256032" rtl="0" algn="l">
              <a:lnSpc>
                <a:spcPct val="100000"/>
              </a:lnSpc>
              <a:spcBef>
                <a:spcPts val="0"/>
              </a:spcBef>
              <a:spcAft>
                <a:spcPts val="0"/>
              </a:spcAft>
              <a:buSzPts val="1600"/>
              <a:buNone/>
            </a:pPr>
            <a:r>
              <a:t/>
            </a:r>
            <a:endParaRPr/>
          </a:p>
        </p:txBody>
      </p:sp>
      <p:pic>
        <p:nvPicPr>
          <p:cNvPr id="1117" name="Google Shape;1117;p36"/>
          <p:cNvPicPr preferRelativeResize="0"/>
          <p:nvPr/>
        </p:nvPicPr>
        <p:blipFill rotWithShape="1">
          <a:blip r:embed="rId3">
            <a:alphaModFix/>
          </a:blip>
          <a:srcRect b="0" l="0" r="0" t="0"/>
          <a:stretch/>
        </p:blipFill>
        <p:spPr>
          <a:xfrm>
            <a:off x="4681541" y="1562787"/>
            <a:ext cx="4398345" cy="4771392"/>
          </a:xfrm>
          <a:prstGeom prst="rect">
            <a:avLst/>
          </a:prstGeom>
          <a:noFill/>
          <a:ln>
            <a:noFill/>
          </a:ln>
        </p:spPr>
      </p:pic>
      <p:pic>
        <p:nvPicPr>
          <p:cNvPr id="1118" name="Google Shape;1118;p36"/>
          <p:cNvPicPr preferRelativeResize="0"/>
          <p:nvPr/>
        </p:nvPicPr>
        <p:blipFill rotWithShape="1">
          <a:blip r:embed="rId4">
            <a:alphaModFix/>
          </a:blip>
          <a:srcRect b="0" l="0" r="0" t="0"/>
          <a:stretch/>
        </p:blipFill>
        <p:spPr>
          <a:xfrm>
            <a:off x="416883" y="1534427"/>
            <a:ext cx="3999211" cy="465313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37"/>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lang="en-US"/>
              <a:t>Conclusion</a:t>
            </a:r>
            <a:endParaRPr/>
          </a:p>
        </p:txBody>
      </p:sp>
      <p:sp>
        <p:nvSpPr>
          <p:cNvPr id="1124" name="Google Shape;1124;p3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1600"/>
              <a:buChar char="•"/>
            </a:pPr>
            <a:r>
              <a:rPr lang="en-US"/>
              <a:t>RUP will be main methodology in this course due to the following reasons:</a:t>
            </a:r>
            <a:endParaRPr/>
          </a:p>
          <a:p>
            <a:pPr indent="-184150" lvl="1" marL="742950" rtl="0" algn="l">
              <a:lnSpc>
                <a:spcPct val="100000"/>
              </a:lnSpc>
              <a:spcBef>
                <a:spcPts val="600"/>
              </a:spcBef>
              <a:spcAft>
                <a:spcPts val="0"/>
              </a:spcAft>
              <a:buSzPts val="1600"/>
              <a:buChar char="–"/>
            </a:pPr>
            <a:r>
              <a:rPr lang="en-US"/>
              <a:t>It is a framework</a:t>
            </a:r>
            <a:endParaRPr/>
          </a:p>
          <a:p>
            <a:pPr indent="-184150" lvl="1" marL="742950" rtl="0" algn="l">
              <a:lnSpc>
                <a:spcPct val="100000"/>
              </a:lnSpc>
              <a:spcBef>
                <a:spcPts val="600"/>
              </a:spcBef>
              <a:spcAft>
                <a:spcPts val="0"/>
              </a:spcAft>
              <a:buSzPts val="1600"/>
              <a:buChar char="–"/>
            </a:pPr>
            <a:r>
              <a:rPr lang="en-US"/>
              <a:t>Well documented, having templates, tools, well explanation</a:t>
            </a:r>
            <a:endParaRPr/>
          </a:p>
          <a:p>
            <a:pPr indent="-184150" lvl="1" marL="742950" rtl="0" algn="l">
              <a:lnSpc>
                <a:spcPct val="100000"/>
              </a:lnSpc>
              <a:spcBef>
                <a:spcPts val="600"/>
              </a:spcBef>
              <a:spcAft>
                <a:spcPts val="0"/>
              </a:spcAft>
              <a:buSzPts val="1600"/>
              <a:buChar char="–"/>
            </a:pPr>
            <a:r>
              <a:rPr lang="en-US"/>
              <a:t>Model visually</a:t>
            </a:r>
            <a:endParaRPr/>
          </a:p>
          <a:p>
            <a:pPr indent="-184150" lvl="1" marL="742950" rtl="0" algn="l">
              <a:lnSpc>
                <a:spcPct val="100000"/>
              </a:lnSpc>
              <a:spcBef>
                <a:spcPts val="600"/>
              </a:spcBef>
              <a:spcAft>
                <a:spcPts val="0"/>
              </a:spcAft>
              <a:buSzPts val="1600"/>
              <a:buChar char="–"/>
            </a:pPr>
            <a:r>
              <a:rPr lang="en-US"/>
              <a:t>Easy to learn, do not required much experience as Agile</a:t>
            </a:r>
            <a:endParaRPr/>
          </a:p>
          <a:p>
            <a:pPr indent="-184150" lvl="1" marL="742950" rtl="0" algn="l">
              <a:lnSpc>
                <a:spcPct val="100000"/>
              </a:lnSpc>
              <a:spcBef>
                <a:spcPts val="600"/>
              </a:spcBef>
              <a:spcAft>
                <a:spcPts val="0"/>
              </a:spcAft>
              <a:buSzPts val="1600"/>
              <a:buChar char="–"/>
            </a:pPr>
            <a:r>
              <a:rPr lang="en-US"/>
              <a:t>Good method to learn OOP, OOD</a:t>
            </a:r>
            <a:endParaRPr/>
          </a:p>
          <a:p>
            <a:pPr indent="-184150" lvl="1" marL="742950" rtl="0" algn="l">
              <a:lnSpc>
                <a:spcPct val="100000"/>
              </a:lnSpc>
              <a:spcBef>
                <a:spcPts val="600"/>
              </a:spcBef>
              <a:spcAft>
                <a:spcPts val="0"/>
              </a:spcAft>
              <a:buSzPts val="1600"/>
              <a:buChar char="–"/>
            </a:pPr>
            <a:r>
              <a:rPr lang="en-US"/>
              <a:t>Can be customized into small version with less artifacts</a:t>
            </a:r>
            <a:endParaRPr/>
          </a:p>
          <a:p>
            <a:pPr indent="-82550" lvl="1" marL="742950" rtl="0" algn="l">
              <a:lnSpc>
                <a:spcPct val="100000"/>
              </a:lnSpc>
              <a:spcBef>
                <a:spcPts val="60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
          <p:cNvSpPr txBox="1"/>
          <p:nvPr>
            <p:ph type="title"/>
          </p:nvPr>
        </p:nvSpPr>
        <p:spPr>
          <a:xfrm>
            <a:off x="457200" y="215371"/>
            <a:ext cx="8229600" cy="155786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lang="en-US">
                <a:latin typeface="Calibri"/>
                <a:ea typeface="Calibri"/>
                <a:cs typeface="Calibri"/>
                <a:sym typeface="Calibri"/>
              </a:rPr>
              <a:t>Software Projects fail from around 5 to 47 factors – Alexandria University</a:t>
            </a:r>
            <a:br>
              <a:rPr lang="en-US">
                <a:latin typeface="Calibri"/>
                <a:ea typeface="Calibri"/>
                <a:cs typeface="Calibri"/>
                <a:sym typeface="Calibri"/>
              </a:rPr>
            </a:br>
            <a:r>
              <a:rPr b="1" lang="en-US" sz="2200">
                <a:solidFill>
                  <a:srgbClr val="007FA3"/>
                </a:solidFill>
                <a:latin typeface="Arial"/>
                <a:ea typeface="Arial"/>
                <a:cs typeface="Arial"/>
                <a:sym typeface="Arial"/>
              </a:rPr>
              <a:t>1.1</a:t>
            </a:r>
            <a:r>
              <a:rPr lang="en-US" sz="2200">
                <a:latin typeface="Arial"/>
                <a:ea typeface="Arial"/>
                <a:cs typeface="Arial"/>
                <a:sym typeface="Arial"/>
              </a:rPr>
              <a:t> Choose the right SDLC</a:t>
            </a:r>
            <a:endParaRPr sz="2200">
              <a:latin typeface="Calibri"/>
              <a:ea typeface="Calibri"/>
              <a:cs typeface="Calibri"/>
              <a:sym typeface="Calibri"/>
            </a:endParaRPr>
          </a:p>
        </p:txBody>
      </p:sp>
      <p:sp>
        <p:nvSpPr>
          <p:cNvPr id="438" name="Google Shape;438;p4"/>
          <p:cNvSpPr txBox="1"/>
          <p:nvPr>
            <p:ph idx="1" type="body"/>
          </p:nvPr>
        </p:nvSpPr>
        <p:spPr>
          <a:xfrm>
            <a:off x="428625" y="1700808"/>
            <a:ext cx="8258175" cy="4249142"/>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2400"/>
              <a:buChar char="•"/>
            </a:pPr>
            <a:r>
              <a:rPr lang="en-US" sz="2400">
                <a:latin typeface="Calibri"/>
                <a:ea typeface="Calibri"/>
                <a:cs typeface="Calibri"/>
                <a:sym typeface="Calibri"/>
              </a:rPr>
              <a:t>Organizational Structure</a:t>
            </a:r>
            <a:endParaRPr/>
          </a:p>
          <a:p>
            <a:pPr indent="-154432" lvl="0" marL="256032" rtl="0" algn="l">
              <a:lnSpc>
                <a:spcPct val="100000"/>
              </a:lnSpc>
              <a:spcBef>
                <a:spcPts val="1500"/>
              </a:spcBef>
              <a:spcAft>
                <a:spcPts val="0"/>
              </a:spcAft>
              <a:buSzPts val="2400"/>
              <a:buChar char="•"/>
            </a:pPr>
            <a:r>
              <a:rPr lang="en-US" sz="2400">
                <a:latin typeface="Calibri"/>
                <a:ea typeface="Calibri"/>
                <a:cs typeface="Calibri"/>
                <a:sym typeface="Calibri"/>
              </a:rPr>
              <a:t>Badly Defined Requirements</a:t>
            </a:r>
            <a:endParaRPr/>
          </a:p>
          <a:p>
            <a:pPr indent="-154432" lvl="0" marL="256032" rtl="0" algn="l">
              <a:lnSpc>
                <a:spcPct val="100000"/>
              </a:lnSpc>
              <a:spcBef>
                <a:spcPts val="1500"/>
              </a:spcBef>
              <a:spcAft>
                <a:spcPts val="0"/>
              </a:spcAft>
              <a:buSzPts val="2400"/>
              <a:buChar char="•"/>
            </a:pPr>
            <a:r>
              <a:rPr lang="en-US" sz="2400">
                <a:latin typeface="Calibri"/>
                <a:ea typeface="Calibri"/>
                <a:cs typeface="Calibri"/>
                <a:sym typeface="Calibri"/>
              </a:rPr>
              <a:t>Unrealistic or Unarticulated goals</a:t>
            </a:r>
            <a:endParaRPr/>
          </a:p>
          <a:p>
            <a:pPr indent="-154432" lvl="0" marL="256032" rtl="0" algn="l">
              <a:lnSpc>
                <a:spcPct val="100000"/>
              </a:lnSpc>
              <a:spcBef>
                <a:spcPts val="1500"/>
              </a:spcBef>
              <a:spcAft>
                <a:spcPts val="0"/>
              </a:spcAft>
              <a:buSzPts val="2400"/>
              <a:buChar char="•"/>
            </a:pPr>
            <a:r>
              <a:rPr lang="en-US" sz="2400">
                <a:latin typeface="Calibri"/>
                <a:ea typeface="Calibri"/>
                <a:cs typeface="Calibri"/>
                <a:sym typeface="Calibri"/>
              </a:rPr>
              <a:t>Inability to handle project complexity</a:t>
            </a:r>
            <a:endParaRPr/>
          </a:p>
          <a:p>
            <a:pPr indent="-154432" lvl="0" marL="256032" rtl="0" algn="l">
              <a:lnSpc>
                <a:spcPct val="100000"/>
              </a:lnSpc>
              <a:spcBef>
                <a:spcPts val="1500"/>
              </a:spcBef>
              <a:spcAft>
                <a:spcPts val="0"/>
              </a:spcAft>
              <a:buSzPts val="2400"/>
              <a:buChar char="•"/>
            </a:pPr>
            <a:r>
              <a:rPr lang="en-US" sz="2400">
                <a:latin typeface="Calibri"/>
                <a:ea typeface="Calibri"/>
                <a:cs typeface="Calibri"/>
                <a:sym typeface="Calibri"/>
              </a:rPr>
              <a:t>Sloppy development practices</a:t>
            </a:r>
            <a:endParaRPr/>
          </a:p>
          <a:p>
            <a:pPr indent="-154432" lvl="0" marL="256032" rtl="0" algn="l">
              <a:lnSpc>
                <a:spcPct val="100000"/>
              </a:lnSpc>
              <a:spcBef>
                <a:spcPts val="1500"/>
              </a:spcBef>
              <a:spcAft>
                <a:spcPts val="0"/>
              </a:spcAft>
              <a:buSzPts val="2400"/>
              <a:buChar char="•"/>
            </a:pPr>
            <a:r>
              <a:rPr lang="en-US" sz="2400">
                <a:latin typeface="Calibri"/>
                <a:ea typeface="Calibri"/>
                <a:cs typeface="Calibri"/>
                <a:sym typeface="Calibri"/>
              </a:rPr>
              <a:t>Inaccurate estimates</a:t>
            </a:r>
            <a:endParaRPr/>
          </a:p>
          <a:p>
            <a:pPr indent="-2031" lvl="0" marL="256032" rtl="0" algn="l">
              <a:lnSpc>
                <a:spcPct val="100000"/>
              </a:lnSpc>
              <a:spcBef>
                <a:spcPts val="1500"/>
              </a:spcBef>
              <a:spcAft>
                <a:spcPts val="0"/>
              </a:spcAft>
              <a:buSzPts val="2400"/>
              <a:buNone/>
            </a:pPr>
            <a:r>
              <a:t/>
            </a:r>
            <a:endParaRPr sz="2400">
              <a:latin typeface="Calibri"/>
              <a:ea typeface="Calibri"/>
              <a:cs typeface="Calibri"/>
              <a:sym typeface="Calibri"/>
            </a:endParaRPr>
          </a:p>
        </p:txBody>
      </p:sp>
      <p:pic>
        <p:nvPicPr>
          <p:cNvPr descr="factors.jpg" id="439" name="Google Shape;439;p4"/>
          <p:cNvPicPr preferRelativeResize="0"/>
          <p:nvPr/>
        </p:nvPicPr>
        <p:blipFill rotWithShape="1">
          <a:blip r:embed="rId3">
            <a:alphaModFix/>
          </a:blip>
          <a:srcRect b="0" l="0" r="0" t="0"/>
          <a:stretch/>
        </p:blipFill>
        <p:spPr>
          <a:xfrm>
            <a:off x="6000760" y="2362208"/>
            <a:ext cx="2562228" cy="1921671"/>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400"/>
              <a:buNone/>
            </a:pPr>
            <a:r>
              <a:rPr lang="en-US">
                <a:latin typeface="Calibri"/>
                <a:ea typeface="Calibri"/>
                <a:cs typeface="Calibri"/>
                <a:sym typeface="Calibri"/>
              </a:rPr>
              <a:t>Project failures can be controlled</a:t>
            </a:r>
            <a:br>
              <a:rPr lang="en-US">
                <a:latin typeface="Calibri"/>
                <a:ea typeface="Calibri"/>
                <a:cs typeface="Calibri"/>
                <a:sym typeface="Calibri"/>
              </a:rPr>
            </a:br>
            <a:r>
              <a:rPr b="1" lang="en-US" sz="2400">
                <a:solidFill>
                  <a:srgbClr val="007FA3"/>
                </a:solidFill>
                <a:latin typeface="Arial"/>
                <a:ea typeface="Arial"/>
                <a:cs typeface="Arial"/>
                <a:sym typeface="Arial"/>
              </a:rPr>
              <a:t>1.1</a:t>
            </a:r>
            <a:r>
              <a:rPr lang="en-US" sz="2400">
                <a:latin typeface="Arial"/>
                <a:ea typeface="Arial"/>
                <a:cs typeface="Arial"/>
                <a:sym typeface="Arial"/>
              </a:rPr>
              <a:t> Choose the right SDLC</a:t>
            </a:r>
            <a:endParaRPr sz="2400">
              <a:latin typeface="Calibri"/>
              <a:ea typeface="Calibri"/>
              <a:cs typeface="Calibri"/>
              <a:sym typeface="Calibri"/>
            </a:endParaRPr>
          </a:p>
        </p:txBody>
      </p:sp>
      <p:sp>
        <p:nvSpPr>
          <p:cNvPr id="445" name="Google Shape;445;p5"/>
          <p:cNvSpPr txBox="1"/>
          <p:nvPr>
            <p:ph idx="1" type="body"/>
          </p:nvPr>
        </p:nvSpPr>
        <p:spPr>
          <a:xfrm>
            <a:off x="447675" y="1628775"/>
            <a:ext cx="5492750" cy="3455988"/>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2000"/>
              <a:buChar char="•"/>
            </a:pPr>
            <a:r>
              <a:rPr lang="en-US" sz="2000"/>
              <a:t>Delivery dates impact project delivery</a:t>
            </a:r>
            <a:endParaRPr/>
          </a:p>
          <a:p>
            <a:pPr indent="-154432" lvl="0" marL="256032" rtl="0" algn="l">
              <a:lnSpc>
                <a:spcPct val="100000"/>
              </a:lnSpc>
              <a:spcBef>
                <a:spcPts val="1500"/>
              </a:spcBef>
              <a:spcAft>
                <a:spcPts val="0"/>
              </a:spcAft>
              <a:buSzPts val="2000"/>
              <a:buChar char="•"/>
            </a:pPr>
            <a:r>
              <a:rPr lang="en-US" sz="2000"/>
              <a:t>Projects estimations can be made as close as possible</a:t>
            </a:r>
            <a:endParaRPr/>
          </a:p>
          <a:p>
            <a:pPr indent="-154432" lvl="0" marL="256032" rtl="0" algn="l">
              <a:lnSpc>
                <a:spcPct val="100000"/>
              </a:lnSpc>
              <a:spcBef>
                <a:spcPts val="1500"/>
              </a:spcBef>
              <a:spcAft>
                <a:spcPts val="0"/>
              </a:spcAft>
              <a:buSzPts val="2000"/>
              <a:buChar char="•"/>
            </a:pPr>
            <a:r>
              <a:rPr lang="en-US" sz="2000"/>
              <a:t>Risks can be re-assessed, controlled and managed</a:t>
            </a:r>
            <a:endParaRPr/>
          </a:p>
          <a:p>
            <a:pPr indent="-154432" lvl="0" marL="256032" rtl="0" algn="l">
              <a:lnSpc>
                <a:spcPct val="100000"/>
              </a:lnSpc>
              <a:spcBef>
                <a:spcPts val="1500"/>
              </a:spcBef>
              <a:spcAft>
                <a:spcPts val="0"/>
              </a:spcAft>
              <a:buSzPts val="2000"/>
              <a:buChar char="•"/>
            </a:pPr>
            <a:r>
              <a:rPr lang="en-US" sz="2000"/>
              <a:t>Staff can be awarded for long work hours</a:t>
            </a:r>
            <a:endParaRPr/>
          </a:p>
        </p:txBody>
      </p:sp>
      <p:pic>
        <p:nvPicPr>
          <p:cNvPr descr="ctrl.jpg" id="446" name="Google Shape;446;p5"/>
          <p:cNvPicPr preferRelativeResize="0"/>
          <p:nvPr/>
        </p:nvPicPr>
        <p:blipFill rotWithShape="1">
          <a:blip r:embed="rId3">
            <a:alphaModFix/>
          </a:blip>
          <a:srcRect b="0" l="0" r="0" t="0"/>
          <a:stretch/>
        </p:blipFill>
        <p:spPr>
          <a:xfrm>
            <a:off x="6084168" y="2348880"/>
            <a:ext cx="2324100" cy="19621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b="1" lang="en-US">
                <a:latin typeface="Calibri"/>
                <a:ea typeface="Calibri"/>
                <a:cs typeface="Calibri"/>
                <a:sym typeface="Calibri"/>
              </a:rPr>
              <a:t>Unified Software Development Process</a:t>
            </a:r>
            <a:br>
              <a:rPr b="1" lang="en-US">
                <a:latin typeface="Calibri"/>
                <a:ea typeface="Calibri"/>
                <a:cs typeface="Calibri"/>
                <a:sym typeface="Calibri"/>
              </a:rPr>
            </a:br>
            <a:r>
              <a:rPr b="1" lang="en-US" sz="2200">
                <a:solidFill>
                  <a:srgbClr val="007FA3"/>
                </a:solidFill>
                <a:latin typeface="Arial"/>
                <a:ea typeface="Arial"/>
                <a:cs typeface="Arial"/>
                <a:sym typeface="Arial"/>
              </a:rPr>
              <a:t>1.1</a:t>
            </a:r>
            <a:r>
              <a:rPr lang="en-US" sz="2200">
                <a:latin typeface="Arial"/>
                <a:ea typeface="Arial"/>
                <a:cs typeface="Arial"/>
                <a:sym typeface="Arial"/>
              </a:rPr>
              <a:t> Choose the right SDLC</a:t>
            </a:r>
            <a:endParaRPr b="1" sz="2200">
              <a:latin typeface="Calibri"/>
              <a:ea typeface="Calibri"/>
              <a:cs typeface="Calibri"/>
              <a:sym typeface="Calibri"/>
            </a:endParaRPr>
          </a:p>
        </p:txBody>
      </p:sp>
      <p:sp>
        <p:nvSpPr>
          <p:cNvPr id="452" name="Google Shape;452;p6"/>
          <p:cNvSpPr txBox="1"/>
          <p:nvPr>
            <p:ph idx="1" type="body"/>
          </p:nvPr>
        </p:nvSpPr>
        <p:spPr>
          <a:xfrm>
            <a:off x="500063" y="1428750"/>
            <a:ext cx="8186737" cy="4727575"/>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2000"/>
              <a:buChar char="•"/>
            </a:pPr>
            <a:r>
              <a:rPr b="1" lang="en-US" sz="2000"/>
              <a:t>Rational Unified Process</a:t>
            </a:r>
            <a:endParaRPr/>
          </a:p>
          <a:p>
            <a:pPr indent="-154432" lvl="0" marL="256032" rtl="0" algn="l">
              <a:lnSpc>
                <a:spcPct val="100000"/>
              </a:lnSpc>
              <a:spcBef>
                <a:spcPts val="1500"/>
              </a:spcBef>
              <a:spcAft>
                <a:spcPts val="0"/>
              </a:spcAft>
              <a:buSzPts val="2000"/>
              <a:buChar char="•"/>
            </a:pPr>
            <a:r>
              <a:rPr lang="en-US" sz="2000"/>
              <a:t>Agile Unified Process</a:t>
            </a:r>
            <a:endParaRPr/>
          </a:p>
          <a:p>
            <a:pPr indent="-154432" lvl="0" marL="256032" rtl="0" algn="l">
              <a:lnSpc>
                <a:spcPct val="100000"/>
              </a:lnSpc>
              <a:spcBef>
                <a:spcPts val="1500"/>
              </a:spcBef>
              <a:spcAft>
                <a:spcPts val="0"/>
              </a:spcAft>
              <a:buSzPts val="2000"/>
              <a:buChar char="•"/>
            </a:pPr>
            <a:r>
              <a:rPr lang="en-US" sz="2000"/>
              <a:t>Basic Unified Process</a:t>
            </a:r>
            <a:endParaRPr/>
          </a:p>
          <a:p>
            <a:pPr indent="-154432" lvl="0" marL="256032" rtl="0" algn="l">
              <a:lnSpc>
                <a:spcPct val="100000"/>
              </a:lnSpc>
              <a:spcBef>
                <a:spcPts val="1500"/>
              </a:spcBef>
              <a:spcAft>
                <a:spcPts val="0"/>
              </a:spcAft>
              <a:buSzPts val="2000"/>
              <a:buChar char="•"/>
            </a:pPr>
            <a:r>
              <a:rPr lang="en-US" sz="2000"/>
              <a:t>Enterprise Unified Process</a:t>
            </a:r>
            <a:endParaRPr/>
          </a:p>
          <a:p>
            <a:pPr indent="-154432" lvl="0" marL="256032" rtl="0" algn="l">
              <a:lnSpc>
                <a:spcPct val="100000"/>
              </a:lnSpc>
              <a:spcBef>
                <a:spcPts val="1500"/>
              </a:spcBef>
              <a:spcAft>
                <a:spcPts val="0"/>
              </a:spcAft>
              <a:buSzPts val="2000"/>
              <a:buChar char="•"/>
            </a:pPr>
            <a:r>
              <a:rPr lang="en-US" sz="2000"/>
              <a:t>Essential Unified Process</a:t>
            </a:r>
            <a:endParaRPr/>
          </a:p>
          <a:p>
            <a:pPr indent="-154432" lvl="0" marL="256032" rtl="0" algn="l">
              <a:lnSpc>
                <a:spcPct val="100000"/>
              </a:lnSpc>
              <a:spcBef>
                <a:spcPts val="1500"/>
              </a:spcBef>
              <a:spcAft>
                <a:spcPts val="0"/>
              </a:spcAft>
              <a:buSzPts val="2000"/>
              <a:buChar char="•"/>
            </a:pPr>
            <a:r>
              <a:rPr lang="en-US" sz="2000"/>
              <a:t>Open Unified Process</a:t>
            </a:r>
            <a:endParaRPr/>
          </a:p>
          <a:p>
            <a:pPr indent="-154432" lvl="0" marL="256032" rtl="0" algn="l">
              <a:lnSpc>
                <a:spcPct val="100000"/>
              </a:lnSpc>
              <a:spcBef>
                <a:spcPts val="1500"/>
              </a:spcBef>
              <a:spcAft>
                <a:spcPts val="0"/>
              </a:spcAft>
              <a:buSzPts val="2000"/>
              <a:buChar char="•"/>
            </a:pPr>
            <a:r>
              <a:rPr lang="en-US" sz="2000"/>
              <a:t>Oracle Unified Method</a:t>
            </a:r>
            <a:endParaRPr/>
          </a:p>
          <a:p>
            <a:pPr indent="-154432" lvl="0" marL="256032" rtl="0" algn="l">
              <a:lnSpc>
                <a:spcPct val="100000"/>
              </a:lnSpc>
              <a:spcBef>
                <a:spcPts val="1500"/>
              </a:spcBef>
              <a:spcAft>
                <a:spcPts val="0"/>
              </a:spcAft>
              <a:buSzPts val="2000"/>
              <a:buChar char="•"/>
            </a:pPr>
            <a:r>
              <a:rPr lang="en-US" sz="2000"/>
              <a:t>RUP-Systems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lang="en-US"/>
              <a:t>Agile methodology</a:t>
            </a:r>
            <a:br>
              <a:rPr lang="en-US"/>
            </a:br>
            <a:r>
              <a:rPr b="1" lang="en-US" sz="2200">
                <a:solidFill>
                  <a:srgbClr val="007FA3"/>
                </a:solidFill>
                <a:latin typeface="Arial"/>
                <a:ea typeface="Arial"/>
                <a:cs typeface="Arial"/>
                <a:sym typeface="Arial"/>
              </a:rPr>
              <a:t>1.1</a:t>
            </a:r>
            <a:r>
              <a:rPr lang="en-US" sz="2200">
                <a:latin typeface="Arial"/>
                <a:ea typeface="Arial"/>
                <a:cs typeface="Arial"/>
                <a:sym typeface="Arial"/>
              </a:rPr>
              <a:t> Choose the right SDLC</a:t>
            </a:r>
            <a:endParaRPr sz="2200"/>
          </a:p>
        </p:txBody>
      </p:sp>
      <p:sp>
        <p:nvSpPr>
          <p:cNvPr id="458" name="Google Shape;458;p7"/>
          <p:cNvSpPr txBox="1"/>
          <p:nvPr>
            <p:ph idx="1" type="body"/>
          </p:nvPr>
        </p:nvSpPr>
        <p:spPr>
          <a:xfrm>
            <a:off x="457200" y="1600200"/>
            <a:ext cx="8229600" cy="4205063"/>
          </a:xfrm>
          <a:prstGeom prst="rect">
            <a:avLst/>
          </a:prstGeom>
          <a:noFill/>
          <a:ln>
            <a:noFill/>
          </a:ln>
        </p:spPr>
        <p:txBody>
          <a:bodyPr anchorCtr="0" anchor="t" bIns="91425" lIns="91425" spcFirstLastPara="1" rIns="91425" wrap="square" tIns="91425">
            <a:noAutofit/>
          </a:bodyPr>
          <a:lstStyle/>
          <a:p>
            <a:pPr indent="-154432" lvl="0" marL="256032" rtl="0" algn="l">
              <a:lnSpc>
                <a:spcPct val="100000"/>
              </a:lnSpc>
              <a:spcBef>
                <a:spcPts val="0"/>
              </a:spcBef>
              <a:spcAft>
                <a:spcPts val="0"/>
              </a:spcAft>
              <a:buSzPts val="2000"/>
              <a:buChar char="•"/>
            </a:pPr>
            <a:r>
              <a:rPr lang="en-US" sz="2000"/>
              <a:t>Kanban</a:t>
            </a:r>
            <a:endParaRPr/>
          </a:p>
          <a:p>
            <a:pPr indent="-154432" lvl="0" marL="256032" rtl="0" algn="l">
              <a:lnSpc>
                <a:spcPct val="100000"/>
              </a:lnSpc>
              <a:spcBef>
                <a:spcPts val="1500"/>
              </a:spcBef>
              <a:spcAft>
                <a:spcPts val="0"/>
              </a:spcAft>
              <a:buSzPts val="2000"/>
              <a:buChar char="•"/>
            </a:pPr>
            <a:r>
              <a:rPr lang="en-US" sz="2000"/>
              <a:t>Scrum</a:t>
            </a:r>
            <a:endParaRPr/>
          </a:p>
          <a:p>
            <a:pPr indent="-154432" lvl="0" marL="256032" rtl="0" algn="l">
              <a:lnSpc>
                <a:spcPct val="100000"/>
              </a:lnSpc>
              <a:spcBef>
                <a:spcPts val="1500"/>
              </a:spcBef>
              <a:spcAft>
                <a:spcPts val="0"/>
              </a:spcAft>
              <a:buSzPts val="2000"/>
              <a:buChar char="•"/>
            </a:pPr>
            <a:r>
              <a:rPr lang="en-US" sz="2000"/>
              <a:t>XP</a:t>
            </a:r>
            <a:endParaRPr/>
          </a:p>
          <a:p>
            <a:pPr indent="-154432" lvl="0" marL="256032" rtl="0" algn="l">
              <a:lnSpc>
                <a:spcPct val="100000"/>
              </a:lnSpc>
              <a:spcBef>
                <a:spcPts val="1500"/>
              </a:spcBef>
              <a:spcAft>
                <a:spcPts val="0"/>
              </a:spcAft>
              <a:buSzPts val="2000"/>
              <a:buChar char="•"/>
            </a:pPr>
            <a:r>
              <a:rPr lang="en-US" sz="2000"/>
              <a:t>Feature-driven development (FDD)</a:t>
            </a:r>
            <a:endParaRPr/>
          </a:p>
          <a:p>
            <a:pPr indent="-154432" lvl="0" marL="256032" rtl="0" algn="l">
              <a:lnSpc>
                <a:spcPct val="100000"/>
              </a:lnSpc>
              <a:spcBef>
                <a:spcPts val="1500"/>
              </a:spcBef>
              <a:spcAft>
                <a:spcPts val="0"/>
              </a:spcAft>
              <a:buSzPts val="2000"/>
              <a:buChar char="•"/>
            </a:pPr>
            <a:r>
              <a:rPr lang="en-US" sz="2000"/>
              <a:t>Dynamic Systems Development Method (DSDM)</a:t>
            </a:r>
            <a:endParaRPr/>
          </a:p>
          <a:p>
            <a:pPr indent="-154432" lvl="0" marL="256032" rtl="0" algn="l">
              <a:lnSpc>
                <a:spcPct val="100000"/>
              </a:lnSpc>
              <a:spcBef>
                <a:spcPts val="1500"/>
              </a:spcBef>
              <a:spcAft>
                <a:spcPts val="0"/>
              </a:spcAft>
              <a:buSzPts val="2000"/>
              <a:buChar char="•"/>
            </a:pPr>
            <a:r>
              <a:rPr lang="en-US" sz="2000"/>
              <a:t>Crystal</a:t>
            </a:r>
            <a:endParaRPr/>
          </a:p>
          <a:p>
            <a:pPr indent="-154432" lvl="0" marL="256032" rtl="0" algn="l">
              <a:lnSpc>
                <a:spcPct val="100000"/>
              </a:lnSpc>
              <a:spcBef>
                <a:spcPts val="1500"/>
              </a:spcBef>
              <a:spcAft>
                <a:spcPts val="0"/>
              </a:spcAft>
              <a:buSzPts val="2000"/>
              <a:buChar char="•"/>
            </a:pPr>
            <a:r>
              <a:rPr lang="en-US" sz="2000"/>
              <a:t>Lean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
          <p:cNvSpPr txBox="1"/>
          <p:nvPr>
            <p:ph type="title"/>
          </p:nvPr>
        </p:nvSpPr>
        <p:spPr>
          <a:xfrm>
            <a:off x="611188" y="188913"/>
            <a:ext cx="8281987" cy="12953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400"/>
              <a:buNone/>
            </a:pPr>
            <a:r>
              <a:rPr b="1" lang="en-US">
                <a:latin typeface="Calibri"/>
                <a:ea typeface="Calibri"/>
                <a:cs typeface="Calibri"/>
                <a:sym typeface="Calibri"/>
              </a:rPr>
              <a:t>What is Rational Unified Process ?</a:t>
            </a:r>
            <a:br>
              <a:rPr b="1" lang="en-US">
                <a:latin typeface="Calibri"/>
                <a:ea typeface="Calibri"/>
                <a:cs typeface="Calibri"/>
                <a:sym typeface="Calibri"/>
              </a:rPr>
            </a:br>
            <a:r>
              <a:rPr b="1" lang="en-US" sz="2200">
                <a:solidFill>
                  <a:srgbClr val="007FA3"/>
                </a:solidFill>
                <a:latin typeface="Arial"/>
                <a:ea typeface="Arial"/>
                <a:cs typeface="Arial"/>
                <a:sym typeface="Arial"/>
              </a:rPr>
              <a:t>1.2</a:t>
            </a:r>
            <a:r>
              <a:rPr lang="en-US" sz="2200">
                <a:latin typeface="Arial"/>
                <a:ea typeface="Arial"/>
                <a:cs typeface="Arial"/>
                <a:sym typeface="Arial"/>
              </a:rPr>
              <a:t> Describe the RUP methodologies</a:t>
            </a:r>
            <a:endParaRPr b="1" sz="2200">
              <a:latin typeface="Calibri"/>
              <a:ea typeface="Calibri"/>
              <a:cs typeface="Calibri"/>
              <a:sym typeface="Calibri"/>
            </a:endParaRPr>
          </a:p>
        </p:txBody>
      </p:sp>
      <p:sp>
        <p:nvSpPr>
          <p:cNvPr id="465" name="Google Shape;465;p8"/>
          <p:cNvSpPr txBox="1"/>
          <p:nvPr>
            <p:ph idx="1" type="body"/>
          </p:nvPr>
        </p:nvSpPr>
        <p:spPr>
          <a:xfrm>
            <a:off x="468313" y="1484312"/>
            <a:ext cx="7772400" cy="5254626"/>
          </a:xfrm>
          <a:prstGeom prst="rect">
            <a:avLst/>
          </a:prstGeom>
          <a:noFill/>
          <a:ln>
            <a:noFill/>
          </a:ln>
        </p:spPr>
        <p:txBody>
          <a:bodyPr anchorCtr="0" anchor="t" bIns="91425" lIns="91425" spcFirstLastPara="1" rIns="91425" wrap="square" tIns="91425">
            <a:normAutofit lnSpcReduction="10000"/>
          </a:bodyPr>
          <a:lstStyle/>
          <a:p>
            <a:pPr indent="-306000" lvl="0" marL="306000" rtl="0" algn="l">
              <a:lnSpc>
                <a:spcPct val="100000"/>
              </a:lnSpc>
              <a:spcBef>
                <a:spcPts val="0"/>
              </a:spcBef>
              <a:spcAft>
                <a:spcPts val="0"/>
              </a:spcAft>
              <a:buSzPts val="2400"/>
              <a:buFont typeface="Noto Sans Symbols"/>
              <a:buNone/>
            </a:pPr>
            <a:r>
              <a:rPr lang="en-US" sz="2400">
                <a:latin typeface="Calibri"/>
                <a:ea typeface="Calibri"/>
                <a:cs typeface="Calibri"/>
                <a:sym typeface="Calibri"/>
              </a:rPr>
              <a:t>A software engineering process based on best practices in modern software development</a:t>
            </a:r>
            <a:endParaRPr/>
          </a:p>
          <a:p>
            <a:pPr indent="-306000" lvl="1" marL="630000" rtl="0" algn="l">
              <a:lnSpc>
                <a:spcPct val="100000"/>
              </a:lnSpc>
              <a:spcBef>
                <a:spcPts val="600"/>
              </a:spcBef>
              <a:spcAft>
                <a:spcPts val="0"/>
              </a:spcAft>
              <a:buSzPts val="2400"/>
              <a:buFont typeface="Noto Sans Symbols"/>
              <a:buChar char="⮚"/>
            </a:pPr>
            <a:r>
              <a:rPr lang="en-US" sz="2400">
                <a:solidFill>
                  <a:schemeClr val="dk1"/>
                </a:solidFill>
                <a:latin typeface="Calibri"/>
                <a:ea typeface="Calibri"/>
                <a:cs typeface="Calibri"/>
                <a:sym typeface="Calibri"/>
              </a:rPr>
              <a:t>A disciplined approach  to assigning and managing tasks and responsibilities in a development organization</a:t>
            </a:r>
            <a:endParaRPr/>
          </a:p>
          <a:p>
            <a:pPr indent="-306000" lvl="1" marL="630000" rtl="0" algn="l">
              <a:lnSpc>
                <a:spcPct val="100000"/>
              </a:lnSpc>
              <a:spcBef>
                <a:spcPts val="600"/>
              </a:spcBef>
              <a:spcAft>
                <a:spcPts val="0"/>
              </a:spcAft>
              <a:buSzPts val="2400"/>
              <a:buFont typeface="Noto Sans Symbols"/>
              <a:buChar char="⮚"/>
            </a:pPr>
            <a:r>
              <a:rPr lang="en-US" sz="2400">
                <a:solidFill>
                  <a:schemeClr val="dk1"/>
                </a:solidFill>
                <a:latin typeface="Calibri"/>
                <a:ea typeface="Calibri"/>
                <a:cs typeface="Calibri"/>
                <a:sym typeface="Calibri"/>
              </a:rPr>
              <a:t>Focus on high quality software that meets the  needs of its  end users within a predictable schedule and budget</a:t>
            </a:r>
            <a:endParaRPr/>
          </a:p>
          <a:p>
            <a:pPr indent="-306000" lvl="0" marL="306000" rtl="0" algn="l">
              <a:lnSpc>
                <a:spcPct val="100000"/>
              </a:lnSpc>
              <a:spcBef>
                <a:spcPts val="1500"/>
              </a:spcBef>
              <a:spcAft>
                <a:spcPts val="0"/>
              </a:spcAft>
              <a:buSzPts val="2400"/>
              <a:buFont typeface="Noto Sans Symbols"/>
              <a:buNone/>
            </a:pPr>
            <a:r>
              <a:t/>
            </a:r>
            <a:endParaRPr sz="2400">
              <a:latin typeface="Calibri"/>
              <a:ea typeface="Calibri"/>
              <a:cs typeface="Calibri"/>
              <a:sym typeface="Calibri"/>
            </a:endParaRPr>
          </a:p>
          <a:p>
            <a:pPr indent="-306000" lvl="0" marL="306000" rtl="0" algn="l">
              <a:lnSpc>
                <a:spcPct val="100000"/>
              </a:lnSpc>
              <a:spcBef>
                <a:spcPts val="1500"/>
              </a:spcBef>
              <a:spcAft>
                <a:spcPts val="0"/>
              </a:spcAft>
              <a:buSzPts val="2400"/>
              <a:buFont typeface="Noto Sans Symbols"/>
              <a:buNone/>
            </a:pPr>
            <a:r>
              <a:rPr lang="en-US" sz="2400">
                <a:latin typeface="Calibri"/>
                <a:ea typeface="Calibri"/>
                <a:cs typeface="Calibri"/>
                <a:sym typeface="Calibri"/>
              </a:rPr>
              <a:t>A process framework  that can be  tailored  to specific  organization  or project needs </a:t>
            </a:r>
            <a:endParaRPr/>
          </a:p>
          <a:p>
            <a:pPr indent="-306000" lvl="0" marL="306000" rtl="0" algn="l">
              <a:lnSpc>
                <a:spcPct val="100000"/>
              </a:lnSpc>
              <a:spcBef>
                <a:spcPts val="1500"/>
              </a:spcBef>
              <a:spcAft>
                <a:spcPts val="0"/>
              </a:spcAft>
              <a:buSzPts val="2400"/>
              <a:buFont typeface="Noto Sans Symbols"/>
              <a:buNone/>
            </a:pPr>
            <a:r>
              <a:t/>
            </a:r>
            <a:endParaRPr sz="2400">
              <a:latin typeface="Calibri"/>
              <a:ea typeface="Calibri"/>
              <a:cs typeface="Calibri"/>
              <a:sym typeface="Calibri"/>
            </a:endParaRPr>
          </a:p>
          <a:p>
            <a:pPr indent="-306000" lvl="0" marL="306000" rtl="0" algn="l">
              <a:lnSpc>
                <a:spcPct val="100000"/>
              </a:lnSpc>
              <a:spcBef>
                <a:spcPts val="1500"/>
              </a:spcBef>
              <a:spcAft>
                <a:spcPts val="0"/>
              </a:spcAft>
              <a:buSzPts val="2400"/>
              <a:buFont typeface="Noto Sans Symbols"/>
              <a:buNone/>
            </a:pPr>
            <a:r>
              <a:rPr lang="en-US" sz="2400">
                <a:latin typeface="Calibri"/>
                <a:ea typeface="Calibri"/>
                <a:cs typeface="Calibri"/>
                <a:sym typeface="Calibri"/>
              </a:rPr>
              <a:t>RUP is a  methodology  for delivering  projects  in a maximum performance manner</a:t>
            </a:r>
            <a:endParaRPr/>
          </a:p>
          <a:p>
            <a:pPr indent="-153600" lvl="0" marL="306000" rtl="0" algn="l">
              <a:lnSpc>
                <a:spcPct val="100000"/>
              </a:lnSpc>
              <a:spcBef>
                <a:spcPts val="1500"/>
              </a:spcBef>
              <a:spcAft>
                <a:spcPts val="0"/>
              </a:spcAft>
              <a:buSzPts val="2400"/>
              <a:buFont typeface="Noto Sans Symbols"/>
              <a:buNone/>
            </a:pPr>
            <a:r>
              <a:t/>
            </a:r>
            <a:endParaRPr sz="2400">
              <a:latin typeface="Calibri"/>
              <a:ea typeface="Calibri"/>
              <a:cs typeface="Calibri"/>
              <a:sym typeface="Calibri"/>
            </a:endParaRPr>
          </a:p>
          <a:p>
            <a:pPr indent="-153600" lvl="0" marL="306000" rtl="0" algn="l">
              <a:lnSpc>
                <a:spcPct val="100000"/>
              </a:lnSpc>
              <a:spcBef>
                <a:spcPts val="1500"/>
              </a:spcBef>
              <a:spcAft>
                <a:spcPts val="0"/>
              </a:spcAft>
              <a:buSzPts val="2400"/>
              <a:buFont typeface="Noto Sans Symbols"/>
              <a:buNone/>
            </a:pPr>
            <a:r>
              <a:t/>
            </a:r>
            <a:endParaRPr sz="2400">
              <a:latin typeface="Calibri"/>
              <a:ea typeface="Calibri"/>
              <a:cs typeface="Calibri"/>
              <a:sym typeface="Calibri"/>
            </a:endParaRPr>
          </a:p>
        </p:txBody>
      </p:sp>
      <p:sp>
        <p:nvSpPr>
          <p:cNvPr id="466" name="Google Shape;466;p8"/>
          <p:cNvSpPr/>
          <p:nvPr/>
        </p:nvSpPr>
        <p:spPr>
          <a:xfrm>
            <a:off x="7019925" y="4508500"/>
            <a:ext cx="1873250" cy="865188"/>
          </a:xfrm>
          <a:prstGeom prst="cloudCallout">
            <a:avLst>
              <a:gd fmla="val -71599" name="adj1"/>
              <a:gd fmla="val -29849" name="adj2"/>
            </a:avLst>
          </a:prstGeom>
          <a:solidFill>
            <a:schemeClr val="accent1"/>
          </a:solidFill>
          <a:ln cap="flat" cmpd="sng" w="25400">
            <a:solidFill>
              <a:srgbClr val="2B0F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i="0" lang="en-US" sz="36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9"/>
          <p:cNvSpPr txBox="1"/>
          <p:nvPr>
            <p:ph type="title"/>
          </p:nvPr>
        </p:nvSpPr>
        <p:spPr>
          <a:xfrm>
            <a:off x="519113" y="298450"/>
            <a:ext cx="9144000" cy="1209433"/>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1666"/>
              <a:buNone/>
            </a:pPr>
            <a:r>
              <a:rPr b="1" lang="en-US">
                <a:latin typeface="Calibri"/>
                <a:ea typeface="Calibri"/>
                <a:cs typeface="Calibri"/>
                <a:sym typeface="Calibri"/>
              </a:rPr>
              <a:t>RUP uses an integration of approaches &amp; initiatives</a:t>
            </a:r>
            <a:br>
              <a:rPr b="1" lang="en-US">
                <a:latin typeface="Calibri"/>
                <a:ea typeface="Calibri"/>
                <a:cs typeface="Calibri"/>
                <a:sym typeface="Calibri"/>
              </a:rPr>
            </a:br>
            <a:r>
              <a:rPr b="1" lang="en-US" sz="2400">
                <a:solidFill>
                  <a:srgbClr val="007FA3"/>
                </a:solidFill>
                <a:latin typeface="Arial"/>
                <a:ea typeface="Arial"/>
                <a:cs typeface="Arial"/>
                <a:sym typeface="Arial"/>
              </a:rPr>
              <a:t>1.2</a:t>
            </a:r>
            <a:r>
              <a:rPr lang="en-US" sz="2400">
                <a:latin typeface="Arial"/>
                <a:ea typeface="Arial"/>
                <a:cs typeface="Arial"/>
                <a:sym typeface="Arial"/>
              </a:rPr>
              <a:t> Describe the RUP methodologies</a:t>
            </a:r>
            <a:endParaRPr b="1" sz="2400">
              <a:latin typeface="Calibri"/>
              <a:ea typeface="Calibri"/>
              <a:cs typeface="Calibri"/>
              <a:sym typeface="Calibri"/>
            </a:endParaRPr>
          </a:p>
        </p:txBody>
      </p:sp>
      <p:sp>
        <p:nvSpPr>
          <p:cNvPr id="473" name="Google Shape;473;p9"/>
          <p:cNvSpPr txBox="1"/>
          <p:nvPr>
            <p:ph idx="1" type="body"/>
          </p:nvPr>
        </p:nvSpPr>
        <p:spPr>
          <a:xfrm>
            <a:off x="338138" y="1568083"/>
            <a:ext cx="7772400" cy="5289917"/>
          </a:xfrm>
          <a:prstGeom prst="rect">
            <a:avLst/>
          </a:prstGeom>
          <a:noFill/>
          <a:ln>
            <a:noFill/>
          </a:ln>
        </p:spPr>
        <p:txBody>
          <a:bodyPr anchorCtr="0" anchor="t" bIns="91425" lIns="91425" spcFirstLastPara="1" rIns="91425" wrap="square" tIns="91425">
            <a:normAutofit/>
          </a:bodyPr>
          <a:lstStyle/>
          <a:p>
            <a:pPr indent="-274320" lvl="0" marL="274320" rtl="0" algn="l">
              <a:lnSpc>
                <a:spcPct val="100000"/>
              </a:lnSpc>
              <a:spcBef>
                <a:spcPts val="0"/>
              </a:spcBef>
              <a:spcAft>
                <a:spcPts val="0"/>
              </a:spcAft>
              <a:buSzPts val="2400"/>
              <a:buFont typeface="Noto Sans Symbols"/>
              <a:buChar char="🞂"/>
            </a:pPr>
            <a:r>
              <a:rPr b="1" lang="en-US" sz="2400">
                <a:solidFill>
                  <a:srgbClr val="33CC33"/>
                </a:solidFill>
              </a:rPr>
              <a:t>Team-Unifying Approach</a:t>
            </a:r>
            <a:endParaRPr/>
          </a:p>
          <a:p>
            <a:pPr indent="-274320" lvl="0" marL="274320" rtl="0" algn="l">
              <a:lnSpc>
                <a:spcPct val="100000"/>
              </a:lnSpc>
              <a:spcBef>
                <a:spcPts val="1500"/>
              </a:spcBef>
              <a:spcAft>
                <a:spcPts val="0"/>
              </a:spcAft>
              <a:buSzPts val="2000"/>
              <a:buFont typeface="Noto Sans Symbols"/>
              <a:buNone/>
            </a:pPr>
            <a:r>
              <a:rPr lang="en-US" sz="2000">
                <a:solidFill>
                  <a:srgbClr val="2D0F60"/>
                </a:solidFill>
              </a:rPr>
              <a:t>    The RUP unifies a software team by providing a common view of the development process and a shared vision of a common goal</a:t>
            </a:r>
            <a:endParaRPr sz="2000"/>
          </a:p>
          <a:p>
            <a:pPr indent="-274320" lvl="0" marL="274320" rtl="0" algn="l">
              <a:lnSpc>
                <a:spcPct val="100000"/>
              </a:lnSpc>
              <a:spcBef>
                <a:spcPts val="1500"/>
              </a:spcBef>
              <a:spcAft>
                <a:spcPts val="0"/>
              </a:spcAft>
              <a:buSzPts val="2400"/>
              <a:buFont typeface="Noto Sans Symbols"/>
              <a:buChar char="🞂"/>
            </a:pPr>
            <a:r>
              <a:rPr b="1" lang="en-US" sz="2400">
                <a:solidFill>
                  <a:srgbClr val="33CC33"/>
                </a:solidFill>
              </a:rPr>
              <a:t>Increased Team Productivity</a:t>
            </a:r>
            <a:endParaRPr/>
          </a:p>
          <a:p>
            <a:pPr indent="-274320" lvl="1" marL="548640" rtl="0" algn="l">
              <a:lnSpc>
                <a:spcPct val="77000"/>
              </a:lnSpc>
              <a:spcBef>
                <a:spcPts val="600"/>
              </a:spcBef>
              <a:spcAft>
                <a:spcPts val="0"/>
              </a:spcAft>
              <a:buSzPts val="2000"/>
              <a:buFont typeface="Noto Sans Symbols"/>
              <a:buChar char="🞂"/>
            </a:pPr>
            <a:r>
              <a:rPr lang="en-US" sz="2000"/>
              <a:t>knowledge base of all processes</a:t>
            </a:r>
            <a:endParaRPr/>
          </a:p>
          <a:p>
            <a:pPr indent="-274320" lvl="1" marL="548640" rtl="0" algn="l">
              <a:lnSpc>
                <a:spcPct val="77000"/>
              </a:lnSpc>
              <a:spcBef>
                <a:spcPts val="600"/>
              </a:spcBef>
              <a:spcAft>
                <a:spcPts val="0"/>
              </a:spcAft>
              <a:buSzPts val="2000"/>
              <a:buFont typeface="Noto Sans Symbols"/>
              <a:buChar char="🞂"/>
            </a:pPr>
            <a:r>
              <a:rPr lang="en-US" sz="2000"/>
              <a:t>view of how to develop software</a:t>
            </a:r>
            <a:endParaRPr/>
          </a:p>
          <a:p>
            <a:pPr indent="-274320" lvl="1" marL="548640" rtl="0" algn="l">
              <a:lnSpc>
                <a:spcPct val="77000"/>
              </a:lnSpc>
              <a:spcBef>
                <a:spcPts val="600"/>
              </a:spcBef>
              <a:spcAft>
                <a:spcPts val="0"/>
              </a:spcAft>
              <a:buSzPts val="2000"/>
              <a:buFont typeface="Noto Sans Symbols"/>
              <a:buChar char="🞂"/>
            </a:pPr>
            <a:r>
              <a:rPr lang="en-US" sz="2000"/>
              <a:t>modeling language</a:t>
            </a:r>
            <a:endParaRPr/>
          </a:p>
          <a:p>
            <a:pPr indent="-274320" lvl="1" marL="548640" rtl="0" algn="l">
              <a:lnSpc>
                <a:spcPct val="77000"/>
              </a:lnSpc>
              <a:spcBef>
                <a:spcPts val="600"/>
              </a:spcBef>
              <a:spcAft>
                <a:spcPts val="0"/>
              </a:spcAft>
              <a:buSzPts val="2000"/>
              <a:buFont typeface="Noto Sans Symbols"/>
              <a:buChar char="🞂"/>
            </a:pPr>
            <a:r>
              <a:rPr lang="en-US" sz="2000"/>
              <a:t>Rational provides many tools</a:t>
            </a:r>
            <a:endParaRPr/>
          </a:p>
          <a:p>
            <a:pPr indent="-147320" lvl="0" marL="274320" rtl="0" algn="l">
              <a:lnSpc>
                <a:spcPct val="100000"/>
              </a:lnSpc>
              <a:spcBef>
                <a:spcPts val="1500"/>
              </a:spcBef>
              <a:spcAft>
                <a:spcPts val="0"/>
              </a:spcAft>
              <a:buSzPts val="2000"/>
              <a:buFont typeface="Noto Sans Symbols"/>
              <a:buNone/>
            </a:pPr>
            <a:r>
              <a:t/>
            </a:r>
            <a:endParaRPr sz="2000"/>
          </a:p>
          <a:p>
            <a:pPr indent="-147320" lvl="0" marL="274320" rtl="0" algn="l">
              <a:lnSpc>
                <a:spcPct val="100000"/>
              </a:lnSpc>
              <a:spcBef>
                <a:spcPts val="1500"/>
              </a:spcBef>
              <a:spcAft>
                <a:spcPts val="0"/>
              </a:spcAft>
              <a:buSzPts val="2000"/>
              <a:buFont typeface="Noto Sans Symbols"/>
              <a:buNone/>
            </a:pPr>
            <a:r>
              <a:t/>
            </a:r>
            <a:endParaRPr sz="2000"/>
          </a:p>
          <a:p>
            <a:pPr indent="-274320" lvl="0" marL="274320" rtl="0" algn="l">
              <a:lnSpc>
                <a:spcPct val="100000"/>
              </a:lnSpc>
              <a:spcBef>
                <a:spcPts val="1500"/>
              </a:spcBef>
              <a:spcAft>
                <a:spcPts val="0"/>
              </a:spcAft>
              <a:buSzPts val="2800"/>
              <a:buFont typeface="Noto Sans Symbols"/>
              <a:buNone/>
            </a:pPr>
            <a:r>
              <a:t/>
            </a:r>
            <a:endParaRPr sz="2800"/>
          </a:p>
          <a:p>
            <a:pPr indent="-274320" lvl="0" marL="274320" rtl="0" algn="l">
              <a:lnSpc>
                <a:spcPct val="100000"/>
              </a:lnSpc>
              <a:spcBef>
                <a:spcPts val="1500"/>
              </a:spcBef>
              <a:spcAft>
                <a:spcPts val="0"/>
              </a:spcAft>
              <a:buSzPts val="2800"/>
              <a:buFont typeface="Noto Sans Symbols"/>
              <a:buNone/>
            </a:pPr>
            <a:r>
              <a:t/>
            </a:r>
            <a:endParaRPr sz="2800"/>
          </a:p>
        </p:txBody>
      </p:sp>
      <p:sp>
        <p:nvSpPr>
          <p:cNvPr id="474" name="Google Shape;474;p9"/>
          <p:cNvSpPr/>
          <p:nvPr/>
        </p:nvSpPr>
        <p:spPr>
          <a:xfrm>
            <a:off x="361950" y="3519488"/>
            <a:ext cx="8489950" cy="23733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77000"/>
              </a:lnSpc>
              <a:spcBef>
                <a:spcPts val="0"/>
              </a:spcBef>
              <a:spcAft>
                <a:spcPts val="0"/>
              </a:spcAft>
              <a:buClr>
                <a:schemeClr val="hlink"/>
              </a:buClr>
              <a:buSzPts val="1820"/>
              <a:buFont typeface="Noto Sans Symbols"/>
              <a:buNone/>
            </a:pPr>
            <a:r>
              <a:t/>
            </a:r>
            <a:endParaRPr b="0" i="0" sz="2800" u="none" cap="none" strike="noStrike">
              <a:solidFill>
                <a:srgbClr val="000000"/>
              </a:solidFill>
              <a:latin typeface="Arial"/>
              <a:ea typeface="Arial"/>
              <a:cs typeface="Arial"/>
              <a:sym typeface="Arial"/>
            </a:endParaRPr>
          </a:p>
        </p:txBody>
      </p:sp>
      <p:grpSp>
        <p:nvGrpSpPr>
          <p:cNvPr id="475" name="Google Shape;475;p9"/>
          <p:cNvGrpSpPr/>
          <p:nvPr/>
        </p:nvGrpSpPr>
        <p:grpSpPr>
          <a:xfrm>
            <a:off x="4659214" y="4005064"/>
            <a:ext cx="4164086" cy="2693293"/>
            <a:chOff x="920" y="1465"/>
            <a:chExt cx="4285" cy="2677"/>
          </a:xfrm>
        </p:grpSpPr>
        <p:grpSp>
          <p:nvGrpSpPr>
            <p:cNvPr id="476" name="Google Shape;476;p9"/>
            <p:cNvGrpSpPr/>
            <p:nvPr/>
          </p:nvGrpSpPr>
          <p:grpSpPr>
            <a:xfrm>
              <a:off x="2321" y="3393"/>
              <a:ext cx="622" cy="749"/>
              <a:chOff x="2527" y="2557"/>
              <a:chExt cx="859" cy="959"/>
            </a:xfrm>
          </p:grpSpPr>
          <p:grpSp>
            <p:nvGrpSpPr>
              <p:cNvPr id="477" name="Google Shape;477;p9"/>
              <p:cNvGrpSpPr/>
              <p:nvPr/>
            </p:nvGrpSpPr>
            <p:grpSpPr>
              <a:xfrm>
                <a:off x="2794" y="2557"/>
                <a:ext cx="236" cy="486"/>
                <a:chOff x="-736" y="1508"/>
                <a:chExt cx="186" cy="418"/>
              </a:xfrm>
            </p:grpSpPr>
            <p:sp>
              <p:nvSpPr>
                <p:cNvPr id="478" name="Google Shape;478;p9"/>
                <p:cNvSpPr/>
                <p:nvPr/>
              </p:nvSpPr>
              <p:spPr>
                <a:xfrm>
                  <a:off x="-691" y="1508"/>
                  <a:ext cx="87" cy="85"/>
                </a:xfrm>
                <a:prstGeom prst="ellipse">
                  <a:avLst/>
                </a:prstGeom>
                <a:solidFill>
                  <a:schemeClr val="hlink"/>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479" name="Google Shape;479;p9"/>
                <p:cNvSpPr/>
                <p:nvPr/>
              </p:nvSpPr>
              <p:spPr>
                <a:xfrm>
                  <a:off x="-734" y="1602"/>
                  <a:ext cx="182" cy="324"/>
                </a:xfrm>
                <a:custGeom>
                  <a:rect b="b" l="l" r="r" t="t"/>
                  <a:pathLst>
                    <a:path extrusionOk="0" h="324" w="182">
                      <a:moveTo>
                        <a:pt x="86" y="11"/>
                      </a:moveTo>
                      <a:lnTo>
                        <a:pt x="81" y="23"/>
                      </a:lnTo>
                      <a:lnTo>
                        <a:pt x="69" y="7"/>
                      </a:lnTo>
                      <a:lnTo>
                        <a:pt x="69" y="0"/>
                      </a:lnTo>
                      <a:lnTo>
                        <a:pt x="47" y="0"/>
                      </a:lnTo>
                      <a:lnTo>
                        <a:pt x="19" y="17"/>
                      </a:lnTo>
                      <a:lnTo>
                        <a:pt x="0" y="86"/>
                      </a:lnTo>
                      <a:lnTo>
                        <a:pt x="22" y="107"/>
                      </a:lnTo>
                      <a:lnTo>
                        <a:pt x="42" y="127"/>
                      </a:lnTo>
                      <a:lnTo>
                        <a:pt x="42" y="323"/>
                      </a:lnTo>
                      <a:lnTo>
                        <a:pt x="97" y="323"/>
                      </a:lnTo>
                      <a:lnTo>
                        <a:pt x="97" y="171"/>
                      </a:lnTo>
                      <a:lnTo>
                        <a:pt x="121" y="323"/>
                      </a:lnTo>
                      <a:lnTo>
                        <a:pt x="179" y="323"/>
                      </a:lnTo>
                      <a:lnTo>
                        <a:pt x="153" y="167"/>
                      </a:lnTo>
                      <a:lnTo>
                        <a:pt x="153" y="129"/>
                      </a:lnTo>
                      <a:lnTo>
                        <a:pt x="181" y="85"/>
                      </a:lnTo>
                      <a:lnTo>
                        <a:pt x="137" y="80"/>
                      </a:lnTo>
                      <a:lnTo>
                        <a:pt x="111" y="81"/>
                      </a:lnTo>
                      <a:lnTo>
                        <a:pt x="112" y="128"/>
                      </a:lnTo>
                      <a:lnTo>
                        <a:pt x="137" y="128"/>
                      </a:lnTo>
                      <a:lnTo>
                        <a:pt x="137" y="144"/>
                      </a:lnTo>
                      <a:lnTo>
                        <a:pt x="53" y="144"/>
                      </a:lnTo>
                      <a:lnTo>
                        <a:pt x="53" y="43"/>
                      </a:lnTo>
                      <a:lnTo>
                        <a:pt x="137" y="43"/>
                      </a:lnTo>
                      <a:lnTo>
                        <a:pt x="137" y="80"/>
                      </a:lnTo>
                      <a:lnTo>
                        <a:pt x="181" y="85"/>
                      </a:lnTo>
                      <a:lnTo>
                        <a:pt x="153" y="9"/>
                      </a:lnTo>
                      <a:lnTo>
                        <a:pt x="139" y="1"/>
                      </a:lnTo>
                      <a:lnTo>
                        <a:pt x="113" y="1"/>
                      </a:lnTo>
                      <a:lnTo>
                        <a:pt x="100" y="22"/>
                      </a:lnTo>
                      <a:lnTo>
                        <a:pt x="94" y="11"/>
                      </a:lnTo>
                      <a:lnTo>
                        <a:pt x="101" y="1"/>
                      </a:lnTo>
                      <a:lnTo>
                        <a:pt x="79" y="1"/>
                      </a:lnTo>
                      <a:lnTo>
                        <a:pt x="86" y="11"/>
                      </a:lnTo>
                    </a:path>
                  </a:pathLst>
                </a:custGeom>
                <a:solidFill>
                  <a:schemeClr val="hlink"/>
                </a:solidFill>
                <a:ln cap="rnd" cmpd="sng" w="12700">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a:off x="-595" y="1604"/>
                  <a:ext cx="16" cy="14"/>
                </a:xfrm>
                <a:custGeom>
                  <a:rect b="b" l="l" r="r" t="t"/>
                  <a:pathLst>
                    <a:path extrusionOk="0" fill="none" h="21600" w="23037">
                      <a:moveTo>
                        <a:pt x="-1" y="47"/>
                      </a:moveTo>
                      <a:cubicBezTo>
                        <a:pt x="478" y="15"/>
                        <a:pt x="957" y="-1"/>
                        <a:pt x="1437" y="0"/>
                      </a:cubicBezTo>
                      <a:cubicBezTo>
                        <a:pt x="13366" y="0"/>
                        <a:pt x="23037" y="9670"/>
                        <a:pt x="23037" y="21600"/>
                      </a:cubicBezTo>
                    </a:path>
                    <a:path extrusionOk="0" h="21600" w="23037">
                      <a:moveTo>
                        <a:pt x="-1" y="47"/>
                      </a:moveTo>
                      <a:cubicBezTo>
                        <a:pt x="478" y="15"/>
                        <a:pt x="957" y="-1"/>
                        <a:pt x="1437" y="0"/>
                      </a:cubicBezTo>
                      <a:cubicBezTo>
                        <a:pt x="13366" y="0"/>
                        <a:pt x="23037" y="9670"/>
                        <a:pt x="23037" y="21600"/>
                      </a:cubicBezTo>
                      <a:lnTo>
                        <a:pt x="1437" y="21600"/>
                      </a:lnTo>
                      <a:lnTo>
                        <a:pt x="-1" y="47"/>
                      </a:lnTo>
                      <a:close/>
                    </a:path>
                  </a:pathLst>
                </a:custGeom>
                <a:solidFill>
                  <a:schemeClr val="hlink"/>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9"/>
                <p:cNvSpPr/>
                <p:nvPr/>
              </p:nvSpPr>
              <p:spPr>
                <a:xfrm>
                  <a:off x="-714" y="1603"/>
                  <a:ext cx="33" cy="23"/>
                </a:xfrm>
                <a:custGeom>
                  <a:rect b="b" l="l" r="r" t="t"/>
                  <a:pathLst>
                    <a:path extrusionOk="0" fill="none" h="24728" w="26179">
                      <a:moveTo>
                        <a:pt x="227" y="24728"/>
                      </a:moveTo>
                      <a:cubicBezTo>
                        <a:pt x="76" y="23692"/>
                        <a:pt x="0" y="22646"/>
                        <a:pt x="0" y="21600"/>
                      </a:cubicBezTo>
                      <a:cubicBezTo>
                        <a:pt x="0" y="9670"/>
                        <a:pt x="9670" y="0"/>
                        <a:pt x="21600" y="0"/>
                      </a:cubicBezTo>
                      <a:cubicBezTo>
                        <a:pt x="23139" y="-1"/>
                        <a:pt x="24674" y="164"/>
                        <a:pt x="26179" y="490"/>
                      </a:cubicBezTo>
                    </a:path>
                    <a:path extrusionOk="0" h="24728" w="26179">
                      <a:moveTo>
                        <a:pt x="227" y="24728"/>
                      </a:moveTo>
                      <a:cubicBezTo>
                        <a:pt x="76" y="23692"/>
                        <a:pt x="0" y="22646"/>
                        <a:pt x="0" y="21600"/>
                      </a:cubicBezTo>
                      <a:cubicBezTo>
                        <a:pt x="0" y="9670"/>
                        <a:pt x="9670" y="0"/>
                        <a:pt x="21600" y="0"/>
                      </a:cubicBezTo>
                      <a:cubicBezTo>
                        <a:pt x="23139" y="-1"/>
                        <a:pt x="24674" y="164"/>
                        <a:pt x="26179" y="490"/>
                      </a:cubicBezTo>
                      <a:lnTo>
                        <a:pt x="21600" y="21600"/>
                      </a:lnTo>
                      <a:lnTo>
                        <a:pt x="227" y="24728"/>
                      </a:lnTo>
                      <a:close/>
                    </a:path>
                  </a:pathLst>
                </a:custGeom>
                <a:solidFill>
                  <a:schemeClr val="hlink"/>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9"/>
                <p:cNvSpPr/>
                <p:nvPr/>
              </p:nvSpPr>
              <p:spPr>
                <a:xfrm>
                  <a:off x="-736" y="1689"/>
                  <a:ext cx="55" cy="43"/>
                </a:xfrm>
                <a:custGeom>
                  <a:rect b="b" l="l" r="r" t="t"/>
                  <a:pathLst>
                    <a:path extrusionOk="0" fill="none" h="30304" w="37787">
                      <a:moveTo>
                        <a:pt x="37786" y="23005"/>
                      </a:moveTo>
                      <a:cubicBezTo>
                        <a:pt x="33686" y="27646"/>
                        <a:pt x="27792" y="30303"/>
                        <a:pt x="21600" y="30304"/>
                      </a:cubicBezTo>
                      <a:cubicBezTo>
                        <a:pt x="9670" y="30304"/>
                        <a:pt x="0" y="20633"/>
                        <a:pt x="0" y="8704"/>
                      </a:cubicBezTo>
                      <a:cubicBezTo>
                        <a:pt x="-1" y="5706"/>
                        <a:pt x="623" y="2742"/>
                        <a:pt x="1831" y="-1"/>
                      </a:cubicBezTo>
                    </a:path>
                    <a:path extrusionOk="0" h="30304" w="37787">
                      <a:moveTo>
                        <a:pt x="37786" y="23005"/>
                      </a:moveTo>
                      <a:cubicBezTo>
                        <a:pt x="33686" y="27646"/>
                        <a:pt x="27792" y="30303"/>
                        <a:pt x="21600" y="30304"/>
                      </a:cubicBezTo>
                      <a:cubicBezTo>
                        <a:pt x="9670" y="30304"/>
                        <a:pt x="0" y="20633"/>
                        <a:pt x="0" y="8704"/>
                      </a:cubicBezTo>
                      <a:cubicBezTo>
                        <a:pt x="-1" y="5706"/>
                        <a:pt x="623" y="2742"/>
                        <a:pt x="1831" y="-1"/>
                      </a:cubicBezTo>
                      <a:lnTo>
                        <a:pt x="21600" y="8704"/>
                      </a:lnTo>
                      <a:lnTo>
                        <a:pt x="37786" y="23005"/>
                      </a:lnTo>
                      <a:close/>
                    </a:path>
                  </a:pathLst>
                </a:custGeom>
                <a:solidFill>
                  <a:schemeClr val="hlink"/>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9"/>
                <p:cNvSpPr/>
                <p:nvPr/>
              </p:nvSpPr>
              <p:spPr>
                <a:xfrm>
                  <a:off x="-595" y="1672"/>
                  <a:ext cx="45" cy="60"/>
                </a:xfrm>
                <a:custGeom>
                  <a:rect b="b" l="l" r="r" t="t"/>
                  <a:pathLst>
                    <a:path extrusionOk="0" fill="none" h="41511" w="32221">
                      <a:moveTo>
                        <a:pt x="18994" y="0"/>
                      </a:moveTo>
                      <a:cubicBezTo>
                        <a:pt x="27008" y="3370"/>
                        <a:pt x="32221" y="11217"/>
                        <a:pt x="32221" y="19911"/>
                      </a:cubicBezTo>
                      <a:cubicBezTo>
                        <a:pt x="32221" y="31840"/>
                        <a:pt x="22550" y="41511"/>
                        <a:pt x="10621" y="41511"/>
                      </a:cubicBezTo>
                      <a:cubicBezTo>
                        <a:pt x="6899" y="41511"/>
                        <a:pt x="3240" y="40549"/>
                        <a:pt x="0" y="38719"/>
                      </a:cubicBezTo>
                    </a:path>
                    <a:path extrusionOk="0" h="41511" w="32221">
                      <a:moveTo>
                        <a:pt x="18994" y="0"/>
                      </a:moveTo>
                      <a:cubicBezTo>
                        <a:pt x="27008" y="3370"/>
                        <a:pt x="32221" y="11217"/>
                        <a:pt x="32221" y="19911"/>
                      </a:cubicBezTo>
                      <a:cubicBezTo>
                        <a:pt x="32221" y="31840"/>
                        <a:pt x="22550" y="41511"/>
                        <a:pt x="10621" y="41511"/>
                      </a:cubicBezTo>
                      <a:cubicBezTo>
                        <a:pt x="6899" y="41511"/>
                        <a:pt x="3240" y="40549"/>
                        <a:pt x="0" y="38719"/>
                      </a:cubicBezTo>
                      <a:lnTo>
                        <a:pt x="10621" y="19911"/>
                      </a:lnTo>
                      <a:lnTo>
                        <a:pt x="18994" y="0"/>
                      </a:lnTo>
                      <a:close/>
                    </a:path>
                  </a:pathLst>
                </a:custGeom>
                <a:solidFill>
                  <a:schemeClr val="hlink"/>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4" name="Google Shape;484;p9"/>
              <p:cNvSpPr txBox="1"/>
              <p:nvPr/>
            </p:nvSpPr>
            <p:spPr>
              <a:xfrm>
                <a:off x="2527" y="3115"/>
                <a:ext cx="859" cy="401"/>
              </a:xfrm>
              <a:prstGeom prst="rect">
                <a:avLst/>
              </a:prstGeom>
              <a:noFill/>
              <a:ln>
                <a:noFill/>
              </a:ln>
            </p:spPr>
            <p:txBody>
              <a:bodyPr anchorCtr="0" anchor="ctr" bIns="45700" lIns="91425" spcFirstLastPara="1" rIns="91425" wrap="square" tIns="45700">
                <a:spAutoFit/>
              </a:bodyPr>
              <a:lstStyle/>
              <a:p>
                <a:pPr indent="-407988" lvl="0" marL="407988" marR="0" rtl="0" algn="l">
                  <a:lnSpc>
                    <a:spcPct val="58000"/>
                  </a:lnSpc>
                  <a:spcBef>
                    <a:spcPts val="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Designer /</a:t>
                </a:r>
                <a:endParaRPr/>
              </a:p>
              <a:p>
                <a:pPr indent="-407988" lvl="0" marL="407988" marR="0" rtl="0" algn="l">
                  <a:lnSpc>
                    <a:spcPct val="58000"/>
                  </a:lnSpc>
                  <a:spcBef>
                    <a:spcPts val="80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Developer</a:t>
                </a:r>
                <a:endParaRPr/>
              </a:p>
            </p:txBody>
          </p:sp>
        </p:grpSp>
        <p:grpSp>
          <p:nvGrpSpPr>
            <p:cNvPr id="485" name="Google Shape;485;p9"/>
            <p:cNvGrpSpPr/>
            <p:nvPr/>
          </p:nvGrpSpPr>
          <p:grpSpPr>
            <a:xfrm>
              <a:off x="1455" y="3466"/>
              <a:ext cx="543" cy="540"/>
              <a:chOff x="1255" y="2557"/>
              <a:chExt cx="724" cy="754"/>
            </a:xfrm>
          </p:grpSpPr>
          <p:grpSp>
            <p:nvGrpSpPr>
              <p:cNvPr id="486" name="Google Shape;486;p9"/>
              <p:cNvGrpSpPr/>
              <p:nvPr/>
            </p:nvGrpSpPr>
            <p:grpSpPr>
              <a:xfrm>
                <a:off x="1456" y="2557"/>
                <a:ext cx="236" cy="486"/>
                <a:chOff x="-736" y="1508"/>
                <a:chExt cx="186" cy="418"/>
              </a:xfrm>
            </p:grpSpPr>
            <p:sp>
              <p:nvSpPr>
                <p:cNvPr id="487" name="Google Shape;487;p9"/>
                <p:cNvSpPr/>
                <p:nvPr/>
              </p:nvSpPr>
              <p:spPr>
                <a:xfrm>
                  <a:off x="-691" y="1508"/>
                  <a:ext cx="87" cy="85"/>
                </a:xfrm>
                <a:prstGeom prst="ellipse">
                  <a:avLst/>
                </a:prstGeom>
                <a:solidFill>
                  <a:schemeClr val="accent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488" name="Google Shape;488;p9"/>
                <p:cNvSpPr/>
                <p:nvPr/>
              </p:nvSpPr>
              <p:spPr>
                <a:xfrm>
                  <a:off x="-734" y="1602"/>
                  <a:ext cx="182" cy="324"/>
                </a:xfrm>
                <a:custGeom>
                  <a:rect b="b" l="l" r="r" t="t"/>
                  <a:pathLst>
                    <a:path extrusionOk="0" h="324" w="182">
                      <a:moveTo>
                        <a:pt x="86" y="11"/>
                      </a:moveTo>
                      <a:lnTo>
                        <a:pt x="81" y="23"/>
                      </a:lnTo>
                      <a:lnTo>
                        <a:pt x="69" y="7"/>
                      </a:lnTo>
                      <a:lnTo>
                        <a:pt x="69" y="0"/>
                      </a:lnTo>
                      <a:lnTo>
                        <a:pt x="47" y="0"/>
                      </a:lnTo>
                      <a:lnTo>
                        <a:pt x="19" y="17"/>
                      </a:lnTo>
                      <a:lnTo>
                        <a:pt x="0" y="86"/>
                      </a:lnTo>
                      <a:lnTo>
                        <a:pt x="22" y="107"/>
                      </a:lnTo>
                      <a:lnTo>
                        <a:pt x="42" y="127"/>
                      </a:lnTo>
                      <a:lnTo>
                        <a:pt x="42" y="323"/>
                      </a:lnTo>
                      <a:lnTo>
                        <a:pt x="97" y="323"/>
                      </a:lnTo>
                      <a:lnTo>
                        <a:pt x="97" y="171"/>
                      </a:lnTo>
                      <a:lnTo>
                        <a:pt x="121" y="323"/>
                      </a:lnTo>
                      <a:lnTo>
                        <a:pt x="179" y="323"/>
                      </a:lnTo>
                      <a:lnTo>
                        <a:pt x="153" y="167"/>
                      </a:lnTo>
                      <a:lnTo>
                        <a:pt x="153" y="129"/>
                      </a:lnTo>
                      <a:lnTo>
                        <a:pt x="181" y="85"/>
                      </a:lnTo>
                      <a:lnTo>
                        <a:pt x="137" y="80"/>
                      </a:lnTo>
                      <a:lnTo>
                        <a:pt x="111" y="81"/>
                      </a:lnTo>
                      <a:lnTo>
                        <a:pt x="112" y="128"/>
                      </a:lnTo>
                      <a:lnTo>
                        <a:pt x="137" y="128"/>
                      </a:lnTo>
                      <a:lnTo>
                        <a:pt x="137" y="144"/>
                      </a:lnTo>
                      <a:lnTo>
                        <a:pt x="53" y="144"/>
                      </a:lnTo>
                      <a:lnTo>
                        <a:pt x="53" y="43"/>
                      </a:lnTo>
                      <a:lnTo>
                        <a:pt x="137" y="43"/>
                      </a:lnTo>
                      <a:lnTo>
                        <a:pt x="137" y="80"/>
                      </a:lnTo>
                      <a:lnTo>
                        <a:pt x="181" y="85"/>
                      </a:lnTo>
                      <a:lnTo>
                        <a:pt x="153" y="9"/>
                      </a:lnTo>
                      <a:lnTo>
                        <a:pt x="139" y="1"/>
                      </a:lnTo>
                      <a:lnTo>
                        <a:pt x="113" y="1"/>
                      </a:lnTo>
                      <a:lnTo>
                        <a:pt x="100" y="22"/>
                      </a:lnTo>
                      <a:lnTo>
                        <a:pt x="94" y="11"/>
                      </a:lnTo>
                      <a:lnTo>
                        <a:pt x="101" y="1"/>
                      </a:lnTo>
                      <a:lnTo>
                        <a:pt x="79" y="1"/>
                      </a:lnTo>
                      <a:lnTo>
                        <a:pt x="86" y="11"/>
                      </a:lnTo>
                    </a:path>
                  </a:pathLst>
                </a:custGeom>
                <a:solidFill>
                  <a:schemeClr val="accent2"/>
                </a:solidFill>
                <a:ln cap="rnd" cmpd="sng" w="12700">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9"/>
                <p:cNvSpPr/>
                <p:nvPr/>
              </p:nvSpPr>
              <p:spPr>
                <a:xfrm>
                  <a:off x="-595" y="1604"/>
                  <a:ext cx="16" cy="14"/>
                </a:xfrm>
                <a:custGeom>
                  <a:rect b="b" l="l" r="r" t="t"/>
                  <a:pathLst>
                    <a:path extrusionOk="0" fill="none" h="21600" w="23037">
                      <a:moveTo>
                        <a:pt x="-1" y="47"/>
                      </a:moveTo>
                      <a:cubicBezTo>
                        <a:pt x="478" y="15"/>
                        <a:pt x="957" y="-1"/>
                        <a:pt x="1437" y="0"/>
                      </a:cubicBezTo>
                      <a:cubicBezTo>
                        <a:pt x="13366" y="0"/>
                        <a:pt x="23037" y="9670"/>
                        <a:pt x="23037" y="21600"/>
                      </a:cubicBezTo>
                    </a:path>
                    <a:path extrusionOk="0" h="21600" w="23037">
                      <a:moveTo>
                        <a:pt x="-1" y="47"/>
                      </a:moveTo>
                      <a:cubicBezTo>
                        <a:pt x="478" y="15"/>
                        <a:pt x="957" y="-1"/>
                        <a:pt x="1437" y="0"/>
                      </a:cubicBezTo>
                      <a:cubicBezTo>
                        <a:pt x="13366" y="0"/>
                        <a:pt x="23037" y="9670"/>
                        <a:pt x="23037" y="21600"/>
                      </a:cubicBezTo>
                      <a:lnTo>
                        <a:pt x="1437" y="21600"/>
                      </a:lnTo>
                      <a:lnTo>
                        <a:pt x="-1" y="47"/>
                      </a:lnTo>
                      <a:close/>
                    </a:path>
                  </a:pathLst>
                </a:custGeom>
                <a:solidFill>
                  <a:schemeClr val="accent2"/>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714" y="1603"/>
                  <a:ext cx="33" cy="23"/>
                </a:xfrm>
                <a:custGeom>
                  <a:rect b="b" l="l" r="r" t="t"/>
                  <a:pathLst>
                    <a:path extrusionOk="0" fill="none" h="24728" w="26179">
                      <a:moveTo>
                        <a:pt x="227" y="24728"/>
                      </a:moveTo>
                      <a:cubicBezTo>
                        <a:pt x="76" y="23692"/>
                        <a:pt x="0" y="22646"/>
                        <a:pt x="0" y="21600"/>
                      </a:cubicBezTo>
                      <a:cubicBezTo>
                        <a:pt x="0" y="9670"/>
                        <a:pt x="9670" y="0"/>
                        <a:pt x="21600" y="0"/>
                      </a:cubicBezTo>
                      <a:cubicBezTo>
                        <a:pt x="23139" y="-1"/>
                        <a:pt x="24674" y="164"/>
                        <a:pt x="26179" y="490"/>
                      </a:cubicBezTo>
                    </a:path>
                    <a:path extrusionOk="0" h="24728" w="26179">
                      <a:moveTo>
                        <a:pt x="227" y="24728"/>
                      </a:moveTo>
                      <a:cubicBezTo>
                        <a:pt x="76" y="23692"/>
                        <a:pt x="0" y="22646"/>
                        <a:pt x="0" y="21600"/>
                      </a:cubicBezTo>
                      <a:cubicBezTo>
                        <a:pt x="0" y="9670"/>
                        <a:pt x="9670" y="0"/>
                        <a:pt x="21600" y="0"/>
                      </a:cubicBezTo>
                      <a:cubicBezTo>
                        <a:pt x="23139" y="-1"/>
                        <a:pt x="24674" y="164"/>
                        <a:pt x="26179" y="490"/>
                      </a:cubicBezTo>
                      <a:lnTo>
                        <a:pt x="21600" y="21600"/>
                      </a:lnTo>
                      <a:lnTo>
                        <a:pt x="227" y="24728"/>
                      </a:lnTo>
                      <a:close/>
                    </a:path>
                  </a:pathLst>
                </a:custGeom>
                <a:solidFill>
                  <a:schemeClr val="accent2"/>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736" y="1689"/>
                  <a:ext cx="55" cy="43"/>
                </a:xfrm>
                <a:custGeom>
                  <a:rect b="b" l="l" r="r" t="t"/>
                  <a:pathLst>
                    <a:path extrusionOk="0" fill="none" h="30304" w="37787">
                      <a:moveTo>
                        <a:pt x="37786" y="23005"/>
                      </a:moveTo>
                      <a:cubicBezTo>
                        <a:pt x="33686" y="27646"/>
                        <a:pt x="27792" y="30303"/>
                        <a:pt x="21600" y="30304"/>
                      </a:cubicBezTo>
                      <a:cubicBezTo>
                        <a:pt x="9670" y="30304"/>
                        <a:pt x="0" y="20633"/>
                        <a:pt x="0" y="8704"/>
                      </a:cubicBezTo>
                      <a:cubicBezTo>
                        <a:pt x="-1" y="5706"/>
                        <a:pt x="623" y="2742"/>
                        <a:pt x="1831" y="-1"/>
                      </a:cubicBezTo>
                    </a:path>
                    <a:path extrusionOk="0" h="30304" w="37787">
                      <a:moveTo>
                        <a:pt x="37786" y="23005"/>
                      </a:moveTo>
                      <a:cubicBezTo>
                        <a:pt x="33686" y="27646"/>
                        <a:pt x="27792" y="30303"/>
                        <a:pt x="21600" y="30304"/>
                      </a:cubicBezTo>
                      <a:cubicBezTo>
                        <a:pt x="9670" y="30304"/>
                        <a:pt x="0" y="20633"/>
                        <a:pt x="0" y="8704"/>
                      </a:cubicBezTo>
                      <a:cubicBezTo>
                        <a:pt x="-1" y="5706"/>
                        <a:pt x="623" y="2742"/>
                        <a:pt x="1831" y="-1"/>
                      </a:cubicBezTo>
                      <a:lnTo>
                        <a:pt x="21600" y="8704"/>
                      </a:lnTo>
                      <a:lnTo>
                        <a:pt x="37786" y="23005"/>
                      </a:lnTo>
                      <a:close/>
                    </a:path>
                  </a:pathLst>
                </a:custGeom>
                <a:solidFill>
                  <a:schemeClr val="accent2"/>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595" y="1672"/>
                  <a:ext cx="45" cy="60"/>
                </a:xfrm>
                <a:custGeom>
                  <a:rect b="b" l="l" r="r" t="t"/>
                  <a:pathLst>
                    <a:path extrusionOk="0" fill="none" h="41511" w="32221">
                      <a:moveTo>
                        <a:pt x="18994" y="0"/>
                      </a:moveTo>
                      <a:cubicBezTo>
                        <a:pt x="27008" y="3370"/>
                        <a:pt x="32221" y="11217"/>
                        <a:pt x="32221" y="19911"/>
                      </a:cubicBezTo>
                      <a:cubicBezTo>
                        <a:pt x="32221" y="31840"/>
                        <a:pt x="22550" y="41511"/>
                        <a:pt x="10621" y="41511"/>
                      </a:cubicBezTo>
                      <a:cubicBezTo>
                        <a:pt x="6899" y="41511"/>
                        <a:pt x="3240" y="40549"/>
                        <a:pt x="0" y="38719"/>
                      </a:cubicBezTo>
                    </a:path>
                    <a:path extrusionOk="0" h="41511" w="32221">
                      <a:moveTo>
                        <a:pt x="18994" y="0"/>
                      </a:moveTo>
                      <a:cubicBezTo>
                        <a:pt x="27008" y="3370"/>
                        <a:pt x="32221" y="11217"/>
                        <a:pt x="32221" y="19911"/>
                      </a:cubicBezTo>
                      <a:cubicBezTo>
                        <a:pt x="32221" y="31840"/>
                        <a:pt x="22550" y="41511"/>
                        <a:pt x="10621" y="41511"/>
                      </a:cubicBezTo>
                      <a:cubicBezTo>
                        <a:pt x="6899" y="41511"/>
                        <a:pt x="3240" y="40549"/>
                        <a:pt x="0" y="38719"/>
                      </a:cubicBezTo>
                      <a:lnTo>
                        <a:pt x="10621" y="19911"/>
                      </a:lnTo>
                      <a:lnTo>
                        <a:pt x="18994" y="0"/>
                      </a:lnTo>
                      <a:close/>
                    </a:path>
                  </a:pathLst>
                </a:custGeom>
                <a:solidFill>
                  <a:schemeClr val="accent2"/>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9"/>
              <p:cNvSpPr txBox="1"/>
              <p:nvPr/>
            </p:nvSpPr>
            <p:spPr>
              <a:xfrm>
                <a:off x="1255" y="3042"/>
                <a:ext cx="724" cy="269"/>
              </a:xfrm>
              <a:prstGeom prst="rect">
                <a:avLst/>
              </a:prstGeom>
              <a:noFill/>
              <a:ln>
                <a:noFill/>
              </a:ln>
            </p:spPr>
            <p:txBody>
              <a:bodyPr anchorCtr="0" anchor="ctr" bIns="45700" lIns="91425" spcFirstLastPara="1" rIns="91425" wrap="square" tIns="45700">
                <a:spAutoFit/>
              </a:bodyPr>
              <a:lstStyle/>
              <a:p>
                <a:pPr indent="-407988" lvl="0" marL="407988" marR="0" rtl="0" algn="l">
                  <a:lnSpc>
                    <a:spcPct val="78000"/>
                  </a:lnSpc>
                  <a:spcBef>
                    <a:spcPts val="0"/>
                  </a:spcBef>
                  <a:spcAft>
                    <a:spcPts val="0"/>
                  </a:spcAft>
                  <a:buClr>
                    <a:schemeClr val="dk1"/>
                  </a:buClr>
                  <a:buSzPts val="1400"/>
                  <a:buFont typeface="Arial"/>
                  <a:buNone/>
                </a:pPr>
                <a:r>
                  <a:rPr b="1" i="0" lang="en-US" sz="1400" u="none" cap="none" strike="noStrike">
                    <a:solidFill>
                      <a:schemeClr val="dk1"/>
                    </a:solidFill>
                    <a:latin typeface="Arial Narrow"/>
                    <a:ea typeface="Arial Narrow"/>
                    <a:cs typeface="Arial Narrow"/>
                    <a:sym typeface="Arial Narrow"/>
                  </a:rPr>
                  <a:t>Analyst</a:t>
                </a:r>
                <a:endParaRPr/>
              </a:p>
            </p:txBody>
          </p:sp>
        </p:grpSp>
        <p:grpSp>
          <p:nvGrpSpPr>
            <p:cNvPr id="494" name="Google Shape;494;p9"/>
            <p:cNvGrpSpPr/>
            <p:nvPr/>
          </p:nvGrpSpPr>
          <p:grpSpPr>
            <a:xfrm>
              <a:off x="4365" y="3430"/>
              <a:ext cx="471" cy="524"/>
              <a:chOff x="3961" y="2557"/>
              <a:chExt cx="629" cy="760"/>
            </a:xfrm>
          </p:grpSpPr>
          <p:grpSp>
            <p:nvGrpSpPr>
              <p:cNvPr id="495" name="Google Shape;495;p9"/>
              <p:cNvGrpSpPr/>
              <p:nvPr/>
            </p:nvGrpSpPr>
            <p:grpSpPr>
              <a:xfrm>
                <a:off x="4132" y="2557"/>
                <a:ext cx="236" cy="486"/>
                <a:chOff x="-736" y="1508"/>
                <a:chExt cx="186" cy="418"/>
              </a:xfrm>
            </p:grpSpPr>
            <p:sp>
              <p:nvSpPr>
                <p:cNvPr id="496" name="Google Shape;496;p9"/>
                <p:cNvSpPr/>
                <p:nvPr/>
              </p:nvSpPr>
              <p:spPr>
                <a:xfrm>
                  <a:off x="-691" y="1508"/>
                  <a:ext cx="87" cy="85"/>
                </a:xfrm>
                <a:prstGeom prst="ellipse">
                  <a:avLst/>
                </a:prstGeom>
                <a:solidFill>
                  <a:srgbClr val="00FFCC"/>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497" name="Google Shape;497;p9"/>
                <p:cNvSpPr/>
                <p:nvPr/>
              </p:nvSpPr>
              <p:spPr>
                <a:xfrm>
                  <a:off x="-734" y="1602"/>
                  <a:ext cx="182" cy="324"/>
                </a:xfrm>
                <a:custGeom>
                  <a:rect b="b" l="l" r="r" t="t"/>
                  <a:pathLst>
                    <a:path extrusionOk="0" h="324" w="182">
                      <a:moveTo>
                        <a:pt x="86" y="11"/>
                      </a:moveTo>
                      <a:lnTo>
                        <a:pt x="81" y="23"/>
                      </a:lnTo>
                      <a:lnTo>
                        <a:pt x="69" y="7"/>
                      </a:lnTo>
                      <a:lnTo>
                        <a:pt x="69" y="0"/>
                      </a:lnTo>
                      <a:lnTo>
                        <a:pt x="47" y="0"/>
                      </a:lnTo>
                      <a:lnTo>
                        <a:pt x="19" y="17"/>
                      </a:lnTo>
                      <a:lnTo>
                        <a:pt x="0" y="86"/>
                      </a:lnTo>
                      <a:lnTo>
                        <a:pt x="22" y="107"/>
                      </a:lnTo>
                      <a:lnTo>
                        <a:pt x="42" y="127"/>
                      </a:lnTo>
                      <a:lnTo>
                        <a:pt x="42" y="323"/>
                      </a:lnTo>
                      <a:lnTo>
                        <a:pt x="97" y="323"/>
                      </a:lnTo>
                      <a:lnTo>
                        <a:pt x="97" y="171"/>
                      </a:lnTo>
                      <a:lnTo>
                        <a:pt x="121" y="323"/>
                      </a:lnTo>
                      <a:lnTo>
                        <a:pt x="179" y="323"/>
                      </a:lnTo>
                      <a:lnTo>
                        <a:pt x="153" y="167"/>
                      </a:lnTo>
                      <a:lnTo>
                        <a:pt x="153" y="129"/>
                      </a:lnTo>
                      <a:lnTo>
                        <a:pt x="181" y="85"/>
                      </a:lnTo>
                      <a:lnTo>
                        <a:pt x="137" y="80"/>
                      </a:lnTo>
                      <a:lnTo>
                        <a:pt x="111" y="81"/>
                      </a:lnTo>
                      <a:lnTo>
                        <a:pt x="112" y="128"/>
                      </a:lnTo>
                      <a:lnTo>
                        <a:pt x="137" y="128"/>
                      </a:lnTo>
                      <a:lnTo>
                        <a:pt x="137" y="144"/>
                      </a:lnTo>
                      <a:lnTo>
                        <a:pt x="53" y="144"/>
                      </a:lnTo>
                      <a:lnTo>
                        <a:pt x="53" y="43"/>
                      </a:lnTo>
                      <a:lnTo>
                        <a:pt x="137" y="43"/>
                      </a:lnTo>
                      <a:lnTo>
                        <a:pt x="137" y="80"/>
                      </a:lnTo>
                      <a:lnTo>
                        <a:pt x="181" y="85"/>
                      </a:lnTo>
                      <a:lnTo>
                        <a:pt x="153" y="9"/>
                      </a:lnTo>
                      <a:lnTo>
                        <a:pt x="139" y="1"/>
                      </a:lnTo>
                      <a:lnTo>
                        <a:pt x="113" y="1"/>
                      </a:lnTo>
                      <a:lnTo>
                        <a:pt x="100" y="22"/>
                      </a:lnTo>
                      <a:lnTo>
                        <a:pt x="94" y="11"/>
                      </a:lnTo>
                      <a:lnTo>
                        <a:pt x="101" y="1"/>
                      </a:lnTo>
                      <a:lnTo>
                        <a:pt x="79" y="1"/>
                      </a:lnTo>
                      <a:lnTo>
                        <a:pt x="86" y="11"/>
                      </a:lnTo>
                    </a:path>
                  </a:pathLst>
                </a:custGeom>
                <a:solidFill>
                  <a:srgbClr val="00FFCC"/>
                </a:solidFill>
                <a:ln cap="rnd" cmpd="sng" w="12700">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9"/>
                <p:cNvSpPr/>
                <p:nvPr/>
              </p:nvSpPr>
              <p:spPr>
                <a:xfrm>
                  <a:off x="-595" y="1604"/>
                  <a:ext cx="16" cy="14"/>
                </a:xfrm>
                <a:custGeom>
                  <a:rect b="b" l="l" r="r" t="t"/>
                  <a:pathLst>
                    <a:path extrusionOk="0" fill="none" h="21600" w="23037">
                      <a:moveTo>
                        <a:pt x="-1" y="47"/>
                      </a:moveTo>
                      <a:cubicBezTo>
                        <a:pt x="478" y="15"/>
                        <a:pt x="957" y="-1"/>
                        <a:pt x="1437" y="0"/>
                      </a:cubicBezTo>
                      <a:cubicBezTo>
                        <a:pt x="13366" y="0"/>
                        <a:pt x="23037" y="9670"/>
                        <a:pt x="23037" y="21600"/>
                      </a:cubicBezTo>
                    </a:path>
                    <a:path extrusionOk="0" h="21600" w="23037">
                      <a:moveTo>
                        <a:pt x="-1" y="47"/>
                      </a:moveTo>
                      <a:cubicBezTo>
                        <a:pt x="478" y="15"/>
                        <a:pt x="957" y="-1"/>
                        <a:pt x="1437" y="0"/>
                      </a:cubicBezTo>
                      <a:cubicBezTo>
                        <a:pt x="13366" y="0"/>
                        <a:pt x="23037" y="9670"/>
                        <a:pt x="23037" y="21600"/>
                      </a:cubicBezTo>
                      <a:lnTo>
                        <a:pt x="1437" y="21600"/>
                      </a:lnTo>
                      <a:lnTo>
                        <a:pt x="-1" y="47"/>
                      </a:lnTo>
                      <a:close/>
                    </a:path>
                  </a:pathLst>
                </a:custGeom>
                <a:solidFill>
                  <a:srgbClr val="00FFCC"/>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9"/>
                <p:cNvSpPr/>
                <p:nvPr/>
              </p:nvSpPr>
              <p:spPr>
                <a:xfrm>
                  <a:off x="-714" y="1603"/>
                  <a:ext cx="33" cy="23"/>
                </a:xfrm>
                <a:custGeom>
                  <a:rect b="b" l="l" r="r" t="t"/>
                  <a:pathLst>
                    <a:path extrusionOk="0" fill="none" h="24728" w="26179">
                      <a:moveTo>
                        <a:pt x="227" y="24728"/>
                      </a:moveTo>
                      <a:cubicBezTo>
                        <a:pt x="76" y="23692"/>
                        <a:pt x="0" y="22646"/>
                        <a:pt x="0" y="21600"/>
                      </a:cubicBezTo>
                      <a:cubicBezTo>
                        <a:pt x="0" y="9670"/>
                        <a:pt x="9670" y="0"/>
                        <a:pt x="21600" y="0"/>
                      </a:cubicBezTo>
                      <a:cubicBezTo>
                        <a:pt x="23139" y="-1"/>
                        <a:pt x="24674" y="164"/>
                        <a:pt x="26179" y="490"/>
                      </a:cubicBezTo>
                    </a:path>
                    <a:path extrusionOk="0" h="24728" w="26179">
                      <a:moveTo>
                        <a:pt x="227" y="24728"/>
                      </a:moveTo>
                      <a:cubicBezTo>
                        <a:pt x="76" y="23692"/>
                        <a:pt x="0" y="22646"/>
                        <a:pt x="0" y="21600"/>
                      </a:cubicBezTo>
                      <a:cubicBezTo>
                        <a:pt x="0" y="9670"/>
                        <a:pt x="9670" y="0"/>
                        <a:pt x="21600" y="0"/>
                      </a:cubicBezTo>
                      <a:cubicBezTo>
                        <a:pt x="23139" y="-1"/>
                        <a:pt x="24674" y="164"/>
                        <a:pt x="26179" y="490"/>
                      </a:cubicBezTo>
                      <a:lnTo>
                        <a:pt x="21600" y="21600"/>
                      </a:lnTo>
                      <a:lnTo>
                        <a:pt x="227" y="24728"/>
                      </a:lnTo>
                      <a:close/>
                    </a:path>
                  </a:pathLst>
                </a:custGeom>
                <a:solidFill>
                  <a:srgbClr val="00FFCC"/>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9"/>
                <p:cNvSpPr/>
                <p:nvPr/>
              </p:nvSpPr>
              <p:spPr>
                <a:xfrm>
                  <a:off x="-736" y="1689"/>
                  <a:ext cx="55" cy="43"/>
                </a:xfrm>
                <a:custGeom>
                  <a:rect b="b" l="l" r="r" t="t"/>
                  <a:pathLst>
                    <a:path extrusionOk="0" fill="none" h="30304" w="37787">
                      <a:moveTo>
                        <a:pt x="37786" y="23005"/>
                      </a:moveTo>
                      <a:cubicBezTo>
                        <a:pt x="33686" y="27646"/>
                        <a:pt x="27792" y="30303"/>
                        <a:pt x="21600" y="30304"/>
                      </a:cubicBezTo>
                      <a:cubicBezTo>
                        <a:pt x="9670" y="30304"/>
                        <a:pt x="0" y="20633"/>
                        <a:pt x="0" y="8704"/>
                      </a:cubicBezTo>
                      <a:cubicBezTo>
                        <a:pt x="-1" y="5706"/>
                        <a:pt x="623" y="2742"/>
                        <a:pt x="1831" y="-1"/>
                      </a:cubicBezTo>
                    </a:path>
                    <a:path extrusionOk="0" h="30304" w="37787">
                      <a:moveTo>
                        <a:pt x="37786" y="23005"/>
                      </a:moveTo>
                      <a:cubicBezTo>
                        <a:pt x="33686" y="27646"/>
                        <a:pt x="27792" y="30303"/>
                        <a:pt x="21600" y="30304"/>
                      </a:cubicBezTo>
                      <a:cubicBezTo>
                        <a:pt x="9670" y="30304"/>
                        <a:pt x="0" y="20633"/>
                        <a:pt x="0" y="8704"/>
                      </a:cubicBezTo>
                      <a:cubicBezTo>
                        <a:pt x="-1" y="5706"/>
                        <a:pt x="623" y="2742"/>
                        <a:pt x="1831" y="-1"/>
                      </a:cubicBezTo>
                      <a:lnTo>
                        <a:pt x="21600" y="8704"/>
                      </a:lnTo>
                      <a:lnTo>
                        <a:pt x="37786" y="23005"/>
                      </a:lnTo>
                      <a:close/>
                    </a:path>
                  </a:pathLst>
                </a:custGeom>
                <a:solidFill>
                  <a:srgbClr val="00FFCC"/>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9"/>
                <p:cNvSpPr/>
                <p:nvPr/>
              </p:nvSpPr>
              <p:spPr>
                <a:xfrm>
                  <a:off x="-595" y="1672"/>
                  <a:ext cx="45" cy="60"/>
                </a:xfrm>
                <a:custGeom>
                  <a:rect b="b" l="l" r="r" t="t"/>
                  <a:pathLst>
                    <a:path extrusionOk="0" fill="none" h="41511" w="32221">
                      <a:moveTo>
                        <a:pt x="18994" y="0"/>
                      </a:moveTo>
                      <a:cubicBezTo>
                        <a:pt x="27008" y="3370"/>
                        <a:pt x="32221" y="11217"/>
                        <a:pt x="32221" y="19911"/>
                      </a:cubicBezTo>
                      <a:cubicBezTo>
                        <a:pt x="32221" y="31840"/>
                        <a:pt x="22550" y="41511"/>
                        <a:pt x="10621" y="41511"/>
                      </a:cubicBezTo>
                      <a:cubicBezTo>
                        <a:pt x="6899" y="41511"/>
                        <a:pt x="3240" y="40549"/>
                        <a:pt x="0" y="38719"/>
                      </a:cubicBezTo>
                    </a:path>
                    <a:path extrusionOk="0" h="41511" w="32221">
                      <a:moveTo>
                        <a:pt x="18994" y="0"/>
                      </a:moveTo>
                      <a:cubicBezTo>
                        <a:pt x="27008" y="3370"/>
                        <a:pt x="32221" y="11217"/>
                        <a:pt x="32221" y="19911"/>
                      </a:cubicBezTo>
                      <a:cubicBezTo>
                        <a:pt x="32221" y="31840"/>
                        <a:pt x="22550" y="41511"/>
                        <a:pt x="10621" y="41511"/>
                      </a:cubicBezTo>
                      <a:cubicBezTo>
                        <a:pt x="6899" y="41511"/>
                        <a:pt x="3240" y="40549"/>
                        <a:pt x="0" y="38719"/>
                      </a:cubicBezTo>
                      <a:lnTo>
                        <a:pt x="10621" y="19911"/>
                      </a:lnTo>
                      <a:lnTo>
                        <a:pt x="18994" y="0"/>
                      </a:lnTo>
                      <a:close/>
                    </a:path>
                  </a:pathLst>
                </a:custGeom>
                <a:solidFill>
                  <a:srgbClr val="00FFCC"/>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2" name="Google Shape;502;p9"/>
              <p:cNvSpPr txBox="1"/>
              <p:nvPr/>
            </p:nvSpPr>
            <p:spPr>
              <a:xfrm>
                <a:off x="3961" y="3037"/>
                <a:ext cx="629" cy="280"/>
              </a:xfrm>
              <a:prstGeom prst="rect">
                <a:avLst/>
              </a:prstGeom>
              <a:noFill/>
              <a:ln>
                <a:noFill/>
              </a:ln>
            </p:spPr>
            <p:txBody>
              <a:bodyPr anchorCtr="0" anchor="ctr" bIns="45700" lIns="91425" spcFirstLastPara="1" rIns="91425" wrap="square" tIns="45700">
                <a:spAutoFit/>
              </a:bodyPr>
              <a:lstStyle/>
              <a:p>
                <a:pPr indent="-407988" lvl="0" marL="407988" marR="0" rtl="0" algn="l">
                  <a:lnSpc>
                    <a:spcPct val="78000"/>
                  </a:lnSpc>
                  <a:spcBef>
                    <a:spcPts val="0"/>
                  </a:spcBef>
                  <a:spcAft>
                    <a:spcPts val="0"/>
                  </a:spcAft>
                  <a:buClr>
                    <a:schemeClr val="dk1"/>
                  </a:buClr>
                  <a:buSzPts val="1400"/>
                  <a:buFont typeface="Arial"/>
                  <a:buNone/>
                </a:pPr>
                <a:r>
                  <a:rPr b="1" i="0" lang="en-US" sz="1400" u="none" cap="none" strike="noStrike">
                    <a:solidFill>
                      <a:schemeClr val="dk1"/>
                    </a:solidFill>
                    <a:latin typeface="Arial Narrow"/>
                    <a:ea typeface="Arial Narrow"/>
                    <a:cs typeface="Arial Narrow"/>
                    <a:sym typeface="Arial Narrow"/>
                  </a:rPr>
                  <a:t>Tester</a:t>
                </a:r>
                <a:endParaRPr/>
              </a:p>
            </p:txBody>
          </p:sp>
        </p:grpSp>
        <p:grpSp>
          <p:nvGrpSpPr>
            <p:cNvPr id="503" name="Google Shape;503;p9"/>
            <p:cNvGrpSpPr/>
            <p:nvPr/>
          </p:nvGrpSpPr>
          <p:grpSpPr>
            <a:xfrm>
              <a:off x="1185" y="2194"/>
              <a:ext cx="897" cy="470"/>
              <a:chOff x="1185" y="2194"/>
              <a:chExt cx="897" cy="470"/>
            </a:xfrm>
          </p:grpSpPr>
          <p:grpSp>
            <p:nvGrpSpPr>
              <p:cNvPr id="504" name="Google Shape;504;p9"/>
              <p:cNvGrpSpPr/>
              <p:nvPr/>
            </p:nvGrpSpPr>
            <p:grpSpPr>
              <a:xfrm>
                <a:off x="1897" y="2303"/>
                <a:ext cx="185" cy="361"/>
                <a:chOff x="-736" y="1508"/>
                <a:chExt cx="186" cy="418"/>
              </a:xfrm>
            </p:grpSpPr>
            <p:sp>
              <p:nvSpPr>
                <p:cNvPr id="505" name="Google Shape;505;p9"/>
                <p:cNvSpPr/>
                <p:nvPr/>
              </p:nvSpPr>
              <p:spPr>
                <a:xfrm>
                  <a:off x="-691" y="1508"/>
                  <a:ext cx="87" cy="85"/>
                </a:xfrm>
                <a:prstGeom prst="ellipse">
                  <a:avLst/>
                </a:prstGeom>
                <a:solidFill>
                  <a:srgbClr val="0099FF"/>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506" name="Google Shape;506;p9"/>
                <p:cNvSpPr/>
                <p:nvPr/>
              </p:nvSpPr>
              <p:spPr>
                <a:xfrm>
                  <a:off x="-734" y="1602"/>
                  <a:ext cx="182" cy="324"/>
                </a:xfrm>
                <a:custGeom>
                  <a:rect b="b" l="l" r="r" t="t"/>
                  <a:pathLst>
                    <a:path extrusionOk="0" h="324" w="182">
                      <a:moveTo>
                        <a:pt x="86" y="11"/>
                      </a:moveTo>
                      <a:lnTo>
                        <a:pt x="81" y="23"/>
                      </a:lnTo>
                      <a:lnTo>
                        <a:pt x="69" y="7"/>
                      </a:lnTo>
                      <a:lnTo>
                        <a:pt x="69" y="0"/>
                      </a:lnTo>
                      <a:lnTo>
                        <a:pt x="47" y="0"/>
                      </a:lnTo>
                      <a:lnTo>
                        <a:pt x="19" y="17"/>
                      </a:lnTo>
                      <a:lnTo>
                        <a:pt x="0" y="86"/>
                      </a:lnTo>
                      <a:lnTo>
                        <a:pt x="22" y="107"/>
                      </a:lnTo>
                      <a:lnTo>
                        <a:pt x="42" y="127"/>
                      </a:lnTo>
                      <a:lnTo>
                        <a:pt x="42" y="323"/>
                      </a:lnTo>
                      <a:lnTo>
                        <a:pt x="97" y="323"/>
                      </a:lnTo>
                      <a:lnTo>
                        <a:pt x="97" y="171"/>
                      </a:lnTo>
                      <a:lnTo>
                        <a:pt x="121" y="323"/>
                      </a:lnTo>
                      <a:lnTo>
                        <a:pt x="179" y="323"/>
                      </a:lnTo>
                      <a:lnTo>
                        <a:pt x="153" y="167"/>
                      </a:lnTo>
                      <a:lnTo>
                        <a:pt x="153" y="129"/>
                      </a:lnTo>
                      <a:lnTo>
                        <a:pt x="181" y="85"/>
                      </a:lnTo>
                      <a:lnTo>
                        <a:pt x="137" y="80"/>
                      </a:lnTo>
                      <a:lnTo>
                        <a:pt x="111" y="81"/>
                      </a:lnTo>
                      <a:lnTo>
                        <a:pt x="112" y="128"/>
                      </a:lnTo>
                      <a:lnTo>
                        <a:pt x="137" y="128"/>
                      </a:lnTo>
                      <a:lnTo>
                        <a:pt x="137" y="144"/>
                      </a:lnTo>
                      <a:lnTo>
                        <a:pt x="53" y="144"/>
                      </a:lnTo>
                      <a:lnTo>
                        <a:pt x="53" y="43"/>
                      </a:lnTo>
                      <a:lnTo>
                        <a:pt x="137" y="43"/>
                      </a:lnTo>
                      <a:lnTo>
                        <a:pt x="137" y="80"/>
                      </a:lnTo>
                      <a:lnTo>
                        <a:pt x="181" y="85"/>
                      </a:lnTo>
                      <a:lnTo>
                        <a:pt x="153" y="9"/>
                      </a:lnTo>
                      <a:lnTo>
                        <a:pt x="139" y="1"/>
                      </a:lnTo>
                      <a:lnTo>
                        <a:pt x="113" y="1"/>
                      </a:lnTo>
                      <a:lnTo>
                        <a:pt x="100" y="22"/>
                      </a:lnTo>
                      <a:lnTo>
                        <a:pt x="94" y="11"/>
                      </a:lnTo>
                      <a:lnTo>
                        <a:pt x="101" y="1"/>
                      </a:lnTo>
                      <a:lnTo>
                        <a:pt x="79" y="1"/>
                      </a:lnTo>
                      <a:lnTo>
                        <a:pt x="86" y="11"/>
                      </a:lnTo>
                    </a:path>
                  </a:pathLst>
                </a:custGeom>
                <a:solidFill>
                  <a:srgbClr val="0099FF"/>
                </a:solid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9"/>
                <p:cNvSpPr/>
                <p:nvPr/>
              </p:nvSpPr>
              <p:spPr>
                <a:xfrm>
                  <a:off x="-595" y="1604"/>
                  <a:ext cx="16" cy="14"/>
                </a:xfrm>
                <a:custGeom>
                  <a:rect b="b" l="l" r="r" t="t"/>
                  <a:pathLst>
                    <a:path extrusionOk="0" fill="none" h="21600" w="23037">
                      <a:moveTo>
                        <a:pt x="-1" y="47"/>
                      </a:moveTo>
                      <a:cubicBezTo>
                        <a:pt x="478" y="15"/>
                        <a:pt x="957" y="-1"/>
                        <a:pt x="1437" y="0"/>
                      </a:cubicBezTo>
                      <a:cubicBezTo>
                        <a:pt x="13366" y="0"/>
                        <a:pt x="23037" y="9670"/>
                        <a:pt x="23037" y="21600"/>
                      </a:cubicBezTo>
                    </a:path>
                    <a:path extrusionOk="0" h="21600" w="23037">
                      <a:moveTo>
                        <a:pt x="-1" y="47"/>
                      </a:moveTo>
                      <a:cubicBezTo>
                        <a:pt x="478" y="15"/>
                        <a:pt x="957" y="-1"/>
                        <a:pt x="1437" y="0"/>
                      </a:cubicBezTo>
                      <a:cubicBezTo>
                        <a:pt x="13366" y="0"/>
                        <a:pt x="23037" y="9670"/>
                        <a:pt x="23037" y="21600"/>
                      </a:cubicBezTo>
                      <a:lnTo>
                        <a:pt x="1437" y="21600"/>
                      </a:lnTo>
                      <a:lnTo>
                        <a:pt x="-1" y="47"/>
                      </a:lnTo>
                      <a:close/>
                    </a:path>
                  </a:pathLst>
                </a:custGeom>
                <a:solidFill>
                  <a:srgbClr val="0099FF"/>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9"/>
                <p:cNvSpPr/>
                <p:nvPr/>
              </p:nvSpPr>
              <p:spPr>
                <a:xfrm>
                  <a:off x="-714" y="1603"/>
                  <a:ext cx="33" cy="23"/>
                </a:xfrm>
                <a:custGeom>
                  <a:rect b="b" l="l" r="r" t="t"/>
                  <a:pathLst>
                    <a:path extrusionOk="0" fill="none" h="24728" w="26179">
                      <a:moveTo>
                        <a:pt x="227" y="24728"/>
                      </a:moveTo>
                      <a:cubicBezTo>
                        <a:pt x="76" y="23692"/>
                        <a:pt x="0" y="22646"/>
                        <a:pt x="0" y="21600"/>
                      </a:cubicBezTo>
                      <a:cubicBezTo>
                        <a:pt x="0" y="9670"/>
                        <a:pt x="9670" y="0"/>
                        <a:pt x="21600" y="0"/>
                      </a:cubicBezTo>
                      <a:cubicBezTo>
                        <a:pt x="23139" y="-1"/>
                        <a:pt x="24674" y="164"/>
                        <a:pt x="26179" y="490"/>
                      </a:cubicBezTo>
                    </a:path>
                    <a:path extrusionOk="0" h="24728" w="26179">
                      <a:moveTo>
                        <a:pt x="227" y="24728"/>
                      </a:moveTo>
                      <a:cubicBezTo>
                        <a:pt x="76" y="23692"/>
                        <a:pt x="0" y="22646"/>
                        <a:pt x="0" y="21600"/>
                      </a:cubicBezTo>
                      <a:cubicBezTo>
                        <a:pt x="0" y="9670"/>
                        <a:pt x="9670" y="0"/>
                        <a:pt x="21600" y="0"/>
                      </a:cubicBezTo>
                      <a:cubicBezTo>
                        <a:pt x="23139" y="-1"/>
                        <a:pt x="24674" y="164"/>
                        <a:pt x="26179" y="490"/>
                      </a:cubicBezTo>
                      <a:lnTo>
                        <a:pt x="21600" y="21600"/>
                      </a:lnTo>
                      <a:lnTo>
                        <a:pt x="227" y="24728"/>
                      </a:lnTo>
                      <a:close/>
                    </a:path>
                  </a:pathLst>
                </a:custGeom>
                <a:solidFill>
                  <a:srgbClr val="0099FF"/>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9"/>
                <p:cNvSpPr/>
                <p:nvPr/>
              </p:nvSpPr>
              <p:spPr>
                <a:xfrm>
                  <a:off x="-736" y="1689"/>
                  <a:ext cx="55" cy="43"/>
                </a:xfrm>
                <a:custGeom>
                  <a:rect b="b" l="l" r="r" t="t"/>
                  <a:pathLst>
                    <a:path extrusionOk="0" fill="none" h="30304" w="37787">
                      <a:moveTo>
                        <a:pt x="37786" y="23005"/>
                      </a:moveTo>
                      <a:cubicBezTo>
                        <a:pt x="33686" y="27646"/>
                        <a:pt x="27792" y="30303"/>
                        <a:pt x="21600" y="30304"/>
                      </a:cubicBezTo>
                      <a:cubicBezTo>
                        <a:pt x="9670" y="30304"/>
                        <a:pt x="0" y="20633"/>
                        <a:pt x="0" y="8704"/>
                      </a:cubicBezTo>
                      <a:cubicBezTo>
                        <a:pt x="-1" y="5706"/>
                        <a:pt x="623" y="2742"/>
                        <a:pt x="1831" y="-1"/>
                      </a:cubicBezTo>
                    </a:path>
                    <a:path extrusionOk="0" h="30304" w="37787">
                      <a:moveTo>
                        <a:pt x="37786" y="23005"/>
                      </a:moveTo>
                      <a:cubicBezTo>
                        <a:pt x="33686" y="27646"/>
                        <a:pt x="27792" y="30303"/>
                        <a:pt x="21600" y="30304"/>
                      </a:cubicBezTo>
                      <a:cubicBezTo>
                        <a:pt x="9670" y="30304"/>
                        <a:pt x="0" y="20633"/>
                        <a:pt x="0" y="8704"/>
                      </a:cubicBezTo>
                      <a:cubicBezTo>
                        <a:pt x="-1" y="5706"/>
                        <a:pt x="623" y="2742"/>
                        <a:pt x="1831" y="-1"/>
                      </a:cubicBezTo>
                      <a:lnTo>
                        <a:pt x="21600" y="8704"/>
                      </a:lnTo>
                      <a:lnTo>
                        <a:pt x="37786" y="23005"/>
                      </a:lnTo>
                      <a:close/>
                    </a:path>
                  </a:pathLst>
                </a:custGeom>
                <a:solidFill>
                  <a:srgbClr val="0099FF"/>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9"/>
                <p:cNvSpPr/>
                <p:nvPr/>
              </p:nvSpPr>
              <p:spPr>
                <a:xfrm>
                  <a:off x="-595" y="1672"/>
                  <a:ext cx="45" cy="60"/>
                </a:xfrm>
                <a:custGeom>
                  <a:rect b="b" l="l" r="r" t="t"/>
                  <a:pathLst>
                    <a:path extrusionOk="0" fill="none" h="41511" w="32221">
                      <a:moveTo>
                        <a:pt x="18994" y="0"/>
                      </a:moveTo>
                      <a:cubicBezTo>
                        <a:pt x="27008" y="3370"/>
                        <a:pt x="32221" y="11217"/>
                        <a:pt x="32221" y="19911"/>
                      </a:cubicBezTo>
                      <a:cubicBezTo>
                        <a:pt x="32221" y="31840"/>
                        <a:pt x="22550" y="41511"/>
                        <a:pt x="10621" y="41511"/>
                      </a:cubicBezTo>
                      <a:cubicBezTo>
                        <a:pt x="6899" y="41511"/>
                        <a:pt x="3240" y="40549"/>
                        <a:pt x="0" y="38719"/>
                      </a:cubicBezTo>
                    </a:path>
                    <a:path extrusionOk="0" h="41511" w="32221">
                      <a:moveTo>
                        <a:pt x="18994" y="0"/>
                      </a:moveTo>
                      <a:cubicBezTo>
                        <a:pt x="27008" y="3370"/>
                        <a:pt x="32221" y="11217"/>
                        <a:pt x="32221" y="19911"/>
                      </a:cubicBezTo>
                      <a:cubicBezTo>
                        <a:pt x="32221" y="31840"/>
                        <a:pt x="22550" y="41511"/>
                        <a:pt x="10621" y="41511"/>
                      </a:cubicBezTo>
                      <a:cubicBezTo>
                        <a:pt x="6899" y="41511"/>
                        <a:pt x="3240" y="40549"/>
                        <a:pt x="0" y="38719"/>
                      </a:cubicBezTo>
                      <a:lnTo>
                        <a:pt x="10621" y="19911"/>
                      </a:lnTo>
                      <a:lnTo>
                        <a:pt x="18994" y="0"/>
                      </a:lnTo>
                      <a:close/>
                    </a:path>
                  </a:pathLst>
                </a:custGeom>
                <a:solidFill>
                  <a:srgbClr val="0099FF"/>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9"/>
              <p:cNvSpPr txBox="1"/>
              <p:nvPr/>
            </p:nvSpPr>
            <p:spPr>
              <a:xfrm>
                <a:off x="1185" y="2194"/>
                <a:ext cx="570" cy="178"/>
              </a:xfrm>
              <a:prstGeom prst="rect">
                <a:avLst/>
              </a:prstGeom>
              <a:noFill/>
              <a:ln>
                <a:noFill/>
              </a:ln>
            </p:spPr>
            <p:txBody>
              <a:bodyPr anchorCtr="0" anchor="ctr" bIns="45700" lIns="91425" spcFirstLastPara="1" rIns="91425" wrap="square" tIns="45700">
                <a:spAutoFit/>
              </a:bodyPr>
              <a:lstStyle/>
              <a:p>
                <a:pPr indent="-407988" lvl="0" marL="407988" marR="0" rtl="0" algn="l">
                  <a:lnSpc>
                    <a:spcPct val="78000"/>
                  </a:lnSpc>
                  <a:spcBef>
                    <a:spcPts val="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Architect</a:t>
                </a:r>
                <a:endParaRPr/>
              </a:p>
            </p:txBody>
          </p:sp>
        </p:grpSp>
        <p:grpSp>
          <p:nvGrpSpPr>
            <p:cNvPr id="512" name="Google Shape;512;p9"/>
            <p:cNvGrpSpPr/>
            <p:nvPr/>
          </p:nvGrpSpPr>
          <p:grpSpPr>
            <a:xfrm>
              <a:off x="4166" y="1465"/>
              <a:ext cx="633" cy="743"/>
              <a:chOff x="2914" y="1839"/>
              <a:chExt cx="674" cy="811"/>
            </a:xfrm>
          </p:grpSpPr>
          <p:grpSp>
            <p:nvGrpSpPr>
              <p:cNvPr id="513" name="Google Shape;513;p9"/>
              <p:cNvGrpSpPr/>
              <p:nvPr/>
            </p:nvGrpSpPr>
            <p:grpSpPr>
              <a:xfrm>
                <a:off x="3153" y="2256"/>
                <a:ext cx="196" cy="394"/>
                <a:chOff x="-736" y="1508"/>
                <a:chExt cx="186" cy="418"/>
              </a:xfrm>
            </p:grpSpPr>
            <p:sp>
              <p:nvSpPr>
                <p:cNvPr id="514" name="Google Shape;514;p9"/>
                <p:cNvSpPr/>
                <p:nvPr/>
              </p:nvSpPr>
              <p:spPr>
                <a:xfrm>
                  <a:off x="-691" y="1508"/>
                  <a:ext cx="87" cy="85"/>
                </a:xfrm>
                <a:prstGeom prst="ellipse">
                  <a:avLst/>
                </a:prstGeom>
                <a:solidFill>
                  <a:srgbClr val="BE91FF"/>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515" name="Google Shape;515;p9"/>
                <p:cNvSpPr/>
                <p:nvPr/>
              </p:nvSpPr>
              <p:spPr>
                <a:xfrm>
                  <a:off x="-734" y="1602"/>
                  <a:ext cx="182" cy="324"/>
                </a:xfrm>
                <a:custGeom>
                  <a:rect b="b" l="l" r="r" t="t"/>
                  <a:pathLst>
                    <a:path extrusionOk="0" h="324" w="182">
                      <a:moveTo>
                        <a:pt x="86" y="11"/>
                      </a:moveTo>
                      <a:lnTo>
                        <a:pt x="81" y="23"/>
                      </a:lnTo>
                      <a:lnTo>
                        <a:pt x="69" y="7"/>
                      </a:lnTo>
                      <a:lnTo>
                        <a:pt x="69" y="0"/>
                      </a:lnTo>
                      <a:lnTo>
                        <a:pt x="47" y="0"/>
                      </a:lnTo>
                      <a:lnTo>
                        <a:pt x="19" y="17"/>
                      </a:lnTo>
                      <a:lnTo>
                        <a:pt x="0" y="86"/>
                      </a:lnTo>
                      <a:lnTo>
                        <a:pt x="22" y="107"/>
                      </a:lnTo>
                      <a:lnTo>
                        <a:pt x="42" y="127"/>
                      </a:lnTo>
                      <a:lnTo>
                        <a:pt x="42" y="323"/>
                      </a:lnTo>
                      <a:lnTo>
                        <a:pt x="97" y="323"/>
                      </a:lnTo>
                      <a:lnTo>
                        <a:pt x="97" y="171"/>
                      </a:lnTo>
                      <a:lnTo>
                        <a:pt x="121" y="323"/>
                      </a:lnTo>
                      <a:lnTo>
                        <a:pt x="179" y="323"/>
                      </a:lnTo>
                      <a:lnTo>
                        <a:pt x="153" y="167"/>
                      </a:lnTo>
                      <a:lnTo>
                        <a:pt x="153" y="129"/>
                      </a:lnTo>
                      <a:lnTo>
                        <a:pt x="181" y="85"/>
                      </a:lnTo>
                      <a:lnTo>
                        <a:pt x="137" y="80"/>
                      </a:lnTo>
                      <a:lnTo>
                        <a:pt x="111" y="81"/>
                      </a:lnTo>
                      <a:lnTo>
                        <a:pt x="112" y="128"/>
                      </a:lnTo>
                      <a:lnTo>
                        <a:pt x="137" y="128"/>
                      </a:lnTo>
                      <a:lnTo>
                        <a:pt x="137" y="144"/>
                      </a:lnTo>
                      <a:lnTo>
                        <a:pt x="53" y="144"/>
                      </a:lnTo>
                      <a:lnTo>
                        <a:pt x="53" y="43"/>
                      </a:lnTo>
                      <a:lnTo>
                        <a:pt x="137" y="43"/>
                      </a:lnTo>
                      <a:lnTo>
                        <a:pt x="137" y="80"/>
                      </a:lnTo>
                      <a:lnTo>
                        <a:pt x="181" y="85"/>
                      </a:lnTo>
                      <a:lnTo>
                        <a:pt x="153" y="9"/>
                      </a:lnTo>
                      <a:lnTo>
                        <a:pt x="139" y="1"/>
                      </a:lnTo>
                      <a:lnTo>
                        <a:pt x="113" y="1"/>
                      </a:lnTo>
                      <a:lnTo>
                        <a:pt x="100" y="22"/>
                      </a:lnTo>
                      <a:lnTo>
                        <a:pt x="94" y="11"/>
                      </a:lnTo>
                      <a:lnTo>
                        <a:pt x="101" y="1"/>
                      </a:lnTo>
                      <a:lnTo>
                        <a:pt x="79" y="1"/>
                      </a:lnTo>
                      <a:lnTo>
                        <a:pt x="86" y="11"/>
                      </a:lnTo>
                    </a:path>
                  </a:pathLst>
                </a:custGeom>
                <a:solidFill>
                  <a:srgbClr val="BE91FF"/>
                </a:solid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595" y="1604"/>
                  <a:ext cx="16" cy="14"/>
                </a:xfrm>
                <a:custGeom>
                  <a:rect b="b" l="l" r="r" t="t"/>
                  <a:pathLst>
                    <a:path extrusionOk="0" fill="none" h="21600" w="23037">
                      <a:moveTo>
                        <a:pt x="-1" y="47"/>
                      </a:moveTo>
                      <a:cubicBezTo>
                        <a:pt x="478" y="15"/>
                        <a:pt x="957" y="-1"/>
                        <a:pt x="1437" y="0"/>
                      </a:cubicBezTo>
                      <a:cubicBezTo>
                        <a:pt x="13366" y="0"/>
                        <a:pt x="23037" y="9670"/>
                        <a:pt x="23037" y="21600"/>
                      </a:cubicBezTo>
                    </a:path>
                    <a:path extrusionOk="0" h="21600" w="23037">
                      <a:moveTo>
                        <a:pt x="-1" y="47"/>
                      </a:moveTo>
                      <a:cubicBezTo>
                        <a:pt x="478" y="15"/>
                        <a:pt x="957" y="-1"/>
                        <a:pt x="1437" y="0"/>
                      </a:cubicBezTo>
                      <a:cubicBezTo>
                        <a:pt x="13366" y="0"/>
                        <a:pt x="23037" y="9670"/>
                        <a:pt x="23037" y="21600"/>
                      </a:cubicBezTo>
                      <a:lnTo>
                        <a:pt x="1437" y="21600"/>
                      </a:lnTo>
                      <a:lnTo>
                        <a:pt x="-1" y="47"/>
                      </a:lnTo>
                      <a:close/>
                    </a:path>
                  </a:pathLst>
                </a:custGeom>
                <a:solidFill>
                  <a:srgbClr val="BE91FF"/>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9"/>
                <p:cNvSpPr/>
                <p:nvPr/>
              </p:nvSpPr>
              <p:spPr>
                <a:xfrm>
                  <a:off x="-714" y="1603"/>
                  <a:ext cx="33" cy="23"/>
                </a:xfrm>
                <a:custGeom>
                  <a:rect b="b" l="l" r="r" t="t"/>
                  <a:pathLst>
                    <a:path extrusionOk="0" fill="none" h="24728" w="26179">
                      <a:moveTo>
                        <a:pt x="227" y="24728"/>
                      </a:moveTo>
                      <a:cubicBezTo>
                        <a:pt x="76" y="23692"/>
                        <a:pt x="0" y="22646"/>
                        <a:pt x="0" y="21600"/>
                      </a:cubicBezTo>
                      <a:cubicBezTo>
                        <a:pt x="0" y="9670"/>
                        <a:pt x="9670" y="0"/>
                        <a:pt x="21600" y="0"/>
                      </a:cubicBezTo>
                      <a:cubicBezTo>
                        <a:pt x="23139" y="-1"/>
                        <a:pt x="24674" y="164"/>
                        <a:pt x="26179" y="490"/>
                      </a:cubicBezTo>
                    </a:path>
                    <a:path extrusionOk="0" h="24728" w="26179">
                      <a:moveTo>
                        <a:pt x="227" y="24728"/>
                      </a:moveTo>
                      <a:cubicBezTo>
                        <a:pt x="76" y="23692"/>
                        <a:pt x="0" y="22646"/>
                        <a:pt x="0" y="21600"/>
                      </a:cubicBezTo>
                      <a:cubicBezTo>
                        <a:pt x="0" y="9670"/>
                        <a:pt x="9670" y="0"/>
                        <a:pt x="21600" y="0"/>
                      </a:cubicBezTo>
                      <a:cubicBezTo>
                        <a:pt x="23139" y="-1"/>
                        <a:pt x="24674" y="164"/>
                        <a:pt x="26179" y="490"/>
                      </a:cubicBezTo>
                      <a:lnTo>
                        <a:pt x="21600" y="21600"/>
                      </a:lnTo>
                      <a:lnTo>
                        <a:pt x="227" y="24728"/>
                      </a:lnTo>
                      <a:close/>
                    </a:path>
                  </a:pathLst>
                </a:custGeom>
                <a:solidFill>
                  <a:srgbClr val="BE91FF"/>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9"/>
                <p:cNvSpPr/>
                <p:nvPr/>
              </p:nvSpPr>
              <p:spPr>
                <a:xfrm>
                  <a:off x="-736" y="1689"/>
                  <a:ext cx="55" cy="43"/>
                </a:xfrm>
                <a:custGeom>
                  <a:rect b="b" l="l" r="r" t="t"/>
                  <a:pathLst>
                    <a:path extrusionOk="0" fill="none" h="30304" w="37787">
                      <a:moveTo>
                        <a:pt x="37786" y="23005"/>
                      </a:moveTo>
                      <a:cubicBezTo>
                        <a:pt x="33686" y="27646"/>
                        <a:pt x="27792" y="30303"/>
                        <a:pt x="21600" y="30304"/>
                      </a:cubicBezTo>
                      <a:cubicBezTo>
                        <a:pt x="9670" y="30304"/>
                        <a:pt x="0" y="20633"/>
                        <a:pt x="0" y="8704"/>
                      </a:cubicBezTo>
                      <a:cubicBezTo>
                        <a:pt x="-1" y="5706"/>
                        <a:pt x="623" y="2742"/>
                        <a:pt x="1831" y="-1"/>
                      </a:cubicBezTo>
                    </a:path>
                    <a:path extrusionOk="0" h="30304" w="37787">
                      <a:moveTo>
                        <a:pt x="37786" y="23005"/>
                      </a:moveTo>
                      <a:cubicBezTo>
                        <a:pt x="33686" y="27646"/>
                        <a:pt x="27792" y="30303"/>
                        <a:pt x="21600" y="30304"/>
                      </a:cubicBezTo>
                      <a:cubicBezTo>
                        <a:pt x="9670" y="30304"/>
                        <a:pt x="0" y="20633"/>
                        <a:pt x="0" y="8704"/>
                      </a:cubicBezTo>
                      <a:cubicBezTo>
                        <a:pt x="-1" y="5706"/>
                        <a:pt x="623" y="2742"/>
                        <a:pt x="1831" y="-1"/>
                      </a:cubicBezTo>
                      <a:lnTo>
                        <a:pt x="21600" y="8704"/>
                      </a:lnTo>
                      <a:lnTo>
                        <a:pt x="37786" y="23005"/>
                      </a:lnTo>
                      <a:close/>
                    </a:path>
                  </a:pathLst>
                </a:custGeom>
                <a:solidFill>
                  <a:srgbClr val="BE91FF"/>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9"/>
                <p:cNvSpPr/>
                <p:nvPr/>
              </p:nvSpPr>
              <p:spPr>
                <a:xfrm>
                  <a:off x="-595" y="1672"/>
                  <a:ext cx="45" cy="60"/>
                </a:xfrm>
                <a:custGeom>
                  <a:rect b="b" l="l" r="r" t="t"/>
                  <a:pathLst>
                    <a:path extrusionOk="0" fill="none" h="41511" w="32221">
                      <a:moveTo>
                        <a:pt x="18994" y="0"/>
                      </a:moveTo>
                      <a:cubicBezTo>
                        <a:pt x="27008" y="3370"/>
                        <a:pt x="32221" y="11217"/>
                        <a:pt x="32221" y="19911"/>
                      </a:cubicBezTo>
                      <a:cubicBezTo>
                        <a:pt x="32221" y="31840"/>
                        <a:pt x="22550" y="41511"/>
                        <a:pt x="10621" y="41511"/>
                      </a:cubicBezTo>
                      <a:cubicBezTo>
                        <a:pt x="6899" y="41511"/>
                        <a:pt x="3240" y="40549"/>
                        <a:pt x="0" y="38719"/>
                      </a:cubicBezTo>
                    </a:path>
                    <a:path extrusionOk="0" h="41511" w="32221">
                      <a:moveTo>
                        <a:pt x="18994" y="0"/>
                      </a:moveTo>
                      <a:cubicBezTo>
                        <a:pt x="27008" y="3370"/>
                        <a:pt x="32221" y="11217"/>
                        <a:pt x="32221" y="19911"/>
                      </a:cubicBezTo>
                      <a:cubicBezTo>
                        <a:pt x="32221" y="31840"/>
                        <a:pt x="22550" y="41511"/>
                        <a:pt x="10621" y="41511"/>
                      </a:cubicBezTo>
                      <a:cubicBezTo>
                        <a:pt x="6899" y="41511"/>
                        <a:pt x="3240" y="40549"/>
                        <a:pt x="0" y="38719"/>
                      </a:cubicBezTo>
                      <a:lnTo>
                        <a:pt x="10621" y="19911"/>
                      </a:lnTo>
                      <a:lnTo>
                        <a:pt x="18994" y="0"/>
                      </a:lnTo>
                      <a:close/>
                    </a:path>
                  </a:pathLst>
                </a:custGeom>
                <a:solidFill>
                  <a:srgbClr val="BE91FF"/>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0" name="Google Shape;520;p9"/>
              <p:cNvSpPr txBox="1"/>
              <p:nvPr/>
            </p:nvSpPr>
            <p:spPr>
              <a:xfrm>
                <a:off x="2914" y="1839"/>
                <a:ext cx="674" cy="409"/>
              </a:xfrm>
              <a:prstGeom prst="rect">
                <a:avLst/>
              </a:prstGeom>
              <a:noFill/>
              <a:ln>
                <a:noFill/>
              </a:ln>
            </p:spPr>
            <p:txBody>
              <a:bodyPr anchorCtr="0" anchor="ctr" bIns="45700" lIns="91425" spcFirstLastPara="1" rIns="91425" wrap="square" tIns="45700">
                <a:spAutoFit/>
              </a:bodyPr>
              <a:lstStyle/>
              <a:p>
                <a:pPr indent="-407988" lvl="0" marL="407988" marR="0" rtl="0" algn="l">
                  <a:lnSpc>
                    <a:spcPct val="78000"/>
                  </a:lnSpc>
                  <a:spcBef>
                    <a:spcPts val="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Tool</a:t>
                </a:r>
                <a:endParaRPr/>
              </a:p>
              <a:p>
                <a:pPr indent="-407988" lvl="0" marL="407988" marR="0" rtl="0" algn="l">
                  <a:lnSpc>
                    <a:spcPct val="78000"/>
                  </a:lnSpc>
                  <a:spcBef>
                    <a:spcPts val="80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 Specialist</a:t>
                </a:r>
                <a:endParaRPr/>
              </a:p>
            </p:txBody>
          </p:sp>
        </p:grpSp>
        <p:grpSp>
          <p:nvGrpSpPr>
            <p:cNvPr id="521" name="Google Shape;521;p9"/>
            <p:cNvGrpSpPr/>
            <p:nvPr/>
          </p:nvGrpSpPr>
          <p:grpSpPr>
            <a:xfrm>
              <a:off x="4612" y="2540"/>
              <a:ext cx="593" cy="683"/>
              <a:chOff x="4372" y="1905"/>
              <a:chExt cx="630" cy="745"/>
            </a:xfrm>
          </p:grpSpPr>
          <p:grpSp>
            <p:nvGrpSpPr>
              <p:cNvPr id="522" name="Google Shape;522;p9"/>
              <p:cNvGrpSpPr/>
              <p:nvPr/>
            </p:nvGrpSpPr>
            <p:grpSpPr>
              <a:xfrm>
                <a:off x="4578" y="2256"/>
                <a:ext cx="196" cy="394"/>
                <a:chOff x="-736" y="1508"/>
                <a:chExt cx="186" cy="418"/>
              </a:xfrm>
            </p:grpSpPr>
            <p:sp>
              <p:nvSpPr>
                <p:cNvPr id="523" name="Google Shape;523;p9"/>
                <p:cNvSpPr/>
                <p:nvPr/>
              </p:nvSpPr>
              <p:spPr>
                <a:xfrm>
                  <a:off x="-691" y="1508"/>
                  <a:ext cx="87" cy="85"/>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524" name="Google Shape;524;p9"/>
                <p:cNvSpPr/>
                <p:nvPr/>
              </p:nvSpPr>
              <p:spPr>
                <a:xfrm>
                  <a:off x="-734" y="1602"/>
                  <a:ext cx="182" cy="324"/>
                </a:xfrm>
                <a:custGeom>
                  <a:rect b="b" l="l" r="r" t="t"/>
                  <a:pathLst>
                    <a:path extrusionOk="0" h="324" w="182">
                      <a:moveTo>
                        <a:pt x="86" y="11"/>
                      </a:moveTo>
                      <a:lnTo>
                        <a:pt x="81" y="23"/>
                      </a:lnTo>
                      <a:lnTo>
                        <a:pt x="69" y="7"/>
                      </a:lnTo>
                      <a:lnTo>
                        <a:pt x="69" y="0"/>
                      </a:lnTo>
                      <a:lnTo>
                        <a:pt x="47" y="0"/>
                      </a:lnTo>
                      <a:lnTo>
                        <a:pt x="19" y="17"/>
                      </a:lnTo>
                      <a:lnTo>
                        <a:pt x="0" y="86"/>
                      </a:lnTo>
                      <a:lnTo>
                        <a:pt x="22" y="107"/>
                      </a:lnTo>
                      <a:lnTo>
                        <a:pt x="42" y="127"/>
                      </a:lnTo>
                      <a:lnTo>
                        <a:pt x="42" y="323"/>
                      </a:lnTo>
                      <a:lnTo>
                        <a:pt x="97" y="323"/>
                      </a:lnTo>
                      <a:lnTo>
                        <a:pt x="97" y="171"/>
                      </a:lnTo>
                      <a:lnTo>
                        <a:pt x="121" y="323"/>
                      </a:lnTo>
                      <a:lnTo>
                        <a:pt x="179" y="323"/>
                      </a:lnTo>
                      <a:lnTo>
                        <a:pt x="153" y="167"/>
                      </a:lnTo>
                      <a:lnTo>
                        <a:pt x="153" y="129"/>
                      </a:lnTo>
                      <a:lnTo>
                        <a:pt x="181" y="85"/>
                      </a:lnTo>
                      <a:lnTo>
                        <a:pt x="137" y="80"/>
                      </a:lnTo>
                      <a:lnTo>
                        <a:pt x="111" y="81"/>
                      </a:lnTo>
                      <a:lnTo>
                        <a:pt x="112" y="128"/>
                      </a:lnTo>
                      <a:lnTo>
                        <a:pt x="137" y="128"/>
                      </a:lnTo>
                      <a:lnTo>
                        <a:pt x="137" y="144"/>
                      </a:lnTo>
                      <a:lnTo>
                        <a:pt x="53" y="144"/>
                      </a:lnTo>
                      <a:lnTo>
                        <a:pt x="53" y="43"/>
                      </a:lnTo>
                      <a:lnTo>
                        <a:pt x="137" y="43"/>
                      </a:lnTo>
                      <a:lnTo>
                        <a:pt x="137" y="80"/>
                      </a:lnTo>
                      <a:lnTo>
                        <a:pt x="181" y="85"/>
                      </a:lnTo>
                      <a:lnTo>
                        <a:pt x="153" y="9"/>
                      </a:lnTo>
                      <a:lnTo>
                        <a:pt x="139" y="1"/>
                      </a:lnTo>
                      <a:lnTo>
                        <a:pt x="113" y="1"/>
                      </a:lnTo>
                      <a:lnTo>
                        <a:pt x="100" y="22"/>
                      </a:lnTo>
                      <a:lnTo>
                        <a:pt x="94" y="11"/>
                      </a:lnTo>
                      <a:lnTo>
                        <a:pt x="101" y="1"/>
                      </a:lnTo>
                      <a:lnTo>
                        <a:pt x="79" y="1"/>
                      </a:lnTo>
                      <a:lnTo>
                        <a:pt x="86" y="11"/>
                      </a:lnTo>
                    </a:path>
                  </a:pathLst>
                </a:custGeom>
                <a:solidFill>
                  <a:srgbClr val="FF9900"/>
                </a:solid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9"/>
                <p:cNvSpPr/>
                <p:nvPr/>
              </p:nvSpPr>
              <p:spPr>
                <a:xfrm>
                  <a:off x="-595" y="1604"/>
                  <a:ext cx="16" cy="14"/>
                </a:xfrm>
                <a:custGeom>
                  <a:rect b="b" l="l" r="r" t="t"/>
                  <a:pathLst>
                    <a:path extrusionOk="0" fill="none" h="21600" w="23037">
                      <a:moveTo>
                        <a:pt x="-1" y="47"/>
                      </a:moveTo>
                      <a:cubicBezTo>
                        <a:pt x="478" y="15"/>
                        <a:pt x="957" y="-1"/>
                        <a:pt x="1437" y="0"/>
                      </a:cubicBezTo>
                      <a:cubicBezTo>
                        <a:pt x="13366" y="0"/>
                        <a:pt x="23037" y="9670"/>
                        <a:pt x="23037" y="21600"/>
                      </a:cubicBezTo>
                    </a:path>
                    <a:path extrusionOk="0" h="21600" w="23037">
                      <a:moveTo>
                        <a:pt x="-1" y="47"/>
                      </a:moveTo>
                      <a:cubicBezTo>
                        <a:pt x="478" y="15"/>
                        <a:pt x="957" y="-1"/>
                        <a:pt x="1437" y="0"/>
                      </a:cubicBezTo>
                      <a:cubicBezTo>
                        <a:pt x="13366" y="0"/>
                        <a:pt x="23037" y="9670"/>
                        <a:pt x="23037" y="21600"/>
                      </a:cubicBezTo>
                      <a:lnTo>
                        <a:pt x="1437" y="21600"/>
                      </a:lnTo>
                      <a:lnTo>
                        <a:pt x="-1" y="47"/>
                      </a:lnTo>
                      <a:close/>
                    </a:path>
                  </a:pathLst>
                </a:custGeom>
                <a:solidFill>
                  <a:srgbClr val="FF9900"/>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9"/>
                <p:cNvSpPr/>
                <p:nvPr/>
              </p:nvSpPr>
              <p:spPr>
                <a:xfrm>
                  <a:off x="-714" y="1603"/>
                  <a:ext cx="33" cy="23"/>
                </a:xfrm>
                <a:custGeom>
                  <a:rect b="b" l="l" r="r" t="t"/>
                  <a:pathLst>
                    <a:path extrusionOk="0" fill="none" h="24728" w="26179">
                      <a:moveTo>
                        <a:pt x="227" y="24728"/>
                      </a:moveTo>
                      <a:cubicBezTo>
                        <a:pt x="76" y="23692"/>
                        <a:pt x="0" y="22646"/>
                        <a:pt x="0" y="21600"/>
                      </a:cubicBezTo>
                      <a:cubicBezTo>
                        <a:pt x="0" y="9670"/>
                        <a:pt x="9670" y="0"/>
                        <a:pt x="21600" y="0"/>
                      </a:cubicBezTo>
                      <a:cubicBezTo>
                        <a:pt x="23139" y="-1"/>
                        <a:pt x="24674" y="164"/>
                        <a:pt x="26179" y="490"/>
                      </a:cubicBezTo>
                    </a:path>
                    <a:path extrusionOk="0" h="24728" w="26179">
                      <a:moveTo>
                        <a:pt x="227" y="24728"/>
                      </a:moveTo>
                      <a:cubicBezTo>
                        <a:pt x="76" y="23692"/>
                        <a:pt x="0" y="22646"/>
                        <a:pt x="0" y="21600"/>
                      </a:cubicBezTo>
                      <a:cubicBezTo>
                        <a:pt x="0" y="9670"/>
                        <a:pt x="9670" y="0"/>
                        <a:pt x="21600" y="0"/>
                      </a:cubicBezTo>
                      <a:cubicBezTo>
                        <a:pt x="23139" y="-1"/>
                        <a:pt x="24674" y="164"/>
                        <a:pt x="26179" y="490"/>
                      </a:cubicBezTo>
                      <a:lnTo>
                        <a:pt x="21600" y="21600"/>
                      </a:lnTo>
                      <a:lnTo>
                        <a:pt x="227" y="24728"/>
                      </a:lnTo>
                      <a:close/>
                    </a:path>
                  </a:pathLst>
                </a:custGeom>
                <a:solidFill>
                  <a:srgbClr val="FF9900"/>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9"/>
                <p:cNvSpPr/>
                <p:nvPr/>
              </p:nvSpPr>
              <p:spPr>
                <a:xfrm>
                  <a:off x="-736" y="1689"/>
                  <a:ext cx="55" cy="43"/>
                </a:xfrm>
                <a:custGeom>
                  <a:rect b="b" l="l" r="r" t="t"/>
                  <a:pathLst>
                    <a:path extrusionOk="0" fill="none" h="30304" w="37787">
                      <a:moveTo>
                        <a:pt x="37786" y="23005"/>
                      </a:moveTo>
                      <a:cubicBezTo>
                        <a:pt x="33686" y="27646"/>
                        <a:pt x="27792" y="30303"/>
                        <a:pt x="21600" y="30304"/>
                      </a:cubicBezTo>
                      <a:cubicBezTo>
                        <a:pt x="9670" y="30304"/>
                        <a:pt x="0" y="20633"/>
                        <a:pt x="0" y="8704"/>
                      </a:cubicBezTo>
                      <a:cubicBezTo>
                        <a:pt x="-1" y="5706"/>
                        <a:pt x="623" y="2742"/>
                        <a:pt x="1831" y="-1"/>
                      </a:cubicBezTo>
                    </a:path>
                    <a:path extrusionOk="0" h="30304" w="37787">
                      <a:moveTo>
                        <a:pt x="37786" y="23005"/>
                      </a:moveTo>
                      <a:cubicBezTo>
                        <a:pt x="33686" y="27646"/>
                        <a:pt x="27792" y="30303"/>
                        <a:pt x="21600" y="30304"/>
                      </a:cubicBezTo>
                      <a:cubicBezTo>
                        <a:pt x="9670" y="30304"/>
                        <a:pt x="0" y="20633"/>
                        <a:pt x="0" y="8704"/>
                      </a:cubicBezTo>
                      <a:cubicBezTo>
                        <a:pt x="-1" y="5706"/>
                        <a:pt x="623" y="2742"/>
                        <a:pt x="1831" y="-1"/>
                      </a:cubicBezTo>
                      <a:lnTo>
                        <a:pt x="21600" y="8704"/>
                      </a:lnTo>
                      <a:lnTo>
                        <a:pt x="37786" y="23005"/>
                      </a:lnTo>
                      <a:close/>
                    </a:path>
                  </a:pathLst>
                </a:custGeom>
                <a:solidFill>
                  <a:srgbClr val="FF9900"/>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
                <p:cNvSpPr/>
                <p:nvPr/>
              </p:nvSpPr>
              <p:spPr>
                <a:xfrm>
                  <a:off x="-595" y="1672"/>
                  <a:ext cx="45" cy="60"/>
                </a:xfrm>
                <a:custGeom>
                  <a:rect b="b" l="l" r="r" t="t"/>
                  <a:pathLst>
                    <a:path extrusionOk="0" fill="none" h="41511" w="32221">
                      <a:moveTo>
                        <a:pt x="18994" y="0"/>
                      </a:moveTo>
                      <a:cubicBezTo>
                        <a:pt x="27008" y="3370"/>
                        <a:pt x="32221" y="11217"/>
                        <a:pt x="32221" y="19911"/>
                      </a:cubicBezTo>
                      <a:cubicBezTo>
                        <a:pt x="32221" y="31840"/>
                        <a:pt x="22550" y="41511"/>
                        <a:pt x="10621" y="41511"/>
                      </a:cubicBezTo>
                      <a:cubicBezTo>
                        <a:pt x="6899" y="41511"/>
                        <a:pt x="3240" y="40549"/>
                        <a:pt x="0" y="38719"/>
                      </a:cubicBezTo>
                    </a:path>
                    <a:path extrusionOk="0" h="41511" w="32221">
                      <a:moveTo>
                        <a:pt x="18994" y="0"/>
                      </a:moveTo>
                      <a:cubicBezTo>
                        <a:pt x="27008" y="3370"/>
                        <a:pt x="32221" y="11217"/>
                        <a:pt x="32221" y="19911"/>
                      </a:cubicBezTo>
                      <a:cubicBezTo>
                        <a:pt x="32221" y="31840"/>
                        <a:pt x="22550" y="41511"/>
                        <a:pt x="10621" y="41511"/>
                      </a:cubicBezTo>
                      <a:cubicBezTo>
                        <a:pt x="6899" y="41511"/>
                        <a:pt x="3240" y="40549"/>
                        <a:pt x="0" y="38719"/>
                      </a:cubicBezTo>
                      <a:lnTo>
                        <a:pt x="10621" y="19911"/>
                      </a:lnTo>
                      <a:lnTo>
                        <a:pt x="18994" y="0"/>
                      </a:lnTo>
                      <a:close/>
                    </a:path>
                  </a:pathLst>
                </a:custGeom>
                <a:solidFill>
                  <a:srgbClr val="FF9900"/>
                </a:solidFill>
                <a:ln cap="rnd"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9" name="Google Shape;529;p9"/>
              <p:cNvSpPr txBox="1"/>
              <p:nvPr/>
            </p:nvSpPr>
            <p:spPr>
              <a:xfrm>
                <a:off x="4372" y="1905"/>
                <a:ext cx="630" cy="341"/>
              </a:xfrm>
              <a:prstGeom prst="rect">
                <a:avLst/>
              </a:prstGeom>
              <a:noFill/>
              <a:ln>
                <a:noFill/>
              </a:ln>
            </p:spPr>
            <p:txBody>
              <a:bodyPr anchorCtr="0" anchor="ctr" bIns="45700" lIns="91425" spcFirstLastPara="1" rIns="91425" wrap="square" tIns="45700">
                <a:spAutoFit/>
              </a:bodyPr>
              <a:lstStyle/>
              <a:p>
                <a:pPr indent="-407988" lvl="0" marL="407988" marR="0" rtl="0" algn="l">
                  <a:lnSpc>
                    <a:spcPct val="58000"/>
                  </a:lnSpc>
                  <a:spcBef>
                    <a:spcPts val="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Release</a:t>
                </a:r>
                <a:endParaRPr/>
              </a:p>
              <a:p>
                <a:pPr indent="-407988" lvl="0" marL="407988" marR="0" rtl="0" algn="l">
                  <a:lnSpc>
                    <a:spcPct val="58000"/>
                  </a:lnSpc>
                  <a:spcBef>
                    <a:spcPts val="80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 Engineer</a:t>
                </a:r>
                <a:endParaRPr/>
              </a:p>
            </p:txBody>
          </p:sp>
        </p:grpSp>
        <p:grpSp>
          <p:nvGrpSpPr>
            <p:cNvPr id="530" name="Google Shape;530;p9"/>
            <p:cNvGrpSpPr/>
            <p:nvPr/>
          </p:nvGrpSpPr>
          <p:grpSpPr>
            <a:xfrm>
              <a:off x="920" y="2862"/>
              <a:ext cx="835" cy="372"/>
              <a:chOff x="453" y="2256"/>
              <a:chExt cx="887" cy="406"/>
            </a:xfrm>
          </p:grpSpPr>
          <p:grpSp>
            <p:nvGrpSpPr>
              <p:cNvPr id="531" name="Google Shape;531;p9"/>
              <p:cNvGrpSpPr/>
              <p:nvPr/>
            </p:nvGrpSpPr>
            <p:grpSpPr>
              <a:xfrm>
                <a:off x="1150" y="2256"/>
                <a:ext cx="190" cy="392"/>
                <a:chOff x="-736" y="1508"/>
                <a:chExt cx="186" cy="418"/>
              </a:xfrm>
            </p:grpSpPr>
            <p:sp>
              <p:nvSpPr>
                <p:cNvPr id="532" name="Google Shape;532;p9"/>
                <p:cNvSpPr/>
                <p:nvPr/>
              </p:nvSpPr>
              <p:spPr>
                <a:xfrm>
                  <a:off x="-691" y="1508"/>
                  <a:ext cx="87" cy="85"/>
                </a:xfrm>
                <a:prstGeom prst="ellipse">
                  <a:avLst/>
                </a:prstGeom>
                <a:solidFill>
                  <a:srgbClr val="B2B2B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Tahoma"/>
                    <a:ea typeface="Tahoma"/>
                    <a:cs typeface="Tahoma"/>
                    <a:sym typeface="Tahoma"/>
                  </a:endParaRPr>
                </a:p>
              </p:txBody>
            </p:sp>
            <p:sp>
              <p:nvSpPr>
                <p:cNvPr id="533" name="Google Shape;533;p9"/>
                <p:cNvSpPr/>
                <p:nvPr/>
              </p:nvSpPr>
              <p:spPr>
                <a:xfrm>
                  <a:off x="-734" y="1602"/>
                  <a:ext cx="182" cy="324"/>
                </a:xfrm>
                <a:custGeom>
                  <a:rect b="b" l="l" r="r" t="t"/>
                  <a:pathLst>
                    <a:path extrusionOk="0" h="324" w="182">
                      <a:moveTo>
                        <a:pt x="86" y="11"/>
                      </a:moveTo>
                      <a:lnTo>
                        <a:pt x="81" y="23"/>
                      </a:lnTo>
                      <a:lnTo>
                        <a:pt x="69" y="7"/>
                      </a:lnTo>
                      <a:lnTo>
                        <a:pt x="69" y="0"/>
                      </a:lnTo>
                      <a:lnTo>
                        <a:pt x="47" y="0"/>
                      </a:lnTo>
                      <a:lnTo>
                        <a:pt x="19" y="17"/>
                      </a:lnTo>
                      <a:lnTo>
                        <a:pt x="0" y="86"/>
                      </a:lnTo>
                      <a:lnTo>
                        <a:pt x="22" y="107"/>
                      </a:lnTo>
                      <a:lnTo>
                        <a:pt x="42" y="127"/>
                      </a:lnTo>
                      <a:lnTo>
                        <a:pt x="42" y="323"/>
                      </a:lnTo>
                      <a:lnTo>
                        <a:pt x="97" y="323"/>
                      </a:lnTo>
                      <a:lnTo>
                        <a:pt x="97" y="171"/>
                      </a:lnTo>
                      <a:lnTo>
                        <a:pt x="121" y="323"/>
                      </a:lnTo>
                      <a:lnTo>
                        <a:pt x="179" y="323"/>
                      </a:lnTo>
                      <a:lnTo>
                        <a:pt x="153" y="167"/>
                      </a:lnTo>
                      <a:lnTo>
                        <a:pt x="153" y="129"/>
                      </a:lnTo>
                      <a:lnTo>
                        <a:pt x="181" y="85"/>
                      </a:lnTo>
                      <a:lnTo>
                        <a:pt x="137" y="80"/>
                      </a:lnTo>
                      <a:lnTo>
                        <a:pt x="111" y="81"/>
                      </a:lnTo>
                      <a:lnTo>
                        <a:pt x="112" y="128"/>
                      </a:lnTo>
                      <a:lnTo>
                        <a:pt x="137" y="128"/>
                      </a:lnTo>
                      <a:lnTo>
                        <a:pt x="137" y="144"/>
                      </a:lnTo>
                      <a:lnTo>
                        <a:pt x="53" y="144"/>
                      </a:lnTo>
                      <a:lnTo>
                        <a:pt x="53" y="43"/>
                      </a:lnTo>
                      <a:lnTo>
                        <a:pt x="137" y="43"/>
                      </a:lnTo>
                      <a:lnTo>
                        <a:pt x="137" y="80"/>
                      </a:lnTo>
                      <a:lnTo>
                        <a:pt x="181" y="85"/>
                      </a:lnTo>
                      <a:lnTo>
                        <a:pt x="153" y="9"/>
                      </a:lnTo>
                      <a:lnTo>
                        <a:pt x="139" y="1"/>
                      </a:lnTo>
                      <a:lnTo>
                        <a:pt x="113" y="1"/>
                      </a:lnTo>
                      <a:lnTo>
                        <a:pt x="100" y="22"/>
                      </a:lnTo>
                      <a:lnTo>
                        <a:pt x="94" y="11"/>
                      </a:lnTo>
                      <a:lnTo>
                        <a:pt x="101" y="1"/>
                      </a:lnTo>
                      <a:lnTo>
                        <a:pt x="79" y="1"/>
                      </a:lnTo>
                      <a:lnTo>
                        <a:pt x="86" y="11"/>
                      </a:lnTo>
                    </a:path>
                  </a:pathLst>
                </a:custGeom>
                <a:solidFill>
                  <a:srgbClr val="B2B2B2"/>
                </a:solidFill>
                <a:ln cap="rnd" cmpd="sng" w="12700">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9"/>
                <p:cNvSpPr/>
                <p:nvPr/>
              </p:nvSpPr>
              <p:spPr>
                <a:xfrm>
                  <a:off x="-595" y="1604"/>
                  <a:ext cx="16" cy="14"/>
                </a:xfrm>
                <a:custGeom>
                  <a:rect b="b" l="l" r="r" t="t"/>
                  <a:pathLst>
                    <a:path extrusionOk="0" fill="none" h="21600" w="23037">
                      <a:moveTo>
                        <a:pt x="-1" y="47"/>
                      </a:moveTo>
                      <a:cubicBezTo>
                        <a:pt x="478" y="15"/>
                        <a:pt x="957" y="-1"/>
                        <a:pt x="1437" y="0"/>
                      </a:cubicBezTo>
                      <a:cubicBezTo>
                        <a:pt x="13366" y="0"/>
                        <a:pt x="23037" y="9670"/>
                        <a:pt x="23037" y="21600"/>
                      </a:cubicBezTo>
                    </a:path>
                    <a:path extrusionOk="0" h="21600" w="23037">
                      <a:moveTo>
                        <a:pt x="-1" y="47"/>
                      </a:moveTo>
                      <a:cubicBezTo>
                        <a:pt x="478" y="15"/>
                        <a:pt x="957" y="-1"/>
                        <a:pt x="1437" y="0"/>
                      </a:cubicBezTo>
                      <a:cubicBezTo>
                        <a:pt x="13366" y="0"/>
                        <a:pt x="23037" y="9670"/>
                        <a:pt x="23037" y="21600"/>
                      </a:cubicBezTo>
                      <a:lnTo>
                        <a:pt x="1437" y="21600"/>
                      </a:lnTo>
                      <a:lnTo>
                        <a:pt x="-1" y="47"/>
                      </a:lnTo>
                      <a:close/>
                    </a:path>
                  </a:pathLst>
                </a:custGeom>
                <a:solidFill>
                  <a:srgbClr val="B2B2B2"/>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p:nvPr/>
              </p:nvSpPr>
              <p:spPr>
                <a:xfrm>
                  <a:off x="-714" y="1603"/>
                  <a:ext cx="33" cy="23"/>
                </a:xfrm>
                <a:custGeom>
                  <a:rect b="b" l="l" r="r" t="t"/>
                  <a:pathLst>
                    <a:path extrusionOk="0" fill="none" h="24728" w="26179">
                      <a:moveTo>
                        <a:pt x="227" y="24728"/>
                      </a:moveTo>
                      <a:cubicBezTo>
                        <a:pt x="76" y="23692"/>
                        <a:pt x="0" y="22646"/>
                        <a:pt x="0" y="21600"/>
                      </a:cubicBezTo>
                      <a:cubicBezTo>
                        <a:pt x="0" y="9670"/>
                        <a:pt x="9670" y="0"/>
                        <a:pt x="21600" y="0"/>
                      </a:cubicBezTo>
                      <a:cubicBezTo>
                        <a:pt x="23139" y="-1"/>
                        <a:pt x="24674" y="164"/>
                        <a:pt x="26179" y="490"/>
                      </a:cubicBezTo>
                    </a:path>
                    <a:path extrusionOk="0" h="24728" w="26179">
                      <a:moveTo>
                        <a:pt x="227" y="24728"/>
                      </a:moveTo>
                      <a:cubicBezTo>
                        <a:pt x="76" y="23692"/>
                        <a:pt x="0" y="22646"/>
                        <a:pt x="0" y="21600"/>
                      </a:cubicBezTo>
                      <a:cubicBezTo>
                        <a:pt x="0" y="9670"/>
                        <a:pt x="9670" y="0"/>
                        <a:pt x="21600" y="0"/>
                      </a:cubicBezTo>
                      <a:cubicBezTo>
                        <a:pt x="23139" y="-1"/>
                        <a:pt x="24674" y="164"/>
                        <a:pt x="26179" y="490"/>
                      </a:cubicBezTo>
                      <a:lnTo>
                        <a:pt x="21600" y="21600"/>
                      </a:lnTo>
                      <a:lnTo>
                        <a:pt x="227" y="24728"/>
                      </a:lnTo>
                      <a:close/>
                    </a:path>
                  </a:pathLst>
                </a:custGeom>
                <a:solidFill>
                  <a:srgbClr val="B2B2B2"/>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9"/>
                <p:cNvSpPr/>
                <p:nvPr/>
              </p:nvSpPr>
              <p:spPr>
                <a:xfrm>
                  <a:off x="-736" y="1689"/>
                  <a:ext cx="55" cy="43"/>
                </a:xfrm>
                <a:custGeom>
                  <a:rect b="b" l="l" r="r" t="t"/>
                  <a:pathLst>
                    <a:path extrusionOk="0" fill="none" h="30304" w="37787">
                      <a:moveTo>
                        <a:pt x="37786" y="23005"/>
                      </a:moveTo>
                      <a:cubicBezTo>
                        <a:pt x="33686" y="27646"/>
                        <a:pt x="27792" y="30303"/>
                        <a:pt x="21600" y="30304"/>
                      </a:cubicBezTo>
                      <a:cubicBezTo>
                        <a:pt x="9670" y="30304"/>
                        <a:pt x="0" y="20633"/>
                        <a:pt x="0" y="8704"/>
                      </a:cubicBezTo>
                      <a:cubicBezTo>
                        <a:pt x="-1" y="5706"/>
                        <a:pt x="623" y="2742"/>
                        <a:pt x="1831" y="-1"/>
                      </a:cubicBezTo>
                    </a:path>
                    <a:path extrusionOk="0" h="30304" w="37787">
                      <a:moveTo>
                        <a:pt x="37786" y="23005"/>
                      </a:moveTo>
                      <a:cubicBezTo>
                        <a:pt x="33686" y="27646"/>
                        <a:pt x="27792" y="30303"/>
                        <a:pt x="21600" y="30304"/>
                      </a:cubicBezTo>
                      <a:cubicBezTo>
                        <a:pt x="9670" y="30304"/>
                        <a:pt x="0" y="20633"/>
                        <a:pt x="0" y="8704"/>
                      </a:cubicBezTo>
                      <a:cubicBezTo>
                        <a:pt x="-1" y="5706"/>
                        <a:pt x="623" y="2742"/>
                        <a:pt x="1831" y="-1"/>
                      </a:cubicBezTo>
                      <a:lnTo>
                        <a:pt x="21600" y="8704"/>
                      </a:lnTo>
                      <a:lnTo>
                        <a:pt x="37786" y="23005"/>
                      </a:lnTo>
                      <a:close/>
                    </a:path>
                  </a:pathLst>
                </a:custGeom>
                <a:solidFill>
                  <a:srgbClr val="B2B2B2"/>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
                <p:cNvSpPr/>
                <p:nvPr/>
              </p:nvSpPr>
              <p:spPr>
                <a:xfrm>
                  <a:off x="-595" y="1672"/>
                  <a:ext cx="45" cy="60"/>
                </a:xfrm>
                <a:custGeom>
                  <a:rect b="b" l="l" r="r" t="t"/>
                  <a:pathLst>
                    <a:path extrusionOk="0" fill="none" h="41511" w="32221">
                      <a:moveTo>
                        <a:pt x="18994" y="0"/>
                      </a:moveTo>
                      <a:cubicBezTo>
                        <a:pt x="27008" y="3370"/>
                        <a:pt x="32221" y="11217"/>
                        <a:pt x="32221" y="19911"/>
                      </a:cubicBezTo>
                      <a:cubicBezTo>
                        <a:pt x="32221" y="31840"/>
                        <a:pt x="22550" y="41511"/>
                        <a:pt x="10621" y="41511"/>
                      </a:cubicBezTo>
                      <a:cubicBezTo>
                        <a:pt x="6899" y="41511"/>
                        <a:pt x="3240" y="40549"/>
                        <a:pt x="0" y="38719"/>
                      </a:cubicBezTo>
                    </a:path>
                    <a:path extrusionOk="0" h="41511" w="32221">
                      <a:moveTo>
                        <a:pt x="18994" y="0"/>
                      </a:moveTo>
                      <a:cubicBezTo>
                        <a:pt x="27008" y="3370"/>
                        <a:pt x="32221" y="11217"/>
                        <a:pt x="32221" y="19911"/>
                      </a:cubicBezTo>
                      <a:cubicBezTo>
                        <a:pt x="32221" y="31840"/>
                        <a:pt x="22550" y="41511"/>
                        <a:pt x="10621" y="41511"/>
                      </a:cubicBezTo>
                      <a:cubicBezTo>
                        <a:pt x="6899" y="41511"/>
                        <a:pt x="3240" y="40549"/>
                        <a:pt x="0" y="38719"/>
                      </a:cubicBezTo>
                      <a:lnTo>
                        <a:pt x="10621" y="19911"/>
                      </a:lnTo>
                      <a:lnTo>
                        <a:pt x="18994" y="0"/>
                      </a:lnTo>
                      <a:close/>
                    </a:path>
                  </a:pathLst>
                </a:custGeom>
                <a:solidFill>
                  <a:srgbClr val="B2B2B2"/>
                </a:solid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8" name="Google Shape;538;p9"/>
              <p:cNvSpPr/>
              <p:nvPr/>
            </p:nvSpPr>
            <p:spPr>
              <a:xfrm>
                <a:off x="453" y="2320"/>
                <a:ext cx="833" cy="342"/>
              </a:xfrm>
              <a:prstGeom prst="rect">
                <a:avLst/>
              </a:prstGeom>
              <a:noFill/>
              <a:ln>
                <a:noFill/>
              </a:ln>
            </p:spPr>
            <p:txBody>
              <a:bodyPr anchorCtr="0" anchor="ctr" bIns="45700" lIns="91425" spcFirstLastPara="1" rIns="91425" wrap="square" tIns="45700">
                <a:spAutoFit/>
              </a:bodyPr>
              <a:lstStyle/>
              <a:p>
                <a:pPr indent="-407988" lvl="0" marL="407988" marR="0" rtl="0" algn="l">
                  <a:lnSpc>
                    <a:spcPct val="58000"/>
                  </a:lnSpc>
                  <a:spcBef>
                    <a:spcPts val="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Project</a:t>
                </a:r>
                <a:endParaRPr/>
              </a:p>
              <a:p>
                <a:pPr indent="-407988" lvl="0" marL="407988" marR="0" rtl="0" algn="l">
                  <a:lnSpc>
                    <a:spcPct val="58000"/>
                  </a:lnSpc>
                  <a:spcBef>
                    <a:spcPts val="800"/>
                  </a:spcBef>
                  <a:spcAft>
                    <a:spcPts val="0"/>
                  </a:spcAft>
                  <a:buClr>
                    <a:schemeClr val="dk1"/>
                  </a:buClr>
                  <a:buSzPts val="1600"/>
                  <a:buFont typeface="Arial"/>
                  <a:buNone/>
                </a:pPr>
                <a:r>
                  <a:rPr b="1" i="0" lang="en-US" sz="1600" u="none" cap="none" strike="noStrike">
                    <a:solidFill>
                      <a:schemeClr val="dk1"/>
                    </a:solidFill>
                    <a:latin typeface="Arial Narrow"/>
                    <a:ea typeface="Arial Narrow"/>
                    <a:cs typeface="Arial Narrow"/>
                    <a:sym typeface="Arial Narrow"/>
                  </a:rPr>
                  <a:t> Management</a:t>
                </a:r>
                <a:endParaRPr/>
              </a:p>
            </p:txBody>
          </p:sp>
        </p:grpSp>
        <p:grpSp>
          <p:nvGrpSpPr>
            <p:cNvPr id="539" name="Google Shape;539;p9"/>
            <p:cNvGrpSpPr/>
            <p:nvPr/>
          </p:nvGrpSpPr>
          <p:grpSpPr>
            <a:xfrm>
              <a:off x="2863" y="2447"/>
              <a:ext cx="1014" cy="840"/>
              <a:chOff x="2863" y="2625"/>
              <a:chExt cx="1014" cy="840"/>
            </a:xfrm>
          </p:grpSpPr>
          <p:sp>
            <p:nvSpPr>
              <p:cNvPr id="540" name="Google Shape;540;p9"/>
              <p:cNvSpPr/>
              <p:nvPr/>
            </p:nvSpPr>
            <p:spPr>
              <a:xfrm>
                <a:off x="2863" y="2625"/>
                <a:ext cx="1014" cy="840"/>
              </a:xfrm>
              <a:prstGeom prst="rect">
                <a:avLst/>
              </a:prstGeom>
              <a:solidFill>
                <a:schemeClr val="dk1"/>
              </a:solidFill>
              <a:ln>
                <a:noFill/>
              </a:ln>
              <a:effectLst>
                <a:outerShdw rotWithShape="0" algn="ctr" dir="2700000" dist="71842">
                  <a:srgbClr val="000000"/>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Gill Sans"/>
                  <a:ea typeface="Gill Sans"/>
                  <a:cs typeface="Gill Sans"/>
                  <a:sym typeface="Gill Sans"/>
                </a:endParaRPr>
              </a:p>
            </p:txBody>
          </p:sp>
          <p:pic>
            <p:nvPicPr>
              <p:cNvPr descr="RUP_PS" id="541" name="Google Shape;541;p9"/>
              <p:cNvPicPr preferRelativeResize="0"/>
              <p:nvPr/>
            </p:nvPicPr>
            <p:blipFill rotWithShape="1">
              <a:blip r:embed="rId3">
                <a:alphaModFix/>
              </a:blip>
              <a:srcRect b="0" l="0" r="0" t="0"/>
              <a:stretch/>
            </p:blipFill>
            <p:spPr>
              <a:xfrm>
                <a:off x="2955" y="2683"/>
                <a:ext cx="830" cy="726"/>
              </a:xfrm>
              <a:prstGeom prst="rect">
                <a:avLst/>
              </a:prstGeom>
              <a:noFill/>
              <a:ln>
                <a:noFill/>
              </a:ln>
            </p:spPr>
          </p:pic>
        </p:grpSp>
        <p:cxnSp>
          <p:nvCxnSpPr>
            <p:cNvPr id="542" name="Google Shape;542;p9"/>
            <p:cNvCxnSpPr/>
            <p:nvPr/>
          </p:nvCxnSpPr>
          <p:spPr>
            <a:xfrm flipH="1" rot="10800000">
              <a:off x="1897" y="2944"/>
              <a:ext cx="838" cy="110"/>
            </a:xfrm>
            <a:prstGeom prst="straightConnector1">
              <a:avLst/>
            </a:prstGeom>
            <a:noFill/>
            <a:ln cap="flat" cmpd="sng" w="38100">
              <a:solidFill>
                <a:schemeClr val="dk1"/>
              </a:solidFill>
              <a:prstDash val="solid"/>
              <a:round/>
              <a:headEnd len="med" w="med" type="triangle"/>
              <a:tailEnd len="med" w="med" type="triangle"/>
            </a:ln>
          </p:spPr>
        </p:cxnSp>
        <p:cxnSp>
          <p:nvCxnSpPr>
            <p:cNvPr id="543" name="Google Shape;543;p9"/>
            <p:cNvCxnSpPr/>
            <p:nvPr/>
          </p:nvCxnSpPr>
          <p:spPr>
            <a:xfrm>
              <a:off x="2230" y="2484"/>
              <a:ext cx="505" cy="167"/>
            </a:xfrm>
            <a:prstGeom prst="straightConnector1">
              <a:avLst/>
            </a:prstGeom>
            <a:noFill/>
            <a:ln cap="flat" cmpd="sng" w="38100">
              <a:solidFill>
                <a:schemeClr val="dk1"/>
              </a:solidFill>
              <a:prstDash val="solid"/>
              <a:round/>
              <a:headEnd len="med" w="med" type="triangle"/>
              <a:tailEnd len="med" w="med" type="triangle"/>
            </a:ln>
          </p:spPr>
        </p:cxnSp>
        <p:cxnSp>
          <p:nvCxnSpPr>
            <p:cNvPr id="544" name="Google Shape;544;p9"/>
            <p:cNvCxnSpPr/>
            <p:nvPr/>
          </p:nvCxnSpPr>
          <p:spPr>
            <a:xfrm flipH="1" rot="10800000">
              <a:off x="1942" y="3221"/>
              <a:ext cx="793" cy="382"/>
            </a:xfrm>
            <a:prstGeom prst="straightConnector1">
              <a:avLst/>
            </a:prstGeom>
            <a:noFill/>
            <a:ln cap="flat" cmpd="sng" w="38100">
              <a:solidFill>
                <a:schemeClr val="dk1"/>
              </a:solidFill>
              <a:prstDash val="solid"/>
              <a:round/>
              <a:headEnd len="med" w="med" type="triangle"/>
              <a:tailEnd len="med" w="med" type="triangle"/>
            </a:ln>
          </p:spPr>
        </p:cxnSp>
        <p:cxnSp>
          <p:nvCxnSpPr>
            <p:cNvPr id="545" name="Google Shape;545;p9"/>
            <p:cNvCxnSpPr/>
            <p:nvPr/>
          </p:nvCxnSpPr>
          <p:spPr>
            <a:xfrm flipH="1" rot="10800000">
              <a:off x="2863" y="3340"/>
              <a:ext cx="317" cy="292"/>
            </a:xfrm>
            <a:prstGeom prst="straightConnector1">
              <a:avLst/>
            </a:prstGeom>
            <a:noFill/>
            <a:ln cap="flat" cmpd="sng" w="38100">
              <a:solidFill>
                <a:schemeClr val="dk1"/>
              </a:solidFill>
              <a:prstDash val="solid"/>
              <a:round/>
              <a:headEnd len="med" w="med" type="triangle"/>
              <a:tailEnd len="med" w="med" type="triangle"/>
            </a:ln>
          </p:spPr>
        </p:cxnSp>
        <p:cxnSp>
          <p:nvCxnSpPr>
            <p:cNvPr id="546" name="Google Shape;546;p9"/>
            <p:cNvCxnSpPr/>
            <p:nvPr/>
          </p:nvCxnSpPr>
          <p:spPr>
            <a:xfrm>
              <a:off x="3994" y="3289"/>
              <a:ext cx="451" cy="229"/>
            </a:xfrm>
            <a:prstGeom prst="straightConnector1">
              <a:avLst/>
            </a:prstGeom>
            <a:noFill/>
            <a:ln cap="flat" cmpd="sng" w="38100">
              <a:solidFill>
                <a:schemeClr val="dk1"/>
              </a:solidFill>
              <a:prstDash val="solid"/>
              <a:round/>
              <a:headEnd len="med" w="med" type="triangle"/>
              <a:tailEnd len="med" w="med" type="triangle"/>
            </a:ln>
          </p:spPr>
        </p:cxnSp>
        <p:cxnSp>
          <p:nvCxnSpPr>
            <p:cNvPr id="547" name="Google Shape;547;p9"/>
            <p:cNvCxnSpPr/>
            <p:nvPr/>
          </p:nvCxnSpPr>
          <p:spPr>
            <a:xfrm>
              <a:off x="3994" y="2964"/>
              <a:ext cx="676" cy="39"/>
            </a:xfrm>
            <a:prstGeom prst="straightConnector1">
              <a:avLst/>
            </a:prstGeom>
            <a:noFill/>
            <a:ln cap="flat" cmpd="sng" w="38100">
              <a:solidFill>
                <a:schemeClr val="dk1"/>
              </a:solidFill>
              <a:prstDash val="solid"/>
              <a:round/>
              <a:headEnd len="med" w="med" type="triangle"/>
              <a:tailEnd len="med" w="med" type="triangle"/>
            </a:ln>
          </p:spPr>
        </p:cxnSp>
        <p:cxnSp>
          <p:nvCxnSpPr>
            <p:cNvPr id="548" name="Google Shape;548;p9"/>
            <p:cNvCxnSpPr/>
            <p:nvPr/>
          </p:nvCxnSpPr>
          <p:spPr>
            <a:xfrm flipH="1">
              <a:off x="3994" y="2208"/>
              <a:ext cx="394" cy="276"/>
            </a:xfrm>
            <a:prstGeom prst="straightConnector1">
              <a:avLst/>
            </a:prstGeom>
            <a:noFill/>
            <a:ln cap="flat" cmpd="sng" w="38100">
              <a:solidFill>
                <a:schemeClr val="dk1"/>
              </a:solidFill>
              <a:prstDash val="solid"/>
              <a:round/>
              <a:headEnd len="med" w="med" type="triangl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Theme1">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2003-04-09T13:10:25Z</dcterms:created>
  <dc:creator>amir</dc:creator>
</cp:coreProperties>
</file>