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5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156">
          <p15:clr>
            <a:srgbClr val="A4A3A4"/>
          </p15:clr>
        </p15:guide>
        <p15:guide id="2" pos="288">
          <p15:clr>
            <a:srgbClr val="A4A3A4"/>
          </p15:clr>
        </p15:guide>
        <p15:guide id="3" orient="horz" pos="552">
          <p15:clr>
            <a:srgbClr val="A4A3A4"/>
          </p15:clr>
        </p15:guide>
        <p15:guide id="4" pos="432">
          <p15:clr>
            <a:srgbClr val="A4A3A4"/>
          </p15:clr>
        </p15:guide>
        <p15:guide id="5" pos="768">
          <p15:clr>
            <a:srgbClr val="A4A3A4"/>
          </p15:clr>
        </p15:guide>
      </p15:sldGuideLst>
    </p:ext>
    <p:ext uri="http://customooxmlschemas.google.com/">
      <go:slidesCustomData xmlns:go="http://customooxmlschemas.google.com/" r:id="rId59" roundtripDataSignature="AMtx7mgjAsRCxOL1J89D61wEuALVLWjJ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0723346-E8DF-45B3-A2AD-49D8C6BA7362}">
  <a:tblStyle styleId="{D0723346-E8DF-45B3-A2AD-49D8C6BA7362}" styleName="Table_0">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156" orient="horz"/>
        <p:guide pos="288"/>
        <p:guide pos="552" orient="horz"/>
        <p:guide pos="432"/>
        <p:guide pos="768"/>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customschemas.google.com/relationships/presentationmetadata" Target="metadata"/><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799"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2" y="0"/>
            <a:ext cx="2971799" cy="4572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799" cy="4572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p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If this PowerPoint presentation contains mathematical equations, you may need to check that your computer has the following installed:</a:t>
            </a:r>
            <a:endParaRPr/>
          </a:p>
          <a:p>
            <a:pPr indent="0" lvl="0" marL="0" marR="0" rtl="0" algn="l">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1) MathType Plugin</a:t>
            </a:r>
            <a:endParaRPr/>
          </a:p>
          <a:p>
            <a:pPr indent="0" lvl="0" marL="0" marR="0" rtl="0" algn="l">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2) Math Player (free versions available)</a:t>
            </a:r>
            <a:endParaRPr/>
          </a:p>
          <a:p>
            <a:pPr indent="0" lvl="0" marL="0" marR="0" rtl="0" algn="l">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3) NVDA Reader (free versions available)</a:t>
            </a:r>
            <a:endParaRPr/>
          </a:p>
        </p:txBody>
      </p:sp>
      <p:sp>
        <p:nvSpPr>
          <p:cNvPr id="169" name="Google Shape;169;p1: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0: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1: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2: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3: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4: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5: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6: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7: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8: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9: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0: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1: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2: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3: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4: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5: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6: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7: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8: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9: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3: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8" name="Google Shape;348;p30: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Arial"/>
              <a:buNone/>
            </a:pPr>
            <a:r>
              <a:t/>
            </a:r>
            <a:endParaRPr/>
          </a:p>
        </p:txBody>
      </p:sp>
      <p:sp>
        <p:nvSpPr>
          <p:cNvPr id="349" name="Google Shape;349;p30: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1: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32: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3: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4: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35: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6: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7: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38: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9: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4: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40: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41: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42: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43: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44: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45: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46: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47: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48: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49: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5: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50: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51: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6: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7: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8: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9: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hapter Opener">
  <p:cSld name="1_Chapter Opener">
    <p:spTree>
      <p:nvGrpSpPr>
        <p:cNvPr id="16" name="Shape 16"/>
        <p:cNvGrpSpPr/>
        <p:nvPr/>
      </p:nvGrpSpPr>
      <p:grpSpPr>
        <a:xfrm>
          <a:off x="0" y="0"/>
          <a:ext cx="0" cy="0"/>
          <a:chOff x="0" y="0"/>
          <a:chExt cx="0" cy="0"/>
        </a:xfrm>
      </p:grpSpPr>
      <p:sp>
        <p:nvSpPr>
          <p:cNvPr id="17" name="Google Shape;17;p53"/>
          <p:cNvSpPr txBox="1"/>
          <p:nvPr>
            <p:ph type="title"/>
          </p:nvPr>
        </p:nvSpPr>
        <p:spPr>
          <a:xfrm>
            <a:off x="457200" y="215371"/>
            <a:ext cx="8229600" cy="622828"/>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7FA3"/>
              </a:buClr>
              <a:buSzPts val="3400"/>
              <a:buFont typeface="Times New Roman"/>
              <a:buNone/>
              <a:defRPr b="1" i="0" sz="3400" u="none" cap="none" strike="noStrike">
                <a:solidFill>
                  <a:srgbClr val="007FA3"/>
                </a:solidFill>
                <a:latin typeface="Times New Roman"/>
                <a:ea typeface="Times New Roman"/>
                <a:cs typeface="Times New Roman"/>
                <a:sym typeface="Times New Roman"/>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8" name="Google Shape;18;p53"/>
          <p:cNvSpPr txBox="1"/>
          <p:nvPr>
            <p:ph idx="1" type="body"/>
          </p:nvPr>
        </p:nvSpPr>
        <p:spPr>
          <a:xfrm>
            <a:off x="457200" y="816429"/>
            <a:ext cx="8229600" cy="47897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2000"/>
              <a:buFont typeface="Arial"/>
              <a:buNone/>
              <a:defRPr b="0" i="0" sz="2000" u="none" cap="none" strike="noStrike">
                <a:solidFill>
                  <a:srgbClr val="007FA3"/>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2400"/>
              <a:buFont typeface="Noto Sans Symbols"/>
              <a:buNone/>
              <a:defRPr b="0" i="0" sz="2400" u="none" cap="none" strike="noStrike">
                <a:solidFill>
                  <a:schemeClr val="lt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9pPr>
          </a:lstStyle>
          <a:p/>
        </p:txBody>
      </p:sp>
      <p:sp>
        <p:nvSpPr>
          <p:cNvPr id="19" name="Google Shape;19;p53"/>
          <p:cNvSpPr txBox="1"/>
          <p:nvPr>
            <p:ph idx="2" type="body"/>
          </p:nvPr>
        </p:nvSpPr>
        <p:spPr>
          <a:xfrm>
            <a:off x="5029200" y="1600200"/>
            <a:ext cx="3657600" cy="1600198"/>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3000"/>
              <a:buFont typeface="Arial"/>
              <a:buNone/>
              <a:defRPr b="0" i="0" sz="3000" u="none" cap="none" strike="noStrike">
                <a:solidFill>
                  <a:schemeClr val="dk1"/>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4400"/>
              <a:buFont typeface="Noto Sans Symbols"/>
              <a:buNone/>
              <a:defRPr b="0" i="0" sz="4400" u="none" cap="none" strike="noStrike">
                <a:solidFill>
                  <a:schemeClr val="dk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9pPr>
          </a:lstStyle>
          <a:p/>
        </p:txBody>
      </p:sp>
      <p:sp>
        <p:nvSpPr>
          <p:cNvPr id="20" name="Google Shape;20;p53"/>
          <p:cNvSpPr txBox="1"/>
          <p:nvPr>
            <p:ph idx="3" type="body"/>
          </p:nvPr>
        </p:nvSpPr>
        <p:spPr>
          <a:xfrm>
            <a:off x="5029200" y="3200400"/>
            <a:ext cx="3657600" cy="2925763"/>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2200"/>
              <a:buFont typeface="Arial"/>
              <a:buNone/>
              <a:defRPr b="0" i="0" sz="2200" u="none" cap="none" strike="noStrike">
                <a:solidFill>
                  <a:schemeClr val="dk1"/>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1600"/>
              <a:buFont typeface="Noto Sans Symbols"/>
              <a:buNone/>
              <a:defRPr b="0" i="0" sz="1600" u="none" cap="none" strike="noStrike">
                <a:solidFill>
                  <a:schemeClr val="dk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21" name="Google Shape;21;p53"/>
          <p:cNvSpPr txBox="1"/>
          <p:nvPr>
            <p:ph idx="11" type="ftr"/>
          </p:nvPr>
        </p:nvSpPr>
        <p:spPr>
          <a:xfrm>
            <a:off x="93969" y="6165337"/>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22" name="Google Shape;22;p53"/>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23" name="Google Shape;23;p53"/>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4" name="Google Shape;24;p53"/>
          <p:cNvSpPr txBox="1"/>
          <p:nvPr>
            <p:ph idx="4" type="body"/>
          </p:nvPr>
        </p:nvSpPr>
        <p:spPr>
          <a:xfrm>
            <a:off x="474779" y="1500547"/>
            <a:ext cx="8229600" cy="205153"/>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2000"/>
              <a:buFont typeface="Arial"/>
              <a:buNone/>
              <a:defRPr b="0" i="0" sz="2000" u="none" cap="none" strike="noStrike">
                <a:solidFill>
                  <a:srgbClr val="007FA3"/>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2400"/>
              <a:buFont typeface="Noto Sans Symbols"/>
              <a:buNone/>
              <a:defRPr b="0" i="0" sz="2400" u="none" cap="none" strike="noStrike">
                <a:solidFill>
                  <a:schemeClr val="lt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ntent">
  <p:cSld name="Title and Five Content">
    <p:spTree>
      <p:nvGrpSpPr>
        <p:cNvPr id="93" name="Shape 93"/>
        <p:cNvGrpSpPr/>
        <p:nvPr/>
      </p:nvGrpSpPr>
      <p:grpSpPr>
        <a:xfrm>
          <a:off x="0" y="0"/>
          <a:ext cx="0" cy="0"/>
          <a:chOff x="0" y="0"/>
          <a:chExt cx="0" cy="0"/>
        </a:xfrm>
      </p:grpSpPr>
      <p:sp>
        <p:nvSpPr>
          <p:cNvPr id="94" name="Google Shape;94;p61"/>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95" name="Google Shape;95;p61"/>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96" name="Google Shape;96;p61"/>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97" name="Google Shape;97;p61"/>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8" name="Google Shape;98;p61"/>
          <p:cNvSpPr txBox="1"/>
          <p:nvPr>
            <p:ph idx="1" type="body"/>
          </p:nvPr>
        </p:nvSpPr>
        <p:spPr>
          <a:xfrm>
            <a:off x="457200" y="1556328"/>
            <a:ext cx="8229600" cy="708308"/>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99" name="Google Shape;99;p61"/>
          <p:cNvSpPr txBox="1"/>
          <p:nvPr>
            <p:ph idx="2" type="body"/>
          </p:nvPr>
        </p:nvSpPr>
        <p:spPr>
          <a:xfrm>
            <a:off x="457200" y="2451377"/>
            <a:ext cx="8229600" cy="735437"/>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00" name="Google Shape;100;p61"/>
          <p:cNvSpPr txBox="1"/>
          <p:nvPr>
            <p:ph idx="3" type="body"/>
          </p:nvPr>
        </p:nvSpPr>
        <p:spPr>
          <a:xfrm>
            <a:off x="457200" y="3486685"/>
            <a:ext cx="8229600" cy="716830"/>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01" name="Google Shape;101;p61"/>
          <p:cNvSpPr txBox="1"/>
          <p:nvPr>
            <p:ph idx="4" type="body"/>
          </p:nvPr>
        </p:nvSpPr>
        <p:spPr>
          <a:xfrm>
            <a:off x="457200" y="4503386"/>
            <a:ext cx="8232775" cy="716828"/>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02" name="Google Shape;102;p61"/>
          <p:cNvSpPr txBox="1"/>
          <p:nvPr>
            <p:ph idx="5" type="body"/>
          </p:nvPr>
        </p:nvSpPr>
        <p:spPr>
          <a:xfrm>
            <a:off x="457200" y="5494338"/>
            <a:ext cx="8229600" cy="555625"/>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ntent">
  <p:cSld name="Title and Six Content">
    <p:spTree>
      <p:nvGrpSpPr>
        <p:cNvPr id="103" name="Shape 103"/>
        <p:cNvGrpSpPr/>
        <p:nvPr/>
      </p:nvGrpSpPr>
      <p:grpSpPr>
        <a:xfrm>
          <a:off x="0" y="0"/>
          <a:ext cx="0" cy="0"/>
          <a:chOff x="0" y="0"/>
          <a:chExt cx="0" cy="0"/>
        </a:xfrm>
      </p:grpSpPr>
      <p:sp>
        <p:nvSpPr>
          <p:cNvPr id="104" name="Google Shape;104;p62"/>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05" name="Google Shape;105;p62"/>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06" name="Google Shape;106;p62"/>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07" name="Google Shape;107;p62"/>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08" name="Google Shape;108;p62"/>
          <p:cNvSpPr txBox="1"/>
          <p:nvPr>
            <p:ph idx="1" type="body"/>
          </p:nvPr>
        </p:nvSpPr>
        <p:spPr>
          <a:xfrm>
            <a:off x="457200" y="1556328"/>
            <a:ext cx="8229600" cy="595178"/>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09" name="Google Shape;109;p62"/>
          <p:cNvSpPr txBox="1"/>
          <p:nvPr>
            <p:ph idx="2" type="body"/>
          </p:nvPr>
        </p:nvSpPr>
        <p:spPr>
          <a:xfrm>
            <a:off x="457200" y="2273743"/>
            <a:ext cx="8229600" cy="554915"/>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10" name="Google Shape;110;p62"/>
          <p:cNvSpPr txBox="1"/>
          <p:nvPr>
            <p:ph idx="3" type="body"/>
          </p:nvPr>
        </p:nvSpPr>
        <p:spPr>
          <a:xfrm>
            <a:off x="457200" y="2950895"/>
            <a:ext cx="8229600" cy="535791"/>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11" name="Google Shape;111;p62"/>
          <p:cNvSpPr txBox="1"/>
          <p:nvPr>
            <p:ph idx="4" type="body"/>
          </p:nvPr>
        </p:nvSpPr>
        <p:spPr>
          <a:xfrm>
            <a:off x="457200" y="3639492"/>
            <a:ext cx="8232775" cy="677152"/>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12" name="Google Shape;112;p62"/>
          <p:cNvSpPr txBox="1"/>
          <p:nvPr>
            <p:ph idx="5" type="body"/>
          </p:nvPr>
        </p:nvSpPr>
        <p:spPr>
          <a:xfrm>
            <a:off x="457200" y="4469451"/>
            <a:ext cx="8229600" cy="598206"/>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13" name="Google Shape;113;p62"/>
          <p:cNvSpPr txBox="1"/>
          <p:nvPr>
            <p:ph idx="6" type="body"/>
          </p:nvPr>
        </p:nvSpPr>
        <p:spPr>
          <a:xfrm>
            <a:off x="457200" y="5221288"/>
            <a:ext cx="8232775" cy="641350"/>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Eight Content">
  <p:cSld name="Title and Eight Content">
    <p:spTree>
      <p:nvGrpSpPr>
        <p:cNvPr id="114" name="Shape 114"/>
        <p:cNvGrpSpPr/>
        <p:nvPr/>
      </p:nvGrpSpPr>
      <p:grpSpPr>
        <a:xfrm>
          <a:off x="0" y="0"/>
          <a:ext cx="0" cy="0"/>
          <a:chOff x="0" y="0"/>
          <a:chExt cx="0" cy="0"/>
        </a:xfrm>
      </p:grpSpPr>
      <p:sp>
        <p:nvSpPr>
          <p:cNvPr id="115" name="Google Shape;115;p63"/>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6" name="Google Shape;116;p63"/>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17" name="Google Shape;117;p63"/>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18" name="Google Shape;118;p63"/>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19" name="Google Shape;119;p63"/>
          <p:cNvSpPr txBox="1"/>
          <p:nvPr>
            <p:ph idx="1" type="body"/>
          </p:nvPr>
        </p:nvSpPr>
        <p:spPr>
          <a:xfrm>
            <a:off x="457200" y="1556328"/>
            <a:ext cx="8229600" cy="407853"/>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20" name="Google Shape;120;p63"/>
          <p:cNvSpPr txBox="1"/>
          <p:nvPr>
            <p:ph idx="2" type="body"/>
          </p:nvPr>
        </p:nvSpPr>
        <p:spPr>
          <a:xfrm>
            <a:off x="457200" y="2116988"/>
            <a:ext cx="8229600" cy="412568"/>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21" name="Google Shape;121;p63"/>
          <p:cNvSpPr txBox="1"/>
          <p:nvPr>
            <p:ph idx="3" type="body"/>
          </p:nvPr>
        </p:nvSpPr>
        <p:spPr>
          <a:xfrm>
            <a:off x="457200" y="2734849"/>
            <a:ext cx="8229600" cy="433357"/>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22" name="Google Shape;122;p63"/>
          <p:cNvSpPr txBox="1"/>
          <p:nvPr>
            <p:ph idx="4" type="body"/>
          </p:nvPr>
        </p:nvSpPr>
        <p:spPr>
          <a:xfrm>
            <a:off x="457200" y="3365732"/>
            <a:ext cx="8232775" cy="385535"/>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23" name="Google Shape;123;p63"/>
          <p:cNvSpPr txBox="1"/>
          <p:nvPr>
            <p:ph idx="5" type="body"/>
          </p:nvPr>
        </p:nvSpPr>
        <p:spPr>
          <a:xfrm>
            <a:off x="457200" y="3938595"/>
            <a:ext cx="8229600" cy="378050"/>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24" name="Google Shape;124;p63"/>
          <p:cNvSpPr txBox="1"/>
          <p:nvPr>
            <p:ph idx="6" type="body"/>
          </p:nvPr>
        </p:nvSpPr>
        <p:spPr>
          <a:xfrm>
            <a:off x="457200" y="4503969"/>
            <a:ext cx="8232775" cy="384225"/>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25" name="Google Shape;125;p63"/>
          <p:cNvSpPr txBox="1"/>
          <p:nvPr>
            <p:ph idx="7" type="body"/>
          </p:nvPr>
        </p:nvSpPr>
        <p:spPr>
          <a:xfrm>
            <a:off x="457200" y="5069348"/>
            <a:ext cx="8229600" cy="451321"/>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126" name="Google Shape;126;p63"/>
          <p:cNvSpPr txBox="1"/>
          <p:nvPr>
            <p:ph idx="8" type="body"/>
          </p:nvPr>
        </p:nvSpPr>
        <p:spPr>
          <a:xfrm>
            <a:off x="457200" y="5614988"/>
            <a:ext cx="8232775" cy="444500"/>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gure + Caption">
  <p:cSld name="Figure + Caption">
    <p:spTree>
      <p:nvGrpSpPr>
        <p:cNvPr id="127" name="Shape 127"/>
        <p:cNvGrpSpPr/>
        <p:nvPr/>
      </p:nvGrpSpPr>
      <p:grpSpPr>
        <a:xfrm>
          <a:off x="0" y="0"/>
          <a:ext cx="0" cy="0"/>
          <a:chOff x="0" y="0"/>
          <a:chExt cx="0" cy="0"/>
        </a:xfrm>
      </p:grpSpPr>
      <p:sp>
        <p:nvSpPr>
          <p:cNvPr id="128" name="Google Shape;128;p64"/>
          <p:cNvSpPr txBox="1"/>
          <p:nvPr>
            <p:ph type="title"/>
          </p:nvPr>
        </p:nvSpPr>
        <p:spPr>
          <a:xfrm>
            <a:off x="457200" y="228600"/>
            <a:ext cx="8229600" cy="1066799"/>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29" name="Google Shape;129;p64"/>
          <p:cNvSpPr txBox="1"/>
          <p:nvPr>
            <p:ph idx="1" type="body"/>
          </p:nvPr>
        </p:nvSpPr>
        <p:spPr>
          <a:xfrm>
            <a:off x="457200" y="5368160"/>
            <a:ext cx="8229600" cy="916856"/>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800"/>
              <a:buFont typeface="Arial"/>
              <a:buNone/>
              <a:defRPr b="0" i="0" sz="800" u="none" cap="none" strike="noStrike">
                <a:solidFill>
                  <a:schemeClr val="dk1"/>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1600"/>
              <a:buFont typeface="Noto Sans Symbols"/>
              <a:buNone/>
              <a:defRPr b="0" i="0" sz="1600" u="none" cap="none" strike="noStrike">
                <a:solidFill>
                  <a:schemeClr val="dk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130" name="Google Shape;130;p64"/>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31" name="Google Shape;131;p64"/>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32" name="Google Shape;132;p64"/>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225"/>
              <a:buFont typeface="Arial"/>
              <a:buNone/>
              <a:defRPr b="0" i="0" sz="9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225"/>
              <a:buFont typeface="Arial"/>
              <a:buNone/>
              <a:defRPr b="0" i="0" sz="9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225"/>
              <a:buFont typeface="Arial"/>
              <a:buNone/>
              <a:defRPr b="0" i="0" sz="9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225"/>
              <a:buFont typeface="Arial"/>
              <a:buNone/>
              <a:defRPr b="0" i="0" sz="9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225"/>
              <a:buFont typeface="Arial"/>
              <a:buNone/>
              <a:defRPr b="0" i="0" sz="9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225"/>
              <a:buFont typeface="Arial"/>
              <a:buNone/>
              <a:defRPr b="0" i="0" sz="9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225"/>
              <a:buFont typeface="Arial"/>
              <a:buNone/>
              <a:defRPr b="0" i="0" sz="9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225"/>
              <a:buFont typeface="Arial"/>
              <a:buNone/>
              <a:defRPr b="0" i="0" sz="9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225"/>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3" name="Shape 133"/>
        <p:cNvGrpSpPr/>
        <p:nvPr/>
      </p:nvGrpSpPr>
      <p:grpSpPr>
        <a:xfrm>
          <a:off x="0" y="0"/>
          <a:ext cx="0" cy="0"/>
          <a:chOff x="0" y="0"/>
          <a:chExt cx="0" cy="0"/>
        </a:xfrm>
      </p:grpSpPr>
      <p:sp>
        <p:nvSpPr>
          <p:cNvPr id="134" name="Google Shape;134;p65"/>
          <p:cNvSpPr/>
          <p:nvPr/>
        </p:nvSpPr>
        <p:spPr>
          <a:xfrm>
            <a:off x="0" y="0"/>
            <a:ext cx="9144000" cy="3886200"/>
          </a:xfrm>
          <a:prstGeom prst="rect">
            <a:avLst/>
          </a:prstGeom>
          <a:solidFill>
            <a:srgbClr val="007FA3"/>
          </a:solidFill>
          <a:ln cap="flat" cmpd="sng" w="25400">
            <a:solidFill>
              <a:srgbClr val="007FA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65"/>
          <p:cNvSpPr txBox="1"/>
          <p:nvPr>
            <p:ph type="ctrTitle"/>
          </p:nvPr>
        </p:nvSpPr>
        <p:spPr>
          <a:xfrm>
            <a:off x="685800" y="762000"/>
            <a:ext cx="7772400" cy="2838451"/>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lt1"/>
              </a:buClr>
              <a:buSzPts val="3600"/>
              <a:buFont typeface="Times New Roman"/>
              <a:buNone/>
              <a:defRPr b="1" i="0" sz="3600" u="none" cap="none" strike="noStrike">
                <a:solidFill>
                  <a:schemeClr val="lt1"/>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36" name="Google Shape;136;p65"/>
          <p:cNvSpPr txBox="1"/>
          <p:nvPr>
            <p:ph idx="1" type="subTitle"/>
          </p:nvPr>
        </p:nvSpPr>
        <p:spPr>
          <a:xfrm>
            <a:off x="674687" y="3962400"/>
            <a:ext cx="7794625" cy="17526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7FA3"/>
              </a:buClr>
              <a:buSzPts val="1800"/>
              <a:buFont typeface="Arial"/>
              <a:buNone/>
              <a:defRPr b="0" i="0" sz="1800" u="none" cap="none" strike="noStrike">
                <a:solidFill>
                  <a:schemeClr val="dk1"/>
                </a:solidFill>
                <a:latin typeface="Arial"/>
                <a:ea typeface="Arial"/>
                <a:cs typeface="Arial"/>
                <a:sym typeface="Arial"/>
              </a:defRPr>
            </a:lvl1pPr>
            <a:lvl2pPr lvl="1" marR="0" algn="ctr">
              <a:lnSpc>
                <a:spcPct val="100000"/>
              </a:lnSpc>
              <a:spcBef>
                <a:spcPts val="600"/>
              </a:spcBef>
              <a:spcAft>
                <a:spcPts val="0"/>
              </a:spcAft>
              <a:buClr>
                <a:srgbClr val="007FA3"/>
              </a:buClr>
              <a:buSzPts val="1600"/>
              <a:buFont typeface="Arial"/>
              <a:buNone/>
              <a:defRPr b="0" i="0" sz="1600" u="none" cap="none" strike="noStrike">
                <a:solidFill>
                  <a:srgbClr val="888888"/>
                </a:solidFill>
                <a:latin typeface="Arial"/>
                <a:ea typeface="Arial"/>
                <a:cs typeface="Arial"/>
                <a:sym typeface="Arial"/>
              </a:defRPr>
            </a:lvl2pPr>
            <a:lvl3pPr lvl="2" marR="0" algn="ctr">
              <a:lnSpc>
                <a:spcPct val="100000"/>
              </a:lnSpc>
              <a:spcBef>
                <a:spcPts val="600"/>
              </a:spcBef>
              <a:spcAft>
                <a:spcPts val="0"/>
              </a:spcAft>
              <a:buClr>
                <a:srgbClr val="007FA3"/>
              </a:buClr>
              <a:buSzPts val="1600"/>
              <a:buFont typeface="Noto Sans Symbols"/>
              <a:buNone/>
              <a:defRPr b="0" i="0" sz="1600" u="none" cap="none" strike="noStrike">
                <a:solidFill>
                  <a:srgbClr val="888888"/>
                </a:solidFill>
                <a:latin typeface="Arial"/>
                <a:ea typeface="Arial"/>
                <a:cs typeface="Arial"/>
                <a:sym typeface="Arial"/>
              </a:defRPr>
            </a:lvl3pPr>
            <a:lvl4pPr lvl="3" marR="0" algn="ctr">
              <a:lnSpc>
                <a:spcPct val="100000"/>
              </a:lnSpc>
              <a:spcBef>
                <a:spcPts val="600"/>
              </a:spcBef>
              <a:spcAft>
                <a:spcPts val="0"/>
              </a:spcAft>
              <a:buClr>
                <a:srgbClr val="007FA3"/>
              </a:buClr>
              <a:buSzPts val="1600"/>
              <a:buFont typeface="Arial"/>
              <a:buNone/>
              <a:defRPr b="0" i="0" sz="1600" u="none" cap="none" strike="noStrike">
                <a:solidFill>
                  <a:srgbClr val="888888"/>
                </a:solidFill>
                <a:latin typeface="Arial"/>
                <a:ea typeface="Arial"/>
                <a:cs typeface="Arial"/>
                <a:sym typeface="Arial"/>
              </a:defRPr>
            </a:lvl4pPr>
            <a:lvl5pPr lvl="4" marR="0" algn="ctr">
              <a:lnSpc>
                <a:spcPct val="100000"/>
              </a:lnSpc>
              <a:spcBef>
                <a:spcPts val="600"/>
              </a:spcBef>
              <a:spcAft>
                <a:spcPts val="0"/>
              </a:spcAft>
              <a:buClr>
                <a:srgbClr val="007FA3"/>
              </a:buClr>
              <a:buSzPts val="1600"/>
              <a:buFont typeface="Arial"/>
              <a:buNone/>
              <a:defRPr b="0" i="0" sz="1600" u="none" cap="none" strike="noStrike">
                <a:solidFill>
                  <a:srgbClr val="888888"/>
                </a:solidFill>
                <a:latin typeface="Arial"/>
                <a:ea typeface="Arial"/>
                <a:cs typeface="Arial"/>
                <a:sym typeface="Arial"/>
              </a:defRPr>
            </a:lvl5pPr>
            <a:lvl6pPr lvl="5" marR="0" algn="ctr">
              <a:lnSpc>
                <a:spcPct val="100000"/>
              </a:lnSpc>
              <a:spcBef>
                <a:spcPts val="300"/>
              </a:spcBef>
              <a:spcAft>
                <a:spcPts val="0"/>
              </a:spcAft>
              <a:buClr>
                <a:srgbClr val="007FA3"/>
              </a:buClr>
              <a:buSzPts val="1600"/>
              <a:buFont typeface="Arial"/>
              <a:buNone/>
              <a:defRPr b="0" i="0" sz="1600" u="none" cap="none" strike="noStrike">
                <a:solidFill>
                  <a:srgbClr val="888888"/>
                </a:solidFill>
                <a:latin typeface="Arial"/>
                <a:ea typeface="Arial"/>
                <a:cs typeface="Arial"/>
                <a:sym typeface="Arial"/>
              </a:defRPr>
            </a:lvl6pPr>
            <a:lvl7pPr lvl="6" marR="0" algn="ctr">
              <a:lnSpc>
                <a:spcPct val="100000"/>
              </a:lnSpc>
              <a:spcBef>
                <a:spcPts val="300"/>
              </a:spcBef>
              <a:spcAft>
                <a:spcPts val="0"/>
              </a:spcAft>
              <a:buClr>
                <a:srgbClr val="007FA3"/>
              </a:buClr>
              <a:buSzPts val="1600"/>
              <a:buFont typeface="Arial"/>
              <a:buNone/>
              <a:defRPr b="0" i="0" sz="1600" u="none" cap="none" strike="noStrike">
                <a:solidFill>
                  <a:srgbClr val="888888"/>
                </a:solidFill>
                <a:latin typeface="Arial"/>
                <a:ea typeface="Arial"/>
                <a:cs typeface="Arial"/>
                <a:sym typeface="Arial"/>
              </a:defRPr>
            </a:lvl7pPr>
            <a:lvl8pPr lvl="7" marR="0" algn="ctr">
              <a:lnSpc>
                <a:spcPct val="100000"/>
              </a:lnSpc>
              <a:spcBef>
                <a:spcPts val="300"/>
              </a:spcBef>
              <a:spcAft>
                <a:spcPts val="0"/>
              </a:spcAft>
              <a:buClr>
                <a:srgbClr val="007FA3"/>
              </a:buClr>
              <a:buSzPts val="1600"/>
              <a:buFont typeface="Arial"/>
              <a:buNone/>
              <a:defRPr b="0" i="0" sz="1600" u="none" cap="none" strike="noStrike">
                <a:solidFill>
                  <a:srgbClr val="888888"/>
                </a:solidFill>
                <a:latin typeface="Arial"/>
                <a:ea typeface="Arial"/>
                <a:cs typeface="Arial"/>
                <a:sym typeface="Arial"/>
              </a:defRPr>
            </a:lvl8pPr>
            <a:lvl9pPr lvl="8" marR="0" algn="ctr">
              <a:lnSpc>
                <a:spcPct val="100000"/>
              </a:lnSpc>
              <a:spcBef>
                <a:spcPts val="300"/>
              </a:spcBef>
              <a:spcAft>
                <a:spcPts val="0"/>
              </a:spcAft>
              <a:buClr>
                <a:srgbClr val="007FA3"/>
              </a:buClr>
              <a:buSzPts val="1600"/>
              <a:buFont typeface="Arial"/>
              <a:buNone/>
              <a:defRPr b="0" i="0" sz="1600" u="none" cap="none" strike="noStrike">
                <a:solidFill>
                  <a:srgbClr val="888888"/>
                </a:solidFill>
                <a:latin typeface="Arial"/>
                <a:ea typeface="Arial"/>
                <a:cs typeface="Arial"/>
                <a:sym typeface="Arial"/>
              </a:defRPr>
            </a:lvl9pPr>
          </a:lstStyle>
          <a:p/>
        </p:txBody>
      </p:sp>
      <p:sp>
        <p:nvSpPr>
          <p:cNvPr id="137" name="Google Shape;137;p65"/>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38" name="Google Shape;138;p65"/>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39" name="Google Shape;139;p65"/>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Opener">
  <p:cSld name="Chapter Opener">
    <p:spTree>
      <p:nvGrpSpPr>
        <p:cNvPr id="140" name="Shape 140"/>
        <p:cNvGrpSpPr/>
        <p:nvPr/>
      </p:nvGrpSpPr>
      <p:grpSpPr>
        <a:xfrm>
          <a:off x="0" y="0"/>
          <a:ext cx="0" cy="0"/>
          <a:chOff x="0" y="0"/>
          <a:chExt cx="0" cy="0"/>
        </a:xfrm>
      </p:grpSpPr>
      <p:sp>
        <p:nvSpPr>
          <p:cNvPr id="141" name="Google Shape;141;p66"/>
          <p:cNvSpPr txBox="1"/>
          <p:nvPr>
            <p:ph type="title"/>
          </p:nvPr>
        </p:nvSpPr>
        <p:spPr>
          <a:xfrm>
            <a:off x="457200" y="215371"/>
            <a:ext cx="8229600" cy="622828"/>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42" name="Google Shape;142;p66"/>
          <p:cNvSpPr txBox="1"/>
          <p:nvPr>
            <p:ph idx="1" type="body"/>
          </p:nvPr>
        </p:nvSpPr>
        <p:spPr>
          <a:xfrm>
            <a:off x="457200" y="816429"/>
            <a:ext cx="8229600" cy="47897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2000"/>
              <a:buFont typeface="Arial"/>
              <a:buNone/>
              <a:defRPr b="0" i="0" sz="2000" u="none" cap="none" strike="noStrike">
                <a:solidFill>
                  <a:srgbClr val="007FA3"/>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2400"/>
              <a:buFont typeface="Noto Sans Symbols"/>
              <a:buNone/>
              <a:defRPr b="0" i="0" sz="2400" u="none" cap="none" strike="noStrike">
                <a:solidFill>
                  <a:schemeClr val="lt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9pPr>
          </a:lstStyle>
          <a:p/>
        </p:txBody>
      </p:sp>
      <p:sp>
        <p:nvSpPr>
          <p:cNvPr id="143" name="Google Shape;143;p66"/>
          <p:cNvSpPr txBox="1"/>
          <p:nvPr>
            <p:ph idx="2" type="body"/>
          </p:nvPr>
        </p:nvSpPr>
        <p:spPr>
          <a:xfrm>
            <a:off x="5029200" y="1600200"/>
            <a:ext cx="3657600" cy="1600198"/>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3000"/>
              <a:buFont typeface="Arial"/>
              <a:buNone/>
              <a:defRPr b="1" i="0" sz="3000" u="none" cap="none" strike="noStrike">
                <a:solidFill>
                  <a:schemeClr val="dk1"/>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4400"/>
              <a:buFont typeface="Noto Sans Symbols"/>
              <a:buNone/>
              <a:defRPr b="0" i="0" sz="4400" u="none" cap="none" strike="noStrike">
                <a:solidFill>
                  <a:schemeClr val="dk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9pPr>
          </a:lstStyle>
          <a:p/>
        </p:txBody>
      </p:sp>
      <p:sp>
        <p:nvSpPr>
          <p:cNvPr id="144" name="Google Shape;144;p66"/>
          <p:cNvSpPr txBox="1"/>
          <p:nvPr>
            <p:ph idx="3" type="body"/>
          </p:nvPr>
        </p:nvSpPr>
        <p:spPr>
          <a:xfrm>
            <a:off x="5029200" y="3200400"/>
            <a:ext cx="3657600" cy="2925763"/>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2200"/>
              <a:buFont typeface="Arial"/>
              <a:buNone/>
              <a:defRPr b="0" i="0" sz="2200" u="none" cap="none" strike="noStrike">
                <a:solidFill>
                  <a:schemeClr val="dk1"/>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1600"/>
              <a:buFont typeface="Noto Sans Symbols"/>
              <a:buNone/>
              <a:defRPr b="0" i="0" sz="1600" u="none" cap="none" strike="noStrike">
                <a:solidFill>
                  <a:schemeClr val="dk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145" name="Google Shape;145;p66"/>
          <p:cNvSpPr txBox="1"/>
          <p:nvPr>
            <p:ph idx="11" type="ftr"/>
          </p:nvPr>
        </p:nvSpPr>
        <p:spPr>
          <a:xfrm>
            <a:off x="93969" y="6165337"/>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46" name="Google Shape;146;p66"/>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47" name="Google Shape;147;p66"/>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Learning Objectives and Content">
  <p:cSld name="Title + Learning Objectives and Content">
    <p:spTree>
      <p:nvGrpSpPr>
        <p:cNvPr id="148" name="Shape 148"/>
        <p:cNvGrpSpPr/>
        <p:nvPr/>
      </p:nvGrpSpPr>
      <p:grpSpPr>
        <a:xfrm>
          <a:off x="0" y="0"/>
          <a:ext cx="0" cy="0"/>
          <a:chOff x="0" y="0"/>
          <a:chExt cx="0" cy="0"/>
        </a:xfrm>
      </p:grpSpPr>
      <p:sp>
        <p:nvSpPr>
          <p:cNvPr id="149" name="Google Shape;149;p67"/>
          <p:cNvSpPr txBox="1"/>
          <p:nvPr>
            <p:ph type="title"/>
          </p:nvPr>
        </p:nvSpPr>
        <p:spPr>
          <a:xfrm>
            <a:off x="457200" y="215371"/>
            <a:ext cx="8229600" cy="622828"/>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7FA3"/>
              </a:buClr>
              <a:buSzPts val="3400"/>
              <a:buFont typeface="Times New Roman"/>
              <a:buNone/>
              <a:defRPr b="1" i="0" sz="34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50" name="Google Shape;150;p67"/>
          <p:cNvSpPr txBox="1"/>
          <p:nvPr>
            <p:ph idx="1" type="body"/>
          </p:nvPr>
        </p:nvSpPr>
        <p:spPr>
          <a:xfrm>
            <a:off x="457200" y="816429"/>
            <a:ext cx="8229600" cy="402769"/>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1600"/>
              <a:buFont typeface="Arial"/>
              <a:buNone/>
              <a:defRPr b="0" i="0" sz="1600" u="none" cap="none" strike="noStrike">
                <a:solidFill>
                  <a:srgbClr val="007FA3"/>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2400"/>
              <a:buFont typeface="Noto Sans Symbols"/>
              <a:buNone/>
              <a:defRPr b="0" i="0" sz="2400" u="none" cap="none" strike="noStrike">
                <a:solidFill>
                  <a:schemeClr val="lt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9pPr>
          </a:lstStyle>
          <a:p/>
        </p:txBody>
      </p:sp>
      <p:sp>
        <p:nvSpPr>
          <p:cNvPr id="151" name="Google Shape;151;p67"/>
          <p:cNvSpPr txBox="1"/>
          <p:nvPr>
            <p:ph idx="2"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330200" lvl="0" marL="457200" marR="0" algn="l">
              <a:lnSpc>
                <a:spcPct val="100000"/>
              </a:lnSpc>
              <a:spcBef>
                <a:spcPts val="15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algn="l">
              <a:lnSpc>
                <a:spcPct val="100000"/>
              </a:lnSpc>
              <a:spcBef>
                <a:spcPts val="6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600"/>
              </a:spcBef>
              <a:spcAft>
                <a:spcPts val="0"/>
              </a:spcAft>
              <a:buClr>
                <a:srgbClr val="007FA3"/>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6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6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52" name="Google Shape;152;p67"/>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53" name="Google Shape;153;p67"/>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54" name="Google Shape;154;p67"/>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5" name="Shape 155"/>
        <p:cNvGrpSpPr/>
        <p:nvPr/>
      </p:nvGrpSpPr>
      <p:grpSpPr>
        <a:xfrm>
          <a:off x="0" y="0"/>
          <a:ext cx="0" cy="0"/>
          <a:chOff x="0" y="0"/>
          <a:chExt cx="0" cy="0"/>
        </a:xfrm>
      </p:grpSpPr>
      <p:sp>
        <p:nvSpPr>
          <p:cNvPr id="156" name="Google Shape;156;p68"/>
          <p:cNvSpPr txBox="1"/>
          <p:nvPr>
            <p:ph type="title"/>
          </p:nvPr>
        </p:nvSpPr>
        <p:spPr>
          <a:xfrm>
            <a:off x="685800" y="1447800"/>
            <a:ext cx="7772400" cy="2152651"/>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rgbClr val="007FA3"/>
              </a:buClr>
              <a:buSzPts val="3400"/>
              <a:buFont typeface="Times New Roman"/>
              <a:buNone/>
              <a:defRPr b="1" i="0" sz="34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57" name="Google Shape;157;p68"/>
          <p:cNvSpPr txBox="1"/>
          <p:nvPr>
            <p:ph idx="1" type="body"/>
          </p:nvPr>
        </p:nvSpPr>
        <p:spPr>
          <a:xfrm>
            <a:off x="674687" y="3962400"/>
            <a:ext cx="7794626" cy="17526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1600"/>
              <a:buFont typeface="Arial"/>
              <a:buNone/>
              <a:defRPr b="0" i="0" sz="1600" u="none" cap="none" strike="noStrike">
                <a:solidFill>
                  <a:srgbClr val="007FA3"/>
                </a:solidFill>
                <a:latin typeface="Arial"/>
                <a:ea typeface="Arial"/>
                <a:cs typeface="Arial"/>
                <a:sym typeface="Arial"/>
              </a:defRPr>
            </a:lvl1pPr>
            <a:lvl2pPr indent="-228600" lvl="1" marL="914400" marR="0" algn="l">
              <a:lnSpc>
                <a:spcPct val="100000"/>
              </a:lnSpc>
              <a:spcBef>
                <a:spcPts val="600"/>
              </a:spcBef>
              <a:spcAft>
                <a:spcPts val="0"/>
              </a:spcAft>
              <a:buClr>
                <a:srgbClr val="007FA3"/>
              </a:buClr>
              <a:buSzPts val="1800"/>
              <a:buFont typeface="Arial"/>
              <a:buNone/>
              <a:defRPr b="0" i="0" sz="1800" u="none" cap="none" strike="noStrike">
                <a:solidFill>
                  <a:srgbClr val="888888"/>
                </a:solidFill>
                <a:latin typeface="Arial"/>
                <a:ea typeface="Arial"/>
                <a:cs typeface="Arial"/>
                <a:sym typeface="Arial"/>
              </a:defRPr>
            </a:lvl2pPr>
            <a:lvl3pPr indent="-228600" lvl="2" marL="1371600" marR="0" algn="l">
              <a:lnSpc>
                <a:spcPct val="100000"/>
              </a:lnSpc>
              <a:spcBef>
                <a:spcPts val="600"/>
              </a:spcBef>
              <a:spcAft>
                <a:spcPts val="0"/>
              </a:spcAft>
              <a:buClr>
                <a:srgbClr val="007FA3"/>
              </a:buClr>
              <a:buSzPts val="1600"/>
              <a:buFont typeface="Noto Sans Symbols"/>
              <a:buNone/>
              <a:defRPr b="0" i="0" sz="1600" u="none" cap="none" strike="noStrike">
                <a:solidFill>
                  <a:srgbClr val="888888"/>
                </a:solidFill>
                <a:latin typeface="Arial"/>
                <a:ea typeface="Arial"/>
                <a:cs typeface="Arial"/>
                <a:sym typeface="Arial"/>
              </a:defRPr>
            </a:lvl3pPr>
            <a:lvl4pPr indent="-228600" lvl="3" marL="1828800" marR="0" algn="l">
              <a:lnSpc>
                <a:spcPct val="100000"/>
              </a:lnSpc>
              <a:spcBef>
                <a:spcPts val="600"/>
              </a:spcBef>
              <a:spcAft>
                <a:spcPts val="0"/>
              </a:spcAft>
              <a:buClr>
                <a:srgbClr val="007FA3"/>
              </a:buClr>
              <a:buSzPts val="1400"/>
              <a:buFont typeface="Arial"/>
              <a:buNone/>
              <a:defRPr b="0" i="0" sz="1400" u="none" cap="none" strike="noStrike">
                <a:solidFill>
                  <a:srgbClr val="888888"/>
                </a:solidFill>
                <a:latin typeface="Arial"/>
                <a:ea typeface="Arial"/>
                <a:cs typeface="Arial"/>
                <a:sym typeface="Arial"/>
              </a:defRPr>
            </a:lvl4pPr>
            <a:lvl5pPr indent="-228600" lvl="4" marL="2286000" marR="0" algn="l">
              <a:lnSpc>
                <a:spcPct val="100000"/>
              </a:lnSpc>
              <a:spcBef>
                <a:spcPts val="600"/>
              </a:spcBef>
              <a:spcAft>
                <a:spcPts val="0"/>
              </a:spcAft>
              <a:buClr>
                <a:srgbClr val="007FA3"/>
              </a:buClr>
              <a:buSzPts val="1400"/>
              <a:buFont typeface="Arial"/>
              <a:buNone/>
              <a:defRPr b="0" i="0" sz="1400" u="none" cap="none" strike="noStrike">
                <a:solidFill>
                  <a:srgbClr val="888888"/>
                </a:solidFill>
                <a:latin typeface="Arial"/>
                <a:ea typeface="Arial"/>
                <a:cs typeface="Arial"/>
                <a:sym typeface="Arial"/>
              </a:defRPr>
            </a:lvl5pPr>
            <a:lvl6pPr indent="-228600" lvl="5" marL="2743200" marR="0" algn="l">
              <a:lnSpc>
                <a:spcPct val="100000"/>
              </a:lnSpc>
              <a:spcBef>
                <a:spcPts val="300"/>
              </a:spcBef>
              <a:spcAft>
                <a:spcPts val="0"/>
              </a:spcAft>
              <a:buClr>
                <a:srgbClr val="007FA3"/>
              </a:buClr>
              <a:buSzPts val="1400"/>
              <a:buFont typeface="Arial"/>
              <a:buNone/>
              <a:defRPr b="0" i="0" sz="1400" u="none" cap="none" strike="noStrike">
                <a:solidFill>
                  <a:srgbClr val="888888"/>
                </a:solidFill>
                <a:latin typeface="Arial"/>
                <a:ea typeface="Arial"/>
                <a:cs typeface="Arial"/>
                <a:sym typeface="Arial"/>
              </a:defRPr>
            </a:lvl6pPr>
            <a:lvl7pPr indent="-228600" lvl="6" marL="3200400" marR="0" algn="l">
              <a:lnSpc>
                <a:spcPct val="100000"/>
              </a:lnSpc>
              <a:spcBef>
                <a:spcPts val="300"/>
              </a:spcBef>
              <a:spcAft>
                <a:spcPts val="0"/>
              </a:spcAft>
              <a:buClr>
                <a:srgbClr val="007FA3"/>
              </a:buClr>
              <a:buSzPts val="1400"/>
              <a:buFont typeface="Arial"/>
              <a:buNone/>
              <a:defRPr b="0" i="0" sz="1400" u="none" cap="none" strike="noStrike">
                <a:solidFill>
                  <a:srgbClr val="888888"/>
                </a:solidFill>
                <a:latin typeface="Arial"/>
                <a:ea typeface="Arial"/>
                <a:cs typeface="Arial"/>
                <a:sym typeface="Arial"/>
              </a:defRPr>
            </a:lvl7pPr>
            <a:lvl8pPr indent="-228600" lvl="7" marL="3657600" marR="0" algn="l">
              <a:lnSpc>
                <a:spcPct val="100000"/>
              </a:lnSpc>
              <a:spcBef>
                <a:spcPts val="300"/>
              </a:spcBef>
              <a:spcAft>
                <a:spcPts val="0"/>
              </a:spcAft>
              <a:buClr>
                <a:srgbClr val="007FA3"/>
              </a:buClr>
              <a:buSzPts val="1400"/>
              <a:buFont typeface="Arial"/>
              <a:buNone/>
              <a:defRPr b="0" i="0" sz="1400" u="none" cap="none" strike="noStrike">
                <a:solidFill>
                  <a:srgbClr val="888888"/>
                </a:solidFill>
                <a:latin typeface="Arial"/>
                <a:ea typeface="Arial"/>
                <a:cs typeface="Arial"/>
                <a:sym typeface="Arial"/>
              </a:defRPr>
            </a:lvl8pPr>
            <a:lvl9pPr indent="-228600" lvl="8" marL="4114800" marR="0" algn="l">
              <a:lnSpc>
                <a:spcPct val="100000"/>
              </a:lnSpc>
              <a:spcBef>
                <a:spcPts val="300"/>
              </a:spcBef>
              <a:spcAft>
                <a:spcPts val="0"/>
              </a:spcAft>
              <a:buClr>
                <a:srgbClr val="007FA3"/>
              </a:buClr>
              <a:buSzPts val="1400"/>
              <a:buFont typeface="Arial"/>
              <a:buNone/>
              <a:defRPr b="0" i="0" sz="1400" u="none" cap="none" strike="noStrike">
                <a:solidFill>
                  <a:srgbClr val="888888"/>
                </a:solidFill>
                <a:latin typeface="Arial"/>
                <a:ea typeface="Arial"/>
                <a:cs typeface="Arial"/>
                <a:sym typeface="Arial"/>
              </a:defRPr>
            </a:lvl9pPr>
          </a:lstStyle>
          <a:p/>
        </p:txBody>
      </p:sp>
      <p:sp>
        <p:nvSpPr>
          <p:cNvPr id="158" name="Google Shape;158;p68"/>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59" name="Google Shape;159;p68"/>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60" name="Google Shape;160;p68"/>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61" name="Shape 161"/>
        <p:cNvGrpSpPr/>
        <p:nvPr/>
      </p:nvGrpSpPr>
      <p:grpSpPr>
        <a:xfrm>
          <a:off x="0" y="0"/>
          <a:ext cx="0" cy="0"/>
          <a:chOff x="0" y="0"/>
          <a:chExt cx="0" cy="0"/>
        </a:xfrm>
      </p:grpSpPr>
      <p:sp>
        <p:nvSpPr>
          <p:cNvPr id="162" name="Google Shape;162;p69"/>
          <p:cNvSpPr txBox="1"/>
          <p:nvPr>
            <p:ph type="title"/>
          </p:nvPr>
        </p:nvSpPr>
        <p:spPr>
          <a:xfrm>
            <a:off x="457200" y="215371"/>
            <a:ext cx="8229600" cy="1097279"/>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63" name="Google Shape;163;p69"/>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64" name="Google Shape;164;p69"/>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65" name="Google Shape;165;p69"/>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Opener">
  <p:cSld name="Chapter Opener">
    <p:spTree>
      <p:nvGrpSpPr>
        <p:cNvPr id="25" name="Shape 25"/>
        <p:cNvGrpSpPr/>
        <p:nvPr/>
      </p:nvGrpSpPr>
      <p:grpSpPr>
        <a:xfrm>
          <a:off x="0" y="0"/>
          <a:ext cx="0" cy="0"/>
          <a:chOff x="0" y="0"/>
          <a:chExt cx="0" cy="0"/>
        </a:xfrm>
      </p:grpSpPr>
      <p:sp>
        <p:nvSpPr>
          <p:cNvPr id="26" name="Google Shape;26;p70"/>
          <p:cNvSpPr txBox="1"/>
          <p:nvPr>
            <p:ph type="title"/>
          </p:nvPr>
        </p:nvSpPr>
        <p:spPr>
          <a:xfrm>
            <a:off x="457200" y="215371"/>
            <a:ext cx="8229600" cy="622828"/>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27" name="Google Shape;27;p70"/>
          <p:cNvSpPr txBox="1"/>
          <p:nvPr>
            <p:ph idx="1" type="body"/>
          </p:nvPr>
        </p:nvSpPr>
        <p:spPr>
          <a:xfrm>
            <a:off x="457200" y="816429"/>
            <a:ext cx="8229600" cy="47897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2000"/>
              <a:buFont typeface="Arial"/>
              <a:buNone/>
              <a:defRPr b="0" i="0" sz="2000" u="none" cap="none" strike="noStrike">
                <a:solidFill>
                  <a:srgbClr val="007FA3"/>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2400"/>
              <a:buFont typeface="Noto Sans Symbols"/>
              <a:buNone/>
              <a:defRPr b="0" i="0" sz="2400" u="none" cap="none" strike="noStrike">
                <a:solidFill>
                  <a:schemeClr val="lt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9pPr>
          </a:lstStyle>
          <a:p/>
        </p:txBody>
      </p:sp>
      <p:sp>
        <p:nvSpPr>
          <p:cNvPr id="28" name="Google Shape;28;p70"/>
          <p:cNvSpPr txBox="1"/>
          <p:nvPr>
            <p:ph idx="2" type="body"/>
          </p:nvPr>
        </p:nvSpPr>
        <p:spPr>
          <a:xfrm>
            <a:off x="5029200" y="1600200"/>
            <a:ext cx="3657600" cy="1600198"/>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3000"/>
              <a:buFont typeface="Arial"/>
              <a:buNone/>
              <a:defRPr b="0" i="0" sz="3000" u="none" cap="none" strike="noStrike">
                <a:solidFill>
                  <a:schemeClr val="dk1"/>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4400"/>
              <a:buFont typeface="Noto Sans Symbols"/>
              <a:buNone/>
              <a:defRPr b="0" i="0" sz="4400" u="none" cap="none" strike="noStrike">
                <a:solidFill>
                  <a:schemeClr val="dk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4400"/>
              <a:buFont typeface="Arial"/>
              <a:buNone/>
              <a:defRPr b="0" i="0" sz="4400" u="none" cap="none" strike="noStrike">
                <a:solidFill>
                  <a:schemeClr val="dk1"/>
                </a:solidFill>
                <a:latin typeface="Arial"/>
                <a:ea typeface="Arial"/>
                <a:cs typeface="Arial"/>
                <a:sym typeface="Arial"/>
              </a:defRPr>
            </a:lvl9pPr>
          </a:lstStyle>
          <a:p/>
        </p:txBody>
      </p:sp>
      <p:sp>
        <p:nvSpPr>
          <p:cNvPr id="29" name="Google Shape;29;p70"/>
          <p:cNvSpPr txBox="1"/>
          <p:nvPr>
            <p:ph idx="3" type="body"/>
          </p:nvPr>
        </p:nvSpPr>
        <p:spPr>
          <a:xfrm>
            <a:off x="5029200" y="3200401"/>
            <a:ext cx="3657600" cy="602738"/>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2200"/>
              <a:buFont typeface="Arial"/>
              <a:buNone/>
              <a:defRPr b="0" i="0" sz="2200" u="none" cap="none" strike="noStrike">
                <a:solidFill>
                  <a:schemeClr val="dk1"/>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1600"/>
              <a:buFont typeface="Noto Sans Symbols"/>
              <a:buNone/>
              <a:defRPr b="0" i="0" sz="1600" u="none" cap="none" strike="noStrike">
                <a:solidFill>
                  <a:schemeClr val="dk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30" name="Google Shape;30;p70"/>
          <p:cNvSpPr txBox="1"/>
          <p:nvPr>
            <p:ph idx="11" type="ftr"/>
          </p:nvPr>
        </p:nvSpPr>
        <p:spPr>
          <a:xfrm>
            <a:off x="93969" y="6165337"/>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31" name="Google Shape;31;p70"/>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32" name="Google Shape;32;p70"/>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70"/>
          <p:cNvSpPr txBox="1"/>
          <p:nvPr>
            <p:ph idx="4" type="body"/>
          </p:nvPr>
        </p:nvSpPr>
        <p:spPr>
          <a:xfrm>
            <a:off x="474779" y="1500547"/>
            <a:ext cx="8229600" cy="205153"/>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7FA3"/>
              </a:buClr>
              <a:buSzPts val="2000"/>
              <a:buFont typeface="Arial"/>
              <a:buNone/>
              <a:defRPr b="0" i="0" sz="2000" u="none" cap="none" strike="noStrike">
                <a:solidFill>
                  <a:srgbClr val="007FA3"/>
                </a:solidFill>
                <a:latin typeface="Arial"/>
                <a:ea typeface="Arial"/>
                <a:cs typeface="Arial"/>
                <a:sym typeface="Arial"/>
              </a:defRPr>
            </a:lvl1pPr>
            <a:lvl2pPr indent="-228600" lvl="1" marL="914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2pPr>
            <a:lvl3pPr indent="-228600" lvl="2" marL="1371600" marR="0" algn="l">
              <a:lnSpc>
                <a:spcPct val="100000"/>
              </a:lnSpc>
              <a:spcBef>
                <a:spcPts val="0"/>
              </a:spcBef>
              <a:spcAft>
                <a:spcPts val="0"/>
              </a:spcAft>
              <a:buClr>
                <a:srgbClr val="007FA3"/>
              </a:buClr>
              <a:buSzPts val="2400"/>
              <a:buFont typeface="Noto Sans Symbols"/>
              <a:buNone/>
              <a:defRPr b="0" i="0" sz="2400" u="none" cap="none" strike="noStrike">
                <a:solidFill>
                  <a:schemeClr val="lt1"/>
                </a:solidFill>
                <a:latin typeface="Arial"/>
                <a:ea typeface="Arial"/>
                <a:cs typeface="Arial"/>
                <a:sym typeface="Arial"/>
              </a:defRPr>
            </a:lvl3pPr>
            <a:lvl4pPr indent="-228600" lvl="3" marL="1828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4pPr>
            <a:lvl5pPr indent="-228600" lvl="4" marL="22860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5pPr>
            <a:lvl6pPr indent="-228600" lvl="5" marL="27432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6pPr>
            <a:lvl7pPr indent="-228600" lvl="6" marL="32004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7pPr>
            <a:lvl8pPr indent="-228600" lvl="7" marL="36576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8pPr>
            <a:lvl9pPr indent="-228600" lvl="8" marL="4114800" marR="0" algn="l">
              <a:lnSpc>
                <a:spcPct val="100000"/>
              </a:lnSpc>
              <a:spcBef>
                <a:spcPts val="0"/>
              </a:spcBef>
              <a:spcAft>
                <a:spcPts val="0"/>
              </a:spcAft>
              <a:buClr>
                <a:srgbClr val="007FA3"/>
              </a:buClr>
              <a:buSzPts val="2400"/>
              <a:buFont typeface="Arial"/>
              <a:buNone/>
              <a:defRPr b="0" i="0" sz="2400" u="none" cap="none" strike="noStrike">
                <a:solidFill>
                  <a:schemeClr val="lt1"/>
                </a:solidFill>
                <a:latin typeface="Arial"/>
                <a:ea typeface="Arial"/>
                <a:cs typeface="Arial"/>
                <a:sym typeface="Arial"/>
              </a:defRPr>
            </a:lvl9pPr>
          </a:lstStyle>
          <a:p/>
        </p:txBody>
      </p:sp>
      <p:sp>
        <p:nvSpPr>
          <p:cNvPr id="34" name="Google Shape;34;p70"/>
          <p:cNvSpPr txBox="1"/>
          <p:nvPr>
            <p:ph idx="5" type="body"/>
          </p:nvPr>
        </p:nvSpPr>
        <p:spPr>
          <a:xfrm>
            <a:off x="5029200" y="4640263"/>
            <a:ext cx="3675063" cy="1050925"/>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1500"/>
              </a:spcBef>
              <a:spcAft>
                <a:spcPts val="0"/>
              </a:spcAft>
              <a:buSzPts val="1600"/>
              <a:buNone/>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5" name="Shape 35"/>
        <p:cNvGrpSpPr/>
        <p:nvPr/>
      </p:nvGrpSpPr>
      <p:grpSpPr>
        <a:xfrm>
          <a:off x="0" y="0"/>
          <a:ext cx="0" cy="0"/>
          <a:chOff x="0" y="0"/>
          <a:chExt cx="0" cy="0"/>
        </a:xfrm>
      </p:grpSpPr>
      <p:sp>
        <p:nvSpPr>
          <p:cNvPr id="36" name="Google Shape;36;p71"/>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37" name="Google Shape;37;p71"/>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38" name="Google Shape;38;p71"/>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ntent">
  <p:cSld name="Title and One Content">
    <p:spTree>
      <p:nvGrpSpPr>
        <p:cNvPr id="45" name="Shape 45"/>
        <p:cNvGrpSpPr/>
        <p:nvPr/>
      </p:nvGrpSpPr>
      <p:grpSpPr>
        <a:xfrm>
          <a:off x="0" y="0"/>
          <a:ext cx="0" cy="0"/>
          <a:chOff x="0" y="0"/>
          <a:chExt cx="0" cy="0"/>
        </a:xfrm>
      </p:grpSpPr>
      <p:sp>
        <p:nvSpPr>
          <p:cNvPr id="46" name="Google Shape;46;p55"/>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7" name="Google Shape;47;p55"/>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48" name="Google Shape;48;p55"/>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49" name="Google Shape;49;p55"/>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p55"/>
          <p:cNvSpPr txBox="1"/>
          <p:nvPr>
            <p:ph idx="1" type="body"/>
          </p:nvPr>
        </p:nvSpPr>
        <p:spPr>
          <a:xfrm>
            <a:off x="457200" y="1556326"/>
            <a:ext cx="8229600" cy="4434275"/>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Tree>
  </p:cSld>
  <p:clrMapOvr>
    <a:masterClrMapping/>
  </p:clrMapOvr>
  <p:extLst>
    <p:ext uri="{DCECCB84-F9BA-43D5-87BE-67443E8EF086}">
      <p15:sldGuideLst>
        <p15:guide id="1"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p:cSld name="Title and Two Content">
    <p:spTree>
      <p:nvGrpSpPr>
        <p:cNvPr id="51" name="Shape 51"/>
        <p:cNvGrpSpPr/>
        <p:nvPr/>
      </p:nvGrpSpPr>
      <p:grpSpPr>
        <a:xfrm>
          <a:off x="0" y="0"/>
          <a:ext cx="0" cy="0"/>
          <a:chOff x="0" y="0"/>
          <a:chExt cx="0" cy="0"/>
        </a:xfrm>
      </p:grpSpPr>
      <p:sp>
        <p:nvSpPr>
          <p:cNvPr id="52" name="Google Shape;52;p56"/>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53" name="Google Shape;53;p56"/>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54" name="Google Shape;54;p56"/>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55" name="Google Shape;55;p56"/>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56" name="Google Shape;56;p56"/>
          <p:cNvSpPr txBox="1"/>
          <p:nvPr>
            <p:ph idx="1" type="body"/>
          </p:nvPr>
        </p:nvSpPr>
        <p:spPr>
          <a:xfrm>
            <a:off x="457200" y="1556327"/>
            <a:ext cx="8229600" cy="1836354"/>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57" name="Google Shape;57;p56"/>
          <p:cNvSpPr txBox="1"/>
          <p:nvPr>
            <p:ph idx="2" type="body"/>
          </p:nvPr>
        </p:nvSpPr>
        <p:spPr>
          <a:xfrm>
            <a:off x="457200" y="3632200"/>
            <a:ext cx="8229600" cy="1793875"/>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Tree>
  </p:cSld>
  <p:clrMapOvr>
    <a:masterClrMapping/>
  </p:clrMapOvr>
  <p:extLst>
    <p:ext uri="{DCECCB84-F9BA-43D5-87BE-67443E8EF086}">
      <p15:sldGuideLst>
        <p15:guide id="1"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even Content">
  <p:cSld name="Title and Seven Content">
    <p:spTree>
      <p:nvGrpSpPr>
        <p:cNvPr id="58" name="Shape 58"/>
        <p:cNvGrpSpPr/>
        <p:nvPr/>
      </p:nvGrpSpPr>
      <p:grpSpPr>
        <a:xfrm>
          <a:off x="0" y="0"/>
          <a:ext cx="0" cy="0"/>
          <a:chOff x="0" y="0"/>
          <a:chExt cx="0" cy="0"/>
        </a:xfrm>
      </p:grpSpPr>
      <p:sp>
        <p:nvSpPr>
          <p:cNvPr id="59" name="Google Shape;59;p57"/>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60" name="Google Shape;60;p57"/>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61" name="Google Shape;61;p57"/>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62" name="Google Shape;62;p57"/>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63" name="Google Shape;63;p57"/>
          <p:cNvSpPr txBox="1"/>
          <p:nvPr>
            <p:ph idx="1" type="body"/>
          </p:nvPr>
        </p:nvSpPr>
        <p:spPr>
          <a:xfrm>
            <a:off x="457200" y="1556328"/>
            <a:ext cx="8229600" cy="407853"/>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64" name="Google Shape;64;p57"/>
          <p:cNvSpPr txBox="1"/>
          <p:nvPr>
            <p:ph idx="2" type="body"/>
          </p:nvPr>
        </p:nvSpPr>
        <p:spPr>
          <a:xfrm>
            <a:off x="457200" y="2116988"/>
            <a:ext cx="8229600" cy="412568"/>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65" name="Google Shape;65;p57"/>
          <p:cNvSpPr txBox="1"/>
          <p:nvPr>
            <p:ph idx="3" type="body"/>
          </p:nvPr>
        </p:nvSpPr>
        <p:spPr>
          <a:xfrm>
            <a:off x="457200" y="2734849"/>
            <a:ext cx="8229600" cy="433357"/>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66" name="Google Shape;66;p57"/>
          <p:cNvSpPr txBox="1"/>
          <p:nvPr>
            <p:ph idx="4" type="body"/>
          </p:nvPr>
        </p:nvSpPr>
        <p:spPr>
          <a:xfrm>
            <a:off x="457200" y="3365732"/>
            <a:ext cx="8232775" cy="465069"/>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67" name="Google Shape;67;p57"/>
          <p:cNvSpPr txBox="1"/>
          <p:nvPr>
            <p:ph idx="5" type="body"/>
          </p:nvPr>
        </p:nvSpPr>
        <p:spPr>
          <a:xfrm>
            <a:off x="457200" y="3938594"/>
            <a:ext cx="8229600" cy="443837"/>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68" name="Google Shape;68;p57"/>
          <p:cNvSpPr txBox="1"/>
          <p:nvPr>
            <p:ph idx="6" type="body"/>
          </p:nvPr>
        </p:nvSpPr>
        <p:spPr>
          <a:xfrm>
            <a:off x="457200" y="4569758"/>
            <a:ext cx="8232775" cy="464206"/>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69" name="Google Shape;69;p57"/>
          <p:cNvSpPr txBox="1"/>
          <p:nvPr>
            <p:ph idx="7" type="body"/>
          </p:nvPr>
        </p:nvSpPr>
        <p:spPr>
          <a:xfrm>
            <a:off x="457200" y="5221288"/>
            <a:ext cx="8229600" cy="551633"/>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ing Objectives">
  <p:cSld name="Learning Objectives">
    <p:spTree>
      <p:nvGrpSpPr>
        <p:cNvPr id="70" name="Shape 70"/>
        <p:cNvGrpSpPr/>
        <p:nvPr/>
      </p:nvGrpSpPr>
      <p:grpSpPr>
        <a:xfrm>
          <a:off x="0" y="0"/>
          <a:ext cx="0" cy="0"/>
          <a:chOff x="0" y="0"/>
          <a:chExt cx="0" cy="0"/>
        </a:xfrm>
      </p:grpSpPr>
      <p:sp>
        <p:nvSpPr>
          <p:cNvPr id="71" name="Google Shape;71;p58"/>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3600"/>
              <a:buNone/>
              <a:defRPr sz="3600">
                <a:solidFill>
                  <a:schemeClr val="lt2"/>
                </a:solidFill>
                <a:latin typeface="Arial"/>
                <a:ea typeface="Arial"/>
                <a:cs typeface="Arial"/>
                <a:sym typeface="Arial"/>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72" name="Google Shape;72;p58"/>
          <p:cNvSpPr txBox="1"/>
          <p:nvPr>
            <p:ph idx="1" type="body"/>
          </p:nvPr>
        </p:nvSpPr>
        <p:spPr>
          <a:xfrm>
            <a:off x="457200" y="1557470"/>
            <a:ext cx="8229600" cy="4525963"/>
          </a:xfrm>
          <a:prstGeom prst="rect">
            <a:avLst/>
          </a:prstGeom>
          <a:noFill/>
          <a:ln>
            <a:noFill/>
          </a:ln>
        </p:spPr>
        <p:txBody>
          <a:bodyPr anchorCtr="0" anchor="t" bIns="91425" lIns="0" spcFirstLastPara="1" rIns="0" wrap="square" tIns="0">
            <a:noAutofit/>
          </a:bodyPr>
          <a:lstStyle>
            <a:lvl1pPr indent="-381000" lvl="0" marL="457200" algn="l">
              <a:lnSpc>
                <a:spcPct val="100000"/>
              </a:lnSpc>
              <a:spcBef>
                <a:spcPts val="1500"/>
              </a:spcBef>
              <a:spcAft>
                <a:spcPts val="0"/>
              </a:spcAft>
              <a:buClr>
                <a:srgbClr val="007FA3"/>
              </a:buClr>
              <a:buSzPts val="2400"/>
              <a:buFont typeface="Arial"/>
              <a:buChar char="•"/>
              <a:defRPr sz="2400">
                <a:latin typeface="Arial"/>
                <a:ea typeface="Arial"/>
                <a:cs typeface="Arial"/>
                <a:sym typeface="Arial"/>
              </a:defRPr>
            </a:lvl1pPr>
            <a:lvl2pPr indent="-381000" lvl="1" marL="914400" algn="l">
              <a:lnSpc>
                <a:spcPct val="100000"/>
              </a:lnSpc>
              <a:spcBef>
                <a:spcPts val="600"/>
              </a:spcBef>
              <a:spcAft>
                <a:spcPts val="0"/>
              </a:spcAft>
              <a:buClr>
                <a:srgbClr val="007FA3"/>
              </a:buClr>
              <a:buSzPts val="2400"/>
              <a:buChar char="–"/>
              <a:defRPr sz="2400">
                <a:latin typeface="Arial"/>
                <a:ea typeface="Arial"/>
                <a:cs typeface="Arial"/>
                <a:sym typeface="Arial"/>
              </a:defRPr>
            </a:lvl2pPr>
            <a:lvl3pPr indent="-381000" lvl="2" marL="1371600" algn="l">
              <a:lnSpc>
                <a:spcPct val="100000"/>
              </a:lnSpc>
              <a:spcBef>
                <a:spcPts val="600"/>
              </a:spcBef>
              <a:spcAft>
                <a:spcPts val="0"/>
              </a:spcAft>
              <a:buClr>
                <a:srgbClr val="007FA3"/>
              </a:buClr>
              <a:buSzPts val="2400"/>
              <a:buChar char="▪"/>
              <a:defRPr sz="2400">
                <a:latin typeface="Arial"/>
                <a:ea typeface="Arial"/>
                <a:cs typeface="Arial"/>
                <a:sym typeface="Arial"/>
              </a:defRPr>
            </a:lvl3pPr>
            <a:lvl4pPr indent="-381000" lvl="3" marL="1828800" algn="l">
              <a:lnSpc>
                <a:spcPct val="100000"/>
              </a:lnSpc>
              <a:spcBef>
                <a:spcPts val="600"/>
              </a:spcBef>
              <a:spcAft>
                <a:spcPts val="0"/>
              </a:spcAft>
              <a:buClr>
                <a:srgbClr val="007FA3"/>
              </a:buClr>
              <a:buSzPts val="2400"/>
              <a:buChar char="–"/>
              <a:defRPr sz="2400">
                <a:latin typeface="Arial"/>
                <a:ea typeface="Arial"/>
                <a:cs typeface="Arial"/>
                <a:sym typeface="Arial"/>
              </a:defRPr>
            </a:lvl4pPr>
            <a:lvl5pPr indent="-381000" lvl="4" marL="2286000" algn="l">
              <a:lnSpc>
                <a:spcPct val="100000"/>
              </a:lnSpc>
              <a:spcBef>
                <a:spcPts val="600"/>
              </a:spcBef>
              <a:spcAft>
                <a:spcPts val="0"/>
              </a:spcAft>
              <a:buClr>
                <a:srgbClr val="007FA3"/>
              </a:buClr>
              <a:buSzPts val="2400"/>
              <a:buChar char="•"/>
              <a:defRPr sz="2400">
                <a:latin typeface="Arial"/>
                <a:ea typeface="Arial"/>
                <a:cs typeface="Arial"/>
                <a:sym typeface="Arial"/>
              </a:defRPr>
            </a:lvl5pPr>
            <a:lvl6pPr indent="-330200" lvl="5" marL="2743200" algn="l">
              <a:lnSpc>
                <a:spcPct val="100000"/>
              </a:lnSpc>
              <a:spcBef>
                <a:spcPts val="300"/>
              </a:spcBef>
              <a:spcAft>
                <a:spcPts val="0"/>
              </a:spcAft>
              <a:buClr>
                <a:srgbClr val="007FA3"/>
              </a:buClr>
              <a:buSzPts val="1600"/>
              <a:buChar char="•"/>
              <a:defRPr sz="1600"/>
            </a:lvl6pPr>
            <a:lvl7pPr indent="-330200" lvl="6" marL="3200400" algn="l">
              <a:lnSpc>
                <a:spcPct val="100000"/>
              </a:lnSpc>
              <a:spcBef>
                <a:spcPts val="300"/>
              </a:spcBef>
              <a:spcAft>
                <a:spcPts val="0"/>
              </a:spcAft>
              <a:buClr>
                <a:srgbClr val="007FA3"/>
              </a:buClr>
              <a:buSzPts val="1600"/>
              <a:buChar char="•"/>
              <a:defRPr sz="1600"/>
            </a:lvl7pPr>
            <a:lvl8pPr indent="-330200" lvl="7" marL="3657600" algn="l">
              <a:lnSpc>
                <a:spcPct val="100000"/>
              </a:lnSpc>
              <a:spcBef>
                <a:spcPts val="300"/>
              </a:spcBef>
              <a:spcAft>
                <a:spcPts val="0"/>
              </a:spcAft>
              <a:buClr>
                <a:srgbClr val="007FA3"/>
              </a:buClr>
              <a:buSzPts val="1600"/>
              <a:buChar char="•"/>
              <a:defRPr sz="1600"/>
            </a:lvl8pPr>
            <a:lvl9pPr indent="-330200" lvl="8" marL="4114800" algn="l">
              <a:lnSpc>
                <a:spcPct val="100000"/>
              </a:lnSpc>
              <a:spcBef>
                <a:spcPts val="300"/>
              </a:spcBef>
              <a:spcAft>
                <a:spcPts val="0"/>
              </a:spcAft>
              <a:buClr>
                <a:srgbClr val="007FA3"/>
              </a:buClr>
              <a:buSzPts val="1600"/>
              <a:buChar char="•"/>
              <a:defRPr sz="1600"/>
            </a:lvl9pPr>
          </a:lstStyle>
          <a:p/>
        </p:txBody>
      </p:sp>
      <p:sp>
        <p:nvSpPr>
          <p:cNvPr id="73" name="Google Shape;73;p58"/>
          <p:cNvSpPr txBox="1"/>
          <p:nvPr>
            <p:ph idx="11" type="ftr"/>
          </p:nvPr>
        </p:nvSpPr>
        <p:spPr>
          <a:xfrm>
            <a:off x="93969" y="6172200"/>
            <a:ext cx="8595360" cy="235463"/>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74" name="Google Shape;74;p58"/>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75" name="Google Shape;75;p58"/>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ntent">
  <p:cSld name="Title and Three Content">
    <p:spTree>
      <p:nvGrpSpPr>
        <p:cNvPr id="76" name="Shape 76"/>
        <p:cNvGrpSpPr/>
        <p:nvPr/>
      </p:nvGrpSpPr>
      <p:grpSpPr>
        <a:xfrm>
          <a:off x="0" y="0"/>
          <a:ext cx="0" cy="0"/>
          <a:chOff x="0" y="0"/>
          <a:chExt cx="0" cy="0"/>
        </a:xfrm>
      </p:grpSpPr>
      <p:sp>
        <p:nvSpPr>
          <p:cNvPr id="77" name="Google Shape;77;p59"/>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78" name="Google Shape;78;p59"/>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79" name="Google Shape;79;p59"/>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80" name="Google Shape;80;p59"/>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1" name="Google Shape;81;p59"/>
          <p:cNvSpPr txBox="1"/>
          <p:nvPr>
            <p:ph idx="1" type="body"/>
          </p:nvPr>
        </p:nvSpPr>
        <p:spPr>
          <a:xfrm>
            <a:off x="457200" y="1556327"/>
            <a:ext cx="8229600" cy="1263785"/>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82" name="Google Shape;82;p59"/>
          <p:cNvSpPr txBox="1"/>
          <p:nvPr>
            <p:ph idx="2" type="body"/>
          </p:nvPr>
        </p:nvSpPr>
        <p:spPr>
          <a:xfrm>
            <a:off x="457200" y="3063790"/>
            <a:ext cx="8229600" cy="1183470"/>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83" name="Google Shape;83;p59"/>
          <p:cNvSpPr txBox="1"/>
          <p:nvPr>
            <p:ph idx="3" type="body"/>
          </p:nvPr>
        </p:nvSpPr>
        <p:spPr>
          <a:xfrm>
            <a:off x="457200" y="4490938"/>
            <a:ext cx="8229600" cy="1260575"/>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Tree>
  </p:cSld>
  <p:clrMapOvr>
    <a:masterClrMapping/>
  </p:clrMapOvr>
  <p:extLst>
    <p:ext uri="{DCECCB84-F9BA-43D5-87BE-67443E8EF086}">
      <p15:sldGuideLst>
        <p15:guide id="1" pos="288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ntent">
  <p:cSld name="Title and Four Content">
    <p:spTree>
      <p:nvGrpSpPr>
        <p:cNvPr id="84" name="Shape 84"/>
        <p:cNvGrpSpPr/>
        <p:nvPr/>
      </p:nvGrpSpPr>
      <p:grpSpPr>
        <a:xfrm>
          <a:off x="0" y="0"/>
          <a:ext cx="0" cy="0"/>
          <a:chOff x="0" y="0"/>
          <a:chExt cx="0" cy="0"/>
        </a:xfrm>
      </p:grpSpPr>
      <p:sp>
        <p:nvSpPr>
          <p:cNvPr id="85" name="Google Shape;85;p60"/>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lvl1pPr lvl="0" marR="0" algn="l">
              <a:lnSpc>
                <a:spcPct val="100000"/>
              </a:lnSpc>
              <a:spcBef>
                <a:spcPts val="0"/>
              </a:spcBef>
              <a:spcAft>
                <a:spcPts val="0"/>
              </a:spcAft>
              <a:buClr>
                <a:srgbClr val="007FA3"/>
              </a:buClr>
              <a:buSzPts val="3600"/>
              <a:buFont typeface="Times New Roman"/>
              <a:buNone/>
              <a:defRPr b="1" i="0" sz="3600" u="none" cap="none" strike="noStrik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86" name="Google Shape;86;p60"/>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87" name="Google Shape;87;p60"/>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88" name="Google Shape;88;p60"/>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9" name="Google Shape;89;p60"/>
          <p:cNvSpPr txBox="1"/>
          <p:nvPr>
            <p:ph idx="1" type="body"/>
          </p:nvPr>
        </p:nvSpPr>
        <p:spPr>
          <a:xfrm>
            <a:off x="457200" y="1556328"/>
            <a:ext cx="8229600" cy="895050"/>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90" name="Google Shape;90;p60"/>
          <p:cNvSpPr txBox="1"/>
          <p:nvPr>
            <p:ph idx="2" type="body"/>
          </p:nvPr>
        </p:nvSpPr>
        <p:spPr>
          <a:xfrm>
            <a:off x="457200" y="2760292"/>
            <a:ext cx="8229600" cy="1076770"/>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91" name="Google Shape;91;p60"/>
          <p:cNvSpPr txBox="1"/>
          <p:nvPr>
            <p:ph idx="3" type="body"/>
          </p:nvPr>
        </p:nvSpPr>
        <p:spPr>
          <a:xfrm>
            <a:off x="457200" y="4016772"/>
            <a:ext cx="8229600" cy="1016701"/>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500"/>
              </a:spcBef>
              <a:spcAft>
                <a:spcPts val="0"/>
              </a:spcAft>
              <a:buSzPts val="2400"/>
              <a:buChar char="•"/>
              <a:defRPr sz="2400">
                <a:latin typeface="Arial"/>
                <a:ea typeface="Arial"/>
                <a:cs typeface="Arial"/>
                <a:sym typeface="Arial"/>
              </a:defRPr>
            </a:lvl1pPr>
            <a:lvl2pPr indent="-381000" lvl="1" marL="914400" algn="l">
              <a:lnSpc>
                <a:spcPct val="100000"/>
              </a:lnSpc>
              <a:spcBef>
                <a:spcPts val="600"/>
              </a:spcBef>
              <a:spcAft>
                <a:spcPts val="0"/>
              </a:spcAft>
              <a:buSzPts val="2400"/>
              <a:buChar char="–"/>
              <a:defRPr sz="2400">
                <a:latin typeface="Arial"/>
                <a:ea typeface="Arial"/>
                <a:cs typeface="Arial"/>
                <a:sym typeface="Arial"/>
              </a:defRPr>
            </a:lvl2pPr>
            <a:lvl3pPr indent="-381000" lvl="2" marL="1371600" algn="l">
              <a:lnSpc>
                <a:spcPct val="100000"/>
              </a:lnSpc>
              <a:spcBef>
                <a:spcPts val="600"/>
              </a:spcBef>
              <a:spcAft>
                <a:spcPts val="0"/>
              </a:spcAft>
              <a:buSzPts val="2400"/>
              <a:buChar char="▪"/>
              <a:defRPr sz="2400">
                <a:latin typeface="Arial"/>
                <a:ea typeface="Arial"/>
                <a:cs typeface="Arial"/>
                <a:sym typeface="Arial"/>
              </a:defRPr>
            </a:lvl3pPr>
            <a:lvl4pPr indent="-381000" lvl="3" marL="1828800" algn="l">
              <a:lnSpc>
                <a:spcPct val="100000"/>
              </a:lnSpc>
              <a:spcBef>
                <a:spcPts val="600"/>
              </a:spcBef>
              <a:spcAft>
                <a:spcPts val="0"/>
              </a:spcAft>
              <a:buSzPts val="2400"/>
              <a:buChar char="–"/>
              <a:defRPr sz="2400">
                <a:latin typeface="Arial"/>
                <a:ea typeface="Arial"/>
                <a:cs typeface="Arial"/>
                <a:sym typeface="Arial"/>
              </a:defRPr>
            </a:lvl4pPr>
            <a:lvl5pPr indent="-381000" lvl="4" marL="2286000" algn="l">
              <a:lnSpc>
                <a:spcPct val="100000"/>
              </a:lnSpc>
              <a:spcBef>
                <a:spcPts val="600"/>
              </a:spcBef>
              <a:spcAft>
                <a:spcPts val="0"/>
              </a:spcAft>
              <a:buSzPts val="2400"/>
              <a:buChar char="•"/>
              <a:defRPr sz="2400">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
        <p:nvSpPr>
          <p:cNvPr id="92" name="Google Shape;92;p60"/>
          <p:cNvSpPr txBox="1"/>
          <p:nvPr>
            <p:ph idx="4" type="body"/>
          </p:nvPr>
        </p:nvSpPr>
        <p:spPr>
          <a:xfrm>
            <a:off x="457200" y="5155500"/>
            <a:ext cx="8232775" cy="911925"/>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5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1pPr>
            <a:lvl2pPr indent="-381000" lvl="1" marL="9144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600"/>
              </a:spcBef>
              <a:spcAft>
                <a:spcPts val="0"/>
              </a:spcAft>
              <a:buClr>
                <a:srgbClr val="007FA3"/>
              </a:buClr>
              <a:buSzPts val="2400"/>
              <a:buChar char="•"/>
              <a:defRPr b="0" i="0" sz="2400" u="none" cap="none" strike="noStrike">
                <a:solidFill>
                  <a:schemeClr val="dk1"/>
                </a:solidFill>
                <a:latin typeface="Arial"/>
                <a:ea typeface="Arial"/>
                <a:cs typeface="Arial"/>
                <a:sym typeface="Arial"/>
              </a:defRPr>
            </a:lvl5pPr>
            <a:lvl6pPr indent="-342900" lvl="5" marL="2743200" algn="l">
              <a:lnSpc>
                <a:spcPct val="100000"/>
              </a:lnSpc>
              <a:spcBef>
                <a:spcPts val="300"/>
              </a:spcBef>
              <a:spcAft>
                <a:spcPts val="0"/>
              </a:spcAft>
              <a:buSzPts val="1800"/>
              <a:buChar char="•"/>
              <a:defRPr/>
            </a:lvl6pPr>
            <a:lvl7pPr indent="-342900" lvl="6" marL="3200400" algn="l">
              <a:lnSpc>
                <a:spcPct val="100000"/>
              </a:lnSpc>
              <a:spcBef>
                <a:spcPts val="300"/>
              </a:spcBef>
              <a:spcAft>
                <a:spcPts val="0"/>
              </a:spcAft>
              <a:buSzPts val="1800"/>
              <a:buChar char="•"/>
              <a:defRPr/>
            </a:lvl7pPr>
            <a:lvl8pPr indent="-342900" lvl="7" marL="3657600" algn="l">
              <a:lnSpc>
                <a:spcPct val="100000"/>
              </a:lnSpc>
              <a:spcBef>
                <a:spcPts val="300"/>
              </a:spcBef>
              <a:spcAft>
                <a:spcPts val="0"/>
              </a:spcAft>
              <a:buSzPts val="1800"/>
              <a:buChar char="•"/>
              <a:defRPr/>
            </a:lvl8pPr>
            <a:lvl9pPr indent="-342900" lvl="8" marL="4114800" algn="l">
              <a:lnSpc>
                <a:spcPct val="100000"/>
              </a:lnSpc>
              <a:spcBef>
                <a:spcPts val="300"/>
              </a:spcBef>
              <a:spcAft>
                <a:spcPts val="0"/>
              </a:spcAft>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4.xml"/><Relationship Id="rId10" Type="http://schemas.openxmlformats.org/officeDocument/2006/relationships/slideLayout" Target="../slideLayouts/slideLayout13.xml"/><Relationship Id="rId13" Type="http://schemas.openxmlformats.org/officeDocument/2006/relationships/slideLayout" Target="../slideLayouts/slideLayout16.xml"/><Relationship Id="rId12" Type="http://schemas.openxmlformats.org/officeDocument/2006/relationships/slideLayout" Target="../slideLayouts/slideLayout15.xml"/><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9" Type="http://schemas.openxmlformats.org/officeDocument/2006/relationships/slideLayout" Target="../slideLayouts/slideLayout12.xml"/><Relationship Id="rId15" Type="http://schemas.openxmlformats.org/officeDocument/2006/relationships/slideLayout" Target="../slideLayouts/slideLayout18.xml"/><Relationship Id="rId14" Type="http://schemas.openxmlformats.org/officeDocument/2006/relationships/slideLayout" Target="../slideLayouts/slideLayout17.xml"/><Relationship Id="rId16" Type="http://schemas.openxmlformats.org/officeDocument/2006/relationships/theme" Target="../theme/theme2.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2"/>
          <p:cNvSpPr txBox="1"/>
          <p:nvPr>
            <p:ph type="title"/>
          </p:nvPr>
        </p:nvSpPr>
        <p:spPr>
          <a:xfrm>
            <a:off x="457200" y="215371"/>
            <a:ext cx="8229600" cy="1097279"/>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7FA3"/>
              </a:buClr>
              <a:buSzPts val="3400"/>
              <a:buFont typeface="Times New Roman"/>
              <a:buNone/>
              <a:defRPr b="1" i="0" sz="3400" u="none" cap="none" strike="noStrike">
                <a:solidFill>
                  <a:srgbClr val="007FA3"/>
                </a:solidFill>
                <a:latin typeface="Times New Roman"/>
                <a:ea typeface="Times New Roman"/>
                <a:cs typeface="Times New Roman"/>
                <a:sym typeface="Times New Roman"/>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11" name="Google Shape;11;p52"/>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15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6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rgbClr val="007FA3"/>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6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2" name="Google Shape;12;p52"/>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52"/>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52"/>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Pearson Logo" id="15" name="Google Shape;15;p52"/>
          <p:cNvPicPr preferRelativeResize="0"/>
          <p:nvPr/>
        </p:nvPicPr>
        <p:blipFill rotWithShape="1">
          <a:blip r:embed="rId1">
            <a:alphaModFix/>
          </a:blip>
          <a:srcRect b="0" l="0" r="0" t="0"/>
          <a:stretch/>
        </p:blipFill>
        <p:spPr>
          <a:xfrm>
            <a:off x="443972" y="6429709"/>
            <a:ext cx="917999" cy="27991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 name="Shape 39"/>
        <p:cNvGrpSpPr/>
        <p:nvPr/>
      </p:nvGrpSpPr>
      <p:grpSpPr>
        <a:xfrm>
          <a:off x="0" y="0"/>
          <a:ext cx="0" cy="0"/>
          <a:chOff x="0" y="0"/>
          <a:chExt cx="0" cy="0"/>
        </a:xfrm>
      </p:grpSpPr>
      <p:sp>
        <p:nvSpPr>
          <p:cNvPr id="40" name="Google Shape;40;p54"/>
          <p:cNvSpPr txBox="1"/>
          <p:nvPr>
            <p:ph type="title"/>
          </p:nvPr>
        </p:nvSpPr>
        <p:spPr>
          <a:xfrm>
            <a:off x="457200" y="215371"/>
            <a:ext cx="8229600" cy="1097279"/>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7FA3"/>
              </a:buClr>
              <a:buSzPts val="3400"/>
              <a:buFont typeface="Times New Roman"/>
              <a:buNone/>
              <a:defRPr b="1" i="0" sz="3400" u="none" cap="none" strike="noStrike">
                <a:solidFill>
                  <a:srgbClr val="007FA3"/>
                </a:solidFill>
                <a:latin typeface="Times New Roman"/>
                <a:ea typeface="Times New Roman"/>
                <a:cs typeface="Times New Roman"/>
                <a:sym typeface="Times New Roman"/>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41" name="Google Shape;41;p54"/>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15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6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rgbClr val="007FA3"/>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6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2" name="Google Shape;42;p54"/>
          <p:cNvSpPr txBox="1"/>
          <p:nvPr>
            <p:ph idx="11" type="ftr"/>
          </p:nvPr>
        </p:nvSpPr>
        <p:spPr>
          <a:xfrm>
            <a:off x="93969" y="6172200"/>
            <a:ext cx="8595359" cy="235462"/>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43" name="Google Shape;43;p54"/>
          <p:cNvSpPr txBox="1"/>
          <p:nvPr>
            <p:ph idx="10" type="dt"/>
          </p:nvPr>
        </p:nvSpPr>
        <p:spPr>
          <a:xfrm>
            <a:off x="6335712" y="113071"/>
            <a:ext cx="2133599" cy="182879"/>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44" name="Google Shape;44;p54"/>
          <p:cNvSpPr txBox="1"/>
          <p:nvPr>
            <p:ph idx="12" type="sldNum"/>
          </p:nvPr>
        </p:nvSpPr>
        <p:spPr>
          <a:xfrm>
            <a:off x="8469311" y="113071"/>
            <a:ext cx="551783" cy="182879"/>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image" Target="../media/image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
          <p:cNvSpPr txBox="1"/>
          <p:nvPr>
            <p:ph type="title"/>
          </p:nvPr>
        </p:nvSpPr>
        <p:spPr>
          <a:xfrm>
            <a:off x="457200" y="215370"/>
            <a:ext cx="8229600" cy="658311"/>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7FA3"/>
              </a:buClr>
              <a:buSzPts val="4000"/>
              <a:buFont typeface="Times New Roman"/>
              <a:buNone/>
            </a:pPr>
            <a:r>
              <a:rPr lang="en-US" sz="4000">
                <a:latin typeface="Arial"/>
                <a:ea typeface="Arial"/>
                <a:cs typeface="Arial"/>
                <a:sym typeface="Arial"/>
              </a:rPr>
              <a:t>Systems Analysis and Design</a:t>
            </a:r>
            <a:endParaRPr sz="4000">
              <a:solidFill>
                <a:schemeClr val="lt2"/>
              </a:solidFill>
              <a:latin typeface="Arial"/>
              <a:ea typeface="Arial"/>
              <a:cs typeface="Arial"/>
              <a:sym typeface="Arial"/>
            </a:endParaRPr>
          </a:p>
        </p:txBody>
      </p:sp>
      <p:sp>
        <p:nvSpPr>
          <p:cNvPr id="172" name="Google Shape;172;p1"/>
          <p:cNvSpPr txBox="1"/>
          <p:nvPr/>
        </p:nvSpPr>
        <p:spPr>
          <a:xfrm>
            <a:off x="5629811" y="4564004"/>
            <a:ext cx="2529865" cy="830997"/>
          </a:xfrm>
          <a:prstGeom prst="rect">
            <a:avLst/>
          </a:prstGeom>
          <a:noFill/>
          <a:ln>
            <a:noFill/>
          </a:ln>
        </p:spPr>
        <p:txBody>
          <a:bodyPr anchorCtr="0" anchor="t" bIns="45700" lIns="91425" spcFirstLastPara="1" rIns="91425" wrap="square" tIns="45700">
            <a:spAutoFit/>
          </a:bodyPr>
          <a:lstStyle/>
          <a:p>
            <a:pPr indent="0" lvl="2" marL="0" marR="0" rtl="0" algn="l">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Slides in this presentation contain hyperlinks. JAWS users should be able to get a list of links by using INSERT+F7</a:t>
            </a:r>
            <a:endParaRPr/>
          </a:p>
        </p:txBody>
      </p:sp>
      <p:sp>
        <p:nvSpPr>
          <p:cNvPr id="173" name="Google Shape;173;p1"/>
          <p:cNvSpPr txBox="1"/>
          <p:nvPr>
            <p:ph idx="1" type="body"/>
          </p:nvPr>
        </p:nvSpPr>
        <p:spPr>
          <a:xfrm>
            <a:off x="457200" y="998025"/>
            <a:ext cx="8229600" cy="47897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7FA3"/>
              </a:buClr>
              <a:buSzPts val="2000"/>
              <a:buFont typeface="Arial"/>
              <a:buNone/>
            </a:pPr>
            <a:r>
              <a:rPr b="1" lang="en-US">
                <a:latin typeface="Arial"/>
                <a:ea typeface="Arial"/>
                <a:cs typeface="Arial"/>
                <a:sym typeface="Arial"/>
              </a:rPr>
              <a:t>Chapter 3: </a:t>
            </a:r>
            <a:r>
              <a:rPr b="1" lang="en-US" sz="2000">
                <a:solidFill>
                  <a:schemeClr val="dk1"/>
                </a:solidFill>
                <a:latin typeface="Arial"/>
                <a:ea typeface="Arial"/>
                <a:cs typeface="Arial"/>
                <a:sym typeface="Arial"/>
              </a:rPr>
              <a:t>Determining software requirements</a:t>
            </a:r>
            <a:endParaRPr b="1">
              <a:latin typeface="Arial"/>
              <a:ea typeface="Arial"/>
              <a:cs typeface="Arial"/>
              <a:sym typeface="Arial"/>
            </a:endParaRPr>
          </a:p>
          <a:p>
            <a:pPr indent="0" lvl="0" marL="0" marR="0" rtl="0" algn="l">
              <a:lnSpc>
                <a:spcPct val="100000"/>
              </a:lnSpc>
              <a:spcBef>
                <a:spcPts val="0"/>
              </a:spcBef>
              <a:spcAft>
                <a:spcPts val="0"/>
              </a:spcAft>
              <a:buClr>
                <a:srgbClr val="007FA3"/>
              </a:buClr>
              <a:buSzPts val="2000"/>
              <a:buFont typeface="Arial"/>
              <a:buNone/>
            </a:pPr>
            <a:r>
              <a:t/>
            </a:r>
            <a:endParaRPr/>
          </a:p>
        </p:txBody>
      </p:sp>
      <p:pic>
        <p:nvPicPr>
          <p:cNvPr id="174" name="Google Shape;174;p1"/>
          <p:cNvPicPr preferRelativeResize="0"/>
          <p:nvPr/>
        </p:nvPicPr>
        <p:blipFill rotWithShape="1">
          <a:blip r:embed="rId3">
            <a:alphaModFix/>
          </a:blip>
          <a:srcRect b="0" l="0" r="0" t="0"/>
          <a:stretch/>
        </p:blipFill>
        <p:spPr>
          <a:xfrm>
            <a:off x="0" y="1714500"/>
            <a:ext cx="9144000"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0"/>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Interviewing and Listening</a:t>
            </a:r>
            <a:endParaRPr sz="3400"/>
          </a:p>
        </p:txBody>
      </p:sp>
      <p:sp>
        <p:nvSpPr>
          <p:cNvPr id="228" name="Google Shape;228;p10"/>
          <p:cNvSpPr txBox="1"/>
          <p:nvPr>
            <p:ph idx="2" type="body"/>
          </p:nvPr>
        </p:nvSpPr>
        <p:spPr>
          <a:xfrm>
            <a:off x="457200" y="1875453"/>
            <a:ext cx="8229600" cy="3073917"/>
          </a:xfrm>
          <a:prstGeom prst="rect">
            <a:avLst/>
          </a:prstGeom>
          <a:noFill/>
          <a:ln>
            <a:noFill/>
          </a:ln>
        </p:spPr>
        <p:txBody>
          <a:bodyPr anchorCtr="0" anchor="t" bIns="0" lIns="0" spcFirstLastPara="1" rIns="0" wrap="square" tIns="0">
            <a:noAutofit/>
          </a:bodyPr>
          <a:lstStyle/>
          <a:p>
            <a:pPr indent="-256032" lvl="0" marL="256032" rtl="0" algn="l">
              <a:lnSpc>
                <a:spcPct val="100000"/>
              </a:lnSpc>
              <a:spcBef>
                <a:spcPts val="0"/>
              </a:spcBef>
              <a:spcAft>
                <a:spcPts val="0"/>
              </a:spcAft>
              <a:buSzPts val="2400"/>
              <a:buChar char="•"/>
            </a:pPr>
            <a:r>
              <a:rPr b="1" lang="en-US">
                <a:solidFill>
                  <a:schemeClr val="dk1"/>
                </a:solidFill>
              </a:rPr>
              <a:t>Open-ended questions </a:t>
            </a:r>
            <a:r>
              <a:rPr lang="en-US">
                <a:solidFill>
                  <a:schemeClr val="dk1"/>
                </a:solidFill>
              </a:rPr>
              <a:t>– questions in interviews that have no prespecified answers</a:t>
            </a:r>
            <a:endParaRPr/>
          </a:p>
          <a:p>
            <a:pPr indent="-256032" lvl="0" marL="256032" rtl="0" algn="l">
              <a:lnSpc>
                <a:spcPct val="100000"/>
              </a:lnSpc>
              <a:spcBef>
                <a:spcPts val="1500"/>
              </a:spcBef>
              <a:spcAft>
                <a:spcPts val="0"/>
              </a:spcAft>
              <a:buSzPts val="2400"/>
              <a:buChar char="•"/>
            </a:pPr>
            <a:r>
              <a:rPr b="1" lang="en-US">
                <a:solidFill>
                  <a:schemeClr val="dk1"/>
                </a:solidFill>
              </a:rPr>
              <a:t>Closed-ended questions </a:t>
            </a:r>
            <a:r>
              <a:rPr lang="en-US">
                <a:solidFill>
                  <a:schemeClr val="dk1"/>
                </a:solidFill>
              </a:rPr>
              <a:t>– questions in interviews that ask those responding to choose from among a set of specified responses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1"/>
          <p:cNvSpPr txBox="1"/>
          <p:nvPr>
            <p:ph type="title"/>
          </p:nvPr>
        </p:nvSpPr>
        <p:spPr>
          <a:xfrm>
            <a:off x="457200" y="215372"/>
            <a:ext cx="3387012" cy="1725396"/>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Typical Interview Guide</a:t>
            </a:r>
            <a:endParaRPr sz="3400"/>
          </a:p>
        </p:txBody>
      </p:sp>
      <p:pic>
        <p:nvPicPr>
          <p:cNvPr descr="An interview guide consists of the following sections and corresponding text. The title is Interview Outline. The interviewer and interviewee section includes the following information. Interviewee, name of person being interviewed. Interviewer, name of person leading interview. Location and time section includes the following information. Location, medium, office, conference room, or phone number. Appointment date. Start time. End time. Objective section includes the following information. Objectives, what data to collect, on what to gain agreement, what areas to explore.  Reminders, background experience of interviewee, known opinions of interviewee. Agenda section includes the following information.  Introduction, approximate time 1 minute. Background on project, approximate time 2 minutes. Overview of interview. Topics to be covered, approximate time 1 minute. Permission to record. Topic 1 questions, approximate time 5 minutes. Topic 2 questions, approximate time 7 minutes. Etcetera. Summary of major points, approximate time 2 minutes. Questions from interviewee, approximate time 5 minutes. Closing, 1 minute. General observation section includes the following handwritten text. Interviewee seemed busy probably need to call in a few days for follow up questions because he gave only short answers. P C was turned off, probably not a regular P C user. Unresolved issues, topics not covered section includes the following handwritten text. He needs to look up sales figures from 1999. He raised the issue of how to handle returned goods, but we did not have time to discuss. Next section has the following blank fields. Interviewee. Date. Next section has the following blank fields. Questions. Notes. Conditional question 1 section has the following information. When to ask question, if conditional question. 1. Have you used the current sales tracking system, question mark. If so, how often, question mark. If yes, go question 2.  Answer. Yes, I ask for a report on my product line weekly. Observations. Seemed anxious, maybe overestimating usage frequency. Question 2 section has the following information. Question. 2. What do you like least about the system, question mark. Answer. Sales are shown in units, not dollars. Observations. Systems can show sales in dollars, but user does not know this. " id="234" name="Google Shape;234;p11"/>
          <p:cNvPicPr preferRelativeResize="0"/>
          <p:nvPr/>
        </p:nvPicPr>
        <p:blipFill rotWithShape="1">
          <a:blip r:embed="rId3">
            <a:alphaModFix/>
          </a:blip>
          <a:srcRect b="0" l="0" r="0" t="0"/>
          <a:stretch/>
        </p:blipFill>
        <p:spPr>
          <a:xfrm>
            <a:off x="3097775" y="0"/>
            <a:ext cx="5260424" cy="6877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2"/>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Interviewing Guidelines</a:t>
            </a:r>
            <a:endParaRPr sz="3400"/>
          </a:p>
        </p:txBody>
      </p:sp>
      <p:sp>
        <p:nvSpPr>
          <p:cNvPr id="240" name="Google Shape;240;p12"/>
          <p:cNvSpPr txBox="1"/>
          <p:nvPr>
            <p:ph idx="2" type="body"/>
          </p:nvPr>
        </p:nvSpPr>
        <p:spPr>
          <a:xfrm>
            <a:off x="457200" y="1763486"/>
            <a:ext cx="8229600" cy="4457205"/>
          </a:xfrm>
          <a:prstGeom prst="rect">
            <a:avLst/>
          </a:prstGeom>
          <a:noFill/>
          <a:ln>
            <a:noFill/>
          </a:ln>
        </p:spPr>
        <p:txBody>
          <a:bodyPr anchorCtr="0" anchor="t" bIns="0" lIns="0" spcFirstLastPara="1" rIns="0" wrap="square" tIns="0">
            <a:noAutofit/>
          </a:bodyPr>
          <a:lstStyle/>
          <a:p>
            <a:pPr indent="-256032" lvl="0" marL="256032" rtl="0" algn="l">
              <a:lnSpc>
                <a:spcPct val="100000"/>
              </a:lnSpc>
              <a:spcBef>
                <a:spcPts val="0"/>
              </a:spcBef>
              <a:spcAft>
                <a:spcPts val="0"/>
              </a:spcAft>
              <a:buSzPts val="2400"/>
              <a:buChar char="•"/>
            </a:pPr>
            <a:r>
              <a:rPr lang="en-US">
                <a:solidFill>
                  <a:schemeClr val="dk1"/>
                </a:solidFill>
              </a:rPr>
              <a:t>Don’t phrase a question in a way that implies a right or wrong answer</a:t>
            </a:r>
            <a:endParaRPr/>
          </a:p>
          <a:p>
            <a:pPr indent="-256032" lvl="0" marL="256032" rtl="0" algn="l">
              <a:lnSpc>
                <a:spcPct val="100000"/>
              </a:lnSpc>
              <a:spcBef>
                <a:spcPts val="1500"/>
              </a:spcBef>
              <a:spcAft>
                <a:spcPts val="0"/>
              </a:spcAft>
              <a:buSzPts val="2400"/>
              <a:buChar char="•"/>
            </a:pPr>
            <a:r>
              <a:rPr lang="en-US">
                <a:solidFill>
                  <a:schemeClr val="dk1"/>
                </a:solidFill>
              </a:rPr>
              <a:t>Listen carefully to what is being said</a:t>
            </a:r>
            <a:endParaRPr/>
          </a:p>
          <a:p>
            <a:pPr indent="-256032" lvl="0" marL="256032" rtl="0" algn="l">
              <a:lnSpc>
                <a:spcPct val="100000"/>
              </a:lnSpc>
              <a:spcBef>
                <a:spcPts val="1500"/>
              </a:spcBef>
              <a:spcAft>
                <a:spcPts val="0"/>
              </a:spcAft>
              <a:buSzPts val="2400"/>
              <a:buChar char="•"/>
            </a:pPr>
            <a:r>
              <a:rPr lang="en-US">
                <a:solidFill>
                  <a:schemeClr val="dk1"/>
                </a:solidFill>
              </a:rPr>
              <a:t>Record notes within 48 hours after an interview</a:t>
            </a:r>
            <a:endParaRPr/>
          </a:p>
          <a:p>
            <a:pPr indent="-256032" lvl="0" marL="256032" rtl="0" algn="l">
              <a:lnSpc>
                <a:spcPct val="100000"/>
              </a:lnSpc>
              <a:spcBef>
                <a:spcPts val="1500"/>
              </a:spcBef>
              <a:spcAft>
                <a:spcPts val="0"/>
              </a:spcAft>
              <a:buSzPts val="2400"/>
              <a:buChar char="•"/>
            </a:pPr>
            <a:r>
              <a:rPr lang="en-US">
                <a:solidFill>
                  <a:schemeClr val="dk1"/>
                </a:solidFill>
              </a:rPr>
              <a:t>Don’t set expectations about the new system unless you know these will be deliverables</a:t>
            </a:r>
            <a:endParaRPr/>
          </a:p>
          <a:p>
            <a:pPr indent="-256032" lvl="0" marL="256032" rtl="0" algn="l">
              <a:lnSpc>
                <a:spcPct val="100000"/>
              </a:lnSpc>
              <a:spcBef>
                <a:spcPts val="1500"/>
              </a:spcBef>
              <a:spcAft>
                <a:spcPts val="0"/>
              </a:spcAft>
              <a:buSzPts val="2400"/>
              <a:buChar char="•"/>
            </a:pPr>
            <a:r>
              <a:rPr lang="en-US">
                <a:solidFill>
                  <a:schemeClr val="dk1"/>
                </a:solidFill>
              </a:rPr>
              <a:t>Seek a variety of perspectives from the interviews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3"/>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Interviewing Groups</a:t>
            </a:r>
            <a:endParaRPr sz="3400"/>
          </a:p>
        </p:txBody>
      </p:sp>
      <p:sp>
        <p:nvSpPr>
          <p:cNvPr id="246" name="Google Shape;246;p13"/>
          <p:cNvSpPr txBox="1"/>
          <p:nvPr>
            <p:ph idx="2" type="body"/>
          </p:nvPr>
        </p:nvSpPr>
        <p:spPr>
          <a:xfrm>
            <a:off x="457200" y="1670180"/>
            <a:ext cx="8229600" cy="4527419"/>
          </a:xfrm>
          <a:prstGeom prst="rect">
            <a:avLst/>
          </a:prstGeom>
          <a:noFill/>
          <a:ln>
            <a:noFill/>
          </a:ln>
        </p:spPr>
        <p:txBody>
          <a:bodyPr anchorCtr="0" anchor="t" bIns="0" lIns="0" spcFirstLastPara="1" rIns="0" wrap="square" tIns="0">
            <a:noAutofit/>
          </a:bodyPr>
          <a:lstStyle/>
          <a:p>
            <a:pPr indent="-256032" lvl="0" marL="256032" rtl="0" algn="l">
              <a:lnSpc>
                <a:spcPct val="100000"/>
              </a:lnSpc>
              <a:spcBef>
                <a:spcPts val="0"/>
              </a:spcBef>
              <a:spcAft>
                <a:spcPts val="0"/>
              </a:spcAft>
              <a:buSzPts val="2000"/>
              <a:buChar char="•"/>
            </a:pPr>
            <a:r>
              <a:rPr lang="en-US" sz="2000"/>
              <a:t>Drawbacks to interviewing individuals:</a:t>
            </a:r>
            <a:endParaRPr/>
          </a:p>
          <a:p>
            <a:pPr indent="-283464" lvl="1" marL="740664" rtl="0" algn="l">
              <a:lnSpc>
                <a:spcPct val="100000"/>
              </a:lnSpc>
              <a:spcBef>
                <a:spcPts val="600"/>
              </a:spcBef>
              <a:spcAft>
                <a:spcPts val="0"/>
              </a:spcAft>
              <a:buSzPts val="2000"/>
              <a:buChar char="–"/>
            </a:pPr>
            <a:r>
              <a:rPr lang="en-US" sz="2000"/>
              <a:t>Reconciling contradictions in information collected</a:t>
            </a:r>
            <a:endParaRPr/>
          </a:p>
          <a:p>
            <a:pPr indent="-283464" lvl="1" marL="740664" rtl="0" algn="l">
              <a:lnSpc>
                <a:spcPct val="100000"/>
              </a:lnSpc>
              <a:spcBef>
                <a:spcPts val="600"/>
              </a:spcBef>
              <a:spcAft>
                <a:spcPts val="0"/>
              </a:spcAft>
              <a:buSzPts val="2000"/>
              <a:buChar char="–"/>
            </a:pPr>
            <a:r>
              <a:rPr lang="en-US" sz="2000"/>
              <a:t>New interviews may require new questions</a:t>
            </a:r>
            <a:endParaRPr/>
          </a:p>
          <a:p>
            <a:pPr indent="-283464" lvl="1" marL="740664" rtl="0" algn="l">
              <a:lnSpc>
                <a:spcPct val="100000"/>
              </a:lnSpc>
              <a:spcBef>
                <a:spcPts val="600"/>
              </a:spcBef>
              <a:spcAft>
                <a:spcPts val="0"/>
              </a:spcAft>
              <a:buSzPts val="2000"/>
              <a:buChar char="–"/>
            </a:pPr>
            <a:r>
              <a:rPr lang="en-US" sz="2000"/>
              <a:t>Not an efficient process</a:t>
            </a:r>
            <a:endParaRPr/>
          </a:p>
          <a:p>
            <a:pPr indent="-256032" lvl="0" marL="256032" rtl="0" algn="l">
              <a:lnSpc>
                <a:spcPct val="100000"/>
              </a:lnSpc>
              <a:spcBef>
                <a:spcPts val="1500"/>
              </a:spcBef>
              <a:spcAft>
                <a:spcPts val="0"/>
              </a:spcAft>
              <a:buSzPts val="2000"/>
              <a:buChar char="•"/>
            </a:pPr>
            <a:r>
              <a:rPr lang="en-US" sz="2000"/>
              <a:t>Group interview advantages:</a:t>
            </a:r>
            <a:endParaRPr/>
          </a:p>
          <a:p>
            <a:pPr indent="-283464" lvl="1" marL="740664" rtl="0" algn="l">
              <a:lnSpc>
                <a:spcPct val="100000"/>
              </a:lnSpc>
              <a:spcBef>
                <a:spcPts val="600"/>
              </a:spcBef>
              <a:spcAft>
                <a:spcPts val="0"/>
              </a:spcAft>
              <a:buSzPts val="2000"/>
              <a:buChar char="–"/>
            </a:pPr>
            <a:r>
              <a:rPr lang="en-US" sz="2000"/>
              <a:t>More effective use of time</a:t>
            </a:r>
            <a:endParaRPr/>
          </a:p>
          <a:p>
            <a:pPr indent="-283464" lvl="1" marL="740664" rtl="0" algn="l">
              <a:lnSpc>
                <a:spcPct val="100000"/>
              </a:lnSpc>
              <a:spcBef>
                <a:spcPts val="600"/>
              </a:spcBef>
              <a:spcAft>
                <a:spcPts val="0"/>
              </a:spcAft>
              <a:buSzPts val="2000"/>
              <a:buChar char="–"/>
            </a:pPr>
            <a:r>
              <a:rPr lang="en-US" sz="2000"/>
              <a:t>Allows synergy when groups can hear each other</a:t>
            </a:r>
            <a:endParaRPr/>
          </a:p>
          <a:p>
            <a:pPr indent="-256032" lvl="0" marL="256032" rtl="0" algn="l">
              <a:lnSpc>
                <a:spcPct val="100000"/>
              </a:lnSpc>
              <a:spcBef>
                <a:spcPts val="1500"/>
              </a:spcBef>
              <a:spcAft>
                <a:spcPts val="0"/>
              </a:spcAft>
              <a:buSzPts val="2000"/>
              <a:buChar char="•"/>
            </a:pPr>
            <a:r>
              <a:rPr lang="en-US" sz="2000"/>
              <a:t>Primary disadvantage is difficulty in scheduling with multiple people involved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4"/>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Nominal Group Technique (N</a:t>
            </a:r>
            <a:r>
              <a:rPr lang="en-US" sz="100"/>
              <a:t> </a:t>
            </a:r>
            <a:r>
              <a:rPr lang="en-US"/>
              <a:t>G</a:t>
            </a:r>
            <a:r>
              <a:rPr lang="en-US" sz="100"/>
              <a:t> </a:t>
            </a:r>
            <a:r>
              <a:rPr lang="en-US"/>
              <a:t>T)</a:t>
            </a:r>
            <a:endParaRPr sz="3400"/>
          </a:p>
        </p:txBody>
      </p:sp>
      <p:sp>
        <p:nvSpPr>
          <p:cNvPr id="252" name="Google Shape;252;p14"/>
          <p:cNvSpPr txBox="1"/>
          <p:nvPr>
            <p:ph idx="2" type="body"/>
          </p:nvPr>
        </p:nvSpPr>
        <p:spPr>
          <a:xfrm>
            <a:off x="457200" y="1754155"/>
            <a:ext cx="8229600" cy="4370874"/>
          </a:xfrm>
          <a:prstGeom prst="rect">
            <a:avLst/>
          </a:prstGeom>
          <a:noFill/>
          <a:ln>
            <a:noFill/>
          </a:ln>
        </p:spPr>
        <p:txBody>
          <a:bodyPr anchorCtr="0" anchor="t" bIns="0" lIns="0" spcFirstLastPara="1" rIns="0" wrap="square" tIns="0">
            <a:noAutofit/>
          </a:bodyPr>
          <a:lstStyle/>
          <a:p>
            <a:pPr indent="-256032" lvl="0" marL="256032" rtl="0" algn="l">
              <a:lnSpc>
                <a:spcPct val="100000"/>
              </a:lnSpc>
              <a:spcBef>
                <a:spcPts val="0"/>
              </a:spcBef>
              <a:spcAft>
                <a:spcPts val="0"/>
              </a:spcAft>
              <a:buSzPts val="2400"/>
              <a:buChar char="•"/>
            </a:pPr>
            <a:r>
              <a:rPr b="1" lang="en-US"/>
              <a:t>Nominal group technique (N</a:t>
            </a:r>
            <a:r>
              <a:rPr b="1" lang="en-US" sz="100"/>
              <a:t> </a:t>
            </a:r>
            <a:r>
              <a:rPr b="1" lang="en-US"/>
              <a:t>G</a:t>
            </a:r>
            <a:r>
              <a:rPr b="1" lang="en-US" sz="100"/>
              <a:t> </a:t>
            </a:r>
            <a:r>
              <a:rPr b="1" lang="en-US"/>
              <a:t>T) </a:t>
            </a:r>
            <a:r>
              <a:rPr lang="en-US"/>
              <a:t>– facilitated process that supports idea generation by groups. At the beginning of the process, group members work alone to generate ideas. The ideas are then pooled under the guidance of a trained facilitator.</a:t>
            </a:r>
            <a:endParaRPr/>
          </a:p>
          <a:p>
            <a:pPr indent="-256032" lvl="0" marL="256032" rtl="0" algn="l">
              <a:lnSpc>
                <a:spcPct val="100000"/>
              </a:lnSpc>
              <a:spcBef>
                <a:spcPts val="1500"/>
              </a:spcBef>
              <a:spcAft>
                <a:spcPts val="0"/>
              </a:spcAft>
              <a:buSzPts val="2400"/>
              <a:buChar char="•"/>
            </a:pPr>
            <a:r>
              <a:rPr lang="en-US"/>
              <a:t>End result is a listing of either problems or features generated and prioritized by the group</a:t>
            </a:r>
            <a:endParaRPr/>
          </a:p>
          <a:p>
            <a:pPr indent="-256032" lvl="0" marL="256032" rtl="0" algn="l">
              <a:lnSpc>
                <a:spcPct val="100000"/>
              </a:lnSpc>
              <a:spcBef>
                <a:spcPts val="1500"/>
              </a:spcBef>
              <a:spcAft>
                <a:spcPts val="0"/>
              </a:spcAft>
              <a:buSzPts val="2400"/>
              <a:buChar char="•"/>
            </a:pPr>
            <a:r>
              <a:rPr lang="en-US"/>
              <a:t>Can be used as part of a J</a:t>
            </a:r>
            <a:r>
              <a:rPr lang="en-US" sz="100"/>
              <a:t> </a:t>
            </a:r>
            <a:r>
              <a:rPr lang="en-US"/>
              <a:t>A</a:t>
            </a:r>
            <a:r>
              <a:rPr lang="en-US" sz="100"/>
              <a:t> </a:t>
            </a:r>
            <a:r>
              <a:rPr lang="en-US"/>
              <a:t>D effort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5"/>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Directly Observing Users</a:t>
            </a:r>
            <a:endParaRPr sz="3400"/>
          </a:p>
        </p:txBody>
      </p:sp>
      <p:sp>
        <p:nvSpPr>
          <p:cNvPr id="258" name="Google Shape;258;p15"/>
          <p:cNvSpPr txBox="1"/>
          <p:nvPr>
            <p:ph idx="2" type="body"/>
          </p:nvPr>
        </p:nvSpPr>
        <p:spPr>
          <a:xfrm>
            <a:off x="457199" y="1744825"/>
            <a:ext cx="8548255" cy="4655976"/>
          </a:xfrm>
          <a:prstGeom prst="rect">
            <a:avLst/>
          </a:prstGeom>
          <a:noFill/>
          <a:ln>
            <a:noFill/>
          </a:ln>
        </p:spPr>
        <p:txBody>
          <a:bodyPr anchorCtr="0" anchor="t" bIns="0" lIns="0" spcFirstLastPara="1" rIns="0" wrap="square" tIns="0">
            <a:noAutofit/>
          </a:bodyPr>
          <a:lstStyle/>
          <a:p>
            <a:pPr indent="-256032" lvl="0" marL="256032" rtl="0" algn="l">
              <a:lnSpc>
                <a:spcPct val="100000"/>
              </a:lnSpc>
              <a:spcBef>
                <a:spcPts val="0"/>
              </a:spcBef>
              <a:spcAft>
                <a:spcPts val="0"/>
              </a:spcAft>
              <a:buSzPts val="2400"/>
              <a:buChar char="•"/>
            </a:pPr>
            <a:r>
              <a:rPr lang="en-US"/>
              <a:t>Direct observation of workers:</a:t>
            </a:r>
            <a:endParaRPr/>
          </a:p>
          <a:p>
            <a:pPr indent="-283464" lvl="1" marL="742950" rtl="0" algn="l">
              <a:lnSpc>
                <a:spcPct val="100000"/>
              </a:lnSpc>
              <a:spcBef>
                <a:spcPts val="600"/>
              </a:spcBef>
              <a:spcAft>
                <a:spcPts val="0"/>
              </a:spcAft>
              <a:buSzPts val="2400"/>
              <a:buChar char="–"/>
            </a:pPr>
            <a:r>
              <a:rPr lang="en-US"/>
              <a:t>Watching users work at their jobs</a:t>
            </a:r>
            <a:endParaRPr/>
          </a:p>
          <a:p>
            <a:pPr indent="-283464" lvl="1" marL="742950" rtl="0" algn="l">
              <a:lnSpc>
                <a:spcPct val="100000"/>
              </a:lnSpc>
              <a:spcBef>
                <a:spcPts val="600"/>
              </a:spcBef>
              <a:spcAft>
                <a:spcPts val="0"/>
              </a:spcAft>
              <a:buSzPts val="2400"/>
              <a:buChar char="–"/>
            </a:pPr>
            <a:r>
              <a:rPr lang="en-US"/>
              <a:t>Observe actual measure of how employees interact with information systems and how they do their jobs</a:t>
            </a:r>
            <a:endParaRPr/>
          </a:p>
          <a:p>
            <a:pPr indent="-283464" lvl="1" marL="742950" rtl="0" algn="l">
              <a:lnSpc>
                <a:spcPct val="100000"/>
              </a:lnSpc>
              <a:spcBef>
                <a:spcPts val="600"/>
              </a:spcBef>
              <a:spcAft>
                <a:spcPts val="0"/>
              </a:spcAft>
              <a:buSzPts val="2400"/>
              <a:buChar char="–"/>
            </a:pPr>
            <a:r>
              <a:rPr lang="en-US"/>
              <a:t>More accurate than interview</a:t>
            </a:r>
            <a:endParaRPr/>
          </a:p>
          <a:p>
            <a:pPr indent="-283464" lvl="1" marL="742950" rtl="0" algn="l">
              <a:lnSpc>
                <a:spcPct val="100000"/>
              </a:lnSpc>
              <a:spcBef>
                <a:spcPts val="600"/>
              </a:spcBef>
              <a:spcAft>
                <a:spcPts val="0"/>
              </a:spcAft>
              <a:buSzPts val="2400"/>
              <a:buChar char="–"/>
            </a:pPr>
            <a:r>
              <a:rPr lang="en-US"/>
              <a:t>People can change their normal behavior when they know they are being observed</a:t>
            </a:r>
            <a:endParaRPr/>
          </a:p>
          <a:p>
            <a:pPr indent="-283464" lvl="1" marL="742950" rtl="0" algn="l">
              <a:lnSpc>
                <a:spcPct val="100000"/>
              </a:lnSpc>
              <a:spcBef>
                <a:spcPts val="600"/>
              </a:spcBef>
              <a:spcAft>
                <a:spcPts val="0"/>
              </a:spcAft>
              <a:buSzPts val="2400"/>
              <a:buChar char="–"/>
            </a:pPr>
            <a:r>
              <a:rPr lang="en-US"/>
              <a:t>Observation cannot be continuous, thus you are getting only a snapshot of how they work</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6"/>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Learning Objectives</a:t>
            </a:r>
            <a:endParaRPr/>
          </a:p>
        </p:txBody>
      </p:sp>
      <p:sp>
        <p:nvSpPr>
          <p:cNvPr id="264" name="Google Shape;264;p16"/>
          <p:cNvSpPr txBox="1"/>
          <p:nvPr>
            <p:ph idx="1" type="body"/>
          </p:nvPr>
        </p:nvSpPr>
        <p:spPr>
          <a:xfrm>
            <a:off x="457200" y="1556326"/>
            <a:ext cx="8229600" cy="4434275"/>
          </a:xfrm>
          <a:prstGeom prst="rect">
            <a:avLst/>
          </a:prstGeom>
          <a:noFill/>
          <a:ln>
            <a:noFill/>
          </a:ln>
        </p:spPr>
        <p:txBody>
          <a:bodyPr anchorCtr="0" anchor="t" bIns="0" lIns="0" spcFirstLastPara="1" rIns="0" wrap="square" tIns="0">
            <a:noAutofit/>
          </a:bodyPr>
          <a:lstStyle/>
          <a:p>
            <a:pPr indent="0" lvl="0" marL="432" rtl="0" algn="l">
              <a:lnSpc>
                <a:spcPct val="100000"/>
              </a:lnSpc>
              <a:spcBef>
                <a:spcPts val="0"/>
              </a:spcBef>
              <a:spcAft>
                <a:spcPts val="0"/>
              </a:spcAft>
              <a:buSzPts val="1800"/>
              <a:buNone/>
            </a:pPr>
            <a:r>
              <a:rPr b="1" lang="en-US" sz="1800">
                <a:solidFill>
                  <a:srgbClr val="007FA3"/>
                </a:solidFill>
              </a:rPr>
              <a:t>3.1</a:t>
            </a:r>
            <a:r>
              <a:rPr lang="en-US" sz="1800"/>
              <a:t> Describe options for designing and conducting interviews and developing a plan for conducting an interview to determine system requirements</a:t>
            </a:r>
            <a:endParaRPr/>
          </a:p>
          <a:p>
            <a:pPr indent="0" lvl="0" marL="432" rtl="0" algn="l">
              <a:lnSpc>
                <a:spcPct val="100000"/>
              </a:lnSpc>
              <a:spcBef>
                <a:spcPts val="1500"/>
              </a:spcBef>
              <a:spcAft>
                <a:spcPts val="0"/>
              </a:spcAft>
              <a:buSzPts val="1800"/>
              <a:buNone/>
            </a:pPr>
            <a:r>
              <a:rPr b="1" lang="en-US" sz="1800">
                <a:solidFill>
                  <a:srgbClr val="C00000"/>
                </a:solidFill>
              </a:rPr>
              <a:t>3.2 Explain the advantages and pitfalls of observing workers and analyzing business documents to determine system requirements</a:t>
            </a:r>
            <a:endParaRPr/>
          </a:p>
          <a:p>
            <a:pPr indent="0" lvl="0" marL="432" rtl="0" algn="l">
              <a:lnSpc>
                <a:spcPct val="100000"/>
              </a:lnSpc>
              <a:spcBef>
                <a:spcPts val="1500"/>
              </a:spcBef>
              <a:spcAft>
                <a:spcPts val="0"/>
              </a:spcAft>
              <a:buSzPts val="1800"/>
              <a:buNone/>
            </a:pPr>
            <a:r>
              <a:rPr b="1" lang="en-US" sz="1800">
                <a:solidFill>
                  <a:srgbClr val="007FA3"/>
                </a:solidFill>
              </a:rPr>
              <a:t>3.3</a:t>
            </a:r>
            <a:r>
              <a:rPr lang="en-US" sz="1800"/>
              <a:t> Explain how computing can provide support for requirements determination</a:t>
            </a:r>
            <a:endParaRPr/>
          </a:p>
          <a:p>
            <a:pPr indent="0" lvl="0" marL="432" rtl="0" algn="l">
              <a:lnSpc>
                <a:spcPct val="100000"/>
              </a:lnSpc>
              <a:spcBef>
                <a:spcPts val="1500"/>
              </a:spcBef>
              <a:spcAft>
                <a:spcPts val="0"/>
              </a:spcAft>
              <a:buSzPts val="1800"/>
              <a:buNone/>
            </a:pPr>
            <a:r>
              <a:rPr b="1" lang="en-US" sz="1800">
                <a:solidFill>
                  <a:srgbClr val="007FA3"/>
                </a:solidFill>
              </a:rPr>
              <a:t>3.4</a:t>
            </a:r>
            <a:r>
              <a:rPr b="1" lang="en-US" sz="1800">
                <a:solidFill>
                  <a:schemeClr val="accent1"/>
                </a:solidFill>
              </a:rPr>
              <a:t> </a:t>
            </a:r>
            <a:r>
              <a:rPr lang="en-US" sz="1800"/>
              <a:t>Participate in and help plan a Joint Application Design session</a:t>
            </a:r>
            <a:endParaRPr/>
          </a:p>
          <a:p>
            <a:pPr indent="0" lvl="0" marL="432" rtl="0" algn="l">
              <a:lnSpc>
                <a:spcPct val="100000"/>
              </a:lnSpc>
              <a:spcBef>
                <a:spcPts val="1500"/>
              </a:spcBef>
              <a:spcAft>
                <a:spcPts val="0"/>
              </a:spcAft>
              <a:buSzPts val="1800"/>
              <a:buNone/>
            </a:pPr>
            <a:r>
              <a:rPr b="1" lang="en-US" sz="1800">
                <a:solidFill>
                  <a:srgbClr val="007FA3"/>
                </a:solidFill>
              </a:rPr>
              <a:t>3.5</a:t>
            </a:r>
            <a:r>
              <a:rPr b="1" lang="en-US" sz="1800">
                <a:solidFill>
                  <a:schemeClr val="accent1"/>
                </a:solidFill>
              </a:rPr>
              <a:t> </a:t>
            </a:r>
            <a:r>
              <a:rPr lang="en-US" sz="1800"/>
              <a:t>Use prototyping during requirements determination</a:t>
            </a:r>
            <a:endParaRPr/>
          </a:p>
          <a:p>
            <a:pPr indent="0" lvl="0" marL="432" rtl="0" algn="l">
              <a:lnSpc>
                <a:spcPct val="100000"/>
              </a:lnSpc>
              <a:spcBef>
                <a:spcPts val="1500"/>
              </a:spcBef>
              <a:spcAft>
                <a:spcPts val="0"/>
              </a:spcAft>
              <a:buSzPts val="1800"/>
              <a:buNone/>
            </a:pPr>
            <a:r>
              <a:rPr b="1" lang="en-US" sz="1800">
                <a:solidFill>
                  <a:srgbClr val="007FA3"/>
                </a:solidFill>
              </a:rPr>
              <a:t>3.6</a:t>
            </a:r>
            <a:r>
              <a:rPr lang="en-US" sz="1800"/>
              <a:t> Describe contemporary approaches to requirements determination</a:t>
            </a:r>
            <a:endParaRPr/>
          </a:p>
          <a:p>
            <a:pPr indent="0" lvl="0" marL="432" rtl="0" algn="l">
              <a:lnSpc>
                <a:spcPct val="100000"/>
              </a:lnSpc>
              <a:spcBef>
                <a:spcPts val="1500"/>
              </a:spcBef>
              <a:spcAft>
                <a:spcPts val="0"/>
              </a:spcAft>
              <a:buSzPts val="1800"/>
              <a:buNone/>
            </a:pPr>
            <a:r>
              <a:rPr b="1" lang="en-US" sz="1800">
                <a:solidFill>
                  <a:srgbClr val="007FA3"/>
                </a:solidFill>
              </a:rPr>
              <a:t>3.7</a:t>
            </a:r>
            <a:r>
              <a:rPr b="1" lang="en-US" sz="1800">
                <a:solidFill>
                  <a:schemeClr val="accent1"/>
                </a:solidFill>
              </a:rPr>
              <a:t> </a:t>
            </a:r>
            <a:r>
              <a:rPr lang="en-US" sz="1800"/>
              <a:t>Understand how requirements determination techniques determination techniques apply to the development of electronic commerce applications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7"/>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400"/>
              <a:buFont typeface="Times New Roman"/>
              <a:buNone/>
            </a:pPr>
            <a:r>
              <a:rPr lang="en-US" sz="3400"/>
              <a:t>Analyzing Procedures and Other Documents </a:t>
            </a:r>
            <a:r>
              <a:rPr b="0" lang="en-US" sz="2000"/>
              <a:t>(1 of 3)</a:t>
            </a:r>
            <a:endParaRPr b="0" sz="2000"/>
          </a:p>
        </p:txBody>
      </p:sp>
      <p:sp>
        <p:nvSpPr>
          <p:cNvPr id="270" name="Google Shape;270;p17"/>
          <p:cNvSpPr txBox="1"/>
          <p:nvPr>
            <p:ph idx="2" type="body"/>
          </p:nvPr>
        </p:nvSpPr>
        <p:spPr>
          <a:xfrm>
            <a:off x="457200" y="1623527"/>
            <a:ext cx="8326582" cy="5019102"/>
          </a:xfrm>
          <a:prstGeom prst="rect">
            <a:avLst/>
          </a:prstGeom>
          <a:noFill/>
          <a:ln>
            <a:noFill/>
          </a:ln>
        </p:spPr>
        <p:txBody>
          <a:bodyPr anchorCtr="0" anchor="t" bIns="0" lIns="0" spcFirstLastPara="1" rIns="0" wrap="square" tIns="0">
            <a:noAutofit/>
          </a:bodyPr>
          <a:lstStyle/>
          <a:p>
            <a:pPr indent="-256032" lvl="0" marL="256032" rtl="0" algn="l">
              <a:lnSpc>
                <a:spcPct val="100000"/>
              </a:lnSpc>
              <a:spcBef>
                <a:spcPts val="0"/>
              </a:spcBef>
              <a:spcAft>
                <a:spcPts val="0"/>
              </a:spcAft>
              <a:buSzPts val="2200"/>
              <a:buChar char="•"/>
            </a:pPr>
            <a:r>
              <a:rPr lang="en-US" sz="2200"/>
              <a:t>An analysis of existing documents can give you a wealth of information:</a:t>
            </a:r>
            <a:endParaRPr/>
          </a:p>
          <a:p>
            <a:pPr indent="-283464" lvl="1" marL="742950" rtl="0" algn="l">
              <a:lnSpc>
                <a:spcPct val="100000"/>
              </a:lnSpc>
              <a:spcBef>
                <a:spcPts val="600"/>
              </a:spcBef>
              <a:spcAft>
                <a:spcPts val="0"/>
              </a:spcAft>
              <a:buSzPts val="2200"/>
              <a:buChar char="–"/>
            </a:pPr>
            <a:r>
              <a:rPr lang="en-US" sz="2200"/>
              <a:t>Problems with existing systems</a:t>
            </a:r>
            <a:endParaRPr/>
          </a:p>
          <a:p>
            <a:pPr indent="-283464" lvl="1" marL="742950" rtl="0" algn="l">
              <a:lnSpc>
                <a:spcPct val="100000"/>
              </a:lnSpc>
              <a:spcBef>
                <a:spcPts val="600"/>
              </a:spcBef>
              <a:spcAft>
                <a:spcPts val="0"/>
              </a:spcAft>
              <a:buSzPts val="2200"/>
              <a:buChar char="–"/>
            </a:pPr>
            <a:r>
              <a:rPr lang="en-US" sz="2200"/>
              <a:t>Opportunities to meet new needs with critical information</a:t>
            </a:r>
            <a:endParaRPr/>
          </a:p>
          <a:p>
            <a:pPr indent="-283464" lvl="1" marL="742950" rtl="0" algn="l">
              <a:lnSpc>
                <a:spcPct val="100000"/>
              </a:lnSpc>
              <a:spcBef>
                <a:spcPts val="600"/>
              </a:spcBef>
              <a:spcAft>
                <a:spcPts val="0"/>
              </a:spcAft>
              <a:buSzPts val="2200"/>
              <a:buChar char="–"/>
            </a:pPr>
            <a:r>
              <a:rPr lang="en-US" sz="2200"/>
              <a:t>Identify key people of current system</a:t>
            </a:r>
            <a:endParaRPr/>
          </a:p>
          <a:p>
            <a:pPr indent="-283464" lvl="1" marL="742950" rtl="0" algn="l">
              <a:lnSpc>
                <a:spcPct val="100000"/>
              </a:lnSpc>
              <a:spcBef>
                <a:spcPts val="600"/>
              </a:spcBef>
              <a:spcAft>
                <a:spcPts val="0"/>
              </a:spcAft>
              <a:buSzPts val="2200"/>
              <a:buChar char="–"/>
            </a:pPr>
            <a:r>
              <a:rPr lang="en-US" sz="2200"/>
              <a:t>Values of organization who help determine priorities desired by different users</a:t>
            </a:r>
            <a:endParaRPr/>
          </a:p>
          <a:p>
            <a:pPr indent="-283464" lvl="1" marL="742950" rtl="0" algn="l">
              <a:lnSpc>
                <a:spcPct val="100000"/>
              </a:lnSpc>
              <a:spcBef>
                <a:spcPts val="600"/>
              </a:spcBef>
              <a:spcAft>
                <a:spcPts val="0"/>
              </a:spcAft>
              <a:buSzPts val="2200"/>
              <a:buChar char="–"/>
            </a:pPr>
            <a:r>
              <a:rPr lang="en-US" sz="2200"/>
              <a:t>Special information processing circumstances that might not otherwise be identified</a:t>
            </a:r>
            <a:endParaRPr/>
          </a:p>
          <a:p>
            <a:pPr indent="-283464" lvl="1" marL="740664" rtl="0" algn="l">
              <a:lnSpc>
                <a:spcPct val="100000"/>
              </a:lnSpc>
              <a:spcBef>
                <a:spcPts val="600"/>
              </a:spcBef>
              <a:spcAft>
                <a:spcPts val="0"/>
              </a:spcAft>
              <a:buSzPts val="2200"/>
              <a:buChar char="–"/>
            </a:pPr>
            <a:r>
              <a:rPr lang="en-US" sz="2200"/>
              <a:t>Identify left out features of current software that may lead to needed features in future systems</a:t>
            </a:r>
            <a:endParaRPr/>
          </a:p>
          <a:p>
            <a:pPr indent="-283464" lvl="1" marL="740664" rtl="0" algn="l">
              <a:lnSpc>
                <a:spcPct val="100000"/>
              </a:lnSpc>
              <a:spcBef>
                <a:spcPts val="600"/>
              </a:spcBef>
              <a:spcAft>
                <a:spcPts val="0"/>
              </a:spcAft>
              <a:buSzPts val="2200"/>
              <a:buChar char="–"/>
            </a:pPr>
            <a:r>
              <a:rPr lang="en-US" sz="2200"/>
              <a:t>Identify processing rules that must be enforced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8"/>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400"/>
              <a:buFont typeface="Times New Roman"/>
              <a:buNone/>
            </a:pPr>
            <a:r>
              <a:rPr lang="en-US" sz="3400"/>
              <a:t>Analyzing Procedures and Other Documents </a:t>
            </a:r>
            <a:r>
              <a:rPr b="0" lang="en-US" sz="2000"/>
              <a:t>(2 of 3)</a:t>
            </a:r>
            <a:endParaRPr b="0" sz="2000"/>
          </a:p>
        </p:txBody>
      </p:sp>
      <p:sp>
        <p:nvSpPr>
          <p:cNvPr id="276" name="Google Shape;276;p18"/>
          <p:cNvSpPr txBox="1"/>
          <p:nvPr>
            <p:ph idx="2" type="body"/>
          </p:nvPr>
        </p:nvSpPr>
        <p:spPr>
          <a:xfrm>
            <a:off x="457201" y="1791479"/>
            <a:ext cx="4338734" cy="4415358"/>
          </a:xfrm>
          <a:prstGeom prst="rect">
            <a:avLst/>
          </a:prstGeom>
          <a:noFill/>
          <a:ln>
            <a:noFill/>
          </a:ln>
        </p:spPr>
        <p:txBody>
          <a:bodyPr anchorCtr="0" anchor="t" bIns="0" lIns="0" spcFirstLastPara="1" rIns="0" wrap="square" tIns="0">
            <a:noAutofit/>
          </a:bodyPr>
          <a:lstStyle/>
          <a:p>
            <a:pPr indent="-256032" lvl="0" marL="256032" rtl="0" algn="l">
              <a:lnSpc>
                <a:spcPct val="100000"/>
              </a:lnSpc>
              <a:spcBef>
                <a:spcPts val="0"/>
              </a:spcBef>
              <a:spcAft>
                <a:spcPts val="0"/>
              </a:spcAft>
              <a:buSzPts val="2200"/>
              <a:buChar char="•"/>
            </a:pPr>
            <a:r>
              <a:rPr lang="en-US" sz="2200">
                <a:solidFill>
                  <a:schemeClr val="dk1"/>
                </a:solidFill>
              </a:rPr>
              <a:t>A written work procedure describes how a job or task is performed</a:t>
            </a:r>
            <a:endParaRPr/>
          </a:p>
          <a:p>
            <a:pPr indent="-256032" lvl="0" marL="256032" rtl="0" algn="l">
              <a:lnSpc>
                <a:spcPct val="100000"/>
              </a:lnSpc>
              <a:spcBef>
                <a:spcPts val="1500"/>
              </a:spcBef>
              <a:spcAft>
                <a:spcPts val="0"/>
              </a:spcAft>
              <a:buSzPts val="2200"/>
              <a:buChar char="•"/>
            </a:pPr>
            <a:r>
              <a:rPr b="1" lang="en-US" sz="2200">
                <a:solidFill>
                  <a:schemeClr val="dk1"/>
                </a:solidFill>
              </a:rPr>
              <a:t>Formal system </a:t>
            </a:r>
            <a:r>
              <a:rPr lang="en-US" sz="2200">
                <a:solidFill>
                  <a:schemeClr val="dk1"/>
                </a:solidFill>
              </a:rPr>
              <a:t>– official way a system works as described in organizational documentation.</a:t>
            </a:r>
            <a:endParaRPr/>
          </a:p>
          <a:p>
            <a:pPr indent="-256032" lvl="0" marL="256032" rtl="0" algn="l">
              <a:lnSpc>
                <a:spcPct val="100000"/>
              </a:lnSpc>
              <a:spcBef>
                <a:spcPts val="1500"/>
              </a:spcBef>
              <a:spcAft>
                <a:spcPts val="0"/>
              </a:spcAft>
              <a:buSzPts val="2200"/>
              <a:buChar char="•"/>
            </a:pPr>
            <a:r>
              <a:rPr b="1" lang="en-US" sz="2200">
                <a:solidFill>
                  <a:schemeClr val="dk1"/>
                </a:solidFill>
              </a:rPr>
              <a:t>Informal system </a:t>
            </a:r>
            <a:r>
              <a:rPr lang="en-US" sz="2200">
                <a:solidFill>
                  <a:schemeClr val="dk1"/>
                </a:solidFill>
              </a:rPr>
              <a:t>– way a system actually works</a:t>
            </a:r>
            <a:endParaRPr/>
          </a:p>
        </p:txBody>
      </p:sp>
      <p:pic>
        <p:nvPicPr>
          <p:cNvPr descr="The work procedure title text is as follows. Guide for preparation of invention disclosure. Left parenthesis, See faculty and staff manuals for Detailed Patent Policy and Routing Procedures, right parenthesis. The procedure has 7 following steps.  1. Disclose only one invention per form. 2. Prepare complete disclosure. The disclosure of your invention is adequate for patent purposes only if it enables a person skilled in the art to understand the invention.  3. Consider the following in preparing a complete disclosure. a. All essential elements of the invention, their relationship to one another, and their mode of operation. b. Equivalents that can be substituted for any elements. c. List of features believed to be new. d. Advantages this invention has over the prior art. E. Whether the invention has been built and, or tested. 4. Provide appropriate additional material. Drawings and descriptive material should be provided as needed to clarify the disclosure. Each page of this material must be signed and dated by each inventor and properly witnessed. A copy of any current and, or planned publication relating to the invention should be included. 5. Indicate prior knowledge and information. Pertinent publications, patents or previous devices, and related research or engineering activities should be identified. 6. Have disclosure witnessed. Persons other than coinventors should serve as witnesses and should sign each sheet of the disclosure only after reading and understanding the disclosure. 7. Forward original plus one copy, two copies if supported by grant or contract, to vice president for research via department head and dean." id="277" name="Google Shape;277;p18"/>
          <p:cNvPicPr preferRelativeResize="0"/>
          <p:nvPr/>
        </p:nvPicPr>
        <p:blipFill rotWithShape="1">
          <a:blip r:embed="rId3">
            <a:alphaModFix/>
          </a:blip>
          <a:srcRect b="0" l="0" r="0" t="0"/>
          <a:stretch/>
        </p:blipFill>
        <p:spPr>
          <a:xfrm>
            <a:off x="4917233" y="862453"/>
            <a:ext cx="4103619" cy="5576911"/>
          </a:xfrm>
          <a:prstGeom prst="rect">
            <a:avLst/>
          </a:prstGeom>
          <a:noFill/>
          <a:ln cap="flat" cmpd="sng" w="9525">
            <a:solidFill>
              <a:schemeClr val="accent1"/>
            </a:solidFill>
            <a:prstDash val="solid"/>
            <a:round/>
            <a:headEnd len="sm" w="sm" type="none"/>
            <a:tailEnd len="sm" w="sm" type="none"/>
          </a:ln>
        </p:spPr>
      </p:pic>
      <p:sp>
        <p:nvSpPr>
          <p:cNvPr id="278" name="Google Shape;278;p18"/>
          <p:cNvSpPr txBox="1"/>
          <p:nvPr/>
        </p:nvSpPr>
        <p:spPr>
          <a:xfrm>
            <a:off x="5635690" y="6484063"/>
            <a:ext cx="3170557"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Example of a Procedure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9"/>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400"/>
              <a:buFont typeface="Times New Roman"/>
              <a:buNone/>
            </a:pPr>
            <a:r>
              <a:rPr lang="en-US" sz="3400"/>
              <a:t>Analyzing Procedures and Other Documents </a:t>
            </a:r>
            <a:r>
              <a:rPr b="0" lang="en-US" sz="2000"/>
              <a:t>(3 of 3)</a:t>
            </a:r>
            <a:endParaRPr b="0" sz="2000"/>
          </a:p>
        </p:txBody>
      </p:sp>
      <p:sp>
        <p:nvSpPr>
          <p:cNvPr id="284" name="Google Shape;284;p19"/>
          <p:cNvSpPr txBox="1"/>
          <p:nvPr>
            <p:ph idx="2" type="body"/>
          </p:nvPr>
        </p:nvSpPr>
        <p:spPr>
          <a:xfrm>
            <a:off x="457200" y="1707503"/>
            <a:ext cx="8229600" cy="4310742"/>
          </a:xfrm>
          <a:prstGeom prst="rect">
            <a:avLst/>
          </a:prstGeom>
          <a:noFill/>
          <a:ln>
            <a:noFill/>
          </a:ln>
        </p:spPr>
        <p:txBody>
          <a:bodyPr anchorCtr="0" anchor="t" bIns="0" lIns="0" spcFirstLastPara="1" rIns="0" wrap="square" tIns="0">
            <a:noAutofit/>
          </a:bodyPr>
          <a:lstStyle/>
          <a:p>
            <a:pPr indent="-256032" lvl="0" marL="256032" rtl="0" algn="l">
              <a:lnSpc>
                <a:spcPct val="100000"/>
              </a:lnSpc>
              <a:spcBef>
                <a:spcPts val="0"/>
              </a:spcBef>
              <a:spcAft>
                <a:spcPts val="0"/>
              </a:spcAft>
              <a:buSzPts val="2000"/>
              <a:buChar char="•"/>
            </a:pPr>
            <a:r>
              <a:rPr lang="en-US" sz="2000"/>
              <a:t>Four major documents analyzed when creating a new system:</a:t>
            </a:r>
            <a:endParaRPr/>
          </a:p>
          <a:p>
            <a:pPr indent="-429768" lvl="1" marL="740664" rtl="0" algn="l">
              <a:lnSpc>
                <a:spcPct val="100000"/>
              </a:lnSpc>
              <a:spcBef>
                <a:spcPts val="600"/>
              </a:spcBef>
              <a:spcAft>
                <a:spcPts val="0"/>
              </a:spcAft>
              <a:buSzPts val="2000"/>
              <a:buFont typeface="Arial"/>
              <a:buAutoNum type="arabicPeriod"/>
            </a:pPr>
            <a:r>
              <a:rPr lang="en-US" sz="2000"/>
              <a:t>Written work procedure </a:t>
            </a:r>
            <a:endParaRPr/>
          </a:p>
          <a:p>
            <a:pPr indent="-429768" lvl="1" marL="740664" rtl="0" algn="l">
              <a:lnSpc>
                <a:spcPct val="100000"/>
              </a:lnSpc>
              <a:spcBef>
                <a:spcPts val="600"/>
              </a:spcBef>
              <a:spcAft>
                <a:spcPts val="0"/>
              </a:spcAft>
              <a:buSzPts val="2000"/>
              <a:buFont typeface="Arial"/>
              <a:buAutoNum type="arabicPeriod"/>
            </a:pPr>
            <a:r>
              <a:rPr lang="en-US" sz="2000"/>
              <a:t>A form such as the invoice form on the previous slide</a:t>
            </a:r>
            <a:endParaRPr/>
          </a:p>
          <a:p>
            <a:pPr indent="0" lvl="2" marL="710946" rtl="0" algn="l">
              <a:lnSpc>
                <a:spcPct val="100000"/>
              </a:lnSpc>
              <a:spcBef>
                <a:spcPts val="600"/>
              </a:spcBef>
              <a:spcAft>
                <a:spcPts val="0"/>
              </a:spcAft>
              <a:buSzPts val="2000"/>
              <a:buNone/>
            </a:pPr>
            <a:r>
              <a:rPr lang="en-US" sz="2000"/>
              <a:t> Gives crucial information about the nature of the organization</a:t>
            </a:r>
            <a:endParaRPr/>
          </a:p>
          <a:p>
            <a:pPr indent="-457200" lvl="1" marL="768096" rtl="0" algn="l">
              <a:lnSpc>
                <a:spcPct val="100000"/>
              </a:lnSpc>
              <a:spcBef>
                <a:spcPts val="600"/>
              </a:spcBef>
              <a:spcAft>
                <a:spcPts val="0"/>
              </a:spcAft>
              <a:buSzPts val="2000"/>
              <a:buFont typeface="Arial"/>
              <a:buAutoNum type="arabicPeriod"/>
            </a:pPr>
            <a:r>
              <a:rPr lang="en-US" sz="2000"/>
              <a:t>A report such as the one on the next slide</a:t>
            </a:r>
            <a:endParaRPr/>
          </a:p>
          <a:p>
            <a:pPr indent="0" lvl="2" marL="710946" rtl="0" algn="l">
              <a:lnSpc>
                <a:spcPct val="100000"/>
              </a:lnSpc>
              <a:spcBef>
                <a:spcPts val="600"/>
              </a:spcBef>
              <a:spcAft>
                <a:spcPts val="0"/>
              </a:spcAft>
              <a:buSzPts val="2000"/>
              <a:buNone/>
            </a:pPr>
            <a:r>
              <a:rPr lang="en-US" sz="2000"/>
              <a:t> Can be used to analyze to determine which data to capture</a:t>
            </a:r>
            <a:endParaRPr/>
          </a:p>
          <a:p>
            <a:pPr indent="-457200" lvl="1" marL="768096" rtl="0" algn="l">
              <a:lnSpc>
                <a:spcPct val="100000"/>
              </a:lnSpc>
              <a:spcBef>
                <a:spcPts val="600"/>
              </a:spcBef>
              <a:spcAft>
                <a:spcPts val="0"/>
              </a:spcAft>
              <a:buSzPts val="2000"/>
              <a:buFont typeface="Arial"/>
              <a:buAutoNum type="arabicPeriod"/>
            </a:pPr>
            <a:r>
              <a:rPr lang="en-US" sz="2000"/>
              <a:t>Documents used to describe the system and how it is used</a:t>
            </a:r>
            <a:endParaRPr/>
          </a:p>
          <a:p>
            <a:pPr indent="0" lvl="1" marL="310896" rtl="0" algn="l">
              <a:lnSpc>
                <a:spcPct val="100000"/>
              </a:lnSpc>
              <a:spcBef>
                <a:spcPts val="600"/>
              </a:spcBef>
              <a:spcAft>
                <a:spcPts val="0"/>
              </a:spcAft>
              <a:buSzPts val="2000"/>
              <a:buNone/>
            </a:pPr>
            <a:r>
              <a:rPr lang="en-US" sz="2000"/>
              <a:t>      Examples include flowcharts, data dictionaries, user manuals</a:t>
            </a:r>
            <a:endParaRPr/>
          </a:p>
          <a:p>
            <a:pPr indent="0" lvl="1" marL="310896" rtl="0" algn="l">
              <a:lnSpc>
                <a:spcPct val="100000"/>
              </a:lnSpc>
              <a:spcBef>
                <a:spcPts val="600"/>
              </a:spcBef>
              <a:spcAft>
                <a:spcPts val="0"/>
              </a:spcAft>
              <a:buSzPts val="2000"/>
              <a:buNone/>
            </a:pPr>
            <a:r>
              <a:t/>
            </a:r>
            <a:endParaRPr sz="2000"/>
          </a:p>
          <a:p>
            <a:pPr indent="0" lvl="2" marL="710946" rtl="0" algn="l">
              <a:lnSpc>
                <a:spcPct val="100000"/>
              </a:lnSpc>
              <a:spcBef>
                <a:spcPts val="600"/>
              </a:spcBef>
              <a:spcAft>
                <a:spcPts val="0"/>
              </a:spcAft>
              <a:buSzPts val="2000"/>
              <a:buNone/>
            </a:pPr>
            <a:r>
              <a:t/>
            </a:r>
            <a:endParaRPr sz="2000"/>
          </a:p>
          <a:p>
            <a:pPr indent="0" lvl="2" marL="710946" rtl="0" algn="l">
              <a:lnSpc>
                <a:spcPct val="100000"/>
              </a:lnSpc>
              <a:spcBef>
                <a:spcPts val="600"/>
              </a:spcBef>
              <a:spcAft>
                <a:spcPts val="0"/>
              </a:spcAft>
              <a:buSzPts val="2000"/>
              <a:buNone/>
            </a:pPr>
            <a:r>
              <a:t/>
            </a:r>
            <a:endParaRPr sz="2000"/>
          </a:p>
          <a:p>
            <a:pPr indent="0" lvl="2" marL="710946" rtl="0" algn="l">
              <a:lnSpc>
                <a:spcPct val="100000"/>
              </a:lnSpc>
              <a:spcBef>
                <a:spcPts val="600"/>
              </a:spcBef>
              <a:spcAft>
                <a:spcPts val="0"/>
              </a:spcAft>
              <a:buSzPts val="2000"/>
              <a:buNone/>
            </a:pPr>
            <a:r>
              <a:t/>
            </a:r>
            <a:endParaRPr sz="2000"/>
          </a:p>
          <a:p>
            <a:pPr indent="-302768" lvl="2" marL="1140714" rtl="0" algn="l">
              <a:lnSpc>
                <a:spcPct val="100000"/>
              </a:lnSpc>
              <a:spcBef>
                <a:spcPts val="600"/>
              </a:spcBef>
              <a:spcAft>
                <a:spcPts val="0"/>
              </a:spcAft>
              <a:buSzPts val="2000"/>
              <a:buFont typeface="Arial"/>
              <a:buNone/>
            </a:pPr>
            <a:r>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Learning Objectives</a:t>
            </a:r>
            <a:endParaRPr/>
          </a:p>
        </p:txBody>
      </p:sp>
      <p:sp>
        <p:nvSpPr>
          <p:cNvPr id="180" name="Google Shape;180;p2"/>
          <p:cNvSpPr txBox="1"/>
          <p:nvPr>
            <p:ph idx="1" type="body"/>
          </p:nvPr>
        </p:nvSpPr>
        <p:spPr>
          <a:xfrm>
            <a:off x="457200" y="1556326"/>
            <a:ext cx="8229600" cy="4434275"/>
          </a:xfrm>
          <a:prstGeom prst="rect">
            <a:avLst/>
          </a:prstGeom>
          <a:noFill/>
          <a:ln>
            <a:noFill/>
          </a:ln>
        </p:spPr>
        <p:txBody>
          <a:bodyPr anchorCtr="0" anchor="t" bIns="0" lIns="0" spcFirstLastPara="1" rIns="0" wrap="square" tIns="0">
            <a:noAutofit/>
          </a:bodyPr>
          <a:lstStyle/>
          <a:p>
            <a:pPr indent="0" lvl="0" marL="432" rtl="0" algn="l">
              <a:lnSpc>
                <a:spcPct val="100000"/>
              </a:lnSpc>
              <a:spcBef>
                <a:spcPts val="0"/>
              </a:spcBef>
              <a:spcAft>
                <a:spcPts val="0"/>
              </a:spcAft>
              <a:buSzPts val="1800"/>
              <a:buNone/>
            </a:pPr>
            <a:r>
              <a:rPr b="1" lang="en-US" sz="1800">
                <a:solidFill>
                  <a:srgbClr val="C00000"/>
                </a:solidFill>
              </a:rPr>
              <a:t>3.1 Describe options for designing and conducting interviews and developing a plan for conducting an interview to determine system requirements</a:t>
            </a:r>
            <a:endParaRPr/>
          </a:p>
          <a:p>
            <a:pPr indent="0" lvl="0" marL="432" rtl="0" algn="l">
              <a:lnSpc>
                <a:spcPct val="100000"/>
              </a:lnSpc>
              <a:spcBef>
                <a:spcPts val="1500"/>
              </a:spcBef>
              <a:spcAft>
                <a:spcPts val="0"/>
              </a:spcAft>
              <a:buSzPts val="1800"/>
              <a:buNone/>
            </a:pPr>
            <a:r>
              <a:rPr b="1" lang="en-US" sz="1800">
                <a:solidFill>
                  <a:srgbClr val="007FA3"/>
                </a:solidFill>
              </a:rPr>
              <a:t>3.2</a:t>
            </a:r>
            <a:r>
              <a:rPr b="1" lang="en-US" sz="1800">
                <a:solidFill>
                  <a:schemeClr val="accent1"/>
                </a:solidFill>
              </a:rPr>
              <a:t> </a:t>
            </a:r>
            <a:r>
              <a:rPr lang="en-US" sz="1800"/>
              <a:t>Explain the advantages and pitfalls of observing workers and analyzing business documents to determine system requirements</a:t>
            </a:r>
            <a:endParaRPr/>
          </a:p>
          <a:p>
            <a:pPr indent="0" lvl="0" marL="432" rtl="0" algn="l">
              <a:lnSpc>
                <a:spcPct val="100000"/>
              </a:lnSpc>
              <a:spcBef>
                <a:spcPts val="1500"/>
              </a:spcBef>
              <a:spcAft>
                <a:spcPts val="0"/>
              </a:spcAft>
              <a:buSzPts val="1800"/>
              <a:buNone/>
            </a:pPr>
            <a:r>
              <a:rPr b="1" lang="en-US" sz="1800">
                <a:solidFill>
                  <a:srgbClr val="007FA3"/>
                </a:solidFill>
              </a:rPr>
              <a:t>3.3</a:t>
            </a:r>
            <a:r>
              <a:rPr lang="en-US" sz="1800"/>
              <a:t> Explain how computing can provide support for requirements determination</a:t>
            </a:r>
            <a:endParaRPr/>
          </a:p>
          <a:p>
            <a:pPr indent="0" lvl="0" marL="432" rtl="0" algn="l">
              <a:lnSpc>
                <a:spcPct val="100000"/>
              </a:lnSpc>
              <a:spcBef>
                <a:spcPts val="1500"/>
              </a:spcBef>
              <a:spcAft>
                <a:spcPts val="0"/>
              </a:spcAft>
              <a:buSzPts val="1800"/>
              <a:buNone/>
            </a:pPr>
            <a:r>
              <a:rPr b="1" lang="en-US" sz="1800">
                <a:solidFill>
                  <a:srgbClr val="007FA3"/>
                </a:solidFill>
              </a:rPr>
              <a:t>3.4</a:t>
            </a:r>
            <a:r>
              <a:rPr b="1" lang="en-US" sz="1800">
                <a:solidFill>
                  <a:schemeClr val="accent1"/>
                </a:solidFill>
              </a:rPr>
              <a:t> </a:t>
            </a:r>
            <a:r>
              <a:rPr lang="en-US" sz="1800"/>
              <a:t>Participate in and help plan a Joint Application Design session</a:t>
            </a:r>
            <a:endParaRPr/>
          </a:p>
          <a:p>
            <a:pPr indent="0" lvl="0" marL="432" rtl="0" algn="l">
              <a:lnSpc>
                <a:spcPct val="100000"/>
              </a:lnSpc>
              <a:spcBef>
                <a:spcPts val="1500"/>
              </a:spcBef>
              <a:spcAft>
                <a:spcPts val="0"/>
              </a:spcAft>
              <a:buSzPts val="1800"/>
              <a:buNone/>
            </a:pPr>
            <a:r>
              <a:rPr b="1" lang="en-US" sz="1800">
                <a:solidFill>
                  <a:srgbClr val="007FA3"/>
                </a:solidFill>
              </a:rPr>
              <a:t>3.5</a:t>
            </a:r>
            <a:r>
              <a:rPr b="1" lang="en-US" sz="1800">
                <a:solidFill>
                  <a:schemeClr val="accent1"/>
                </a:solidFill>
              </a:rPr>
              <a:t> </a:t>
            </a:r>
            <a:r>
              <a:rPr lang="en-US" sz="1800"/>
              <a:t>Use prototyping during requirements determination</a:t>
            </a:r>
            <a:endParaRPr/>
          </a:p>
          <a:p>
            <a:pPr indent="0" lvl="0" marL="432" rtl="0" algn="l">
              <a:lnSpc>
                <a:spcPct val="100000"/>
              </a:lnSpc>
              <a:spcBef>
                <a:spcPts val="1500"/>
              </a:spcBef>
              <a:spcAft>
                <a:spcPts val="0"/>
              </a:spcAft>
              <a:buSzPts val="1800"/>
              <a:buNone/>
            </a:pPr>
            <a:r>
              <a:rPr b="1" lang="en-US" sz="1800">
                <a:solidFill>
                  <a:srgbClr val="007FA3"/>
                </a:solidFill>
              </a:rPr>
              <a:t>3.6</a:t>
            </a:r>
            <a:r>
              <a:rPr lang="en-US" sz="1800"/>
              <a:t> Describe contemporary approaches to requirements determination</a:t>
            </a:r>
            <a:endParaRPr/>
          </a:p>
          <a:p>
            <a:pPr indent="0" lvl="0" marL="432" rtl="0" algn="l">
              <a:lnSpc>
                <a:spcPct val="100000"/>
              </a:lnSpc>
              <a:spcBef>
                <a:spcPts val="1500"/>
              </a:spcBef>
              <a:spcAft>
                <a:spcPts val="0"/>
              </a:spcAft>
              <a:buSzPts val="1800"/>
              <a:buNone/>
            </a:pPr>
            <a:r>
              <a:rPr b="1" lang="en-US" sz="1800">
                <a:solidFill>
                  <a:srgbClr val="007FA3"/>
                </a:solidFill>
              </a:rPr>
              <a:t>3.7</a:t>
            </a:r>
            <a:r>
              <a:rPr b="1" lang="en-US" sz="1800">
                <a:solidFill>
                  <a:schemeClr val="accent1"/>
                </a:solidFill>
              </a:rPr>
              <a:t> </a:t>
            </a:r>
            <a:r>
              <a:rPr lang="en-US" sz="1800"/>
              <a:t>Understand how requirements determination techniques determination techniques apply to the development of electronic commerce applications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0"/>
          <p:cNvSpPr txBox="1"/>
          <p:nvPr>
            <p:ph type="title"/>
          </p:nvPr>
        </p:nvSpPr>
        <p:spPr>
          <a:xfrm>
            <a:off x="457200" y="215371"/>
            <a:ext cx="3405673" cy="2173266"/>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400"/>
              <a:buFont typeface="Times New Roman"/>
              <a:buNone/>
            </a:pPr>
            <a:r>
              <a:rPr lang="en-US" sz="3400"/>
              <a:t>Example of a Report – As Statement of Cash Flows</a:t>
            </a:r>
            <a:endParaRPr sz="3400"/>
          </a:p>
        </p:txBody>
      </p:sp>
      <p:pic>
        <p:nvPicPr>
          <p:cNvPr descr="The financial report contains the following information. Title section of the report. Mellankamp Industries. Statement of Cash Flows. October 1 through December 31, 2017. This title section is followed by a 2-column table listing various operating, investing, and financial activities with their corresponding amounts. Row 1. Blank, October 1 through December 31, 2020. Row 2. Operating activities, Blank. Row 3. Net income, 38239.15 dollars. Row 4. Adjustments to reconcile Net Income to net cash provided by operations, blank. Row 5. Accounts receivable, negative 46571.69 dollars. Row 6. Employee loans, negative 62.00 dollars. Row 7. Inventory asset, negative 18827.16 dollars. Row 8. Retainage, negative 2461.80 dollars. Row 9. Accounts payable, negative 29189.66 dollars. Row 10. Business credit card, 70.00 dollars. Row 11. Big Oil Card, negative 18.86 dollars. Row 12. Sales tax payable, 687.65 dollars. Row 13. Net cash provided by operating activities, 244.95 dollars. Row 14. Investing activities, blank. Row 15. Equipment, negative 44500.00 dollars. Row 16. Prepaid insurance, 2322.66 dollars. Row 17. Net cash provided by investing activities, negative 42177.34 dollars. Row 18. Financing activities, blank. Row 19. Bank loan, negative 868.42 dollars. Row 20. Emergency loan, 3911.32 dollars. Row 21. Note payable, negative 17059.17 dollars. Row 22. Equipment loan, 43013.06 dollars. Row 23. Opening balance equity, negative 11697.50 dollars. Row 24. Owners’ equity, owners draw, negative 6000.00 dollars. Row 25. Retained earnings, 8863.39 dollars. Row 26. Net cash provided by financing activities, 20162.68 dollars. Row 27. Net cash increase for period, negative 21769.71 dollars. Row 28. Cash at beginning of period, negative 21818.48 dollars. Row 29. Cash at end of period, negative 43588.19 dollars." id="290" name="Google Shape;290;p20"/>
          <p:cNvPicPr preferRelativeResize="0"/>
          <p:nvPr/>
        </p:nvPicPr>
        <p:blipFill rotWithShape="1">
          <a:blip r:embed="rId3">
            <a:alphaModFix/>
          </a:blip>
          <a:srcRect b="0" l="0" r="0" t="0"/>
          <a:stretch/>
        </p:blipFill>
        <p:spPr>
          <a:xfrm>
            <a:off x="4281635" y="0"/>
            <a:ext cx="3845328" cy="686227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1"/>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400"/>
              <a:buFont typeface="Times New Roman"/>
              <a:buNone/>
            </a:pPr>
            <a:r>
              <a:rPr lang="en-US" sz="3400"/>
              <a:t>Comparison of Observation and Document Analysis</a:t>
            </a:r>
            <a:endParaRPr sz="3400"/>
          </a:p>
        </p:txBody>
      </p:sp>
      <p:graphicFrame>
        <p:nvGraphicFramePr>
          <p:cNvPr id="296" name="Google Shape;296;p21"/>
          <p:cNvGraphicFramePr/>
          <p:nvPr/>
        </p:nvGraphicFramePr>
        <p:xfrm>
          <a:off x="457200" y="1484084"/>
          <a:ext cx="3000000" cy="3000000"/>
        </p:xfrm>
        <a:graphic>
          <a:graphicData uri="http://schemas.openxmlformats.org/drawingml/2006/table">
            <a:tbl>
              <a:tblPr bandRow="1" firstRow="1">
                <a:noFill/>
                <a:tableStyleId>{D0723346-E8DF-45B3-A2AD-49D8C6BA7362}</a:tableStyleId>
              </a:tblPr>
              <a:tblGrid>
                <a:gridCol w="2708800"/>
                <a:gridCol w="2402125"/>
                <a:gridCol w="3285600"/>
              </a:tblGrid>
              <a:tr h="37085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Characteristic</a:t>
                      </a:r>
                      <a:endParaRPr/>
                    </a:p>
                  </a:txBody>
                  <a:tcPr marT="45725" marB="45725" marR="91450" marL="914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Observation</a:t>
                      </a:r>
                      <a:endParaRPr/>
                    </a:p>
                  </a:txBody>
                  <a:tcPr marT="45725" marB="45725" marR="91450" marL="914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Document Analysis</a:t>
                      </a:r>
                      <a:endParaRPr/>
                    </a:p>
                  </a:txBody>
                  <a:tcPr marT="45725" marB="45725" marR="91450" marL="914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Information Richness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High (many channels)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Low (passive) and old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Time Required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Can be extensive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Low to moderate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Expense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Can be high</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Low to moderate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Chance for Follow-Up and Probing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Good: probing and clarification questions can be asked during or after observation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Limited: probing possible only if original author is available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Confidentiality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Observee is known to interviewer; observee may change behavior when observed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Depends on nature of document; does not change simply by being read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Involvement of Subject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Interviewees may or may not be involved and committed depending on whether they know if they are being observed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None, no clear commitment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683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Potential Audience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Limited numbers and limited time (snapshot) of each</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Potentially biased by which documents were kept or because document was not created for this purpose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2"/>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400"/>
              <a:buFont typeface="Times New Roman"/>
              <a:buNone/>
            </a:pPr>
            <a:r>
              <a:rPr lang="en-US" sz="3400"/>
              <a:t>Contemporary Methods for Collecting System Requirements</a:t>
            </a:r>
            <a:endParaRPr sz="3400"/>
          </a:p>
        </p:txBody>
      </p:sp>
      <p:graphicFrame>
        <p:nvGraphicFramePr>
          <p:cNvPr id="302" name="Google Shape;302;p22"/>
          <p:cNvGraphicFramePr/>
          <p:nvPr/>
        </p:nvGraphicFramePr>
        <p:xfrm>
          <a:off x="457200" y="1963057"/>
          <a:ext cx="3000000" cy="3000000"/>
        </p:xfrm>
        <a:graphic>
          <a:graphicData uri="http://schemas.openxmlformats.org/drawingml/2006/table">
            <a:tbl>
              <a:tblPr bandRow="1" firstRow="1">
                <a:noFill/>
                <a:tableStyleId>{D0723346-E8DF-45B3-A2AD-49D8C6BA7362}</a:tableStyleId>
              </a:tblPr>
              <a:tblGrid>
                <a:gridCol w="8352975"/>
              </a:tblGrid>
              <a:tr h="370850">
                <a:tc>
                  <a:txBody>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t>Contemporary Methods for Collecting System Requirements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Bringing session users, sponsors, analysts, and others together in a J</a:t>
                      </a:r>
                      <a:r>
                        <a:rPr lang="en-US" sz="100" u="none" cap="none" strike="noStrike"/>
                        <a:t> </a:t>
                      </a:r>
                      <a:r>
                        <a:rPr lang="en-US" sz="1800" u="none" cap="none" strike="noStrike"/>
                        <a:t>A</a:t>
                      </a:r>
                      <a:r>
                        <a:rPr lang="en-US" sz="100" u="none" cap="none" strike="noStrike"/>
                        <a:t> </a:t>
                      </a:r>
                      <a:r>
                        <a:rPr lang="en-US" sz="1800" u="none" cap="none" strike="noStrike"/>
                        <a:t>D session to discuss and review system requirements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Iteratively developing system prototypes that refine the understanding of system requirements in concrete terms by showing working versions of system features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3"/>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Learning Objectives</a:t>
            </a:r>
            <a:endParaRPr/>
          </a:p>
        </p:txBody>
      </p:sp>
      <p:sp>
        <p:nvSpPr>
          <p:cNvPr id="308" name="Google Shape;308;p23"/>
          <p:cNvSpPr txBox="1"/>
          <p:nvPr>
            <p:ph idx="1" type="body"/>
          </p:nvPr>
        </p:nvSpPr>
        <p:spPr>
          <a:xfrm>
            <a:off x="457200" y="1556326"/>
            <a:ext cx="8229600" cy="4434275"/>
          </a:xfrm>
          <a:prstGeom prst="rect">
            <a:avLst/>
          </a:prstGeom>
          <a:noFill/>
          <a:ln>
            <a:noFill/>
          </a:ln>
        </p:spPr>
        <p:txBody>
          <a:bodyPr anchorCtr="0" anchor="t" bIns="0" lIns="0" spcFirstLastPara="1" rIns="0" wrap="square" tIns="0">
            <a:noAutofit/>
          </a:bodyPr>
          <a:lstStyle/>
          <a:p>
            <a:pPr indent="0" lvl="0" marL="432" rtl="0" algn="l">
              <a:lnSpc>
                <a:spcPct val="100000"/>
              </a:lnSpc>
              <a:spcBef>
                <a:spcPts val="0"/>
              </a:spcBef>
              <a:spcAft>
                <a:spcPts val="0"/>
              </a:spcAft>
              <a:buSzPts val="1800"/>
              <a:buNone/>
            </a:pPr>
            <a:r>
              <a:rPr b="1" lang="en-US" sz="1800">
                <a:solidFill>
                  <a:srgbClr val="007FA3"/>
                </a:solidFill>
              </a:rPr>
              <a:t>3.1</a:t>
            </a:r>
            <a:r>
              <a:rPr lang="en-US" sz="1800"/>
              <a:t> Describe options for designing and conducting interviews and developing a plan for conducting an interview to determine system requirements</a:t>
            </a:r>
            <a:endParaRPr/>
          </a:p>
          <a:p>
            <a:pPr indent="0" lvl="0" marL="432" rtl="0" algn="l">
              <a:lnSpc>
                <a:spcPct val="100000"/>
              </a:lnSpc>
              <a:spcBef>
                <a:spcPts val="1500"/>
              </a:spcBef>
              <a:spcAft>
                <a:spcPts val="0"/>
              </a:spcAft>
              <a:buSzPts val="1800"/>
              <a:buNone/>
            </a:pPr>
            <a:r>
              <a:rPr b="1" lang="en-US" sz="1800">
                <a:solidFill>
                  <a:srgbClr val="007FA3"/>
                </a:solidFill>
              </a:rPr>
              <a:t>3.2</a:t>
            </a:r>
            <a:r>
              <a:rPr b="1" lang="en-US" sz="1800">
                <a:solidFill>
                  <a:schemeClr val="accent1"/>
                </a:solidFill>
              </a:rPr>
              <a:t> </a:t>
            </a:r>
            <a:r>
              <a:rPr lang="en-US" sz="1800"/>
              <a:t>Explain the advantages and pitfalls of observing workers and analyzing business documents to determine system requirements</a:t>
            </a:r>
            <a:endParaRPr/>
          </a:p>
          <a:p>
            <a:pPr indent="0" lvl="0" marL="432" rtl="0" algn="l">
              <a:lnSpc>
                <a:spcPct val="100000"/>
              </a:lnSpc>
              <a:spcBef>
                <a:spcPts val="1500"/>
              </a:spcBef>
              <a:spcAft>
                <a:spcPts val="0"/>
              </a:spcAft>
              <a:buSzPts val="1800"/>
              <a:buNone/>
            </a:pPr>
            <a:r>
              <a:rPr b="1" lang="en-US" sz="1800">
                <a:solidFill>
                  <a:srgbClr val="007FA3"/>
                </a:solidFill>
              </a:rPr>
              <a:t>3.3</a:t>
            </a:r>
            <a:r>
              <a:rPr lang="en-US" sz="1800"/>
              <a:t> Explain how computing can provide support for requirements determination</a:t>
            </a:r>
            <a:endParaRPr/>
          </a:p>
          <a:p>
            <a:pPr indent="0" lvl="0" marL="432" rtl="0" algn="l">
              <a:lnSpc>
                <a:spcPct val="100000"/>
              </a:lnSpc>
              <a:spcBef>
                <a:spcPts val="1500"/>
              </a:spcBef>
              <a:spcAft>
                <a:spcPts val="0"/>
              </a:spcAft>
              <a:buSzPts val="1800"/>
              <a:buNone/>
            </a:pPr>
            <a:r>
              <a:rPr b="1" lang="en-US" sz="1800">
                <a:solidFill>
                  <a:srgbClr val="C00000"/>
                </a:solidFill>
              </a:rPr>
              <a:t>3.4 Participate in and help plan a Joint Application Design session</a:t>
            </a:r>
            <a:endParaRPr/>
          </a:p>
          <a:p>
            <a:pPr indent="0" lvl="0" marL="432" rtl="0" algn="l">
              <a:lnSpc>
                <a:spcPct val="100000"/>
              </a:lnSpc>
              <a:spcBef>
                <a:spcPts val="1500"/>
              </a:spcBef>
              <a:spcAft>
                <a:spcPts val="0"/>
              </a:spcAft>
              <a:buSzPts val="1800"/>
              <a:buNone/>
            </a:pPr>
            <a:r>
              <a:rPr b="1" lang="en-US" sz="1800">
                <a:solidFill>
                  <a:srgbClr val="007FA3"/>
                </a:solidFill>
              </a:rPr>
              <a:t>3.5</a:t>
            </a:r>
            <a:r>
              <a:rPr b="1" lang="en-US" sz="1800">
                <a:solidFill>
                  <a:schemeClr val="accent1"/>
                </a:solidFill>
              </a:rPr>
              <a:t> </a:t>
            </a:r>
            <a:r>
              <a:rPr lang="en-US" sz="1800"/>
              <a:t>Use prototyping during requirements determination</a:t>
            </a:r>
            <a:endParaRPr/>
          </a:p>
          <a:p>
            <a:pPr indent="0" lvl="0" marL="432" rtl="0" algn="l">
              <a:lnSpc>
                <a:spcPct val="100000"/>
              </a:lnSpc>
              <a:spcBef>
                <a:spcPts val="1500"/>
              </a:spcBef>
              <a:spcAft>
                <a:spcPts val="0"/>
              </a:spcAft>
              <a:buSzPts val="1800"/>
              <a:buNone/>
            </a:pPr>
            <a:r>
              <a:rPr b="1" lang="en-US" sz="1800">
                <a:solidFill>
                  <a:srgbClr val="007FA3"/>
                </a:solidFill>
              </a:rPr>
              <a:t>3.6</a:t>
            </a:r>
            <a:r>
              <a:rPr lang="en-US" sz="1800"/>
              <a:t> Describe contemporary approaches to requirements determination</a:t>
            </a:r>
            <a:endParaRPr/>
          </a:p>
          <a:p>
            <a:pPr indent="0" lvl="0" marL="432" rtl="0" algn="l">
              <a:lnSpc>
                <a:spcPct val="100000"/>
              </a:lnSpc>
              <a:spcBef>
                <a:spcPts val="1500"/>
              </a:spcBef>
              <a:spcAft>
                <a:spcPts val="0"/>
              </a:spcAft>
              <a:buSzPts val="1800"/>
              <a:buNone/>
            </a:pPr>
            <a:r>
              <a:rPr b="1" lang="en-US" sz="1800">
                <a:solidFill>
                  <a:srgbClr val="007FA3"/>
                </a:solidFill>
              </a:rPr>
              <a:t>3.7</a:t>
            </a:r>
            <a:r>
              <a:rPr b="1" lang="en-US" sz="1800">
                <a:solidFill>
                  <a:schemeClr val="accent1"/>
                </a:solidFill>
              </a:rPr>
              <a:t> </a:t>
            </a:r>
            <a:r>
              <a:rPr lang="en-US" sz="1800"/>
              <a:t>Understand how requirements determination techniques determination techniques apply to the development of electronic commerce applications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4"/>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Joint Application Design </a:t>
            </a:r>
            <a:r>
              <a:rPr b="0" lang="en-US" sz="2000"/>
              <a:t>(1 of 3)</a:t>
            </a:r>
            <a:endParaRPr b="0" sz="2000"/>
          </a:p>
        </p:txBody>
      </p:sp>
      <p:sp>
        <p:nvSpPr>
          <p:cNvPr id="314" name="Google Shape;314;p24"/>
          <p:cNvSpPr txBox="1"/>
          <p:nvPr>
            <p:ph idx="2" type="body"/>
          </p:nvPr>
        </p:nvSpPr>
        <p:spPr>
          <a:xfrm>
            <a:off x="457200" y="1772816"/>
            <a:ext cx="8229600" cy="4326059"/>
          </a:xfrm>
          <a:prstGeom prst="rect">
            <a:avLst/>
          </a:prstGeom>
          <a:noFill/>
          <a:ln>
            <a:noFill/>
          </a:ln>
        </p:spPr>
        <p:txBody>
          <a:bodyPr anchorCtr="0" anchor="t" bIns="0" lIns="0" spcFirstLastPara="1" rIns="0" wrap="square" tIns="0">
            <a:noAutofit/>
          </a:bodyPr>
          <a:lstStyle/>
          <a:p>
            <a:pPr indent="-256032" lvl="0" marL="256032" rtl="0" algn="l">
              <a:lnSpc>
                <a:spcPct val="100000"/>
              </a:lnSpc>
              <a:spcBef>
                <a:spcPts val="0"/>
              </a:spcBef>
              <a:spcAft>
                <a:spcPts val="0"/>
              </a:spcAft>
              <a:buSzPts val="2400"/>
              <a:buChar char="•"/>
            </a:pPr>
            <a:r>
              <a:rPr b="1" lang="en-US"/>
              <a:t>Joint Application Design (J</a:t>
            </a:r>
            <a:r>
              <a:rPr b="1" lang="en-US" sz="100"/>
              <a:t> </a:t>
            </a:r>
            <a:r>
              <a:rPr b="1" lang="en-US"/>
              <a:t>A</a:t>
            </a:r>
            <a:r>
              <a:rPr b="1" lang="en-US" sz="100"/>
              <a:t> </a:t>
            </a:r>
            <a:r>
              <a:rPr b="1" lang="en-US"/>
              <a:t>D) </a:t>
            </a:r>
            <a:r>
              <a:rPr lang="en-US"/>
              <a:t>– structured process in which users, managers, and analysts work together for several days in a series of intensive meetings to specify or review system requirements</a:t>
            </a:r>
            <a:endParaRPr/>
          </a:p>
          <a:p>
            <a:pPr indent="-283464" lvl="1" marL="742950" rtl="0" algn="l">
              <a:lnSpc>
                <a:spcPct val="100000"/>
              </a:lnSpc>
              <a:spcBef>
                <a:spcPts val="600"/>
              </a:spcBef>
              <a:spcAft>
                <a:spcPts val="0"/>
              </a:spcAft>
              <a:buSzPts val="2400"/>
              <a:buChar char="–"/>
            </a:pPr>
            <a:r>
              <a:rPr lang="en-US"/>
              <a:t>Started by I</a:t>
            </a:r>
            <a:r>
              <a:rPr lang="en-US" sz="100"/>
              <a:t> </a:t>
            </a:r>
            <a:r>
              <a:rPr lang="en-US"/>
              <a:t>B</a:t>
            </a:r>
            <a:r>
              <a:rPr lang="en-US" sz="100"/>
              <a:t> </a:t>
            </a:r>
            <a:r>
              <a:rPr lang="en-US"/>
              <a:t>M in the late 1970s</a:t>
            </a:r>
            <a:endParaRPr/>
          </a:p>
          <a:p>
            <a:pPr indent="-283464" lvl="1" marL="742950" rtl="0" algn="l">
              <a:lnSpc>
                <a:spcPct val="100000"/>
              </a:lnSpc>
              <a:spcBef>
                <a:spcPts val="600"/>
              </a:spcBef>
              <a:spcAft>
                <a:spcPts val="0"/>
              </a:spcAft>
              <a:buSzPts val="2400"/>
              <a:buChar char="–"/>
            </a:pPr>
            <a:r>
              <a:rPr lang="en-US"/>
              <a:t>Primary purpose is to collect system requirements simultaneously from key people involved with the system</a:t>
            </a:r>
            <a:endParaRPr/>
          </a:p>
          <a:p>
            <a:pPr indent="-283464" lvl="1" marL="742950" rtl="0" algn="l">
              <a:lnSpc>
                <a:spcPct val="100000"/>
              </a:lnSpc>
              <a:spcBef>
                <a:spcPts val="600"/>
              </a:spcBef>
              <a:spcAft>
                <a:spcPts val="0"/>
              </a:spcAft>
              <a:buSzPts val="2400"/>
              <a:buChar char="–"/>
            </a:pPr>
            <a:r>
              <a:rPr lang="en-US"/>
              <a:t>Enables conflict resolution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5"/>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Joint Application Design </a:t>
            </a:r>
            <a:r>
              <a:rPr b="0" lang="en-US" sz="2000"/>
              <a:t>(2 of 3)</a:t>
            </a:r>
            <a:endParaRPr b="0" sz="2000"/>
          </a:p>
        </p:txBody>
      </p:sp>
      <p:sp>
        <p:nvSpPr>
          <p:cNvPr id="320" name="Google Shape;320;p25"/>
          <p:cNvSpPr txBox="1"/>
          <p:nvPr>
            <p:ph idx="2" type="body"/>
          </p:nvPr>
        </p:nvSpPr>
        <p:spPr>
          <a:xfrm>
            <a:off x="457200" y="1698172"/>
            <a:ext cx="8229600" cy="4238172"/>
          </a:xfrm>
          <a:prstGeom prst="rect">
            <a:avLst/>
          </a:prstGeom>
          <a:noFill/>
          <a:ln>
            <a:noFill/>
          </a:ln>
        </p:spPr>
        <p:txBody>
          <a:bodyPr anchorCtr="0" anchor="t" bIns="0" lIns="0" spcFirstLastPara="1" rIns="0" wrap="square" tIns="0">
            <a:noAutofit/>
          </a:bodyPr>
          <a:lstStyle/>
          <a:p>
            <a:pPr indent="-256032" lvl="0" marL="256032" rtl="0" algn="l">
              <a:lnSpc>
                <a:spcPct val="100000"/>
              </a:lnSpc>
              <a:spcBef>
                <a:spcPts val="0"/>
              </a:spcBef>
              <a:spcAft>
                <a:spcPts val="0"/>
              </a:spcAft>
              <a:buSzPts val="2200"/>
              <a:buChar char="•"/>
            </a:pPr>
            <a:r>
              <a:rPr lang="en-US" sz="2200">
                <a:solidFill>
                  <a:schemeClr val="dk1"/>
                </a:solidFill>
              </a:rPr>
              <a:t>Typical J</a:t>
            </a:r>
            <a:r>
              <a:rPr lang="en-US" sz="100">
                <a:solidFill>
                  <a:schemeClr val="dk1"/>
                </a:solidFill>
              </a:rPr>
              <a:t> </a:t>
            </a:r>
            <a:r>
              <a:rPr lang="en-US" sz="2200">
                <a:solidFill>
                  <a:schemeClr val="dk1"/>
                </a:solidFill>
              </a:rPr>
              <a:t>A</a:t>
            </a:r>
            <a:r>
              <a:rPr lang="en-US" sz="100">
                <a:solidFill>
                  <a:schemeClr val="dk1"/>
                </a:solidFill>
              </a:rPr>
              <a:t> </a:t>
            </a:r>
            <a:r>
              <a:rPr lang="en-US" sz="2200">
                <a:solidFill>
                  <a:schemeClr val="dk1"/>
                </a:solidFill>
              </a:rPr>
              <a:t>D participants include:</a:t>
            </a:r>
            <a:endParaRPr/>
          </a:p>
          <a:p>
            <a:pPr indent="-283464" lvl="1" marL="740664" rtl="0" algn="l">
              <a:lnSpc>
                <a:spcPct val="100000"/>
              </a:lnSpc>
              <a:spcBef>
                <a:spcPts val="600"/>
              </a:spcBef>
              <a:spcAft>
                <a:spcPts val="0"/>
              </a:spcAft>
              <a:buSzPts val="2200"/>
              <a:buChar char="–"/>
            </a:pPr>
            <a:r>
              <a:rPr b="1" lang="en-US" sz="2200">
                <a:solidFill>
                  <a:schemeClr val="dk1"/>
                </a:solidFill>
              </a:rPr>
              <a:t>J</a:t>
            </a:r>
            <a:r>
              <a:rPr b="1" lang="en-US" sz="100">
                <a:solidFill>
                  <a:schemeClr val="dk1"/>
                </a:solidFill>
              </a:rPr>
              <a:t> </a:t>
            </a:r>
            <a:r>
              <a:rPr b="1" lang="en-US" sz="2200">
                <a:solidFill>
                  <a:schemeClr val="dk1"/>
                </a:solidFill>
              </a:rPr>
              <a:t>A</a:t>
            </a:r>
            <a:r>
              <a:rPr b="1" lang="en-US" sz="100">
                <a:solidFill>
                  <a:schemeClr val="dk1"/>
                </a:solidFill>
              </a:rPr>
              <a:t> </a:t>
            </a:r>
            <a:r>
              <a:rPr b="1" lang="en-US" sz="2200">
                <a:solidFill>
                  <a:schemeClr val="dk1"/>
                </a:solidFill>
              </a:rPr>
              <a:t>D session leader </a:t>
            </a:r>
            <a:r>
              <a:rPr lang="en-US" sz="2200">
                <a:solidFill>
                  <a:schemeClr val="dk1"/>
                </a:solidFill>
              </a:rPr>
              <a:t>– organizes and runs session</a:t>
            </a:r>
            <a:endParaRPr/>
          </a:p>
          <a:p>
            <a:pPr indent="-283464" lvl="1" marL="740664" rtl="0" algn="l">
              <a:lnSpc>
                <a:spcPct val="100000"/>
              </a:lnSpc>
              <a:spcBef>
                <a:spcPts val="600"/>
              </a:spcBef>
              <a:spcAft>
                <a:spcPts val="0"/>
              </a:spcAft>
              <a:buSzPts val="2200"/>
              <a:buChar char="–"/>
            </a:pPr>
            <a:r>
              <a:rPr b="1" lang="en-US" sz="2200">
                <a:solidFill>
                  <a:schemeClr val="dk1"/>
                </a:solidFill>
              </a:rPr>
              <a:t>Users</a:t>
            </a:r>
            <a:r>
              <a:rPr lang="en-US" sz="2200">
                <a:solidFill>
                  <a:schemeClr val="dk1"/>
                </a:solidFill>
              </a:rPr>
              <a:t> – key users of the system</a:t>
            </a:r>
            <a:endParaRPr/>
          </a:p>
          <a:p>
            <a:pPr indent="-283464" lvl="1" marL="740664" rtl="0" algn="l">
              <a:lnSpc>
                <a:spcPct val="100000"/>
              </a:lnSpc>
              <a:spcBef>
                <a:spcPts val="600"/>
              </a:spcBef>
              <a:spcAft>
                <a:spcPts val="0"/>
              </a:spcAft>
              <a:buSzPts val="2200"/>
              <a:buChar char="–"/>
            </a:pPr>
            <a:r>
              <a:rPr b="1" lang="en-US" sz="2200">
                <a:solidFill>
                  <a:schemeClr val="dk1"/>
                </a:solidFill>
              </a:rPr>
              <a:t>Managers</a:t>
            </a:r>
            <a:r>
              <a:rPr lang="en-US" sz="2200">
                <a:solidFill>
                  <a:schemeClr val="dk1"/>
                </a:solidFill>
              </a:rPr>
              <a:t> – managers of the work groups</a:t>
            </a:r>
            <a:endParaRPr/>
          </a:p>
          <a:p>
            <a:pPr indent="-283464" lvl="1" marL="740664" rtl="0" algn="l">
              <a:lnSpc>
                <a:spcPct val="100000"/>
              </a:lnSpc>
              <a:spcBef>
                <a:spcPts val="600"/>
              </a:spcBef>
              <a:spcAft>
                <a:spcPts val="0"/>
              </a:spcAft>
              <a:buSzPts val="2200"/>
              <a:buChar char="–"/>
            </a:pPr>
            <a:r>
              <a:rPr b="1" lang="en-US" sz="2200">
                <a:solidFill>
                  <a:schemeClr val="dk1"/>
                </a:solidFill>
              </a:rPr>
              <a:t>Sponsor</a:t>
            </a:r>
            <a:r>
              <a:rPr lang="en-US" sz="2200">
                <a:solidFill>
                  <a:schemeClr val="dk1"/>
                </a:solidFill>
              </a:rPr>
              <a:t> – high level company executive</a:t>
            </a:r>
            <a:endParaRPr/>
          </a:p>
          <a:p>
            <a:pPr indent="-283464" lvl="1" marL="740664" rtl="0" algn="l">
              <a:lnSpc>
                <a:spcPct val="100000"/>
              </a:lnSpc>
              <a:spcBef>
                <a:spcPts val="600"/>
              </a:spcBef>
              <a:spcAft>
                <a:spcPts val="0"/>
              </a:spcAft>
              <a:buSzPts val="2200"/>
              <a:buChar char="–"/>
            </a:pPr>
            <a:r>
              <a:rPr b="1" lang="en-US" sz="2200">
                <a:solidFill>
                  <a:schemeClr val="dk1"/>
                </a:solidFill>
              </a:rPr>
              <a:t>Systems analysts </a:t>
            </a:r>
            <a:r>
              <a:rPr lang="en-US" sz="2200">
                <a:solidFill>
                  <a:schemeClr val="dk1"/>
                </a:solidFill>
              </a:rPr>
              <a:t>– member of the systems analysis team</a:t>
            </a:r>
            <a:endParaRPr/>
          </a:p>
          <a:p>
            <a:pPr indent="-283464" lvl="1" marL="740664" rtl="0" algn="l">
              <a:lnSpc>
                <a:spcPct val="100000"/>
              </a:lnSpc>
              <a:spcBef>
                <a:spcPts val="600"/>
              </a:spcBef>
              <a:spcAft>
                <a:spcPts val="0"/>
              </a:spcAft>
              <a:buSzPts val="2200"/>
              <a:buChar char="–"/>
            </a:pPr>
            <a:r>
              <a:rPr b="1" lang="en-US" sz="2200">
                <a:solidFill>
                  <a:schemeClr val="dk1"/>
                </a:solidFill>
              </a:rPr>
              <a:t>Scribe</a:t>
            </a:r>
            <a:r>
              <a:rPr i="1" lang="en-US" sz="2200">
                <a:solidFill>
                  <a:schemeClr val="dk1"/>
                </a:solidFill>
              </a:rPr>
              <a:t> </a:t>
            </a:r>
            <a:r>
              <a:rPr lang="en-US" sz="2200">
                <a:solidFill>
                  <a:schemeClr val="dk1"/>
                </a:solidFill>
              </a:rPr>
              <a:t>– records notes from session</a:t>
            </a:r>
            <a:endParaRPr/>
          </a:p>
          <a:p>
            <a:pPr indent="-283464" lvl="1" marL="740664" rtl="0" algn="l">
              <a:lnSpc>
                <a:spcPct val="100000"/>
              </a:lnSpc>
              <a:spcBef>
                <a:spcPts val="600"/>
              </a:spcBef>
              <a:spcAft>
                <a:spcPts val="0"/>
              </a:spcAft>
              <a:buSzPts val="2200"/>
              <a:buChar char="–"/>
            </a:pPr>
            <a:r>
              <a:rPr b="1" lang="en-US" sz="2200">
                <a:solidFill>
                  <a:schemeClr val="dk1"/>
                </a:solidFill>
              </a:rPr>
              <a:t>I</a:t>
            </a:r>
            <a:r>
              <a:rPr b="1" lang="en-US" sz="100">
                <a:solidFill>
                  <a:schemeClr val="dk1"/>
                </a:solidFill>
              </a:rPr>
              <a:t> </a:t>
            </a:r>
            <a:r>
              <a:rPr b="1" lang="en-US" sz="2200">
                <a:solidFill>
                  <a:schemeClr val="dk1"/>
                </a:solidFill>
              </a:rPr>
              <a:t>S Staff </a:t>
            </a:r>
            <a:r>
              <a:rPr lang="en-US" sz="2200">
                <a:solidFill>
                  <a:schemeClr val="dk1"/>
                </a:solidFill>
              </a:rPr>
              <a:t>– I</a:t>
            </a:r>
            <a:r>
              <a:rPr lang="en-US" sz="100">
                <a:solidFill>
                  <a:schemeClr val="dk1"/>
                </a:solidFill>
              </a:rPr>
              <a:t> </a:t>
            </a:r>
            <a:r>
              <a:rPr lang="en-US" sz="2200">
                <a:solidFill>
                  <a:schemeClr val="dk1"/>
                </a:solidFill>
              </a:rPr>
              <a:t>S staff composed of programmers, database analysts, I</a:t>
            </a:r>
            <a:r>
              <a:rPr lang="en-US" sz="100">
                <a:solidFill>
                  <a:schemeClr val="dk1"/>
                </a:solidFill>
              </a:rPr>
              <a:t> </a:t>
            </a:r>
            <a:r>
              <a:rPr lang="en-US" sz="2200">
                <a:solidFill>
                  <a:schemeClr val="dk1"/>
                </a:solidFill>
              </a:rPr>
              <a:t>S planners, and data center personnel</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6"/>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Joint Application Design </a:t>
            </a:r>
            <a:r>
              <a:rPr b="0" lang="en-US" sz="2000"/>
              <a:t>(3 of 3)</a:t>
            </a:r>
            <a:endParaRPr b="0" sz="2000"/>
          </a:p>
        </p:txBody>
      </p:sp>
      <p:sp>
        <p:nvSpPr>
          <p:cNvPr id="326" name="Google Shape;326;p26"/>
          <p:cNvSpPr txBox="1"/>
          <p:nvPr>
            <p:ph idx="2" type="body"/>
          </p:nvPr>
        </p:nvSpPr>
        <p:spPr>
          <a:xfrm>
            <a:off x="457199" y="1726164"/>
            <a:ext cx="8368145" cy="4210180"/>
          </a:xfrm>
          <a:prstGeom prst="rect">
            <a:avLst/>
          </a:prstGeom>
          <a:noFill/>
          <a:ln>
            <a:noFill/>
          </a:ln>
        </p:spPr>
        <p:txBody>
          <a:bodyPr anchorCtr="0" anchor="t" bIns="0" lIns="0" spcFirstLastPara="1" rIns="0" wrap="square" tIns="0">
            <a:noAutofit/>
          </a:bodyPr>
          <a:lstStyle/>
          <a:p>
            <a:pPr indent="-256032" lvl="0" marL="256032" rtl="0" algn="l">
              <a:lnSpc>
                <a:spcPct val="100000"/>
              </a:lnSpc>
              <a:spcBef>
                <a:spcPts val="0"/>
              </a:spcBef>
              <a:spcAft>
                <a:spcPts val="0"/>
              </a:spcAft>
              <a:buSzPts val="2200"/>
              <a:buChar char="•"/>
            </a:pPr>
            <a:r>
              <a:rPr b="1" lang="en-US" sz="2200">
                <a:solidFill>
                  <a:schemeClr val="dk1"/>
                </a:solidFill>
              </a:rPr>
              <a:t>J</a:t>
            </a:r>
            <a:r>
              <a:rPr b="1" lang="en-US" sz="100">
                <a:solidFill>
                  <a:schemeClr val="dk1"/>
                </a:solidFill>
              </a:rPr>
              <a:t> </a:t>
            </a:r>
            <a:r>
              <a:rPr b="1" lang="en-US" sz="2200">
                <a:solidFill>
                  <a:schemeClr val="dk1"/>
                </a:solidFill>
              </a:rPr>
              <a:t>A</a:t>
            </a:r>
            <a:r>
              <a:rPr b="1" lang="en-US" sz="100">
                <a:solidFill>
                  <a:schemeClr val="dk1"/>
                </a:solidFill>
              </a:rPr>
              <a:t> </a:t>
            </a:r>
            <a:r>
              <a:rPr b="1" lang="en-US" sz="2200">
                <a:solidFill>
                  <a:schemeClr val="dk1"/>
                </a:solidFill>
              </a:rPr>
              <a:t>D session leader</a:t>
            </a:r>
            <a:r>
              <a:rPr lang="en-US" sz="2200">
                <a:solidFill>
                  <a:schemeClr val="dk1"/>
                </a:solidFill>
              </a:rPr>
              <a:t> – trained individual who plans and leads Joint Application Design sessions</a:t>
            </a:r>
            <a:endParaRPr/>
          </a:p>
          <a:p>
            <a:pPr indent="-256032" lvl="0" marL="256032" rtl="0" algn="l">
              <a:lnSpc>
                <a:spcPct val="100000"/>
              </a:lnSpc>
              <a:spcBef>
                <a:spcPts val="1500"/>
              </a:spcBef>
              <a:spcAft>
                <a:spcPts val="0"/>
              </a:spcAft>
              <a:buSzPts val="2200"/>
              <a:buChar char="•"/>
            </a:pPr>
            <a:r>
              <a:rPr b="1" lang="en-US" sz="2200">
                <a:solidFill>
                  <a:schemeClr val="dk1"/>
                </a:solidFill>
              </a:rPr>
              <a:t>Scribe</a:t>
            </a:r>
            <a:r>
              <a:rPr lang="en-US" sz="2200">
                <a:solidFill>
                  <a:schemeClr val="dk1"/>
                </a:solidFill>
              </a:rPr>
              <a:t> – person who makes detailed notes of the happenings at a Joint Application Design session</a:t>
            </a:r>
            <a:endParaRPr/>
          </a:p>
          <a:p>
            <a:pPr indent="-256032" lvl="0" marL="256032" rtl="0" algn="l">
              <a:lnSpc>
                <a:spcPct val="100000"/>
              </a:lnSpc>
              <a:spcBef>
                <a:spcPts val="1500"/>
              </a:spcBef>
              <a:spcAft>
                <a:spcPts val="0"/>
              </a:spcAft>
              <a:buSzPts val="2200"/>
              <a:buChar char="•"/>
            </a:pPr>
            <a:r>
              <a:rPr lang="en-US" sz="2200">
                <a:solidFill>
                  <a:schemeClr val="dk1"/>
                </a:solidFill>
              </a:rPr>
              <a:t>End results of a J</a:t>
            </a:r>
            <a:r>
              <a:rPr lang="en-US" sz="100">
                <a:solidFill>
                  <a:schemeClr val="dk1"/>
                </a:solidFill>
              </a:rPr>
              <a:t> </a:t>
            </a:r>
            <a:r>
              <a:rPr lang="en-US" sz="2200">
                <a:solidFill>
                  <a:schemeClr val="dk1"/>
                </a:solidFill>
              </a:rPr>
              <a:t>A</a:t>
            </a:r>
            <a:r>
              <a:rPr lang="en-US" sz="100">
                <a:solidFill>
                  <a:schemeClr val="dk1"/>
                </a:solidFill>
              </a:rPr>
              <a:t> </a:t>
            </a:r>
            <a:r>
              <a:rPr lang="en-US" sz="2200">
                <a:solidFill>
                  <a:schemeClr val="dk1"/>
                </a:solidFill>
              </a:rPr>
              <a:t>D:</a:t>
            </a:r>
            <a:endParaRPr/>
          </a:p>
          <a:p>
            <a:pPr indent="-283464" lvl="1" marL="742950" rtl="0" algn="l">
              <a:lnSpc>
                <a:spcPct val="100000"/>
              </a:lnSpc>
              <a:spcBef>
                <a:spcPts val="600"/>
              </a:spcBef>
              <a:spcAft>
                <a:spcPts val="0"/>
              </a:spcAft>
              <a:buSzPts val="2200"/>
              <a:buChar char="–"/>
            </a:pPr>
            <a:r>
              <a:rPr lang="en-US" sz="2200">
                <a:solidFill>
                  <a:schemeClr val="dk1"/>
                </a:solidFill>
              </a:rPr>
              <a:t>Documentation detailing existing system</a:t>
            </a:r>
            <a:endParaRPr/>
          </a:p>
          <a:p>
            <a:pPr indent="-283464" lvl="1" marL="742950" rtl="0" algn="l">
              <a:lnSpc>
                <a:spcPct val="100000"/>
              </a:lnSpc>
              <a:spcBef>
                <a:spcPts val="600"/>
              </a:spcBef>
              <a:spcAft>
                <a:spcPts val="0"/>
              </a:spcAft>
              <a:buSzPts val="2200"/>
              <a:buChar char="–"/>
            </a:pPr>
            <a:r>
              <a:rPr lang="en-US" sz="2200">
                <a:solidFill>
                  <a:schemeClr val="dk1"/>
                </a:solidFill>
              </a:rPr>
              <a:t>Features of proposed system</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7"/>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400"/>
              <a:buFont typeface="Times New Roman"/>
              <a:buNone/>
            </a:pPr>
            <a:r>
              <a:rPr lang="en-US" sz="3400"/>
              <a:t>Illustration of the Typical Room Layout for a J</a:t>
            </a:r>
            <a:r>
              <a:rPr lang="en-US" sz="100"/>
              <a:t> </a:t>
            </a:r>
            <a:r>
              <a:rPr lang="en-US" sz="3400"/>
              <a:t>A</a:t>
            </a:r>
            <a:r>
              <a:rPr lang="en-US" sz="100"/>
              <a:t> </a:t>
            </a:r>
            <a:r>
              <a:rPr lang="en-US" sz="3400"/>
              <a:t>D</a:t>
            </a:r>
            <a:endParaRPr/>
          </a:p>
        </p:txBody>
      </p:sp>
      <p:pic>
        <p:nvPicPr>
          <p:cNvPr descr="A typical J A D room layout is as follows.  At the center of the room there is a horseshoe shaped table with chairs and name tents for 14 participants. There is also one laptop on the table. A large screen is hanging on the right side of the room. A large whiteboard is located on the front wall with agenda overview containing a list of 9 items posted on it. A flip chart for open issues is located at the corner near the door on the right side of the room. On the left side of the room there are flip chart sheets displaying a diagram of order processing overview. " id="332" name="Google Shape;332;p27"/>
          <p:cNvPicPr preferRelativeResize="0"/>
          <p:nvPr/>
        </p:nvPicPr>
        <p:blipFill rotWithShape="1">
          <a:blip r:embed="rId3">
            <a:alphaModFix/>
          </a:blip>
          <a:srcRect b="0" l="0" r="0" t="0"/>
          <a:stretch/>
        </p:blipFill>
        <p:spPr>
          <a:xfrm>
            <a:off x="1663956" y="1969855"/>
            <a:ext cx="5816088" cy="3883489"/>
          </a:xfrm>
          <a:prstGeom prst="rect">
            <a:avLst/>
          </a:prstGeom>
          <a:noFill/>
          <a:ln>
            <a:noFill/>
          </a:ln>
        </p:spPr>
      </p:pic>
      <p:sp>
        <p:nvSpPr>
          <p:cNvPr id="333" name="Google Shape;333;p27"/>
          <p:cNvSpPr txBox="1"/>
          <p:nvPr>
            <p:ph idx="1" type="body"/>
          </p:nvPr>
        </p:nvSpPr>
        <p:spPr>
          <a:xfrm>
            <a:off x="457200" y="6125029"/>
            <a:ext cx="8229600" cy="203200"/>
          </a:xfrm>
          <a:prstGeom prst="rect">
            <a:avLst/>
          </a:prstGeom>
          <a:noFill/>
          <a:ln>
            <a:noFill/>
          </a:ln>
        </p:spPr>
        <p:txBody>
          <a:bodyPr anchorCtr="0" anchor="t" bIns="0" lIns="0" spcFirstLastPara="1" rIns="0" wrap="square" tIns="0">
            <a:noAutofit/>
          </a:bodyPr>
          <a:lstStyle/>
          <a:p>
            <a:pPr indent="0" lvl="0" marL="432" rtl="0" algn="l">
              <a:lnSpc>
                <a:spcPct val="100000"/>
              </a:lnSpc>
              <a:spcBef>
                <a:spcPts val="0"/>
              </a:spcBef>
              <a:spcAft>
                <a:spcPts val="0"/>
              </a:spcAft>
              <a:buSzPts val="1200"/>
              <a:buNone/>
            </a:pPr>
            <a:r>
              <a:rPr lang="en-US" sz="1200"/>
              <a:t>(</a:t>
            </a:r>
            <a:r>
              <a:rPr b="1" lang="en-US" sz="1200"/>
              <a:t>Source</a:t>
            </a:r>
            <a:r>
              <a:rPr lang="en-US" sz="1200"/>
              <a:t>: Based on Wood and Silver, 1995)</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8"/>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Learning Objectives</a:t>
            </a:r>
            <a:endParaRPr/>
          </a:p>
        </p:txBody>
      </p:sp>
      <p:sp>
        <p:nvSpPr>
          <p:cNvPr id="339" name="Google Shape;339;p28"/>
          <p:cNvSpPr txBox="1"/>
          <p:nvPr>
            <p:ph idx="1" type="body"/>
          </p:nvPr>
        </p:nvSpPr>
        <p:spPr>
          <a:xfrm>
            <a:off x="457200" y="1556326"/>
            <a:ext cx="8229600" cy="4434275"/>
          </a:xfrm>
          <a:prstGeom prst="rect">
            <a:avLst/>
          </a:prstGeom>
          <a:noFill/>
          <a:ln>
            <a:noFill/>
          </a:ln>
        </p:spPr>
        <p:txBody>
          <a:bodyPr anchorCtr="0" anchor="t" bIns="0" lIns="0" spcFirstLastPara="1" rIns="0" wrap="square" tIns="0">
            <a:noAutofit/>
          </a:bodyPr>
          <a:lstStyle/>
          <a:p>
            <a:pPr indent="0" lvl="0" marL="432" rtl="0" algn="l">
              <a:lnSpc>
                <a:spcPct val="100000"/>
              </a:lnSpc>
              <a:spcBef>
                <a:spcPts val="0"/>
              </a:spcBef>
              <a:spcAft>
                <a:spcPts val="0"/>
              </a:spcAft>
              <a:buSzPts val="1800"/>
              <a:buNone/>
            </a:pPr>
            <a:r>
              <a:rPr b="1" lang="en-US" sz="1800">
                <a:solidFill>
                  <a:srgbClr val="007FA3"/>
                </a:solidFill>
              </a:rPr>
              <a:t>3.1</a:t>
            </a:r>
            <a:r>
              <a:rPr lang="en-US" sz="1800"/>
              <a:t> Describe options for designing and conducting interviews and developing a plan for conducting an interview to determine system requirements</a:t>
            </a:r>
            <a:endParaRPr/>
          </a:p>
          <a:p>
            <a:pPr indent="0" lvl="0" marL="432" rtl="0" algn="l">
              <a:lnSpc>
                <a:spcPct val="100000"/>
              </a:lnSpc>
              <a:spcBef>
                <a:spcPts val="1500"/>
              </a:spcBef>
              <a:spcAft>
                <a:spcPts val="0"/>
              </a:spcAft>
              <a:buSzPts val="1800"/>
              <a:buNone/>
            </a:pPr>
            <a:r>
              <a:rPr b="1" lang="en-US" sz="1800">
                <a:solidFill>
                  <a:srgbClr val="007FA3"/>
                </a:solidFill>
              </a:rPr>
              <a:t>3.2</a:t>
            </a:r>
            <a:r>
              <a:rPr b="1" lang="en-US" sz="1800">
                <a:solidFill>
                  <a:schemeClr val="accent1"/>
                </a:solidFill>
              </a:rPr>
              <a:t> </a:t>
            </a:r>
            <a:r>
              <a:rPr lang="en-US" sz="1800"/>
              <a:t>Explain the advantages and pitfalls of observing workers and analyzing business documents to determine system requirements</a:t>
            </a:r>
            <a:endParaRPr/>
          </a:p>
          <a:p>
            <a:pPr indent="0" lvl="0" marL="432" rtl="0" algn="l">
              <a:lnSpc>
                <a:spcPct val="100000"/>
              </a:lnSpc>
              <a:spcBef>
                <a:spcPts val="1500"/>
              </a:spcBef>
              <a:spcAft>
                <a:spcPts val="0"/>
              </a:spcAft>
              <a:buSzPts val="1800"/>
              <a:buNone/>
            </a:pPr>
            <a:r>
              <a:rPr b="1" lang="en-US" sz="1800">
                <a:solidFill>
                  <a:srgbClr val="007FA3"/>
                </a:solidFill>
              </a:rPr>
              <a:t>3.3</a:t>
            </a:r>
            <a:r>
              <a:rPr lang="en-US" sz="1800"/>
              <a:t> Explain how computing can provide support for requirements determination</a:t>
            </a:r>
            <a:endParaRPr/>
          </a:p>
          <a:p>
            <a:pPr indent="0" lvl="0" marL="432" rtl="0" algn="l">
              <a:lnSpc>
                <a:spcPct val="100000"/>
              </a:lnSpc>
              <a:spcBef>
                <a:spcPts val="1500"/>
              </a:spcBef>
              <a:spcAft>
                <a:spcPts val="0"/>
              </a:spcAft>
              <a:buSzPts val="1800"/>
              <a:buNone/>
            </a:pPr>
            <a:r>
              <a:rPr b="1" lang="en-US" sz="1800">
                <a:solidFill>
                  <a:srgbClr val="007FA3"/>
                </a:solidFill>
              </a:rPr>
              <a:t>3.4</a:t>
            </a:r>
            <a:r>
              <a:rPr b="1" lang="en-US" sz="1800">
                <a:solidFill>
                  <a:schemeClr val="accent1"/>
                </a:solidFill>
              </a:rPr>
              <a:t> </a:t>
            </a:r>
            <a:r>
              <a:rPr lang="en-US" sz="1800"/>
              <a:t>Participate in and help plan a Joint Application Design session</a:t>
            </a:r>
            <a:endParaRPr/>
          </a:p>
          <a:p>
            <a:pPr indent="0" lvl="0" marL="432" rtl="0" algn="l">
              <a:lnSpc>
                <a:spcPct val="100000"/>
              </a:lnSpc>
              <a:spcBef>
                <a:spcPts val="1500"/>
              </a:spcBef>
              <a:spcAft>
                <a:spcPts val="0"/>
              </a:spcAft>
              <a:buSzPts val="1800"/>
              <a:buNone/>
            </a:pPr>
            <a:r>
              <a:rPr b="1" lang="en-US" sz="1800">
                <a:solidFill>
                  <a:srgbClr val="C00000"/>
                </a:solidFill>
              </a:rPr>
              <a:t>3.5 Use prototyping during requirements determination</a:t>
            </a:r>
            <a:endParaRPr/>
          </a:p>
          <a:p>
            <a:pPr indent="0" lvl="0" marL="432" rtl="0" algn="l">
              <a:lnSpc>
                <a:spcPct val="100000"/>
              </a:lnSpc>
              <a:spcBef>
                <a:spcPts val="1500"/>
              </a:spcBef>
              <a:spcAft>
                <a:spcPts val="0"/>
              </a:spcAft>
              <a:buSzPts val="1800"/>
              <a:buNone/>
            </a:pPr>
            <a:r>
              <a:rPr b="1" lang="en-US" sz="1800">
                <a:solidFill>
                  <a:srgbClr val="007FA3"/>
                </a:solidFill>
              </a:rPr>
              <a:t>3.6</a:t>
            </a:r>
            <a:r>
              <a:rPr lang="en-US" sz="1800"/>
              <a:t> Describe contemporary approaches to requirements determination</a:t>
            </a:r>
            <a:endParaRPr/>
          </a:p>
          <a:p>
            <a:pPr indent="0" lvl="0" marL="432" rtl="0" algn="l">
              <a:lnSpc>
                <a:spcPct val="100000"/>
              </a:lnSpc>
              <a:spcBef>
                <a:spcPts val="1500"/>
              </a:spcBef>
              <a:spcAft>
                <a:spcPts val="0"/>
              </a:spcAft>
              <a:buSzPts val="1800"/>
              <a:buNone/>
            </a:pPr>
            <a:r>
              <a:rPr b="1" lang="en-US" sz="1800">
                <a:solidFill>
                  <a:srgbClr val="007FA3"/>
                </a:solidFill>
              </a:rPr>
              <a:t>3.7</a:t>
            </a:r>
            <a:r>
              <a:rPr b="1" lang="en-US" sz="1800">
                <a:solidFill>
                  <a:schemeClr val="accent1"/>
                </a:solidFill>
              </a:rPr>
              <a:t> </a:t>
            </a:r>
            <a:r>
              <a:rPr lang="en-US" sz="1800"/>
              <a:t>Understand how requirements determination techniques determination techniques apply to the development of electronic commerce applications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9"/>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400"/>
              <a:buFont typeface="Times New Roman"/>
              <a:buNone/>
            </a:pPr>
            <a:r>
              <a:rPr lang="en-US" sz="3400"/>
              <a:t>Using Prototyping During Requirements Determination </a:t>
            </a:r>
            <a:r>
              <a:rPr b="0" lang="en-US" sz="2000"/>
              <a:t>(1 of 4)</a:t>
            </a:r>
            <a:endParaRPr b="0" sz="2000"/>
          </a:p>
        </p:txBody>
      </p:sp>
      <p:sp>
        <p:nvSpPr>
          <p:cNvPr id="345" name="Google Shape;345;p29"/>
          <p:cNvSpPr txBox="1"/>
          <p:nvPr>
            <p:ph idx="2" type="body"/>
          </p:nvPr>
        </p:nvSpPr>
        <p:spPr>
          <a:xfrm>
            <a:off x="457200" y="1754156"/>
            <a:ext cx="8077200" cy="3547516"/>
          </a:xfrm>
          <a:prstGeom prst="rect">
            <a:avLst/>
          </a:prstGeom>
          <a:noFill/>
          <a:ln>
            <a:noFill/>
          </a:ln>
        </p:spPr>
        <p:txBody>
          <a:bodyPr anchorCtr="0" anchor="t" bIns="0" lIns="0" spcFirstLastPara="1" rIns="0" wrap="square" tIns="0">
            <a:noAutofit/>
          </a:bodyPr>
          <a:lstStyle/>
          <a:p>
            <a:pPr indent="-256032" lvl="0" marL="256032" rtl="0" algn="l">
              <a:lnSpc>
                <a:spcPct val="100000"/>
              </a:lnSpc>
              <a:spcBef>
                <a:spcPts val="0"/>
              </a:spcBef>
              <a:spcAft>
                <a:spcPts val="0"/>
              </a:spcAft>
              <a:buSzPts val="2400"/>
              <a:buChar char="•"/>
            </a:pPr>
            <a:r>
              <a:rPr b="1" lang="en-US">
                <a:solidFill>
                  <a:schemeClr val="dk1"/>
                </a:solidFill>
              </a:rPr>
              <a:t>Prototyping</a:t>
            </a:r>
            <a:r>
              <a:rPr lang="en-US">
                <a:solidFill>
                  <a:schemeClr val="dk1"/>
                </a:solidFill>
              </a:rPr>
              <a:t> </a:t>
            </a:r>
            <a:r>
              <a:rPr lang="en-US"/>
              <a:t>– iterative process of systems development in which requirements are converted to a working system that is continually revised through close collaboration between an analyst and users</a:t>
            </a:r>
            <a:endParaRPr/>
          </a:p>
          <a:p>
            <a:pPr indent="-283464" lvl="1" marL="740664" rtl="0" algn="l">
              <a:lnSpc>
                <a:spcPct val="100000"/>
              </a:lnSpc>
              <a:spcBef>
                <a:spcPts val="600"/>
              </a:spcBef>
              <a:spcAft>
                <a:spcPts val="0"/>
              </a:spcAft>
              <a:buSzPts val="2400"/>
              <a:buChar char="–"/>
            </a:pPr>
            <a:r>
              <a:rPr lang="en-US"/>
              <a:t>Quickly converts basic requirements into working, limited version of final information system</a:t>
            </a:r>
            <a:endParaRPr/>
          </a:p>
          <a:p>
            <a:pPr indent="-283464" lvl="1" marL="740664" rtl="0" algn="l">
              <a:lnSpc>
                <a:spcPct val="100000"/>
              </a:lnSpc>
              <a:spcBef>
                <a:spcPts val="600"/>
              </a:spcBef>
              <a:spcAft>
                <a:spcPts val="0"/>
              </a:spcAft>
              <a:buSzPts val="2400"/>
              <a:buChar char="–"/>
            </a:pPr>
            <a:r>
              <a:rPr lang="en-US"/>
              <a:t>Viewed and tested by the user</a:t>
            </a:r>
            <a:endParaRPr/>
          </a:p>
          <a:p>
            <a:pPr indent="-283464" lvl="1" marL="740664" rtl="0" algn="l">
              <a:lnSpc>
                <a:spcPct val="100000"/>
              </a:lnSpc>
              <a:spcBef>
                <a:spcPts val="600"/>
              </a:spcBef>
              <a:spcAft>
                <a:spcPts val="0"/>
              </a:spcAft>
              <a:buSzPts val="2400"/>
              <a:buChar char="–"/>
            </a:pPr>
            <a:r>
              <a:rPr lang="en-US"/>
              <a:t>Prompts user for modifications for final system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Introduction</a:t>
            </a:r>
            <a:endParaRPr/>
          </a:p>
        </p:txBody>
      </p:sp>
      <p:sp>
        <p:nvSpPr>
          <p:cNvPr id="186" name="Google Shape;186;p3"/>
          <p:cNvSpPr txBox="1"/>
          <p:nvPr>
            <p:ph idx="1" type="body"/>
          </p:nvPr>
        </p:nvSpPr>
        <p:spPr>
          <a:xfrm>
            <a:off x="457200" y="1556326"/>
            <a:ext cx="8229600" cy="4434275"/>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400"/>
              <a:buChar char="•"/>
            </a:pPr>
            <a:r>
              <a:rPr lang="en-US"/>
              <a:t>Analysis has two subphases:</a:t>
            </a:r>
            <a:endParaRPr/>
          </a:p>
          <a:p>
            <a:pPr indent="-284400" lvl="1" marL="742950" rtl="0" algn="l">
              <a:lnSpc>
                <a:spcPct val="100000"/>
              </a:lnSpc>
              <a:spcBef>
                <a:spcPts val="600"/>
              </a:spcBef>
              <a:spcAft>
                <a:spcPts val="0"/>
              </a:spcAft>
              <a:buSzPts val="2400"/>
              <a:buChar char="–"/>
            </a:pPr>
            <a:r>
              <a:rPr lang="en-US"/>
              <a:t>Requirements determination</a:t>
            </a:r>
            <a:endParaRPr/>
          </a:p>
          <a:p>
            <a:pPr indent="-284400" lvl="1" marL="742950" rtl="0" algn="l">
              <a:lnSpc>
                <a:spcPct val="100000"/>
              </a:lnSpc>
              <a:spcBef>
                <a:spcPts val="600"/>
              </a:spcBef>
              <a:spcAft>
                <a:spcPts val="0"/>
              </a:spcAft>
              <a:buSzPts val="2400"/>
              <a:buChar char="–"/>
            </a:pPr>
            <a:r>
              <a:rPr lang="en-US"/>
              <a:t>Requirements structuring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0"/>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400"/>
              <a:buFont typeface="Times New Roman"/>
              <a:buNone/>
            </a:pPr>
            <a:r>
              <a:rPr lang="en-US" sz="3400"/>
              <a:t>The Prototyping Methodology</a:t>
            </a:r>
            <a:endParaRPr/>
          </a:p>
        </p:txBody>
      </p:sp>
      <p:pic>
        <p:nvPicPr>
          <p:cNvPr descr="The prototyping methodology is shown as an iterative process that involves analysts and users, where each version of prototype is built and rebuilt according to user feedback. The prototyping methodology consists of 5 following stages. Identify problem. Develop prototype. Implement and use prototype. Convert to operational system. Revise and enhance prototype. After the problem has been identified, the initial requirements are submitted for prototype development. After prototype is developed, a working prototype is sent to users for implementation and use of the prototype. If prototype is inefficient, it is sent for conversion to an operational system. If users encounter problems with prototype during implementation and use, the prototype is sent for revision and enhancement. Based on the new requirements coming into revision and enhancement, the next prototype version is sent back to users for another test." id="352" name="Google Shape;352;p30"/>
          <p:cNvPicPr preferRelativeResize="0"/>
          <p:nvPr/>
        </p:nvPicPr>
        <p:blipFill rotWithShape="1">
          <a:blip r:embed="rId3">
            <a:alphaModFix/>
          </a:blip>
          <a:srcRect b="0" l="0" r="0" t="0"/>
          <a:stretch/>
        </p:blipFill>
        <p:spPr>
          <a:xfrm>
            <a:off x="1456674" y="1913486"/>
            <a:ext cx="6230652" cy="3462828"/>
          </a:xfrm>
          <a:prstGeom prst="rect">
            <a:avLst/>
          </a:prstGeom>
          <a:noFill/>
          <a:ln>
            <a:noFill/>
          </a:ln>
        </p:spPr>
      </p:pic>
      <p:sp>
        <p:nvSpPr>
          <p:cNvPr id="353" name="Google Shape;353;p30"/>
          <p:cNvSpPr txBox="1"/>
          <p:nvPr>
            <p:ph idx="1" type="body"/>
          </p:nvPr>
        </p:nvSpPr>
        <p:spPr>
          <a:xfrm>
            <a:off x="457200" y="5943600"/>
            <a:ext cx="8229600" cy="384629"/>
          </a:xfrm>
          <a:prstGeom prst="rect">
            <a:avLst/>
          </a:prstGeom>
          <a:noFill/>
          <a:ln>
            <a:noFill/>
          </a:ln>
        </p:spPr>
        <p:txBody>
          <a:bodyPr anchorCtr="0" anchor="t" bIns="0" lIns="0" spcFirstLastPara="1" rIns="0" wrap="square" tIns="0">
            <a:noAutofit/>
          </a:bodyPr>
          <a:lstStyle/>
          <a:p>
            <a:pPr indent="0" lvl="0" marL="432" rtl="0" algn="l">
              <a:lnSpc>
                <a:spcPct val="100000"/>
              </a:lnSpc>
              <a:spcBef>
                <a:spcPts val="0"/>
              </a:spcBef>
              <a:spcAft>
                <a:spcPts val="0"/>
              </a:spcAft>
              <a:buSzPts val="1200"/>
              <a:buNone/>
            </a:pPr>
            <a:r>
              <a:rPr lang="en-US" sz="1200"/>
              <a:t>(</a:t>
            </a:r>
            <a:r>
              <a:rPr b="1" lang="en-US" sz="1200"/>
              <a:t>Source</a:t>
            </a:r>
            <a:r>
              <a:rPr lang="en-US" sz="1200"/>
              <a:t>: Based on Naumann, J. D. &amp; Jenkins, A. M. (1982). Prototyping: The New Paradigm for Systems Development. </a:t>
            </a:r>
            <a:r>
              <a:rPr b="1" lang="en-US" sz="1200"/>
              <a:t>M</a:t>
            </a:r>
            <a:r>
              <a:rPr b="1" lang="en-US" sz="100"/>
              <a:t> </a:t>
            </a:r>
            <a:r>
              <a:rPr b="1" lang="en-US" sz="1200"/>
              <a:t>I</a:t>
            </a:r>
            <a:r>
              <a:rPr b="1" lang="en-US" sz="100"/>
              <a:t> </a:t>
            </a:r>
            <a:r>
              <a:rPr b="1" lang="en-US" sz="1200"/>
              <a:t>S Quarterly</a:t>
            </a:r>
            <a:r>
              <a:rPr lang="en-US" sz="1200"/>
              <a:t>, 6(3), 29–44)</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1"/>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400"/>
              <a:buFont typeface="Times New Roman"/>
              <a:buNone/>
            </a:pPr>
            <a:r>
              <a:rPr lang="en-US" sz="3400"/>
              <a:t>McConnell’s Evolutionary Prototyping Model</a:t>
            </a:r>
            <a:endParaRPr/>
          </a:p>
        </p:txBody>
      </p:sp>
      <p:pic>
        <p:nvPicPr>
          <p:cNvPr descr="McConnell’s evolutionary prototyping model consists of an arrow passing through 4 following stages. Initial concept. Design and implement initial prototype. Refine prototype until acceptable. Complete and release prototype. At the refine prototype stage, an arrow is making several spiral loops, representing refinement process. " id="359" name="Google Shape;359;p31"/>
          <p:cNvPicPr preferRelativeResize="0"/>
          <p:nvPr/>
        </p:nvPicPr>
        <p:blipFill rotWithShape="1">
          <a:blip r:embed="rId3">
            <a:alphaModFix/>
          </a:blip>
          <a:srcRect b="0" l="0" r="0" t="0"/>
          <a:stretch/>
        </p:blipFill>
        <p:spPr>
          <a:xfrm>
            <a:off x="456843" y="2182260"/>
            <a:ext cx="8230313" cy="249348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2"/>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400"/>
              <a:buFont typeface="Times New Roman"/>
              <a:buNone/>
            </a:pPr>
            <a:r>
              <a:rPr lang="en-US" sz="3400"/>
              <a:t>Using Prototyping During Requirements Determination </a:t>
            </a:r>
            <a:r>
              <a:rPr b="0" lang="en-US" sz="2000"/>
              <a:t>(2 of 4)</a:t>
            </a:r>
            <a:endParaRPr b="0" sz="2000"/>
          </a:p>
        </p:txBody>
      </p:sp>
      <p:sp>
        <p:nvSpPr>
          <p:cNvPr id="365" name="Google Shape;365;p32"/>
          <p:cNvSpPr txBox="1"/>
          <p:nvPr>
            <p:ph idx="2" type="body"/>
          </p:nvPr>
        </p:nvSpPr>
        <p:spPr>
          <a:xfrm>
            <a:off x="457200" y="1698172"/>
            <a:ext cx="8229600" cy="4238172"/>
          </a:xfrm>
          <a:prstGeom prst="rect">
            <a:avLst/>
          </a:prstGeom>
          <a:noFill/>
          <a:ln>
            <a:noFill/>
          </a:ln>
        </p:spPr>
        <p:txBody>
          <a:bodyPr anchorCtr="0" anchor="t" bIns="0" lIns="0" spcFirstLastPara="1" rIns="0" wrap="square" tIns="0">
            <a:noAutofit/>
          </a:bodyPr>
          <a:lstStyle/>
          <a:p>
            <a:pPr indent="-256032" lvl="0" marL="256032" rtl="0" algn="l">
              <a:lnSpc>
                <a:spcPct val="100000"/>
              </a:lnSpc>
              <a:spcBef>
                <a:spcPts val="0"/>
              </a:spcBef>
              <a:spcAft>
                <a:spcPts val="0"/>
              </a:spcAft>
              <a:buSzPts val="2400"/>
              <a:buChar char="•"/>
            </a:pPr>
            <a:r>
              <a:rPr lang="en-US">
                <a:solidFill>
                  <a:srgbClr val="000000"/>
                </a:solidFill>
              </a:rPr>
              <a:t>Evolutionary Prototyping</a:t>
            </a:r>
            <a:endParaRPr/>
          </a:p>
          <a:p>
            <a:pPr indent="-283464" lvl="1" marL="740664" rtl="0" algn="l">
              <a:lnSpc>
                <a:spcPct val="100000"/>
              </a:lnSpc>
              <a:spcBef>
                <a:spcPts val="600"/>
              </a:spcBef>
              <a:spcAft>
                <a:spcPts val="0"/>
              </a:spcAft>
              <a:buSzPts val="2400"/>
              <a:buChar char="–"/>
            </a:pPr>
            <a:r>
              <a:rPr lang="en-US">
                <a:solidFill>
                  <a:srgbClr val="000000"/>
                </a:solidFill>
              </a:rPr>
              <a:t>Begin by modeling part of the target system</a:t>
            </a:r>
            <a:endParaRPr/>
          </a:p>
          <a:p>
            <a:pPr indent="-228600" lvl="2" marL="1143000" rtl="0" algn="l">
              <a:lnSpc>
                <a:spcPct val="100000"/>
              </a:lnSpc>
              <a:spcBef>
                <a:spcPts val="600"/>
              </a:spcBef>
              <a:spcAft>
                <a:spcPts val="0"/>
              </a:spcAft>
              <a:buSzPts val="2400"/>
              <a:buChar char="▪"/>
            </a:pPr>
            <a:r>
              <a:rPr lang="en-US">
                <a:solidFill>
                  <a:srgbClr val="000000"/>
                </a:solidFill>
              </a:rPr>
              <a:t>If successful, evolve rest of the system from those parts</a:t>
            </a:r>
            <a:endParaRPr/>
          </a:p>
          <a:p>
            <a:pPr indent="-283464" lvl="1" marL="740664" rtl="0" algn="l">
              <a:lnSpc>
                <a:spcPct val="100000"/>
              </a:lnSpc>
              <a:spcBef>
                <a:spcPts val="600"/>
              </a:spcBef>
              <a:spcAft>
                <a:spcPts val="0"/>
              </a:spcAft>
              <a:buSzPts val="2400"/>
              <a:buChar char="–"/>
            </a:pPr>
            <a:r>
              <a:rPr lang="en-US">
                <a:solidFill>
                  <a:srgbClr val="000000"/>
                </a:solidFill>
              </a:rPr>
              <a:t>Prototype becomes the actual production system</a:t>
            </a:r>
            <a:endParaRPr/>
          </a:p>
          <a:p>
            <a:pPr indent="-256032" lvl="0" marL="256032" rtl="0" algn="l">
              <a:lnSpc>
                <a:spcPct val="100000"/>
              </a:lnSpc>
              <a:spcBef>
                <a:spcPts val="1500"/>
              </a:spcBef>
              <a:spcAft>
                <a:spcPts val="0"/>
              </a:spcAft>
              <a:buSzPts val="2400"/>
              <a:buChar char="•"/>
            </a:pPr>
            <a:r>
              <a:rPr lang="en-US">
                <a:solidFill>
                  <a:srgbClr val="000000"/>
                </a:solidFill>
              </a:rPr>
              <a:t>Throwaway Prototyping</a:t>
            </a:r>
            <a:endParaRPr/>
          </a:p>
          <a:p>
            <a:pPr indent="-283464" lvl="1" marL="740664" rtl="0" algn="l">
              <a:lnSpc>
                <a:spcPct val="100000"/>
              </a:lnSpc>
              <a:spcBef>
                <a:spcPts val="600"/>
              </a:spcBef>
              <a:spcAft>
                <a:spcPts val="0"/>
              </a:spcAft>
              <a:buSzPts val="2400"/>
              <a:buChar char="–"/>
            </a:pPr>
            <a:r>
              <a:rPr lang="en-US">
                <a:solidFill>
                  <a:srgbClr val="000000"/>
                </a:solidFill>
              </a:rPr>
              <a:t>Prototype is not preserved once system is built</a:t>
            </a:r>
            <a:endParaRPr/>
          </a:p>
          <a:p>
            <a:pPr indent="-283464" lvl="1" marL="740664" rtl="0" algn="l">
              <a:lnSpc>
                <a:spcPct val="100000"/>
              </a:lnSpc>
              <a:spcBef>
                <a:spcPts val="600"/>
              </a:spcBef>
              <a:spcAft>
                <a:spcPts val="0"/>
              </a:spcAft>
              <a:buSzPts val="2400"/>
              <a:buChar char="–"/>
            </a:pPr>
            <a:r>
              <a:rPr lang="en-US">
                <a:solidFill>
                  <a:srgbClr val="000000"/>
                </a:solidFill>
              </a:rPr>
              <a:t>Quickly developed as a mockup</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3"/>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400"/>
              <a:buFont typeface="Times New Roman"/>
              <a:buNone/>
            </a:pPr>
            <a:r>
              <a:rPr lang="en-US" sz="3400"/>
              <a:t>Using Prototyping During Requirements Determination </a:t>
            </a:r>
            <a:r>
              <a:rPr b="0" lang="en-US" sz="2000"/>
              <a:t>(3 of 4)</a:t>
            </a:r>
            <a:endParaRPr b="0" sz="2000"/>
          </a:p>
        </p:txBody>
      </p:sp>
      <p:sp>
        <p:nvSpPr>
          <p:cNvPr id="371" name="Google Shape;371;p33"/>
          <p:cNvSpPr txBox="1"/>
          <p:nvPr>
            <p:ph idx="2" type="body"/>
          </p:nvPr>
        </p:nvSpPr>
        <p:spPr>
          <a:xfrm>
            <a:off x="457200" y="1707502"/>
            <a:ext cx="8229600" cy="4228841"/>
          </a:xfrm>
          <a:prstGeom prst="rect">
            <a:avLst/>
          </a:prstGeom>
          <a:noFill/>
          <a:ln>
            <a:noFill/>
          </a:ln>
        </p:spPr>
        <p:txBody>
          <a:bodyPr anchorCtr="0" anchor="t" bIns="0" lIns="0" spcFirstLastPara="1" rIns="0" wrap="square" tIns="0">
            <a:noAutofit/>
          </a:bodyPr>
          <a:lstStyle/>
          <a:p>
            <a:pPr indent="-256032" lvl="0" marL="256032" rtl="0" algn="l">
              <a:lnSpc>
                <a:spcPct val="100000"/>
              </a:lnSpc>
              <a:spcBef>
                <a:spcPts val="0"/>
              </a:spcBef>
              <a:spcAft>
                <a:spcPts val="0"/>
              </a:spcAft>
              <a:buSzPts val="2400"/>
              <a:buChar char="•"/>
            </a:pPr>
            <a:r>
              <a:rPr lang="en-US"/>
              <a:t>Prototyping is most useful when:</a:t>
            </a:r>
            <a:endParaRPr/>
          </a:p>
          <a:p>
            <a:pPr indent="-283464" lvl="1" marL="740664" rtl="0" algn="l">
              <a:lnSpc>
                <a:spcPct val="100000"/>
              </a:lnSpc>
              <a:spcBef>
                <a:spcPts val="600"/>
              </a:spcBef>
              <a:spcAft>
                <a:spcPts val="0"/>
              </a:spcAft>
              <a:buSzPts val="2400"/>
              <a:buChar char="–"/>
            </a:pPr>
            <a:r>
              <a:rPr lang="en-US"/>
              <a:t>User requirements are not clear</a:t>
            </a:r>
            <a:endParaRPr/>
          </a:p>
          <a:p>
            <a:pPr indent="-283464" lvl="1" marL="740664" rtl="0" algn="l">
              <a:lnSpc>
                <a:spcPct val="100000"/>
              </a:lnSpc>
              <a:spcBef>
                <a:spcPts val="600"/>
              </a:spcBef>
              <a:spcAft>
                <a:spcPts val="0"/>
              </a:spcAft>
              <a:buSzPts val="2400"/>
              <a:buChar char="–"/>
            </a:pPr>
            <a:r>
              <a:rPr lang="en-US"/>
              <a:t>Few users are involved in the system</a:t>
            </a:r>
            <a:endParaRPr/>
          </a:p>
          <a:p>
            <a:pPr indent="-283464" lvl="1" marL="740664" rtl="0" algn="l">
              <a:lnSpc>
                <a:spcPct val="100000"/>
              </a:lnSpc>
              <a:spcBef>
                <a:spcPts val="600"/>
              </a:spcBef>
              <a:spcAft>
                <a:spcPts val="0"/>
              </a:spcAft>
              <a:buSzPts val="2400"/>
              <a:buChar char="–"/>
            </a:pPr>
            <a:r>
              <a:rPr lang="en-US"/>
              <a:t>Designs are complex and require concrete form to evaluate</a:t>
            </a:r>
            <a:endParaRPr/>
          </a:p>
          <a:p>
            <a:pPr indent="-283464" lvl="1" marL="740664" rtl="0" algn="l">
              <a:lnSpc>
                <a:spcPct val="100000"/>
              </a:lnSpc>
              <a:spcBef>
                <a:spcPts val="600"/>
              </a:spcBef>
              <a:spcAft>
                <a:spcPts val="0"/>
              </a:spcAft>
              <a:buSzPts val="2400"/>
              <a:buChar char="–"/>
            </a:pPr>
            <a:r>
              <a:rPr lang="en-US"/>
              <a:t>All want specific system requirements as communication problems have existed in the past</a:t>
            </a:r>
            <a:endParaRPr/>
          </a:p>
          <a:p>
            <a:pPr indent="-283464" lvl="1" marL="740664" rtl="0" algn="l">
              <a:lnSpc>
                <a:spcPct val="100000"/>
              </a:lnSpc>
              <a:spcBef>
                <a:spcPts val="600"/>
              </a:spcBef>
              <a:spcAft>
                <a:spcPts val="0"/>
              </a:spcAft>
              <a:buSzPts val="2400"/>
              <a:buChar char="–"/>
            </a:pPr>
            <a:r>
              <a:rPr lang="en-US"/>
              <a:t>Tools and data are readily available to rapidly build a prototype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4"/>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400"/>
              <a:buFont typeface="Times New Roman"/>
              <a:buNone/>
            </a:pPr>
            <a:r>
              <a:rPr lang="en-US" sz="3400"/>
              <a:t>Using Prototyping During Requirements Determination </a:t>
            </a:r>
            <a:r>
              <a:rPr b="0" lang="en-US" sz="2000"/>
              <a:t>(4 of 4)</a:t>
            </a:r>
            <a:endParaRPr b="0" sz="2000"/>
          </a:p>
        </p:txBody>
      </p:sp>
      <p:sp>
        <p:nvSpPr>
          <p:cNvPr id="377" name="Google Shape;377;p34"/>
          <p:cNvSpPr txBox="1"/>
          <p:nvPr>
            <p:ph idx="2" type="body"/>
          </p:nvPr>
        </p:nvSpPr>
        <p:spPr>
          <a:xfrm>
            <a:off x="457200" y="1744824"/>
            <a:ext cx="8229600" cy="2979577"/>
          </a:xfrm>
          <a:prstGeom prst="rect">
            <a:avLst/>
          </a:prstGeom>
          <a:noFill/>
          <a:ln>
            <a:noFill/>
          </a:ln>
        </p:spPr>
        <p:txBody>
          <a:bodyPr anchorCtr="0" anchor="t" bIns="0" lIns="0" spcFirstLastPara="1" rIns="0" wrap="square" tIns="0">
            <a:noAutofit/>
          </a:bodyPr>
          <a:lstStyle/>
          <a:p>
            <a:pPr indent="-256032" lvl="0" marL="256032" rtl="0" algn="l">
              <a:lnSpc>
                <a:spcPct val="100000"/>
              </a:lnSpc>
              <a:spcBef>
                <a:spcPts val="0"/>
              </a:spcBef>
              <a:spcAft>
                <a:spcPts val="0"/>
              </a:spcAft>
              <a:buSzPts val="2400"/>
              <a:buChar char="•"/>
            </a:pPr>
            <a:r>
              <a:rPr lang="en-US"/>
              <a:t>Drawbacks of prototyping as a tool include:</a:t>
            </a:r>
            <a:endParaRPr/>
          </a:p>
          <a:p>
            <a:pPr indent="-283464" lvl="1" marL="740664" rtl="0" algn="l">
              <a:lnSpc>
                <a:spcPct val="100000"/>
              </a:lnSpc>
              <a:spcBef>
                <a:spcPts val="600"/>
              </a:spcBef>
              <a:spcAft>
                <a:spcPts val="0"/>
              </a:spcAft>
              <a:buSzPts val="2400"/>
              <a:buChar char="–"/>
            </a:pPr>
            <a:r>
              <a:rPr lang="en-US"/>
              <a:t>A tendency to avoid creating formal documentation</a:t>
            </a:r>
            <a:endParaRPr/>
          </a:p>
          <a:p>
            <a:pPr indent="-283464" lvl="1" marL="740664" rtl="0" algn="l">
              <a:lnSpc>
                <a:spcPct val="100000"/>
              </a:lnSpc>
              <a:spcBef>
                <a:spcPts val="600"/>
              </a:spcBef>
              <a:spcAft>
                <a:spcPts val="0"/>
              </a:spcAft>
              <a:buSzPts val="2400"/>
              <a:buChar char="–"/>
            </a:pPr>
            <a:r>
              <a:rPr lang="en-US"/>
              <a:t>Difficult to adapt to other potential users</a:t>
            </a:r>
            <a:endParaRPr/>
          </a:p>
          <a:p>
            <a:pPr indent="-283464" lvl="1" marL="740664" rtl="0" algn="l">
              <a:lnSpc>
                <a:spcPct val="100000"/>
              </a:lnSpc>
              <a:spcBef>
                <a:spcPts val="600"/>
              </a:spcBef>
              <a:spcAft>
                <a:spcPts val="0"/>
              </a:spcAft>
              <a:buSzPts val="2400"/>
              <a:buChar char="–"/>
            </a:pPr>
            <a:r>
              <a:rPr lang="en-US"/>
              <a:t>Built as standalones makes it difficult to adapt to other users</a:t>
            </a:r>
            <a:endParaRPr/>
          </a:p>
          <a:p>
            <a:pPr indent="-283464" lvl="1" marL="740664" rtl="0" algn="l">
              <a:lnSpc>
                <a:spcPct val="100000"/>
              </a:lnSpc>
              <a:spcBef>
                <a:spcPts val="600"/>
              </a:spcBef>
              <a:spcAft>
                <a:spcPts val="0"/>
              </a:spcAft>
              <a:buSzPts val="2400"/>
              <a:buChar char="–"/>
            </a:pPr>
            <a:r>
              <a:rPr lang="en-US"/>
              <a:t>S</a:t>
            </a:r>
            <a:r>
              <a:rPr lang="en-US" sz="100"/>
              <a:t> </a:t>
            </a:r>
            <a:r>
              <a:rPr lang="en-US"/>
              <a:t>D</a:t>
            </a:r>
            <a:r>
              <a:rPr lang="en-US" sz="100"/>
              <a:t> </a:t>
            </a:r>
            <a:r>
              <a:rPr lang="en-US"/>
              <a:t>L</a:t>
            </a:r>
            <a:r>
              <a:rPr lang="en-US" sz="100"/>
              <a:t> </a:t>
            </a:r>
            <a:r>
              <a:rPr lang="en-US"/>
              <a:t>C checks are often bypassed</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5"/>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Learning Objectives</a:t>
            </a:r>
            <a:endParaRPr/>
          </a:p>
        </p:txBody>
      </p:sp>
      <p:sp>
        <p:nvSpPr>
          <p:cNvPr id="383" name="Google Shape;383;p35"/>
          <p:cNvSpPr txBox="1"/>
          <p:nvPr>
            <p:ph idx="1" type="body"/>
          </p:nvPr>
        </p:nvSpPr>
        <p:spPr>
          <a:xfrm>
            <a:off x="457200" y="1556326"/>
            <a:ext cx="8229600" cy="4434275"/>
          </a:xfrm>
          <a:prstGeom prst="rect">
            <a:avLst/>
          </a:prstGeom>
          <a:noFill/>
          <a:ln>
            <a:noFill/>
          </a:ln>
        </p:spPr>
        <p:txBody>
          <a:bodyPr anchorCtr="0" anchor="t" bIns="0" lIns="0" spcFirstLastPara="1" rIns="0" wrap="square" tIns="0">
            <a:noAutofit/>
          </a:bodyPr>
          <a:lstStyle/>
          <a:p>
            <a:pPr indent="0" lvl="0" marL="432" rtl="0" algn="l">
              <a:lnSpc>
                <a:spcPct val="100000"/>
              </a:lnSpc>
              <a:spcBef>
                <a:spcPts val="0"/>
              </a:spcBef>
              <a:spcAft>
                <a:spcPts val="0"/>
              </a:spcAft>
              <a:buSzPts val="1800"/>
              <a:buNone/>
            </a:pPr>
            <a:r>
              <a:rPr b="1" lang="en-US" sz="1800">
                <a:solidFill>
                  <a:srgbClr val="007FA3"/>
                </a:solidFill>
              </a:rPr>
              <a:t>3.1</a:t>
            </a:r>
            <a:r>
              <a:rPr lang="en-US" sz="1800"/>
              <a:t> Describe options for designing and conducting interviews and developing a plan for conducting an interview to determine system requirements</a:t>
            </a:r>
            <a:endParaRPr/>
          </a:p>
          <a:p>
            <a:pPr indent="0" lvl="0" marL="432" rtl="0" algn="l">
              <a:lnSpc>
                <a:spcPct val="100000"/>
              </a:lnSpc>
              <a:spcBef>
                <a:spcPts val="1500"/>
              </a:spcBef>
              <a:spcAft>
                <a:spcPts val="0"/>
              </a:spcAft>
              <a:buSzPts val="1800"/>
              <a:buNone/>
            </a:pPr>
            <a:r>
              <a:rPr b="1" lang="en-US" sz="1800">
                <a:solidFill>
                  <a:srgbClr val="007FA3"/>
                </a:solidFill>
              </a:rPr>
              <a:t>3.2</a:t>
            </a:r>
            <a:r>
              <a:rPr b="1" lang="en-US" sz="1800">
                <a:solidFill>
                  <a:schemeClr val="accent1"/>
                </a:solidFill>
              </a:rPr>
              <a:t> </a:t>
            </a:r>
            <a:r>
              <a:rPr lang="en-US" sz="1800"/>
              <a:t>Explain the advantages and pitfalls of observing workers and analyzing business documents to determine system requirements</a:t>
            </a:r>
            <a:endParaRPr/>
          </a:p>
          <a:p>
            <a:pPr indent="0" lvl="0" marL="432" rtl="0" algn="l">
              <a:lnSpc>
                <a:spcPct val="100000"/>
              </a:lnSpc>
              <a:spcBef>
                <a:spcPts val="1500"/>
              </a:spcBef>
              <a:spcAft>
                <a:spcPts val="0"/>
              </a:spcAft>
              <a:buSzPts val="1800"/>
              <a:buNone/>
            </a:pPr>
            <a:r>
              <a:rPr b="1" lang="en-US" sz="1800">
                <a:solidFill>
                  <a:srgbClr val="007FA3"/>
                </a:solidFill>
              </a:rPr>
              <a:t>3.3</a:t>
            </a:r>
            <a:r>
              <a:rPr lang="en-US" sz="1800"/>
              <a:t> Explain how computing can provide support for requirements determination</a:t>
            </a:r>
            <a:endParaRPr/>
          </a:p>
          <a:p>
            <a:pPr indent="0" lvl="0" marL="432" rtl="0" algn="l">
              <a:lnSpc>
                <a:spcPct val="100000"/>
              </a:lnSpc>
              <a:spcBef>
                <a:spcPts val="1500"/>
              </a:spcBef>
              <a:spcAft>
                <a:spcPts val="0"/>
              </a:spcAft>
              <a:buSzPts val="1800"/>
              <a:buNone/>
            </a:pPr>
            <a:r>
              <a:rPr b="1" lang="en-US" sz="1800">
                <a:solidFill>
                  <a:srgbClr val="007FA3"/>
                </a:solidFill>
              </a:rPr>
              <a:t>3.4</a:t>
            </a:r>
            <a:r>
              <a:rPr b="1" lang="en-US" sz="1800">
                <a:solidFill>
                  <a:schemeClr val="accent1"/>
                </a:solidFill>
              </a:rPr>
              <a:t> </a:t>
            </a:r>
            <a:r>
              <a:rPr lang="en-US" sz="1800"/>
              <a:t>Participate in and help plan a Joint Application Design session</a:t>
            </a:r>
            <a:endParaRPr/>
          </a:p>
          <a:p>
            <a:pPr indent="0" lvl="0" marL="432" rtl="0" algn="l">
              <a:lnSpc>
                <a:spcPct val="100000"/>
              </a:lnSpc>
              <a:spcBef>
                <a:spcPts val="1500"/>
              </a:spcBef>
              <a:spcAft>
                <a:spcPts val="0"/>
              </a:spcAft>
              <a:buSzPts val="1800"/>
              <a:buNone/>
            </a:pPr>
            <a:r>
              <a:rPr b="1" lang="en-US" sz="1800">
                <a:solidFill>
                  <a:srgbClr val="007FA3"/>
                </a:solidFill>
              </a:rPr>
              <a:t>3.5</a:t>
            </a:r>
            <a:r>
              <a:rPr b="1" lang="en-US" sz="1800">
                <a:solidFill>
                  <a:schemeClr val="accent1"/>
                </a:solidFill>
              </a:rPr>
              <a:t> </a:t>
            </a:r>
            <a:r>
              <a:rPr lang="en-US" sz="1800"/>
              <a:t>Use prototyping during requirements determination</a:t>
            </a:r>
            <a:endParaRPr/>
          </a:p>
          <a:p>
            <a:pPr indent="0" lvl="0" marL="432" rtl="0" algn="l">
              <a:lnSpc>
                <a:spcPct val="100000"/>
              </a:lnSpc>
              <a:spcBef>
                <a:spcPts val="1500"/>
              </a:spcBef>
              <a:spcAft>
                <a:spcPts val="0"/>
              </a:spcAft>
              <a:buSzPts val="1800"/>
              <a:buNone/>
            </a:pPr>
            <a:r>
              <a:rPr b="1" lang="en-US" sz="1800">
                <a:solidFill>
                  <a:srgbClr val="C00000"/>
                </a:solidFill>
              </a:rPr>
              <a:t>3.6 Describe contemporary approaches to requirements determination</a:t>
            </a:r>
            <a:endParaRPr/>
          </a:p>
          <a:p>
            <a:pPr indent="0" lvl="0" marL="432" rtl="0" algn="l">
              <a:lnSpc>
                <a:spcPct val="100000"/>
              </a:lnSpc>
              <a:spcBef>
                <a:spcPts val="1500"/>
              </a:spcBef>
              <a:spcAft>
                <a:spcPts val="0"/>
              </a:spcAft>
              <a:buSzPts val="1800"/>
              <a:buNone/>
            </a:pPr>
            <a:r>
              <a:rPr b="1" lang="en-US" sz="1800">
                <a:solidFill>
                  <a:srgbClr val="007FA3"/>
                </a:solidFill>
              </a:rPr>
              <a:t>3.7</a:t>
            </a:r>
            <a:r>
              <a:rPr b="1" lang="en-US" sz="1800">
                <a:solidFill>
                  <a:schemeClr val="accent1"/>
                </a:solidFill>
              </a:rPr>
              <a:t> </a:t>
            </a:r>
            <a:r>
              <a:rPr lang="en-US" sz="1800"/>
              <a:t>Understand how requirements determination techniques determination techniques apply to the development of electronic commerce applications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6"/>
          <p:cNvSpPr txBox="1"/>
          <p:nvPr>
            <p:ph type="title"/>
          </p:nvPr>
        </p:nvSpPr>
        <p:spPr>
          <a:xfrm>
            <a:off x="457199" y="215371"/>
            <a:ext cx="8511309"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400"/>
              <a:buFont typeface="Times New Roman"/>
              <a:buNone/>
            </a:pPr>
            <a:r>
              <a:rPr lang="en-US" sz="3400"/>
              <a:t>Business Process Reengineering (B</a:t>
            </a:r>
            <a:r>
              <a:rPr lang="en-US" sz="100"/>
              <a:t> </a:t>
            </a:r>
            <a:r>
              <a:rPr lang="en-US" sz="3400"/>
              <a:t>P</a:t>
            </a:r>
            <a:r>
              <a:rPr lang="en-US" sz="100"/>
              <a:t> </a:t>
            </a:r>
            <a:r>
              <a:rPr lang="en-US" sz="3400"/>
              <a:t>R)</a:t>
            </a:r>
            <a:endParaRPr b="0" sz="3400"/>
          </a:p>
        </p:txBody>
      </p:sp>
      <p:sp>
        <p:nvSpPr>
          <p:cNvPr id="389" name="Google Shape;389;p36"/>
          <p:cNvSpPr txBox="1"/>
          <p:nvPr>
            <p:ph idx="2" type="body"/>
          </p:nvPr>
        </p:nvSpPr>
        <p:spPr>
          <a:xfrm>
            <a:off x="457200" y="1800808"/>
            <a:ext cx="8229600" cy="4320592"/>
          </a:xfrm>
          <a:prstGeom prst="rect">
            <a:avLst/>
          </a:prstGeom>
          <a:noFill/>
          <a:ln>
            <a:noFill/>
          </a:ln>
        </p:spPr>
        <p:txBody>
          <a:bodyPr anchorCtr="0" anchor="t" bIns="0" lIns="0" spcFirstLastPara="1" rIns="0" wrap="square" tIns="0">
            <a:noAutofit/>
          </a:bodyPr>
          <a:lstStyle/>
          <a:p>
            <a:pPr indent="-256032" lvl="0" marL="256032" rtl="0" algn="l">
              <a:lnSpc>
                <a:spcPct val="100000"/>
              </a:lnSpc>
              <a:spcBef>
                <a:spcPts val="0"/>
              </a:spcBef>
              <a:spcAft>
                <a:spcPts val="0"/>
              </a:spcAft>
              <a:buSzPts val="2400"/>
              <a:buChar char="•"/>
            </a:pPr>
            <a:r>
              <a:rPr b="1" lang="en-US"/>
              <a:t>Business process reengineering (B</a:t>
            </a:r>
            <a:r>
              <a:rPr b="1" lang="en-US" sz="100"/>
              <a:t> </a:t>
            </a:r>
            <a:r>
              <a:rPr b="1" lang="en-US"/>
              <a:t>P</a:t>
            </a:r>
            <a:r>
              <a:rPr b="1" lang="en-US" sz="100"/>
              <a:t> </a:t>
            </a:r>
            <a:r>
              <a:rPr b="1" lang="en-US"/>
              <a:t>R) </a:t>
            </a:r>
            <a:r>
              <a:rPr lang="en-US"/>
              <a:t>– search for, and implementation of, radical change in business processes to achieve breakthrough improvements in products and services</a:t>
            </a:r>
            <a:endParaRPr/>
          </a:p>
          <a:p>
            <a:pPr indent="-283464" lvl="1" marL="742950" rtl="0" algn="l">
              <a:lnSpc>
                <a:spcPct val="100000"/>
              </a:lnSpc>
              <a:spcBef>
                <a:spcPts val="600"/>
              </a:spcBef>
              <a:spcAft>
                <a:spcPts val="0"/>
              </a:spcAft>
              <a:buSzPts val="2400"/>
              <a:buChar char="–"/>
            </a:pPr>
            <a:r>
              <a:rPr lang="en-US"/>
              <a:t>Reorganize data flow to eliminate unnecessary steps</a:t>
            </a:r>
            <a:endParaRPr/>
          </a:p>
          <a:p>
            <a:pPr indent="-283464" lvl="1" marL="742950" rtl="0" algn="l">
              <a:lnSpc>
                <a:spcPct val="100000"/>
              </a:lnSpc>
              <a:spcBef>
                <a:spcPts val="600"/>
              </a:spcBef>
              <a:spcAft>
                <a:spcPts val="0"/>
              </a:spcAft>
              <a:buSzPts val="2400"/>
              <a:buChar char="–"/>
            </a:pPr>
            <a:r>
              <a:rPr lang="en-US"/>
              <a:t>Achieve synergy between previously separate steps</a:t>
            </a:r>
            <a:endParaRPr/>
          </a:p>
          <a:p>
            <a:pPr indent="-283464" lvl="1" marL="742950" rtl="0" algn="l">
              <a:lnSpc>
                <a:spcPct val="100000"/>
              </a:lnSpc>
              <a:spcBef>
                <a:spcPts val="600"/>
              </a:spcBef>
              <a:spcAft>
                <a:spcPts val="0"/>
              </a:spcAft>
              <a:buSzPts val="2400"/>
              <a:buChar char="–"/>
            </a:pPr>
            <a:r>
              <a:rPr lang="en-US"/>
              <a:t>Become more responsive to future changes</a:t>
            </a:r>
            <a:endParaRPr/>
          </a:p>
          <a:p>
            <a:pPr indent="-283464" lvl="1" marL="742950" rtl="0" algn="l">
              <a:lnSpc>
                <a:spcPct val="100000"/>
              </a:lnSpc>
              <a:spcBef>
                <a:spcPts val="600"/>
              </a:spcBef>
              <a:spcAft>
                <a:spcPts val="0"/>
              </a:spcAft>
              <a:buSzPts val="2400"/>
              <a:buChar char="–"/>
            </a:pPr>
            <a:r>
              <a:rPr lang="en-US"/>
              <a:t>Can be achieved through creative application of information technologies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7"/>
          <p:cNvSpPr txBox="1"/>
          <p:nvPr>
            <p:ph type="title"/>
          </p:nvPr>
        </p:nvSpPr>
        <p:spPr>
          <a:xfrm>
            <a:off x="457200" y="215371"/>
            <a:ext cx="83439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Identifying Processes to Reengineer</a:t>
            </a:r>
            <a:endParaRPr b="0"/>
          </a:p>
        </p:txBody>
      </p:sp>
      <p:sp>
        <p:nvSpPr>
          <p:cNvPr id="395" name="Google Shape;395;p37"/>
          <p:cNvSpPr txBox="1"/>
          <p:nvPr>
            <p:ph idx="2" type="body"/>
          </p:nvPr>
        </p:nvSpPr>
        <p:spPr>
          <a:xfrm>
            <a:off x="457200" y="1698171"/>
            <a:ext cx="8229600" cy="4423229"/>
          </a:xfrm>
          <a:prstGeom prst="rect">
            <a:avLst/>
          </a:prstGeom>
          <a:noFill/>
          <a:ln>
            <a:noFill/>
          </a:ln>
        </p:spPr>
        <p:txBody>
          <a:bodyPr anchorCtr="0" anchor="t" bIns="0" lIns="0" spcFirstLastPara="1" rIns="0" wrap="square" tIns="0">
            <a:noAutofit/>
          </a:bodyPr>
          <a:lstStyle/>
          <a:p>
            <a:pPr indent="-256032" lvl="0" marL="256032" rtl="0" algn="l">
              <a:lnSpc>
                <a:spcPct val="100000"/>
              </a:lnSpc>
              <a:spcBef>
                <a:spcPts val="0"/>
              </a:spcBef>
              <a:spcAft>
                <a:spcPts val="0"/>
              </a:spcAft>
              <a:buSzPts val="2200"/>
              <a:buChar char="•"/>
            </a:pPr>
            <a:r>
              <a:rPr b="1" lang="en-US" sz="2200">
                <a:solidFill>
                  <a:schemeClr val="dk1"/>
                </a:solidFill>
              </a:rPr>
              <a:t>Key business processes </a:t>
            </a:r>
            <a:r>
              <a:rPr lang="en-US" sz="2200"/>
              <a:t>– structured, measured set of activities designed to produce a specific output for a particular customer or market</a:t>
            </a:r>
            <a:endParaRPr/>
          </a:p>
          <a:p>
            <a:pPr indent="-283464" lvl="1" marL="740664" rtl="0" algn="l">
              <a:lnSpc>
                <a:spcPct val="100000"/>
              </a:lnSpc>
              <a:spcBef>
                <a:spcPts val="600"/>
              </a:spcBef>
              <a:spcAft>
                <a:spcPts val="0"/>
              </a:spcAft>
              <a:buSzPts val="2200"/>
              <a:buChar char="–"/>
            </a:pPr>
            <a:r>
              <a:rPr lang="en-US" sz="2200"/>
              <a:t>Focused on organizational outcome (e.g., products)</a:t>
            </a:r>
            <a:endParaRPr/>
          </a:p>
          <a:p>
            <a:pPr indent="-283464" lvl="1" marL="740664" rtl="0" algn="l">
              <a:lnSpc>
                <a:spcPct val="100000"/>
              </a:lnSpc>
              <a:spcBef>
                <a:spcPts val="600"/>
              </a:spcBef>
              <a:spcAft>
                <a:spcPts val="0"/>
              </a:spcAft>
              <a:buSzPts val="2200"/>
              <a:buChar char="–"/>
            </a:pPr>
            <a:r>
              <a:rPr lang="en-US" sz="2200"/>
              <a:t>Same techniques used as requirements determination</a:t>
            </a:r>
            <a:endParaRPr/>
          </a:p>
          <a:p>
            <a:pPr indent="-256032" lvl="0" marL="256032" rtl="0" algn="l">
              <a:lnSpc>
                <a:spcPct val="100000"/>
              </a:lnSpc>
              <a:spcBef>
                <a:spcPts val="1500"/>
              </a:spcBef>
              <a:spcAft>
                <a:spcPts val="0"/>
              </a:spcAft>
              <a:buSzPts val="2200"/>
              <a:buChar char="•"/>
            </a:pPr>
            <a:r>
              <a:rPr lang="en-US" sz="2200"/>
              <a:t>Which activities need radical change?</a:t>
            </a:r>
            <a:endParaRPr/>
          </a:p>
          <a:p>
            <a:pPr indent="-283464" lvl="1" marL="740664" rtl="0" algn="l">
              <a:lnSpc>
                <a:spcPct val="100000"/>
              </a:lnSpc>
              <a:spcBef>
                <a:spcPts val="600"/>
              </a:spcBef>
              <a:spcAft>
                <a:spcPts val="0"/>
              </a:spcAft>
              <a:buSzPts val="2200"/>
              <a:buChar char="–"/>
            </a:pPr>
            <a:r>
              <a:rPr lang="en-US" sz="2200"/>
              <a:t>Importance of activity to delivering an outcome</a:t>
            </a:r>
            <a:endParaRPr/>
          </a:p>
          <a:p>
            <a:pPr indent="-283464" lvl="1" marL="740664" rtl="0" algn="l">
              <a:lnSpc>
                <a:spcPct val="100000"/>
              </a:lnSpc>
              <a:spcBef>
                <a:spcPts val="600"/>
              </a:spcBef>
              <a:spcAft>
                <a:spcPts val="0"/>
              </a:spcAft>
              <a:buSzPts val="2200"/>
              <a:buChar char="–"/>
            </a:pPr>
            <a:r>
              <a:rPr lang="en-US" sz="2200"/>
              <a:t>Feasibility of changing the activity</a:t>
            </a:r>
            <a:endParaRPr/>
          </a:p>
          <a:p>
            <a:pPr indent="-283464" lvl="1" marL="740664" rtl="0" algn="l">
              <a:lnSpc>
                <a:spcPct val="100000"/>
              </a:lnSpc>
              <a:spcBef>
                <a:spcPts val="600"/>
              </a:spcBef>
              <a:spcAft>
                <a:spcPts val="0"/>
              </a:spcAft>
              <a:buSzPts val="2200"/>
              <a:buChar char="–"/>
            </a:pPr>
            <a:r>
              <a:rPr lang="en-US" sz="2200"/>
              <a:t>Level of dysfunction of current activity</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8"/>
          <p:cNvSpPr txBox="1"/>
          <p:nvPr>
            <p:ph type="title"/>
          </p:nvPr>
        </p:nvSpPr>
        <p:spPr>
          <a:xfrm>
            <a:off x="457200" y="215371"/>
            <a:ext cx="83439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Disruptive Technologies</a:t>
            </a:r>
            <a:endParaRPr b="0"/>
          </a:p>
        </p:txBody>
      </p:sp>
      <p:sp>
        <p:nvSpPr>
          <p:cNvPr id="401" name="Google Shape;401;p38"/>
          <p:cNvSpPr txBox="1"/>
          <p:nvPr>
            <p:ph idx="2" type="body"/>
          </p:nvPr>
        </p:nvSpPr>
        <p:spPr>
          <a:xfrm>
            <a:off x="457200" y="1782147"/>
            <a:ext cx="8229600" cy="4339253"/>
          </a:xfrm>
          <a:prstGeom prst="rect">
            <a:avLst/>
          </a:prstGeom>
          <a:noFill/>
          <a:ln>
            <a:noFill/>
          </a:ln>
        </p:spPr>
        <p:txBody>
          <a:bodyPr anchorCtr="0" anchor="t" bIns="0" lIns="0" spcFirstLastPara="1" rIns="0" wrap="square" tIns="0">
            <a:noAutofit/>
          </a:bodyPr>
          <a:lstStyle/>
          <a:p>
            <a:pPr indent="-256032" lvl="0" marL="256032" rtl="0" algn="l">
              <a:lnSpc>
                <a:spcPct val="100000"/>
              </a:lnSpc>
              <a:spcBef>
                <a:spcPts val="0"/>
              </a:spcBef>
              <a:spcAft>
                <a:spcPts val="0"/>
              </a:spcAft>
              <a:buSzPts val="2200"/>
              <a:buChar char="•"/>
            </a:pPr>
            <a:r>
              <a:rPr lang="en-US" sz="2200"/>
              <a:t>Information technologies must be applied to radically improve business processes</a:t>
            </a:r>
            <a:endParaRPr/>
          </a:p>
          <a:p>
            <a:pPr indent="-256032" lvl="0" marL="256032" rtl="0" algn="l">
              <a:lnSpc>
                <a:spcPct val="100000"/>
              </a:lnSpc>
              <a:spcBef>
                <a:spcPts val="1500"/>
              </a:spcBef>
              <a:spcAft>
                <a:spcPts val="0"/>
              </a:spcAft>
              <a:buSzPts val="2200"/>
              <a:buChar char="•"/>
            </a:pPr>
            <a:r>
              <a:rPr b="1" lang="en-US" sz="2200">
                <a:solidFill>
                  <a:schemeClr val="dk1"/>
                </a:solidFill>
              </a:rPr>
              <a:t>Induction</a:t>
            </a:r>
            <a:r>
              <a:rPr lang="en-US" sz="2200">
                <a:solidFill>
                  <a:schemeClr val="dk1"/>
                </a:solidFill>
              </a:rPr>
              <a:t> </a:t>
            </a:r>
            <a:r>
              <a:rPr lang="en-US" sz="2200"/>
              <a:t>– reasoning from the specific to the general</a:t>
            </a:r>
            <a:endParaRPr/>
          </a:p>
          <a:p>
            <a:pPr indent="-283464" lvl="1" marL="740664" rtl="0" algn="l">
              <a:lnSpc>
                <a:spcPct val="100000"/>
              </a:lnSpc>
              <a:spcBef>
                <a:spcPts val="600"/>
              </a:spcBef>
              <a:spcAft>
                <a:spcPts val="0"/>
              </a:spcAft>
              <a:buSzPts val="2200"/>
              <a:buChar char="–"/>
            </a:pPr>
            <a:r>
              <a:rPr lang="en-US" sz="2200"/>
              <a:t>Managers learn power of new technologies and ways to innovate and alter how work is done</a:t>
            </a:r>
            <a:endParaRPr/>
          </a:p>
          <a:p>
            <a:pPr indent="-256032" lvl="0" marL="256032" rtl="0" algn="l">
              <a:lnSpc>
                <a:spcPct val="100000"/>
              </a:lnSpc>
              <a:spcBef>
                <a:spcPts val="1500"/>
              </a:spcBef>
              <a:spcAft>
                <a:spcPts val="0"/>
              </a:spcAft>
              <a:buSzPts val="2200"/>
              <a:buChar char="•"/>
            </a:pPr>
            <a:r>
              <a:rPr b="1" lang="en-US" sz="2200">
                <a:solidFill>
                  <a:schemeClr val="dk1"/>
                </a:solidFill>
              </a:rPr>
              <a:t>Disruptive technologies </a:t>
            </a:r>
            <a:r>
              <a:rPr lang="en-US" sz="2200">
                <a:solidFill>
                  <a:schemeClr val="dk1"/>
                </a:solidFill>
              </a:rPr>
              <a:t>– </a:t>
            </a:r>
            <a:r>
              <a:rPr lang="en-US" sz="2200"/>
              <a:t>technologies that enable breaking long-held business rules that inhibit organizations from making radical business changes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9"/>
          <p:cNvSpPr txBox="1"/>
          <p:nvPr>
            <p:ph type="title"/>
          </p:nvPr>
        </p:nvSpPr>
        <p:spPr>
          <a:xfrm>
            <a:off x="457200" y="215371"/>
            <a:ext cx="8229600" cy="1318461"/>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2800"/>
              <a:buFont typeface="Times New Roman"/>
              <a:buNone/>
            </a:pPr>
            <a:r>
              <a:rPr lang="en-US" sz="2800"/>
              <a:t>Long-Held Organizational Rules That Are Being Eliminated through Disruptive Technologies</a:t>
            </a:r>
            <a:endParaRPr sz="2800"/>
          </a:p>
        </p:txBody>
      </p:sp>
      <p:graphicFrame>
        <p:nvGraphicFramePr>
          <p:cNvPr id="407" name="Google Shape;407;p39"/>
          <p:cNvGraphicFramePr/>
          <p:nvPr/>
        </p:nvGraphicFramePr>
        <p:xfrm>
          <a:off x="469900" y="1854200"/>
          <a:ext cx="3000000" cy="3000000"/>
        </p:xfrm>
        <a:graphic>
          <a:graphicData uri="http://schemas.openxmlformats.org/drawingml/2006/table">
            <a:tbl>
              <a:tblPr bandRow="1" firstRow="1">
                <a:noFill/>
                <a:tableStyleId>{D0723346-E8DF-45B3-A2AD-49D8C6BA7362}</a:tableStyleId>
              </a:tblPr>
              <a:tblGrid>
                <a:gridCol w="4102100"/>
                <a:gridCol w="4203700"/>
              </a:tblGrid>
              <a:tr h="37085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Rule</a:t>
                      </a:r>
                      <a:endParaRPr/>
                    </a:p>
                  </a:txBody>
                  <a:tcPr marT="45725" marB="45725" marR="91450" marL="914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Disruptive Technology</a:t>
                      </a:r>
                      <a:endParaRPr/>
                    </a:p>
                  </a:txBody>
                  <a:tcPr marT="45725" marB="45725" marR="91450" marL="914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Information can appear in only one place at one time.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Distributed databases allow the sharing of information.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Businesses must choose between centralization and decentralization.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Advanced telecommunications networks can support dynamic organizational structure.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Managers must make all decisions.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Decision-support tools can aid nonmanagers.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Field personnel need offices where they can receive, store, retrieve, and transmit information.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Wireless data communication and portable computers provide a “virtual” office for workers.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The best contact with a potential buyer is personal contact.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Interactive communication technologies allow complex messaging capabilities.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You have to find out where things are.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Automatic identification and tracking technology knows were things are.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Plans get revised periodically.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High-performing computing can provide real-time updating.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4"/>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400"/>
              <a:buFont typeface="Times New Roman"/>
              <a:buNone/>
            </a:pPr>
            <a:r>
              <a:rPr lang="en-US" sz="3400"/>
              <a:t>System Development Life Cycle with Analysis Phase Highlighted</a:t>
            </a:r>
            <a:endParaRPr sz="3400"/>
          </a:p>
        </p:txBody>
      </p:sp>
      <p:pic>
        <p:nvPicPr>
          <p:cNvPr descr="The S D L C diagram consists of five following phases starting at the top. Planning, analysis, design, implementation, and maintenance. Arrows indicate transitions between these phases.  Analysis phase consists of requirements determination, and requirements structuring. Requirements determination is highlighted." id="192" name="Google Shape;192;p4"/>
          <p:cNvPicPr preferRelativeResize="0"/>
          <p:nvPr/>
        </p:nvPicPr>
        <p:blipFill rotWithShape="1">
          <a:blip r:embed="rId3">
            <a:alphaModFix/>
          </a:blip>
          <a:srcRect b="0" l="0" r="0" t="0"/>
          <a:stretch/>
        </p:blipFill>
        <p:spPr>
          <a:xfrm>
            <a:off x="180078" y="1791478"/>
            <a:ext cx="8805302" cy="386503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0"/>
          <p:cNvSpPr txBox="1"/>
          <p:nvPr>
            <p:ph type="title"/>
          </p:nvPr>
        </p:nvSpPr>
        <p:spPr>
          <a:xfrm>
            <a:off x="457200" y="215371"/>
            <a:ext cx="83439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400"/>
              <a:buFont typeface="Times New Roman"/>
              <a:buNone/>
            </a:pPr>
            <a:r>
              <a:rPr lang="en-US" sz="3400"/>
              <a:t>Requirements Determination Using Agile Methodologies</a:t>
            </a:r>
            <a:endParaRPr b="0" sz="3400"/>
          </a:p>
        </p:txBody>
      </p:sp>
      <p:sp>
        <p:nvSpPr>
          <p:cNvPr id="413" name="Google Shape;413;p40"/>
          <p:cNvSpPr txBox="1"/>
          <p:nvPr>
            <p:ph idx="2" type="body"/>
          </p:nvPr>
        </p:nvSpPr>
        <p:spPr>
          <a:xfrm>
            <a:off x="457200" y="1791478"/>
            <a:ext cx="8229600" cy="3288522"/>
          </a:xfrm>
          <a:prstGeom prst="rect">
            <a:avLst/>
          </a:prstGeom>
          <a:noFill/>
          <a:ln>
            <a:noFill/>
          </a:ln>
        </p:spPr>
        <p:txBody>
          <a:bodyPr anchorCtr="0" anchor="t" bIns="0" lIns="0" spcFirstLastPara="1" rIns="0" wrap="square" tIns="0">
            <a:noAutofit/>
          </a:bodyPr>
          <a:lstStyle/>
          <a:p>
            <a:pPr indent="-256032" lvl="0" marL="256032" rtl="0" algn="l">
              <a:lnSpc>
                <a:spcPct val="100000"/>
              </a:lnSpc>
              <a:spcBef>
                <a:spcPts val="0"/>
              </a:spcBef>
              <a:spcAft>
                <a:spcPts val="0"/>
              </a:spcAft>
              <a:buSzPts val="2200"/>
              <a:buChar char="•"/>
            </a:pPr>
            <a:r>
              <a:rPr lang="en-US" sz="2200"/>
              <a:t>Continual user involvement replaces the S</a:t>
            </a:r>
            <a:r>
              <a:rPr lang="en-US" sz="100"/>
              <a:t> </a:t>
            </a:r>
            <a:r>
              <a:rPr lang="en-US" sz="2200"/>
              <a:t>D</a:t>
            </a:r>
            <a:r>
              <a:rPr lang="en-US" sz="100"/>
              <a:t> </a:t>
            </a:r>
            <a:r>
              <a:rPr lang="en-US" sz="2200"/>
              <a:t>L</a:t>
            </a:r>
            <a:r>
              <a:rPr lang="en-US" sz="100"/>
              <a:t> </a:t>
            </a:r>
            <a:r>
              <a:rPr lang="en-US" sz="2200"/>
              <a:t>C with iterative analyze—design—code—test cycle</a:t>
            </a:r>
            <a:endParaRPr/>
          </a:p>
          <a:p>
            <a:pPr indent="-256032" lvl="0" marL="256032" rtl="0" algn="l">
              <a:lnSpc>
                <a:spcPct val="100000"/>
              </a:lnSpc>
              <a:spcBef>
                <a:spcPts val="1500"/>
              </a:spcBef>
              <a:spcAft>
                <a:spcPts val="0"/>
              </a:spcAft>
              <a:buSzPts val="2200"/>
              <a:buChar char="•"/>
            </a:pPr>
            <a:r>
              <a:rPr lang="en-US" sz="2200"/>
              <a:t>Agile usage-centered design focuses on user roles, goals, and tasks to achieve those goals (see table 6-7)</a:t>
            </a:r>
            <a:endParaRPr/>
          </a:p>
          <a:p>
            <a:pPr indent="-256032" lvl="0" marL="256032" rtl="0" algn="l">
              <a:lnSpc>
                <a:spcPct val="100000"/>
              </a:lnSpc>
              <a:spcBef>
                <a:spcPts val="1500"/>
              </a:spcBef>
              <a:spcAft>
                <a:spcPts val="0"/>
              </a:spcAft>
              <a:buSzPts val="2200"/>
              <a:buChar char="•"/>
            </a:pPr>
            <a:r>
              <a:rPr lang="en-US" sz="2200"/>
              <a:t>The planning game is a stylized approach to development to maximize interaction between those who use and those who build the system</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1"/>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400"/>
              <a:buFont typeface="Times New Roman"/>
              <a:buNone/>
            </a:pPr>
            <a:r>
              <a:rPr lang="en-US" sz="3400"/>
              <a:t>The Iterative Analysis-Design-Code-Test Cycle</a:t>
            </a:r>
            <a:endParaRPr/>
          </a:p>
        </p:txBody>
      </p:sp>
      <p:pic>
        <p:nvPicPr>
          <p:cNvPr descr="It consists of the four following phases starting at the top. Analysis, design, code and test. Arrows indicate transitions between these phases." id="419" name="Google Shape;419;p41"/>
          <p:cNvPicPr preferRelativeResize="0"/>
          <p:nvPr/>
        </p:nvPicPr>
        <p:blipFill rotWithShape="1">
          <a:blip r:embed="rId3">
            <a:alphaModFix/>
          </a:blip>
          <a:srcRect b="0" l="0" r="0" t="0"/>
          <a:stretch/>
        </p:blipFill>
        <p:spPr>
          <a:xfrm>
            <a:off x="1483567" y="1740297"/>
            <a:ext cx="6344311" cy="455649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2"/>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2800"/>
              <a:buFont typeface="Times New Roman"/>
              <a:buNone/>
            </a:pPr>
            <a:r>
              <a:rPr lang="en-US" sz="2800"/>
              <a:t>Steps in the Agile Usage-Centered Design Method for Requirements Determination</a:t>
            </a:r>
            <a:endParaRPr/>
          </a:p>
        </p:txBody>
      </p:sp>
      <p:graphicFrame>
        <p:nvGraphicFramePr>
          <p:cNvPr id="425" name="Google Shape;425;p42"/>
          <p:cNvGraphicFramePr/>
          <p:nvPr/>
        </p:nvGraphicFramePr>
        <p:xfrm>
          <a:off x="512618" y="1660238"/>
          <a:ext cx="3000000" cy="3000000"/>
        </p:xfrm>
        <a:graphic>
          <a:graphicData uri="http://schemas.openxmlformats.org/drawingml/2006/table">
            <a:tbl>
              <a:tblPr bandRow="1" firstRow="1">
                <a:noFill/>
                <a:tableStyleId>{D0723346-E8DF-45B3-A2AD-49D8C6BA7362}</a:tableStyleId>
              </a:tblPr>
              <a:tblGrid>
                <a:gridCol w="8409700"/>
              </a:tblGrid>
              <a:tr h="32095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Arial"/>
                          <a:ea typeface="Arial"/>
                          <a:cs typeface="Arial"/>
                          <a:sym typeface="Arial"/>
                        </a:rPr>
                        <a:t>Steps in the Agile Usage-Centered Design Method for Requirements Determination</a:t>
                      </a:r>
                      <a:endParaRPr/>
                    </a:p>
                  </a:txBody>
                  <a:tcPr marT="45725" marB="45725" marR="91450" marL="914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432000" lvl="0" marL="432000" marR="0" rtl="0" algn="l">
                        <a:lnSpc>
                          <a:spcPct val="100000"/>
                        </a:lnSpc>
                        <a:spcBef>
                          <a:spcPts val="0"/>
                        </a:spcBef>
                        <a:spcAft>
                          <a:spcPts val="0"/>
                        </a:spcAft>
                        <a:buClr>
                          <a:srgbClr val="007FA3"/>
                        </a:buClr>
                        <a:buSzPts val="1200"/>
                        <a:buFont typeface="Arial"/>
                        <a:buAutoNum type="arabicPeriod"/>
                      </a:pPr>
                      <a:r>
                        <a:rPr b="0" i="0" lang="en-US" sz="1200" u="none" cap="none" strike="noStrike">
                          <a:solidFill>
                            <a:schemeClr val="dk1"/>
                          </a:solidFill>
                          <a:latin typeface="Arial"/>
                          <a:ea typeface="Arial"/>
                          <a:cs typeface="Arial"/>
                          <a:sym typeface="Arial"/>
                        </a:rPr>
                        <a:t>Gather a group of people, including analysts, users, programmers, and testing staff, and sequester them in a room to collaborate on this design. Include a facilitator who knows this process.</a:t>
                      </a:r>
                      <a:endParaRPr sz="1200" u="none" cap="none" strike="noStrike">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432000" lvl="0" marL="432000" marR="0" rtl="0" algn="l">
                        <a:lnSpc>
                          <a:spcPct val="100000"/>
                        </a:lnSpc>
                        <a:spcBef>
                          <a:spcPts val="0"/>
                        </a:spcBef>
                        <a:spcAft>
                          <a:spcPts val="0"/>
                        </a:spcAft>
                        <a:buClr>
                          <a:srgbClr val="007FA3"/>
                        </a:buClr>
                        <a:buSzPts val="1200"/>
                        <a:buFont typeface="Arial"/>
                        <a:buAutoNum type="arabicPeriod" startAt="2"/>
                      </a:pPr>
                      <a:r>
                        <a:rPr b="0" i="0" lang="en-US" sz="1200" u="none" cap="none" strike="noStrike">
                          <a:solidFill>
                            <a:schemeClr val="dk1"/>
                          </a:solidFill>
                          <a:latin typeface="Arial"/>
                          <a:ea typeface="Arial"/>
                          <a:cs typeface="Arial"/>
                          <a:sym typeface="Arial"/>
                        </a:rPr>
                        <a:t>Give everyone a chance to vent about the current system and to talk about the features everyone wants in the new system. Record all of the complaints and suggestions for change on whiteboards or flip charts for everyone to see.</a:t>
                      </a:r>
                      <a:endParaRPr sz="1200" u="none" cap="none" strike="noStrike">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432000" lvl="0" marL="432000" marR="0" rtl="0" algn="l">
                        <a:lnSpc>
                          <a:spcPct val="100000"/>
                        </a:lnSpc>
                        <a:spcBef>
                          <a:spcPts val="0"/>
                        </a:spcBef>
                        <a:spcAft>
                          <a:spcPts val="0"/>
                        </a:spcAft>
                        <a:buClr>
                          <a:srgbClr val="007FA3"/>
                        </a:buClr>
                        <a:buSzPts val="1200"/>
                        <a:buFont typeface="Arial"/>
                        <a:buAutoNum type="arabicPeriod" startAt="3"/>
                      </a:pPr>
                      <a:r>
                        <a:rPr b="0" i="0" lang="en-US" sz="1200" u="none" cap="none" strike="noStrike">
                          <a:solidFill>
                            <a:schemeClr val="dk1"/>
                          </a:solidFill>
                          <a:latin typeface="Arial"/>
                          <a:ea typeface="Arial"/>
                          <a:cs typeface="Arial"/>
                          <a:sym typeface="Arial"/>
                        </a:rPr>
                        <a:t>Determine what the most important user roles would be. Determine who will be using the system and what their goals are for using the system. Write the roles on 3 × 5 cards. Sort the cards so that similar roles are close to each other. Patton (2002) calls this a </a:t>
                      </a:r>
                      <a:r>
                        <a:rPr b="1" i="0" lang="en-US" sz="1200" u="none" cap="none" strike="noStrike">
                          <a:solidFill>
                            <a:schemeClr val="dk1"/>
                          </a:solidFill>
                          <a:latin typeface="Arial"/>
                          <a:ea typeface="Arial"/>
                          <a:cs typeface="Arial"/>
                          <a:sym typeface="Arial"/>
                        </a:rPr>
                        <a:t>role model.</a:t>
                      </a:r>
                      <a:endParaRPr b="1" i="0" sz="1200" u="none" cap="none" strike="noStrike">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432000" lvl="0" marL="432000" marR="0" rtl="0" algn="l">
                        <a:lnSpc>
                          <a:spcPct val="100000"/>
                        </a:lnSpc>
                        <a:spcBef>
                          <a:spcPts val="0"/>
                        </a:spcBef>
                        <a:spcAft>
                          <a:spcPts val="0"/>
                        </a:spcAft>
                        <a:buClr>
                          <a:srgbClr val="007FA3"/>
                        </a:buClr>
                        <a:buSzPts val="1200"/>
                        <a:buFont typeface="Arial"/>
                        <a:buAutoNum type="arabicPeriod" startAt="4"/>
                      </a:pPr>
                      <a:r>
                        <a:rPr b="0" i="0" lang="en-US" sz="1200" u="none" cap="none" strike="noStrike">
                          <a:solidFill>
                            <a:schemeClr val="dk1"/>
                          </a:solidFill>
                          <a:latin typeface="Arial"/>
                          <a:ea typeface="Arial"/>
                          <a:cs typeface="Arial"/>
                          <a:sym typeface="Arial"/>
                        </a:rPr>
                        <a:t>Determine what tasks user roles will have to complete in order to achieve their goals. Write these down on 3 × 5 cards. Order tasks by importance and then by frequency. Place the cards together based on how similar the tasks are to each other. Patton calls this a </a:t>
                      </a:r>
                      <a:r>
                        <a:rPr b="1" i="0" lang="en-US" sz="1200" u="none" cap="none" strike="noStrike">
                          <a:solidFill>
                            <a:schemeClr val="dk1"/>
                          </a:solidFill>
                          <a:latin typeface="Arial"/>
                          <a:ea typeface="Arial"/>
                          <a:cs typeface="Arial"/>
                          <a:sym typeface="Arial"/>
                        </a:rPr>
                        <a:t>task model.</a:t>
                      </a:r>
                      <a:endParaRPr b="1" i="0" sz="1200" u="none" cap="none" strike="noStrike">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432000" lvl="0" marL="432000" marR="0" rtl="0" algn="l">
                        <a:lnSpc>
                          <a:spcPct val="100000"/>
                        </a:lnSpc>
                        <a:spcBef>
                          <a:spcPts val="0"/>
                        </a:spcBef>
                        <a:spcAft>
                          <a:spcPts val="0"/>
                        </a:spcAft>
                        <a:buClr>
                          <a:srgbClr val="007FA3"/>
                        </a:buClr>
                        <a:buSzPts val="1200"/>
                        <a:buFont typeface="Arial"/>
                        <a:buAutoNum type="arabicPeriod" startAt="5"/>
                      </a:pPr>
                      <a:r>
                        <a:rPr b="0" i="0" lang="en-US" sz="1200" u="none" cap="none" strike="noStrike">
                          <a:solidFill>
                            <a:schemeClr val="dk1"/>
                          </a:solidFill>
                          <a:latin typeface="Arial"/>
                          <a:ea typeface="Arial"/>
                          <a:cs typeface="Arial"/>
                          <a:sym typeface="Arial"/>
                        </a:rPr>
                        <a:t>Task cards will be grouped together on the table based on their similarity. Grab a stack of cards. This is called an </a:t>
                      </a:r>
                      <a:r>
                        <a:rPr b="1" i="0" lang="en-US" sz="1200" u="none" cap="none" strike="noStrike">
                          <a:solidFill>
                            <a:schemeClr val="dk1"/>
                          </a:solidFill>
                          <a:latin typeface="Arial"/>
                          <a:ea typeface="Arial"/>
                          <a:cs typeface="Arial"/>
                          <a:sym typeface="Arial"/>
                        </a:rPr>
                        <a:t>interaction context.</a:t>
                      </a:r>
                      <a:endParaRPr b="1" i="0" sz="1200" u="none" cap="none" strike="noStrike">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432000" lvl="0" marL="432000" marR="0" rtl="0" algn="l">
                        <a:lnSpc>
                          <a:spcPct val="100000"/>
                        </a:lnSpc>
                        <a:spcBef>
                          <a:spcPts val="0"/>
                        </a:spcBef>
                        <a:spcAft>
                          <a:spcPts val="0"/>
                        </a:spcAft>
                        <a:buClr>
                          <a:srgbClr val="007FA3"/>
                        </a:buClr>
                        <a:buSzPts val="1200"/>
                        <a:buFont typeface="Arial"/>
                        <a:buAutoNum type="arabicPeriod" startAt="6"/>
                      </a:pPr>
                      <a:r>
                        <a:rPr b="0" i="0" lang="en-US" sz="1200" u="none" cap="none" strike="noStrike">
                          <a:solidFill>
                            <a:schemeClr val="dk1"/>
                          </a:solidFill>
                          <a:latin typeface="Arial"/>
                          <a:ea typeface="Arial"/>
                          <a:cs typeface="Arial"/>
                          <a:sym typeface="Arial"/>
                        </a:rPr>
                        <a:t>For each task card in the interaction context, write a description of the task directly on the task card. List the steps that are necessary to complete the task. Keep the descriptions conversational to make them easy to read. Simplify.</a:t>
                      </a:r>
                      <a:endParaRPr sz="1200" u="none" cap="none" strike="noStrike">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432000" lvl="0" marL="432000" marR="0" rtl="0" algn="l">
                        <a:lnSpc>
                          <a:spcPct val="100000"/>
                        </a:lnSpc>
                        <a:spcBef>
                          <a:spcPts val="0"/>
                        </a:spcBef>
                        <a:spcAft>
                          <a:spcPts val="0"/>
                        </a:spcAft>
                        <a:buClr>
                          <a:srgbClr val="007FA3"/>
                        </a:buClr>
                        <a:buSzPts val="1200"/>
                        <a:buFont typeface="Arial"/>
                        <a:buAutoNum type="arabicPeriod" startAt="7"/>
                      </a:pPr>
                      <a:r>
                        <a:rPr b="0" i="0" lang="en-US" sz="1200" u="none" cap="none" strike="noStrike">
                          <a:solidFill>
                            <a:schemeClr val="dk1"/>
                          </a:solidFill>
                          <a:latin typeface="Arial"/>
                          <a:ea typeface="Arial"/>
                          <a:cs typeface="Arial"/>
                          <a:sym typeface="Arial"/>
                        </a:rPr>
                        <a:t>Treat each stack as a tentative set of tasks to be supported by a single aspect of the user interface, such as a screen, page, or dialogue, and create a paper-and-pencil prototype for that part of the interface. Show the basic size and placement of the screen components.</a:t>
                      </a:r>
                      <a:endParaRPr sz="1200" u="none" cap="none" strike="noStrike">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432000" lvl="0" marL="432000" marR="0" rtl="0" algn="l">
                        <a:lnSpc>
                          <a:spcPct val="100000"/>
                        </a:lnSpc>
                        <a:spcBef>
                          <a:spcPts val="0"/>
                        </a:spcBef>
                        <a:spcAft>
                          <a:spcPts val="0"/>
                        </a:spcAft>
                        <a:buClr>
                          <a:srgbClr val="007FA3"/>
                        </a:buClr>
                        <a:buSzPts val="1200"/>
                        <a:buFont typeface="Arial"/>
                        <a:buAutoNum type="arabicPeriod" startAt="8"/>
                      </a:pPr>
                      <a:r>
                        <a:rPr b="0" i="0" lang="en-US" sz="1200" u="none" cap="none" strike="noStrike">
                          <a:solidFill>
                            <a:schemeClr val="dk1"/>
                          </a:solidFill>
                          <a:latin typeface="Arial"/>
                          <a:ea typeface="Arial"/>
                          <a:cs typeface="Arial"/>
                          <a:sym typeface="Arial"/>
                        </a:rPr>
                        <a:t>Take on a user role and step through each task in the interaction context as modeled in the paper-and-pencil prototype. Make sure the user role can achieve its goals by using the prototype. Refine the prototype accordingly.</a:t>
                      </a:r>
                      <a:endParaRPr sz="1200" u="none" cap="none" strike="noStrike">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3"/>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400"/>
              <a:buFont typeface="Times New Roman"/>
              <a:buNone/>
            </a:pPr>
            <a:r>
              <a:rPr lang="en-US" sz="3400"/>
              <a:t>eXtreme Programming’s Planning Game</a:t>
            </a:r>
            <a:endParaRPr/>
          </a:p>
        </p:txBody>
      </p:sp>
      <p:pic>
        <p:nvPicPr>
          <p:cNvPr descr="The extreme Programming Planning Game has three following phases. Exploration, commitment, and steering. In exploration phase, business writes a story card, development provides an estimate. A photograph shows a group of people in discussion. In commitment phase, business sorts stories by necessity, while development sorts stories by risk, and business chooses stories for next release.  A photograph shows a group of people in discussion. Then, business chooses stories for next release. In steering phase, business reviews progress. Then business and development adjust plan. A photograph shows 4 business people as they sit a table and look at a laptop. " id="431" name="Google Shape;431;p43"/>
          <p:cNvPicPr preferRelativeResize="0"/>
          <p:nvPr/>
        </p:nvPicPr>
        <p:blipFill rotWithShape="1">
          <a:blip r:embed="rId3">
            <a:alphaModFix/>
          </a:blip>
          <a:srcRect b="0" l="0" r="0" t="0"/>
          <a:stretch/>
        </p:blipFill>
        <p:spPr>
          <a:xfrm>
            <a:off x="975048" y="1819496"/>
            <a:ext cx="7193903" cy="3676207"/>
          </a:xfrm>
          <a:prstGeom prst="rect">
            <a:avLst/>
          </a:prstGeom>
          <a:noFill/>
          <a:ln>
            <a:noFill/>
          </a:ln>
        </p:spPr>
      </p:pic>
      <p:sp>
        <p:nvSpPr>
          <p:cNvPr id="432" name="Google Shape;432;p43"/>
          <p:cNvSpPr txBox="1"/>
          <p:nvPr>
            <p:ph idx="1" type="body"/>
          </p:nvPr>
        </p:nvSpPr>
        <p:spPr>
          <a:xfrm>
            <a:off x="457200" y="6125029"/>
            <a:ext cx="8229600" cy="203200"/>
          </a:xfrm>
          <a:prstGeom prst="rect">
            <a:avLst/>
          </a:prstGeom>
          <a:noFill/>
          <a:ln>
            <a:noFill/>
          </a:ln>
        </p:spPr>
        <p:txBody>
          <a:bodyPr anchorCtr="0" anchor="t" bIns="0" lIns="0" spcFirstLastPara="1" rIns="0" wrap="square" tIns="0">
            <a:noAutofit/>
          </a:bodyPr>
          <a:lstStyle/>
          <a:p>
            <a:pPr indent="0" lvl="0" marL="432" rtl="0" algn="l">
              <a:lnSpc>
                <a:spcPct val="100000"/>
              </a:lnSpc>
              <a:spcBef>
                <a:spcPts val="0"/>
              </a:spcBef>
              <a:spcAft>
                <a:spcPts val="0"/>
              </a:spcAft>
              <a:buSzPts val="1200"/>
              <a:buNone/>
            </a:pPr>
            <a:r>
              <a:rPr lang="en-US" sz="1200"/>
              <a:t>(</a:t>
            </a:r>
            <a:r>
              <a:rPr b="1" lang="en-US" sz="1200"/>
              <a:t>Sources: </a:t>
            </a:r>
            <a:r>
              <a:rPr lang="en-US" sz="1200"/>
              <a:t>Top to bottom: imtmphoto/ Shutterstock; nenetus/Fotolia; rilueda/Fotolia)</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4"/>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Learning Objectives</a:t>
            </a:r>
            <a:endParaRPr/>
          </a:p>
        </p:txBody>
      </p:sp>
      <p:sp>
        <p:nvSpPr>
          <p:cNvPr id="438" name="Google Shape;438;p44"/>
          <p:cNvSpPr txBox="1"/>
          <p:nvPr>
            <p:ph idx="1" type="body"/>
          </p:nvPr>
        </p:nvSpPr>
        <p:spPr>
          <a:xfrm>
            <a:off x="457200" y="1556326"/>
            <a:ext cx="8229600" cy="4434275"/>
          </a:xfrm>
          <a:prstGeom prst="rect">
            <a:avLst/>
          </a:prstGeom>
          <a:noFill/>
          <a:ln>
            <a:noFill/>
          </a:ln>
        </p:spPr>
        <p:txBody>
          <a:bodyPr anchorCtr="0" anchor="t" bIns="0" lIns="0" spcFirstLastPara="1" rIns="0" wrap="square" tIns="0">
            <a:noAutofit/>
          </a:bodyPr>
          <a:lstStyle/>
          <a:p>
            <a:pPr indent="0" lvl="0" marL="432" rtl="0" algn="l">
              <a:lnSpc>
                <a:spcPct val="100000"/>
              </a:lnSpc>
              <a:spcBef>
                <a:spcPts val="0"/>
              </a:spcBef>
              <a:spcAft>
                <a:spcPts val="0"/>
              </a:spcAft>
              <a:buSzPts val="1800"/>
              <a:buNone/>
            </a:pPr>
            <a:r>
              <a:rPr b="1" lang="en-US" sz="1800">
                <a:solidFill>
                  <a:srgbClr val="007FA3"/>
                </a:solidFill>
              </a:rPr>
              <a:t>3.1</a:t>
            </a:r>
            <a:r>
              <a:rPr lang="en-US" sz="1800"/>
              <a:t> Describe options for designing and conducting interviews and developing a plan for conducting an interview to determine system requirements</a:t>
            </a:r>
            <a:endParaRPr/>
          </a:p>
          <a:p>
            <a:pPr indent="0" lvl="0" marL="432" rtl="0" algn="l">
              <a:lnSpc>
                <a:spcPct val="100000"/>
              </a:lnSpc>
              <a:spcBef>
                <a:spcPts val="1500"/>
              </a:spcBef>
              <a:spcAft>
                <a:spcPts val="0"/>
              </a:spcAft>
              <a:buSzPts val="1800"/>
              <a:buNone/>
            </a:pPr>
            <a:r>
              <a:rPr b="1" lang="en-US" sz="1800">
                <a:solidFill>
                  <a:srgbClr val="007FA3"/>
                </a:solidFill>
              </a:rPr>
              <a:t>3.2</a:t>
            </a:r>
            <a:r>
              <a:rPr b="1" lang="en-US" sz="1800">
                <a:solidFill>
                  <a:schemeClr val="accent1"/>
                </a:solidFill>
              </a:rPr>
              <a:t> </a:t>
            </a:r>
            <a:r>
              <a:rPr lang="en-US" sz="1800"/>
              <a:t>Explain the advantages and pitfalls of observing workers and analyzing business documents to determine system requirements</a:t>
            </a:r>
            <a:endParaRPr/>
          </a:p>
          <a:p>
            <a:pPr indent="0" lvl="0" marL="432" rtl="0" algn="l">
              <a:lnSpc>
                <a:spcPct val="100000"/>
              </a:lnSpc>
              <a:spcBef>
                <a:spcPts val="1500"/>
              </a:spcBef>
              <a:spcAft>
                <a:spcPts val="0"/>
              </a:spcAft>
              <a:buSzPts val="1800"/>
              <a:buNone/>
            </a:pPr>
            <a:r>
              <a:rPr b="1" lang="en-US" sz="1800">
                <a:solidFill>
                  <a:srgbClr val="007FA3"/>
                </a:solidFill>
              </a:rPr>
              <a:t>3.3</a:t>
            </a:r>
            <a:r>
              <a:rPr lang="en-US" sz="1800"/>
              <a:t> Explain how computing can provide support for requirements determination</a:t>
            </a:r>
            <a:endParaRPr/>
          </a:p>
          <a:p>
            <a:pPr indent="0" lvl="0" marL="432" rtl="0" algn="l">
              <a:lnSpc>
                <a:spcPct val="100000"/>
              </a:lnSpc>
              <a:spcBef>
                <a:spcPts val="1500"/>
              </a:spcBef>
              <a:spcAft>
                <a:spcPts val="0"/>
              </a:spcAft>
              <a:buSzPts val="1800"/>
              <a:buNone/>
            </a:pPr>
            <a:r>
              <a:rPr b="1" lang="en-US" sz="1800">
                <a:solidFill>
                  <a:srgbClr val="007FA3"/>
                </a:solidFill>
              </a:rPr>
              <a:t>3.4</a:t>
            </a:r>
            <a:r>
              <a:rPr b="1" lang="en-US" sz="1800">
                <a:solidFill>
                  <a:schemeClr val="accent1"/>
                </a:solidFill>
              </a:rPr>
              <a:t> </a:t>
            </a:r>
            <a:r>
              <a:rPr lang="en-US" sz="1800"/>
              <a:t>Participate in and help plan a Joint Application Design session</a:t>
            </a:r>
            <a:endParaRPr/>
          </a:p>
          <a:p>
            <a:pPr indent="0" lvl="0" marL="432" rtl="0" algn="l">
              <a:lnSpc>
                <a:spcPct val="100000"/>
              </a:lnSpc>
              <a:spcBef>
                <a:spcPts val="1500"/>
              </a:spcBef>
              <a:spcAft>
                <a:spcPts val="0"/>
              </a:spcAft>
              <a:buSzPts val="1800"/>
              <a:buNone/>
            </a:pPr>
            <a:r>
              <a:rPr b="1" lang="en-US" sz="1800">
                <a:solidFill>
                  <a:srgbClr val="007FA3"/>
                </a:solidFill>
              </a:rPr>
              <a:t>3.5</a:t>
            </a:r>
            <a:r>
              <a:rPr b="1" lang="en-US" sz="1800">
                <a:solidFill>
                  <a:schemeClr val="accent1"/>
                </a:solidFill>
              </a:rPr>
              <a:t> </a:t>
            </a:r>
            <a:r>
              <a:rPr lang="en-US" sz="1800"/>
              <a:t>Use prototyping during requirements determination</a:t>
            </a:r>
            <a:endParaRPr/>
          </a:p>
          <a:p>
            <a:pPr indent="0" lvl="0" marL="432" rtl="0" algn="l">
              <a:lnSpc>
                <a:spcPct val="100000"/>
              </a:lnSpc>
              <a:spcBef>
                <a:spcPts val="1500"/>
              </a:spcBef>
              <a:spcAft>
                <a:spcPts val="0"/>
              </a:spcAft>
              <a:buSzPts val="1800"/>
              <a:buNone/>
            </a:pPr>
            <a:r>
              <a:rPr b="1" lang="en-US" sz="1800">
                <a:solidFill>
                  <a:srgbClr val="007FA3"/>
                </a:solidFill>
              </a:rPr>
              <a:t>3.6</a:t>
            </a:r>
            <a:r>
              <a:rPr lang="en-US" sz="1800"/>
              <a:t> Describe contemporary approaches to requirements determination</a:t>
            </a:r>
            <a:endParaRPr/>
          </a:p>
          <a:p>
            <a:pPr indent="0" lvl="0" marL="432" rtl="0" algn="l">
              <a:lnSpc>
                <a:spcPct val="100000"/>
              </a:lnSpc>
              <a:spcBef>
                <a:spcPts val="1500"/>
              </a:spcBef>
              <a:spcAft>
                <a:spcPts val="0"/>
              </a:spcAft>
              <a:buSzPts val="1800"/>
              <a:buNone/>
            </a:pPr>
            <a:r>
              <a:rPr b="1" lang="en-US" sz="1800">
                <a:solidFill>
                  <a:srgbClr val="C00000"/>
                </a:solidFill>
              </a:rPr>
              <a:t>3.7 Understand how requirements determination techniques determination techniques apply to the development of electronic commerce applications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5"/>
          <p:cNvSpPr txBox="1"/>
          <p:nvPr>
            <p:ph type="title"/>
          </p:nvPr>
        </p:nvSpPr>
        <p:spPr>
          <a:xfrm>
            <a:off x="457200" y="215371"/>
            <a:ext cx="83439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400"/>
              <a:buFont typeface="Times New Roman"/>
              <a:buNone/>
            </a:pPr>
            <a:r>
              <a:rPr lang="en-US" sz="3400"/>
              <a:t>Electronic Commerce Applications: Determining System Requirements</a:t>
            </a:r>
            <a:endParaRPr b="0" sz="3400"/>
          </a:p>
        </p:txBody>
      </p:sp>
      <p:sp>
        <p:nvSpPr>
          <p:cNvPr id="444" name="Google Shape;444;p45"/>
          <p:cNvSpPr txBox="1"/>
          <p:nvPr>
            <p:ph idx="2" type="body"/>
          </p:nvPr>
        </p:nvSpPr>
        <p:spPr>
          <a:xfrm>
            <a:off x="457200" y="1828800"/>
            <a:ext cx="8229600" cy="3546763"/>
          </a:xfrm>
          <a:prstGeom prst="rect">
            <a:avLst/>
          </a:prstGeom>
          <a:noFill/>
          <a:ln>
            <a:noFill/>
          </a:ln>
        </p:spPr>
        <p:txBody>
          <a:bodyPr anchorCtr="0" anchor="t" bIns="0" lIns="0" spcFirstLastPara="1" rIns="0" wrap="square" tIns="0">
            <a:noAutofit/>
          </a:bodyPr>
          <a:lstStyle/>
          <a:p>
            <a:pPr indent="-256032" lvl="0" marL="256032" rtl="0" algn="l">
              <a:lnSpc>
                <a:spcPct val="100000"/>
              </a:lnSpc>
              <a:spcBef>
                <a:spcPts val="0"/>
              </a:spcBef>
              <a:spcAft>
                <a:spcPts val="0"/>
              </a:spcAft>
              <a:buSzPts val="2400"/>
              <a:buChar char="•"/>
            </a:pPr>
            <a:r>
              <a:rPr lang="en-US"/>
              <a:t>Determining system requirements for Pine Valley Furniture’s WebStore</a:t>
            </a:r>
            <a:endParaRPr/>
          </a:p>
          <a:p>
            <a:pPr indent="-283464" lvl="1" marL="740664" rtl="0" algn="l">
              <a:lnSpc>
                <a:spcPct val="100000"/>
              </a:lnSpc>
              <a:spcBef>
                <a:spcPts val="600"/>
              </a:spcBef>
              <a:spcAft>
                <a:spcPts val="0"/>
              </a:spcAft>
              <a:buSzPts val="2400"/>
              <a:buChar char="–"/>
            </a:pPr>
            <a:r>
              <a:rPr lang="en-US"/>
              <a:t>System layout and navigation characteristics</a:t>
            </a:r>
            <a:endParaRPr/>
          </a:p>
          <a:p>
            <a:pPr indent="-283464" lvl="1" marL="740664" rtl="0" algn="l">
              <a:lnSpc>
                <a:spcPct val="100000"/>
              </a:lnSpc>
              <a:spcBef>
                <a:spcPts val="600"/>
              </a:spcBef>
              <a:spcAft>
                <a:spcPts val="0"/>
              </a:spcAft>
              <a:buSzPts val="2400"/>
              <a:buChar char="–"/>
            </a:pPr>
            <a:r>
              <a:rPr lang="en-US"/>
              <a:t>WebStore and site management system capabilities</a:t>
            </a:r>
            <a:endParaRPr/>
          </a:p>
          <a:p>
            <a:pPr indent="-283464" lvl="1" marL="740664" rtl="0" algn="l">
              <a:lnSpc>
                <a:spcPct val="100000"/>
              </a:lnSpc>
              <a:spcBef>
                <a:spcPts val="600"/>
              </a:spcBef>
              <a:spcAft>
                <a:spcPts val="0"/>
              </a:spcAft>
              <a:buSzPts val="2400"/>
              <a:buChar char="–"/>
            </a:pPr>
            <a:r>
              <a:rPr lang="en-US"/>
              <a:t>Customer and inventory information</a:t>
            </a:r>
            <a:endParaRPr/>
          </a:p>
          <a:p>
            <a:pPr indent="-283464" lvl="1" marL="740664" rtl="0" algn="l">
              <a:lnSpc>
                <a:spcPct val="100000"/>
              </a:lnSpc>
              <a:spcBef>
                <a:spcPts val="600"/>
              </a:spcBef>
              <a:spcAft>
                <a:spcPts val="0"/>
              </a:spcAft>
              <a:buSzPts val="2400"/>
              <a:buChar char="–"/>
            </a:pPr>
            <a:r>
              <a:rPr lang="en-US"/>
              <a:t>System prototype evolution</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6"/>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400"/>
              <a:buFont typeface="Times New Roman"/>
              <a:buNone/>
            </a:pPr>
            <a:r>
              <a:rPr lang="en-US" sz="3400"/>
              <a:t>Desired Layout and Navigation Feature of WebStore</a:t>
            </a:r>
            <a:endParaRPr sz="3400"/>
          </a:p>
        </p:txBody>
      </p:sp>
      <p:graphicFrame>
        <p:nvGraphicFramePr>
          <p:cNvPr id="450" name="Google Shape;450;p46"/>
          <p:cNvGraphicFramePr/>
          <p:nvPr/>
        </p:nvGraphicFramePr>
        <p:xfrm>
          <a:off x="568036" y="1865284"/>
          <a:ext cx="3000000" cy="3000000"/>
        </p:xfrm>
        <a:graphic>
          <a:graphicData uri="http://schemas.openxmlformats.org/drawingml/2006/table">
            <a:tbl>
              <a:tblPr bandRow="1" firstRow="1">
                <a:noFill/>
                <a:tableStyleId>{D0723346-E8DF-45B3-A2AD-49D8C6BA7362}</a:tableStyleId>
              </a:tblPr>
              <a:tblGrid>
                <a:gridCol w="4003975"/>
                <a:gridCol w="4253350"/>
              </a:tblGrid>
              <a:tr h="51770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Arial"/>
                          <a:ea typeface="Arial"/>
                          <a:cs typeface="Arial"/>
                          <a:sym typeface="Arial"/>
                        </a:rPr>
                        <a:t>Desired Layout and Navigation Feature of WebStore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Arial"/>
                          <a:ea typeface="Arial"/>
                          <a:cs typeface="Arial"/>
                          <a:sym typeface="Arial"/>
                        </a:rPr>
                        <a:t>Desired Layout and Navigation Feature of WebStore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Layout and Design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256032" lvl="0" marL="256032" marR="0" rtl="0" algn="l">
                        <a:lnSpc>
                          <a:spcPct val="100000"/>
                        </a:lnSpc>
                        <a:spcBef>
                          <a:spcPts val="0"/>
                        </a:spcBef>
                        <a:spcAft>
                          <a:spcPts val="0"/>
                        </a:spcAft>
                        <a:buClr>
                          <a:srgbClr val="007FA3"/>
                        </a:buClr>
                        <a:buSzPts val="1400"/>
                        <a:buFont typeface="Arial"/>
                        <a:buChar char="•"/>
                      </a:pPr>
                      <a:r>
                        <a:rPr b="0" i="0" lang="en-US" sz="1400" u="none" cap="none" strike="noStrike">
                          <a:solidFill>
                            <a:schemeClr val="dk1"/>
                          </a:solidFill>
                          <a:latin typeface="Arial"/>
                          <a:ea typeface="Arial"/>
                          <a:cs typeface="Arial"/>
                          <a:sym typeface="Arial"/>
                        </a:rPr>
                        <a:t>Navigation menu and logo placement should remain consistent throughout the entire site (this allows users to maintain familiarity while using the site and minimizes users who get “lost” in the site)</a:t>
                      </a:r>
                      <a:endParaRPr/>
                    </a:p>
                    <a:p>
                      <a:pPr indent="-256032" lvl="0" marL="256032" marR="0" rtl="0" algn="l">
                        <a:lnSpc>
                          <a:spcPct val="100000"/>
                        </a:lnSpc>
                        <a:spcBef>
                          <a:spcPts val="1000"/>
                        </a:spcBef>
                        <a:spcAft>
                          <a:spcPts val="0"/>
                        </a:spcAft>
                        <a:buClr>
                          <a:srgbClr val="007FA3"/>
                        </a:buClr>
                        <a:buSzPts val="1400"/>
                        <a:buFont typeface="Arial"/>
                        <a:buChar char="•"/>
                      </a:pPr>
                      <a:r>
                        <a:rPr b="0" i="0" lang="en-US" sz="1400" u="none" cap="none" strike="noStrike">
                          <a:solidFill>
                            <a:schemeClr val="dk1"/>
                          </a:solidFill>
                          <a:latin typeface="Arial"/>
                          <a:ea typeface="Arial"/>
                          <a:cs typeface="Arial"/>
                          <a:sym typeface="Arial"/>
                        </a:rPr>
                        <a:t>Graphics should be lightweight to allow for quick page display </a:t>
                      </a:r>
                      <a:endParaRPr/>
                    </a:p>
                    <a:p>
                      <a:pPr indent="-256032" lvl="0" marL="256032" marR="0" rtl="0" algn="l">
                        <a:lnSpc>
                          <a:spcPct val="100000"/>
                        </a:lnSpc>
                        <a:spcBef>
                          <a:spcPts val="1000"/>
                        </a:spcBef>
                        <a:spcAft>
                          <a:spcPts val="0"/>
                        </a:spcAft>
                        <a:buClr>
                          <a:srgbClr val="007FA3"/>
                        </a:buClr>
                        <a:buSzPts val="1400"/>
                        <a:buFont typeface="Arial"/>
                        <a:buChar char="•"/>
                      </a:pPr>
                      <a:r>
                        <a:rPr b="0" i="0" lang="en-US" sz="1400" u="none" cap="none" strike="noStrike">
                          <a:solidFill>
                            <a:schemeClr val="dk1"/>
                          </a:solidFill>
                          <a:latin typeface="Arial"/>
                          <a:ea typeface="Arial"/>
                          <a:cs typeface="Arial"/>
                          <a:sym typeface="Arial"/>
                        </a:rPr>
                        <a:t>Text should be used over graphics whenever possible</a:t>
                      </a:r>
                      <a:endParaRPr sz="1400" u="none" cap="none" strike="noStrike">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Navigation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256032" lvl="0" marL="256032" marR="0" rtl="0" algn="l">
                        <a:lnSpc>
                          <a:spcPct val="100000"/>
                        </a:lnSpc>
                        <a:spcBef>
                          <a:spcPts val="0"/>
                        </a:spcBef>
                        <a:spcAft>
                          <a:spcPts val="0"/>
                        </a:spcAft>
                        <a:buClr>
                          <a:srgbClr val="007FA3"/>
                        </a:buClr>
                        <a:buSzPts val="1400"/>
                        <a:buFont typeface="Arial"/>
                        <a:buChar char="•"/>
                      </a:pPr>
                      <a:r>
                        <a:rPr b="0" i="0" lang="en-US" sz="1400" u="none" cap="none" strike="noStrike">
                          <a:solidFill>
                            <a:schemeClr val="dk1"/>
                          </a:solidFill>
                          <a:latin typeface="Arial"/>
                          <a:ea typeface="Arial"/>
                          <a:cs typeface="Arial"/>
                          <a:sym typeface="Arial"/>
                        </a:rPr>
                        <a:t>Any section of the store should be accessible from any other section via the navigation menu</a:t>
                      </a:r>
                      <a:endParaRPr/>
                    </a:p>
                    <a:p>
                      <a:pPr indent="-256032" lvl="0" marL="256032" marR="0" rtl="0" algn="l">
                        <a:lnSpc>
                          <a:spcPct val="100000"/>
                        </a:lnSpc>
                        <a:spcBef>
                          <a:spcPts val="1000"/>
                        </a:spcBef>
                        <a:spcAft>
                          <a:spcPts val="0"/>
                        </a:spcAft>
                        <a:buClr>
                          <a:srgbClr val="007FA3"/>
                        </a:buClr>
                        <a:buSzPts val="1400"/>
                        <a:buFont typeface="Arial"/>
                        <a:buChar char="•"/>
                      </a:pPr>
                      <a:r>
                        <a:rPr b="0" i="0" lang="en-US" sz="1400" u="none" cap="none" strike="noStrike">
                          <a:solidFill>
                            <a:schemeClr val="dk1"/>
                          </a:solidFill>
                          <a:latin typeface="Arial"/>
                          <a:ea typeface="Arial"/>
                          <a:cs typeface="Arial"/>
                          <a:sym typeface="Arial"/>
                        </a:rPr>
                        <a:t>Users should always be aware of what section they are currently in</a:t>
                      </a:r>
                      <a:endParaRPr sz="1400" u="none" cap="none" strike="noStrike">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7"/>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200"/>
              <a:buFont typeface="Times New Roman"/>
              <a:buNone/>
            </a:pPr>
            <a:r>
              <a:rPr lang="en-US" sz="3200"/>
              <a:t>System Structure of the WebStore and Site Management Systems</a:t>
            </a:r>
            <a:endParaRPr sz="3200"/>
          </a:p>
        </p:txBody>
      </p:sp>
      <p:graphicFrame>
        <p:nvGraphicFramePr>
          <p:cNvPr id="456" name="Google Shape;456;p47"/>
          <p:cNvGraphicFramePr/>
          <p:nvPr/>
        </p:nvGraphicFramePr>
        <p:xfrm>
          <a:off x="568036" y="1546623"/>
          <a:ext cx="3000000" cy="3000000"/>
        </p:xfrm>
        <a:graphic>
          <a:graphicData uri="http://schemas.openxmlformats.org/drawingml/2006/table">
            <a:tbl>
              <a:tblPr bandRow="1" firstRow="1">
                <a:noFill/>
                <a:tableStyleId>{D0723346-E8DF-45B3-A2AD-49D8C6BA7362}</a:tableStyleId>
              </a:tblPr>
              <a:tblGrid>
                <a:gridCol w="4003975"/>
                <a:gridCol w="4253350"/>
              </a:tblGrid>
              <a:tr h="323725">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WebStore</a:t>
                      </a:r>
                      <a:endParaRPr/>
                    </a:p>
                  </a:txBody>
                  <a:tcPr marT="45725" marB="45725" marR="91450" marL="914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Site Management System</a:t>
                      </a:r>
                      <a:endParaRPr/>
                    </a:p>
                  </a:txBody>
                  <a:tcPr marT="45725" marB="45725" marR="91450" marL="914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7FA3"/>
                        </a:buClr>
                        <a:buSzPts val="1200"/>
                        <a:buFont typeface="Arial"/>
                        <a:buNone/>
                      </a:pPr>
                      <a:r>
                        <a:rPr lang="en-US" sz="1200" u="none" cap="none" strike="noStrike"/>
                        <a:t>Main Page</a:t>
                      </a:r>
                      <a:endParaRPr/>
                    </a:p>
                    <a:p>
                      <a:pPr indent="0" lvl="0" marL="457200" marR="0" rtl="0" algn="l">
                        <a:lnSpc>
                          <a:spcPct val="100000"/>
                        </a:lnSpc>
                        <a:spcBef>
                          <a:spcPts val="0"/>
                        </a:spcBef>
                        <a:spcAft>
                          <a:spcPts val="0"/>
                        </a:spcAft>
                        <a:buClr>
                          <a:srgbClr val="007FA3"/>
                        </a:buClr>
                        <a:buSzPts val="1200"/>
                        <a:buFont typeface="Arial"/>
                        <a:buNone/>
                      </a:pPr>
                      <a:r>
                        <a:rPr lang="en-US" sz="1200" u="none" cap="none" strike="noStrike"/>
                        <a:t>Product Line (category)</a:t>
                      </a:r>
                      <a:endParaRPr/>
                    </a:p>
                    <a:p>
                      <a:pPr indent="0" lvl="0" marL="914400" marR="0" rtl="0" algn="l">
                        <a:lnSpc>
                          <a:spcPct val="100000"/>
                        </a:lnSpc>
                        <a:spcBef>
                          <a:spcPts val="0"/>
                        </a:spcBef>
                        <a:spcAft>
                          <a:spcPts val="0"/>
                        </a:spcAft>
                        <a:buClr>
                          <a:srgbClr val="007FA3"/>
                        </a:buClr>
                        <a:buSzPts val="1200"/>
                        <a:buFont typeface="Arial"/>
                        <a:buNone/>
                      </a:pPr>
                      <a:r>
                        <a:rPr lang="en-US" sz="1200" u="none" cap="none" strike="noStrike"/>
                        <a:t>Desks</a:t>
                      </a:r>
                      <a:endParaRPr/>
                    </a:p>
                    <a:p>
                      <a:pPr indent="0" lvl="0" marL="914400" marR="0" rtl="0" algn="l">
                        <a:lnSpc>
                          <a:spcPct val="100000"/>
                        </a:lnSpc>
                        <a:spcBef>
                          <a:spcPts val="0"/>
                        </a:spcBef>
                        <a:spcAft>
                          <a:spcPts val="0"/>
                        </a:spcAft>
                        <a:buClr>
                          <a:srgbClr val="007FA3"/>
                        </a:buClr>
                        <a:buSzPts val="1200"/>
                        <a:buFont typeface="Arial"/>
                        <a:buNone/>
                      </a:pPr>
                      <a:r>
                        <a:rPr lang="en-US" sz="1200" u="none" cap="none" strike="noStrike"/>
                        <a:t>Chairs</a:t>
                      </a:r>
                      <a:endParaRPr/>
                    </a:p>
                    <a:p>
                      <a:pPr indent="0" lvl="0" marL="914400" marR="0" rtl="0" algn="l">
                        <a:lnSpc>
                          <a:spcPct val="100000"/>
                        </a:lnSpc>
                        <a:spcBef>
                          <a:spcPts val="0"/>
                        </a:spcBef>
                        <a:spcAft>
                          <a:spcPts val="0"/>
                        </a:spcAft>
                        <a:buClr>
                          <a:srgbClr val="007FA3"/>
                        </a:buClr>
                        <a:buSzPts val="1200"/>
                        <a:buFont typeface="Arial"/>
                        <a:buNone/>
                      </a:pPr>
                      <a:r>
                        <a:rPr lang="en-US" sz="1200" u="none" cap="none" strike="noStrike"/>
                        <a:t>Tables,</a:t>
                      </a:r>
                      <a:endParaRPr/>
                    </a:p>
                    <a:p>
                      <a:pPr indent="0" lvl="0" marL="914400" marR="0" rtl="0" algn="l">
                        <a:lnSpc>
                          <a:spcPct val="100000"/>
                        </a:lnSpc>
                        <a:spcBef>
                          <a:spcPts val="0"/>
                        </a:spcBef>
                        <a:spcAft>
                          <a:spcPts val="0"/>
                        </a:spcAft>
                        <a:buClr>
                          <a:srgbClr val="007FA3"/>
                        </a:buClr>
                        <a:buSzPts val="1200"/>
                        <a:buFont typeface="Arial"/>
                        <a:buNone/>
                      </a:pPr>
                      <a:r>
                        <a:rPr lang="en-US" sz="1200" u="none" cap="none" strike="noStrike"/>
                        <a:t>File Cabinets</a:t>
                      </a:r>
                      <a:endParaRPr/>
                    </a:p>
                    <a:p>
                      <a:pPr indent="0" lvl="0" marL="457200" marR="0" rtl="0" algn="l">
                        <a:lnSpc>
                          <a:spcPct val="100000"/>
                        </a:lnSpc>
                        <a:spcBef>
                          <a:spcPts val="0"/>
                        </a:spcBef>
                        <a:spcAft>
                          <a:spcPts val="0"/>
                        </a:spcAft>
                        <a:buClr>
                          <a:srgbClr val="007FA3"/>
                        </a:buClr>
                        <a:buSzPts val="1200"/>
                        <a:buFont typeface="Arial"/>
                        <a:buNone/>
                      </a:pPr>
                      <a:r>
                        <a:rPr lang="en-US" sz="1200" u="none" cap="none" strike="noStrike"/>
                        <a:t>Shopping Cart</a:t>
                      </a:r>
                      <a:endParaRPr/>
                    </a:p>
                    <a:p>
                      <a:pPr indent="0" lvl="0" marL="457200" marR="0" rtl="0" algn="l">
                        <a:lnSpc>
                          <a:spcPct val="100000"/>
                        </a:lnSpc>
                        <a:spcBef>
                          <a:spcPts val="0"/>
                        </a:spcBef>
                        <a:spcAft>
                          <a:spcPts val="0"/>
                        </a:spcAft>
                        <a:buClr>
                          <a:srgbClr val="007FA3"/>
                        </a:buClr>
                        <a:buSzPts val="1200"/>
                        <a:buFont typeface="Arial"/>
                        <a:buNone/>
                      </a:pPr>
                      <a:r>
                        <a:rPr lang="en-US" sz="1200" u="none" cap="none" strike="noStrike"/>
                        <a:t>Checkout</a:t>
                      </a:r>
                      <a:endParaRPr/>
                    </a:p>
                    <a:p>
                      <a:pPr indent="0" lvl="0" marL="457200" marR="0" rtl="0" algn="l">
                        <a:lnSpc>
                          <a:spcPct val="100000"/>
                        </a:lnSpc>
                        <a:spcBef>
                          <a:spcPts val="0"/>
                        </a:spcBef>
                        <a:spcAft>
                          <a:spcPts val="0"/>
                        </a:spcAft>
                        <a:buClr>
                          <a:srgbClr val="007FA3"/>
                        </a:buClr>
                        <a:buSzPts val="1200"/>
                        <a:buFont typeface="Arial"/>
                        <a:buNone/>
                      </a:pPr>
                      <a:r>
                        <a:rPr lang="en-US" sz="1200" u="none" cap="none" strike="noStrike"/>
                        <a:t>Account Profile</a:t>
                      </a:r>
                      <a:endParaRPr/>
                    </a:p>
                    <a:p>
                      <a:pPr indent="0" lvl="0" marL="457200" marR="0" rtl="0" algn="l">
                        <a:lnSpc>
                          <a:spcPct val="100000"/>
                        </a:lnSpc>
                        <a:spcBef>
                          <a:spcPts val="0"/>
                        </a:spcBef>
                        <a:spcAft>
                          <a:spcPts val="0"/>
                        </a:spcAft>
                        <a:buClr>
                          <a:srgbClr val="007FA3"/>
                        </a:buClr>
                        <a:buSzPts val="1200"/>
                        <a:buFont typeface="Arial"/>
                        <a:buNone/>
                      </a:pPr>
                      <a:r>
                        <a:rPr lang="en-US" sz="1200" u="none" cap="none" strike="noStrike"/>
                        <a:t>Order Status/History</a:t>
                      </a:r>
                      <a:endParaRPr/>
                    </a:p>
                    <a:p>
                      <a:pPr indent="0" lvl="0" marL="457200" marR="0" rtl="0" algn="l">
                        <a:lnSpc>
                          <a:spcPct val="100000"/>
                        </a:lnSpc>
                        <a:spcBef>
                          <a:spcPts val="0"/>
                        </a:spcBef>
                        <a:spcAft>
                          <a:spcPts val="0"/>
                        </a:spcAft>
                        <a:buClr>
                          <a:srgbClr val="007FA3"/>
                        </a:buClr>
                        <a:buSzPts val="1200"/>
                        <a:buFont typeface="Arial"/>
                        <a:buNone/>
                      </a:pPr>
                      <a:r>
                        <a:rPr lang="en-US" sz="1200" u="none" cap="none" strike="noStrike"/>
                        <a:t>Customer Comments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7FA3"/>
                        </a:buClr>
                        <a:buSzPts val="1200"/>
                        <a:buFont typeface="Arial"/>
                        <a:buNone/>
                      </a:pPr>
                      <a:r>
                        <a:rPr lang="en-US" sz="1200" u="none" cap="none" strike="noStrike"/>
                        <a:t>User Profile Manager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000">
                <a:tc>
                  <a:txBody>
                    <a:bodyPr/>
                    <a:lstStyle/>
                    <a:p>
                      <a:pPr indent="0" lvl="0" marL="0" marR="0" rtl="0" algn="l">
                        <a:lnSpc>
                          <a:spcPct val="100000"/>
                        </a:lnSpc>
                        <a:spcBef>
                          <a:spcPts val="0"/>
                        </a:spcBef>
                        <a:spcAft>
                          <a:spcPts val="0"/>
                        </a:spcAft>
                        <a:buClr>
                          <a:srgbClr val="007FA3"/>
                        </a:buClr>
                        <a:buSzPts val="1200"/>
                        <a:buFont typeface="Arial"/>
                        <a:buNone/>
                      </a:pPr>
                      <a:r>
                        <a:rPr lang="en-US" sz="1200" u="none" cap="none" strike="noStrike"/>
                        <a:t>Company Info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7FA3"/>
                        </a:buClr>
                        <a:buSzPts val="1200"/>
                        <a:buFont typeface="Arial"/>
                        <a:buNone/>
                      </a:pPr>
                      <a:r>
                        <a:rPr lang="en-US" sz="1200" u="none" cap="none" strike="noStrike"/>
                        <a:t>Order Maintenance Manager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000">
                <a:tc>
                  <a:txBody>
                    <a:bodyPr/>
                    <a:lstStyle/>
                    <a:p>
                      <a:pPr indent="0" lvl="0" marL="0" marR="0" rtl="0" algn="l">
                        <a:lnSpc>
                          <a:spcPct val="100000"/>
                        </a:lnSpc>
                        <a:spcBef>
                          <a:spcPts val="0"/>
                        </a:spcBef>
                        <a:spcAft>
                          <a:spcPts val="0"/>
                        </a:spcAft>
                        <a:buClr>
                          <a:srgbClr val="007FA3"/>
                        </a:buClr>
                        <a:buSzPts val="1200"/>
                        <a:buFont typeface="Arial"/>
                        <a:buNone/>
                      </a:pPr>
                      <a:r>
                        <a:rPr lang="en-US" sz="1200" u="none" cap="none" strike="noStrike"/>
                        <a:t>Feedback</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7FA3"/>
                        </a:buClr>
                        <a:buSzPts val="1200"/>
                        <a:buFont typeface="Arial"/>
                        <a:buNone/>
                      </a:pPr>
                      <a:r>
                        <a:rPr lang="en-US" sz="1200" u="none" cap="none" strike="noStrike"/>
                        <a:t>Content (catalog Manager)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000">
                <a:tc>
                  <a:txBody>
                    <a:bodyPr/>
                    <a:lstStyle/>
                    <a:p>
                      <a:pPr indent="0" lvl="0" marL="0" marR="0" rtl="0" algn="l">
                        <a:lnSpc>
                          <a:spcPct val="100000"/>
                        </a:lnSpc>
                        <a:spcBef>
                          <a:spcPts val="0"/>
                        </a:spcBef>
                        <a:spcAft>
                          <a:spcPts val="0"/>
                        </a:spcAft>
                        <a:buClr>
                          <a:srgbClr val="007FA3"/>
                        </a:buClr>
                        <a:buSzPts val="1200"/>
                        <a:buFont typeface="Arial"/>
                        <a:buNone/>
                      </a:pPr>
                      <a:r>
                        <a:rPr lang="en-US" sz="1200" u="none" cap="none" strike="noStrike"/>
                        <a:t>Contact Information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7FA3"/>
                        </a:buClr>
                        <a:buSzPts val="1200"/>
                        <a:buFont typeface="Arial"/>
                        <a:buNone/>
                      </a:pPr>
                      <a:r>
                        <a:rPr lang="en-US" sz="1200" u="none" cap="none" strike="noStrike"/>
                        <a:t>Reports</a:t>
                      </a:r>
                      <a:endParaRPr/>
                    </a:p>
                    <a:p>
                      <a:pPr indent="0" lvl="0" marL="457200" marR="0" rtl="0" algn="l">
                        <a:lnSpc>
                          <a:spcPct val="100000"/>
                        </a:lnSpc>
                        <a:spcBef>
                          <a:spcPts val="0"/>
                        </a:spcBef>
                        <a:spcAft>
                          <a:spcPts val="0"/>
                        </a:spcAft>
                        <a:buClr>
                          <a:srgbClr val="007FA3"/>
                        </a:buClr>
                        <a:buSzPts val="1200"/>
                        <a:buFont typeface="Arial"/>
                        <a:buNone/>
                      </a:pPr>
                      <a:r>
                        <a:rPr lang="en-US" sz="1200" u="none" cap="none" strike="noStrike"/>
                        <a:t>Total Hits</a:t>
                      </a:r>
                      <a:endParaRPr/>
                    </a:p>
                    <a:p>
                      <a:pPr indent="0" lvl="0" marL="457200" marR="0" rtl="0" algn="l">
                        <a:lnSpc>
                          <a:spcPct val="100000"/>
                        </a:lnSpc>
                        <a:spcBef>
                          <a:spcPts val="0"/>
                        </a:spcBef>
                        <a:spcAft>
                          <a:spcPts val="0"/>
                        </a:spcAft>
                        <a:buClr>
                          <a:srgbClr val="007FA3"/>
                        </a:buClr>
                        <a:buSzPts val="1200"/>
                        <a:buFont typeface="Arial"/>
                        <a:buNone/>
                      </a:pPr>
                      <a:r>
                        <a:rPr lang="en-US" sz="1200" u="none" cap="none" strike="noStrike"/>
                        <a:t>Most Frequent Page Views</a:t>
                      </a:r>
                      <a:endParaRPr/>
                    </a:p>
                    <a:p>
                      <a:pPr indent="0" lvl="0" marL="457200" marR="0" rtl="0" algn="l">
                        <a:lnSpc>
                          <a:spcPct val="100000"/>
                        </a:lnSpc>
                        <a:spcBef>
                          <a:spcPts val="0"/>
                        </a:spcBef>
                        <a:spcAft>
                          <a:spcPts val="0"/>
                        </a:spcAft>
                        <a:buClr>
                          <a:srgbClr val="007FA3"/>
                        </a:buClr>
                        <a:buSzPts val="1200"/>
                        <a:buFont typeface="Arial"/>
                        <a:buNone/>
                      </a:pPr>
                      <a:r>
                        <a:rPr lang="en-US" sz="1200" u="none" cap="none" strike="noStrike"/>
                        <a:t>Users/Time of Day</a:t>
                      </a:r>
                      <a:endParaRPr/>
                    </a:p>
                    <a:p>
                      <a:pPr indent="0" lvl="0" marL="457200" marR="0" rtl="0" algn="l">
                        <a:lnSpc>
                          <a:spcPct val="100000"/>
                        </a:lnSpc>
                        <a:spcBef>
                          <a:spcPts val="0"/>
                        </a:spcBef>
                        <a:spcAft>
                          <a:spcPts val="0"/>
                        </a:spcAft>
                        <a:buClr>
                          <a:srgbClr val="007FA3"/>
                        </a:buClr>
                        <a:buSzPts val="1200"/>
                        <a:buFont typeface="Arial"/>
                        <a:buNone/>
                      </a:pPr>
                      <a:r>
                        <a:rPr lang="en-US" sz="1200" u="none" cap="none" strike="noStrike"/>
                        <a:t>Users/Day of Week</a:t>
                      </a:r>
                      <a:endParaRPr/>
                    </a:p>
                    <a:p>
                      <a:pPr indent="0" lvl="0" marL="457200" marR="0" rtl="0" algn="l">
                        <a:lnSpc>
                          <a:spcPct val="100000"/>
                        </a:lnSpc>
                        <a:spcBef>
                          <a:spcPts val="0"/>
                        </a:spcBef>
                        <a:spcAft>
                          <a:spcPts val="0"/>
                        </a:spcAft>
                        <a:buClr>
                          <a:srgbClr val="007FA3"/>
                        </a:buClr>
                        <a:buSzPts val="1200"/>
                        <a:buFont typeface="Arial"/>
                        <a:buNone/>
                      </a:pPr>
                      <a:r>
                        <a:rPr lang="en-US" sz="1200" u="none" cap="none" strike="noStrike"/>
                        <a:t>Shoppers Not Purchasing (used shopping cart—did not checkout)</a:t>
                      </a:r>
                      <a:endParaRPr/>
                    </a:p>
                    <a:p>
                      <a:pPr indent="0" lvl="0" marL="457200" marR="0" rtl="0" algn="l">
                        <a:lnSpc>
                          <a:spcPct val="100000"/>
                        </a:lnSpc>
                        <a:spcBef>
                          <a:spcPts val="0"/>
                        </a:spcBef>
                        <a:spcAft>
                          <a:spcPts val="0"/>
                        </a:spcAft>
                        <a:buClr>
                          <a:srgbClr val="007FA3"/>
                        </a:buClr>
                        <a:buSzPts val="1200"/>
                        <a:buFont typeface="Arial"/>
                        <a:buNone/>
                      </a:pPr>
                      <a:r>
                        <a:rPr lang="en-US" sz="1200" u="none" cap="none" strike="noStrike"/>
                        <a:t>Feedback Analysis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8"/>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400"/>
              <a:buFont typeface="Times New Roman"/>
              <a:buNone/>
            </a:pPr>
            <a:r>
              <a:rPr lang="en-US" sz="3400"/>
              <a:t>Customer and Inventory for WebStore</a:t>
            </a:r>
            <a:endParaRPr sz="3400"/>
          </a:p>
        </p:txBody>
      </p:sp>
      <p:graphicFrame>
        <p:nvGraphicFramePr>
          <p:cNvPr id="462" name="Google Shape;462;p48"/>
          <p:cNvGraphicFramePr/>
          <p:nvPr/>
        </p:nvGraphicFramePr>
        <p:xfrm>
          <a:off x="568036" y="1768299"/>
          <a:ext cx="3000000" cy="3000000"/>
        </p:xfrm>
        <a:graphic>
          <a:graphicData uri="http://schemas.openxmlformats.org/drawingml/2006/table">
            <a:tbl>
              <a:tblPr bandRow="1" firstRow="1">
                <a:noFill/>
                <a:tableStyleId>{D0723346-E8DF-45B3-A2AD-49D8C6BA7362}</a:tableStyleId>
              </a:tblPr>
              <a:tblGrid>
                <a:gridCol w="2729350"/>
                <a:gridCol w="3408225"/>
                <a:gridCol w="2119750"/>
              </a:tblGrid>
              <a:tr h="323725">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Arial"/>
                          <a:ea typeface="Arial"/>
                          <a:cs typeface="Arial"/>
                          <a:sym typeface="Arial"/>
                        </a:rPr>
                        <a:t>Corporate Customer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Arial"/>
                          <a:ea typeface="Arial"/>
                          <a:cs typeface="Arial"/>
                          <a:sym typeface="Arial"/>
                        </a:rPr>
                        <a:t>Home Office Customer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Arial"/>
                          <a:ea typeface="Arial"/>
                          <a:cs typeface="Arial"/>
                          <a:sym typeface="Arial"/>
                        </a:rPr>
                        <a:t>Student Customer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256032" lvl="0" marL="256032" marR="0" rtl="0" algn="l">
                        <a:lnSpc>
                          <a:spcPct val="100000"/>
                        </a:lnSpc>
                        <a:spcBef>
                          <a:spcPts val="0"/>
                        </a:spcBef>
                        <a:spcAft>
                          <a:spcPts val="0"/>
                        </a:spcAft>
                        <a:buClr>
                          <a:srgbClr val="007FA3"/>
                        </a:buClr>
                        <a:buSzPts val="1400"/>
                        <a:buFont typeface="Arial"/>
                        <a:buChar char="•"/>
                      </a:pPr>
                      <a:r>
                        <a:rPr b="0" i="0" lang="en-US" sz="1400" u="none" cap="none" strike="noStrike">
                          <a:solidFill>
                            <a:schemeClr val="dk1"/>
                          </a:solidFill>
                          <a:latin typeface="Arial"/>
                          <a:ea typeface="Arial"/>
                          <a:cs typeface="Arial"/>
                          <a:sym typeface="Arial"/>
                        </a:rPr>
                        <a:t>Company Name</a:t>
                      </a:r>
                      <a:endParaRPr/>
                    </a:p>
                    <a:p>
                      <a:pPr indent="-256032" lvl="0" marL="256032" marR="0" rtl="0" algn="l">
                        <a:lnSpc>
                          <a:spcPct val="100000"/>
                        </a:lnSpc>
                        <a:spcBef>
                          <a:spcPts val="600"/>
                        </a:spcBef>
                        <a:spcAft>
                          <a:spcPts val="0"/>
                        </a:spcAft>
                        <a:buClr>
                          <a:srgbClr val="007FA3"/>
                        </a:buClr>
                        <a:buSzPts val="1400"/>
                        <a:buFont typeface="Arial"/>
                        <a:buChar char="•"/>
                      </a:pPr>
                      <a:r>
                        <a:rPr b="0" i="0" lang="en-US" sz="1400" u="none" cap="none" strike="noStrike">
                          <a:solidFill>
                            <a:schemeClr val="dk1"/>
                          </a:solidFill>
                          <a:latin typeface="Arial"/>
                          <a:ea typeface="Arial"/>
                          <a:cs typeface="Arial"/>
                          <a:sym typeface="Arial"/>
                        </a:rPr>
                        <a:t>Company Address</a:t>
                      </a:r>
                      <a:endParaRPr/>
                    </a:p>
                    <a:p>
                      <a:pPr indent="-256032" lvl="0" marL="256032" marR="0" rtl="0" algn="l">
                        <a:lnSpc>
                          <a:spcPct val="100000"/>
                        </a:lnSpc>
                        <a:spcBef>
                          <a:spcPts val="600"/>
                        </a:spcBef>
                        <a:spcAft>
                          <a:spcPts val="0"/>
                        </a:spcAft>
                        <a:buClr>
                          <a:srgbClr val="007FA3"/>
                        </a:buClr>
                        <a:buSzPts val="1400"/>
                        <a:buFont typeface="Arial"/>
                        <a:buChar char="•"/>
                      </a:pPr>
                      <a:r>
                        <a:rPr b="0" i="0" lang="en-US" sz="1400" u="none" cap="none" strike="noStrike">
                          <a:solidFill>
                            <a:schemeClr val="dk1"/>
                          </a:solidFill>
                          <a:latin typeface="Arial"/>
                          <a:ea typeface="Arial"/>
                          <a:cs typeface="Arial"/>
                          <a:sym typeface="Arial"/>
                        </a:rPr>
                        <a:t>Company Phone</a:t>
                      </a:r>
                      <a:endParaRPr/>
                    </a:p>
                    <a:p>
                      <a:pPr indent="-256032" lvl="0" marL="256032" marR="0" rtl="0" algn="l">
                        <a:lnSpc>
                          <a:spcPct val="100000"/>
                        </a:lnSpc>
                        <a:spcBef>
                          <a:spcPts val="600"/>
                        </a:spcBef>
                        <a:spcAft>
                          <a:spcPts val="0"/>
                        </a:spcAft>
                        <a:buClr>
                          <a:srgbClr val="007FA3"/>
                        </a:buClr>
                        <a:buSzPts val="1400"/>
                        <a:buFont typeface="Arial"/>
                        <a:buChar char="•"/>
                      </a:pPr>
                      <a:r>
                        <a:rPr b="0" i="0" lang="en-US" sz="1400" u="none" cap="none" strike="noStrike">
                          <a:solidFill>
                            <a:schemeClr val="dk1"/>
                          </a:solidFill>
                          <a:latin typeface="Arial"/>
                          <a:ea typeface="Arial"/>
                          <a:cs typeface="Arial"/>
                          <a:sym typeface="Arial"/>
                        </a:rPr>
                        <a:t>Company Fax</a:t>
                      </a:r>
                      <a:endParaRPr/>
                    </a:p>
                    <a:p>
                      <a:pPr indent="-256032" lvl="0" marL="256032" marR="0" rtl="0" algn="l">
                        <a:lnSpc>
                          <a:spcPct val="100000"/>
                        </a:lnSpc>
                        <a:spcBef>
                          <a:spcPts val="600"/>
                        </a:spcBef>
                        <a:spcAft>
                          <a:spcPts val="0"/>
                        </a:spcAft>
                        <a:buClr>
                          <a:srgbClr val="007FA3"/>
                        </a:buClr>
                        <a:buSzPts val="1400"/>
                        <a:buFont typeface="Arial"/>
                        <a:buChar char="•"/>
                      </a:pPr>
                      <a:r>
                        <a:rPr b="0" i="0" lang="en-US" sz="1400" u="none" cap="none" strike="noStrike">
                          <a:solidFill>
                            <a:schemeClr val="dk1"/>
                          </a:solidFill>
                          <a:latin typeface="Arial"/>
                          <a:ea typeface="Arial"/>
                          <a:cs typeface="Arial"/>
                          <a:sym typeface="Arial"/>
                        </a:rPr>
                        <a:t>Company Preferred Shipping Method</a:t>
                      </a:r>
                      <a:endParaRPr/>
                    </a:p>
                    <a:p>
                      <a:pPr indent="-256032" lvl="0" marL="256032" marR="0" rtl="0" algn="l">
                        <a:lnSpc>
                          <a:spcPct val="100000"/>
                        </a:lnSpc>
                        <a:spcBef>
                          <a:spcPts val="600"/>
                        </a:spcBef>
                        <a:spcAft>
                          <a:spcPts val="0"/>
                        </a:spcAft>
                        <a:buClr>
                          <a:srgbClr val="007FA3"/>
                        </a:buClr>
                        <a:buSzPts val="1400"/>
                        <a:buFont typeface="Arial"/>
                        <a:buChar char="•"/>
                      </a:pPr>
                      <a:r>
                        <a:rPr b="0" i="0" lang="en-US" sz="1400" u="none" cap="none" strike="noStrike">
                          <a:solidFill>
                            <a:schemeClr val="dk1"/>
                          </a:solidFill>
                          <a:latin typeface="Arial"/>
                          <a:ea typeface="Arial"/>
                          <a:cs typeface="Arial"/>
                          <a:sym typeface="Arial"/>
                        </a:rPr>
                        <a:t>Buyer Name</a:t>
                      </a:r>
                      <a:endParaRPr/>
                    </a:p>
                    <a:p>
                      <a:pPr indent="-256032" lvl="0" marL="256032" marR="0" rtl="0" algn="l">
                        <a:lnSpc>
                          <a:spcPct val="100000"/>
                        </a:lnSpc>
                        <a:spcBef>
                          <a:spcPts val="600"/>
                        </a:spcBef>
                        <a:spcAft>
                          <a:spcPts val="0"/>
                        </a:spcAft>
                        <a:buClr>
                          <a:srgbClr val="007FA3"/>
                        </a:buClr>
                        <a:buSzPts val="1400"/>
                        <a:buFont typeface="Arial"/>
                        <a:buChar char="•"/>
                      </a:pPr>
                      <a:r>
                        <a:rPr b="0" i="0" lang="en-US" sz="1400" u="none" cap="none" strike="noStrike">
                          <a:solidFill>
                            <a:schemeClr val="dk1"/>
                          </a:solidFill>
                          <a:latin typeface="Arial"/>
                          <a:ea typeface="Arial"/>
                          <a:cs typeface="Arial"/>
                          <a:sym typeface="Arial"/>
                        </a:rPr>
                        <a:t>Buyer Phone</a:t>
                      </a:r>
                      <a:endParaRPr/>
                    </a:p>
                    <a:p>
                      <a:pPr indent="-256032" lvl="0" marL="256032" marR="0" rtl="0" algn="l">
                        <a:lnSpc>
                          <a:spcPct val="100000"/>
                        </a:lnSpc>
                        <a:spcBef>
                          <a:spcPts val="600"/>
                        </a:spcBef>
                        <a:spcAft>
                          <a:spcPts val="0"/>
                        </a:spcAft>
                        <a:buClr>
                          <a:srgbClr val="007FA3"/>
                        </a:buClr>
                        <a:buSzPts val="1400"/>
                        <a:buFont typeface="Arial"/>
                        <a:buChar char="•"/>
                      </a:pPr>
                      <a:r>
                        <a:rPr b="0" i="0" lang="en-US" sz="1400" u="none" cap="none" strike="noStrike">
                          <a:solidFill>
                            <a:schemeClr val="dk1"/>
                          </a:solidFill>
                          <a:latin typeface="Arial"/>
                          <a:ea typeface="Arial"/>
                          <a:cs typeface="Arial"/>
                          <a:sym typeface="Arial"/>
                        </a:rPr>
                        <a:t>Buyer E-Mail</a:t>
                      </a:r>
                      <a:endParaRPr sz="1400" u="none" cap="none" strike="noStrike">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256032" lvl="0" marL="256032" marR="0" rtl="0" algn="l">
                        <a:lnSpc>
                          <a:spcPct val="100000"/>
                        </a:lnSpc>
                        <a:spcBef>
                          <a:spcPts val="0"/>
                        </a:spcBef>
                        <a:spcAft>
                          <a:spcPts val="0"/>
                        </a:spcAft>
                        <a:buClr>
                          <a:srgbClr val="007FA3"/>
                        </a:buClr>
                        <a:buSzPts val="1400"/>
                        <a:buFont typeface="Arial"/>
                        <a:buChar char="•"/>
                      </a:pPr>
                      <a:r>
                        <a:rPr b="0" i="0" lang="en-US" sz="1400" u="none" cap="none" strike="noStrike">
                          <a:solidFill>
                            <a:schemeClr val="dk1"/>
                          </a:solidFill>
                          <a:latin typeface="Arial"/>
                          <a:ea typeface="Arial"/>
                          <a:cs typeface="Arial"/>
                          <a:sym typeface="Arial"/>
                        </a:rPr>
                        <a:t>Name</a:t>
                      </a:r>
                      <a:endParaRPr/>
                    </a:p>
                    <a:p>
                      <a:pPr indent="-256032" lvl="0" marL="256032" marR="0" rtl="0" algn="l">
                        <a:lnSpc>
                          <a:spcPct val="100000"/>
                        </a:lnSpc>
                        <a:spcBef>
                          <a:spcPts val="600"/>
                        </a:spcBef>
                        <a:spcAft>
                          <a:spcPts val="0"/>
                        </a:spcAft>
                        <a:buClr>
                          <a:srgbClr val="007FA3"/>
                        </a:buClr>
                        <a:buSzPts val="1400"/>
                        <a:buFont typeface="Arial"/>
                        <a:buChar char="•"/>
                      </a:pPr>
                      <a:r>
                        <a:rPr b="0" i="0" lang="en-US" sz="1400" u="none" cap="none" strike="noStrike">
                          <a:solidFill>
                            <a:schemeClr val="dk1"/>
                          </a:solidFill>
                          <a:latin typeface="Arial"/>
                          <a:ea typeface="Arial"/>
                          <a:cs typeface="Arial"/>
                          <a:sym typeface="Arial"/>
                        </a:rPr>
                        <a:t>Doing Business as (company name)</a:t>
                      </a:r>
                      <a:endParaRPr/>
                    </a:p>
                    <a:p>
                      <a:pPr indent="-256032" lvl="0" marL="256032" marR="0" rtl="0" algn="l">
                        <a:lnSpc>
                          <a:spcPct val="100000"/>
                        </a:lnSpc>
                        <a:spcBef>
                          <a:spcPts val="600"/>
                        </a:spcBef>
                        <a:spcAft>
                          <a:spcPts val="0"/>
                        </a:spcAft>
                        <a:buClr>
                          <a:srgbClr val="007FA3"/>
                        </a:buClr>
                        <a:buSzPts val="1400"/>
                        <a:buFont typeface="Arial"/>
                        <a:buChar char="•"/>
                      </a:pPr>
                      <a:r>
                        <a:rPr b="0" i="0" lang="en-US" sz="1400" u="none" cap="none" strike="noStrike">
                          <a:solidFill>
                            <a:schemeClr val="dk1"/>
                          </a:solidFill>
                          <a:latin typeface="Arial"/>
                          <a:ea typeface="Arial"/>
                          <a:cs typeface="Arial"/>
                          <a:sym typeface="Arial"/>
                        </a:rPr>
                        <a:t>Address</a:t>
                      </a:r>
                      <a:endParaRPr/>
                    </a:p>
                    <a:p>
                      <a:pPr indent="-256032" lvl="0" marL="256032" marR="0" rtl="0" algn="l">
                        <a:lnSpc>
                          <a:spcPct val="100000"/>
                        </a:lnSpc>
                        <a:spcBef>
                          <a:spcPts val="600"/>
                        </a:spcBef>
                        <a:spcAft>
                          <a:spcPts val="0"/>
                        </a:spcAft>
                        <a:buClr>
                          <a:srgbClr val="007FA3"/>
                        </a:buClr>
                        <a:buSzPts val="1400"/>
                        <a:buFont typeface="Arial"/>
                        <a:buChar char="•"/>
                      </a:pPr>
                      <a:r>
                        <a:rPr b="0" i="0" lang="en-US" sz="1400" u="none" cap="none" strike="noStrike">
                          <a:solidFill>
                            <a:schemeClr val="dk1"/>
                          </a:solidFill>
                          <a:latin typeface="Arial"/>
                          <a:ea typeface="Arial"/>
                          <a:cs typeface="Arial"/>
                          <a:sym typeface="Arial"/>
                        </a:rPr>
                        <a:t>Phone</a:t>
                      </a:r>
                      <a:endParaRPr/>
                    </a:p>
                    <a:p>
                      <a:pPr indent="-256032" lvl="0" marL="256032" marR="0" rtl="0" algn="l">
                        <a:lnSpc>
                          <a:spcPct val="100000"/>
                        </a:lnSpc>
                        <a:spcBef>
                          <a:spcPts val="600"/>
                        </a:spcBef>
                        <a:spcAft>
                          <a:spcPts val="0"/>
                        </a:spcAft>
                        <a:buClr>
                          <a:srgbClr val="007FA3"/>
                        </a:buClr>
                        <a:buSzPts val="1400"/>
                        <a:buFont typeface="Arial"/>
                        <a:buChar char="•"/>
                      </a:pPr>
                      <a:r>
                        <a:rPr b="0" i="0" lang="en-US" sz="1400" u="none" cap="none" strike="noStrike">
                          <a:solidFill>
                            <a:schemeClr val="dk1"/>
                          </a:solidFill>
                          <a:latin typeface="Arial"/>
                          <a:ea typeface="Arial"/>
                          <a:cs typeface="Arial"/>
                          <a:sym typeface="Arial"/>
                        </a:rPr>
                        <a:t>Fax</a:t>
                      </a:r>
                      <a:endParaRPr/>
                    </a:p>
                    <a:p>
                      <a:pPr indent="-256032" lvl="0" marL="256032" marR="0" rtl="0" algn="l">
                        <a:lnSpc>
                          <a:spcPct val="100000"/>
                        </a:lnSpc>
                        <a:spcBef>
                          <a:spcPts val="600"/>
                        </a:spcBef>
                        <a:spcAft>
                          <a:spcPts val="0"/>
                        </a:spcAft>
                        <a:buClr>
                          <a:srgbClr val="007FA3"/>
                        </a:buClr>
                        <a:buSzPts val="1400"/>
                        <a:buFont typeface="Arial"/>
                        <a:buChar char="•"/>
                      </a:pPr>
                      <a:r>
                        <a:rPr b="0" i="0" lang="en-US" sz="1400" u="none" cap="none" strike="noStrike">
                          <a:solidFill>
                            <a:schemeClr val="dk1"/>
                          </a:solidFill>
                          <a:latin typeface="Arial"/>
                          <a:ea typeface="Arial"/>
                          <a:cs typeface="Arial"/>
                          <a:sym typeface="Arial"/>
                        </a:rPr>
                        <a:t>E-Mail</a:t>
                      </a:r>
                      <a:endParaRPr sz="1400" u="none" cap="none" strike="noStrike">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256032" lvl="0" marL="256032" marR="0" rtl="0" algn="l">
                        <a:lnSpc>
                          <a:spcPct val="100000"/>
                        </a:lnSpc>
                        <a:spcBef>
                          <a:spcPts val="0"/>
                        </a:spcBef>
                        <a:spcAft>
                          <a:spcPts val="0"/>
                        </a:spcAft>
                        <a:buClr>
                          <a:srgbClr val="007FA3"/>
                        </a:buClr>
                        <a:buSzPts val="1400"/>
                        <a:buFont typeface="Arial"/>
                        <a:buChar char="•"/>
                      </a:pPr>
                      <a:r>
                        <a:rPr b="0" i="0" lang="en-US" sz="1400" u="none" cap="none" strike="noStrike">
                          <a:solidFill>
                            <a:schemeClr val="dk1"/>
                          </a:solidFill>
                          <a:latin typeface="Arial"/>
                          <a:ea typeface="Arial"/>
                          <a:cs typeface="Arial"/>
                          <a:sym typeface="Arial"/>
                        </a:rPr>
                        <a:t>Name</a:t>
                      </a:r>
                      <a:endParaRPr/>
                    </a:p>
                    <a:p>
                      <a:pPr indent="-256032" lvl="0" marL="256032" marR="0" rtl="0" algn="l">
                        <a:lnSpc>
                          <a:spcPct val="100000"/>
                        </a:lnSpc>
                        <a:spcBef>
                          <a:spcPts val="600"/>
                        </a:spcBef>
                        <a:spcAft>
                          <a:spcPts val="0"/>
                        </a:spcAft>
                        <a:buClr>
                          <a:srgbClr val="007FA3"/>
                        </a:buClr>
                        <a:buSzPts val="1400"/>
                        <a:buFont typeface="Arial"/>
                        <a:buChar char="•"/>
                      </a:pPr>
                      <a:r>
                        <a:rPr b="0" i="0" lang="en-US" sz="1400" u="none" cap="none" strike="noStrike">
                          <a:solidFill>
                            <a:schemeClr val="dk1"/>
                          </a:solidFill>
                          <a:latin typeface="Arial"/>
                          <a:ea typeface="Arial"/>
                          <a:cs typeface="Arial"/>
                          <a:sym typeface="Arial"/>
                        </a:rPr>
                        <a:t>School</a:t>
                      </a:r>
                      <a:endParaRPr/>
                    </a:p>
                    <a:p>
                      <a:pPr indent="-256032" lvl="0" marL="256032" marR="0" rtl="0" algn="l">
                        <a:lnSpc>
                          <a:spcPct val="100000"/>
                        </a:lnSpc>
                        <a:spcBef>
                          <a:spcPts val="600"/>
                        </a:spcBef>
                        <a:spcAft>
                          <a:spcPts val="0"/>
                        </a:spcAft>
                        <a:buClr>
                          <a:srgbClr val="007FA3"/>
                        </a:buClr>
                        <a:buSzPts val="1400"/>
                        <a:buFont typeface="Arial"/>
                        <a:buChar char="•"/>
                      </a:pPr>
                      <a:r>
                        <a:rPr b="0" i="0" lang="en-US" sz="1400" u="none" cap="none" strike="noStrike">
                          <a:solidFill>
                            <a:schemeClr val="dk1"/>
                          </a:solidFill>
                          <a:latin typeface="Arial"/>
                          <a:ea typeface="Arial"/>
                          <a:cs typeface="Arial"/>
                          <a:sym typeface="Arial"/>
                        </a:rPr>
                        <a:t>Address</a:t>
                      </a:r>
                      <a:endParaRPr/>
                    </a:p>
                    <a:p>
                      <a:pPr indent="-256032" lvl="0" marL="256032" marR="0" rtl="0" algn="l">
                        <a:lnSpc>
                          <a:spcPct val="100000"/>
                        </a:lnSpc>
                        <a:spcBef>
                          <a:spcPts val="600"/>
                        </a:spcBef>
                        <a:spcAft>
                          <a:spcPts val="0"/>
                        </a:spcAft>
                        <a:buClr>
                          <a:srgbClr val="007FA3"/>
                        </a:buClr>
                        <a:buSzPts val="1400"/>
                        <a:buFont typeface="Arial"/>
                        <a:buChar char="•"/>
                      </a:pPr>
                      <a:r>
                        <a:rPr b="0" i="0" lang="en-US" sz="1400" u="none" cap="none" strike="noStrike">
                          <a:solidFill>
                            <a:schemeClr val="dk1"/>
                          </a:solidFill>
                          <a:latin typeface="Arial"/>
                          <a:ea typeface="Arial"/>
                          <a:cs typeface="Arial"/>
                          <a:sym typeface="Arial"/>
                        </a:rPr>
                        <a:t>Phone</a:t>
                      </a:r>
                      <a:endParaRPr/>
                    </a:p>
                    <a:p>
                      <a:pPr indent="-256032" lvl="0" marL="256032" marR="0" rtl="0" algn="l">
                        <a:lnSpc>
                          <a:spcPct val="100000"/>
                        </a:lnSpc>
                        <a:spcBef>
                          <a:spcPts val="600"/>
                        </a:spcBef>
                        <a:spcAft>
                          <a:spcPts val="0"/>
                        </a:spcAft>
                        <a:buClr>
                          <a:srgbClr val="007FA3"/>
                        </a:buClr>
                        <a:buSzPts val="1400"/>
                        <a:buFont typeface="Arial"/>
                        <a:buChar char="•"/>
                      </a:pPr>
                      <a:r>
                        <a:rPr b="0" i="0" lang="en-US" sz="1400" u="none" cap="none" strike="noStrike">
                          <a:solidFill>
                            <a:schemeClr val="dk1"/>
                          </a:solidFill>
                          <a:latin typeface="Arial"/>
                          <a:ea typeface="Arial"/>
                          <a:cs typeface="Arial"/>
                          <a:sym typeface="Arial"/>
                        </a:rPr>
                        <a:t>E-Mail</a:t>
                      </a:r>
                      <a:endParaRPr sz="1400" u="none" cap="none" strike="noStrike">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00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Arial"/>
                          <a:ea typeface="Arial"/>
                          <a:cs typeface="Arial"/>
                          <a:sym typeface="Arial"/>
                        </a:rPr>
                        <a:t>Inventory Information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Arial"/>
                          <a:ea typeface="Arial"/>
                          <a:cs typeface="Arial"/>
                          <a:sym typeface="Arial"/>
                        </a:rPr>
                        <a:t>Inventory Information</a:t>
                      </a:r>
                      <a:endParaRPr sz="1400" u="none" cap="none" strike="noStrike">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Arial"/>
                          <a:ea typeface="Arial"/>
                          <a:cs typeface="Arial"/>
                          <a:sym typeface="Arial"/>
                        </a:rPr>
                        <a:t>Inventory Information</a:t>
                      </a:r>
                      <a:endParaRPr sz="1400" u="none" cap="none" strike="noStrike">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000">
                <a:tc>
                  <a:txBody>
                    <a:bodyPr/>
                    <a:lstStyle/>
                    <a:p>
                      <a:pPr indent="-256032" lvl="0" marL="256032" marR="0" rtl="0" algn="l">
                        <a:lnSpc>
                          <a:spcPct val="100000"/>
                        </a:lnSpc>
                        <a:spcBef>
                          <a:spcPts val="0"/>
                        </a:spcBef>
                        <a:spcAft>
                          <a:spcPts val="0"/>
                        </a:spcAft>
                        <a:buClr>
                          <a:srgbClr val="007FA3"/>
                        </a:buClr>
                        <a:buSzPts val="1400"/>
                        <a:buFont typeface="Arial"/>
                        <a:buChar char="•"/>
                      </a:pPr>
                      <a:r>
                        <a:rPr b="0" i="0" lang="en-US" sz="1400" u="none" cap="none" strike="noStrike">
                          <a:solidFill>
                            <a:schemeClr val="dk1"/>
                          </a:solidFill>
                          <a:latin typeface="Arial"/>
                          <a:ea typeface="Arial"/>
                          <a:cs typeface="Arial"/>
                          <a:sym typeface="Arial"/>
                        </a:rPr>
                        <a:t>S</a:t>
                      </a:r>
                      <a:r>
                        <a:rPr b="0" i="0" lang="en-US" sz="100" u="none" cap="none" strike="noStrike">
                          <a:solidFill>
                            <a:schemeClr val="dk1"/>
                          </a:solidFill>
                          <a:latin typeface="Arial"/>
                          <a:ea typeface="Arial"/>
                          <a:cs typeface="Arial"/>
                          <a:sym typeface="Arial"/>
                        </a:rPr>
                        <a:t> </a:t>
                      </a:r>
                      <a:r>
                        <a:rPr b="0" i="0" lang="en-US" sz="1400" u="none" cap="none" strike="noStrike">
                          <a:solidFill>
                            <a:schemeClr val="dk1"/>
                          </a:solidFill>
                          <a:latin typeface="Arial"/>
                          <a:ea typeface="Arial"/>
                          <a:cs typeface="Arial"/>
                          <a:sym typeface="Arial"/>
                        </a:rPr>
                        <a:t>K</a:t>
                      </a:r>
                      <a:r>
                        <a:rPr b="0" i="0" lang="en-US" sz="100" u="none" cap="none" strike="noStrike">
                          <a:solidFill>
                            <a:schemeClr val="dk1"/>
                          </a:solidFill>
                          <a:latin typeface="Arial"/>
                          <a:ea typeface="Arial"/>
                          <a:cs typeface="Arial"/>
                          <a:sym typeface="Arial"/>
                        </a:rPr>
                        <a:t> </a:t>
                      </a:r>
                      <a:r>
                        <a:rPr b="0" i="0" lang="en-US" sz="1400" u="none" cap="none" strike="noStrike">
                          <a:solidFill>
                            <a:schemeClr val="dk1"/>
                          </a:solidFill>
                          <a:latin typeface="Arial"/>
                          <a:ea typeface="Arial"/>
                          <a:cs typeface="Arial"/>
                          <a:sym typeface="Arial"/>
                        </a:rPr>
                        <a:t>U</a:t>
                      </a:r>
                      <a:endParaRPr/>
                    </a:p>
                    <a:p>
                      <a:pPr indent="-256032" lvl="0" marL="256032" marR="0" rtl="0" algn="l">
                        <a:lnSpc>
                          <a:spcPct val="100000"/>
                        </a:lnSpc>
                        <a:spcBef>
                          <a:spcPts val="600"/>
                        </a:spcBef>
                        <a:spcAft>
                          <a:spcPts val="0"/>
                        </a:spcAft>
                        <a:buClr>
                          <a:srgbClr val="007FA3"/>
                        </a:buClr>
                        <a:buSzPts val="1400"/>
                        <a:buFont typeface="Arial"/>
                        <a:buChar char="•"/>
                      </a:pPr>
                      <a:r>
                        <a:rPr b="0" i="0" lang="en-US" sz="1400" u="none" cap="none" strike="noStrike">
                          <a:solidFill>
                            <a:schemeClr val="dk1"/>
                          </a:solidFill>
                          <a:latin typeface="Arial"/>
                          <a:ea typeface="Arial"/>
                          <a:cs typeface="Arial"/>
                          <a:sym typeface="Arial"/>
                        </a:rPr>
                        <a:t>Name</a:t>
                      </a:r>
                      <a:endParaRPr/>
                    </a:p>
                    <a:p>
                      <a:pPr indent="-256032" lvl="0" marL="256032" marR="0" rtl="0" algn="l">
                        <a:lnSpc>
                          <a:spcPct val="100000"/>
                        </a:lnSpc>
                        <a:spcBef>
                          <a:spcPts val="600"/>
                        </a:spcBef>
                        <a:spcAft>
                          <a:spcPts val="0"/>
                        </a:spcAft>
                        <a:buClr>
                          <a:srgbClr val="007FA3"/>
                        </a:buClr>
                        <a:buSzPts val="1400"/>
                        <a:buFont typeface="Arial"/>
                        <a:buChar char="•"/>
                      </a:pPr>
                      <a:r>
                        <a:rPr b="0" i="0" lang="en-US" sz="1400" u="none" cap="none" strike="noStrike">
                          <a:solidFill>
                            <a:schemeClr val="dk1"/>
                          </a:solidFill>
                          <a:latin typeface="Arial"/>
                          <a:ea typeface="Arial"/>
                          <a:cs typeface="Arial"/>
                          <a:sym typeface="Arial"/>
                        </a:rPr>
                        <a:t>Description</a:t>
                      </a:r>
                      <a:endParaRPr sz="1400" u="none" cap="none" strike="noStrike">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256032" lvl="0" marL="256032" marR="0" rtl="0" algn="l">
                        <a:lnSpc>
                          <a:spcPct val="100000"/>
                        </a:lnSpc>
                        <a:spcBef>
                          <a:spcPts val="0"/>
                        </a:spcBef>
                        <a:spcAft>
                          <a:spcPts val="0"/>
                        </a:spcAft>
                        <a:buClr>
                          <a:srgbClr val="007FA3"/>
                        </a:buClr>
                        <a:buSzPts val="1400"/>
                        <a:buFont typeface="Arial"/>
                        <a:buChar char="•"/>
                      </a:pPr>
                      <a:r>
                        <a:rPr b="0" i="0" lang="en-US" sz="1400" u="none" cap="none" strike="noStrike">
                          <a:solidFill>
                            <a:schemeClr val="dk1"/>
                          </a:solidFill>
                          <a:latin typeface="Arial"/>
                          <a:ea typeface="Arial"/>
                          <a:cs typeface="Arial"/>
                          <a:sym typeface="Arial"/>
                        </a:rPr>
                        <a:t>Finished Product Size</a:t>
                      </a:r>
                      <a:endParaRPr/>
                    </a:p>
                    <a:p>
                      <a:pPr indent="-256032" lvl="0" marL="256032" marR="0" rtl="0" algn="l">
                        <a:lnSpc>
                          <a:spcPct val="100000"/>
                        </a:lnSpc>
                        <a:spcBef>
                          <a:spcPts val="600"/>
                        </a:spcBef>
                        <a:spcAft>
                          <a:spcPts val="0"/>
                        </a:spcAft>
                        <a:buClr>
                          <a:srgbClr val="007FA3"/>
                        </a:buClr>
                        <a:buSzPts val="1400"/>
                        <a:buFont typeface="Arial"/>
                        <a:buChar char="•"/>
                      </a:pPr>
                      <a:r>
                        <a:rPr b="0" i="0" lang="en-US" sz="1400" u="none" cap="none" strike="noStrike">
                          <a:solidFill>
                            <a:schemeClr val="dk1"/>
                          </a:solidFill>
                          <a:latin typeface="Arial"/>
                          <a:ea typeface="Arial"/>
                          <a:cs typeface="Arial"/>
                          <a:sym typeface="Arial"/>
                        </a:rPr>
                        <a:t>Finished Product Weight</a:t>
                      </a:r>
                      <a:endParaRPr/>
                    </a:p>
                    <a:p>
                      <a:pPr indent="-256032" lvl="0" marL="256032" marR="0" rtl="0" algn="l">
                        <a:lnSpc>
                          <a:spcPct val="100000"/>
                        </a:lnSpc>
                        <a:spcBef>
                          <a:spcPts val="600"/>
                        </a:spcBef>
                        <a:spcAft>
                          <a:spcPts val="0"/>
                        </a:spcAft>
                        <a:buClr>
                          <a:srgbClr val="007FA3"/>
                        </a:buClr>
                        <a:buSzPts val="1400"/>
                        <a:buFont typeface="Arial"/>
                        <a:buChar char="•"/>
                      </a:pPr>
                      <a:r>
                        <a:rPr b="0" i="0" lang="en-US" sz="1400" u="none" cap="none" strike="noStrike">
                          <a:solidFill>
                            <a:schemeClr val="dk1"/>
                          </a:solidFill>
                          <a:latin typeface="Arial"/>
                          <a:ea typeface="Arial"/>
                          <a:cs typeface="Arial"/>
                          <a:sym typeface="Arial"/>
                        </a:rPr>
                        <a:t>Available Materials</a:t>
                      </a:r>
                      <a:endParaRPr sz="1400" u="none" cap="none" strike="noStrike">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256032" lvl="0" marL="256032" marR="0" rtl="0" algn="l">
                        <a:lnSpc>
                          <a:spcPct val="100000"/>
                        </a:lnSpc>
                        <a:spcBef>
                          <a:spcPts val="0"/>
                        </a:spcBef>
                        <a:spcAft>
                          <a:spcPts val="0"/>
                        </a:spcAft>
                        <a:buClr>
                          <a:srgbClr val="007FA3"/>
                        </a:buClr>
                        <a:buSzPts val="1400"/>
                        <a:buFont typeface="Arial"/>
                        <a:buChar char="•"/>
                      </a:pPr>
                      <a:r>
                        <a:rPr b="0" i="0" lang="en-US" sz="1400" u="none" cap="none" strike="noStrike">
                          <a:solidFill>
                            <a:schemeClr val="dk1"/>
                          </a:solidFill>
                          <a:latin typeface="Arial"/>
                          <a:ea typeface="Arial"/>
                          <a:cs typeface="Arial"/>
                          <a:sym typeface="Arial"/>
                        </a:rPr>
                        <a:t>Available Colors</a:t>
                      </a:r>
                      <a:endParaRPr/>
                    </a:p>
                    <a:p>
                      <a:pPr indent="-256032" lvl="0" marL="256032" marR="0" rtl="0" algn="l">
                        <a:lnSpc>
                          <a:spcPct val="100000"/>
                        </a:lnSpc>
                        <a:spcBef>
                          <a:spcPts val="600"/>
                        </a:spcBef>
                        <a:spcAft>
                          <a:spcPts val="0"/>
                        </a:spcAft>
                        <a:buClr>
                          <a:srgbClr val="007FA3"/>
                        </a:buClr>
                        <a:buSzPts val="1400"/>
                        <a:buFont typeface="Arial"/>
                        <a:buChar char="•"/>
                      </a:pPr>
                      <a:r>
                        <a:rPr b="0" i="0" lang="en-US" sz="1400" u="none" cap="none" strike="noStrike">
                          <a:solidFill>
                            <a:schemeClr val="dk1"/>
                          </a:solidFill>
                          <a:latin typeface="Arial"/>
                          <a:ea typeface="Arial"/>
                          <a:cs typeface="Arial"/>
                          <a:sym typeface="Arial"/>
                        </a:rPr>
                        <a:t>Price</a:t>
                      </a:r>
                      <a:endParaRPr/>
                    </a:p>
                    <a:p>
                      <a:pPr indent="-256032" lvl="0" marL="256032" marR="0" rtl="0" algn="l">
                        <a:lnSpc>
                          <a:spcPct val="100000"/>
                        </a:lnSpc>
                        <a:spcBef>
                          <a:spcPts val="600"/>
                        </a:spcBef>
                        <a:spcAft>
                          <a:spcPts val="0"/>
                        </a:spcAft>
                        <a:buClr>
                          <a:srgbClr val="007FA3"/>
                        </a:buClr>
                        <a:buSzPts val="1400"/>
                        <a:buFont typeface="Arial"/>
                        <a:buChar char="•"/>
                      </a:pPr>
                      <a:r>
                        <a:rPr b="0" i="0" lang="en-US" sz="1400" u="none" cap="none" strike="noStrike">
                          <a:solidFill>
                            <a:schemeClr val="dk1"/>
                          </a:solidFill>
                          <a:latin typeface="Arial"/>
                          <a:ea typeface="Arial"/>
                          <a:cs typeface="Arial"/>
                          <a:sym typeface="Arial"/>
                        </a:rPr>
                        <a:t>Lead Time</a:t>
                      </a:r>
                      <a:endParaRPr sz="1400" u="none" cap="none" strike="noStrike">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9"/>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400"/>
              <a:buFont typeface="Times New Roman"/>
              <a:buNone/>
            </a:pPr>
            <a:r>
              <a:rPr lang="en-US" sz="3400"/>
              <a:t>Stages of System Implementation of WebStore</a:t>
            </a:r>
            <a:endParaRPr sz="3400"/>
          </a:p>
        </p:txBody>
      </p:sp>
      <p:graphicFrame>
        <p:nvGraphicFramePr>
          <p:cNvPr id="468" name="Google Shape;468;p49"/>
          <p:cNvGraphicFramePr/>
          <p:nvPr/>
        </p:nvGraphicFramePr>
        <p:xfrm>
          <a:off x="457200" y="1471563"/>
          <a:ext cx="3000000" cy="3000000"/>
        </p:xfrm>
        <a:graphic>
          <a:graphicData uri="http://schemas.openxmlformats.org/drawingml/2006/table">
            <a:tbl>
              <a:tblPr bandRow="1" firstRow="1">
                <a:noFill/>
                <a:tableStyleId>{D0723346-E8DF-45B3-A2AD-49D8C6BA7362}</a:tableStyleId>
              </a:tblPr>
              <a:tblGrid>
                <a:gridCol w="8478975"/>
              </a:tblGrid>
              <a:tr h="34425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Arial"/>
                          <a:ea typeface="Arial"/>
                          <a:cs typeface="Arial"/>
                          <a:sym typeface="Arial"/>
                        </a:rPr>
                        <a:t>Stages of System Implementation of WebStore</a:t>
                      </a:r>
                      <a:endParaRPr/>
                    </a:p>
                  </a:txBody>
                  <a:tcPr marT="44375" marB="443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679300">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Stage 1—Basic Functionality:</a:t>
                      </a:r>
                      <a:endParaRPr/>
                    </a:p>
                    <a:p>
                      <a:pPr indent="-256032" lvl="0" marL="256032" marR="0" rtl="0" algn="l">
                        <a:lnSpc>
                          <a:spcPct val="100000"/>
                        </a:lnSpc>
                        <a:spcBef>
                          <a:spcPts val="1000"/>
                        </a:spcBef>
                        <a:spcAft>
                          <a:spcPts val="0"/>
                        </a:spcAft>
                        <a:buClr>
                          <a:srgbClr val="007FA3"/>
                        </a:buClr>
                        <a:buSzPts val="1400"/>
                        <a:buFont typeface="Arial"/>
                        <a:buChar char="•"/>
                      </a:pPr>
                      <a:r>
                        <a:rPr b="0" i="0" lang="en-US" sz="1400" u="none" cap="none" strike="noStrike">
                          <a:solidFill>
                            <a:schemeClr val="dk1"/>
                          </a:solidFill>
                          <a:latin typeface="Arial"/>
                          <a:ea typeface="Arial"/>
                          <a:cs typeface="Arial"/>
                          <a:sym typeface="Arial"/>
                        </a:rPr>
                        <a:t>Simple catalog navigation; two products per section—limited attributes set</a:t>
                      </a:r>
                      <a:endParaRPr/>
                    </a:p>
                    <a:p>
                      <a:pPr indent="-256032" lvl="0" marL="256032" marR="0" rtl="0" algn="l">
                        <a:lnSpc>
                          <a:spcPct val="100000"/>
                        </a:lnSpc>
                        <a:spcBef>
                          <a:spcPts val="1000"/>
                        </a:spcBef>
                        <a:spcAft>
                          <a:spcPts val="0"/>
                        </a:spcAft>
                        <a:buClr>
                          <a:srgbClr val="007FA3"/>
                        </a:buClr>
                        <a:buSzPts val="1400"/>
                        <a:buFont typeface="Arial"/>
                        <a:buChar char="•"/>
                      </a:pPr>
                      <a:r>
                        <a:rPr b="0" i="0" lang="en-US" sz="1400" u="none" cap="none" strike="noStrike">
                          <a:solidFill>
                            <a:schemeClr val="dk1"/>
                          </a:solidFill>
                          <a:latin typeface="Arial"/>
                          <a:ea typeface="Arial"/>
                          <a:cs typeface="Arial"/>
                          <a:sym typeface="Arial"/>
                        </a:rPr>
                        <a:t>25 sample users</a:t>
                      </a:r>
                      <a:endParaRPr/>
                    </a:p>
                    <a:p>
                      <a:pPr indent="-256032" lvl="0" marL="256032" marR="0" rtl="0" algn="l">
                        <a:lnSpc>
                          <a:spcPct val="100000"/>
                        </a:lnSpc>
                        <a:spcBef>
                          <a:spcPts val="1000"/>
                        </a:spcBef>
                        <a:spcAft>
                          <a:spcPts val="0"/>
                        </a:spcAft>
                        <a:buClr>
                          <a:srgbClr val="007FA3"/>
                        </a:buClr>
                        <a:buSzPts val="1400"/>
                        <a:buFont typeface="Arial"/>
                        <a:buChar char="•"/>
                      </a:pPr>
                      <a:r>
                        <a:rPr b="0" i="0" lang="en-US" sz="1400" u="none" cap="none" strike="noStrike">
                          <a:solidFill>
                            <a:schemeClr val="dk1"/>
                          </a:solidFill>
                          <a:latin typeface="Arial"/>
                          <a:ea typeface="Arial"/>
                          <a:cs typeface="Arial"/>
                          <a:sym typeface="Arial"/>
                        </a:rPr>
                        <a:t>Simulated credit card transaction</a:t>
                      </a:r>
                      <a:endParaRPr/>
                    </a:p>
                    <a:p>
                      <a:pPr indent="-256032" lvl="0" marL="256032" marR="0" rtl="0" algn="l">
                        <a:lnSpc>
                          <a:spcPct val="100000"/>
                        </a:lnSpc>
                        <a:spcBef>
                          <a:spcPts val="1000"/>
                        </a:spcBef>
                        <a:spcAft>
                          <a:spcPts val="0"/>
                        </a:spcAft>
                        <a:buClr>
                          <a:srgbClr val="007FA3"/>
                        </a:buClr>
                        <a:buSzPts val="1400"/>
                        <a:buFont typeface="Arial"/>
                        <a:buChar char="•"/>
                      </a:pPr>
                      <a:r>
                        <a:rPr b="0" i="0" lang="en-US" sz="1400" u="none" cap="none" strike="noStrike">
                          <a:solidFill>
                            <a:schemeClr val="dk1"/>
                          </a:solidFill>
                          <a:latin typeface="Arial"/>
                          <a:ea typeface="Arial"/>
                          <a:cs typeface="Arial"/>
                          <a:sym typeface="Arial"/>
                        </a:rPr>
                        <a:t>Full shopping cart functionality</a:t>
                      </a:r>
                      <a:endParaRPr sz="1400" u="none" cap="none" strike="noStrike">
                        <a:latin typeface="Arial"/>
                        <a:ea typeface="Arial"/>
                        <a:cs typeface="Arial"/>
                        <a:sym typeface="Arial"/>
                      </a:endParaRPr>
                    </a:p>
                  </a:txBody>
                  <a:tcPr marT="44375" marB="443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551025">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Stage 2—Look and Feel:</a:t>
                      </a:r>
                      <a:endParaRPr/>
                    </a:p>
                    <a:p>
                      <a:pPr indent="-256032" lvl="0" marL="256032" marR="0" rtl="0" algn="l">
                        <a:lnSpc>
                          <a:spcPct val="100000"/>
                        </a:lnSpc>
                        <a:spcBef>
                          <a:spcPts val="1000"/>
                        </a:spcBef>
                        <a:spcAft>
                          <a:spcPts val="0"/>
                        </a:spcAft>
                        <a:buClr>
                          <a:srgbClr val="007FA3"/>
                        </a:buClr>
                        <a:buSzPts val="1400"/>
                        <a:buFont typeface="Arial"/>
                        <a:buChar char="•"/>
                      </a:pPr>
                      <a:r>
                        <a:rPr b="0" i="0" lang="en-US" sz="1400" u="none" cap="none" strike="noStrike">
                          <a:solidFill>
                            <a:schemeClr val="dk1"/>
                          </a:solidFill>
                          <a:latin typeface="Arial"/>
                          <a:ea typeface="Arial"/>
                          <a:cs typeface="Arial"/>
                          <a:sym typeface="Arial"/>
                        </a:rPr>
                        <a:t>Full product attribute set and media (images, video)—commonly referred to as the “product data catalog”</a:t>
                      </a:r>
                      <a:endParaRPr/>
                    </a:p>
                    <a:p>
                      <a:pPr indent="-256032" lvl="0" marL="256032" marR="0" rtl="0" algn="l">
                        <a:lnSpc>
                          <a:spcPct val="100000"/>
                        </a:lnSpc>
                        <a:spcBef>
                          <a:spcPts val="1000"/>
                        </a:spcBef>
                        <a:spcAft>
                          <a:spcPts val="0"/>
                        </a:spcAft>
                        <a:buClr>
                          <a:srgbClr val="007FA3"/>
                        </a:buClr>
                        <a:buSzPts val="1400"/>
                        <a:buFont typeface="Arial"/>
                        <a:buChar char="•"/>
                      </a:pPr>
                      <a:r>
                        <a:rPr b="0" i="0" lang="en-US" sz="1400" u="none" cap="none" strike="noStrike">
                          <a:solidFill>
                            <a:schemeClr val="dk1"/>
                          </a:solidFill>
                          <a:latin typeface="Arial"/>
                          <a:ea typeface="Arial"/>
                          <a:cs typeface="Arial"/>
                          <a:sym typeface="Arial"/>
                        </a:rPr>
                        <a:t>Full site layout</a:t>
                      </a:r>
                      <a:endParaRPr/>
                    </a:p>
                    <a:p>
                      <a:pPr indent="-256032" lvl="0" marL="256032" marR="0" rtl="0" algn="l">
                        <a:lnSpc>
                          <a:spcPct val="100000"/>
                        </a:lnSpc>
                        <a:spcBef>
                          <a:spcPts val="1000"/>
                        </a:spcBef>
                        <a:spcAft>
                          <a:spcPts val="0"/>
                        </a:spcAft>
                        <a:buClr>
                          <a:srgbClr val="007FA3"/>
                        </a:buClr>
                        <a:buSzPts val="1400"/>
                        <a:buFont typeface="Arial"/>
                        <a:buChar char="•"/>
                      </a:pPr>
                      <a:r>
                        <a:rPr b="0" i="0" lang="en-US" sz="1400" u="none" cap="none" strike="noStrike">
                          <a:solidFill>
                            <a:schemeClr val="dk1"/>
                          </a:solidFill>
                          <a:latin typeface="Arial"/>
                          <a:ea typeface="Arial"/>
                          <a:cs typeface="Arial"/>
                          <a:sym typeface="Arial"/>
                        </a:rPr>
                        <a:t>Simulated integration with Purchasing Fulfillment and Customer Tracking systems</a:t>
                      </a:r>
                      <a:endParaRPr sz="1400" u="none" cap="none" strike="noStrike">
                        <a:latin typeface="Arial"/>
                        <a:ea typeface="Arial"/>
                        <a:cs typeface="Arial"/>
                        <a:sym typeface="Arial"/>
                      </a:endParaRPr>
                    </a:p>
                  </a:txBody>
                  <a:tcPr marT="44375" marB="443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335525">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Stage 3—Staging/Preproduction:</a:t>
                      </a:r>
                      <a:endParaRPr/>
                    </a:p>
                    <a:p>
                      <a:pPr indent="-256032" lvl="0" marL="256032" marR="0" rtl="0" algn="l">
                        <a:lnSpc>
                          <a:spcPct val="100000"/>
                        </a:lnSpc>
                        <a:spcBef>
                          <a:spcPts val="1000"/>
                        </a:spcBef>
                        <a:spcAft>
                          <a:spcPts val="0"/>
                        </a:spcAft>
                        <a:buClr>
                          <a:srgbClr val="007FA3"/>
                        </a:buClr>
                        <a:buSzPts val="1400"/>
                        <a:buFont typeface="Arial"/>
                        <a:buChar char="•"/>
                      </a:pPr>
                      <a:r>
                        <a:rPr b="0" i="0" lang="en-US" sz="1400" u="none" cap="none" strike="noStrike">
                          <a:solidFill>
                            <a:schemeClr val="dk1"/>
                          </a:solidFill>
                          <a:latin typeface="Arial"/>
                          <a:ea typeface="Arial"/>
                          <a:cs typeface="Arial"/>
                          <a:sym typeface="Arial"/>
                        </a:rPr>
                        <a:t>Full integration with Purchasing Fulfillment and Customer Tracking systems</a:t>
                      </a:r>
                      <a:endParaRPr/>
                    </a:p>
                    <a:p>
                      <a:pPr indent="-256032" lvl="0" marL="256032" marR="0" rtl="0" algn="l">
                        <a:lnSpc>
                          <a:spcPct val="100000"/>
                        </a:lnSpc>
                        <a:spcBef>
                          <a:spcPts val="1000"/>
                        </a:spcBef>
                        <a:spcAft>
                          <a:spcPts val="0"/>
                        </a:spcAft>
                        <a:buClr>
                          <a:srgbClr val="007FA3"/>
                        </a:buClr>
                        <a:buSzPts val="1400"/>
                        <a:buFont typeface="Arial"/>
                        <a:buChar char="•"/>
                      </a:pPr>
                      <a:r>
                        <a:rPr b="0" i="0" lang="en-US" sz="1400" u="none" cap="none" strike="noStrike">
                          <a:solidFill>
                            <a:schemeClr val="dk1"/>
                          </a:solidFill>
                          <a:latin typeface="Arial"/>
                          <a:ea typeface="Arial"/>
                          <a:cs typeface="Arial"/>
                          <a:sym typeface="Arial"/>
                        </a:rPr>
                        <a:t>Full credit card processing integration</a:t>
                      </a:r>
                      <a:endParaRPr/>
                    </a:p>
                    <a:p>
                      <a:pPr indent="-256032" lvl="0" marL="256032" marR="0" rtl="0" algn="l">
                        <a:lnSpc>
                          <a:spcPct val="100000"/>
                        </a:lnSpc>
                        <a:spcBef>
                          <a:spcPts val="1000"/>
                        </a:spcBef>
                        <a:spcAft>
                          <a:spcPts val="0"/>
                        </a:spcAft>
                        <a:buClr>
                          <a:srgbClr val="007FA3"/>
                        </a:buClr>
                        <a:buSzPts val="1400"/>
                        <a:buFont typeface="Arial"/>
                        <a:buChar char="•"/>
                      </a:pPr>
                      <a:r>
                        <a:rPr b="0" i="0" lang="en-US" sz="1400" u="none" cap="none" strike="noStrike">
                          <a:solidFill>
                            <a:schemeClr val="dk1"/>
                          </a:solidFill>
                          <a:latin typeface="Arial"/>
                          <a:ea typeface="Arial"/>
                          <a:cs typeface="Arial"/>
                          <a:sym typeface="Arial"/>
                        </a:rPr>
                        <a:t>Full product data catalog</a:t>
                      </a:r>
                      <a:endParaRPr sz="1400" u="none" cap="none" strike="noStrike">
                        <a:latin typeface="Arial"/>
                        <a:ea typeface="Arial"/>
                        <a:cs typeface="Arial"/>
                        <a:sym typeface="Arial"/>
                      </a:endParaRPr>
                    </a:p>
                  </a:txBody>
                  <a:tcPr marT="44375" marB="443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5"/>
          <p:cNvSpPr txBox="1"/>
          <p:nvPr>
            <p:ph type="title"/>
          </p:nvPr>
        </p:nvSpPr>
        <p:spPr>
          <a:xfrm>
            <a:off x="457200" y="215371"/>
            <a:ext cx="8257592"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400"/>
              <a:buFont typeface="Times New Roman"/>
              <a:buNone/>
            </a:pPr>
            <a:r>
              <a:rPr lang="en-US" sz="3400"/>
              <a:t>The Process of Determining Requirements</a:t>
            </a:r>
            <a:endParaRPr sz="3400"/>
          </a:p>
        </p:txBody>
      </p:sp>
      <p:sp>
        <p:nvSpPr>
          <p:cNvPr id="198" name="Google Shape;198;p5"/>
          <p:cNvSpPr txBox="1"/>
          <p:nvPr>
            <p:ph idx="2" type="body"/>
          </p:nvPr>
        </p:nvSpPr>
        <p:spPr>
          <a:xfrm>
            <a:off x="457200" y="1726163"/>
            <a:ext cx="8382000" cy="4442409"/>
          </a:xfrm>
          <a:prstGeom prst="rect">
            <a:avLst/>
          </a:prstGeom>
          <a:noFill/>
          <a:ln>
            <a:noFill/>
          </a:ln>
        </p:spPr>
        <p:txBody>
          <a:bodyPr anchorCtr="0" anchor="t" bIns="0" lIns="0" spcFirstLastPara="1" rIns="0" wrap="square" tIns="0">
            <a:noAutofit/>
          </a:bodyPr>
          <a:lstStyle/>
          <a:p>
            <a:pPr indent="-256032" lvl="0" marL="256032" rtl="0" algn="l">
              <a:lnSpc>
                <a:spcPct val="100000"/>
              </a:lnSpc>
              <a:spcBef>
                <a:spcPts val="0"/>
              </a:spcBef>
              <a:spcAft>
                <a:spcPts val="0"/>
              </a:spcAft>
              <a:buSzPts val="2000"/>
              <a:buChar char="•"/>
            </a:pPr>
            <a:r>
              <a:rPr lang="en-US" sz="2000"/>
              <a:t>Characteristics of a good systems analyst:</a:t>
            </a:r>
            <a:endParaRPr/>
          </a:p>
          <a:p>
            <a:pPr indent="-283464" lvl="1" marL="740664" rtl="0" algn="l">
              <a:lnSpc>
                <a:spcPct val="100000"/>
              </a:lnSpc>
              <a:spcBef>
                <a:spcPts val="600"/>
              </a:spcBef>
              <a:spcAft>
                <a:spcPts val="0"/>
              </a:spcAft>
              <a:buSzPts val="2000"/>
              <a:buChar char="–"/>
            </a:pPr>
            <a:r>
              <a:rPr lang="en-US" sz="2000"/>
              <a:t>Impertinence – question everything</a:t>
            </a:r>
            <a:endParaRPr/>
          </a:p>
          <a:p>
            <a:pPr indent="-283464" lvl="1" marL="740664" rtl="0" algn="l">
              <a:lnSpc>
                <a:spcPct val="100000"/>
              </a:lnSpc>
              <a:spcBef>
                <a:spcPts val="600"/>
              </a:spcBef>
              <a:spcAft>
                <a:spcPts val="0"/>
              </a:spcAft>
              <a:buSzPts val="2000"/>
              <a:buChar char="–"/>
            </a:pPr>
            <a:r>
              <a:rPr lang="en-US" sz="2000"/>
              <a:t>Impartiality – consider all issues to find the best solution</a:t>
            </a:r>
            <a:endParaRPr/>
          </a:p>
          <a:p>
            <a:pPr indent="-283464" lvl="1" marL="740664" rtl="0" algn="l">
              <a:lnSpc>
                <a:spcPct val="100000"/>
              </a:lnSpc>
              <a:spcBef>
                <a:spcPts val="600"/>
              </a:spcBef>
              <a:spcAft>
                <a:spcPts val="0"/>
              </a:spcAft>
              <a:buSzPts val="2000"/>
              <a:buChar char="–"/>
            </a:pPr>
            <a:r>
              <a:rPr lang="en-US" sz="2000"/>
              <a:t>Relax constraints – assume anything is possible and eliminate the infeasible</a:t>
            </a:r>
            <a:endParaRPr/>
          </a:p>
          <a:p>
            <a:pPr indent="-283464" lvl="1" marL="740664" rtl="0" algn="l">
              <a:lnSpc>
                <a:spcPct val="100000"/>
              </a:lnSpc>
              <a:spcBef>
                <a:spcPts val="600"/>
              </a:spcBef>
              <a:spcAft>
                <a:spcPts val="0"/>
              </a:spcAft>
              <a:buSzPts val="2000"/>
              <a:buChar char="–"/>
            </a:pPr>
            <a:r>
              <a:rPr lang="en-US" sz="2000"/>
              <a:t>Attention to detail – every fact must fit with every other fact</a:t>
            </a:r>
            <a:endParaRPr/>
          </a:p>
          <a:p>
            <a:pPr indent="-283464" lvl="1" marL="740664" rtl="0" algn="l">
              <a:lnSpc>
                <a:spcPct val="100000"/>
              </a:lnSpc>
              <a:spcBef>
                <a:spcPts val="600"/>
              </a:spcBef>
              <a:spcAft>
                <a:spcPts val="0"/>
              </a:spcAft>
              <a:buSzPts val="2000"/>
              <a:buChar char="–"/>
            </a:pPr>
            <a:r>
              <a:rPr lang="en-US" sz="2000"/>
              <a:t>Reframing – challenge yourself to look at the organization in new ways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50"/>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Summary </a:t>
            </a:r>
            <a:r>
              <a:rPr b="0" lang="en-US" sz="2000"/>
              <a:t>(1 of 2)</a:t>
            </a:r>
            <a:endParaRPr b="0"/>
          </a:p>
        </p:txBody>
      </p:sp>
      <p:sp>
        <p:nvSpPr>
          <p:cNvPr id="474" name="Google Shape;474;p50"/>
          <p:cNvSpPr txBox="1"/>
          <p:nvPr>
            <p:ph idx="1" type="body"/>
          </p:nvPr>
        </p:nvSpPr>
        <p:spPr>
          <a:xfrm>
            <a:off x="457200" y="1556328"/>
            <a:ext cx="8229600" cy="4401127"/>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400"/>
              <a:buChar char="•"/>
            </a:pPr>
            <a:r>
              <a:rPr lang="en-US"/>
              <a:t>In this chapter you learned to:</a:t>
            </a:r>
            <a:endParaRPr/>
          </a:p>
          <a:p>
            <a:pPr indent="-283464" lvl="1" marL="740664" rtl="0" algn="l">
              <a:lnSpc>
                <a:spcPct val="100000"/>
              </a:lnSpc>
              <a:spcBef>
                <a:spcPts val="600"/>
              </a:spcBef>
              <a:spcAft>
                <a:spcPts val="0"/>
              </a:spcAft>
              <a:buSzPts val="2400"/>
              <a:buChar char="–"/>
            </a:pPr>
            <a:r>
              <a:rPr lang="en-US"/>
              <a:t>Describe options for designing and conducting interviews and developing a plan for conducting an interview to determine system requirements</a:t>
            </a:r>
            <a:endParaRPr/>
          </a:p>
          <a:p>
            <a:pPr indent="-283464" lvl="1" marL="740664" rtl="0" algn="l">
              <a:lnSpc>
                <a:spcPct val="100000"/>
              </a:lnSpc>
              <a:spcBef>
                <a:spcPts val="600"/>
              </a:spcBef>
              <a:spcAft>
                <a:spcPts val="0"/>
              </a:spcAft>
              <a:buSzPts val="2400"/>
              <a:buChar char="–"/>
            </a:pPr>
            <a:r>
              <a:rPr lang="en-US"/>
              <a:t>Explain the advantages and pitfalls of observing workers and analyzing business documents to determine system requirements</a:t>
            </a:r>
            <a:endParaRPr/>
          </a:p>
          <a:p>
            <a:pPr indent="-283464" lvl="1" marL="740664" rtl="0" algn="l">
              <a:lnSpc>
                <a:spcPct val="100000"/>
              </a:lnSpc>
              <a:spcBef>
                <a:spcPts val="600"/>
              </a:spcBef>
              <a:spcAft>
                <a:spcPts val="0"/>
              </a:spcAft>
              <a:buSzPts val="2400"/>
              <a:buChar char="–"/>
            </a:pPr>
            <a:r>
              <a:rPr lang="en-US"/>
              <a:t>Explain how computing can provide support for requirements determination</a:t>
            </a:r>
            <a:endParaRPr/>
          </a:p>
          <a:p>
            <a:pPr indent="-283464" lvl="1" marL="740664" rtl="0" algn="l">
              <a:lnSpc>
                <a:spcPct val="100000"/>
              </a:lnSpc>
              <a:spcBef>
                <a:spcPts val="600"/>
              </a:spcBef>
              <a:spcAft>
                <a:spcPts val="0"/>
              </a:spcAft>
              <a:buSzPts val="2400"/>
              <a:buChar char="–"/>
            </a:pPr>
            <a:r>
              <a:rPr lang="en-US"/>
              <a:t>Participate in and help plan a Joint Application Design session</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1"/>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Summary </a:t>
            </a:r>
            <a:r>
              <a:rPr b="0" lang="en-US" sz="2000"/>
              <a:t>(2 of 2)</a:t>
            </a:r>
            <a:endParaRPr b="0"/>
          </a:p>
        </p:txBody>
      </p:sp>
      <p:sp>
        <p:nvSpPr>
          <p:cNvPr id="480" name="Google Shape;480;p51"/>
          <p:cNvSpPr txBox="1"/>
          <p:nvPr>
            <p:ph idx="1" type="body"/>
          </p:nvPr>
        </p:nvSpPr>
        <p:spPr>
          <a:xfrm>
            <a:off x="457200" y="1556328"/>
            <a:ext cx="8229600" cy="4401127"/>
          </a:xfrm>
          <a:prstGeom prst="rect">
            <a:avLst/>
          </a:prstGeom>
          <a:noFill/>
          <a:ln>
            <a:noFill/>
          </a:ln>
        </p:spPr>
        <p:txBody>
          <a:bodyPr anchorCtr="0" anchor="t" bIns="0" lIns="0" spcFirstLastPara="1" rIns="0" wrap="square" tIns="0">
            <a:noAutofit/>
          </a:bodyPr>
          <a:lstStyle/>
          <a:p>
            <a:pPr indent="-255600" lvl="0" marL="256032" rtl="0" algn="l">
              <a:lnSpc>
                <a:spcPct val="100000"/>
              </a:lnSpc>
              <a:spcBef>
                <a:spcPts val="0"/>
              </a:spcBef>
              <a:spcAft>
                <a:spcPts val="0"/>
              </a:spcAft>
              <a:buSzPts val="2400"/>
              <a:buChar char="•"/>
            </a:pPr>
            <a:r>
              <a:rPr lang="en-US"/>
              <a:t>In this chapter you learned to:</a:t>
            </a:r>
            <a:endParaRPr/>
          </a:p>
          <a:p>
            <a:pPr indent="-283464" lvl="1" marL="742950" rtl="0" algn="l">
              <a:lnSpc>
                <a:spcPct val="100000"/>
              </a:lnSpc>
              <a:spcBef>
                <a:spcPts val="600"/>
              </a:spcBef>
              <a:spcAft>
                <a:spcPts val="0"/>
              </a:spcAft>
              <a:buSzPts val="2400"/>
              <a:buChar char="–"/>
            </a:pPr>
            <a:r>
              <a:rPr lang="en-US"/>
              <a:t>Use prototyping during requirements determination</a:t>
            </a:r>
            <a:endParaRPr/>
          </a:p>
          <a:p>
            <a:pPr indent="-283464" lvl="1" marL="742950" rtl="0" algn="l">
              <a:lnSpc>
                <a:spcPct val="100000"/>
              </a:lnSpc>
              <a:spcBef>
                <a:spcPts val="600"/>
              </a:spcBef>
              <a:spcAft>
                <a:spcPts val="0"/>
              </a:spcAft>
              <a:buSzPts val="2400"/>
              <a:buChar char="–"/>
            </a:pPr>
            <a:r>
              <a:rPr lang="en-US"/>
              <a:t>Describe contemporary approaches to requirements determination</a:t>
            </a:r>
            <a:endParaRPr/>
          </a:p>
          <a:p>
            <a:pPr indent="-283464" lvl="1" marL="742950" rtl="0" algn="l">
              <a:lnSpc>
                <a:spcPct val="100000"/>
              </a:lnSpc>
              <a:spcBef>
                <a:spcPts val="600"/>
              </a:spcBef>
              <a:spcAft>
                <a:spcPts val="0"/>
              </a:spcAft>
              <a:buSzPts val="2400"/>
              <a:buChar char="–"/>
            </a:pPr>
            <a:r>
              <a:rPr lang="en-US"/>
              <a:t>Understand how requirements determination techniques determination techniques apply to the development of electronic commerce applications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6"/>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600"/>
              <a:buFont typeface="Times New Roman"/>
              <a:buNone/>
            </a:pPr>
            <a:r>
              <a:rPr lang="en-US"/>
              <a:t>Organizational Components to Understand</a:t>
            </a:r>
            <a:endParaRPr sz="3400"/>
          </a:p>
        </p:txBody>
      </p:sp>
      <p:sp>
        <p:nvSpPr>
          <p:cNvPr id="204" name="Google Shape;204;p6"/>
          <p:cNvSpPr txBox="1"/>
          <p:nvPr>
            <p:ph idx="2" type="body"/>
          </p:nvPr>
        </p:nvSpPr>
        <p:spPr>
          <a:xfrm>
            <a:off x="457200" y="1763486"/>
            <a:ext cx="8229600" cy="4589775"/>
          </a:xfrm>
          <a:prstGeom prst="rect">
            <a:avLst/>
          </a:prstGeom>
          <a:noFill/>
          <a:ln>
            <a:noFill/>
          </a:ln>
        </p:spPr>
        <p:txBody>
          <a:bodyPr anchorCtr="0" anchor="t" bIns="0" lIns="0" spcFirstLastPara="1" rIns="0" wrap="square" tIns="0">
            <a:noAutofit/>
          </a:bodyPr>
          <a:lstStyle/>
          <a:p>
            <a:pPr indent="-256032" lvl="0" marL="256032" rtl="0" algn="l">
              <a:lnSpc>
                <a:spcPct val="100000"/>
              </a:lnSpc>
              <a:spcBef>
                <a:spcPts val="0"/>
              </a:spcBef>
              <a:spcAft>
                <a:spcPts val="0"/>
              </a:spcAft>
              <a:buSzPts val="2000"/>
              <a:buChar char="•"/>
            </a:pPr>
            <a:r>
              <a:rPr lang="en-US" sz="2000"/>
              <a:t>Systems analysts need to understand:</a:t>
            </a:r>
            <a:endParaRPr/>
          </a:p>
          <a:p>
            <a:pPr indent="-284400" lvl="1" marL="741600" rtl="0" algn="l">
              <a:lnSpc>
                <a:spcPct val="100000"/>
              </a:lnSpc>
              <a:spcBef>
                <a:spcPts val="600"/>
              </a:spcBef>
              <a:spcAft>
                <a:spcPts val="0"/>
              </a:spcAft>
              <a:buSzPts val="2000"/>
              <a:buChar char="–"/>
            </a:pPr>
            <a:r>
              <a:rPr lang="en-US" sz="2000"/>
              <a:t>Business objectives that drive what and how work is done</a:t>
            </a:r>
            <a:endParaRPr/>
          </a:p>
          <a:p>
            <a:pPr indent="-284400" lvl="1" marL="741600" rtl="0" algn="l">
              <a:lnSpc>
                <a:spcPct val="100000"/>
              </a:lnSpc>
              <a:spcBef>
                <a:spcPts val="600"/>
              </a:spcBef>
              <a:spcAft>
                <a:spcPts val="0"/>
              </a:spcAft>
              <a:buSzPts val="2000"/>
              <a:buChar char="–"/>
            </a:pPr>
            <a:r>
              <a:rPr lang="en-US" sz="2000"/>
              <a:t>Information people need to do their jobs</a:t>
            </a:r>
            <a:endParaRPr/>
          </a:p>
          <a:p>
            <a:pPr indent="-284400" lvl="1" marL="741600" rtl="0" algn="l">
              <a:lnSpc>
                <a:spcPct val="100000"/>
              </a:lnSpc>
              <a:spcBef>
                <a:spcPts val="600"/>
              </a:spcBef>
              <a:spcAft>
                <a:spcPts val="0"/>
              </a:spcAft>
              <a:buSzPts val="2000"/>
              <a:buChar char="–"/>
            </a:pPr>
            <a:r>
              <a:rPr lang="en-US" sz="2000"/>
              <a:t>The data (definition, volume, size) handled in support of jobs</a:t>
            </a:r>
            <a:endParaRPr/>
          </a:p>
          <a:p>
            <a:pPr indent="-284400" lvl="1" marL="741600" rtl="0" algn="l">
              <a:lnSpc>
                <a:spcPct val="100000"/>
              </a:lnSpc>
              <a:spcBef>
                <a:spcPts val="600"/>
              </a:spcBef>
              <a:spcAft>
                <a:spcPts val="0"/>
              </a:spcAft>
              <a:buSzPts val="2000"/>
              <a:buChar char="–"/>
            </a:pPr>
            <a:r>
              <a:rPr lang="en-US" sz="2000"/>
              <a:t>Data transformation and storage (when, how, by whom)</a:t>
            </a:r>
            <a:endParaRPr/>
          </a:p>
          <a:p>
            <a:pPr indent="-284400" lvl="1" marL="741600" rtl="0" algn="l">
              <a:lnSpc>
                <a:spcPct val="100000"/>
              </a:lnSpc>
              <a:spcBef>
                <a:spcPts val="600"/>
              </a:spcBef>
              <a:spcAft>
                <a:spcPts val="0"/>
              </a:spcAft>
              <a:buSzPts val="2000"/>
              <a:buChar char="–"/>
            </a:pPr>
            <a:r>
              <a:rPr lang="en-US" sz="2000"/>
              <a:t>Data handling dependencies and sequences</a:t>
            </a:r>
            <a:endParaRPr/>
          </a:p>
          <a:p>
            <a:pPr indent="-284400" lvl="1" marL="741600" rtl="0" algn="l">
              <a:lnSpc>
                <a:spcPct val="100000"/>
              </a:lnSpc>
              <a:spcBef>
                <a:spcPts val="600"/>
              </a:spcBef>
              <a:spcAft>
                <a:spcPts val="0"/>
              </a:spcAft>
              <a:buSzPts val="2000"/>
              <a:buChar char="–"/>
            </a:pPr>
            <a:r>
              <a:rPr lang="en-US" sz="2000"/>
              <a:t>Data handling and processing rules</a:t>
            </a:r>
            <a:endParaRPr/>
          </a:p>
          <a:p>
            <a:pPr indent="-284400" lvl="1" marL="741600" rtl="0" algn="l">
              <a:lnSpc>
                <a:spcPct val="100000"/>
              </a:lnSpc>
              <a:spcBef>
                <a:spcPts val="600"/>
              </a:spcBef>
              <a:spcAft>
                <a:spcPts val="0"/>
              </a:spcAft>
              <a:buSzPts val="2000"/>
              <a:buChar char="–"/>
            </a:pPr>
            <a:r>
              <a:rPr lang="en-US" sz="2000"/>
              <a:t>Policies and guidelines that describe the nature of the business and market and the environment it operates in</a:t>
            </a:r>
            <a:endParaRPr/>
          </a:p>
          <a:p>
            <a:pPr indent="-284400" lvl="1" marL="741600" rtl="0" algn="l">
              <a:lnSpc>
                <a:spcPct val="100000"/>
              </a:lnSpc>
              <a:spcBef>
                <a:spcPts val="600"/>
              </a:spcBef>
              <a:spcAft>
                <a:spcPts val="0"/>
              </a:spcAft>
              <a:buSzPts val="2000"/>
              <a:buChar char="–"/>
            </a:pPr>
            <a:r>
              <a:rPr lang="en-US" sz="2000"/>
              <a:t>Key events that affect data values and when they occur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7"/>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400"/>
              <a:buFont typeface="Times New Roman"/>
              <a:buNone/>
            </a:pPr>
            <a:r>
              <a:rPr lang="en-US" sz="3400"/>
              <a:t>Deliverables for Requirements Determination</a:t>
            </a:r>
            <a:endParaRPr sz="3400"/>
          </a:p>
        </p:txBody>
      </p:sp>
      <p:graphicFrame>
        <p:nvGraphicFramePr>
          <p:cNvPr id="210" name="Google Shape;210;p7"/>
          <p:cNvGraphicFramePr/>
          <p:nvPr/>
        </p:nvGraphicFramePr>
        <p:xfrm>
          <a:off x="493486" y="1934029"/>
          <a:ext cx="3000000" cy="3000000"/>
        </p:xfrm>
        <a:graphic>
          <a:graphicData uri="http://schemas.openxmlformats.org/drawingml/2006/table">
            <a:tbl>
              <a:tblPr bandRow="1" firstRow="1">
                <a:noFill/>
                <a:tableStyleId>{D0723346-E8DF-45B3-A2AD-49D8C6BA7362}</a:tableStyleId>
              </a:tblPr>
              <a:tblGrid>
                <a:gridCol w="817155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Deliverables for Requirements Determination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432000" lvl="0" marL="432000" marR="0" rtl="0" algn="l">
                        <a:lnSpc>
                          <a:spcPct val="100000"/>
                        </a:lnSpc>
                        <a:spcBef>
                          <a:spcPts val="0"/>
                        </a:spcBef>
                        <a:spcAft>
                          <a:spcPts val="0"/>
                        </a:spcAft>
                        <a:buClr>
                          <a:srgbClr val="007FA3"/>
                        </a:buClr>
                        <a:buSzPts val="1800"/>
                        <a:buFont typeface="Arial"/>
                        <a:buAutoNum type="arabicPeriod"/>
                      </a:pPr>
                      <a:r>
                        <a:rPr lang="en-US" sz="1800" u="none" cap="none" strike="noStrike"/>
                        <a:t>Information collected from conversations with or observations of users: interview transcripts, notes from observation, meeting minutes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432000" lvl="0" marL="432000" marR="0" rtl="0" algn="l">
                        <a:lnSpc>
                          <a:spcPct val="100000"/>
                        </a:lnSpc>
                        <a:spcBef>
                          <a:spcPts val="0"/>
                        </a:spcBef>
                        <a:spcAft>
                          <a:spcPts val="0"/>
                        </a:spcAft>
                        <a:buClr>
                          <a:srgbClr val="007FA3"/>
                        </a:buClr>
                        <a:buSzPts val="1800"/>
                        <a:buFont typeface="Arial"/>
                        <a:buAutoNum type="arabicPeriod" startAt="2"/>
                      </a:pPr>
                      <a:r>
                        <a:rPr lang="en-US" sz="1800" u="none" cap="none" strike="noStrike"/>
                        <a:t>Existing written information business mission and strategy statements, sample business forms and reports and computer displays, procedure manuals, job descriptions, training manuals, flowcharts and documentation of existing systems, consultant reports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432000" lvl="0" marL="432000" marR="0" rtl="0" algn="l">
                        <a:lnSpc>
                          <a:spcPct val="100000"/>
                        </a:lnSpc>
                        <a:spcBef>
                          <a:spcPts val="0"/>
                        </a:spcBef>
                        <a:spcAft>
                          <a:spcPts val="0"/>
                        </a:spcAft>
                        <a:buClr>
                          <a:srgbClr val="007FA3"/>
                        </a:buClr>
                        <a:buSzPts val="1800"/>
                        <a:buFont typeface="Arial"/>
                        <a:buAutoNum type="arabicPeriod" startAt="3"/>
                      </a:pPr>
                      <a:r>
                        <a:rPr lang="en-US" sz="1800" u="none" cap="none" strike="noStrike"/>
                        <a:t>Computer-based information: results from J</a:t>
                      </a:r>
                      <a:r>
                        <a:rPr lang="en-US" sz="100" u="none" cap="none" strike="noStrike"/>
                        <a:t> </a:t>
                      </a:r>
                      <a:r>
                        <a:rPr lang="en-US" sz="1800" u="none" cap="none" strike="noStrike"/>
                        <a:t>A</a:t>
                      </a:r>
                      <a:r>
                        <a:rPr lang="en-US" sz="100" u="none" cap="none" strike="noStrike"/>
                        <a:t> </a:t>
                      </a:r>
                      <a:r>
                        <a:rPr lang="en-US" sz="1800" u="none" cap="none" strike="noStrike"/>
                        <a:t>D sessions, reports of existing systems, and displays and reports from system prototypes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8"/>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400"/>
              <a:buFont typeface="Times New Roman"/>
              <a:buNone/>
            </a:pPr>
            <a:r>
              <a:rPr lang="en-US" sz="3400"/>
              <a:t>Traditional Methods of Collecting System Requirements</a:t>
            </a:r>
            <a:endParaRPr sz="3400"/>
          </a:p>
        </p:txBody>
      </p:sp>
      <p:graphicFrame>
        <p:nvGraphicFramePr>
          <p:cNvPr id="216" name="Google Shape;216;p8"/>
          <p:cNvGraphicFramePr/>
          <p:nvPr/>
        </p:nvGraphicFramePr>
        <p:xfrm>
          <a:off x="493486" y="1921691"/>
          <a:ext cx="3000000" cy="3000000"/>
        </p:xfrm>
        <a:graphic>
          <a:graphicData uri="http://schemas.openxmlformats.org/drawingml/2006/table">
            <a:tbl>
              <a:tblPr bandRow="1" firstRow="1">
                <a:noFill/>
                <a:tableStyleId>{D0723346-E8DF-45B3-A2AD-49D8C6BA7362}</a:tableStyleId>
              </a:tblPr>
              <a:tblGrid>
                <a:gridCol w="817155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Traditional Methods of Collecting System Requirements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256032" lvl="0" marL="256032" marR="0" rtl="0" algn="l">
                        <a:lnSpc>
                          <a:spcPct val="100000"/>
                        </a:lnSpc>
                        <a:spcBef>
                          <a:spcPts val="0"/>
                        </a:spcBef>
                        <a:spcAft>
                          <a:spcPts val="0"/>
                        </a:spcAft>
                        <a:buClr>
                          <a:srgbClr val="007FA3"/>
                        </a:buClr>
                        <a:buSzPts val="1800"/>
                        <a:buFont typeface="Arial"/>
                        <a:buChar char="•"/>
                      </a:pPr>
                      <a:r>
                        <a:rPr lang="en-US" sz="1800" u="none" cap="none" strike="noStrike"/>
                        <a:t>Individually interview people informed about the operation and issues of the current system and future systems needs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256032" lvl="0" marL="256032" marR="0" rtl="0" algn="l">
                        <a:lnSpc>
                          <a:spcPct val="100000"/>
                        </a:lnSpc>
                        <a:spcBef>
                          <a:spcPts val="0"/>
                        </a:spcBef>
                        <a:spcAft>
                          <a:spcPts val="0"/>
                        </a:spcAft>
                        <a:buClr>
                          <a:srgbClr val="007FA3"/>
                        </a:buClr>
                        <a:buSzPts val="1800"/>
                        <a:buFont typeface="Arial"/>
                        <a:buChar char="•"/>
                      </a:pPr>
                      <a:r>
                        <a:rPr lang="en-US" sz="1800" u="none" cap="none" strike="noStrike"/>
                        <a:t>Interview groups of people with diverse needs to find synergies and contrasts among system requirements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256032" lvl="0" marL="256032" marR="0" rtl="0" algn="l">
                        <a:lnSpc>
                          <a:spcPct val="100000"/>
                        </a:lnSpc>
                        <a:spcBef>
                          <a:spcPts val="0"/>
                        </a:spcBef>
                        <a:spcAft>
                          <a:spcPts val="0"/>
                        </a:spcAft>
                        <a:buClr>
                          <a:srgbClr val="007FA3"/>
                        </a:buClr>
                        <a:buSzPts val="1800"/>
                        <a:buFont typeface="Arial"/>
                        <a:buChar char="•"/>
                      </a:pPr>
                      <a:r>
                        <a:rPr lang="en-US" sz="1800" u="none" cap="none" strike="noStrike"/>
                        <a:t>Observe workers at selected times to see how data are handled and what information people need to do their jobs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256032" lvl="0" marL="256032" marR="0" rtl="0" algn="l">
                        <a:lnSpc>
                          <a:spcPct val="100000"/>
                        </a:lnSpc>
                        <a:spcBef>
                          <a:spcPts val="0"/>
                        </a:spcBef>
                        <a:spcAft>
                          <a:spcPts val="0"/>
                        </a:spcAft>
                        <a:buClr>
                          <a:srgbClr val="007FA3"/>
                        </a:buClr>
                        <a:buSzPts val="1800"/>
                        <a:buFont typeface="Arial"/>
                        <a:buChar char="•"/>
                      </a:pPr>
                      <a:r>
                        <a:rPr lang="en-US" sz="1800" u="none" cap="none" strike="noStrike"/>
                        <a:t>Study business documents to discover reported issues, policies, rules, and directions as well as concrete examples of the use of data and information in the organization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9"/>
          <p:cNvSpPr txBox="1"/>
          <p:nvPr>
            <p:ph type="title"/>
          </p:nvPr>
        </p:nvSpPr>
        <p:spPr>
          <a:xfrm>
            <a:off x="457200" y="215371"/>
            <a:ext cx="8229600" cy="109727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400"/>
              <a:buFont typeface="Times New Roman"/>
              <a:buNone/>
            </a:pPr>
            <a:r>
              <a:rPr lang="en-US" sz="3400"/>
              <a:t>Guidelines for Effective Interviewing</a:t>
            </a:r>
            <a:endParaRPr sz="3400"/>
          </a:p>
        </p:txBody>
      </p:sp>
      <p:graphicFrame>
        <p:nvGraphicFramePr>
          <p:cNvPr id="222" name="Google Shape;222;p9"/>
          <p:cNvGraphicFramePr/>
          <p:nvPr/>
        </p:nvGraphicFramePr>
        <p:xfrm>
          <a:off x="493486" y="1921691"/>
          <a:ext cx="3000000" cy="3000000"/>
        </p:xfrm>
        <a:graphic>
          <a:graphicData uri="http://schemas.openxmlformats.org/drawingml/2006/table">
            <a:tbl>
              <a:tblPr bandRow="1" firstRow="1">
                <a:noFill/>
                <a:tableStyleId>{D0723346-E8DF-45B3-A2AD-49D8C6BA7362}</a:tableStyleId>
              </a:tblPr>
              <a:tblGrid>
                <a:gridCol w="817155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Guidelines for Effective Interviewing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Plan the Interview</a:t>
                      </a:r>
                      <a:endParaRPr/>
                    </a:p>
                    <a:p>
                      <a:pPr indent="-256032" lvl="0" marL="256032" marR="0" rtl="0" algn="l">
                        <a:lnSpc>
                          <a:spcPct val="100000"/>
                        </a:lnSpc>
                        <a:spcBef>
                          <a:spcPts val="500"/>
                        </a:spcBef>
                        <a:spcAft>
                          <a:spcPts val="0"/>
                        </a:spcAft>
                        <a:buClr>
                          <a:srgbClr val="007FA3"/>
                        </a:buClr>
                        <a:buSzPts val="1800"/>
                        <a:buFont typeface="Arial"/>
                        <a:buChar char="•"/>
                      </a:pPr>
                      <a:r>
                        <a:rPr lang="en-US" sz="1800" u="none" cap="none" strike="noStrike"/>
                        <a:t>Prepare interviewee: appointment, priming questions</a:t>
                      </a:r>
                      <a:endParaRPr/>
                    </a:p>
                    <a:p>
                      <a:pPr indent="-256032" lvl="0" marL="256032" marR="0" rtl="0" algn="l">
                        <a:lnSpc>
                          <a:spcPct val="100000"/>
                        </a:lnSpc>
                        <a:spcBef>
                          <a:spcPts val="500"/>
                        </a:spcBef>
                        <a:spcAft>
                          <a:spcPts val="0"/>
                        </a:spcAft>
                        <a:buClr>
                          <a:srgbClr val="007FA3"/>
                        </a:buClr>
                        <a:buSzPts val="1800"/>
                        <a:buFont typeface="Arial"/>
                        <a:buChar char="•"/>
                      </a:pPr>
                      <a:r>
                        <a:rPr lang="en-US" sz="1800" u="none" cap="none" strike="noStrike"/>
                        <a:t>Prepare checklist, agenda, and questions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Listen carefully and take notes (record if permitted)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Review noes within 48 hours of interview</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Seek diverse views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Valacich/George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