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5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156">
          <p15:clr>
            <a:srgbClr val="A4A3A4"/>
          </p15:clr>
        </p15:guide>
        <p15:guide id="2" orient="horz" pos="3984">
          <p15:clr>
            <a:srgbClr val="A4A3A4"/>
          </p15:clr>
        </p15:guide>
        <p15:guide id="3" orient="horz" pos="912">
          <p15:clr>
            <a:srgbClr val="A4A3A4"/>
          </p15:clr>
        </p15:guide>
        <p15:guide id="4" pos="2880">
          <p15:clr>
            <a:srgbClr val="A4A3A4"/>
          </p15:clr>
        </p15:guide>
        <p15:guide id="5" pos="5472">
          <p15:clr>
            <a:srgbClr val="A4A3A4"/>
          </p15:clr>
        </p15:guide>
      </p15:sldGuideLst>
    </p:ext>
    <p:ext uri="http://customooxmlschemas.google.com/">
      <go:slidesCustomData xmlns:go="http://customooxmlschemas.google.com/" r:id="rId71" roundtripDataSignature="AMtx7mjrKKWJc2s30QjcVdd9U4XDZZZd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452BE8F-A617-4898-BC6D-080E2088DD20}">
  <a:tblStyle styleId="{2452BE8F-A617-4898-BC6D-080E2088DD20}" styleName="Table_0">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156" orient="horz"/>
        <p:guide pos="3984" orient="horz"/>
        <p:guide pos="912" orient="horz"/>
        <p:guide pos="2880"/>
        <p:guide pos="5472"/>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71" Type="http://customschemas.google.com/relationships/presentationmetadata" Target="metadata"/><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799"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2" y="0"/>
            <a:ext cx="2971799" cy="4572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799" cy="4572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p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If this PowerPoint presentation contains mathematical equations, you may need to check that your computer has the following installed:</a:t>
            </a:r>
            <a:endParaRPr/>
          </a:p>
          <a:p>
            <a:pPr indent="0" lvl="0" marL="0" marR="0" rtl="0" algn="l">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1) MathType Plugin</a:t>
            </a:r>
            <a:endParaRPr/>
          </a:p>
          <a:p>
            <a:pPr indent="0" lvl="0" marL="0" marR="0" rtl="0" algn="l">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2) Math Player (free versions available)</a:t>
            </a:r>
            <a:endParaRPr/>
          </a:p>
          <a:p>
            <a:pPr indent="0" lvl="0" marL="0" marR="0" rtl="0" algn="l">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3) NVDA Reader (free versions available)</a:t>
            </a:r>
            <a:endParaRPr/>
          </a:p>
        </p:txBody>
      </p:sp>
      <p:sp>
        <p:nvSpPr>
          <p:cNvPr id="169" name="Google Shape;169;p1: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0: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1: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2: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3: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4: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5: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6: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7: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8: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9: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0: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1: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2: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3: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4: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5: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6: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7: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8: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9: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3: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0: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1: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32: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3: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4: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35: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6: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37: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38: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39: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4: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40: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41: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42: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43: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44: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45: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46: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47: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48: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49: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5: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50: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51: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52: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53: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54: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55: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56: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57: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58: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59: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6: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60: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61: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62: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63: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7: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8: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9: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hapter Opener">
  <p:cSld name="1_Chapter Opener">
    <p:spTree>
      <p:nvGrpSpPr>
        <p:cNvPr id="16" name="Shape 16"/>
        <p:cNvGrpSpPr/>
        <p:nvPr/>
      </p:nvGrpSpPr>
      <p:grpSpPr>
        <a:xfrm>
          <a:off x="0" y="0"/>
          <a:ext cx="0" cy="0"/>
          <a:chOff x="0" y="0"/>
          <a:chExt cx="0" cy="0"/>
        </a:xfrm>
      </p:grpSpPr>
      <p:sp>
        <p:nvSpPr>
          <p:cNvPr id="17" name="Google Shape;17;p65"/>
          <p:cNvSpPr txBox="1"/>
          <p:nvPr>
            <p:ph type="title"/>
          </p:nvPr>
        </p:nvSpPr>
        <p:spPr>
          <a:xfrm>
            <a:off x="457200" y="215371"/>
            <a:ext cx="8229600" cy="622828"/>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7FA3"/>
              </a:buClr>
              <a:buSzPts val="3400"/>
              <a:buFont typeface="Times New Roman"/>
              <a:buNone/>
              <a:defRPr b="1" i="0" sz="3400" u="none" cap="none" strike="noStrike">
                <a:solidFill>
                  <a:srgbClr val="007FA3"/>
                </a:solidFill>
                <a:latin typeface="Times New Roman"/>
                <a:ea typeface="Times New Roman"/>
                <a:cs typeface="Times New Roman"/>
                <a:sym typeface="Times New Roman"/>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8" name="Google Shape;18;p65"/>
          <p:cNvSpPr txBox="1"/>
          <p:nvPr>
            <p:ph idx="1" type="body"/>
          </p:nvPr>
        </p:nvSpPr>
        <p:spPr>
          <a:xfrm>
            <a:off x="457200" y="816429"/>
            <a:ext cx="8229600" cy="47897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2000"/>
              <a:buFont typeface="Arial"/>
              <a:buNone/>
              <a:defRPr b="0" i="0" sz="2000" u="none" cap="none" strike="noStrike">
                <a:solidFill>
                  <a:srgbClr val="007FA3"/>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2400"/>
              <a:buFont typeface="Noto Sans Symbols"/>
              <a:buNone/>
              <a:defRPr b="0" i="0" sz="2400" u="none" cap="none" strike="noStrike">
                <a:solidFill>
                  <a:schemeClr val="lt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9pPr>
          </a:lstStyle>
          <a:p/>
        </p:txBody>
      </p:sp>
      <p:sp>
        <p:nvSpPr>
          <p:cNvPr id="19" name="Google Shape;19;p65"/>
          <p:cNvSpPr txBox="1"/>
          <p:nvPr>
            <p:ph idx="2" type="body"/>
          </p:nvPr>
        </p:nvSpPr>
        <p:spPr>
          <a:xfrm>
            <a:off x="5029200" y="1600200"/>
            <a:ext cx="3657600" cy="1600198"/>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3000"/>
              <a:buFont typeface="Arial"/>
              <a:buNone/>
              <a:defRPr b="0" i="0" sz="3000" u="none" cap="none" strike="noStrike">
                <a:solidFill>
                  <a:schemeClr val="dk1"/>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4400"/>
              <a:buFont typeface="Noto Sans Symbols"/>
              <a:buNone/>
              <a:defRPr b="0" i="0" sz="4400" u="none" cap="none" strike="noStrike">
                <a:solidFill>
                  <a:schemeClr val="dk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9pPr>
          </a:lstStyle>
          <a:p/>
        </p:txBody>
      </p:sp>
      <p:sp>
        <p:nvSpPr>
          <p:cNvPr id="20" name="Google Shape;20;p65"/>
          <p:cNvSpPr txBox="1"/>
          <p:nvPr>
            <p:ph idx="3" type="body"/>
          </p:nvPr>
        </p:nvSpPr>
        <p:spPr>
          <a:xfrm>
            <a:off x="5029200" y="3200400"/>
            <a:ext cx="3657600" cy="2925763"/>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2200"/>
              <a:buFont typeface="Arial"/>
              <a:buNone/>
              <a:defRPr b="0" i="0" sz="2200" u="none" cap="none" strike="noStrike">
                <a:solidFill>
                  <a:schemeClr val="dk1"/>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1600"/>
              <a:buFont typeface="Noto Sans Symbols"/>
              <a:buNone/>
              <a:defRPr b="0" i="0" sz="1600" u="none" cap="none" strike="noStrike">
                <a:solidFill>
                  <a:schemeClr val="dk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21" name="Google Shape;21;p65"/>
          <p:cNvSpPr txBox="1"/>
          <p:nvPr>
            <p:ph idx="11" type="ftr"/>
          </p:nvPr>
        </p:nvSpPr>
        <p:spPr>
          <a:xfrm>
            <a:off x="93969" y="6165337"/>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22" name="Google Shape;22;p65"/>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23" name="Google Shape;23;p65"/>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4" name="Google Shape;24;p65"/>
          <p:cNvSpPr txBox="1"/>
          <p:nvPr>
            <p:ph idx="4" type="body"/>
          </p:nvPr>
        </p:nvSpPr>
        <p:spPr>
          <a:xfrm>
            <a:off x="474779" y="1500547"/>
            <a:ext cx="8229600" cy="205153"/>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2000"/>
              <a:buFont typeface="Arial"/>
              <a:buNone/>
              <a:defRPr b="0" i="0" sz="2000" u="none" cap="none" strike="noStrike">
                <a:solidFill>
                  <a:srgbClr val="007FA3"/>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2400"/>
              <a:buFont typeface="Noto Sans Symbols"/>
              <a:buNone/>
              <a:defRPr b="0" i="0" sz="2400" u="none" cap="none" strike="noStrike">
                <a:solidFill>
                  <a:schemeClr val="lt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ntent">
  <p:cSld name="Title and Five Content">
    <p:spTree>
      <p:nvGrpSpPr>
        <p:cNvPr id="93" name="Shape 93"/>
        <p:cNvGrpSpPr/>
        <p:nvPr/>
      </p:nvGrpSpPr>
      <p:grpSpPr>
        <a:xfrm>
          <a:off x="0" y="0"/>
          <a:ext cx="0" cy="0"/>
          <a:chOff x="0" y="0"/>
          <a:chExt cx="0" cy="0"/>
        </a:xfrm>
      </p:grpSpPr>
      <p:sp>
        <p:nvSpPr>
          <p:cNvPr id="94" name="Google Shape;94;p73"/>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95" name="Google Shape;95;p73"/>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96" name="Google Shape;96;p73"/>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97" name="Google Shape;97;p73"/>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8" name="Google Shape;98;p73"/>
          <p:cNvSpPr txBox="1"/>
          <p:nvPr>
            <p:ph idx="1" type="body"/>
          </p:nvPr>
        </p:nvSpPr>
        <p:spPr>
          <a:xfrm>
            <a:off x="457200" y="1556328"/>
            <a:ext cx="8229600" cy="708308"/>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99" name="Google Shape;99;p73"/>
          <p:cNvSpPr txBox="1"/>
          <p:nvPr>
            <p:ph idx="2" type="body"/>
          </p:nvPr>
        </p:nvSpPr>
        <p:spPr>
          <a:xfrm>
            <a:off x="457200" y="2451377"/>
            <a:ext cx="8229600" cy="735437"/>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00" name="Google Shape;100;p73"/>
          <p:cNvSpPr txBox="1"/>
          <p:nvPr>
            <p:ph idx="3" type="body"/>
          </p:nvPr>
        </p:nvSpPr>
        <p:spPr>
          <a:xfrm>
            <a:off x="457200" y="3486685"/>
            <a:ext cx="8229600" cy="716830"/>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01" name="Google Shape;101;p73"/>
          <p:cNvSpPr txBox="1"/>
          <p:nvPr>
            <p:ph idx="4" type="body"/>
          </p:nvPr>
        </p:nvSpPr>
        <p:spPr>
          <a:xfrm>
            <a:off x="457200" y="4503386"/>
            <a:ext cx="8232775" cy="716828"/>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02" name="Google Shape;102;p73"/>
          <p:cNvSpPr txBox="1"/>
          <p:nvPr>
            <p:ph idx="5" type="body"/>
          </p:nvPr>
        </p:nvSpPr>
        <p:spPr>
          <a:xfrm>
            <a:off x="457200" y="5494338"/>
            <a:ext cx="8229600" cy="555625"/>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ntent">
  <p:cSld name="Title and Six Content">
    <p:spTree>
      <p:nvGrpSpPr>
        <p:cNvPr id="103" name="Shape 103"/>
        <p:cNvGrpSpPr/>
        <p:nvPr/>
      </p:nvGrpSpPr>
      <p:grpSpPr>
        <a:xfrm>
          <a:off x="0" y="0"/>
          <a:ext cx="0" cy="0"/>
          <a:chOff x="0" y="0"/>
          <a:chExt cx="0" cy="0"/>
        </a:xfrm>
      </p:grpSpPr>
      <p:sp>
        <p:nvSpPr>
          <p:cNvPr id="104" name="Google Shape;104;p74"/>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05" name="Google Shape;105;p74"/>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06" name="Google Shape;106;p74"/>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07" name="Google Shape;107;p74"/>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08" name="Google Shape;108;p74"/>
          <p:cNvSpPr txBox="1"/>
          <p:nvPr>
            <p:ph idx="1" type="body"/>
          </p:nvPr>
        </p:nvSpPr>
        <p:spPr>
          <a:xfrm>
            <a:off x="457200" y="1556328"/>
            <a:ext cx="8229600" cy="595178"/>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09" name="Google Shape;109;p74"/>
          <p:cNvSpPr txBox="1"/>
          <p:nvPr>
            <p:ph idx="2" type="body"/>
          </p:nvPr>
        </p:nvSpPr>
        <p:spPr>
          <a:xfrm>
            <a:off x="457200" y="2273743"/>
            <a:ext cx="8229600" cy="554915"/>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10" name="Google Shape;110;p74"/>
          <p:cNvSpPr txBox="1"/>
          <p:nvPr>
            <p:ph idx="3" type="body"/>
          </p:nvPr>
        </p:nvSpPr>
        <p:spPr>
          <a:xfrm>
            <a:off x="457200" y="2950895"/>
            <a:ext cx="8229600" cy="535791"/>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11" name="Google Shape;111;p74"/>
          <p:cNvSpPr txBox="1"/>
          <p:nvPr>
            <p:ph idx="4" type="body"/>
          </p:nvPr>
        </p:nvSpPr>
        <p:spPr>
          <a:xfrm>
            <a:off x="457200" y="3639492"/>
            <a:ext cx="8232775" cy="677152"/>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12" name="Google Shape;112;p74"/>
          <p:cNvSpPr txBox="1"/>
          <p:nvPr>
            <p:ph idx="5" type="body"/>
          </p:nvPr>
        </p:nvSpPr>
        <p:spPr>
          <a:xfrm>
            <a:off x="457200" y="4469451"/>
            <a:ext cx="8229600" cy="598206"/>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13" name="Google Shape;113;p74"/>
          <p:cNvSpPr txBox="1"/>
          <p:nvPr>
            <p:ph idx="6" type="body"/>
          </p:nvPr>
        </p:nvSpPr>
        <p:spPr>
          <a:xfrm>
            <a:off x="457200" y="5221288"/>
            <a:ext cx="8232775" cy="641350"/>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Eight Content">
  <p:cSld name="Title and Eight Content">
    <p:spTree>
      <p:nvGrpSpPr>
        <p:cNvPr id="114" name="Shape 114"/>
        <p:cNvGrpSpPr/>
        <p:nvPr/>
      </p:nvGrpSpPr>
      <p:grpSpPr>
        <a:xfrm>
          <a:off x="0" y="0"/>
          <a:ext cx="0" cy="0"/>
          <a:chOff x="0" y="0"/>
          <a:chExt cx="0" cy="0"/>
        </a:xfrm>
      </p:grpSpPr>
      <p:sp>
        <p:nvSpPr>
          <p:cNvPr id="115" name="Google Shape;115;p75"/>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6" name="Google Shape;116;p75"/>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17" name="Google Shape;117;p75"/>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18" name="Google Shape;118;p75"/>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19" name="Google Shape;119;p75"/>
          <p:cNvSpPr txBox="1"/>
          <p:nvPr>
            <p:ph idx="1" type="body"/>
          </p:nvPr>
        </p:nvSpPr>
        <p:spPr>
          <a:xfrm>
            <a:off x="457200" y="1556328"/>
            <a:ext cx="8229600" cy="407853"/>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20" name="Google Shape;120;p75"/>
          <p:cNvSpPr txBox="1"/>
          <p:nvPr>
            <p:ph idx="2" type="body"/>
          </p:nvPr>
        </p:nvSpPr>
        <p:spPr>
          <a:xfrm>
            <a:off x="457200" y="2116988"/>
            <a:ext cx="8229600" cy="412568"/>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21" name="Google Shape;121;p75"/>
          <p:cNvSpPr txBox="1"/>
          <p:nvPr>
            <p:ph idx="3" type="body"/>
          </p:nvPr>
        </p:nvSpPr>
        <p:spPr>
          <a:xfrm>
            <a:off x="457200" y="2734849"/>
            <a:ext cx="8229600" cy="433357"/>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22" name="Google Shape;122;p75"/>
          <p:cNvSpPr txBox="1"/>
          <p:nvPr>
            <p:ph idx="4" type="body"/>
          </p:nvPr>
        </p:nvSpPr>
        <p:spPr>
          <a:xfrm>
            <a:off x="457200" y="3365732"/>
            <a:ext cx="8232775" cy="385535"/>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23" name="Google Shape;123;p75"/>
          <p:cNvSpPr txBox="1"/>
          <p:nvPr>
            <p:ph idx="5" type="body"/>
          </p:nvPr>
        </p:nvSpPr>
        <p:spPr>
          <a:xfrm>
            <a:off x="457200" y="3938595"/>
            <a:ext cx="8229600" cy="378050"/>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24" name="Google Shape;124;p75"/>
          <p:cNvSpPr txBox="1"/>
          <p:nvPr>
            <p:ph idx="6" type="body"/>
          </p:nvPr>
        </p:nvSpPr>
        <p:spPr>
          <a:xfrm>
            <a:off x="457200" y="4503969"/>
            <a:ext cx="8232775" cy="384225"/>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25" name="Google Shape;125;p75"/>
          <p:cNvSpPr txBox="1"/>
          <p:nvPr>
            <p:ph idx="7" type="body"/>
          </p:nvPr>
        </p:nvSpPr>
        <p:spPr>
          <a:xfrm>
            <a:off x="457200" y="5069348"/>
            <a:ext cx="8229600" cy="451321"/>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26" name="Google Shape;126;p75"/>
          <p:cNvSpPr txBox="1"/>
          <p:nvPr>
            <p:ph idx="8" type="body"/>
          </p:nvPr>
        </p:nvSpPr>
        <p:spPr>
          <a:xfrm>
            <a:off x="457200" y="5614988"/>
            <a:ext cx="8232775" cy="444500"/>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gure + Caption">
  <p:cSld name="Figure + Caption">
    <p:spTree>
      <p:nvGrpSpPr>
        <p:cNvPr id="127" name="Shape 127"/>
        <p:cNvGrpSpPr/>
        <p:nvPr/>
      </p:nvGrpSpPr>
      <p:grpSpPr>
        <a:xfrm>
          <a:off x="0" y="0"/>
          <a:ext cx="0" cy="0"/>
          <a:chOff x="0" y="0"/>
          <a:chExt cx="0" cy="0"/>
        </a:xfrm>
      </p:grpSpPr>
      <p:sp>
        <p:nvSpPr>
          <p:cNvPr id="128" name="Google Shape;128;p76"/>
          <p:cNvSpPr txBox="1"/>
          <p:nvPr>
            <p:ph type="title"/>
          </p:nvPr>
        </p:nvSpPr>
        <p:spPr>
          <a:xfrm>
            <a:off x="457200" y="228600"/>
            <a:ext cx="8229600" cy="1066799"/>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29" name="Google Shape;129;p76"/>
          <p:cNvSpPr txBox="1"/>
          <p:nvPr>
            <p:ph idx="1" type="body"/>
          </p:nvPr>
        </p:nvSpPr>
        <p:spPr>
          <a:xfrm>
            <a:off x="457200" y="5368160"/>
            <a:ext cx="8229600" cy="916856"/>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800"/>
              <a:buFont typeface="Arial"/>
              <a:buNone/>
              <a:defRPr b="0" i="0" sz="800" u="none" cap="none" strike="noStrike">
                <a:solidFill>
                  <a:schemeClr val="dk1"/>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1600"/>
              <a:buFont typeface="Noto Sans Symbols"/>
              <a:buNone/>
              <a:defRPr b="0" i="0" sz="1600" u="none" cap="none" strike="noStrike">
                <a:solidFill>
                  <a:schemeClr val="dk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130" name="Google Shape;130;p76"/>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31" name="Google Shape;131;p76"/>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32" name="Google Shape;132;p76"/>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225"/>
              <a:buFont typeface="Arial"/>
              <a:buNone/>
              <a:defRPr b="0" i="0" sz="9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225"/>
              <a:buFont typeface="Arial"/>
              <a:buNone/>
              <a:defRPr b="0" i="0" sz="9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225"/>
              <a:buFont typeface="Arial"/>
              <a:buNone/>
              <a:defRPr b="0" i="0" sz="9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225"/>
              <a:buFont typeface="Arial"/>
              <a:buNone/>
              <a:defRPr b="0" i="0" sz="9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225"/>
              <a:buFont typeface="Arial"/>
              <a:buNone/>
              <a:defRPr b="0" i="0" sz="9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225"/>
              <a:buFont typeface="Arial"/>
              <a:buNone/>
              <a:defRPr b="0" i="0" sz="9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225"/>
              <a:buFont typeface="Arial"/>
              <a:buNone/>
              <a:defRPr b="0" i="0" sz="9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225"/>
              <a:buFont typeface="Arial"/>
              <a:buNone/>
              <a:defRPr b="0" i="0" sz="9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225"/>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3" name="Shape 133"/>
        <p:cNvGrpSpPr/>
        <p:nvPr/>
      </p:nvGrpSpPr>
      <p:grpSpPr>
        <a:xfrm>
          <a:off x="0" y="0"/>
          <a:ext cx="0" cy="0"/>
          <a:chOff x="0" y="0"/>
          <a:chExt cx="0" cy="0"/>
        </a:xfrm>
      </p:grpSpPr>
      <p:sp>
        <p:nvSpPr>
          <p:cNvPr id="134" name="Google Shape;134;p77"/>
          <p:cNvSpPr/>
          <p:nvPr/>
        </p:nvSpPr>
        <p:spPr>
          <a:xfrm>
            <a:off x="0" y="0"/>
            <a:ext cx="9144000" cy="3886200"/>
          </a:xfrm>
          <a:prstGeom prst="rect">
            <a:avLst/>
          </a:prstGeom>
          <a:solidFill>
            <a:srgbClr val="007FA3"/>
          </a:solidFill>
          <a:ln cap="flat" cmpd="sng" w="25400">
            <a:solidFill>
              <a:srgbClr val="007FA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77"/>
          <p:cNvSpPr txBox="1"/>
          <p:nvPr>
            <p:ph type="ctrTitle"/>
          </p:nvPr>
        </p:nvSpPr>
        <p:spPr>
          <a:xfrm>
            <a:off x="685800" y="762000"/>
            <a:ext cx="7772400" cy="2838451"/>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lt1"/>
              </a:buClr>
              <a:buSzPts val="3600"/>
              <a:buFont typeface="Times New Roman"/>
              <a:buNone/>
              <a:defRPr b="1" i="0" sz="3600" u="none" cap="none" strike="noStrike">
                <a:solidFill>
                  <a:schemeClr val="lt1"/>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36" name="Google Shape;136;p77"/>
          <p:cNvSpPr txBox="1"/>
          <p:nvPr>
            <p:ph idx="1" type="subTitle"/>
          </p:nvPr>
        </p:nvSpPr>
        <p:spPr>
          <a:xfrm>
            <a:off x="674687" y="3962400"/>
            <a:ext cx="7794625" cy="17526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7FA3"/>
              </a:buClr>
              <a:buSzPts val="1800"/>
              <a:buFont typeface="Arial"/>
              <a:buNone/>
              <a:defRPr b="0" i="0" sz="1800" u="none" cap="none" strike="noStrike">
                <a:solidFill>
                  <a:schemeClr val="dk1"/>
                </a:solidFill>
                <a:latin typeface="Arial"/>
                <a:ea typeface="Arial"/>
                <a:cs typeface="Arial"/>
                <a:sym typeface="Arial"/>
              </a:defRPr>
            </a:lvl1pPr>
            <a:lvl2pPr lvl="1" marR="0" algn="ctr">
              <a:lnSpc>
                <a:spcPct val="100000"/>
              </a:lnSpc>
              <a:spcBef>
                <a:spcPts val="600"/>
              </a:spcBef>
              <a:spcAft>
                <a:spcPts val="0"/>
              </a:spcAft>
              <a:buClr>
                <a:srgbClr val="007FA3"/>
              </a:buClr>
              <a:buSzPts val="1600"/>
              <a:buFont typeface="Arial"/>
              <a:buNone/>
              <a:defRPr b="0" i="0" sz="1600" u="none" cap="none" strike="noStrike">
                <a:solidFill>
                  <a:srgbClr val="888888"/>
                </a:solidFill>
                <a:latin typeface="Arial"/>
                <a:ea typeface="Arial"/>
                <a:cs typeface="Arial"/>
                <a:sym typeface="Arial"/>
              </a:defRPr>
            </a:lvl2pPr>
            <a:lvl3pPr lvl="2" marR="0" algn="ctr">
              <a:lnSpc>
                <a:spcPct val="100000"/>
              </a:lnSpc>
              <a:spcBef>
                <a:spcPts val="600"/>
              </a:spcBef>
              <a:spcAft>
                <a:spcPts val="0"/>
              </a:spcAft>
              <a:buClr>
                <a:srgbClr val="007FA3"/>
              </a:buClr>
              <a:buSzPts val="1600"/>
              <a:buFont typeface="Noto Sans Symbols"/>
              <a:buNone/>
              <a:defRPr b="0" i="0" sz="1600" u="none" cap="none" strike="noStrike">
                <a:solidFill>
                  <a:srgbClr val="888888"/>
                </a:solidFill>
                <a:latin typeface="Arial"/>
                <a:ea typeface="Arial"/>
                <a:cs typeface="Arial"/>
                <a:sym typeface="Arial"/>
              </a:defRPr>
            </a:lvl3pPr>
            <a:lvl4pPr lvl="3" marR="0" algn="ctr">
              <a:lnSpc>
                <a:spcPct val="100000"/>
              </a:lnSpc>
              <a:spcBef>
                <a:spcPts val="600"/>
              </a:spcBef>
              <a:spcAft>
                <a:spcPts val="0"/>
              </a:spcAft>
              <a:buClr>
                <a:srgbClr val="007FA3"/>
              </a:buClr>
              <a:buSzPts val="1600"/>
              <a:buFont typeface="Arial"/>
              <a:buNone/>
              <a:defRPr b="0" i="0" sz="1600" u="none" cap="none" strike="noStrike">
                <a:solidFill>
                  <a:srgbClr val="888888"/>
                </a:solidFill>
                <a:latin typeface="Arial"/>
                <a:ea typeface="Arial"/>
                <a:cs typeface="Arial"/>
                <a:sym typeface="Arial"/>
              </a:defRPr>
            </a:lvl4pPr>
            <a:lvl5pPr lvl="4" marR="0" algn="ctr">
              <a:lnSpc>
                <a:spcPct val="100000"/>
              </a:lnSpc>
              <a:spcBef>
                <a:spcPts val="600"/>
              </a:spcBef>
              <a:spcAft>
                <a:spcPts val="0"/>
              </a:spcAft>
              <a:buClr>
                <a:srgbClr val="007FA3"/>
              </a:buClr>
              <a:buSzPts val="1600"/>
              <a:buFont typeface="Arial"/>
              <a:buNone/>
              <a:defRPr b="0" i="0" sz="1600" u="none" cap="none" strike="noStrike">
                <a:solidFill>
                  <a:srgbClr val="888888"/>
                </a:solidFill>
                <a:latin typeface="Arial"/>
                <a:ea typeface="Arial"/>
                <a:cs typeface="Arial"/>
                <a:sym typeface="Arial"/>
              </a:defRPr>
            </a:lvl5pPr>
            <a:lvl6pPr lvl="5" marR="0" algn="ctr">
              <a:lnSpc>
                <a:spcPct val="100000"/>
              </a:lnSpc>
              <a:spcBef>
                <a:spcPts val="300"/>
              </a:spcBef>
              <a:spcAft>
                <a:spcPts val="0"/>
              </a:spcAft>
              <a:buClr>
                <a:srgbClr val="007FA3"/>
              </a:buClr>
              <a:buSzPts val="1600"/>
              <a:buFont typeface="Arial"/>
              <a:buNone/>
              <a:defRPr b="0" i="0" sz="1600" u="none" cap="none" strike="noStrike">
                <a:solidFill>
                  <a:srgbClr val="888888"/>
                </a:solidFill>
                <a:latin typeface="Arial"/>
                <a:ea typeface="Arial"/>
                <a:cs typeface="Arial"/>
                <a:sym typeface="Arial"/>
              </a:defRPr>
            </a:lvl6pPr>
            <a:lvl7pPr lvl="6" marR="0" algn="ctr">
              <a:lnSpc>
                <a:spcPct val="100000"/>
              </a:lnSpc>
              <a:spcBef>
                <a:spcPts val="300"/>
              </a:spcBef>
              <a:spcAft>
                <a:spcPts val="0"/>
              </a:spcAft>
              <a:buClr>
                <a:srgbClr val="007FA3"/>
              </a:buClr>
              <a:buSzPts val="1600"/>
              <a:buFont typeface="Arial"/>
              <a:buNone/>
              <a:defRPr b="0" i="0" sz="1600" u="none" cap="none" strike="noStrike">
                <a:solidFill>
                  <a:srgbClr val="888888"/>
                </a:solidFill>
                <a:latin typeface="Arial"/>
                <a:ea typeface="Arial"/>
                <a:cs typeface="Arial"/>
                <a:sym typeface="Arial"/>
              </a:defRPr>
            </a:lvl7pPr>
            <a:lvl8pPr lvl="7" marR="0" algn="ctr">
              <a:lnSpc>
                <a:spcPct val="100000"/>
              </a:lnSpc>
              <a:spcBef>
                <a:spcPts val="300"/>
              </a:spcBef>
              <a:spcAft>
                <a:spcPts val="0"/>
              </a:spcAft>
              <a:buClr>
                <a:srgbClr val="007FA3"/>
              </a:buClr>
              <a:buSzPts val="1600"/>
              <a:buFont typeface="Arial"/>
              <a:buNone/>
              <a:defRPr b="0" i="0" sz="1600" u="none" cap="none" strike="noStrike">
                <a:solidFill>
                  <a:srgbClr val="888888"/>
                </a:solidFill>
                <a:latin typeface="Arial"/>
                <a:ea typeface="Arial"/>
                <a:cs typeface="Arial"/>
                <a:sym typeface="Arial"/>
              </a:defRPr>
            </a:lvl8pPr>
            <a:lvl9pPr lvl="8" marR="0" algn="ctr">
              <a:lnSpc>
                <a:spcPct val="100000"/>
              </a:lnSpc>
              <a:spcBef>
                <a:spcPts val="300"/>
              </a:spcBef>
              <a:spcAft>
                <a:spcPts val="0"/>
              </a:spcAft>
              <a:buClr>
                <a:srgbClr val="007FA3"/>
              </a:buClr>
              <a:buSzPts val="1600"/>
              <a:buFont typeface="Arial"/>
              <a:buNone/>
              <a:defRPr b="0" i="0" sz="1600" u="none" cap="none" strike="noStrike">
                <a:solidFill>
                  <a:srgbClr val="888888"/>
                </a:solidFill>
                <a:latin typeface="Arial"/>
                <a:ea typeface="Arial"/>
                <a:cs typeface="Arial"/>
                <a:sym typeface="Arial"/>
              </a:defRPr>
            </a:lvl9pPr>
          </a:lstStyle>
          <a:p/>
        </p:txBody>
      </p:sp>
      <p:sp>
        <p:nvSpPr>
          <p:cNvPr id="137" name="Google Shape;137;p77"/>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38" name="Google Shape;138;p77"/>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39" name="Google Shape;139;p77"/>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Opener">
  <p:cSld name="Chapter Opener">
    <p:spTree>
      <p:nvGrpSpPr>
        <p:cNvPr id="140" name="Shape 140"/>
        <p:cNvGrpSpPr/>
        <p:nvPr/>
      </p:nvGrpSpPr>
      <p:grpSpPr>
        <a:xfrm>
          <a:off x="0" y="0"/>
          <a:ext cx="0" cy="0"/>
          <a:chOff x="0" y="0"/>
          <a:chExt cx="0" cy="0"/>
        </a:xfrm>
      </p:grpSpPr>
      <p:sp>
        <p:nvSpPr>
          <p:cNvPr id="141" name="Google Shape;141;p78"/>
          <p:cNvSpPr txBox="1"/>
          <p:nvPr>
            <p:ph type="title"/>
          </p:nvPr>
        </p:nvSpPr>
        <p:spPr>
          <a:xfrm>
            <a:off x="457200" y="215371"/>
            <a:ext cx="8229600" cy="622828"/>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42" name="Google Shape;142;p78"/>
          <p:cNvSpPr txBox="1"/>
          <p:nvPr>
            <p:ph idx="1" type="body"/>
          </p:nvPr>
        </p:nvSpPr>
        <p:spPr>
          <a:xfrm>
            <a:off x="457200" y="816429"/>
            <a:ext cx="8229600" cy="47897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2000"/>
              <a:buFont typeface="Arial"/>
              <a:buNone/>
              <a:defRPr b="0" i="0" sz="2000" u="none" cap="none" strike="noStrike">
                <a:solidFill>
                  <a:srgbClr val="007FA3"/>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2400"/>
              <a:buFont typeface="Noto Sans Symbols"/>
              <a:buNone/>
              <a:defRPr b="0" i="0" sz="2400" u="none" cap="none" strike="noStrike">
                <a:solidFill>
                  <a:schemeClr val="lt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9pPr>
          </a:lstStyle>
          <a:p/>
        </p:txBody>
      </p:sp>
      <p:sp>
        <p:nvSpPr>
          <p:cNvPr id="143" name="Google Shape;143;p78"/>
          <p:cNvSpPr txBox="1"/>
          <p:nvPr>
            <p:ph idx="2" type="body"/>
          </p:nvPr>
        </p:nvSpPr>
        <p:spPr>
          <a:xfrm>
            <a:off x="5029200" y="1600200"/>
            <a:ext cx="3657600" cy="1600198"/>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3000"/>
              <a:buFont typeface="Arial"/>
              <a:buNone/>
              <a:defRPr b="1" i="0" sz="3000" u="none" cap="none" strike="noStrike">
                <a:solidFill>
                  <a:schemeClr val="dk1"/>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4400"/>
              <a:buFont typeface="Noto Sans Symbols"/>
              <a:buNone/>
              <a:defRPr b="0" i="0" sz="4400" u="none" cap="none" strike="noStrike">
                <a:solidFill>
                  <a:schemeClr val="dk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9pPr>
          </a:lstStyle>
          <a:p/>
        </p:txBody>
      </p:sp>
      <p:sp>
        <p:nvSpPr>
          <p:cNvPr id="144" name="Google Shape;144;p78"/>
          <p:cNvSpPr txBox="1"/>
          <p:nvPr>
            <p:ph idx="3" type="body"/>
          </p:nvPr>
        </p:nvSpPr>
        <p:spPr>
          <a:xfrm>
            <a:off x="5029200" y="3200400"/>
            <a:ext cx="3657600" cy="2925763"/>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2200"/>
              <a:buFont typeface="Arial"/>
              <a:buNone/>
              <a:defRPr b="0" i="0" sz="2200" u="none" cap="none" strike="noStrike">
                <a:solidFill>
                  <a:schemeClr val="dk1"/>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1600"/>
              <a:buFont typeface="Noto Sans Symbols"/>
              <a:buNone/>
              <a:defRPr b="0" i="0" sz="1600" u="none" cap="none" strike="noStrike">
                <a:solidFill>
                  <a:schemeClr val="dk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145" name="Google Shape;145;p78"/>
          <p:cNvSpPr txBox="1"/>
          <p:nvPr>
            <p:ph idx="11" type="ftr"/>
          </p:nvPr>
        </p:nvSpPr>
        <p:spPr>
          <a:xfrm>
            <a:off x="93969" y="6165337"/>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46" name="Google Shape;146;p78"/>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47" name="Google Shape;147;p78"/>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Learning Objectives and Content">
  <p:cSld name="Title + Learning Objectives and Content">
    <p:spTree>
      <p:nvGrpSpPr>
        <p:cNvPr id="148" name="Shape 148"/>
        <p:cNvGrpSpPr/>
        <p:nvPr/>
      </p:nvGrpSpPr>
      <p:grpSpPr>
        <a:xfrm>
          <a:off x="0" y="0"/>
          <a:ext cx="0" cy="0"/>
          <a:chOff x="0" y="0"/>
          <a:chExt cx="0" cy="0"/>
        </a:xfrm>
      </p:grpSpPr>
      <p:sp>
        <p:nvSpPr>
          <p:cNvPr id="149" name="Google Shape;149;p79"/>
          <p:cNvSpPr txBox="1"/>
          <p:nvPr>
            <p:ph type="title"/>
          </p:nvPr>
        </p:nvSpPr>
        <p:spPr>
          <a:xfrm>
            <a:off x="457200" y="215371"/>
            <a:ext cx="8229600" cy="622828"/>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7FA3"/>
              </a:buClr>
              <a:buSzPts val="3400"/>
              <a:buFont typeface="Times New Roman"/>
              <a:buNone/>
              <a:defRPr b="1" i="0" sz="34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50" name="Google Shape;150;p79"/>
          <p:cNvSpPr txBox="1"/>
          <p:nvPr>
            <p:ph idx="1" type="body"/>
          </p:nvPr>
        </p:nvSpPr>
        <p:spPr>
          <a:xfrm>
            <a:off x="457200" y="816429"/>
            <a:ext cx="8229600" cy="402769"/>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1600"/>
              <a:buFont typeface="Arial"/>
              <a:buNone/>
              <a:defRPr b="0" i="0" sz="1600" u="none" cap="none" strike="noStrike">
                <a:solidFill>
                  <a:srgbClr val="007FA3"/>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2400"/>
              <a:buFont typeface="Noto Sans Symbols"/>
              <a:buNone/>
              <a:defRPr b="0" i="0" sz="2400" u="none" cap="none" strike="noStrike">
                <a:solidFill>
                  <a:schemeClr val="lt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9pPr>
          </a:lstStyle>
          <a:p/>
        </p:txBody>
      </p:sp>
      <p:sp>
        <p:nvSpPr>
          <p:cNvPr id="151" name="Google Shape;151;p79"/>
          <p:cNvSpPr txBox="1"/>
          <p:nvPr>
            <p:ph idx="2"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330200" lvl="0" marL="457200" marR="0" algn="l">
              <a:lnSpc>
                <a:spcPct val="100000"/>
              </a:lnSpc>
              <a:spcBef>
                <a:spcPts val="15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algn="l">
              <a:lnSpc>
                <a:spcPct val="100000"/>
              </a:lnSpc>
              <a:spcBef>
                <a:spcPts val="6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600"/>
              </a:spcBef>
              <a:spcAft>
                <a:spcPts val="0"/>
              </a:spcAft>
              <a:buClr>
                <a:srgbClr val="007FA3"/>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6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6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52" name="Google Shape;152;p79"/>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53" name="Google Shape;153;p79"/>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54" name="Google Shape;154;p79"/>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5" name="Shape 155"/>
        <p:cNvGrpSpPr/>
        <p:nvPr/>
      </p:nvGrpSpPr>
      <p:grpSpPr>
        <a:xfrm>
          <a:off x="0" y="0"/>
          <a:ext cx="0" cy="0"/>
          <a:chOff x="0" y="0"/>
          <a:chExt cx="0" cy="0"/>
        </a:xfrm>
      </p:grpSpPr>
      <p:sp>
        <p:nvSpPr>
          <p:cNvPr id="156" name="Google Shape;156;p80"/>
          <p:cNvSpPr txBox="1"/>
          <p:nvPr>
            <p:ph type="title"/>
          </p:nvPr>
        </p:nvSpPr>
        <p:spPr>
          <a:xfrm>
            <a:off x="685800" y="1447800"/>
            <a:ext cx="7772400" cy="2152651"/>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rgbClr val="007FA3"/>
              </a:buClr>
              <a:buSzPts val="3400"/>
              <a:buFont typeface="Times New Roman"/>
              <a:buNone/>
              <a:defRPr b="1" i="0" sz="34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57" name="Google Shape;157;p80"/>
          <p:cNvSpPr txBox="1"/>
          <p:nvPr>
            <p:ph idx="1" type="body"/>
          </p:nvPr>
        </p:nvSpPr>
        <p:spPr>
          <a:xfrm>
            <a:off x="674687" y="3962400"/>
            <a:ext cx="7794626" cy="17526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1600"/>
              <a:buFont typeface="Arial"/>
              <a:buNone/>
              <a:defRPr b="0" i="0" sz="1600" u="none" cap="none" strike="noStrike">
                <a:solidFill>
                  <a:srgbClr val="007FA3"/>
                </a:solidFill>
                <a:latin typeface="Arial"/>
                <a:ea typeface="Arial"/>
                <a:cs typeface="Arial"/>
                <a:sym typeface="Arial"/>
              </a:defRPr>
            </a:lvl1pPr>
            <a:lvl2pPr indent="-228600" lvl="1" marL="914400" marR="0" algn="l">
              <a:lnSpc>
                <a:spcPct val="100000"/>
              </a:lnSpc>
              <a:spcBef>
                <a:spcPts val="600"/>
              </a:spcBef>
              <a:spcAft>
                <a:spcPts val="0"/>
              </a:spcAft>
              <a:buClr>
                <a:srgbClr val="007FA3"/>
              </a:buClr>
              <a:buSzPts val="1800"/>
              <a:buFont typeface="Arial"/>
              <a:buNone/>
              <a:defRPr b="0" i="0" sz="1800" u="none" cap="none" strike="noStrike">
                <a:solidFill>
                  <a:srgbClr val="888888"/>
                </a:solidFill>
                <a:latin typeface="Arial"/>
                <a:ea typeface="Arial"/>
                <a:cs typeface="Arial"/>
                <a:sym typeface="Arial"/>
              </a:defRPr>
            </a:lvl2pPr>
            <a:lvl3pPr indent="-228600" lvl="2" marL="1371600" marR="0" algn="l">
              <a:lnSpc>
                <a:spcPct val="100000"/>
              </a:lnSpc>
              <a:spcBef>
                <a:spcPts val="600"/>
              </a:spcBef>
              <a:spcAft>
                <a:spcPts val="0"/>
              </a:spcAft>
              <a:buClr>
                <a:srgbClr val="007FA3"/>
              </a:buClr>
              <a:buSzPts val="1600"/>
              <a:buFont typeface="Noto Sans Symbols"/>
              <a:buNone/>
              <a:defRPr b="0" i="0" sz="1600" u="none" cap="none" strike="noStrike">
                <a:solidFill>
                  <a:srgbClr val="888888"/>
                </a:solidFill>
                <a:latin typeface="Arial"/>
                <a:ea typeface="Arial"/>
                <a:cs typeface="Arial"/>
                <a:sym typeface="Arial"/>
              </a:defRPr>
            </a:lvl3pPr>
            <a:lvl4pPr indent="-228600" lvl="3" marL="1828800" marR="0" algn="l">
              <a:lnSpc>
                <a:spcPct val="100000"/>
              </a:lnSpc>
              <a:spcBef>
                <a:spcPts val="600"/>
              </a:spcBef>
              <a:spcAft>
                <a:spcPts val="0"/>
              </a:spcAft>
              <a:buClr>
                <a:srgbClr val="007FA3"/>
              </a:buClr>
              <a:buSzPts val="1400"/>
              <a:buFont typeface="Arial"/>
              <a:buNone/>
              <a:defRPr b="0" i="0" sz="1400" u="none" cap="none" strike="noStrike">
                <a:solidFill>
                  <a:srgbClr val="888888"/>
                </a:solidFill>
                <a:latin typeface="Arial"/>
                <a:ea typeface="Arial"/>
                <a:cs typeface="Arial"/>
                <a:sym typeface="Arial"/>
              </a:defRPr>
            </a:lvl4pPr>
            <a:lvl5pPr indent="-228600" lvl="4" marL="2286000" marR="0" algn="l">
              <a:lnSpc>
                <a:spcPct val="100000"/>
              </a:lnSpc>
              <a:spcBef>
                <a:spcPts val="600"/>
              </a:spcBef>
              <a:spcAft>
                <a:spcPts val="0"/>
              </a:spcAft>
              <a:buClr>
                <a:srgbClr val="007FA3"/>
              </a:buClr>
              <a:buSzPts val="1400"/>
              <a:buFont typeface="Arial"/>
              <a:buNone/>
              <a:defRPr b="0" i="0" sz="1400" u="none" cap="none" strike="noStrike">
                <a:solidFill>
                  <a:srgbClr val="888888"/>
                </a:solidFill>
                <a:latin typeface="Arial"/>
                <a:ea typeface="Arial"/>
                <a:cs typeface="Arial"/>
                <a:sym typeface="Arial"/>
              </a:defRPr>
            </a:lvl5pPr>
            <a:lvl6pPr indent="-228600" lvl="5" marL="2743200" marR="0" algn="l">
              <a:lnSpc>
                <a:spcPct val="100000"/>
              </a:lnSpc>
              <a:spcBef>
                <a:spcPts val="300"/>
              </a:spcBef>
              <a:spcAft>
                <a:spcPts val="0"/>
              </a:spcAft>
              <a:buClr>
                <a:srgbClr val="007FA3"/>
              </a:buClr>
              <a:buSzPts val="1400"/>
              <a:buFont typeface="Arial"/>
              <a:buNone/>
              <a:defRPr b="0" i="0" sz="1400" u="none" cap="none" strike="noStrike">
                <a:solidFill>
                  <a:srgbClr val="888888"/>
                </a:solidFill>
                <a:latin typeface="Arial"/>
                <a:ea typeface="Arial"/>
                <a:cs typeface="Arial"/>
                <a:sym typeface="Arial"/>
              </a:defRPr>
            </a:lvl6pPr>
            <a:lvl7pPr indent="-228600" lvl="6" marL="3200400" marR="0" algn="l">
              <a:lnSpc>
                <a:spcPct val="100000"/>
              </a:lnSpc>
              <a:spcBef>
                <a:spcPts val="300"/>
              </a:spcBef>
              <a:spcAft>
                <a:spcPts val="0"/>
              </a:spcAft>
              <a:buClr>
                <a:srgbClr val="007FA3"/>
              </a:buClr>
              <a:buSzPts val="1400"/>
              <a:buFont typeface="Arial"/>
              <a:buNone/>
              <a:defRPr b="0" i="0" sz="1400" u="none" cap="none" strike="noStrike">
                <a:solidFill>
                  <a:srgbClr val="888888"/>
                </a:solidFill>
                <a:latin typeface="Arial"/>
                <a:ea typeface="Arial"/>
                <a:cs typeface="Arial"/>
                <a:sym typeface="Arial"/>
              </a:defRPr>
            </a:lvl7pPr>
            <a:lvl8pPr indent="-228600" lvl="7" marL="3657600" marR="0" algn="l">
              <a:lnSpc>
                <a:spcPct val="100000"/>
              </a:lnSpc>
              <a:spcBef>
                <a:spcPts val="300"/>
              </a:spcBef>
              <a:spcAft>
                <a:spcPts val="0"/>
              </a:spcAft>
              <a:buClr>
                <a:srgbClr val="007FA3"/>
              </a:buClr>
              <a:buSzPts val="1400"/>
              <a:buFont typeface="Arial"/>
              <a:buNone/>
              <a:defRPr b="0" i="0" sz="1400" u="none" cap="none" strike="noStrike">
                <a:solidFill>
                  <a:srgbClr val="888888"/>
                </a:solidFill>
                <a:latin typeface="Arial"/>
                <a:ea typeface="Arial"/>
                <a:cs typeface="Arial"/>
                <a:sym typeface="Arial"/>
              </a:defRPr>
            </a:lvl8pPr>
            <a:lvl9pPr indent="-228600" lvl="8" marL="4114800" marR="0" algn="l">
              <a:lnSpc>
                <a:spcPct val="100000"/>
              </a:lnSpc>
              <a:spcBef>
                <a:spcPts val="300"/>
              </a:spcBef>
              <a:spcAft>
                <a:spcPts val="0"/>
              </a:spcAft>
              <a:buClr>
                <a:srgbClr val="007FA3"/>
              </a:buClr>
              <a:buSzPts val="1400"/>
              <a:buFont typeface="Arial"/>
              <a:buNone/>
              <a:defRPr b="0" i="0" sz="1400" u="none" cap="none" strike="noStrike">
                <a:solidFill>
                  <a:srgbClr val="888888"/>
                </a:solidFill>
                <a:latin typeface="Arial"/>
                <a:ea typeface="Arial"/>
                <a:cs typeface="Arial"/>
                <a:sym typeface="Arial"/>
              </a:defRPr>
            </a:lvl9pPr>
          </a:lstStyle>
          <a:p/>
        </p:txBody>
      </p:sp>
      <p:sp>
        <p:nvSpPr>
          <p:cNvPr id="158" name="Google Shape;158;p80"/>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59" name="Google Shape;159;p80"/>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60" name="Google Shape;160;p80"/>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61" name="Shape 161"/>
        <p:cNvGrpSpPr/>
        <p:nvPr/>
      </p:nvGrpSpPr>
      <p:grpSpPr>
        <a:xfrm>
          <a:off x="0" y="0"/>
          <a:ext cx="0" cy="0"/>
          <a:chOff x="0" y="0"/>
          <a:chExt cx="0" cy="0"/>
        </a:xfrm>
      </p:grpSpPr>
      <p:sp>
        <p:nvSpPr>
          <p:cNvPr id="162" name="Google Shape;162;p81"/>
          <p:cNvSpPr txBox="1"/>
          <p:nvPr>
            <p:ph type="title"/>
          </p:nvPr>
        </p:nvSpPr>
        <p:spPr>
          <a:xfrm>
            <a:off x="457200" y="215371"/>
            <a:ext cx="8229600" cy="1097279"/>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63" name="Google Shape;163;p81"/>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64" name="Google Shape;164;p81"/>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65" name="Google Shape;165;p81"/>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Opener">
  <p:cSld name="Chapter Opener">
    <p:spTree>
      <p:nvGrpSpPr>
        <p:cNvPr id="25" name="Shape 25"/>
        <p:cNvGrpSpPr/>
        <p:nvPr/>
      </p:nvGrpSpPr>
      <p:grpSpPr>
        <a:xfrm>
          <a:off x="0" y="0"/>
          <a:ext cx="0" cy="0"/>
          <a:chOff x="0" y="0"/>
          <a:chExt cx="0" cy="0"/>
        </a:xfrm>
      </p:grpSpPr>
      <p:sp>
        <p:nvSpPr>
          <p:cNvPr id="26" name="Google Shape;26;p82"/>
          <p:cNvSpPr txBox="1"/>
          <p:nvPr>
            <p:ph type="title"/>
          </p:nvPr>
        </p:nvSpPr>
        <p:spPr>
          <a:xfrm>
            <a:off x="457200" y="215371"/>
            <a:ext cx="8229600" cy="622828"/>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27" name="Google Shape;27;p82"/>
          <p:cNvSpPr txBox="1"/>
          <p:nvPr>
            <p:ph idx="1" type="body"/>
          </p:nvPr>
        </p:nvSpPr>
        <p:spPr>
          <a:xfrm>
            <a:off x="457200" y="816429"/>
            <a:ext cx="8229600" cy="47897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2000"/>
              <a:buFont typeface="Arial"/>
              <a:buNone/>
              <a:defRPr b="0" i="0" sz="2000" u="none" cap="none" strike="noStrike">
                <a:solidFill>
                  <a:srgbClr val="007FA3"/>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2400"/>
              <a:buFont typeface="Noto Sans Symbols"/>
              <a:buNone/>
              <a:defRPr b="0" i="0" sz="2400" u="none" cap="none" strike="noStrike">
                <a:solidFill>
                  <a:schemeClr val="lt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9pPr>
          </a:lstStyle>
          <a:p/>
        </p:txBody>
      </p:sp>
      <p:sp>
        <p:nvSpPr>
          <p:cNvPr id="28" name="Google Shape;28;p82"/>
          <p:cNvSpPr txBox="1"/>
          <p:nvPr>
            <p:ph idx="2" type="body"/>
          </p:nvPr>
        </p:nvSpPr>
        <p:spPr>
          <a:xfrm>
            <a:off x="5029200" y="1600200"/>
            <a:ext cx="3657600" cy="1600198"/>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3000"/>
              <a:buFont typeface="Arial"/>
              <a:buNone/>
              <a:defRPr b="0" i="0" sz="3000" u="none" cap="none" strike="noStrike">
                <a:solidFill>
                  <a:schemeClr val="dk1"/>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4400"/>
              <a:buFont typeface="Noto Sans Symbols"/>
              <a:buNone/>
              <a:defRPr b="0" i="0" sz="4400" u="none" cap="none" strike="noStrike">
                <a:solidFill>
                  <a:schemeClr val="dk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9pPr>
          </a:lstStyle>
          <a:p/>
        </p:txBody>
      </p:sp>
      <p:sp>
        <p:nvSpPr>
          <p:cNvPr id="29" name="Google Shape;29;p82"/>
          <p:cNvSpPr txBox="1"/>
          <p:nvPr>
            <p:ph idx="3" type="body"/>
          </p:nvPr>
        </p:nvSpPr>
        <p:spPr>
          <a:xfrm>
            <a:off x="5029200" y="3200401"/>
            <a:ext cx="3657600" cy="602738"/>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2200"/>
              <a:buFont typeface="Arial"/>
              <a:buNone/>
              <a:defRPr b="0" i="0" sz="2200" u="none" cap="none" strike="noStrike">
                <a:solidFill>
                  <a:schemeClr val="dk1"/>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1600"/>
              <a:buFont typeface="Noto Sans Symbols"/>
              <a:buNone/>
              <a:defRPr b="0" i="0" sz="1600" u="none" cap="none" strike="noStrike">
                <a:solidFill>
                  <a:schemeClr val="dk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30" name="Google Shape;30;p82"/>
          <p:cNvSpPr txBox="1"/>
          <p:nvPr>
            <p:ph idx="11" type="ftr"/>
          </p:nvPr>
        </p:nvSpPr>
        <p:spPr>
          <a:xfrm>
            <a:off x="93969" y="6165337"/>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31" name="Google Shape;31;p82"/>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32" name="Google Shape;32;p82"/>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82"/>
          <p:cNvSpPr txBox="1"/>
          <p:nvPr>
            <p:ph idx="4" type="body"/>
          </p:nvPr>
        </p:nvSpPr>
        <p:spPr>
          <a:xfrm>
            <a:off x="474779" y="1500547"/>
            <a:ext cx="8229600" cy="205153"/>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2000"/>
              <a:buFont typeface="Arial"/>
              <a:buNone/>
              <a:defRPr b="0" i="0" sz="2000" u="none" cap="none" strike="noStrike">
                <a:solidFill>
                  <a:srgbClr val="007FA3"/>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2400"/>
              <a:buFont typeface="Noto Sans Symbols"/>
              <a:buNone/>
              <a:defRPr b="0" i="0" sz="2400" u="none" cap="none" strike="noStrike">
                <a:solidFill>
                  <a:schemeClr val="lt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9pPr>
          </a:lstStyle>
          <a:p/>
        </p:txBody>
      </p:sp>
      <p:sp>
        <p:nvSpPr>
          <p:cNvPr id="34" name="Google Shape;34;p82"/>
          <p:cNvSpPr txBox="1"/>
          <p:nvPr>
            <p:ph idx="5" type="body"/>
          </p:nvPr>
        </p:nvSpPr>
        <p:spPr>
          <a:xfrm>
            <a:off x="5029200" y="4640263"/>
            <a:ext cx="3675063" cy="1050925"/>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1500"/>
              </a:spcBef>
              <a:spcAft>
                <a:spcPts val="0"/>
              </a:spcAft>
              <a:buSzPts val="1600"/>
              <a:buNone/>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5" name="Shape 35"/>
        <p:cNvGrpSpPr/>
        <p:nvPr/>
      </p:nvGrpSpPr>
      <p:grpSpPr>
        <a:xfrm>
          <a:off x="0" y="0"/>
          <a:ext cx="0" cy="0"/>
          <a:chOff x="0" y="0"/>
          <a:chExt cx="0" cy="0"/>
        </a:xfrm>
      </p:grpSpPr>
      <p:sp>
        <p:nvSpPr>
          <p:cNvPr id="36" name="Google Shape;36;p83"/>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37" name="Google Shape;37;p83"/>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38" name="Google Shape;38;p83"/>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ntent">
  <p:cSld name="Title and One Content">
    <p:spTree>
      <p:nvGrpSpPr>
        <p:cNvPr id="45" name="Shape 45"/>
        <p:cNvGrpSpPr/>
        <p:nvPr/>
      </p:nvGrpSpPr>
      <p:grpSpPr>
        <a:xfrm>
          <a:off x="0" y="0"/>
          <a:ext cx="0" cy="0"/>
          <a:chOff x="0" y="0"/>
          <a:chExt cx="0" cy="0"/>
        </a:xfrm>
      </p:grpSpPr>
      <p:sp>
        <p:nvSpPr>
          <p:cNvPr id="46" name="Google Shape;46;p67"/>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7" name="Google Shape;47;p67"/>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48" name="Google Shape;48;p67"/>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49" name="Google Shape;49;p67"/>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p67"/>
          <p:cNvSpPr txBox="1"/>
          <p:nvPr>
            <p:ph idx="1" type="body"/>
          </p:nvPr>
        </p:nvSpPr>
        <p:spPr>
          <a:xfrm>
            <a:off x="457200" y="1556326"/>
            <a:ext cx="8229600" cy="4434275"/>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Tree>
  </p:cSld>
  <p:clrMapOvr>
    <a:masterClrMapping/>
  </p:clrMapOvr>
  <p:extLst>
    <p:ext uri="{DCECCB84-F9BA-43D5-87BE-67443E8EF086}">
      <p15:sldGuideLst>
        <p15:guide id="1"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even Content">
  <p:cSld name="Title and Seven Content">
    <p:spTree>
      <p:nvGrpSpPr>
        <p:cNvPr id="51" name="Shape 51"/>
        <p:cNvGrpSpPr/>
        <p:nvPr/>
      </p:nvGrpSpPr>
      <p:grpSpPr>
        <a:xfrm>
          <a:off x="0" y="0"/>
          <a:ext cx="0" cy="0"/>
          <a:chOff x="0" y="0"/>
          <a:chExt cx="0" cy="0"/>
        </a:xfrm>
      </p:grpSpPr>
      <p:sp>
        <p:nvSpPr>
          <p:cNvPr id="52" name="Google Shape;52;p68"/>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53" name="Google Shape;53;p68"/>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54" name="Google Shape;54;p68"/>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55" name="Google Shape;55;p68"/>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56" name="Google Shape;56;p68"/>
          <p:cNvSpPr txBox="1"/>
          <p:nvPr>
            <p:ph idx="1" type="body"/>
          </p:nvPr>
        </p:nvSpPr>
        <p:spPr>
          <a:xfrm>
            <a:off x="457200" y="1556328"/>
            <a:ext cx="8229600" cy="407853"/>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57" name="Google Shape;57;p68"/>
          <p:cNvSpPr txBox="1"/>
          <p:nvPr>
            <p:ph idx="2" type="body"/>
          </p:nvPr>
        </p:nvSpPr>
        <p:spPr>
          <a:xfrm>
            <a:off x="457200" y="2116988"/>
            <a:ext cx="8229600" cy="412568"/>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58" name="Google Shape;58;p68"/>
          <p:cNvSpPr txBox="1"/>
          <p:nvPr>
            <p:ph idx="3" type="body"/>
          </p:nvPr>
        </p:nvSpPr>
        <p:spPr>
          <a:xfrm>
            <a:off x="457200" y="2734849"/>
            <a:ext cx="8229600" cy="433357"/>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59" name="Google Shape;59;p68"/>
          <p:cNvSpPr txBox="1"/>
          <p:nvPr>
            <p:ph idx="4" type="body"/>
          </p:nvPr>
        </p:nvSpPr>
        <p:spPr>
          <a:xfrm>
            <a:off x="457200" y="3365732"/>
            <a:ext cx="8232775" cy="465069"/>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60" name="Google Shape;60;p68"/>
          <p:cNvSpPr txBox="1"/>
          <p:nvPr>
            <p:ph idx="5" type="body"/>
          </p:nvPr>
        </p:nvSpPr>
        <p:spPr>
          <a:xfrm>
            <a:off x="457200" y="3938594"/>
            <a:ext cx="8229600" cy="443837"/>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61" name="Google Shape;61;p68"/>
          <p:cNvSpPr txBox="1"/>
          <p:nvPr>
            <p:ph idx="6" type="body"/>
          </p:nvPr>
        </p:nvSpPr>
        <p:spPr>
          <a:xfrm>
            <a:off x="457200" y="4569758"/>
            <a:ext cx="8232775" cy="464206"/>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62" name="Google Shape;62;p68"/>
          <p:cNvSpPr txBox="1"/>
          <p:nvPr>
            <p:ph idx="7" type="body"/>
          </p:nvPr>
        </p:nvSpPr>
        <p:spPr>
          <a:xfrm>
            <a:off x="457200" y="5221288"/>
            <a:ext cx="8229600" cy="551633"/>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p:cSld name="Title and Two Content">
    <p:spTree>
      <p:nvGrpSpPr>
        <p:cNvPr id="63" name="Shape 63"/>
        <p:cNvGrpSpPr/>
        <p:nvPr/>
      </p:nvGrpSpPr>
      <p:grpSpPr>
        <a:xfrm>
          <a:off x="0" y="0"/>
          <a:ext cx="0" cy="0"/>
          <a:chOff x="0" y="0"/>
          <a:chExt cx="0" cy="0"/>
        </a:xfrm>
      </p:grpSpPr>
      <p:sp>
        <p:nvSpPr>
          <p:cNvPr id="64" name="Google Shape;64;p69"/>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65" name="Google Shape;65;p69"/>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66" name="Google Shape;66;p69"/>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67" name="Google Shape;67;p69"/>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68" name="Google Shape;68;p69"/>
          <p:cNvSpPr txBox="1"/>
          <p:nvPr>
            <p:ph idx="1" type="body"/>
          </p:nvPr>
        </p:nvSpPr>
        <p:spPr>
          <a:xfrm>
            <a:off x="457200" y="1556327"/>
            <a:ext cx="8229600" cy="1836354"/>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69" name="Google Shape;69;p69"/>
          <p:cNvSpPr txBox="1"/>
          <p:nvPr>
            <p:ph idx="2" type="body"/>
          </p:nvPr>
        </p:nvSpPr>
        <p:spPr>
          <a:xfrm>
            <a:off x="457200" y="3632200"/>
            <a:ext cx="8229600" cy="1793875"/>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Tree>
  </p:cSld>
  <p:clrMapOvr>
    <a:masterClrMapping/>
  </p:clrMapOvr>
  <p:extLst>
    <p:ext uri="{DCECCB84-F9BA-43D5-87BE-67443E8EF086}">
      <p15:sldGuideLst>
        <p15:guide id="1"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ntent">
  <p:cSld name="Title and Three Content">
    <p:spTree>
      <p:nvGrpSpPr>
        <p:cNvPr id="70" name="Shape 70"/>
        <p:cNvGrpSpPr/>
        <p:nvPr/>
      </p:nvGrpSpPr>
      <p:grpSpPr>
        <a:xfrm>
          <a:off x="0" y="0"/>
          <a:ext cx="0" cy="0"/>
          <a:chOff x="0" y="0"/>
          <a:chExt cx="0" cy="0"/>
        </a:xfrm>
      </p:grpSpPr>
      <p:sp>
        <p:nvSpPr>
          <p:cNvPr id="71" name="Google Shape;71;p70"/>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72" name="Google Shape;72;p70"/>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73" name="Google Shape;73;p70"/>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74" name="Google Shape;74;p70"/>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75" name="Google Shape;75;p70"/>
          <p:cNvSpPr txBox="1"/>
          <p:nvPr>
            <p:ph idx="1" type="body"/>
          </p:nvPr>
        </p:nvSpPr>
        <p:spPr>
          <a:xfrm>
            <a:off x="457200" y="1556327"/>
            <a:ext cx="8229600" cy="1263785"/>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76" name="Google Shape;76;p70"/>
          <p:cNvSpPr txBox="1"/>
          <p:nvPr>
            <p:ph idx="2" type="body"/>
          </p:nvPr>
        </p:nvSpPr>
        <p:spPr>
          <a:xfrm>
            <a:off x="457200" y="3063790"/>
            <a:ext cx="8229600" cy="1183470"/>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77" name="Google Shape;77;p70"/>
          <p:cNvSpPr txBox="1"/>
          <p:nvPr>
            <p:ph idx="3" type="body"/>
          </p:nvPr>
        </p:nvSpPr>
        <p:spPr>
          <a:xfrm>
            <a:off x="457200" y="4490938"/>
            <a:ext cx="8229600" cy="1260575"/>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Tree>
  </p:cSld>
  <p:clrMapOvr>
    <a:masterClrMapping/>
  </p:clrMapOvr>
  <p:extLst>
    <p:ext uri="{DCECCB84-F9BA-43D5-87BE-67443E8EF086}">
      <p15:sldGuideLst>
        <p15:guide id="1"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ing Objectives">
  <p:cSld name="Learning Objectives">
    <p:spTree>
      <p:nvGrpSpPr>
        <p:cNvPr id="78" name="Shape 78"/>
        <p:cNvGrpSpPr/>
        <p:nvPr/>
      </p:nvGrpSpPr>
      <p:grpSpPr>
        <a:xfrm>
          <a:off x="0" y="0"/>
          <a:ext cx="0" cy="0"/>
          <a:chOff x="0" y="0"/>
          <a:chExt cx="0" cy="0"/>
        </a:xfrm>
      </p:grpSpPr>
      <p:sp>
        <p:nvSpPr>
          <p:cNvPr id="79" name="Google Shape;79;p71"/>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3600"/>
              <a:buNone/>
              <a:defRPr sz="3600">
                <a:solidFill>
                  <a:schemeClr val="lt2"/>
                </a:solidFill>
                <a:latin typeface="Arial"/>
                <a:ea typeface="Arial"/>
                <a:cs typeface="Arial"/>
                <a:sym typeface="Arial"/>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80" name="Google Shape;80;p71"/>
          <p:cNvSpPr txBox="1"/>
          <p:nvPr>
            <p:ph idx="1" type="body"/>
          </p:nvPr>
        </p:nvSpPr>
        <p:spPr>
          <a:xfrm>
            <a:off x="457200" y="1557470"/>
            <a:ext cx="8229600" cy="4525963"/>
          </a:xfrm>
          <a:prstGeom prst="rect">
            <a:avLst/>
          </a:prstGeom>
          <a:noFill/>
          <a:ln>
            <a:noFill/>
          </a:ln>
        </p:spPr>
        <p:txBody>
          <a:bodyPr anchorCtr="0" anchor="t" bIns="91425" lIns="0" spcFirstLastPara="1" rIns="0" wrap="square" tIns="0">
            <a:noAutofit/>
          </a:bodyPr>
          <a:lstStyle>
            <a:lvl1pPr indent="-381000" lvl="0" marL="457200" algn="l">
              <a:lnSpc>
                <a:spcPct val="100000"/>
              </a:lnSpc>
              <a:spcBef>
                <a:spcPts val="1500"/>
              </a:spcBef>
              <a:spcAft>
                <a:spcPts val="0"/>
              </a:spcAft>
              <a:buClr>
                <a:srgbClr val="007FA3"/>
              </a:buClr>
              <a:buSzPts val="2400"/>
              <a:buFont typeface="Arial"/>
              <a:buChar char="•"/>
              <a:defRPr sz="2400">
                <a:latin typeface="Arial"/>
                <a:ea typeface="Arial"/>
                <a:cs typeface="Arial"/>
                <a:sym typeface="Arial"/>
              </a:defRPr>
            </a:lvl1pPr>
            <a:lvl2pPr indent="-381000" lvl="1" marL="914400" algn="l">
              <a:lnSpc>
                <a:spcPct val="100000"/>
              </a:lnSpc>
              <a:spcBef>
                <a:spcPts val="600"/>
              </a:spcBef>
              <a:spcAft>
                <a:spcPts val="0"/>
              </a:spcAft>
              <a:buClr>
                <a:srgbClr val="007FA3"/>
              </a:buClr>
              <a:buSzPts val="2400"/>
              <a:buChar char="–"/>
              <a:defRPr sz="2400">
                <a:latin typeface="Arial"/>
                <a:ea typeface="Arial"/>
                <a:cs typeface="Arial"/>
                <a:sym typeface="Arial"/>
              </a:defRPr>
            </a:lvl2pPr>
            <a:lvl3pPr indent="-381000" lvl="2" marL="1371600" algn="l">
              <a:lnSpc>
                <a:spcPct val="100000"/>
              </a:lnSpc>
              <a:spcBef>
                <a:spcPts val="600"/>
              </a:spcBef>
              <a:spcAft>
                <a:spcPts val="0"/>
              </a:spcAft>
              <a:buClr>
                <a:srgbClr val="007FA3"/>
              </a:buClr>
              <a:buSzPts val="2400"/>
              <a:buChar char="▪"/>
              <a:defRPr sz="2400">
                <a:latin typeface="Arial"/>
                <a:ea typeface="Arial"/>
                <a:cs typeface="Arial"/>
                <a:sym typeface="Arial"/>
              </a:defRPr>
            </a:lvl3pPr>
            <a:lvl4pPr indent="-381000" lvl="3" marL="1828800" algn="l">
              <a:lnSpc>
                <a:spcPct val="100000"/>
              </a:lnSpc>
              <a:spcBef>
                <a:spcPts val="600"/>
              </a:spcBef>
              <a:spcAft>
                <a:spcPts val="0"/>
              </a:spcAft>
              <a:buClr>
                <a:srgbClr val="007FA3"/>
              </a:buClr>
              <a:buSzPts val="2400"/>
              <a:buChar char="–"/>
              <a:defRPr sz="2400">
                <a:latin typeface="Arial"/>
                <a:ea typeface="Arial"/>
                <a:cs typeface="Arial"/>
                <a:sym typeface="Arial"/>
              </a:defRPr>
            </a:lvl4pPr>
            <a:lvl5pPr indent="-381000" lvl="4" marL="2286000" algn="l">
              <a:lnSpc>
                <a:spcPct val="100000"/>
              </a:lnSpc>
              <a:spcBef>
                <a:spcPts val="600"/>
              </a:spcBef>
              <a:spcAft>
                <a:spcPts val="0"/>
              </a:spcAft>
              <a:buClr>
                <a:srgbClr val="007FA3"/>
              </a:buClr>
              <a:buSzPts val="2400"/>
              <a:buChar char="•"/>
              <a:defRPr sz="2400">
                <a:latin typeface="Arial"/>
                <a:ea typeface="Arial"/>
                <a:cs typeface="Arial"/>
                <a:sym typeface="Arial"/>
              </a:defRPr>
            </a:lvl5pPr>
            <a:lvl6pPr indent="-330200" lvl="5" marL="2743200" algn="l">
              <a:lnSpc>
                <a:spcPct val="100000"/>
              </a:lnSpc>
              <a:spcBef>
                <a:spcPts val="300"/>
              </a:spcBef>
              <a:spcAft>
                <a:spcPts val="0"/>
              </a:spcAft>
              <a:buClr>
                <a:srgbClr val="007FA3"/>
              </a:buClr>
              <a:buSzPts val="1600"/>
              <a:buChar char="•"/>
              <a:defRPr sz="1600"/>
            </a:lvl6pPr>
            <a:lvl7pPr indent="-330200" lvl="6" marL="3200400" algn="l">
              <a:lnSpc>
                <a:spcPct val="100000"/>
              </a:lnSpc>
              <a:spcBef>
                <a:spcPts val="300"/>
              </a:spcBef>
              <a:spcAft>
                <a:spcPts val="0"/>
              </a:spcAft>
              <a:buClr>
                <a:srgbClr val="007FA3"/>
              </a:buClr>
              <a:buSzPts val="1600"/>
              <a:buChar char="•"/>
              <a:defRPr sz="1600"/>
            </a:lvl7pPr>
            <a:lvl8pPr indent="-330200" lvl="7" marL="3657600" algn="l">
              <a:lnSpc>
                <a:spcPct val="100000"/>
              </a:lnSpc>
              <a:spcBef>
                <a:spcPts val="300"/>
              </a:spcBef>
              <a:spcAft>
                <a:spcPts val="0"/>
              </a:spcAft>
              <a:buClr>
                <a:srgbClr val="007FA3"/>
              </a:buClr>
              <a:buSzPts val="1600"/>
              <a:buChar char="•"/>
              <a:defRPr sz="1600"/>
            </a:lvl8pPr>
            <a:lvl9pPr indent="-330200" lvl="8" marL="4114800" algn="l">
              <a:lnSpc>
                <a:spcPct val="100000"/>
              </a:lnSpc>
              <a:spcBef>
                <a:spcPts val="300"/>
              </a:spcBef>
              <a:spcAft>
                <a:spcPts val="0"/>
              </a:spcAft>
              <a:buClr>
                <a:srgbClr val="007FA3"/>
              </a:buClr>
              <a:buSzPts val="1600"/>
              <a:buChar char="•"/>
              <a:defRPr sz="1600"/>
            </a:lvl9pPr>
          </a:lstStyle>
          <a:p/>
        </p:txBody>
      </p:sp>
      <p:sp>
        <p:nvSpPr>
          <p:cNvPr id="81" name="Google Shape;81;p71"/>
          <p:cNvSpPr txBox="1"/>
          <p:nvPr>
            <p:ph idx="11" type="ftr"/>
          </p:nvPr>
        </p:nvSpPr>
        <p:spPr>
          <a:xfrm>
            <a:off x="93969" y="6172200"/>
            <a:ext cx="8595360" cy="235463"/>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82" name="Google Shape;82;p71"/>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83" name="Google Shape;83;p71"/>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288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ntent">
  <p:cSld name="Title and Four Content">
    <p:spTree>
      <p:nvGrpSpPr>
        <p:cNvPr id="84" name="Shape 84"/>
        <p:cNvGrpSpPr/>
        <p:nvPr/>
      </p:nvGrpSpPr>
      <p:grpSpPr>
        <a:xfrm>
          <a:off x="0" y="0"/>
          <a:ext cx="0" cy="0"/>
          <a:chOff x="0" y="0"/>
          <a:chExt cx="0" cy="0"/>
        </a:xfrm>
      </p:grpSpPr>
      <p:sp>
        <p:nvSpPr>
          <p:cNvPr id="85" name="Google Shape;85;p72"/>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86" name="Google Shape;86;p72"/>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87" name="Google Shape;87;p72"/>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88" name="Google Shape;88;p72"/>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9" name="Google Shape;89;p72"/>
          <p:cNvSpPr txBox="1"/>
          <p:nvPr>
            <p:ph idx="1" type="body"/>
          </p:nvPr>
        </p:nvSpPr>
        <p:spPr>
          <a:xfrm>
            <a:off x="457200" y="1556328"/>
            <a:ext cx="8229600" cy="895050"/>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90" name="Google Shape;90;p72"/>
          <p:cNvSpPr txBox="1"/>
          <p:nvPr>
            <p:ph idx="2" type="body"/>
          </p:nvPr>
        </p:nvSpPr>
        <p:spPr>
          <a:xfrm>
            <a:off x="457200" y="2760292"/>
            <a:ext cx="8229600" cy="1076770"/>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91" name="Google Shape;91;p72"/>
          <p:cNvSpPr txBox="1"/>
          <p:nvPr>
            <p:ph idx="3" type="body"/>
          </p:nvPr>
        </p:nvSpPr>
        <p:spPr>
          <a:xfrm>
            <a:off x="457200" y="4016772"/>
            <a:ext cx="8229600" cy="1016701"/>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92" name="Google Shape;92;p72"/>
          <p:cNvSpPr txBox="1"/>
          <p:nvPr>
            <p:ph idx="4" type="body"/>
          </p:nvPr>
        </p:nvSpPr>
        <p:spPr>
          <a:xfrm>
            <a:off x="457200" y="5155500"/>
            <a:ext cx="8232775" cy="911925"/>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4.xml"/><Relationship Id="rId10" Type="http://schemas.openxmlformats.org/officeDocument/2006/relationships/slideLayout" Target="../slideLayouts/slideLayout13.xml"/><Relationship Id="rId13" Type="http://schemas.openxmlformats.org/officeDocument/2006/relationships/slideLayout" Target="../slideLayouts/slideLayout16.xml"/><Relationship Id="rId12" Type="http://schemas.openxmlformats.org/officeDocument/2006/relationships/slideLayout" Target="../slideLayouts/slideLayout15.xml"/><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9" Type="http://schemas.openxmlformats.org/officeDocument/2006/relationships/slideLayout" Target="../slideLayouts/slideLayout12.xml"/><Relationship Id="rId15" Type="http://schemas.openxmlformats.org/officeDocument/2006/relationships/slideLayout" Target="../slideLayouts/slideLayout18.xml"/><Relationship Id="rId14" Type="http://schemas.openxmlformats.org/officeDocument/2006/relationships/slideLayout" Target="../slideLayouts/slideLayout17.xml"/><Relationship Id="rId16" Type="http://schemas.openxmlformats.org/officeDocument/2006/relationships/theme" Target="../theme/theme2.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4"/>
          <p:cNvSpPr txBox="1"/>
          <p:nvPr>
            <p:ph type="title"/>
          </p:nvPr>
        </p:nvSpPr>
        <p:spPr>
          <a:xfrm>
            <a:off x="457200" y="215371"/>
            <a:ext cx="8229600" cy="1097279"/>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7FA3"/>
              </a:buClr>
              <a:buSzPts val="3400"/>
              <a:buFont typeface="Times New Roman"/>
              <a:buNone/>
              <a:defRPr b="1" i="0" sz="3400" u="none" cap="none" strike="noStrike">
                <a:solidFill>
                  <a:srgbClr val="007FA3"/>
                </a:solidFill>
                <a:latin typeface="Times New Roman"/>
                <a:ea typeface="Times New Roman"/>
                <a:cs typeface="Times New Roman"/>
                <a:sym typeface="Times New Roman"/>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11" name="Google Shape;11;p64"/>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15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6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rgbClr val="007FA3"/>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6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2" name="Google Shape;12;p64"/>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64"/>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64"/>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Pearson Logo" id="15" name="Google Shape;15;p64"/>
          <p:cNvPicPr preferRelativeResize="0"/>
          <p:nvPr/>
        </p:nvPicPr>
        <p:blipFill rotWithShape="1">
          <a:blip r:embed="rId1">
            <a:alphaModFix/>
          </a:blip>
          <a:srcRect b="0" l="0" r="0" t="0"/>
          <a:stretch/>
        </p:blipFill>
        <p:spPr>
          <a:xfrm>
            <a:off x="443972" y="6429709"/>
            <a:ext cx="917999" cy="27991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 name="Shape 39"/>
        <p:cNvGrpSpPr/>
        <p:nvPr/>
      </p:nvGrpSpPr>
      <p:grpSpPr>
        <a:xfrm>
          <a:off x="0" y="0"/>
          <a:ext cx="0" cy="0"/>
          <a:chOff x="0" y="0"/>
          <a:chExt cx="0" cy="0"/>
        </a:xfrm>
      </p:grpSpPr>
      <p:sp>
        <p:nvSpPr>
          <p:cNvPr id="40" name="Google Shape;40;p66"/>
          <p:cNvSpPr txBox="1"/>
          <p:nvPr>
            <p:ph type="title"/>
          </p:nvPr>
        </p:nvSpPr>
        <p:spPr>
          <a:xfrm>
            <a:off x="457200" y="215371"/>
            <a:ext cx="8229600" cy="1097279"/>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7FA3"/>
              </a:buClr>
              <a:buSzPts val="3400"/>
              <a:buFont typeface="Times New Roman"/>
              <a:buNone/>
              <a:defRPr b="1" i="0" sz="3400" u="none" cap="none" strike="noStrike">
                <a:solidFill>
                  <a:srgbClr val="007FA3"/>
                </a:solidFill>
                <a:latin typeface="Times New Roman"/>
                <a:ea typeface="Times New Roman"/>
                <a:cs typeface="Times New Roman"/>
                <a:sym typeface="Times New Roman"/>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41" name="Google Shape;41;p66"/>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15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6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rgbClr val="007FA3"/>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6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2" name="Google Shape;42;p66"/>
          <p:cNvSpPr txBox="1"/>
          <p:nvPr>
            <p:ph idx="11" type="ftr"/>
          </p:nvPr>
        </p:nvSpPr>
        <p:spPr>
          <a:xfrm>
            <a:off x="93969" y="6585012"/>
            <a:ext cx="8595359" cy="235462"/>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43" name="Google Shape;43;p66"/>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44" name="Google Shape;44;p66"/>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5.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17.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Relationship Id="rId3" Type="http://schemas.openxmlformats.org/officeDocument/2006/relationships/image" Target="../media/image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7.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1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
          <p:cNvSpPr txBox="1"/>
          <p:nvPr>
            <p:ph type="title"/>
          </p:nvPr>
        </p:nvSpPr>
        <p:spPr>
          <a:xfrm>
            <a:off x="457200" y="215370"/>
            <a:ext cx="8229600" cy="658311"/>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7FA3"/>
              </a:buClr>
              <a:buSzPts val="4000"/>
              <a:buFont typeface="Times New Roman"/>
              <a:buNone/>
            </a:pPr>
            <a:r>
              <a:rPr lang="en-US" sz="4000">
                <a:latin typeface="Arial"/>
                <a:ea typeface="Arial"/>
                <a:cs typeface="Arial"/>
                <a:sym typeface="Arial"/>
              </a:rPr>
              <a:t>Systems Analysis and Design</a:t>
            </a:r>
            <a:endParaRPr sz="4000">
              <a:solidFill>
                <a:schemeClr val="lt2"/>
              </a:solidFill>
              <a:latin typeface="Arial"/>
              <a:ea typeface="Arial"/>
              <a:cs typeface="Arial"/>
              <a:sym typeface="Arial"/>
            </a:endParaRPr>
          </a:p>
        </p:txBody>
      </p:sp>
      <p:sp>
        <p:nvSpPr>
          <p:cNvPr id="172" name="Google Shape;172;p1"/>
          <p:cNvSpPr txBox="1"/>
          <p:nvPr/>
        </p:nvSpPr>
        <p:spPr>
          <a:xfrm>
            <a:off x="5629811" y="4564004"/>
            <a:ext cx="2529865" cy="830997"/>
          </a:xfrm>
          <a:prstGeom prst="rect">
            <a:avLst/>
          </a:prstGeom>
          <a:noFill/>
          <a:ln>
            <a:noFill/>
          </a:ln>
        </p:spPr>
        <p:txBody>
          <a:bodyPr anchorCtr="0" anchor="t" bIns="45700" lIns="91425" spcFirstLastPara="1" rIns="91425" wrap="square" tIns="45700">
            <a:spAutoFit/>
          </a:bodyPr>
          <a:lstStyle/>
          <a:p>
            <a:pPr indent="0" lvl="2" marL="0" marR="0" rtl="0" algn="l">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Slides in this presentation contain hyperlinks. JAWS users should be able to get a list of links by using INSERT+F7</a:t>
            </a:r>
            <a:endParaRPr/>
          </a:p>
        </p:txBody>
      </p:sp>
      <p:sp>
        <p:nvSpPr>
          <p:cNvPr id="173" name="Google Shape;173;p1"/>
          <p:cNvSpPr txBox="1"/>
          <p:nvPr>
            <p:ph idx="1" type="body"/>
          </p:nvPr>
        </p:nvSpPr>
        <p:spPr>
          <a:xfrm>
            <a:off x="457200" y="998025"/>
            <a:ext cx="8229600" cy="47897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7FA3"/>
              </a:buClr>
              <a:buSzPts val="2000"/>
              <a:buFont typeface="Arial"/>
              <a:buNone/>
            </a:pPr>
            <a:r>
              <a:rPr b="1" lang="en-US">
                <a:latin typeface="Arial"/>
                <a:ea typeface="Arial"/>
                <a:cs typeface="Arial"/>
                <a:sym typeface="Arial"/>
              </a:rPr>
              <a:t>Chapter 5: </a:t>
            </a:r>
            <a:r>
              <a:rPr b="1" lang="en-US" sz="2000">
                <a:solidFill>
                  <a:schemeClr val="dk1"/>
                </a:solidFill>
                <a:latin typeface="Arial"/>
                <a:ea typeface="Arial"/>
                <a:cs typeface="Arial"/>
                <a:sym typeface="Arial"/>
              </a:rPr>
              <a:t>Designing Databases</a:t>
            </a:r>
            <a:endParaRPr b="1">
              <a:latin typeface="Arial"/>
              <a:ea typeface="Arial"/>
              <a:cs typeface="Arial"/>
              <a:sym typeface="Arial"/>
            </a:endParaRPr>
          </a:p>
          <a:p>
            <a:pPr indent="0" lvl="0" marL="0" marR="0" rtl="0" algn="l">
              <a:lnSpc>
                <a:spcPct val="100000"/>
              </a:lnSpc>
              <a:spcBef>
                <a:spcPts val="0"/>
              </a:spcBef>
              <a:spcAft>
                <a:spcPts val="0"/>
              </a:spcAft>
              <a:buClr>
                <a:srgbClr val="007FA3"/>
              </a:buClr>
              <a:buSzPts val="2000"/>
              <a:buFont typeface="Arial"/>
              <a:buNone/>
            </a:pPr>
            <a:r>
              <a:t/>
            </a:r>
            <a:endParaRPr/>
          </a:p>
        </p:txBody>
      </p:sp>
      <p:pic>
        <p:nvPicPr>
          <p:cNvPr id="174" name="Google Shape;174;p1"/>
          <p:cNvPicPr preferRelativeResize="0"/>
          <p:nvPr/>
        </p:nvPicPr>
        <p:blipFill rotWithShape="1">
          <a:blip r:embed="rId3">
            <a:alphaModFix/>
          </a:blip>
          <a:srcRect b="0" l="0" r="0" t="0"/>
          <a:stretch/>
        </p:blipFill>
        <p:spPr>
          <a:xfrm>
            <a:off x="0" y="1714500"/>
            <a:ext cx="9144000"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0"/>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Deliverables and Outcomes</a:t>
            </a:r>
            <a:endParaRPr b="0"/>
          </a:p>
        </p:txBody>
      </p:sp>
      <p:sp>
        <p:nvSpPr>
          <p:cNvPr id="249" name="Google Shape;249;p10"/>
          <p:cNvSpPr txBox="1"/>
          <p:nvPr>
            <p:ph idx="2" type="body"/>
          </p:nvPr>
        </p:nvSpPr>
        <p:spPr>
          <a:xfrm>
            <a:off x="457200" y="1740360"/>
            <a:ext cx="8229600" cy="3955465"/>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200"/>
              <a:buChar char="•"/>
            </a:pPr>
            <a:r>
              <a:rPr lang="en-US" sz="2200"/>
              <a:t>During logical database design you must account for every data element on a system input or output</a:t>
            </a:r>
            <a:endParaRPr/>
          </a:p>
          <a:p>
            <a:pPr indent="-284400" lvl="1" marL="742950" rtl="0" algn="l">
              <a:lnSpc>
                <a:spcPct val="100000"/>
              </a:lnSpc>
              <a:spcBef>
                <a:spcPts val="600"/>
              </a:spcBef>
              <a:spcAft>
                <a:spcPts val="0"/>
              </a:spcAft>
              <a:buSzPts val="2200"/>
              <a:buChar char="–"/>
            </a:pPr>
            <a:r>
              <a:rPr lang="en-US" sz="2200"/>
              <a:t>Normalized relations are the primary deliverable</a:t>
            </a:r>
            <a:endParaRPr/>
          </a:p>
          <a:p>
            <a:pPr indent="-255600" lvl="0" marL="256032" rtl="0" algn="l">
              <a:lnSpc>
                <a:spcPct val="100000"/>
              </a:lnSpc>
              <a:spcBef>
                <a:spcPts val="1500"/>
              </a:spcBef>
              <a:spcAft>
                <a:spcPts val="0"/>
              </a:spcAft>
              <a:buSzPts val="2200"/>
              <a:buChar char="•"/>
            </a:pPr>
            <a:r>
              <a:rPr b="1" lang="en-US" sz="2200">
                <a:solidFill>
                  <a:schemeClr val="dk1"/>
                </a:solidFill>
              </a:rPr>
              <a:t>Primary key </a:t>
            </a:r>
            <a:r>
              <a:rPr lang="en-US" sz="2200"/>
              <a:t>– attribute (or combination of attributes) whose value is unique across all occurrences of a relation</a:t>
            </a:r>
            <a:endParaRPr/>
          </a:p>
          <a:p>
            <a:pPr indent="-255600" lvl="0" marL="256032" rtl="0" algn="l">
              <a:lnSpc>
                <a:spcPct val="100000"/>
              </a:lnSpc>
              <a:spcBef>
                <a:spcPts val="1500"/>
              </a:spcBef>
              <a:spcAft>
                <a:spcPts val="0"/>
              </a:spcAft>
              <a:buSzPts val="2200"/>
              <a:buChar char="•"/>
            </a:pPr>
            <a:r>
              <a:rPr lang="en-US" sz="2200"/>
              <a:t>Physical database design converts relations into database tables</a:t>
            </a:r>
            <a:endParaRPr/>
          </a:p>
          <a:p>
            <a:pPr indent="-284400" lvl="1" marL="742950" rtl="0" algn="l">
              <a:lnSpc>
                <a:spcPct val="100000"/>
              </a:lnSpc>
              <a:spcBef>
                <a:spcPts val="600"/>
              </a:spcBef>
              <a:spcAft>
                <a:spcPts val="0"/>
              </a:spcAft>
              <a:buSzPts val="2200"/>
              <a:buChar char="–"/>
            </a:pPr>
            <a:r>
              <a:rPr lang="en-US" sz="2200"/>
              <a:t>Programmers and database analysts code the definitions of the database using Structured Query Language (S</a:t>
            </a:r>
            <a:r>
              <a:rPr lang="en-US" sz="100"/>
              <a:t> </a:t>
            </a:r>
            <a:r>
              <a:rPr lang="en-US" sz="2200"/>
              <a:t>Q</a:t>
            </a:r>
            <a:r>
              <a:rPr lang="en-US" sz="100"/>
              <a:t> </a:t>
            </a:r>
            <a:r>
              <a:rPr lang="en-US" sz="2200"/>
              <a:t>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1"/>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400"/>
              <a:buFont typeface="Times New Roman"/>
              <a:buNone/>
            </a:pPr>
            <a:r>
              <a:rPr lang="en-US" sz="3400"/>
              <a:t>Conceptual Data Model and Transformed Relations</a:t>
            </a:r>
            <a:endParaRPr/>
          </a:p>
        </p:txBody>
      </p:sp>
      <p:pic>
        <p:nvPicPr>
          <p:cNvPr descr="Part d. A conceptual data model illustrates relationships between six following entities. Customer, Order, Line Item, Invoice, Product, and Shipment. Customer has three following attributes. Customer, underscore, I D, name, and Address. Customer, underscore, I D is a required attribute. Order has two following attributes. Order, underscore, Number, and Order, underscore, Date. Order, underscore, Number is a required attribute. Line, underscore, Item has one following attribute. Order, underscore, Quantity. Product has two following attributes. Product, underscore, I D, and Description. Product, underscore, I D, is a required attribute. Invoice has one following attribute. Invoice, underscore, Number. It is a required attribute. Shipment has one following attribute. Ship, underscore, Quantity. Six relationships between entities are as follows. Customer Places Order. Customer has many maximum cardinality and Order has minimum cardinality of zero. Order is linked with Line Item. Order has many maximum cardinality and Line Item has minimum cardinality of one. Order Bills to Invoice. Order has many maximum cardinality and Invoice has minimum cardinality of zero. Line Item is linked to the Product. Line Item has a minimum cardinality of zero and Product has many maximum cardinality. Product is linked to Shipment. Product has many maximum cardinality and Shipment has minimum cardinality of zero. Invoice is linked to Shipment. Invoice has many maximum cardinality and Shipment has minimum cardinality of zero. Transformed relations. 1. Customer, left parenthesis, Customer, underscore, I D, name, Address, right parenthesis. Customer, underscore I D is underlined. 2. Product, left parenthesis, Product, underscore, I D, Description, right parenthesis. Product, underscore, I D is underlined.  3. Order, left parenthesis, Order, underscore, Number, Customer, underscore, I D, Order, underscore, Date.  Order, underscore, Number is underlined. Customer, underscore, I D has dashed underline. 4. Line Item, left parenthesis, Order, underscore, Number, Product, underscore, I D, Order, underscore, Quantity, right parenthesis. Order, underscore Number, and Product, underscore I D are underlined. 5. Invoice, left parenthesis, Invoice, underscore, Number, Order, underscore, Number, right parenthesis. Invoice, underscore, Number is underlined. Order Number is dashed underline. 6. Shipment, left parenthesis, Invoice, underscore, Number, Product, underscore, I D, Ship, underscore, Quantity, right parenthesis. Invoice, underscore, Number and Product, underscore, I D, are underlined." id="255" name="Google Shape;255;p11"/>
          <p:cNvPicPr preferRelativeResize="0"/>
          <p:nvPr/>
        </p:nvPicPr>
        <p:blipFill rotWithShape="1">
          <a:blip r:embed="rId3">
            <a:alphaModFix/>
          </a:blip>
          <a:srcRect b="0" l="0" r="0" t="0"/>
          <a:stretch/>
        </p:blipFill>
        <p:spPr>
          <a:xfrm>
            <a:off x="2060084" y="1458647"/>
            <a:ext cx="5023832" cy="462650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2"/>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The Relational Database Model </a:t>
            </a:r>
            <a:r>
              <a:rPr b="0" lang="en-US" sz="2000"/>
              <a:t>(1 of 2)</a:t>
            </a:r>
            <a:endParaRPr b="0"/>
          </a:p>
        </p:txBody>
      </p:sp>
      <p:sp>
        <p:nvSpPr>
          <p:cNvPr id="261" name="Google Shape;261;p12"/>
          <p:cNvSpPr txBox="1"/>
          <p:nvPr>
            <p:ph idx="2" type="body"/>
          </p:nvPr>
        </p:nvSpPr>
        <p:spPr>
          <a:xfrm>
            <a:off x="457200" y="1720693"/>
            <a:ext cx="8229600" cy="2013580"/>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400"/>
              <a:buChar char="•"/>
            </a:pPr>
            <a:r>
              <a:rPr b="1" lang="en-US">
                <a:solidFill>
                  <a:schemeClr val="dk1"/>
                </a:solidFill>
              </a:rPr>
              <a:t>Relational database model</a:t>
            </a:r>
            <a:r>
              <a:rPr lang="en-US">
                <a:solidFill>
                  <a:schemeClr val="dk1"/>
                </a:solidFill>
              </a:rPr>
              <a:t> </a:t>
            </a:r>
            <a:r>
              <a:rPr lang="en-US"/>
              <a:t>– data represented as a set of related tables or relations</a:t>
            </a:r>
            <a:endParaRPr/>
          </a:p>
          <a:p>
            <a:pPr indent="-255600" lvl="0" marL="256032" rtl="0" algn="l">
              <a:lnSpc>
                <a:spcPct val="100000"/>
              </a:lnSpc>
              <a:spcBef>
                <a:spcPts val="1500"/>
              </a:spcBef>
              <a:spcAft>
                <a:spcPts val="0"/>
              </a:spcAft>
              <a:buSzPts val="2400"/>
              <a:buChar char="•"/>
            </a:pPr>
            <a:r>
              <a:rPr b="1" lang="en-US">
                <a:solidFill>
                  <a:schemeClr val="dk1"/>
                </a:solidFill>
              </a:rPr>
              <a:t>Relation</a:t>
            </a:r>
            <a:r>
              <a:rPr lang="en-US"/>
              <a:t> – named, two-dimensional table of data. Each relation consists of a set of named columns and an arbitrary number of unnamed rows.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3"/>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The Relational Database Model </a:t>
            </a:r>
            <a:r>
              <a:rPr b="0" lang="en-US" sz="2000"/>
              <a:t>(2 of 2)</a:t>
            </a:r>
            <a:endParaRPr b="0"/>
          </a:p>
        </p:txBody>
      </p:sp>
      <p:sp>
        <p:nvSpPr>
          <p:cNvPr id="267" name="Google Shape;267;p13"/>
          <p:cNvSpPr txBox="1"/>
          <p:nvPr>
            <p:ph idx="2" type="body"/>
          </p:nvPr>
        </p:nvSpPr>
        <p:spPr>
          <a:xfrm>
            <a:off x="457200" y="1682985"/>
            <a:ext cx="8229600" cy="3691662"/>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400"/>
              <a:buChar char="•"/>
            </a:pPr>
            <a:r>
              <a:rPr lang="en-US"/>
              <a:t>Relations have several properties that distinguish them from nonrelational tables:</a:t>
            </a:r>
            <a:endParaRPr/>
          </a:p>
          <a:p>
            <a:pPr indent="-284400" lvl="1" marL="742950" rtl="0" algn="l">
              <a:lnSpc>
                <a:spcPct val="100000"/>
              </a:lnSpc>
              <a:spcBef>
                <a:spcPts val="600"/>
              </a:spcBef>
              <a:spcAft>
                <a:spcPts val="0"/>
              </a:spcAft>
              <a:buSzPts val="2400"/>
              <a:buChar char="–"/>
            </a:pPr>
            <a:r>
              <a:rPr lang="en-US"/>
              <a:t>Entries in cells are simple</a:t>
            </a:r>
            <a:endParaRPr/>
          </a:p>
          <a:p>
            <a:pPr indent="-284400" lvl="1" marL="742950" rtl="0" algn="l">
              <a:lnSpc>
                <a:spcPct val="100000"/>
              </a:lnSpc>
              <a:spcBef>
                <a:spcPts val="600"/>
              </a:spcBef>
              <a:spcAft>
                <a:spcPts val="0"/>
              </a:spcAft>
              <a:buSzPts val="2400"/>
              <a:buChar char="–"/>
            </a:pPr>
            <a:r>
              <a:rPr lang="en-US"/>
              <a:t>Entries in columns are from the same set of values</a:t>
            </a:r>
            <a:endParaRPr/>
          </a:p>
          <a:p>
            <a:pPr indent="-284400" lvl="1" marL="742950" rtl="0" algn="l">
              <a:lnSpc>
                <a:spcPct val="100000"/>
              </a:lnSpc>
              <a:spcBef>
                <a:spcPts val="600"/>
              </a:spcBef>
              <a:spcAft>
                <a:spcPts val="0"/>
              </a:spcAft>
              <a:buSzPts val="2400"/>
              <a:buChar char="–"/>
            </a:pPr>
            <a:r>
              <a:rPr lang="en-US"/>
              <a:t>Each row is unique</a:t>
            </a:r>
            <a:endParaRPr/>
          </a:p>
          <a:p>
            <a:pPr indent="-284400" lvl="1" marL="742950" rtl="0" algn="l">
              <a:lnSpc>
                <a:spcPct val="100000"/>
              </a:lnSpc>
              <a:spcBef>
                <a:spcPts val="600"/>
              </a:spcBef>
              <a:spcAft>
                <a:spcPts val="0"/>
              </a:spcAft>
              <a:buSzPts val="2400"/>
              <a:buChar char="–"/>
            </a:pPr>
            <a:r>
              <a:rPr lang="en-US"/>
              <a:t>The sequence of columns can be interchanged without changing the meaning or use of the relation</a:t>
            </a:r>
            <a:endParaRPr/>
          </a:p>
          <a:p>
            <a:pPr indent="-284400" lvl="1" marL="742950" rtl="0" algn="l">
              <a:lnSpc>
                <a:spcPct val="100000"/>
              </a:lnSpc>
              <a:spcBef>
                <a:spcPts val="600"/>
              </a:spcBef>
              <a:spcAft>
                <a:spcPts val="0"/>
              </a:spcAft>
              <a:buSzPts val="2400"/>
              <a:buChar char="–"/>
            </a:pPr>
            <a:r>
              <a:rPr lang="en-US"/>
              <a:t>The rows may be interchanged or stored in any sequence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4"/>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Well-Structured Relations</a:t>
            </a:r>
            <a:endParaRPr b="0"/>
          </a:p>
        </p:txBody>
      </p:sp>
      <p:sp>
        <p:nvSpPr>
          <p:cNvPr id="273" name="Google Shape;273;p14"/>
          <p:cNvSpPr txBox="1"/>
          <p:nvPr>
            <p:ph idx="2" type="body"/>
          </p:nvPr>
        </p:nvSpPr>
        <p:spPr>
          <a:xfrm>
            <a:off x="457200" y="1748973"/>
            <a:ext cx="8229600" cy="3691662"/>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400"/>
              <a:buChar char="•"/>
            </a:pPr>
            <a:r>
              <a:rPr b="1" lang="en-US">
                <a:solidFill>
                  <a:schemeClr val="dk1"/>
                </a:solidFill>
              </a:rPr>
              <a:t>Well-structured relation </a:t>
            </a:r>
            <a:r>
              <a:rPr lang="en-US"/>
              <a:t>– relation that contains a minimum amount of redundancy and that allows users to insert, modify, and delete the rows without error or inconsistencies; also known as a table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5"/>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Introduction</a:t>
            </a:r>
            <a:endParaRPr/>
          </a:p>
        </p:txBody>
      </p:sp>
      <p:sp>
        <p:nvSpPr>
          <p:cNvPr id="279" name="Google Shape;279;p15"/>
          <p:cNvSpPr txBox="1"/>
          <p:nvPr>
            <p:ph idx="1" type="body"/>
          </p:nvPr>
        </p:nvSpPr>
        <p:spPr>
          <a:xfrm>
            <a:off x="457200" y="1556326"/>
            <a:ext cx="8229600" cy="4434275"/>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400"/>
              <a:buChar char="•"/>
            </a:pPr>
            <a:r>
              <a:rPr lang="en-US"/>
              <a:t>Database design has five purposes as follows:</a:t>
            </a:r>
            <a:endParaRPr/>
          </a:p>
          <a:p>
            <a:pPr indent="-429768" lvl="1" marL="740664" rtl="0" algn="l">
              <a:lnSpc>
                <a:spcPct val="100000"/>
              </a:lnSpc>
              <a:spcBef>
                <a:spcPts val="600"/>
              </a:spcBef>
              <a:spcAft>
                <a:spcPts val="0"/>
              </a:spcAft>
              <a:buSzPts val="2400"/>
              <a:buFont typeface="Arial"/>
              <a:buAutoNum type="arabicPeriod"/>
            </a:pPr>
            <a:r>
              <a:rPr lang="en-US"/>
              <a:t>Structure the data in stable structures (normalize)</a:t>
            </a:r>
            <a:endParaRPr/>
          </a:p>
          <a:p>
            <a:pPr indent="-429768" lvl="1" marL="740664" rtl="0" algn="l">
              <a:lnSpc>
                <a:spcPct val="100000"/>
              </a:lnSpc>
              <a:spcBef>
                <a:spcPts val="600"/>
              </a:spcBef>
              <a:spcAft>
                <a:spcPts val="0"/>
              </a:spcAft>
              <a:buSzPts val="2400"/>
              <a:buFont typeface="Arial"/>
              <a:buAutoNum type="arabicPeriod"/>
            </a:pPr>
            <a:r>
              <a:rPr b="1" lang="en-US">
                <a:solidFill>
                  <a:srgbClr val="C00000"/>
                </a:solidFill>
              </a:rPr>
              <a:t>Develop a logical database design that reflects the actual data requirements that exist in the forms</a:t>
            </a:r>
            <a:endParaRPr/>
          </a:p>
          <a:p>
            <a:pPr indent="-429768" lvl="1" marL="740664" rtl="0" algn="l">
              <a:lnSpc>
                <a:spcPct val="100000"/>
              </a:lnSpc>
              <a:spcBef>
                <a:spcPts val="600"/>
              </a:spcBef>
              <a:spcAft>
                <a:spcPts val="0"/>
              </a:spcAft>
              <a:buSzPts val="2400"/>
              <a:buFont typeface="Arial"/>
              <a:buAutoNum type="arabicPeriod"/>
            </a:pPr>
            <a:r>
              <a:rPr lang="en-US"/>
              <a:t>Develop a logical database design as a basis for physical database design</a:t>
            </a:r>
            <a:endParaRPr/>
          </a:p>
          <a:p>
            <a:pPr indent="-429768" lvl="1" marL="740664" rtl="0" algn="l">
              <a:lnSpc>
                <a:spcPct val="100000"/>
              </a:lnSpc>
              <a:spcBef>
                <a:spcPts val="600"/>
              </a:spcBef>
              <a:spcAft>
                <a:spcPts val="0"/>
              </a:spcAft>
              <a:buSzPts val="2400"/>
              <a:buFont typeface="Arial"/>
              <a:buAutoNum type="arabicPeriod"/>
            </a:pPr>
            <a:r>
              <a:rPr lang="en-US"/>
              <a:t>Translate a relational database model into a technical file and database design that balances several performance factors</a:t>
            </a:r>
            <a:endParaRPr/>
          </a:p>
          <a:p>
            <a:pPr indent="-429768" lvl="1" marL="740664" rtl="0" algn="l">
              <a:lnSpc>
                <a:spcPct val="100000"/>
              </a:lnSpc>
              <a:spcBef>
                <a:spcPts val="600"/>
              </a:spcBef>
              <a:spcAft>
                <a:spcPts val="0"/>
              </a:spcAft>
              <a:buSzPts val="2400"/>
              <a:buFont typeface="Arial"/>
              <a:buAutoNum type="arabicPeriod"/>
            </a:pPr>
            <a:r>
              <a:rPr lang="en-US"/>
              <a:t>Choose data storage technologies that will efficiently, accurately, and securely process database activities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6"/>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Normalization </a:t>
            </a:r>
            <a:r>
              <a:rPr b="0" lang="en-US" sz="2000"/>
              <a:t>(1 of 2)</a:t>
            </a:r>
            <a:endParaRPr b="0"/>
          </a:p>
        </p:txBody>
      </p:sp>
      <p:sp>
        <p:nvSpPr>
          <p:cNvPr id="285" name="Google Shape;285;p16"/>
          <p:cNvSpPr txBox="1"/>
          <p:nvPr>
            <p:ph idx="2" type="body"/>
          </p:nvPr>
        </p:nvSpPr>
        <p:spPr>
          <a:xfrm>
            <a:off x="457200" y="1692412"/>
            <a:ext cx="8229600" cy="3691662"/>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400"/>
              <a:buChar char="•"/>
            </a:pPr>
            <a:r>
              <a:rPr b="1" lang="en-US">
                <a:solidFill>
                  <a:schemeClr val="dk1"/>
                </a:solidFill>
              </a:rPr>
              <a:t>Normalization</a:t>
            </a:r>
            <a:r>
              <a:rPr lang="en-US"/>
              <a:t> – process of converting complex data structures into simple, stable data structures</a:t>
            </a:r>
            <a:endParaRPr/>
          </a:p>
          <a:p>
            <a:pPr indent="-255600" lvl="0" marL="256032" rtl="0" algn="l">
              <a:lnSpc>
                <a:spcPct val="100000"/>
              </a:lnSpc>
              <a:spcBef>
                <a:spcPts val="1500"/>
              </a:spcBef>
              <a:spcAft>
                <a:spcPts val="0"/>
              </a:spcAft>
              <a:buSzPts val="2400"/>
              <a:buChar char="•"/>
            </a:pPr>
            <a:r>
              <a:rPr lang="en-US"/>
              <a:t>The result of normalization is that every nonprimary key attribute depends upon the whole primary key and nothing but the primary key</a:t>
            </a:r>
            <a:endParaRPr/>
          </a:p>
          <a:p>
            <a:pPr indent="-255600" lvl="0" marL="256032" rtl="0" algn="l">
              <a:lnSpc>
                <a:spcPct val="100000"/>
              </a:lnSpc>
              <a:spcBef>
                <a:spcPts val="1500"/>
              </a:spcBef>
              <a:spcAft>
                <a:spcPts val="0"/>
              </a:spcAft>
              <a:buSzPts val="2400"/>
              <a:buChar char="•"/>
            </a:pPr>
            <a:r>
              <a:rPr lang="en-US"/>
              <a:t>3 normal form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7"/>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Normalization </a:t>
            </a:r>
            <a:r>
              <a:rPr b="0" lang="en-US" sz="2000"/>
              <a:t>(2 of 2)</a:t>
            </a:r>
            <a:endParaRPr b="0"/>
          </a:p>
        </p:txBody>
      </p:sp>
      <p:sp>
        <p:nvSpPr>
          <p:cNvPr id="291" name="Google Shape;291;p17"/>
          <p:cNvSpPr txBox="1"/>
          <p:nvPr>
            <p:ph idx="2" type="body"/>
          </p:nvPr>
        </p:nvSpPr>
        <p:spPr>
          <a:xfrm>
            <a:off x="457200" y="1781358"/>
            <a:ext cx="8332839" cy="3925178"/>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400"/>
              <a:buChar char="•"/>
            </a:pPr>
            <a:r>
              <a:rPr b="1" lang="en-US">
                <a:solidFill>
                  <a:schemeClr val="dk1"/>
                </a:solidFill>
              </a:rPr>
              <a:t>First Normal Form (1N</a:t>
            </a:r>
            <a:r>
              <a:rPr b="1" lang="en-US" sz="100" u="sng">
                <a:solidFill>
                  <a:schemeClr val="dk1"/>
                </a:solidFill>
              </a:rPr>
              <a:t> </a:t>
            </a:r>
            <a:r>
              <a:rPr b="1" lang="en-US">
                <a:solidFill>
                  <a:schemeClr val="dk1"/>
                </a:solidFill>
              </a:rPr>
              <a:t>F):</a:t>
            </a:r>
            <a:endParaRPr/>
          </a:p>
          <a:p>
            <a:pPr indent="-284400" lvl="1" marL="742950" rtl="0" algn="l">
              <a:lnSpc>
                <a:spcPct val="100000"/>
              </a:lnSpc>
              <a:spcBef>
                <a:spcPts val="600"/>
              </a:spcBef>
              <a:spcAft>
                <a:spcPts val="0"/>
              </a:spcAft>
              <a:buSzPts val="2400"/>
              <a:buChar char="–"/>
            </a:pPr>
            <a:r>
              <a:rPr lang="en-US">
                <a:solidFill>
                  <a:schemeClr val="dk1"/>
                </a:solidFill>
              </a:rPr>
              <a:t>Has no multivalued attributes, unique rows, and all relations are in 1N</a:t>
            </a:r>
            <a:r>
              <a:rPr lang="en-US" sz="100">
                <a:solidFill>
                  <a:schemeClr val="dk1"/>
                </a:solidFill>
              </a:rPr>
              <a:t> </a:t>
            </a:r>
            <a:r>
              <a:rPr lang="en-US">
                <a:solidFill>
                  <a:schemeClr val="dk1"/>
                </a:solidFill>
              </a:rPr>
              <a:t>F</a:t>
            </a:r>
            <a:endParaRPr/>
          </a:p>
          <a:p>
            <a:pPr indent="-255600" lvl="0" marL="256032" rtl="0" algn="l">
              <a:lnSpc>
                <a:spcPct val="100000"/>
              </a:lnSpc>
              <a:spcBef>
                <a:spcPts val="1500"/>
              </a:spcBef>
              <a:spcAft>
                <a:spcPts val="0"/>
              </a:spcAft>
              <a:buSzPts val="2400"/>
              <a:buChar char="•"/>
            </a:pPr>
            <a:r>
              <a:rPr b="1" lang="en-US">
                <a:solidFill>
                  <a:schemeClr val="dk1"/>
                </a:solidFill>
              </a:rPr>
              <a:t>Second Normal Form (2N</a:t>
            </a:r>
            <a:r>
              <a:rPr b="1" lang="en-US" sz="100">
                <a:solidFill>
                  <a:schemeClr val="dk1"/>
                </a:solidFill>
              </a:rPr>
              <a:t> </a:t>
            </a:r>
            <a:r>
              <a:rPr b="1" lang="en-US">
                <a:solidFill>
                  <a:schemeClr val="dk1"/>
                </a:solidFill>
              </a:rPr>
              <a:t>F):</a:t>
            </a:r>
            <a:endParaRPr/>
          </a:p>
          <a:p>
            <a:pPr indent="-284400" lvl="1" marL="742950" rtl="0" algn="l">
              <a:lnSpc>
                <a:spcPct val="100000"/>
              </a:lnSpc>
              <a:spcBef>
                <a:spcPts val="600"/>
              </a:spcBef>
              <a:spcAft>
                <a:spcPts val="0"/>
              </a:spcAft>
              <a:buSzPts val="2400"/>
              <a:buChar char="–"/>
            </a:pPr>
            <a:r>
              <a:rPr lang="en-US">
                <a:solidFill>
                  <a:schemeClr val="dk1"/>
                </a:solidFill>
              </a:rPr>
              <a:t>Each nonprimary key attribute is identified by the whole key (referred to as a full functional dependency)</a:t>
            </a:r>
            <a:endParaRPr/>
          </a:p>
          <a:p>
            <a:pPr indent="-255600" lvl="0" marL="256032" rtl="0" algn="l">
              <a:lnSpc>
                <a:spcPct val="100000"/>
              </a:lnSpc>
              <a:spcBef>
                <a:spcPts val="1500"/>
              </a:spcBef>
              <a:spcAft>
                <a:spcPts val="0"/>
              </a:spcAft>
              <a:buSzPts val="2400"/>
              <a:buChar char="•"/>
            </a:pPr>
            <a:r>
              <a:rPr b="1" lang="en-US">
                <a:solidFill>
                  <a:schemeClr val="dk1"/>
                </a:solidFill>
              </a:rPr>
              <a:t>Third Normal Form (3N</a:t>
            </a:r>
            <a:r>
              <a:rPr b="1" lang="en-US" sz="100">
                <a:solidFill>
                  <a:schemeClr val="dk1"/>
                </a:solidFill>
              </a:rPr>
              <a:t> </a:t>
            </a:r>
            <a:r>
              <a:rPr b="1" lang="en-US">
                <a:solidFill>
                  <a:schemeClr val="dk1"/>
                </a:solidFill>
              </a:rPr>
              <a:t>F):</a:t>
            </a:r>
            <a:endParaRPr/>
          </a:p>
          <a:p>
            <a:pPr indent="-284400" lvl="1" marL="742950" rtl="0" algn="l">
              <a:lnSpc>
                <a:spcPct val="100000"/>
              </a:lnSpc>
              <a:spcBef>
                <a:spcPts val="600"/>
              </a:spcBef>
              <a:spcAft>
                <a:spcPts val="0"/>
              </a:spcAft>
              <a:buSzPts val="2400"/>
              <a:buChar char="–"/>
            </a:pPr>
            <a:r>
              <a:rPr lang="en-US">
                <a:solidFill>
                  <a:schemeClr val="dk1"/>
                </a:solidFill>
              </a:rPr>
              <a:t>Nonprimary key attributes do not depend on each other (referred to as a transitive dependency)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8"/>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Functional Dependency </a:t>
            </a:r>
            <a:r>
              <a:rPr b="0" lang="en-US" sz="2000"/>
              <a:t>(1 of 2)</a:t>
            </a:r>
            <a:endParaRPr b="0"/>
          </a:p>
        </p:txBody>
      </p:sp>
      <p:sp>
        <p:nvSpPr>
          <p:cNvPr id="297" name="Google Shape;297;p18"/>
          <p:cNvSpPr txBox="1"/>
          <p:nvPr>
            <p:ph idx="2" type="body"/>
          </p:nvPr>
        </p:nvSpPr>
        <p:spPr>
          <a:xfrm>
            <a:off x="457200" y="1729653"/>
            <a:ext cx="8229600" cy="4113241"/>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400"/>
              <a:buChar char="•"/>
            </a:pPr>
            <a:r>
              <a:rPr b="1" lang="en-US">
                <a:solidFill>
                  <a:schemeClr val="dk1"/>
                </a:solidFill>
              </a:rPr>
              <a:t>Functional dependency </a:t>
            </a:r>
            <a:r>
              <a:rPr lang="en-US"/>
              <a:t>– constraint between two attributes in which the value of one attribute is determined by the value of another attribute</a:t>
            </a:r>
            <a:endParaRPr/>
          </a:p>
          <a:p>
            <a:pPr indent="-255600" lvl="0" marL="256032" rtl="0" algn="l">
              <a:lnSpc>
                <a:spcPct val="100000"/>
              </a:lnSpc>
              <a:spcBef>
                <a:spcPts val="1500"/>
              </a:spcBef>
              <a:spcAft>
                <a:spcPts val="0"/>
              </a:spcAft>
              <a:buSzPts val="2400"/>
              <a:buChar char="•"/>
            </a:pPr>
            <a:r>
              <a:rPr lang="en-US"/>
              <a:t>Example of attribute B being functionality dependent on attribute A</a:t>
            </a:r>
            <a:endParaRPr/>
          </a:p>
          <a:p>
            <a:pPr indent="-284400" lvl="1" marL="742950" rtl="0" algn="l">
              <a:lnSpc>
                <a:spcPct val="100000"/>
              </a:lnSpc>
              <a:spcBef>
                <a:spcPts val="600"/>
              </a:spcBef>
              <a:spcAft>
                <a:spcPts val="0"/>
              </a:spcAft>
              <a:buSzPts val="2400"/>
              <a:buChar char="–"/>
            </a:pPr>
            <a:r>
              <a:rPr lang="en-US"/>
              <a:t>Dependency is represented by an arrow ( → )</a:t>
            </a:r>
            <a:endParaRPr/>
          </a:p>
          <a:p>
            <a:pPr indent="-284400" lvl="1" marL="742950" rtl="0" algn="l">
              <a:lnSpc>
                <a:spcPct val="100000"/>
              </a:lnSpc>
              <a:spcBef>
                <a:spcPts val="600"/>
              </a:spcBef>
              <a:spcAft>
                <a:spcPts val="0"/>
              </a:spcAft>
              <a:buSzPts val="2400"/>
              <a:buChar char="–"/>
            </a:pPr>
            <a:r>
              <a:rPr lang="en-US"/>
              <a:t>Attribute B is functionally dependent on attribute A if, for every valid value of A, that value of A uniquely determines the value of B</a:t>
            </a:r>
            <a:endParaRPr/>
          </a:p>
          <a:p>
            <a:pPr indent="-284400" lvl="1" marL="742950" rtl="0" algn="l">
              <a:lnSpc>
                <a:spcPct val="100000"/>
              </a:lnSpc>
              <a:spcBef>
                <a:spcPts val="600"/>
              </a:spcBef>
              <a:spcAft>
                <a:spcPts val="0"/>
              </a:spcAft>
              <a:buSzPts val="2400"/>
              <a:buChar char="–"/>
            </a:pPr>
            <a:r>
              <a:rPr lang="en-US"/>
              <a:t>Represented as: A → B</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9"/>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Functional Dependency </a:t>
            </a:r>
            <a:r>
              <a:rPr b="0" lang="en-US" sz="2000"/>
              <a:t>(2 of 2)</a:t>
            </a:r>
            <a:endParaRPr b="0"/>
          </a:p>
        </p:txBody>
      </p:sp>
      <p:sp>
        <p:nvSpPr>
          <p:cNvPr id="303" name="Google Shape;303;p19"/>
          <p:cNvSpPr txBox="1"/>
          <p:nvPr>
            <p:ph idx="2" type="body"/>
          </p:nvPr>
        </p:nvSpPr>
        <p:spPr>
          <a:xfrm>
            <a:off x="457200" y="1770715"/>
            <a:ext cx="8229600" cy="4045623"/>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400"/>
              <a:buChar char="•"/>
            </a:pPr>
            <a:r>
              <a:rPr lang="en-US"/>
              <a:t>Functional dependency is not a mathematical dependency</a:t>
            </a:r>
            <a:endParaRPr/>
          </a:p>
          <a:p>
            <a:pPr indent="-255600" lvl="0" marL="256032" rtl="0" algn="l">
              <a:lnSpc>
                <a:spcPct val="100000"/>
              </a:lnSpc>
              <a:spcBef>
                <a:spcPts val="1500"/>
              </a:spcBef>
              <a:spcAft>
                <a:spcPts val="0"/>
              </a:spcAft>
              <a:buSzPts val="2400"/>
              <a:buChar char="•"/>
            </a:pPr>
            <a:r>
              <a:rPr lang="en-US"/>
              <a:t>Instances (or sample data) in a relation do not prove the existence of a functional dependency</a:t>
            </a:r>
            <a:endParaRPr/>
          </a:p>
          <a:p>
            <a:pPr indent="-255600" lvl="0" marL="256032" rtl="0" algn="l">
              <a:lnSpc>
                <a:spcPct val="100000"/>
              </a:lnSpc>
              <a:spcBef>
                <a:spcPts val="1500"/>
              </a:spcBef>
              <a:spcAft>
                <a:spcPts val="0"/>
              </a:spcAft>
              <a:buSzPts val="2400"/>
              <a:buChar char="•"/>
            </a:pPr>
            <a:r>
              <a:rPr lang="en-US"/>
              <a:t>Knowledge of problem domain is most reliable method for identifying functional dependency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Learning Objectives</a:t>
            </a:r>
            <a:endParaRPr/>
          </a:p>
        </p:txBody>
      </p:sp>
      <p:sp>
        <p:nvSpPr>
          <p:cNvPr id="180" name="Google Shape;180;p2"/>
          <p:cNvSpPr txBox="1"/>
          <p:nvPr>
            <p:ph idx="1" type="body"/>
          </p:nvPr>
        </p:nvSpPr>
        <p:spPr>
          <a:xfrm>
            <a:off x="457200" y="1556326"/>
            <a:ext cx="8229600" cy="4434275"/>
          </a:xfrm>
          <a:prstGeom prst="rect">
            <a:avLst/>
          </a:prstGeom>
          <a:noFill/>
          <a:ln>
            <a:noFill/>
          </a:ln>
        </p:spPr>
        <p:txBody>
          <a:bodyPr anchorCtr="0" anchor="t" bIns="0" lIns="0" spcFirstLastPara="1" rIns="0" wrap="square" tIns="0">
            <a:noAutofit/>
          </a:bodyPr>
          <a:lstStyle/>
          <a:p>
            <a:pPr indent="0" lvl="0" marL="432" rtl="0" algn="l">
              <a:lnSpc>
                <a:spcPct val="100000"/>
              </a:lnSpc>
              <a:spcBef>
                <a:spcPts val="0"/>
              </a:spcBef>
              <a:spcAft>
                <a:spcPts val="0"/>
              </a:spcAft>
              <a:buSzPts val="1800"/>
              <a:buNone/>
            </a:pPr>
            <a:r>
              <a:rPr b="1" lang="en-US" sz="1800">
                <a:solidFill>
                  <a:srgbClr val="C00000"/>
                </a:solidFill>
              </a:rPr>
              <a:t>5.1 Describe the database design process, its outcomes, and the relational database model</a:t>
            </a:r>
            <a:endParaRPr/>
          </a:p>
          <a:p>
            <a:pPr indent="0" lvl="0" marL="432" rtl="0" algn="l">
              <a:lnSpc>
                <a:spcPct val="100000"/>
              </a:lnSpc>
              <a:spcBef>
                <a:spcPts val="1500"/>
              </a:spcBef>
              <a:spcAft>
                <a:spcPts val="0"/>
              </a:spcAft>
              <a:buSzPts val="1800"/>
              <a:buNone/>
            </a:pPr>
            <a:r>
              <a:rPr b="1" lang="en-US" sz="1800">
                <a:solidFill>
                  <a:srgbClr val="007FA3"/>
                </a:solidFill>
              </a:rPr>
              <a:t>5.2</a:t>
            </a:r>
            <a:r>
              <a:rPr b="1" lang="en-US" sz="1800">
                <a:solidFill>
                  <a:schemeClr val="accent1"/>
                </a:solidFill>
              </a:rPr>
              <a:t> </a:t>
            </a:r>
            <a:r>
              <a:rPr lang="en-US" sz="1800"/>
              <a:t>Describe normalization and the rules for second and third normal form</a:t>
            </a:r>
            <a:endParaRPr/>
          </a:p>
          <a:p>
            <a:pPr indent="0" lvl="0" marL="432" rtl="0" algn="l">
              <a:lnSpc>
                <a:spcPct val="100000"/>
              </a:lnSpc>
              <a:spcBef>
                <a:spcPts val="1500"/>
              </a:spcBef>
              <a:spcAft>
                <a:spcPts val="0"/>
              </a:spcAft>
              <a:buSzPts val="1800"/>
              <a:buNone/>
            </a:pPr>
            <a:r>
              <a:rPr b="1" lang="en-US" sz="1800">
                <a:solidFill>
                  <a:srgbClr val="007FA3"/>
                </a:solidFill>
              </a:rPr>
              <a:t>5.3</a:t>
            </a:r>
            <a:r>
              <a:rPr lang="en-US" sz="1800"/>
              <a:t> Transform an entity-relationship (E-R) diagram into an equivalent set of well-structured (normalized) relations</a:t>
            </a:r>
            <a:endParaRPr/>
          </a:p>
          <a:p>
            <a:pPr indent="0" lvl="0" marL="432" rtl="0" algn="l">
              <a:lnSpc>
                <a:spcPct val="100000"/>
              </a:lnSpc>
              <a:spcBef>
                <a:spcPts val="1500"/>
              </a:spcBef>
              <a:spcAft>
                <a:spcPts val="0"/>
              </a:spcAft>
              <a:buSzPts val="1800"/>
              <a:buNone/>
            </a:pPr>
            <a:r>
              <a:rPr b="1" lang="en-US" sz="1800">
                <a:solidFill>
                  <a:srgbClr val="007FA3"/>
                </a:solidFill>
              </a:rPr>
              <a:t>5.4</a:t>
            </a:r>
            <a:r>
              <a:rPr b="1" lang="en-US" sz="1800">
                <a:solidFill>
                  <a:schemeClr val="accent1"/>
                </a:solidFill>
              </a:rPr>
              <a:t> </a:t>
            </a:r>
            <a:r>
              <a:rPr lang="en-US" sz="1800"/>
              <a:t>Merge normalized relations from separate user views into a consolidated set of well-structured relations</a:t>
            </a:r>
            <a:endParaRPr/>
          </a:p>
          <a:p>
            <a:pPr indent="0" lvl="0" marL="432" rtl="0" algn="l">
              <a:lnSpc>
                <a:spcPct val="100000"/>
              </a:lnSpc>
              <a:spcBef>
                <a:spcPts val="1500"/>
              </a:spcBef>
              <a:spcAft>
                <a:spcPts val="0"/>
              </a:spcAft>
              <a:buSzPts val="1800"/>
              <a:buNone/>
            </a:pPr>
            <a:r>
              <a:rPr b="1" lang="en-US" sz="1800">
                <a:solidFill>
                  <a:srgbClr val="007FA3"/>
                </a:solidFill>
              </a:rPr>
              <a:t>5.5</a:t>
            </a:r>
            <a:r>
              <a:rPr b="1" lang="en-US" sz="1800">
                <a:solidFill>
                  <a:schemeClr val="accent1"/>
                </a:solidFill>
              </a:rPr>
              <a:t> </a:t>
            </a:r>
            <a:r>
              <a:rPr lang="en-US" sz="1800"/>
              <a:t>Describe physical database design concepts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0"/>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Second Normal Form (2N</a:t>
            </a:r>
            <a:r>
              <a:rPr lang="en-US" sz="100"/>
              <a:t> </a:t>
            </a:r>
            <a:r>
              <a:rPr lang="en-US"/>
              <a:t>F)</a:t>
            </a:r>
            <a:endParaRPr b="0"/>
          </a:p>
        </p:txBody>
      </p:sp>
      <p:sp>
        <p:nvSpPr>
          <p:cNvPr id="309" name="Google Shape;309;p20"/>
          <p:cNvSpPr txBox="1"/>
          <p:nvPr>
            <p:ph idx="2" type="body"/>
          </p:nvPr>
        </p:nvSpPr>
        <p:spPr>
          <a:xfrm>
            <a:off x="457200" y="1770715"/>
            <a:ext cx="8315864" cy="3750655"/>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400"/>
              <a:buChar char="•"/>
            </a:pPr>
            <a:r>
              <a:rPr b="1" lang="en-US">
                <a:solidFill>
                  <a:schemeClr val="dk1"/>
                </a:solidFill>
              </a:rPr>
              <a:t>Second normal form (2N</a:t>
            </a:r>
            <a:r>
              <a:rPr b="1" lang="en-US" sz="100">
                <a:solidFill>
                  <a:schemeClr val="dk1"/>
                </a:solidFill>
              </a:rPr>
              <a:t> </a:t>
            </a:r>
            <a:r>
              <a:rPr b="1" lang="en-US">
                <a:solidFill>
                  <a:schemeClr val="dk1"/>
                </a:solidFill>
              </a:rPr>
              <a:t>F) </a:t>
            </a:r>
            <a:r>
              <a:rPr lang="en-US"/>
              <a:t>– relation is in second normal form if every nonprimary key attribute is functionally dependent on the whole primary key</a:t>
            </a:r>
            <a:endParaRPr/>
          </a:p>
          <a:p>
            <a:pPr indent="-255600" lvl="0" marL="256032" rtl="0" algn="l">
              <a:lnSpc>
                <a:spcPct val="100000"/>
              </a:lnSpc>
              <a:spcBef>
                <a:spcPts val="1500"/>
              </a:spcBef>
              <a:spcAft>
                <a:spcPts val="0"/>
              </a:spcAft>
              <a:buSzPts val="2400"/>
              <a:buChar char="•"/>
            </a:pPr>
            <a:r>
              <a:rPr lang="en-US"/>
              <a:t>To convert a relation into 2N</a:t>
            </a:r>
            <a:r>
              <a:rPr lang="en-US" sz="100"/>
              <a:t> </a:t>
            </a:r>
            <a:r>
              <a:rPr lang="en-US"/>
              <a:t>F</a:t>
            </a:r>
            <a:r>
              <a:rPr lang="en-US" sz="100"/>
              <a:t> </a:t>
            </a:r>
            <a:r>
              <a:rPr lang="en-US"/>
              <a:t>, decompose the relation into new relations using the attributes, called </a:t>
            </a:r>
            <a:r>
              <a:rPr b="1" lang="en-US"/>
              <a:t>determinants</a:t>
            </a:r>
            <a:r>
              <a:rPr lang="en-US"/>
              <a:t>, that determine other attributes</a:t>
            </a:r>
            <a:endParaRPr/>
          </a:p>
          <a:p>
            <a:pPr indent="-255600" lvl="0" marL="256032" rtl="0" algn="l">
              <a:lnSpc>
                <a:spcPct val="100000"/>
              </a:lnSpc>
              <a:spcBef>
                <a:spcPts val="1500"/>
              </a:spcBef>
              <a:spcAft>
                <a:spcPts val="0"/>
              </a:spcAft>
              <a:buSzPts val="2400"/>
              <a:buChar char="•"/>
            </a:pPr>
            <a:r>
              <a:rPr lang="en-US"/>
              <a:t>The determinants are the primary keys of the new relations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1"/>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Third Normal Form (3N</a:t>
            </a:r>
            <a:r>
              <a:rPr lang="en-US" sz="100"/>
              <a:t> </a:t>
            </a:r>
            <a:r>
              <a:rPr lang="en-US"/>
              <a:t>F)</a:t>
            </a:r>
            <a:endParaRPr b="0"/>
          </a:p>
        </p:txBody>
      </p:sp>
      <p:sp>
        <p:nvSpPr>
          <p:cNvPr id="315" name="Google Shape;315;p21"/>
          <p:cNvSpPr txBox="1"/>
          <p:nvPr>
            <p:ph idx="2" type="body"/>
          </p:nvPr>
        </p:nvSpPr>
        <p:spPr>
          <a:xfrm>
            <a:off x="457200" y="1751862"/>
            <a:ext cx="8229600" cy="3750655"/>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400"/>
              <a:buChar char="•"/>
            </a:pPr>
            <a:r>
              <a:rPr b="1" lang="en-US">
                <a:solidFill>
                  <a:schemeClr val="dk1"/>
                </a:solidFill>
              </a:rPr>
              <a:t>Third normal form (3N</a:t>
            </a:r>
            <a:r>
              <a:rPr b="1" lang="en-US" sz="100">
                <a:solidFill>
                  <a:schemeClr val="dk1"/>
                </a:solidFill>
              </a:rPr>
              <a:t> </a:t>
            </a:r>
            <a:r>
              <a:rPr b="1" lang="en-US">
                <a:solidFill>
                  <a:schemeClr val="dk1"/>
                </a:solidFill>
              </a:rPr>
              <a:t>F) </a:t>
            </a:r>
            <a:r>
              <a:rPr lang="en-US"/>
              <a:t>– relation is in second normal form and has no functional (transitive) dependencies between two (or more) nonprimary key attributes</a:t>
            </a:r>
            <a:endParaRPr/>
          </a:p>
          <a:p>
            <a:pPr indent="-255600" lvl="0" marL="256032" rtl="0" algn="l">
              <a:lnSpc>
                <a:spcPct val="100000"/>
              </a:lnSpc>
              <a:spcBef>
                <a:spcPts val="1500"/>
              </a:spcBef>
              <a:spcAft>
                <a:spcPts val="0"/>
              </a:spcAft>
              <a:buSzPts val="2400"/>
              <a:buChar char="•"/>
            </a:pPr>
            <a:r>
              <a:rPr b="1" lang="en-US">
                <a:solidFill>
                  <a:schemeClr val="dk1"/>
                </a:solidFill>
              </a:rPr>
              <a:t>Foreign key </a:t>
            </a:r>
            <a:r>
              <a:rPr lang="en-US"/>
              <a:t>– attribute that appears as a nonprimary key attribute in one relation and as a primary key attribute (or part of a primary key) in another relation</a:t>
            </a:r>
            <a:endParaRPr/>
          </a:p>
          <a:p>
            <a:pPr indent="-255600" lvl="0" marL="256032" rtl="0" algn="l">
              <a:lnSpc>
                <a:spcPct val="100000"/>
              </a:lnSpc>
              <a:spcBef>
                <a:spcPts val="1500"/>
              </a:spcBef>
              <a:spcAft>
                <a:spcPts val="0"/>
              </a:spcAft>
              <a:buSzPts val="2400"/>
              <a:buChar char="•"/>
            </a:pPr>
            <a:r>
              <a:rPr b="1" lang="en-US">
                <a:solidFill>
                  <a:schemeClr val="dk1"/>
                </a:solidFill>
              </a:rPr>
              <a:t>Referential integrity</a:t>
            </a:r>
            <a:r>
              <a:rPr b="1" lang="en-US">
                <a:solidFill>
                  <a:schemeClr val="dk1"/>
                </a:solidFill>
              </a:rPr>
              <a:t> </a:t>
            </a:r>
            <a:r>
              <a:rPr lang="en-US"/>
              <a:t>– rule that states that either each for</a:t>
            </a:r>
            <a:r>
              <a:rPr lang="en-US"/>
              <a:t>eign key value must match a primary key value in another relation or the foreign key value must be null (i.e., have no value)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2"/>
          <p:cNvSpPr txBox="1"/>
          <p:nvPr>
            <p:ph type="title"/>
          </p:nvPr>
        </p:nvSpPr>
        <p:spPr>
          <a:xfrm>
            <a:off x="457200" y="215371"/>
            <a:ext cx="8229600" cy="1340956"/>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2800"/>
              <a:buFont typeface="Times New Roman"/>
              <a:buNone/>
            </a:pPr>
            <a:r>
              <a:rPr lang="en-US" sz="2800"/>
              <a:t>Removing Transitive Dependencies (a) Relation with Transitive Dependency (b) Relation in 3N</a:t>
            </a:r>
            <a:r>
              <a:rPr lang="en-US" sz="100"/>
              <a:t> </a:t>
            </a:r>
            <a:r>
              <a:rPr lang="en-US" sz="2800"/>
              <a:t>F</a:t>
            </a:r>
            <a:endParaRPr/>
          </a:p>
        </p:txBody>
      </p:sp>
      <p:pic>
        <p:nvPicPr>
          <p:cNvPr descr="Two tables, SALES and SALES 1 in part a show relation with transitive dependency. Table S PERSON in part b shows relation in third normal form, 3 N F. &#10;Part a. A table, titled, SALES. Relation with transitive dependency. The table has 6 rows and 4 columns. The columns have the following headings from left to right. Customer, underscore, I D, underlined, customer, underscore, name, salesperson, region. The row entries are as follows. Row 1. Customer, underscore, I D, underlined, 8023. Customer, underscore, name, Anderson. Salesperson, Smith. Region, South. Row 2. Customer, underscore, I D, underlined, 9167. Customer, underscore, name, Bancroft. Salesperson, Hicks. Region, West. Row 3. Customer, underscore, I D, underlined, 7924. Customer, underscore, name, Hobbs. Salesperson, Smith. Region, South. Row 4. Customer, underscore, I D, underlined, 6837. Customer, underscore, name, Tucker. Salesperson, Hernandez. Region, East. Row 5. Customer, underscore, I D, underlined, 8596. Customer, underscore, name, Eckersley. Salesperson, Hicks. Region, West. Row 6. Customer, underscore, I D, underlined, 7018. Customer, underscore, name, Arnold. Salesperson, Faulb. Region, North. &#10;A table, titled, SALES 1. Relation with transitive dependency. The table has 6 rows and 3 columns. The columns have the following headings from left to right. Customer, underscore, I D, underlined, customer, underscore, name, salesperson. The row entries are as follows. Row 1. Customer, underscore, I D, underlined, 8023. Customer, underscore, name, Anderson. Salesperson, Smith. Row 2. Customer, underscore, I D, underlined, 9167. Customer, underscore, name, Bancroft. Salesperson, Hicks. Row 3. Customer, underscore, I D, underlined, 7924. Customer, underscore, name, Hobbs. Salesperson, Smith. Row 4. Customer, underscore, I D, underlined, 6837. Customer, underscore, name, Tucker. Salesperson, Hernandez. Row 5. Customer, underscore, I D, underlined, 8596. Customer, underscore, name, Eckersley. Salesperson, Hicks. Row 6. Customer, underscore, I D, underlined, 7018. Customer, underscore, name, Arnold. Salesperson, Faulb. &#10;Part b. A table, titled, S PERSON shows relation in third normal form, 3 N F. The table has 6 rows and 2 columns. The columns have the following headings from left to right. Salesperson, region. The row entries are as follows. Row 1. Salesperson, Smith. Region, South. Row 2. Salesperson, Hicks. Region, West. Row 3. Salesperson, Smith. Region, South. Row 4. Salesperson, Hernandez. Region, East. Row 5. Salesperson, Hicks. Region, West. Row 6. Salesperson, Faulb. Region, North. &#10;" id="321" name="Google Shape;321;p22"/>
          <p:cNvPicPr preferRelativeResize="0"/>
          <p:nvPr/>
        </p:nvPicPr>
        <p:blipFill rotWithShape="1">
          <a:blip r:embed="rId3">
            <a:alphaModFix/>
          </a:blip>
          <a:srcRect b="0" l="0" r="0" t="0"/>
          <a:stretch/>
        </p:blipFill>
        <p:spPr>
          <a:xfrm>
            <a:off x="749477" y="1832118"/>
            <a:ext cx="7645046" cy="399017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3"/>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Learning Objectives</a:t>
            </a:r>
            <a:endParaRPr/>
          </a:p>
        </p:txBody>
      </p:sp>
      <p:sp>
        <p:nvSpPr>
          <p:cNvPr id="327" name="Google Shape;327;p23"/>
          <p:cNvSpPr txBox="1"/>
          <p:nvPr>
            <p:ph idx="1" type="body"/>
          </p:nvPr>
        </p:nvSpPr>
        <p:spPr>
          <a:xfrm>
            <a:off x="457200" y="1556326"/>
            <a:ext cx="8229600" cy="4434275"/>
          </a:xfrm>
          <a:prstGeom prst="rect">
            <a:avLst/>
          </a:prstGeom>
          <a:noFill/>
          <a:ln>
            <a:noFill/>
          </a:ln>
        </p:spPr>
        <p:txBody>
          <a:bodyPr anchorCtr="0" anchor="t" bIns="0" lIns="0" spcFirstLastPara="1" rIns="0" wrap="square" tIns="0">
            <a:noAutofit/>
          </a:bodyPr>
          <a:lstStyle/>
          <a:p>
            <a:pPr indent="0" lvl="0" marL="432" rtl="0" algn="l">
              <a:lnSpc>
                <a:spcPct val="100000"/>
              </a:lnSpc>
              <a:spcBef>
                <a:spcPts val="0"/>
              </a:spcBef>
              <a:spcAft>
                <a:spcPts val="0"/>
              </a:spcAft>
              <a:buSzPts val="1800"/>
              <a:buNone/>
            </a:pPr>
            <a:r>
              <a:rPr b="1" lang="en-US" sz="1800">
                <a:solidFill>
                  <a:srgbClr val="007FA3"/>
                </a:solidFill>
              </a:rPr>
              <a:t>5.1</a:t>
            </a:r>
            <a:r>
              <a:rPr lang="en-US" sz="1800"/>
              <a:t> Describe the database design process, its outcomes, and the relational database model</a:t>
            </a:r>
            <a:endParaRPr/>
          </a:p>
          <a:p>
            <a:pPr indent="0" lvl="0" marL="432" rtl="0" algn="l">
              <a:lnSpc>
                <a:spcPct val="100000"/>
              </a:lnSpc>
              <a:spcBef>
                <a:spcPts val="1500"/>
              </a:spcBef>
              <a:spcAft>
                <a:spcPts val="0"/>
              </a:spcAft>
              <a:buSzPts val="1800"/>
              <a:buNone/>
            </a:pPr>
            <a:r>
              <a:rPr b="1" lang="en-US" sz="1800">
                <a:solidFill>
                  <a:srgbClr val="007FA3"/>
                </a:solidFill>
              </a:rPr>
              <a:t>5.2</a:t>
            </a:r>
            <a:r>
              <a:rPr b="1" lang="en-US" sz="1800">
                <a:solidFill>
                  <a:schemeClr val="accent1"/>
                </a:solidFill>
              </a:rPr>
              <a:t> </a:t>
            </a:r>
            <a:r>
              <a:rPr lang="en-US" sz="1800"/>
              <a:t>Describe normalization and the rules for second and third normal form</a:t>
            </a:r>
            <a:endParaRPr/>
          </a:p>
          <a:p>
            <a:pPr indent="0" lvl="0" marL="432" rtl="0" algn="l">
              <a:lnSpc>
                <a:spcPct val="100000"/>
              </a:lnSpc>
              <a:spcBef>
                <a:spcPts val="1500"/>
              </a:spcBef>
              <a:spcAft>
                <a:spcPts val="0"/>
              </a:spcAft>
              <a:buSzPts val="1800"/>
              <a:buNone/>
            </a:pPr>
            <a:r>
              <a:rPr b="1" lang="en-US" sz="1800">
                <a:solidFill>
                  <a:srgbClr val="C00000"/>
                </a:solidFill>
              </a:rPr>
              <a:t>5.3 Transform an entity-relationship (E-R) diagram into an equivalent set of well-structured (normalized) relations</a:t>
            </a:r>
            <a:endParaRPr/>
          </a:p>
          <a:p>
            <a:pPr indent="0" lvl="0" marL="432" rtl="0" algn="l">
              <a:lnSpc>
                <a:spcPct val="100000"/>
              </a:lnSpc>
              <a:spcBef>
                <a:spcPts val="1500"/>
              </a:spcBef>
              <a:spcAft>
                <a:spcPts val="0"/>
              </a:spcAft>
              <a:buSzPts val="1800"/>
              <a:buNone/>
            </a:pPr>
            <a:r>
              <a:rPr b="1" lang="en-US" sz="1800">
                <a:solidFill>
                  <a:srgbClr val="007FA3"/>
                </a:solidFill>
              </a:rPr>
              <a:t>5.4</a:t>
            </a:r>
            <a:r>
              <a:rPr b="1" lang="en-US" sz="1800">
                <a:solidFill>
                  <a:schemeClr val="accent1"/>
                </a:solidFill>
              </a:rPr>
              <a:t> </a:t>
            </a:r>
            <a:r>
              <a:rPr lang="en-US" sz="1800"/>
              <a:t>Merge normalized relations from separate user views into a consolidated set of well-structured relations</a:t>
            </a:r>
            <a:endParaRPr/>
          </a:p>
          <a:p>
            <a:pPr indent="0" lvl="0" marL="432" rtl="0" algn="l">
              <a:lnSpc>
                <a:spcPct val="100000"/>
              </a:lnSpc>
              <a:spcBef>
                <a:spcPts val="1500"/>
              </a:spcBef>
              <a:spcAft>
                <a:spcPts val="0"/>
              </a:spcAft>
              <a:buSzPts val="1800"/>
              <a:buNone/>
            </a:pPr>
            <a:r>
              <a:rPr b="1" lang="en-US" sz="1800">
                <a:solidFill>
                  <a:srgbClr val="007FA3"/>
                </a:solidFill>
              </a:rPr>
              <a:t>5.5</a:t>
            </a:r>
            <a:r>
              <a:rPr b="1" lang="en-US" sz="1800">
                <a:solidFill>
                  <a:schemeClr val="accent1"/>
                </a:solidFill>
              </a:rPr>
              <a:t> </a:t>
            </a:r>
            <a:r>
              <a:rPr lang="en-US" sz="1800"/>
              <a:t>Describe physical database design concepts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4"/>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400"/>
              <a:buFont typeface="Times New Roman"/>
              <a:buNone/>
            </a:pPr>
            <a:r>
              <a:rPr lang="en-US" sz="3400"/>
              <a:t>Transforming E-R Diagrams into Relations</a:t>
            </a:r>
            <a:endParaRPr b="0" sz="3400"/>
          </a:p>
        </p:txBody>
      </p:sp>
      <p:sp>
        <p:nvSpPr>
          <p:cNvPr id="333" name="Google Shape;333;p24"/>
          <p:cNvSpPr txBox="1"/>
          <p:nvPr>
            <p:ph idx="2" type="body"/>
          </p:nvPr>
        </p:nvSpPr>
        <p:spPr>
          <a:xfrm>
            <a:off x="457200" y="1760907"/>
            <a:ext cx="8229600" cy="3750655"/>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400"/>
              <a:buChar char="•"/>
            </a:pPr>
            <a:r>
              <a:rPr lang="en-US"/>
              <a:t>Transforming an E-R diagram into normalized relations and merging all of them into one consolidated set of relations takes four steps:</a:t>
            </a:r>
            <a:endParaRPr/>
          </a:p>
          <a:p>
            <a:pPr indent="-429768" lvl="1" marL="740664" rtl="0" algn="l">
              <a:lnSpc>
                <a:spcPct val="100000"/>
              </a:lnSpc>
              <a:spcBef>
                <a:spcPts val="600"/>
              </a:spcBef>
              <a:spcAft>
                <a:spcPts val="0"/>
              </a:spcAft>
              <a:buSzPts val="2400"/>
              <a:buFont typeface="Arial"/>
              <a:buAutoNum type="arabicPeriod"/>
            </a:pPr>
            <a:r>
              <a:rPr lang="en-US"/>
              <a:t>Represent entities (each becomes a relation)</a:t>
            </a:r>
            <a:endParaRPr/>
          </a:p>
          <a:p>
            <a:pPr indent="-429768" lvl="1" marL="740664" rtl="0" algn="l">
              <a:lnSpc>
                <a:spcPct val="100000"/>
              </a:lnSpc>
              <a:spcBef>
                <a:spcPts val="600"/>
              </a:spcBef>
              <a:spcAft>
                <a:spcPts val="0"/>
              </a:spcAft>
              <a:buSzPts val="2400"/>
              <a:buFont typeface="Arial"/>
              <a:buAutoNum type="arabicPeriod"/>
            </a:pPr>
            <a:r>
              <a:rPr lang="en-US"/>
              <a:t>Represent relationships (each must be represented in the relational database design)</a:t>
            </a:r>
            <a:endParaRPr/>
          </a:p>
          <a:p>
            <a:pPr indent="-429768" lvl="1" marL="740664" rtl="0" algn="l">
              <a:lnSpc>
                <a:spcPct val="100000"/>
              </a:lnSpc>
              <a:spcBef>
                <a:spcPts val="600"/>
              </a:spcBef>
              <a:spcAft>
                <a:spcPts val="0"/>
              </a:spcAft>
              <a:buSzPts val="2400"/>
              <a:buFont typeface="Arial"/>
              <a:buAutoNum type="arabicPeriod"/>
            </a:pPr>
            <a:r>
              <a:rPr lang="en-US"/>
              <a:t>Normalize the relations (make them well structured)</a:t>
            </a:r>
            <a:endParaRPr/>
          </a:p>
          <a:p>
            <a:pPr indent="-429768" lvl="1" marL="740664" rtl="0" algn="l">
              <a:lnSpc>
                <a:spcPct val="100000"/>
              </a:lnSpc>
              <a:spcBef>
                <a:spcPts val="600"/>
              </a:spcBef>
              <a:spcAft>
                <a:spcPts val="0"/>
              </a:spcAft>
              <a:buSzPts val="2400"/>
              <a:buFont typeface="Arial"/>
              <a:buAutoNum type="arabicPeriod"/>
            </a:pPr>
            <a:r>
              <a:rPr lang="en-US"/>
              <a:t>Merge the relations (renormalize if necessary to remove redundancy)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5"/>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Representing Entities</a:t>
            </a:r>
            <a:endParaRPr b="0"/>
          </a:p>
        </p:txBody>
      </p:sp>
      <p:sp>
        <p:nvSpPr>
          <p:cNvPr id="339" name="Google Shape;339;p25"/>
          <p:cNvSpPr txBox="1"/>
          <p:nvPr>
            <p:ph idx="2" type="body"/>
          </p:nvPr>
        </p:nvSpPr>
        <p:spPr>
          <a:xfrm>
            <a:off x="457200" y="1721263"/>
            <a:ext cx="8332839" cy="3750655"/>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400"/>
              <a:buChar char="•"/>
            </a:pPr>
            <a:r>
              <a:rPr lang="en-US"/>
              <a:t>Each regular entity is transformed into a relation</a:t>
            </a:r>
            <a:endParaRPr/>
          </a:p>
          <a:p>
            <a:pPr indent="-255600" lvl="0" marL="256032" rtl="0" algn="l">
              <a:lnSpc>
                <a:spcPct val="100000"/>
              </a:lnSpc>
              <a:spcBef>
                <a:spcPts val="1500"/>
              </a:spcBef>
              <a:spcAft>
                <a:spcPts val="0"/>
              </a:spcAft>
              <a:buSzPts val="2400"/>
              <a:buChar char="•"/>
            </a:pPr>
            <a:r>
              <a:rPr lang="en-US"/>
              <a:t>The identifier of the entity type becomes the primary key of the corresponding relation</a:t>
            </a:r>
            <a:endParaRPr/>
          </a:p>
          <a:p>
            <a:pPr indent="-255600" lvl="0" marL="256032" rtl="0" algn="l">
              <a:lnSpc>
                <a:spcPct val="100000"/>
              </a:lnSpc>
              <a:spcBef>
                <a:spcPts val="1500"/>
              </a:spcBef>
              <a:spcAft>
                <a:spcPts val="0"/>
              </a:spcAft>
              <a:buSzPts val="2400"/>
              <a:buChar char="•"/>
            </a:pPr>
            <a:r>
              <a:rPr lang="en-US"/>
              <a:t>The primary key must satisfy the following two conditions</a:t>
            </a:r>
            <a:endParaRPr/>
          </a:p>
          <a:p>
            <a:pPr indent="-284400" lvl="1" marL="742950" rtl="0" algn="l">
              <a:lnSpc>
                <a:spcPct val="100000"/>
              </a:lnSpc>
              <a:spcBef>
                <a:spcPts val="600"/>
              </a:spcBef>
              <a:spcAft>
                <a:spcPts val="0"/>
              </a:spcAft>
              <a:buSzPts val="2400"/>
              <a:buChar char="–"/>
            </a:pPr>
            <a:r>
              <a:rPr lang="en-US"/>
              <a:t>The value of the key must uniquely identify every row in the relation</a:t>
            </a:r>
            <a:endParaRPr/>
          </a:p>
          <a:p>
            <a:pPr indent="-284400" lvl="1" marL="742950" rtl="0" algn="l">
              <a:lnSpc>
                <a:spcPct val="100000"/>
              </a:lnSpc>
              <a:spcBef>
                <a:spcPts val="600"/>
              </a:spcBef>
              <a:spcAft>
                <a:spcPts val="0"/>
              </a:spcAft>
              <a:buSzPts val="2400"/>
              <a:buChar char="–"/>
            </a:pPr>
            <a:r>
              <a:rPr lang="en-US"/>
              <a:t>The key should be nonredundant</a:t>
            </a:r>
            <a:endParaRPr/>
          </a:p>
          <a:p>
            <a:pPr indent="-255600" lvl="0" marL="256032" rtl="0" algn="l">
              <a:lnSpc>
                <a:spcPct val="100000"/>
              </a:lnSpc>
              <a:spcBef>
                <a:spcPts val="1500"/>
              </a:spcBef>
              <a:spcAft>
                <a:spcPts val="0"/>
              </a:spcAft>
              <a:buSzPts val="2400"/>
              <a:buChar char="•"/>
            </a:pPr>
            <a:r>
              <a:rPr lang="en-US"/>
              <a:t>The entity type label is translated into a relation name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6"/>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Representing Relationships </a:t>
            </a:r>
            <a:r>
              <a:rPr b="0" lang="en-US" sz="2000"/>
              <a:t>(1 of 4)</a:t>
            </a:r>
            <a:endParaRPr/>
          </a:p>
        </p:txBody>
      </p:sp>
      <p:sp>
        <p:nvSpPr>
          <p:cNvPr id="345" name="Google Shape;345;p26"/>
          <p:cNvSpPr txBox="1"/>
          <p:nvPr>
            <p:ph idx="2" type="body"/>
          </p:nvPr>
        </p:nvSpPr>
        <p:spPr>
          <a:xfrm>
            <a:off x="457200" y="1779951"/>
            <a:ext cx="8229600" cy="3750655"/>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400"/>
              <a:buChar char="•"/>
            </a:pPr>
            <a:r>
              <a:rPr lang="en-US"/>
              <a:t>The procedure for representing relationships depends on:</a:t>
            </a:r>
            <a:endParaRPr/>
          </a:p>
          <a:p>
            <a:pPr indent="-284400" lvl="1" marL="742950" rtl="0" algn="l">
              <a:lnSpc>
                <a:spcPct val="100000"/>
              </a:lnSpc>
              <a:spcBef>
                <a:spcPts val="600"/>
              </a:spcBef>
              <a:spcAft>
                <a:spcPts val="0"/>
              </a:spcAft>
              <a:buSzPts val="2400"/>
              <a:buChar char="–"/>
            </a:pPr>
            <a:r>
              <a:rPr lang="en-US"/>
              <a:t>The degree of the relationship (unary, binary, ternary)</a:t>
            </a:r>
            <a:endParaRPr/>
          </a:p>
          <a:p>
            <a:pPr indent="-284400" lvl="1" marL="742950" rtl="0" algn="l">
              <a:lnSpc>
                <a:spcPct val="100000"/>
              </a:lnSpc>
              <a:spcBef>
                <a:spcPts val="600"/>
              </a:spcBef>
              <a:spcAft>
                <a:spcPts val="0"/>
              </a:spcAft>
              <a:buSzPts val="2400"/>
              <a:buChar char="–"/>
            </a:pPr>
            <a:r>
              <a:rPr lang="en-US"/>
              <a:t>The cardinality of the relationship</a:t>
            </a:r>
            <a:endParaRPr/>
          </a:p>
          <a:p>
            <a:pPr indent="-255600" lvl="0" marL="256032" rtl="0" algn="l">
              <a:lnSpc>
                <a:spcPct val="100000"/>
              </a:lnSpc>
              <a:spcBef>
                <a:spcPts val="1500"/>
              </a:spcBef>
              <a:spcAft>
                <a:spcPts val="0"/>
              </a:spcAft>
              <a:buSzPts val="2400"/>
              <a:buChar char="•"/>
            </a:pPr>
            <a:r>
              <a:rPr b="1" lang="en-US"/>
              <a:t>Binary 1:</a:t>
            </a:r>
            <a:r>
              <a:rPr b="1" i="1" lang="en-US"/>
              <a:t>N</a:t>
            </a:r>
            <a:r>
              <a:rPr b="1" lang="en-US"/>
              <a:t> Relationship</a:t>
            </a:r>
            <a:r>
              <a:rPr lang="en-US"/>
              <a:t> – represented by adding the primary key attribute (or attributes) of the entity on the one side of the relationship as a foreign key in the relation that is on the many side of the relationship</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7"/>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Representing Relationships </a:t>
            </a:r>
            <a:r>
              <a:rPr b="0" lang="en-US" sz="2000"/>
              <a:t>(2 of 4)</a:t>
            </a:r>
            <a:endParaRPr/>
          </a:p>
        </p:txBody>
      </p:sp>
      <p:sp>
        <p:nvSpPr>
          <p:cNvPr id="351" name="Google Shape;351;p27"/>
          <p:cNvSpPr txBox="1"/>
          <p:nvPr>
            <p:ph idx="2" type="body"/>
          </p:nvPr>
        </p:nvSpPr>
        <p:spPr>
          <a:xfrm>
            <a:off x="457200" y="1700622"/>
            <a:ext cx="8096865" cy="3750655"/>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400"/>
              <a:buChar char="•"/>
            </a:pPr>
            <a:r>
              <a:rPr b="1" lang="en-US"/>
              <a:t>Binary or Unary 1:1 relationship </a:t>
            </a:r>
            <a:r>
              <a:rPr lang="en-US"/>
              <a:t>is represented by any of the following:</a:t>
            </a:r>
            <a:endParaRPr/>
          </a:p>
          <a:p>
            <a:pPr indent="-284400" lvl="1" marL="742950" rtl="0" algn="l">
              <a:lnSpc>
                <a:spcPct val="100000"/>
              </a:lnSpc>
              <a:spcBef>
                <a:spcPts val="600"/>
              </a:spcBef>
              <a:spcAft>
                <a:spcPts val="0"/>
              </a:spcAft>
              <a:buSzPts val="2400"/>
              <a:buChar char="–"/>
            </a:pPr>
            <a:r>
              <a:rPr lang="en-US"/>
              <a:t>Add the primary key of A as a foreign key of B</a:t>
            </a:r>
            <a:endParaRPr/>
          </a:p>
          <a:p>
            <a:pPr indent="-284400" lvl="1" marL="742950" rtl="0" algn="l">
              <a:lnSpc>
                <a:spcPct val="100000"/>
              </a:lnSpc>
              <a:spcBef>
                <a:spcPts val="600"/>
              </a:spcBef>
              <a:spcAft>
                <a:spcPts val="0"/>
              </a:spcAft>
              <a:buSzPts val="2400"/>
              <a:buChar char="–"/>
            </a:pPr>
            <a:r>
              <a:rPr lang="en-US"/>
              <a:t>Add the primary key of B as a foreign key of A</a:t>
            </a:r>
            <a:endParaRPr/>
          </a:p>
          <a:p>
            <a:pPr indent="-284400" lvl="1" marL="742950" rtl="0" algn="l">
              <a:lnSpc>
                <a:spcPct val="100000"/>
              </a:lnSpc>
              <a:spcBef>
                <a:spcPts val="600"/>
              </a:spcBef>
              <a:spcAft>
                <a:spcPts val="0"/>
              </a:spcAft>
              <a:buSzPts val="2400"/>
              <a:buChar char="–"/>
            </a:pPr>
            <a:r>
              <a:rPr lang="en-US"/>
              <a:t>Both of the above</a:t>
            </a:r>
            <a:endParaRPr/>
          </a:p>
          <a:p>
            <a:pPr indent="-255600" lvl="0" marL="256032" rtl="0" algn="l">
              <a:lnSpc>
                <a:spcPct val="100000"/>
              </a:lnSpc>
              <a:spcBef>
                <a:spcPts val="1500"/>
              </a:spcBef>
              <a:spcAft>
                <a:spcPts val="0"/>
              </a:spcAft>
              <a:buSzPts val="2400"/>
              <a:buChar char="•"/>
            </a:pPr>
            <a:r>
              <a:rPr b="1" lang="en-US"/>
              <a:t>Binary and Higher-Degree </a:t>
            </a:r>
            <a:r>
              <a:rPr b="1" i="1" lang="en-US"/>
              <a:t>M</a:t>
            </a:r>
            <a:r>
              <a:rPr b="1" lang="en-US"/>
              <a:t>:</a:t>
            </a:r>
            <a:r>
              <a:rPr b="1" i="1" lang="en-US"/>
              <a:t>N </a:t>
            </a:r>
            <a:r>
              <a:rPr b="1" lang="en-US"/>
              <a:t>Relationships –</a:t>
            </a:r>
            <a:r>
              <a:rPr lang="en-US"/>
              <a:t> represented by creating another relations, include the primary keys of all relations into the new one as a primary key</a:t>
            </a:r>
            <a:endParaRPr/>
          </a:p>
          <a:p>
            <a:pPr indent="-284400" lvl="1" marL="742950" rtl="0" algn="l">
              <a:lnSpc>
                <a:spcPct val="100000"/>
              </a:lnSpc>
              <a:spcBef>
                <a:spcPts val="600"/>
              </a:spcBef>
              <a:spcAft>
                <a:spcPts val="0"/>
              </a:spcAft>
              <a:buSzPts val="2400"/>
              <a:buChar char="–"/>
            </a:pPr>
            <a:r>
              <a:rPr lang="en-US"/>
              <a:t>Becomes a composite key</a:t>
            </a:r>
            <a:endParaRPr/>
          </a:p>
          <a:p>
            <a:pPr indent="-284400" lvl="1" marL="742950" rtl="0" algn="l">
              <a:lnSpc>
                <a:spcPct val="100000"/>
              </a:lnSpc>
              <a:spcBef>
                <a:spcPts val="600"/>
              </a:spcBef>
              <a:spcAft>
                <a:spcPts val="0"/>
              </a:spcAft>
              <a:buSzPts val="2400"/>
              <a:buChar char="–"/>
            </a:pPr>
            <a:r>
              <a:rPr lang="en-US"/>
              <a:t>Any non-key attributes associated with the </a:t>
            </a:r>
            <a:r>
              <a:rPr i="1" lang="en-US"/>
              <a:t>M</a:t>
            </a:r>
            <a:r>
              <a:rPr lang="en-US"/>
              <a:t>:</a:t>
            </a:r>
            <a:r>
              <a:rPr i="1" lang="en-US"/>
              <a:t>N</a:t>
            </a:r>
            <a:r>
              <a:rPr lang="en-US"/>
              <a:t> relationship are included in the new relation</a:t>
            </a:r>
            <a:endParaRPr/>
          </a:p>
          <a:p>
            <a:pPr indent="-103200" lvl="0" marL="256032" rtl="0" algn="l">
              <a:lnSpc>
                <a:spcPct val="100000"/>
              </a:lnSpc>
              <a:spcBef>
                <a:spcPts val="1500"/>
              </a:spcBef>
              <a:spcAft>
                <a:spcPts val="0"/>
              </a:spcAft>
              <a:buSzPts val="24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8"/>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200"/>
              <a:buFont typeface="Times New Roman"/>
              <a:buNone/>
            </a:pPr>
            <a:r>
              <a:rPr lang="en-US" sz="3200"/>
              <a:t>Representing a 1:</a:t>
            </a:r>
            <a:r>
              <a:rPr i="1" lang="en-US" sz="3200"/>
              <a:t>N </a:t>
            </a:r>
            <a:r>
              <a:rPr lang="en-US" sz="3200"/>
              <a:t>Relationship (a) E-R Diagram (b) Relations</a:t>
            </a:r>
            <a:endParaRPr/>
          </a:p>
        </p:txBody>
      </p:sp>
      <p:pic>
        <p:nvPicPr>
          <p:cNvPr descr="Part a. An E R diagram consists of the following entities and relationships. Customer Places Order. Customer entity has five following attributes. Customer, underscore, I D, Name, Address, City, underscore, State, underscore, Zip, and Discount. Customer, underscore, I D, is a required attribute. Order entity has three following attributes. Order, underscore, Number, Order, underscore, Date, and Promised, underscore, Date. Customer has many maximum cardinality and Order has minimum cardinality of zero. " id="357" name="Google Shape;357;p28"/>
          <p:cNvPicPr preferRelativeResize="0"/>
          <p:nvPr/>
        </p:nvPicPr>
        <p:blipFill rotWithShape="1">
          <a:blip r:embed="rId3">
            <a:alphaModFix/>
          </a:blip>
          <a:srcRect b="0" l="0" r="0" t="0"/>
          <a:stretch/>
        </p:blipFill>
        <p:spPr>
          <a:xfrm>
            <a:off x="2486987" y="1700800"/>
            <a:ext cx="4170025" cy="1481456"/>
          </a:xfrm>
          <a:prstGeom prst="rect">
            <a:avLst/>
          </a:prstGeom>
          <a:noFill/>
          <a:ln>
            <a:noFill/>
          </a:ln>
        </p:spPr>
      </p:pic>
      <p:pic>
        <p:nvPicPr>
          <p:cNvPr descr="Part b. A table, titled, customer relations. The table has 2 rows and 5 columns. The columns have the following headings from left to right. Customer, underscore, I D. Underlined attribute, name, address, city, underscore, state, underscore, zip, discount. The row entries are as follows. Row 1. Customer, underscore, I D. Underlined attribute, 1 2 7 3. Name, Contemporary Designs. Address, 1 2 3 Oak Street. City, underscore, State, underscore, Zip, Austin, Texas, 2 8 3 8 4. Discount, 5 percent. Row 2. Customer, underscore, I D. Underlined attribute, 6 3 9 0. Name, Casual Corner. Address, 18 Hoosier Drive. City, underscore, State, underscore, Zip, Bloomington, Indiana, 4 5 8 2 1. Discount, 3 percent. A table, titled, Order relations. The table has 3 rows and 4 columns. The columns have the following headings from left to right. Order, underscore, I D. Underlined attribute, order, underscore, date, promised, underscore, date, customer, underscore, I D. Dash underlined attribute. The row entries are as follows. Row 1. Order, underscore, I D. Underlined attribute, 5 7 1 9 4. Order, underscore, Date, 3 15 2020. Promised, underscore, Date, 3 28 2020. Customer, underscore, I D. Dash underlined attribute, 6 3 9 0. Row 2. Order, underscore, I D. Underlined attribute, 6 3 7 2 5. Order, underscore, Date, 3 17 2020. Promised, underscore, Date, 4 0 1 2020. Customer, underscore, I D. Dash underlined attribute, 1 2 7 3. Row 3. Order, underscore, I D. Underlined attribute, 8 0 1 4 9. Order, underscore, Date, 3 14 2020. Promised, underscore, Date, 3 24 2020. Customer, underscore, I D. Dash underlined attribute, 6 3 9 0. " id="358" name="Google Shape;358;p28"/>
          <p:cNvPicPr preferRelativeResize="0"/>
          <p:nvPr/>
        </p:nvPicPr>
        <p:blipFill rotWithShape="1">
          <a:blip r:embed="rId4">
            <a:alphaModFix/>
          </a:blip>
          <a:srcRect b="0" l="0" r="0" t="0"/>
          <a:stretch/>
        </p:blipFill>
        <p:spPr>
          <a:xfrm>
            <a:off x="566034" y="3463975"/>
            <a:ext cx="8011930" cy="223079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9"/>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200"/>
              <a:buFont typeface="Times New Roman"/>
              <a:buNone/>
            </a:pPr>
            <a:r>
              <a:rPr lang="en-US" sz="3200"/>
              <a:t>Representing an </a:t>
            </a:r>
            <a:r>
              <a:rPr i="1" lang="en-US" sz="3200"/>
              <a:t>M</a:t>
            </a:r>
            <a:r>
              <a:rPr lang="en-US" sz="3200"/>
              <a:t>:</a:t>
            </a:r>
            <a:r>
              <a:rPr i="1" lang="en-US" sz="3200"/>
              <a:t>N </a:t>
            </a:r>
            <a:r>
              <a:rPr lang="en-US" sz="3200"/>
              <a:t>Relationship (a) E-R Diagram (b) Relations</a:t>
            </a:r>
            <a:endParaRPr/>
          </a:p>
        </p:txBody>
      </p:sp>
      <p:pic>
        <p:nvPicPr>
          <p:cNvPr descr="Part a. An E R diagram consists of the following entities and relationships. Product Requests Order. Ordered, underscore, Quantity is a property of Requests relationship. Product entity has more than four following attributes. Product, underscore, I D, Description, Room, City, underscore, State, underscore, Zip, and other attributes. Order entity has three following attributes. Order, underscore, Number, Order, underscore, Date, and Promised, underscore, Date. Product has minimum cardinality of one and Order has minimum cardinality of zero." id="364" name="Google Shape;364;p29"/>
          <p:cNvPicPr preferRelativeResize="0"/>
          <p:nvPr/>
        </p:nvPicPr>
        <p:blipFill rotWithShape="1">
          <a:blip r:embed="rId3">
            <a:alphaModFix/>
          </a:blip>
          <a:srcRect b="0" l="0" r="0" t="0"/>
          <a:stretch/>
        </p:blipFill>
        <p:spPr>
          <a:xfrm>
            <a:off x="667626" y="1719447"/>
            <a:ext cx="3850862" cy="2358654"/>
          </a:xfrm>
          <a:prstGeom prst="rect">
            <a:avLst/>
          </a:prstGeom>
          <a:noFill/>
          <a:ln>
            <a:noFill/>
          </a:ln>
        </p:spPr>
      </p:pic>
      <p:pic>
        <p:nvPicPr>
          <p:cNvPr descr="Part b. A table, titled, Order relations. The table has 3 rows and 3 columns. The columns have the following headings from left to right. Order, underscore, number Underlined attribute, Order, underscore, Date, Promised, underscore, Date. The row entries are as follows. Row 1. Order, underscore, number Underlined attribute, 6 1 3 8 4. Order, underscore, Date, 2 17 2014. Promised, underscore, Date, 3 0 1 2020. Row 2. Order, underscore, number Underlined attribute, 6 2 0 0 9. Order, underscore, Date, 2 13 2014. Promised, underscore, Date, 2 27 2020. Row 3. Order, underscore, number Underlined attribute, 6 2 8 0 7. Order, underscore, Date, 2 15 2014. Promised, underscore, Date, 3 0 1 2020. A table, titled, Order Line relations. The table has 2 rows and 3 columns. The columns have the following headings from left to right. Order, underscore, number Underlined attribute, Product, underscore, I D, Quantity, underscore, Ordered. The row entries are as follows. Row 1. Order, underscore, number Underlined attribute, 6 1 3 8 4. Product, underscore, I D, M 1 2 8. Quantity, underscore, Ordered, 2. Row 2. Order, underscore, number Underlined attribute, 6 1 3 8 4. Product, underscore, I D, A 2 6 1. Quantity, underscore, Ordered, 1.  A table, titled, Product relations. The table has 3 rows and 4 columns. The columns have the following headings from left to right. Product, underscore, I D, Description, Room, Other Attributes. The row entries are as follows. Row 1. Product, underscore, I D, M 1 2 8. Description, Bookcase. Room, Study. Other Attributes, blank. Row 2. Product, underscore, I D, A 2 6 1. Description, Wall unit. Room, Family. Other Attributes, blank. Row 3. Product, underscore, I D, R 1 4 9. Description, Cabinet. Room, Study. Other Attributes, blank. " id="365" name="Google Shape;365;p29"/>
          <p:cNvPicPr preferRelativeResize="0"/>
          <p:nvPr/>
        </p:nvPicPr>
        <p:blipFill rotWithShape="1">
          <a:blip r:embed="rId4">
            <a:alphaModFix/>
          </a:blip>
          <a:srcRect b="0" l="0" r="0" t="0"/>
          <a:stretch/>
        </p:blipFill>
        <p:spPr>
          <a:xfrm>
            <a:off x="5025708" y="3744614"/>
            <a:ext cx="3697520" cy="241978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Learning Objectives</a:t>
            </a:r>
            <a:endParaRPr/>
          </a:p>
        </p:txBody>
      </p:sp>
      <p:sp>
        <p:nvSpPr>
          <p:cNvPr id="186" name="Google Shape;186;p3"/>
          <p:cNvSpPr txBox="1"/>
          <p:nvPr>
            <p:ph idx="1" type="body"/>
          </p:nvPr>
        </p:nvSpPr>
        <p:spPr>
          <a:xfrm>
            <a:off x="457200" y="1556326"/>
            <a:ext cx="8229600" cy="4434275"/>
          </a:xfrm>
          <a:prstGeom prst="rect">
            <a:avLst/>
          </a:prstGeom>
          <a:noFill/>
          <a:ln>
            <a:noFill/>
          </a:ln>
        </p:spPr>
        <p:txBody>
          <a:bodyPr anchorCtr="0" anchor="t" bIns="0" lIns="0" spcFirstLastPara="1" rIns="0" wrap="square" tIns="0">
            <a:noAutofit/>
          </a:bodyPr>
          <a:lstStyle/>
          <a:p>
            <a:pPr indent="0" lvl="0" marL="432" rtl="0" algn="l">
              <a:lnSpc>
                <a:spcPct val="100000"/>
              </a:lnSpc>
              <a:spcBef>
                <a:spcPts val="0"/>
              </a:spcBef>
              <a:spcAft>
                <a:spcPts val="0"/>
              </a:spcAft>
              <a:buSzPts val="1800"/>
              <a:buNone/>
            </a:pPr>
            <a:r>
              <a:rPr b="1" lang="en-US" sz="1800">
                <a:solidFill>
                  <a:srgbClr val="007FA3"/>
                </a:solidFill>
              </a:rPr>
              <a:t>5.1</a:t>
            </a:r>
            <a:r>
              <a:rPr lang="en-US" sz="1800"/>
              <a:t> Describe the database design process, its outcomes, and the relational database model</a:t>
            </a:r>
            <a:endParaRPr/>
          </a:p>
          <a:p>
            <a:pPr indent="0" lvl="0" marL="432" rtl="0" algn="l">
              <a:lnSpc>
                <a:spcPct val="100000"/>
              </a:lnSpc>
              <a:spcBef>
                <a:spcPts val="1500"/>
              </a:spcBef>
              <a:spcAft>
                <a:spcPts val="0"/>
              </a:spcAft>
              <a:buSzPts val="1800"/>
              <a:buNone/>
            </a:pPr>
            <a:r>
              <a:rPr b="1" lang="en-US" sz="1800">
                <a:solidFill>
                  <a:srgbClr val="007FA3"/>
                </a:solidFill>
              </a:rPr>
              <a:t>5.2</a:t>
            </a:r>
            <a:r>
              <a:rPr b="1" lang="en-US" sz="1800">
                <a:solidFill>
                  <a:schemeClr val="accent1"/>
                </a:solidFill>
              </a:rPr>
              <a:t> </a:t>
            </a:r>
            <a:r>
              <a:rPr lang="en-US" sz="1800"/>
              <a:t>Describe normalization and the rules for second and third normal form</a:t>
            </a:r>
            <a:endParaRPr/>
          </a:p>
          <a:p>
            <a:pPr indent="0" lvl="0" marL="432" rtl="0" algn="l">
              <a:lnSpc>
                <a:spcPct val="100000"/>
              </a:lnSpc>
              <a:spcBef>
                <a:spcPts val="1500"/>
              </a:spcBef>
              <a:spcAft>
                <a:spcPts val="0"/>
              </a:spcAft>
              <a:buSzPts val="1800"/>
              <a:buNone/>
            </a:pPr>
            <a:r>
              <a:rPr b="1" lang="en-US" sz="1800">
                <a:solidFill>
                  <a:srgbClr val="007FA3"/>
                </a:solidFill>
              </a:rPr>
              <a:t>5.3</a:t>
            </a:r>
            <a:r>
              <a:rPr lang="en-US" sz="1800"/>
              <a:t> Transform an entity-relationship (E-R) diagram into an equivalent set of well-structured (normalized) relations</a:t>
            </a:r>
            <a:endParaRPr/>
          </a:p>
          <a:p>
            <a:pPr indent="0" lvl="0" marL="432" rtl="0" algn="l">
              <a:lnSpc>
                <a:spcPct val="100000"/>
              </a:lnSpc>
              <a:spcBef>
                <a:spcPts val="1500"/>
              </a:spcBef>
              <a:spcAft>
                <a:spcPts val="0"/>
              </a:spcAft>
              <a:buSzPts val="1800"/>
              <a:buNone/>
            </a:pPr>
            <a:r>
              <a:rPr b="1" lang="en-US" sz="1800">
                <a:solidFill>
                  <a:srgbClr val="007FA3"/>
                </a:solidFill>
              </a:rPr>
              <a:t>5.4</a:t>
            </a:r>
            <a:r>
              <a:rPr b="1" lang="en-US" sz="1800">
                <a:solidFill>
                  <a:schemeClr val="accent1"/>
                </a:solidFill>
              </a:rPr>
              <a:t> </a:t>
            </a:r>
            <a:r>
              <a:rPr lang="en-US" sz="1800"/>
              <a:t>Merge normalized relations from separate user views into a consolidated set of well-structured relations</a:t>
            </a:r>
            <a:endParaRPr/>
          </a:p>
          <a:p>
            <a:pPr indent="0" lvl="0" marL="432" rtl="0" algn="l">
              <a:lnSpc>
                <a:spcPct val="100000"/>
              </a:lnSpc>
              <a:spcBef>
                <a:spcPts val="1500"/>
              </a:spcBef>
              <a:spcAft>
                <a:spcPts val="0"/>
              </a:spcAft>
              <a:buSzPts val="1800"/>
              <a:buNone/>
            </a:pPr>
            <a:r>
              <a:rPr b="1" lang="en-US" sz="1800">
                <a:solidFill>
                  <a:srgbClr val="007FA3"/>
                </a:solidFill>
              </a:rPr>
              <a:t>5.5</a:t>
            </a:r>
            <a:r>
              <a:rPr b="1" lang="en-US" sz="1800">
                <a:solidFill>
                  <a:schemeClr val="accent1"/>
                </a:solidFill>
              </a:rPr>
              <a:t> </a:t>
            </a:r>
            <a:r>
              <a:rPr lang="en-US" sz="1800"/>
              <a:t>Describe physical database design concepts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0"/>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Representing Relationships </a:t>
            </a:r>
            <a:r>
              <a:rPr b="0" lang="en-US" sz="2000"/>
              <a:t>(3 of 4)</a:t>
            </a:r>
            <a:endParaRPr/>
          </a:p>
        </p:txBody>
      </p:sp>
      <p:sp>
        <p:nvSpPr>
          <p:cNvPr id="371" name="Google Shape;371;p30"/>
          <p:cNvSpPr txBox="1"/>
          <p:nvPr>
            <p:ph idx="2" type="body"/>
          </p:nvPr>
        </p:nvSpPr>
        <p:spPr>
          <a:xfrm>
            <a:off x="457200" y="1680444"/>
            <a:ext cx="8301318" cy="3739376"/>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400"/>
              <a:buChar char="•"/>
            </a:pPr>
            <a:r>
              <a:rPr b="1" lang="en-US"/>
              <a:t>Unary 1:</a:t>
            </a:r>
            <a:r>
              <a:rPr b="1" i="1" lang="en-US"/>
              <a:t>N</a:t>
            </a:r>
            <a:r>
              <a:rPr b="1" lang="en-US"/>
              <a:t> Relationship </a:t>
            </a:r>
            <a:r>
              <a:rPr lang="en-US"/>
              <a:t>(also called recursive relationships):</a:t>
            </a:r>
            <a:endParaRPr/>
          </a:p>
          <a:p>
            <a:pPr indent="-284400" lvl="1" marL="742950" rtl="0" algn="l">
              <a:lnSpc>
                <a:spcPct val="100000"/>
              </a:lnSpc>
              <a:spcBef>
                <a:spcPts val="600"/>
              </a:spcBef>
              <a:spcAft>
                <a:spcPts val="0"/>
              </a:spcAft>
              <a:buSzPts val="2400"/>
              <a:buChar char="–"/>
            </a:pPr>
            <a:r>
              <a:rPr lang="en-US"/>
              <a:t>Is modeled as a relation</a:t>
            </a:r>
            <a:endParaRPr/>
          </a:p>
          <a:p>
            <a:pPr indent="-284400" lvl="1" marL="742950" rtl="0" algn="l">
              <a:lnSpc>
                <a:spcPct val="100000"/>
              </a:lnSpc>
              <a:spcBef>
                <a:spcPts val="600"/>
              </a:spcBef>
              <a:spcAft>
                <a:spcPts val="0"/>
              </a:spcAft>
              <a:buSzPts val="2400"/>
              <a:buChar char="–"/>
            </a:pPr>
            <a:r>
              <a:rPr lang="en-US"/>
              <a:t>Primary key of that relation is the same as for the entity type</a:t>
            </a:r>
            <a:endParaRPr/>
          </a:p>
          <a:p>
            <a:pPr indent="-284400" lvl="1" marL="742950" rtl="0" algn="l">
              <a:lnSpc>
                <a:spcPct val="100000"/>
              </a:lnSpc>
              <a:spcBef>
                <a:spcPts val="600"/>
              </a:spcBef>
              <a:spcAft>
                <a:spcPts val="0"/>
              </a:spcAft>
              <a:buSzPts val="2400"/>
              <a:buChar char="–"/>
            </a:pPr>
            <a:r>
              <a:rPr lang="en-US"/>
              <a:t>Foreign key is added to the relation that references the primary key values</a:t>
            </a:r>
            <a:endParaRPr/>
          </a:p>
          <a:p>
            <a:pPr indent="-255600" lvl="0" marL="256032" rtl="0" algn="l">
              <a:lnSpc>
                <a:spcPct val="100000"/>
              </a:lnSpc>
              <a:spcBef>
                <a:spcPts val="1500"/>
              </a:spcBef>
              <a:spcAft>
                <a:spcPts val="0"/>
              </a:spcAft>
              <a:buSzPts val="2400"/>
              <a:buChar char="•"/>
            </a:pPr>
            <a:r>
              <a:rPr b="1" lang="en-US"/>
              <a:t>Recursive foreign key </a:t>
            </a:r>
            <a:r>
              <a:rPr lang="en-US"/>
              <a:t>– foreign key in a relation that references the primary key values of that same relation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1"/>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Representing Relationships </a:t>
            </a:r>
            <a:r>
              <a:rPr b="0" lang="en-US" sz="2000"/>
              <a:t>(4 of 4)</a:t>
            </a:r>
            <a:endParaRPr/>
          </a:p>
        </p:txBody>
      </p:sp>
      <p:sp>
        <p:nvSpPr>
          <p:cNvPr id="377" name="Google Shape;377;p31"/>
          <p:cNvSpPr txBox="1"/>
          <p:nvPr>
            <p:ph idx="2" type="body"/>
          </p:nvPr>
        </p:nvSpPr>
        <p:spPr>
          <a:xfrm>
            <a:off x="457200" y="1708724"/>
            <a:ext cx="8229600" cy="3739376"/>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400"/>
              <a:buChar char="•"/>
            </a:pPr>
            <a:r>
              <a:rPr b="1" lang="en-US"/>
              <a:t>Unary </a:t>
            </a:r>
            <a:r>
              <a:rPr b="1" i="1" lang="en-US"/>
              <a:t>M</a:t>
            </a:r>
            <a:r>
              <a:rPr b="1" lang="en-US"/>
              <a:t>:</a:t>
            </a:r>
            <a:r>
              <a:rPr b="1" i="1" lang="en-US"/>
              <a:t>N</a:t>
            </a:r>
            <a:r>
              <a:rPr b="1" lang="en-US"/>
              <a:t> Relationship </a:t>
            </a:r>
            <a:r>
              <a:rPr lang="en-US"/>
              <a:t>is modeled as one relation, then:</a:t>
            </a:r>
            <a:endParaRPr/>
          </a:p>
          <a:p>
            <a:pPr indent="-284400" lvl="1" marL="742950" rtl="0" algn="l">
              <a:lnSpc>
                <a:spcPct val="100000"/>
              </a:lnSpc>
              <a:spcBef>
                <a:spcPts val="600"/>
              </a:spcBef>
              <a:spcAft>
                <a:spcPts val="0"/>
              </a:spcAft>
              <a:buSzPts val="2400"/>
              <a:buChar char="–"/>
            </a:pPr>
            <a:r>
              <a:rPr lang="en-US"/>
              <a:t>Create a separate relation to represent the </a:t>
            </a:r>
            <a:r>
              <a:rPr i="1" lang="en-US"/>
              <a:t>M</a:t>
            </a:r>
            <a:r>
              <a:rPr lang="en-US"/>
              <a:t>:</a:t>
            </a:r>
            <a:r>
              <a:rPr i="1" lang="en-US"/>
              <a:t>N</a:t>
            </a:r>
            <a:r>
              <a:rPr lang="en-US"/>
              <a:t> relationship</a:t>
            </a:r>
            <a:endParaRPr/>
          </a:p>
          <a:p>
            <a:pPr indent="-284400" lvl="1" marL="742950" rtl="0" algn="l">
              <a:lnSpc>
                <a:spcPct val="100000"/>
              </a:lnSpc>
              <a:spcBef>
                <a:spcPts val="600"/>
              </a:spcBef>
              <a:spcAft>
                <a:spcPts val="0"/>
              </a:spcAft>
              <a:buSzPts val="2400"/>
              <a:buChar char="–"/>
            </a:pPr>
            <a:r>
              <a:rPr lang="en-US"/>
              <a:t>The primary key of the new relation is a composite key of two attributes that both take their values from the same primary key</a:t>
            </a:r>
            <a:endParaRPr/>
          </a:p>
          <a:p>
            <a:pPr indent="-284400" lvl="1" marL="742950" rtl="0" algn="l">
              <a:lnSpc>
                <a:spcPct val="100000"/>
              </a:lnSpc>
              <a:spcBef>
                <a:spcPts val="600"/>
              </a:spcBef>
              <a:spcAft>
                <a:spcPts val="0"/>
              </a:spcAft>
              <a:buSzPts val="2400"/>
              <a:buChar char="–"/>
            </a:pPr>
            <a:r>
              <a:rPr lang="en-US"/>
              <a:t>Any attribute associated with the relationship is included as a nonkey attribute in this new relation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2"/>
          <p:cNvSpPr txBox="1"/>
          <p:nvPr>
            <p:ph type="title"/>
          </p:nvPr>
        </p:nvSpPr>
        <p:spPr>
          <a:xfrm>
            <a:off x="457200" y="215372"/>
            <a:ext cx="8229600" cy="1347957"/>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2800"/>
              <a:buFont typeface="Times New Roman"/>
              <a:buNone/>
            </a:pPr>
            <a:r>
              <a:rPr lang="en-US" sz="2800"/>
              <a:t>Two Unary Relationships (a) EMPLOYEE with Manages Relationship (1:</a:t>
            </a:r>
            <a:r>
              <a:rPr i="1" lang="en-US" sz="2800"/>
              <a:t>N</a:t>
            </a:r>
            <a:r>
              <a:rPr lang="en-US" sz="2800"/>
              <a:t>) (b) Bill-of-Materials Structure (</a:t>
            </a:r>
            <a:r>
              <a:rPr i="1" lang="en-US" sz="2800"/>
              <a:t>M:N</a:t>
            </a:r>
            <a:r>
              <a:rPr lang="en-US" sz="2800"/>
              <a:t>)</a:t>
            </a:r>
            <a:endParaRPr/>
          </a:p>
        </p:txBody>
      </p:sp>
      <p:pic>
        <p:nvPicPr>
          <p:cNvPr descr="Part a shows Employee with Manages relationship and part b shows Bill of materials structure. &#10;Part a. Manages is shown as a one to many relationship between instances of the Employee entity type. Relationship Manages is shown next to a rectangular frame, which is behind the Employee entity type rectangle. Manages also has two split branches from its left side making connections to the Employee entity type rectangle, indicating one to many relationship. Employee entity has three following attributes. E m p, underscore, I D, Name, and Birthdate. E m p, underscore, I D is a required attribute. Employee has minimum criticality of zero in one direction many maximum cardinality in other direction.&#10;Part b. Bill of materials structure. Contains is shown as many to many relationship between instances of the Item entity type. Relationship Contains is shown next to a rectangular frame, which is behind the Item entity type rectangle. Item entity has three following attributes. Item, underscore, Number, Name, and Cost. Item, underscore, Number is a required attribute. Quantity attribute is associated with relationship Contains. Item has minimum criticality of zero in both directions. &#10;" id="383" name="Google Shape;383;p32"/>
          <p:cNvPicPr preferRelativeResize="0"/>
          <p:nvPr/>
        </p:nvPicPr>
        <p:blipFill rotWithShape="1">
          <a:blip r:embed="rId3">
            <a:alphaModFix/>
          </a:blip>
          <a:srcRect b="0" l="0" r="0" t="0"/>
          <a:stretch/>
        </p:blipFill>
        <p:spPr>
          <a:xfrm>
            <a:off x="2505277" y="1900239"/>
            <a:ext cx="4133446" cy="435292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3"/>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400"/>
              <a:buFont typeface="Times New Roman"/>
              <a:buNone/>
            </a:pPr>
            <a:r>
              <a:rPr lang="en-US" sz="3400"/>
              <a:t>E-R Diagrams to Relational Transformation</a:t>
            </a:r>
            <a:endParaRPr/>
          </a:p>
        </p:txBody>
      </p:sp>
      <p:graphicFrame>
        <p:nvGraphicFramePr>
          <p:cNvPr id="389" name="Google Shape;389;p33"/>
          <p:cNvGraphicFramePr/>
          <p:nvPr/>
        </p:nvGraphicFramePr>
        <p:xfrm>
          <a:off x="457200" y="1441244"/>
          <a:ext cx="3000000" cy="3000000"/>
        </p:xfrm>
        <a:graphic>
          <a:graphicData uri="http://schemas.openxmlformats.org/drawingml/2006/table">
            <a:tbl>
              <a:tblPr bandRow="1" firstRow="1">
                <a:noFill/>
                <a:tableStyleId>{2452BE8F-A617-4898-BC6D-080E2088DD20}</a:tableStyleId>
              </a:tblPr>
              <a:tblGrid>
                <a:gridCol w="2064775"/>
                <a:gridCol w="6164825"/>
              </a:tblGrid>
              <a:tr h="210575">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Arial"/>
                          <a:ea typeface="Arial"/>
                          <a:cs typeface="Arial"/>
                          <a:sym typeface="Arial"/>
                        </a:rPr>
                        <a:t>E-R Structure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Arial"/>
                          <a:ea typeface="Arial"/>
                          <a:cs typeface="Arial"/>
                          <a:sym typeface="Arial"/>
                        </a:rPr>
                        <a:t>Relational Representation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Regular entity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Create a relation with primary key and nonkey attributes.</a:t>
                      </a:r>
                      <a:endParaRPr sz="1200" u="none" cap="none" strike="noStrike">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Weak entity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Create a relation with a composite primary key (which includes the primary key of the entity on which this weak entity depends) and nonkey attributes.</a:t>
                      </a:r>
                      <a:endParaRPr sz="1200" u="none" cap="none" strike="noStrike">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Binary or unary 1:1 relationship</a:t>
                      </a:r>
                      <a:endParaRPr sz="1200" u="none" cap="none" strike="noStrike">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Place the primary key of either entity in the relation for the other entity or do this for both entities.</a:t>
                      </a:r>
                      <a:endParaRPr sz="1200" u="none" cap="none" strike="noStrike">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Binary 1:</a:t>
                      </a:r>
                      <a:r>
                        <a:rPr b="0" i="1" lang="en-US" sz="1200" u="none" cap="none" strike="noStrike">
                          <a:solidFill>
                            <a:schemeClr val="dk1"/>
                          </a:solidFill>
                          <a:latin typeface="Arial"/>
                          <a:ea typeface="Arial"/>
                          <a:cs typeface="Arial"/>
                          <a:sym typeface="Arial"/>
                        </a:rPr>
                        <a:t>N </a:t>
                      </a:r>
                      <a:r>
                        <a:rPr b="0" i="0" lang="en-US" sz="1200" u="none" cap="none" strike="noStrike">
                          <a:solidFill>
                            <a:schemeClr val="dk1"/>
                          </a:solidFill>
                          <a:latin typeface="Arial"/>
                          <a:ea typeface="Arial"/>
                          <a:cs typeface="Arial"/>
                          <a:sym typeface="Arial"/>
                        </a:rPr>
                        <a:t>relationship</a:t>
                      </a:r>
                      <a:endParaRPr b="1" sz="1200" u="none" cap="none" strike="noStrike">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Place the primary key of the entity on the one side of the relationship as a foreign key in the relation for the entity on the many side.</a:t>
                      </a:r>
                      <a:endParaRPr sz="1200" u="none" cap="none" strike="noStrike">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Binary or unary </a:t>
                      </a:r>
                      <a:r>
                        <a:rPr b="0" i="1" lang="en-US" sz="1200" u="none" cap="none" strike="noStrike">
                          <a:solidFill>
                            <a:schemeClr val="dk1"/>
                          </a:solidFill>
                          <a:latin typeface="Arial"/>
                          <a:ea typeface="Arial"/>
                          <a:cs typeface="Arial"/>
                          <a:sym typeface="Arial"/>
                        </a:rPr>
                        <a:t>M:N</a:t>
                      </a:r>
                      <a:endParaRPr/>
                    </a:p>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relationship or</a:t>
                      </a:r>
                      <a:endParaRPr/>
                    </a:p>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associative entity</a:t>
                      </a:r>
                      <a:endParaRPr sz="1200" u="none" cap="none" strike="noStrike">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Create a relation with a composite primary key using the primary keys of the related entities, plus any nonkey attributes associative entity of the relationship or associative entity.</a:t>
                      </a:r>
                      <a:endParaRPr sz="1200" u="none" cap="none" strike="noStrike">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Binary or unary </a:t>
                      </a:r>
                      <a:r>
                        <a:rPr b="0" i="1" lang="en-US" sz="1200" u="none" cap="none" strike="noStrike">
                          <a:solidFill>
                            <a:schemeClr val="dk1"/>
                          </a:solidFill>
                          <a:latin typeface="Arial"/>
                          <a:ea typeface="Arial"/>
                          <a:cs typeface="Arial"/>
                          <a:sym typeface="Arial"/>
                        </a:rPr>
                        <a:t>M:N</a:t>
                      </a:r>
                      <a:endParaRPr/>
                    </a:p>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relationship or associative entity with additional key(s)</a:t>
                      </a:r>
                      <a:endParaRPr sz="1200" u="none" cap="none" strike="noStrike">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Create a relation with a composite primary key using the primary keys of the related entities and additional primary key attributes associated with the relationship or associative entity, plus any nonkey attributes of the relationship or associative entity.</a:t>
                      </a:r>
                      <a:endParaRPr sz="1200" u="none" cap="none" strike="noStrike">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Binary or unary </a:t>
                      </a:r>
                      <a:r>
                        <a:rPr b="0" i="1" lang="en-US" sz="1200" u="none" cap="none" strike="noStrike">
                          <a:solidFill>
                            <a:schemeClr val="dk1"/>
                          </a:solidFill>
                          <a:latin typeface="Arial"/>
                          <a:ea typeface="Arial"/>
                          <a:cs typeface="Arial"/>
                          <a:sym typeface="Arial"/>
                        </a:rPr>
                        <a:t>M:N</a:t>
                      </a:r>
                      <a:endParaRPr/>
                    </a:p>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relationship or associative entity with its own key</a:t>
                      </a:r>
                      <a:endParaRPr sz="1200" u="none" cap="none" strike="noStrike">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Create a relation with the primary key associated with the relationship or associative entity, plus any nonkey attributes of the relationship or associative entity and the primary keys of the related entities (as foreign key attributes).</a:t>
                      </a:r>
                      <a:endParaRPr sz="1200" u="none" cap="none" strike="noStrike">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Supertype/subtype</a:t>
                      </a:r>
                      <a:endParaRPr sz="1200" u="none" cap="none" strike="noStrike">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Create a relation for the superclass, which contains the primary relationship key and all nonkey attributes in common with all subclasses, plus create a separate relation for each subclass with the same primary key (with the same or local name) but with only the nonkey attributes related to that subclass.</a:t>
                      </a:r>
                      <a:endParaRPr sz="1200" u="none" cap="none" strike="noStrike">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4"/>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Learning Objectives</a:t>
            </a:r>
            <a:endParaRPr/>
          </a:p>
        </p:txBody>
      </p:sp>
      <p:sp>
        <p:nvSpPr>
          <p:cNvPr id="395" name="Google Shape;395;p34"/>
          <p:cNvSpPr txBox="1"/>
          <p:nvPr>
            <p:ph idx="1" type="body"/>
          </p:nvPr>
        </p:nvSpPr>
        <p:spPr>
          <a:xfrm>
            <a:off x="457200" y="1556326"/>
            <a:ext cx="8229600" cy="4434275"/>
          </a:xfrm>
          <a:prstGeom prst="rect">
            <a:avLst/>
          </a:prstGeom>
          <a:noFill/>
          <a:ln>
            <a:noFill/>
          </a:ln>
        </p:spPr>
        <p:txBody>
          <a:bodyPr anchorCtr="0" anchor="t" bIns="0" lIns="0" spcFirstLastPara="1" rIns="0" wrap="square" tIns="0">
            <a:noAutofit/>
          </a:bodyPr>
          <a:lstStyle/>
          <a:p>
            <a:pPr indent="0" lvl="0" marL="432" rtl="0" algn="l">
              <a:lnSpc>
                <a:spcPct val="100000"/>
              </a:lnSpc>
              <a:spcBef>
                <a:spcPts val="0"/>
              </a:spcBef>
              <a:spcAft>
                <a:spcPts val="0"/>
              </a:spcAft>
              <a:buSzPts val="1800"/>
              <a:buNone/>
            </a:pPr>
            <a:r>
              <a:rPr b="1" lang="en-US" sz="1800">
                <a:solidFill>
                  <a:srgbClr val="007FA3"/>
                </a:solidFill>
              </a:rPr>
              <a:t>5.1</a:t>
            </a:r>
            <a:r>
              <a:rPr lang="en-US" sz="1800"/>
              <a:t> Describe the database design process, its outcomes, and the relational database model</a:t>
            </a:r>
            <a:endParaRPr/>
          </a:p>
          <a:p>
            <a:pPr indent="0" lvl="0" marL="432" rtl="0" algn="l">
              <a:lnSpc>
                <a:spcPct val="100000"/>
              </a:lnSpc>
              <a:spcBef>
                <a:spcPts val="1500"/>
              </a:spcBef>
              <a:spcAft>
                <a:spcPts val="0"/>
              </a:spcAft>
              <a:buSzPts val="1800"/>
              <a:buNone/>
            </a:pPr>
            <a:r>
              <a:rPr b="1" lang="en-US" sz="1800">
                <a:solidFill>
                  <a:srgbClr val="007FA3"/>
                </a:solidFill>
              </a:rPr>
              <a:t>5.2</a:t>
            </a:r>
            <a:r>
              <a:rPr b="1" lang="en-US" sz="1800">
                <a:solidFill>
                  <a:schemeClr val="accent1"/>
                </a:solidFill>
              </a:rPr>
              <a:t> </a:t>
            </a:r>
            <a:r>
              <a:rPr lang="en-US" sz="1800"/>
              <a:t>Describe normalization and the rules for second and third normal form</a:t>
            </a:r>
            <a:endParaRPr/>
          </a:p>
          <a:p>
            <a:pPr indent="0" lvl="0" marL="432" rtl="0" algn="l">
              <a:lnSpc>
                <a:spcPct val="100000"/>
              </a:lnSpc>
              <a:spcBef>
                <a:spcPts val="1500"/>
              </a:spcBef>
              <a:spcAft>
                <a:spcPts val="0"/>
              </a:spcAft>
              <a:buSzPts val="1800"/>
              <a:buNone/>
            </a:pPr>
            <a:r>
              <a:rPr b="1" lang="en-US" sz="1800">
                <a:solidFill>
                  <a:srgbClr val="007FA3"/>
                </a:solidFill>
              </a:rPr>
              <a:t>5.3</a:t>
            </a:r>
            <a:r>
              <a:rPr lang="en-US" sz="1800"/>
              <a:t> Transform an entity-relationship (E-R) diagram into an equivalent set of well-structured (normalized) relations</a:t>
            </a:r>
            <a:endParaRPr/>
          </a:p>
          <a:p>
            <a:pPr indent="0" lvl="0" marL="432" rtl="0" algn="l">
              <a:lnSpc>
                <a:spcPct val="100000"/>
              </a:lnSpc>
              <a:spcBef>
                <a:spcPts val="1500"/>
              </a:spcBef>
              <a:spcAft>
                <a:spcPts val="0"/>
              </a:spcAft>
              <a:buSzPts val="1800"/>
              <a:buNone/>
            </a:pPr>
            <a:r>
              <a:rPr b="1" lang="en-US" sz="1800">
                <a:solidFill>
                  <a:srgbClr val="C00000"/>
                </a:solidFill>
              </a:rPr>
              <a:t>5.4 Merge normalized relations from separate user views into a consolidated set of well-structured relations</a:t>
            </a:r>
            <a:endParaRPr/>
          </a:p>
          <a:p>
            <a:pPr indent="0" lvl="0" marL="432" rtl="0" algn="l">
              <a:lnSpc>
                <a:spcPct val="100000"/>
              </a:lnSpc>
              <a:spcBef>
                <a:spcPts val="1500"/>
              </a:spcBef>
              <a:spcAft>
                <a:spcPts val="0"/>
              </a:spcAft>
              <a:buSzPts val="1800"/>
              <a:buNone/>
            </a:pPr>
            <a:r>
              <a:rPr b="1" lang="en-US" sz="1800">
                <a:solidFill>
                  <a:srgbClr val="007FA3"/>
                </a:solidFill>
              </a:rPr>
              <a:t>5.5</a:t>
            </a:r>
            <a:r>
              <a:rPr b="1" lang="en-US" sz="1800">
                <a:solidFill>
                  <a:schemeClr val="accent1"/>
                </a:solidFill>
              </a:rPr>
              <a:t> </a:t>
            </a:r>
            <a:r>
              <a:rPr lang="en-US" sz="1800"/>
              <a:t>Describe physical database design concepts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5"/>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Merging Relations</a:t>
            </a:r>
            <a:endParaRPr/>
          </a:p>
        </p:txBody>
      </p:sp>
      <p:sp>
        <p:nvSpPr>
          <p:cNvPr id="401" name="Google Shape;401;p35"/>
          <p:cNvSpPr txBox="1"/>
          <p:nvPr>
            <p:ph idx="2" type="body"/>
          </p:nvPr>
        </p:nvSpPr>
        <p:spPr>
          <a:xfrm>
            <a:off x="457200" y="1725714"/>
            <a:ext cx="8347587" cy="3923071"/>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200"/>
              <a:buChar char="•"/>
            </a:pPr>
            <a:r>
              <a:rPr lang="en-US" sz="2200"/>
              <a:t>Merging relations</a:t>
            </a:r>
            <a:endParaRPr/>
          </a:p>
          <a:p>
            <a:pPr indent="-284400" lvl="1" marL="742950" rtl="0" algn="l">
              <a:lnSpc>
                <a:spcPct val="100000"/>
              </a:lnSpc>
              <a:spcBef>
                <a:spcPts val="600"/>
              </a:spcBef>
              <a:spcAft>
                <a:spcPts val="0"/>
              </a:spcAft>
              <a:buSzPts val="2200"/>
              <a:buChar char="–"/>
            </a:pPr>
            <a:r>
              <a:rPr lang="en-US" sz="2200"/>
              <a:t>Is the last step in the logical database design</a:t>
            </a:r>
            <a:endParaRPr/>
          </a:p>
          <a:p>
            <a:pPr indent="-284400" lvl="1" marL="742950" rtl="0" algn="l">
              <a:lnSpc>
                <a:spcPct val="100000"/>
              </a:lnSpc>
              <a:spcBef>
                <a:spcPts val="600"/>
              </a:spcBef>
              <a:spcAft>
                <a:spcPts val="0"/>
              </a:spcAft>
              <a:buSzPts val="2200"/>
              <a:buChar char="–"/>
            </a:pPr>
            <a:r>
              <a:rPr lang="en-US" sz="2200"/>
              <a:t>Purpose is to remove redundant relations</a:t>
            </a:r>
            <a:endParaRPr/>
          </a:p>
          <a:p>
            <a:pPr indent="-284400" lvl="1" marL="742950" rtl="0" algn="l">
              <a:lnSpc>
                <a:spcPct val="100000"/>
              </a:lnSpc>
              <a:spcBef>
                <a:spcPts val="600"/>
              </a:spcBef>
              <a:spcAft>
                <a:spcPts val="0"/>
              </a:spcAft>
              <a:buSzPts val="2200"/>
              <a:buChar char="–"/>
            </a:pPr>
            <a:r>
              <a:rPr lang="en-US" sz="2200"/>
              <a:t>Example when given two relations:</a:t>
            </a:r>
            <a:endParaRPr/>
          </a:p>
          <a:p>
            <a:pPr indent="-230399" lvl="2" marL="1143000" rtl="0" algn="l">
              <a:lnSpc>
                <a:spcPct val="100000"/>
              </a:lnSpc>
              <a:spcBef>
                <a:spcPts val="600"/>
              </a:spcBef>
              <a:spcAft>
                <a:spcPts val="0"/>
              </a:spcAft>
              <a:buSzPts val="2200"/>
              <a:buChar char="▪"/>
            </a:pPr>
            <a:r>
              <a:rPr lang="en-US" sz="2200"/>
              <a:t>EMPLOYEE1(Emp_ID,Name,Address,Phone)</a:t>
            </a:r>
            <a:endParaRPr/>
          </a:p>
          <a:p>
            <a:pPr indent="-230399" lvl="2" marL="1143000" rtl="0" algn="l">
              <a:lnSpc>
                <a:spcPct val="100000"/>
              </a:lnSpc>
              <a:spcBef>
                <a:spcPts val="600"/>
              </a:spcBef>
              <a:spcAft>
                <a:spcPts val="0"/>
              </a:spcAft>
              <a:buSzPts val="2200"/>
              <a:buChar char="▪"/>
            </a:pPr>
            <a:r>
              <a:rPr lang="en-US" sz="2200"/>
              <a:t>EMPLOYEE2(Emp_ID,Name,Address,Jobcode,Number_of_Years)</a:t>
            </a:r>
            <a:endParaRPr/>
          </a:p>
          <a:p>
            <a:pPr indent="-284400" lvl="1" marL="742950" rtl="0" algn="l">
              <a:lnSpc>
                <a:spcPct val="100000"/>
              </a:lnSpc>
              <a:spcBef>
                <a:spcPts val="600"/>
              </a:spcBef>
              <a:spcAft>
                <a:spcPts val="0"/>
              </a:spcAft>
              <a:buSzPts val="2200"/>
              <a:buChar char="–"/>
            </a:pPr>
            <a:r>
              <a:rPr lang="en-US" sz="2200"/>
              <a:t>They can be merged together:</a:t>
            </a:r>
            <a:endParaRPr/>
          </a:p>
          <a:p>
            <a:pPr indent="-230399" lvl="2" marL="1143000" rtl="0" algn="l">
              <a:lnSpc>
                <a:spcPct val="100000"/>
              </a:lnSpc>
              <a:spcBef>
                <a:spcPts val="600"/>
              </a:spcBef>
              <a:spcAft>
                <a:spcPts val="0"/>
              </a:spcAft>
              <a:buSzPts val="2200"/>
              <a:buChar char="▪"/>
            </a:pPr>
            <a:r>
              <a:rPr lang="en-US" sz="2200"/>
              <a:t>EMPLOYEE(Emp_ID,Name,Address,Phone,Jobcode,Number_of_Years)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6"/>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View Integration Problems </a:t>
            </a:r>
            <a:r>
              <a:rPr b="0" lang="en-US" sz="2000"/>
              <a:t>(1 of 4)</a:t>
            </a:r>
            <a:endParaRPr b="0"/>
          </a:p>
        </p:txBody>
      </p:sp>
      <p:sp>
        <p:nvSpPr>
          <p:cNvPr id="407" name="Google Shape;407;p36"/>
          <p:cNvSpPr txBox="1"/>
          <p:nvPr>
            <p:ph idx="2" type="body"/>
          </p:nvPr>
        </p:nvSpPr>
        <p:spPr>
          <a:xfrm>
            <a:off x="457200" y="1706862"/>
            <a:ext cx="8229600" cy="3598606"/>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200"/>
              <a:buChar char="•"/>
            </a:pPr>
            <a:r>
              <a:rPr lang="en-US" sz="2200"/>
              <a:t>Must understand the meaning of the data and be prepared to resolve any problems that arise in the process</a:t>
            </a:r>
            <a:endParaRPr/>
          </a:p>
          <a:p>
            <a:pPr indent="-255600" lvl="0" marL="256032" rtl="0" algn="l">
              <a:lnSpc>
                <a:spcPct val="100000"/>
              </a:lnSpc>
              <a:spcBef>
                <a:spcPts val="1500"/>
              </a:spcBef>
              <a:spcAft>
                <a:spcPts val="0"/>
              </a:spcAft>
              <a:buSzPts val="2200"/>
              <a:buChar char="•"/>
            </a:pPr>
            <a:r>
              <a:rPr b="1" lang="en-US" sz="2200">
                <a:solidFill>
                  <a:schemeClr val="dk1"/>
                </a:solidFill>
              </a:rPr>
              <a:t>Synonym</a:t>
            </a:r>
            <a:r>
              <a:rPr b="1" lang="en-US" sz="2200"/>
              <a:t> </a:t>
            </a:r>
            <a:r>
              <a:rPr lang="en-US" sz="2200"/>
              <a:t>– two different names used for the same attribute</a:t>
            </a:r>
            <a:endParaRPr/>
          </a:p>
          <a:p>
            <a:pPr indent="-284400" lvl="1" marL="742950" rtl="0" algn="l">
              <a:lnSpc>
                <a:spcPct val="100000"/>
              </a:lnSpc>
              <a:spcBef>
                <a:spcPts val="600"/>
              </a:spcBef>
              <a:spcAft>
                <a:spcPts val="0"/>
              </a:spcAft>
              <a:buSzPts val="2200"/>
              <a:buChar char="–"/>
            </a:pPr>
            <a:r>
              <a:rPr lang="en-US" sz="2200"/>
              <a:t>When merging, get agreement from users on a single, standard name</a:t>
            </a:r>
            <a:endParaRPr/>
          </a:p>
          <a:p>
            <a:pPr indent="-284400" lvl="1" marL="742950" rtl="0" algn="l">
              <a:lnSpc>
                <a:spcPct val="100000"/>
              </a:lnSpc>
              <a:spcBef>
                <a:spcPts val="600"/>
              </a:spcBef>
              <a:spcAft>
                <a:spcPts val="0"/>
              </a:spcAft>
              <a:buSzPts val="2200"/>
              <a:buChar char="–"/>
            </a:pPr>
            <a:r>
              <a:rPr lang="en-US" sz="2200"/>
              <a:t>Example of two relations with synonym primary keys (representing S</a:t>
            </a:r>
            <a:r>
              <a:rPr lang="en-US" sz="100"/>
              <a:t> </a:t>
            </a:r>
            <a:r>
              <a:rPr lang="en-US" sz="2200"/>
              <a:t>S</a:t>
            </a:r>
            <a:r>
              <a:rPr lang="en-US" sz="100"/>
              <a:t> </a:t>
            </a:r>
            <a:r>
              <a:rPr lang="en-US" sz="2200"/>
              <a:t>N numbers) of different names:</a:t>
            </a:r>
            <a:endParaRPr/>
          </a:p>
          <a:p>
            <a:pPr indent="-230399" lvl="2" marL="1143000" rtl="0" algn="l">
              <a:lnSpc>
                <a:spcPct val="100000"/>
              </a:lnSpc>
              <a:spcBef>
                <a:spcPts val="600"/>
              </a:spcBef>
              <a:spcAft>
                <a:spcPts val="0"/>
              </a:spcAft>
              <a:buSzPts val="2200"/>
              <a:buChar char="▪"/>
            </a:pPr>
            <a:r>
              <a:rPr lang="en-US" sz="2200"/>
              <a:t>STUDENT1(Student_ID,Name)</a:t>
            </a:r>
            <a:endParaRPr/>
          </a:p>
          <a:p>
            <a:pPr indent="-230399" lvl="2" marL="1143000" rtl="0" algn="l">
              <a:lnSpc>
                <a:spcPct val="100000"/>
              </a:lnSpc>
              <a:spcBef>
                <a:spcPts val="600"/>
              </a:spcBef>
              <a:spcAft>
                <a:spcPts val="0"/>
              </a:spcAft>
              <a:buSzPts val="2200"/>
              <a:buChar char="▪"/>
            </a:pPr>
            <a:r>
              <a:rPr lang="en-US" sz="2200"/>
              <a:t>STUDENT2(Matriculation_Number,Name,Address)</a:t>
            </a:r>
            <a:endParaRPr sz="22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7"/>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View Integration Problems </a:t>
            </a:r>
            <a:r>
              <a:rPr b="0" lang="en-US" sz="2000"/>
              <a:t>(2 of 4)</a:t>
            </a:r>
            <a:endParaRPr b="0"/>
          </a:p>
        </p:txBody>
      </p:sp>
      <p:sp>
        <p:nvSpPr>
          <p:cNvPr id="413" name="Google Shape;413;p37"/>
          <p:cNvSpPr txBox="1"/>
          <p:nvPr>
            <p:ph idx="2" type="body"/>
          </p:nvPr>
        </p:nvSpPr>
        <p:spPr>
          <a:xfrm>
            <a:off x="457200" y="1629697"/>
            <a:ext cx="8229600" cy="3598606"/>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200"/>
              <a:buChar char="•"/>
            </a:pPr>
            <a:r>
              <a:rPr b="1" lang="en-US" sz="2200">
                <a:solidFill>
                  <a:schemeClr val="dk1"/>
                </a:solidFill>
              </a:rPr>
              <a:t>Homonym</a:t>
            </a:r>
            <a:r>
              <a:rPr b="1" lang="en-US" sz="2200"/>
              <a:t> – </a:t>
            </a:r>
            <a:r>
              <a:rPr lang="en-US" sz="2200"/>
              <a:t>single attribute name that is used for two or more different attributes</a:t>
            </a:r>
            <a:endParaRPr/>
          </a:p>
          <a:p>
            <a:pPr indent="-284400" lvl="1" marL="742950" rtl="0" algn="l">
              <a:lnSpc>
                <a:spcPct val="100000"/>
              </a:lnSpc>
              <a:spcBef>
                <a:spcPts val="600"/>
              </a:spcBef>
              <a:spcAft>
                <a:spcPts val="0"/>
              </a:spcAft>
              <a:buSzPts val="2200"/>
              <a:buChar char="–"/>
            </a:pPr>
            <a:r>
              <a:rPr lang="en-US" sz="2200"/>
              <a:t>Resolved by creating a new descriptive name</a:t>
            </a:r>
            <a:endParaRPr/>
          </a:p>
          <a:p>
            <a:pPr indent="-284400" lvl="1" marL="742950" rtl="0" algn="l">
              <a:lnSpc>
                <a:spcPct val="100000"/>
              </a:lnSpc>
              <a:spcBef>
                <a:spcPts val="600"/>
              </a:spcBef>
              <a:spcAft>
                <a:spcPts val="0"/>
              </a:spcAft>
              <a:buSzPts val="2200"/>
              <a:buChar char="–"/>
            </a:pPr>
            <a:r>
              <a:rPr lang="en-US" sz="2200"/>
              <a:t>Example: home address v</a:t>
            </a:r>
            <a:r>
              <a:rPr lang="en-US" sz="100">
                <a:solidFill>
                  <a:schemeClr val="lt1"/>
                </a:solidFill>
              </a:rPr>
              <a:t>ersu</a:t>
            </a:r>
            <a:r>
              <a:rPr lang="en-US" sz="2200"/>
              <a:t>s local address?</a:t>
            </a:r>
            <a:endParaRPr/>
          </a:p>
          <a:p>
            <a:pPr indent="-230399" lvl="2" marL="1143000" rtl="0" algn="l">
              <a:lnSpc>
                <a:spcPct val="100000"/>
              </a:lnSpc>
              <a:spcBef>
                <a:spcPts val="600"/>
              </a:spcBef>
              <a:spcAft>
                <a:spcPts val="0"/>
              </a:spcAft>
              <a:buSzPts val="2200"/>
              <a:buChar char="▪"/>
            </a:pPr>
            <a:r>
              <a:rPr lang="en-US" sz="2200"/>
              <a:t>STUDENT1(Student_ID,Name,Address)</a:t>
            </a:r>
            <a:endParaRPr/>
          </a:p>
          <a:p>
            <a:pPr indent="-230399" lvl="2" marL="1143000" rtl="0" algn="l">
              <a:lnSpc>
                <a:spcPct val="100000"/>
              </a:lnSpc>
              <a:spcBef>
                <a:spcPts val="600"/>
              </a:spcBef>
              <a:spcAft>
                <a:spcPts val="0"/>
              </a:spcAft>
              <a:buSzPts val="2200"/>
              <a:buChar char="▪"/>
            </a:pPr>
            <a:r>
              <a:rPr lang="en-US" sz="2200"/>
              <a:t>STUDENT2(Student_ID,Name,Phone_Number,Address)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8"/>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View Integration Problems </a:t>
            </a:r>
            <a:r>
              <a:rPr b="0" lang="en-US" sz="2000"/>
              <a:t>(3 of 4)</a:t>
            </a:r>
            <a:endParaRPr b="0"/>
          </a:p>
        </p:txBody>
      </p:sp>
      <p:sp>
        <p:nvSpPr>
          <p:cNvPr id="419" name="Google Shape;419;p38"/>
          <p:cNvSpPr txBox="1"/>
          <p:nvPr>
            <p:ph idx="2" type="body"/>
          </p:nvPr>
        </p:nvSpPr>
        <p:spPr>
          <a:xfrm>
            <a:off x="457200" y="1678581"/>
            <a:ext cx="8229600" cy="4100050"/>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000"/>
              <a:buChar char="•"/>
            </a:pPr>
            <a:r>
              <a:rPr b="1" lang="en-US" sz="2000"/>
              <a:t>Dependencies between nonkeys </a:t>
            </a:r>
            <a:r>
              <a:rPr lang="en-US" sz="2000"/>
              <a:t>occurs when two 3N</a:t>
            </a:r>
            <a:r>
              <a:rPr lang="en-US" sz="100"/>
              <a:t> </a:t>
            </a:r>
            <a:r>
              <a:rPr lang="en-US" sz="2000"/>
              <a:t>F relations are merged to form a single relation such as:</a:t>
            </a:r>
            <a:endParaRPr/>
          </a:p>
          <a:p>
            <a:pPr indent="-284400" lvl="1" marL="742950" rtl="0" algn="l">
              <a:lnSpc>
                <a:spcPct val="100000"/>
              </a:lnSpc>
              <a:spcBef>
                <a:spcPts val="600"/>
              </a:spcBef>
              <a:spcAft>
                <a:spcPts val="0"/>
              </a:spcAft>
              <a:buSzPts val="2000"/>
              <a:buChar char="–"/>
            </a:pPr>
            <a:r>
              <a:rPr lang="en-US" sz="2000"/>
              <a:t>STUDENT1(Student_ID,Major)</a:t>
            </a:r>
            <a:endParaRPr/>
          </a:p>
          <a:p>
            <a:pPr indent="-284400" lvl="1" marL="742950" rtl="0" algn="l">
              <a:lnSpc>
                <a:spcPct val="100000"/>
              </a:lnSpc>
              <a:spcBef>
                <a:spcPts val="600"/>
              </a:spcBef>
              <a:spcAft>
                <a:spcPts val="0"/>
              </a:spcAft>
              <a:buSzPts val="2000"/>
              <a:buChar char="–"/>
            </a:pPr>
            <a:r>
              <a:rPr lang="en-US" sz="2000"/>
              <a:t>STUDENT2(Student_ID,Adviser)</a:t>
            </a:r>
            <a:endParaRPr/>
          </a:p>
          <a:p>
            <a:pPr indent="-284400" lvl="1" marL="742950" rtl="0" algn="l">
              <a:lnSpc>
                <a:spcPct val="100000"/>
              </a:lnSpc>
              <a:spcBef>
                <a:spcPts val="600"/>
              </a:spcBef>
              <a:spcAft>
                <a:spcPts val="0"/>
              </a:spcAft>
              <a:buSzPts val="2000"/>
              <a:buChar char="–"/>
            </a:pPr>
            <a:r>
              <a:rPr lang="en-US" sz="2000"/>
              <a:t>Since both have the same primary key they can be merged as follows:</a:t>
            </a:r>
            <a:endParaRPr/>
          </a:p>
          <a:p>
            <a:pPr indent="-230399" lvl="2" marL="1143000" rtl="0" algn="l">
              <a:lnSpc>
                <a:spcPct val="100000"/>
              </a:lnSpc>
              <a:spcBef>
                <a:spcPts val="600"/>
              </a:spcBef>
              <a:spcAft>
                <a:spcPts val="0"/>
              </a:spcAft>
              <a:buSzPts val="2000"/>
              <a:buChar char="▪"/>
            </a:pPr>
            <a:r>
              <a:rPr lang="en-US" sz="2000"/>
              <a:t>STUDENT(Student_ID,Major,Adviser)</a:t>
            </a:r>
            <a:endParaRPr/>
          </a:p>
          <a:p>
            <a:pPr indent="-255600" lvl="0" marL="256032" rtl="0" algn="l">
              <a:lnSpc>
                <a:spcPct val="100000"/>
              </a:lnSpc>
              <a:spcBef>
                <a:spcPts val="1500"/>
              </a:spcBef>
              <a:spcAft>
                <a:spcPts val="0"/>
              </a:spcAft>
              <a:buSzPts val="2000"/>
              <a:buChar char="•"/>
            </a:pPr>
            <a:r>
              <a:rPr lang="en-US" sz="2000"/>
              <a:t>If a transitive dependency exists such as Major → Advisor</a:t>
            </a:r>
            <a:endParaRPr sz="2000"/>
          </a:p>
          <a:p>
            <a:pPr indent="-284400" lvl="1" marL="742950" rtl="0" algn="l">
              <a:lnSpc>
                <a:spcPct val="100000"/>
              </a:lnSpc>
              <a:spcBef>
                <a:spcPts val="600"/>
              </a:spcBef>
              <a:spcAft>
                <a:spcPts val="0"/>
              </a:spcAft>
              <a:buSzPts val="2000"/>
              <a:buChar char="–"/>
            </a:pPr>
            <a:r>
              <a:rPr lang="en-US" sz="2000"/>
              <a:t>You need to </a:t>
            </a:r>
            <a:r>
              <a:rPr b="1" lang="en-US" sz="2000"/>
              <a:t>normalize</a:t>
            </a:r>
            <a:r>
              <a:rPr lang="en-US" sz="2000"/>
              <a:t> to remove the transitive dependency</a:t>
            </a:r>
            <a:endParaRPr/>
          </a:p>
          <a:p>
            <a:pPr indent="-230399" lvl="2" marL="1143000" rtl="0" algn="l">
              <a:lnSpc>
                <a:spcPct val="100000"/>
              </a:lnSpc>
              <a:spcBef>
                <a:spcPts val="600"/>
              </a:spcBef>
              <a:spcAft>
                <a:spcPts val="0"/>
              </a:spcAft>
              <a:buSzPts val="2000"/>
              <a:buChar char="▪"/>
            </a:pPr>
            <a:r>
              <a:rPr lang="en-US" sz="2000"/>
              <a:t>STUDENT(Student_ID,Major)</a:t>
            </a:r>
            <a:endParaRPr/>
          </a:p>
          <a:p>
            <a:pPr indent="-230399" lvl="2" marL="1143000" rtl="0" algn="l">
              <a:lnSpc>
                <a:spcPct val="100000"/>
              </a:lnSpc>
              <a:spcBef>
                <a:spcPts val="600"/>
              </a:spcBef>
              <a:spcAft>
                <a:spcPts val="0"/>
              </a:spcAft>
              <a:buSzPts val="2000"/>
              <a:buChar char="▪"/>
            </a:pPr>
            <a:r>
              <a:rPr lang="en-US" sz="2000"/>
              <a:t>MAJOR ADVISER(Major,Adviser)</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9"/>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View Integration Problems </a:t>
            </a:r>
            <a:r>
              <a:rPr b="0" lang="en-US" sz="2000"/>
              <a:t>(4 of 4)</a:t>
            </a:r>
            <a:endParaRPr b="0"/>
          </a:p>
        </p:txBody>
      </p:sp>
      <p:sp>
        <p:nvSpPr>
          <p:cNvPr id="425" name="Google Shape;425;p39"/>
          <p:cNvSpPr txBox="1"/>
          <p:nvPr>
            <p:ph idx="2" type="body"/>
          </p:nvPr>
        </p:nvSpPr>
        <p:spPr>
          <a:xfrm>
            <a:off x="457200" y="1716288"/>
            <a:ext cx="8229600" cy="3893573"/>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000"/>
              <a:buChar char="•"/>
            </a:pPr>
            <a:r>
              <a:rPr b="1" lang="en-US" sz="2000"/>
              <a:t>Class/Subclass </a:t>
            </a:r>
            <a:r>
              <a:rPr lang="en-US" sz="2000"/>
              <a:t>relationships may be hidden in user views or relations. Consider the following:</a:t>
            </a:r>
            <a:endParaRPr/>
          </a:p>
          <a:p>
            <a:pPr indent="-284400" lvl="1" marL="742950" rtl="0" algn="l">
              <a:lnSpc>
                <a:spcPct val="100000"/>
              </a:lnSpc>
              <a:spcBef>
                <a:spcPts val="600"/>
              </a:spcBef>
              <a:spcAft>
                <a:spcPts val="0"/>
              </a:spcAft>
              <a:buSzPts val="2000"/>
              <a:buChar char="–"/>
            </a:pPr>
            <a:r>
              <a:rPr lang="en-US" sz="2000"/>
              <a:t>PATIENT1(Patient_ID,Name,Address,Date_Treated)</a:t>
            </a:r>
            <a:endParaRPr/>
          </a:p>
          <a:p>
            <a:pPr indent="-284400" lvl="1" marL="742950" rtl="0" algn="l">
              <a:lnSpc>
                <a:spcPct val="100000"/>
              </a:lnSpc>
              <a:spcBef>
                <a:spcPts val="600"/>
              </a:spcBef>
              <a:spcAft>
                <a:spcPts val="0"/>
              </a:spcAft>
              <a:buSzPts val="2000"/>
              <a:buChar char="–"/>
            </a:pPr>
            <a:r>
              <a:rPr lang="en-US" sz="2000"/>
              <a:t>PATIENT2(Patient_ID,Room_Number)</a:t>
            </a:r>
            <a:endParaRPr/>
          </a:p>
          <a:p>
            <a:pPr indent="-255600" lvl="0" marL="256032" rtl="0" algn="l">
              <a:lnSpc>
                <a:spcPct val="100000"/>
              </a:lnSpc>
              <a:spcBef>
                <a:spcPts val="1500"/>
              </a:spcBef>
              <a:spcAft>
                <a:spcPts val="0"/>
              </a:spcAft>
              <a:buSzPts val="2000"/>
              <a:buChar char="•"/>
            </a:pPr>
            <a:r>
              <a:rPr lang="en-US" sz="2000"/>
              <a:t>What if PATIENT can refer to both inpatient and outpatient? Then what?</a:t>
            </a:r>
            <a:endParaRPr/>
          </a:p>
          <a:p>
            <a:pPr indent="-255600" lvl="0" marL="256032" rtl="0" algn="l">
              <a:lnSpc>
                <a:spcPct val="100000"/>
              </a:lnSpc>
              <a:spcBef>
                <a:spcPts val="1500"/>
              </a:spcBef>
              <a:spcAft>
                <a:spcPts val="0"/>
              </a:spcAft>
              <a:buSzPts val="2000"/>
              <a:buChar char="•"/>
            </a:pPr>
            <a:r>
              <a:rPr lang="en-US" sz="2000"/>
              <a:t>The answer? Convert it to a Supertype/Subtype!</a:t>
            </a:r>
            <a:endParaRPr/>
          </a:p>
          <a:p>
            <a:pPr indent="-284400" lvl="1" marL="742950" rtl="0" algn="l">
              <a:lnSpc>
                <a:spcPct val="100000"/>
              </a:lnSpc>
              <a:spcBef>
                <a:spcPts val="600"/>
              </a:spcBef>
              <a:spcAft>
                <a:spcPts val="0"/>
              </a:spcAft>
              <a:buSzPts val="2000"/>
              <a:buChar char="–"/>
            </a:pPr>
            <a:r>
              <a:rPr lang="en-US" sz="2000"/>
              <a:t>PATIENT(Patient_ID,Name,Address)</a:t>
            </a:r>
            <a:endParaRPr/>
          </a:p>
          <a:p>
            <a:pPr indent="-284400" lvl="1" marL="742950" rtl="0" algn="l">
              <a:lnSpc>
                <a:spcPct val="100000"/>
              </a:lnSpc>
              <a:spcBef>
                <a:spcPts val="600"/>
              </a:spcBef>
              <a:spcAft>
                <a:spcPts val="0"/>
              </a:spcAft>
              <a:buSzPts val="2000"/>
              <a:buChar char="–"/>
            </a:pPr>
            <a:r>
              <a:rPr lang="en-US" sz="2000"/>
              <a:t>INPATIENT(Patient_ID,Room_Number)</a:t>
            </a:r>
            <a:endParaRPr/>
          </a:p>
          <a:p>
            <a:pPr indent="-284400" lvl="1" marL="742950" rtl="0" algn="l">
              <a:lnSpc>
                <a:spcPct val="100000"/>
              </a:lnSpc>
              <a:spcBef>
                <a:spcPts val="600"/>
              </a:spcBef>
              <a:spcAft>
                <a:spcPts val="0"/>
              </a:spcAft>
              <a:buSzPts val="2000"/>
              <a:buChar char="–"/>
            </a:pPr>
            <a:r>
              <a:rPr lang="en-US" sz="2000"/>
              <a:t>OUTPATIENT(Patient_ID,Date_Treated)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4"/>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400"/>
              <a:buFont typeface="Times New Roman"/>
              <a:buNone/>
            </a:pPr>
            <a:r>
              <a:rPr lang="en-US" sz="3400"/>
              <a:t>Systems Development Life Cycle with Design Phase Highlighted</a:t>
            </a:r>
            <a:endParaRPr/>
          </a:p>
        </p:txBody>
      </p:sp>
      <p:pic>
        <p:nvPicPr>
          <p:cNvPr descr="The S D L C diagram consists of five following phases starting at the top. Planning, analysis, design, implementation, and maintenance. Design phase consists of databases, forms and reports, dialogues and interfaces, finalizing design specifications, and distributed and internet systems. Database design is highlighted." id="192" name="Google Shape;192;p4"/>
          <p:cNvPicPr preferRelativeResize="0"/>
          <p:nvPr/>
        </p:nvPicPr>
        <p:blipFill rotWithShape="1">
          <a:blip r:embed="rId3">
            <a:alphaModFix/>
          </a:blip>
          <a:srcRect b="0" l="0" r="0" t="0"/>
          <a:stretch/>
        </p:blipFill>
        <p:spPr>
          <a:xfrm>
            <a:off x="2224836" y="1764094"/>
            <a:ext cx="4694327" cy="4371211"/>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0"/>
          <p:cNvSpPr txBox="1"/>
          <p:nvPr>
            <p:ph type="title"/>
          </p:nvPr>
        </p:nvSpPr>
        <p:spPr>
          <a:xfrm>
            <a:off x="457200" y="215371"/>
            <a:ext cx="8229600" cy="1340955"/>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2800"/>
              <a:buFont typeface="Times New Roman"/>
              <a:buNone/>
            </a:pPr>
            <a:r>
              <a:rPr lang="en-US" sz="2800"/>
              <a:t>E-R Diagram Corresponding to Normalized Relations of Hoosier Burger’s Inventory Control System</a:t>
            </a:r>
            <a:endParaRPr/>
          </a:p>
        </p:txBody>
      </p:sp>
      <p:pic>
        <p:nvPicPr>
          <p:cNvPr descr="The diagram consists of seven following entities. Sale, Item Sale, Product, Invoice, Invoice Item, Invoice Inventory Item, and Vendor. Recipe is an associative entity. The relationships between entities are as follows. Sale sells Item Sale. Sells is one to many relationship between Sale and Item Sale.  Item Sale orders Product. Orders is many to one relationship between Item Sale and Product.  Product entity has one to many relationships with Recipe associative entity. Recipe associative entity has many to one relationships with Inventory Item entity. Invoice includes Invoice Item. Invoice entity has one to many relationship with Invoice Item entity. Invoice Item received on Inventory Item. Invoice Item entity has many to one relationship with Inventory Item entity. Invoice entity has many to one relationship with Vendor entity. Sale entity has two following attributes. Receipt, underscore, Number, and Sale, underscore, Date. Receipt, underscore, Number is a required attribute. Item Sale entity has one following attribute. Quantity, underscore, Sold. Product has two following attributes. Product, underscore, I D, and Product, underscore, Description. Product, underscore, I D is a required attribute. Associative entity Recipe has one following attribute. Quantity, underscore, Used. Inventory, underscore, Item entity has five following attributes. Item, underscore, number, Item, underscore, Description, Quantity, underscore, in, underscore, Stock, Type, underscore, of, underscore, Item, and Minimum, underscore, Order, underscore, Quantity. Item, underscore, Number is a required attribute. Invoice, underscore, Item entity has one following attribute. Quantity, underscore, Added. Invoice entity has four following attributes. Invoice, underscore, Number, Vendor, underscore, I D, Invoice, underscore, Date, and Paid, question mark. Invoice, underscore, Number and Vendor, underscore, I D are required attributes. Vendor has two following attributes. Vendor, underscore, I D and Vendor, underscore, Name. Vendor, underscore, I D is a required attribute. Sale has a many maximum cardinality and Item, underscore, Sale, has minimum cardinality of one. Item, underscore, Sale, has minimum cardinality of zero and Product has many maximum cardinality. Associative entity Recipe has minimum cardinality of one in both directions. Inventory Item has many maximum cardinality and Invoice, underscore, Item, has minimum cardinality of zero. Invoice, underscore, Item, has minimum cardinality of one and Invoice has many maximum cardinality. Invoice, has minimum cardinality of one and Vendor has many maximum cardinality. " id="431" name="Google Shape;431;p40"/>
          <p:cNvPicPr preferRelativeResize="0"/>
          <p:nvPr/>
        </p:nvPicPr>
        <p:blipFill rotWithShape="1">
          <a:blip r:embed="rId3">
            <a:alphaModFix/>
          </a:blip>
          <a:srcRect b="0" l="0" r="0" t="0"/>
          <a:stretch/>
        </p:blipFill>
        <p:spPr>
          <a:xfrm>
            <a:off x="2121195" y="1820060"/>
            <a:ext cx="4901609" cy="4279763"/>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41"/>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400"/>
              <a:buFont typeface="Times New Roman"/>
              <a:buNone/>
            </a:pPr>
            <a:r>
              <a:rPr lang="en-US" sz="3400"/>
              <a:t>Final Normalized Relations for Hoosier Burger</a:t>
            </a:r>
            <a:endParaRPr/>
          </a:p>
        </p:txBody>
      </p:sp>
      <p:sp>
        <p:nvSpPr>
          <p:cNvPr id="437" name="Google Shape;437;p41"/>
          <p:cNvSpPr txBox="1"/>
          <p:nvPr>
            <p:ph idx="2" type="body"/>
          </p:nvPr>
        </p:nvSpPr>
        <p:spPr>
          <a:xfrm>
            <a:off x="457200" y="1666567"/>
            <a:ext cx="8229600" cy="3524865"/>
          </a:xfrm>
          <a:prstGeom prst="rect">
            <a:avLst/>
          </a:prstGeom>
          <a:noFill/>
          <a:ln>
            <a:noFill/>
          </a:ln>
        </p:spPr>
        <p:txBody>
          <a:bodyPr anchorCtr="0" anchor="t" bIns="0" lIns="0" spcFirstLastPara="1" rIns="0" wrap="square" tIns="0">
            <a:noAutofit/>
          </a:bodyPr>
          <a:lstStyle/>
          <a:p>
            <a:pPr indent="0" lvl="0" marL="101600" rtl="0" algn="l">
              <a:lnSpc>
                <a:spcPct val="100000"/>
              </a:lnSpc>
              <a:spcBef>
                <a:spcPts val="0"/>
              </a:spcBef>
              <a:spcAft>
                <a:spcPts val="0"/>
              </a:spcAft>
              <a:buSzPts val="2000"/>
              <a:buNone/>
            </a:pPr>
            <a:r>
              <a:rPr lang="en-US" sz="2000"/>
              <a:t>Final normalized relations for Hoosier Burger:</a:t>
            </a:r>
            <a:endParaRPr/>
          </a:p>
          <a:p>
            <a:pPr indent="0" lvl="1" marL="588518" rtl="0" algn="l">
              <a:lnSpc>
                <a:spcPct val="100000"/>
              </a:lnSpc>
              <a:spcBef>
                <a:spcPts val="0"/>
              </a:spcBef>
              <a:spcAft>
                <a:spcPts val="0"/>
              </a:spcAft>
              <a:buSzPts val="2000"/>
              <a:buNone/>
            </a:pPr>
            <a:r>
              <a:rPr lang="en-US" sz="2000"/>
              <a:t>SALE(Receipt_Number,Sale_Date)</a:t>
            </a:r>
            <a:endParaRPr/>
          </a:p>
          <a:p>
            <a:pPr indent="0" lvl="1" marL="588518" rtl="0" algn="l">
              <a:lnSpc>
                <a:spcPct val="100000"/>
              </a:lnSpc>
              <a:spcBef>
                <a:spcPts val="0"/>
              </a:spcBef>
              <a:spcAft>
                <a:spcPts val="0"/>
              </a:spcAft>
              <a:buSzPts val="2000"/>
              <a:buNone/>
            </a:pPr>
            <a:r>
              <a:rPr lang="en-US" sz="2000"/>
              <a:t>PRODUCT(Product_ID,Product_Description)</a:t>
            </a:r>
            <a:endParaRPr/>
          </a:p>
          <a:p>
            <a:pPr indent="0" lvl="1" marL="588518" rtl="0" algn="l">
              <a:lnSpc>
                <a:spcPct val="100000"/>
              </a:lnSpc>
              <a:spcBef>
                <a:spcPts val="0"/>
              </a:spcBef>
              <a:spcAft>
                <a:spcPts val="0"/>
              </a:spcAft>
              <a:buSzPts val="2000"/>
              <a:buNone/>
            </a:pPr>
            <a:r>
              <a:rPr lang="en-US" sz="2000"/>
              <a:t>INVOICE(Vendor_ID,Invoice_Number,Invoice_Date,Paid?)</a:t>
            </a:r>
            <a:endParaRPr/>
          </a:p>
          <a:p>
            <a:pPr indent="0" lvl="1" marL="588518" rtl="0" algn="l">
              <a:lnSpc>
                <a:spcPct val="100000"/>
              </a:lnSpc>
              <a:spcBef>
                <a:spcPts val="0"/>
              </a:spcBef>
              <a:spcAft>
                <a:spcPts val="0"/>
              </a:spcAft>
              <a:buSzPts val="2000"/>
              <a:buNone/>
            </a:pPr>
            <a:r>
              <a:rPr lang="en-US" sz="2000"/>
              <a:t>INVENTORY ITEM(Item_Number,Item_Description,Quantity_in_ Stock,Minimum_Order_Quantity,Type_of_Item)</a:t>
            </a:r>
            <a:endParaRPr/>
          </a:p>
          <a:p>
            <a:pPr indent="0" lvl="1" marL="588518" rtl="0" algn="l">
              <a:lnSpc>
                <a:spcPct val="100000"/>
              </a:lnSpc>
              <a:spcBef>
                <a:spcPts val="0"/>
              </a:spcBef>
              <a:spcAft>
                <a:spcPts val="0"/>
              </a:spcAft>
              <a:buSzPts val="2000"/>
              <a:buNone/>
            </a:pPr>
            <a:r>
              <a:rPr lang="en-US" sz="2000"/>
              <a:t>ITEM SALE(Receipt_Number,Product_ID,Quantity_Sold)</a:t>
            </a:r>
            <a:endParaRPr/>
          </a:p>
          <a:p>
            <a:pPr indent="0" lvl="1" marL="588518" rtl="0" algn="l">
              <a:lnSpc>
                <a:spcPct val="100000"/>
              </a:lnSpc>
              <a:spcBef>
                <a:spcPts val="0"/>
              </a:spcBef>
              <a:spcAft>
                <a:spcPts val="0"/>
              </a:spcAft>
              <a:buSzPts val="2000"/>
              <a:buNone/>
            </a:pPr>
            <a:r>
              <a:rPr lang="en-US" sz="2000"/>
              <a:t>INVOICE ITEM(Vendor_ID,Invoice_Number,Item_Number,Quantity_Added)</a:t>
            </a:r>
            <a:endParaRPr/>
          </a:p>
          <a:p>
            <a:pPr indent="0" lvl="1" marL="588518" rtl="0" algn="l">
              <a:lnSpc>
                <a:spcPct val="100000"/>
              </a:lnSpc>
              <a:spcBef>
                <a:spcPts val="0"/>
              </a:spcBef>
              <a:spcAft>
                <a:spcPts val="0"/>
              </a:spcAft>
              <a:buSzPts val="2000"/>
              <a:buNone/>
            </a:pPr>
            <a:r>
              <a:rPr lang="en-US" sz="2000"/>
              <a:t>RECIPE(Product_ID,Item_Number,Quantity_Used)</a:t>
            </a:r>
            <a:endParaRPr/>
          </a:p>
          <a:p>
            <a:pPr indent="0" lvl="1" marL="588518" rtl="0" algn="l">
              <a:lnSpc>
                <a:spcPct val="100000"/>
              </a:lnSpc>
              <a:spcBef>
                <a:spcPts val="0"/>
              </a:spcBef>
              <a:spcAft>
                <a:spcPts val="0"/>
              </a:spcAft>
              <a:buSzPts val="2000"/>
              <a:buNone/>
            </a:pPr>
            <a:r>
              <a:rPr lang="en-US" sz="2000"/>
              <a:t>VENDOR(Vendor_ID,Vendor_Name)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2"/>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Learning Objectives</a:t>
            </a:r>
            <a:endParaRPr/>
          </a:p>
        </p:txBody>
      </p:sp>
      <p:sp>
        <p:nvSpPr>
          <p:cNvPr id="443" name="Google Shape;443;p42"/>
          <p:cNvSpPr txBox="1"/>
          <p:nvPr>
            <p:ph idx="1" type="body"/>
          </p:nvPr>
        </p:nvSpPr>
        <p:spPr>
          <a:xfrm>
            <a:off x="457200" y="1556326"/>
            <a:ext cx="8229600" cy="4434275"/>
          </a:xfrm>
          <a:prstGeom prst="rect">
            <a:avLst/>
          </a:prstGeom>
          <a:noFill/>
          <a:ln>
            <a:noFill/>
          </a:ln>
        </p:spPr>
        <p:txBody>
          <a:bodyPr anchorCtr="0" anchor="t" bIns="0" lIns="0" spcFirstLastPara="1" rIns="0" wrap="square" tIns="0">
            <a:noAutofit/>
          </a:bodyPr>
          <a:lstStyle/>
          <a:p>
            <a:pPr indent="0" lvl="0" marL="432" rtl="0" algn="l">
              <a:lnSpc>
                <a:spcPct val="100000"/>
              </a:lnSpc>
              <a:spcBef>
                <a:spcPts val="0"/>
              </a:spcBef>
              <a:spcAft>
                <a:spcPts val="0"/>
              </a:spcAft>
              <a:buSzPts val="1800"/>
              <a:buNone/>
            </a:pPr>
            <a:r>
              <a:rPr b="1" lang="en-US" sz="1800">
                <a:solidFill>
                  <a:srgbClr val="007FA3"/>
                </a:solidFill>
              </a:rPr>
              <a:t>5.1</a:t>
            </a:r>
            <a:r>
              <a:rPr lang="en-US" sz="1800"/>
              <a:t> Describe the database design process, its outcomes, and the relational database model</a:t>
            </a:r>
            <a:endParaRPr/>
          </a:p>
          <a:p>
            <a:pPr indent="0" lvl="0" marL="432" rtl="0" algn="l">
              <a:lnSpc>
                <a:spcPct val="100000"/>
              </a:lnSpc>
              <a:spcBef>
                <a:spcPts val="1500"/>
              </a:spcBef>
              <a:spcAft>
                <a:spcPts val="0"/>
              </a:spcAft>
              <a:buSzPts val="1800"/>
              <a:buNone/>
            </a:pPr>
            <a:r>
              <a:rPr b="1" lang="en-US" sz="1800">
                <a:solidFill>
                  <a:srgbClr val="007FA3"/>
                </a:solidFill>
              </a:rPr>
              <a:t>5.2</a:t>
            </a:r>
            <a:r>
              <a:rPr b="1" lang="en-US" sz="1800">
                <a:solidFill>
                  <a:schemeClr val="accent1"/>
                </a:solidFill>
              </a:rPr>
              <a:t> </a:t>
            </a:r>
            <a:r>
              <a:rPr lang="en-US" sz="1800"/>
              <a:t>Describe normalization and the rules for second and third normal form</a:t>
            </a:r>
            <a:endParaRPr/>
          </a:p>
          <a:p>
            <a:pPr indent="0" lvl="0" marL="432" rtl="0" algn="l">
              <a:lnSpc>
                <a:spcPct val="100000"/>
              </a:lnSpc>
              <a:spcBef>
                <a:spcPts val="1500"/>
              </a:spcBef>
              <a:spcAft>
                <a:spcPts val="0"/>
              </a:spcAft>
              <a:buSzPts val="1800"/>
              <a:buNone/>
            </a:pPr>
            <a:r>
              <a:rPr b="1" lang="en-US" sz="1800">
                <a:solidFill>
                  <a:srgbClr val="007FA3"/>
                </a:solidFill>
              </a:rPr>
              <a:t>5.3</a:t>
            </a:r>
            <a:r>
              <a:rPr lang="en-US" sz="1800"/>
              <a:t> Transform an entity-relationship (E-R) diagram into an equivalent set of well-structured (normalized) relations</a:t>
            </a:r>
            <a:endParaRPr/>
          </a:p>
          <a:p>
            <a:pPr indent="0" lvl="0" marL="432" rtl="0" algn="l">
              <a:lnSpc>
                <a:spcPct val="100000"/>
              </a:lnSpc>
              <a:spcBef>
                <a:spcPts val="1500"/>
              </a:spcBef>
              <a:spcAft>
                <a:spcPts val="0"/>
              </a:spcAft>
              <a:buSzPts val="1800"/>
              <a:buNone/>
            </a:pPr>
            <a:r>
              <a:rPr b="1" lang="en-US" sz="1800">
                <a:solidFill>
                  <a:srgbClr val="007FA3"/>
                </a:solidFill>
              </a:rPr>
              <a:t>5.4</a:t>
            </a:r>
            <a:r>
              <a:rPr b="1" lang="en-US" sz="1800">
                <a:solidFill>
                  <a:schemeClr val="accent1"/>
                </a:solidFill>
              </a:rPr>
              <a:t> </a:t>
            </a:r>
            <a:r>
              <a:rPr lang="en-US" sz="1800"/>
              <a:t>Merge normalized relations from separate user views into a consolidated set of well-structured relations</a:t>
            </a:r>
            <a:endParaRPr/>
          </a:p>
          <a:p>
            <a:pPr indent="0" lvl="0" marL="432" rtl="0" algn="l">
              <a:lnSpc>
                <a:spcPct val="100000"/>
              </a:lnSpc>
              <a:spcBef>
                <a:spcPts val="1500"/>
              </a:spcBef>
              <a:spcAft>
                <a:spcPts val="0"/>
              </a:spcAft>
              <a:buSzPts val="1800"/>
              <a:buNone/>
            </a:pPr>
            <a:r>
              <a:rPr b="1" lang="en-US" sz="1800">
                <a:solidFill>
                  <a:srgbClr val="C00000"/>
                </a:solidFill>
              </a:rPr>
              <a:t>5.5 Describe physical database design concepts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3"/>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Physical File and Database Design</a:t>
            </a:r>
            <a:endParaRPr/>
          </a:p>
        </p:txBody>
      </p:sp>
      <p:sp>
        <p:nvSpPr>
          <p:cNvPr id="449" name="Google Shape;449;p43"/>
          <p:cNvSpPr txBox="1"/>
          <p:nvPr>
            <p:ph idx="2" type="body"/>
          </p:nvPr>
        </p:nvSpPr>
        <p:spPr>
          <a:xfrm>
            <a:off x="457200" y="1781359"/>
            <a:ext cx="8229600" cy="3393955"/>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000"/>
              <a:buChar char="•"/>
            </a:pPr>
            <a:r>
              <a:rPr lang="en-US" sz="2000"/>
              <a:t>Designing physical files/databases requires the following information:</a:t>
            </a:r>
            <a:endParaRPr/>
          </a:p>
          <a:p>
            <a:pPr indent="-284400" lvl="1" marL="742950" rtl="0" algn="l">
              <a:lnSpc>
                <a:spcPct val="100000"/>
              </a:lnSpc>
              <a:spcBef>
                <a:spcPts val="0"/>
              </a:spcBef>
              <a:spcAft>
                <a:spcPts val="0"/>
              </a:spcAft>
              <a:buSzPts val="2000"/>
              <a:buChar char="–"/>
            </a:pPr>
            <a:r>
              <a:rPr lang="en-US" sz="2000"/>
              <a:t>Normalized relations, including volume estimates</a:t>
            </a:r>
            <a:endParaRPr/>
          </a:p>
          <a:p>
            <a:pPr indent="-284400" lvl="1" marL="742950" rtl="0" algn="l">
              <a:lnSpc>
                <a:spcPct val="100000"/>
              </a:lnSpc>
              <a:spcBef>
                <a:spcPts val="0"/>
              </a:spcBef>
              <a:spcAft>
                <a:spcPts val="0"/>
              </a:spcAft>
              <a:buSzPts val="2000"/>
              <a:buChar char="–"/>
            </a:pPr>
            <a:r>
              <a:rPr lang="en-US" sz="2000"/>
              <a:t>Definitions of each attribute</a:t>
            </a:r>
            <a:endParaRPr/>
          </a:p>
          <a:p>
            <a:pPr indent="-284400" lvl="1" marL="742950" rtl="0" algn="l">
              <a:lnSpc>
                <a:spcPct val="100000"/>
              </a:lnSpc>
              <a:spcBef>
                <a:spcPts val="0"/>
              </a:spcBef>
              <a:spcAft>
                <a:spcPts val="0"/>
              </a:spcAft>
              <a:buSzPts val="2000"/>
              <a:buChar char="–"/>
            </a:pPr>
            <a:r>
              <a:rPr lang="en-US" sz="2000"/>
              <a:t>Descriptions of where and when data are used: entered, retrieved, deleted, and updated (including frequencies)</a:t>
            </a:r>
            <a:endParaRPr/>
          </a:p>
          <a:p>
            <a:pPr indent="-284400" lvl="1" marL="742950" rtl="0" algn="l">
              <a:lnSpc>
                <a:spcPct val="100000"/>
              </a:lnSpc>
              <a:spcBef>
                <a:spcPts val="0"/>
              </a:spcBef>
              <a:spcAft>
                <a:spcPts val="0"/>
              </a:spcAft>
              <a:buSzPts val="2000"/>
              <a:buChar char="–"/>
            </a:pPr>
            <a:r>
              <a:rPr lang="en-US" sz="2000"/>
              <a:t>Expectations or requirements for response time and data integrity</a:t>
            </a:r>
            <a:endParaRPr/>
          </a:p>
          <a:p>
            <a:pPr indent="-284400" lvl="1" marL="742950" rtl="0" algn="l">
              <a:lnSpc>
                <a:spcPct val="100000"/>
              </a:lnSpc>
              <a:spcBef>
                <a:spcPts val="0"/>
              </a:spcBef>
              <a:spcAft>
                <a:spcPts val="0"/>
              </a:spcAft>
              <a:buSzPts val="2000"/>
              <a:buChar char="–"/>
            </a:pPr>
            <a:r>
              <a:rPr lang="en-US" sz="2000"/>
              <a:t>Descriptions of the technologies used for implementing the files and database so that the range of required decisions and choices for each is known</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4"/>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Designing Fields</a:t>
            </a:r>
            <a:endParaRPr/>
          </a:p>
        </p:txBody>
      </p:sp>
      <p:sp>
        <p:nvSpPr>
          <p:cNvPr id="455" name="Google Shape;455;p44"/>
          <p:cNvSpPr txBox="1"/>
          <p:nvPr>
            <p:ph idx="2" type="body"/>
          </p:nvPr>
        </p:nvSpPr>
        <p:spPr>
          <a:xfrm>
            <a:off x="457200" y="1819067"/>
            <a:ext cx="8229600" cy="2713705"/>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000"/>
              <a:buChar char="•"/>
            </a:pPr>
            <a:r>
              <a:rPr b="1" lang="en-US" sz="2000">
                <a:solidFill>
                  <a:schemeClr val="dk1"/>
                </a:solidFill>
              </a:rPr>
              <a:t>Field</a:t>
            </a:r>
            <a:r>
              <a:rPr lang="en-US" sz="2000"/>
              <a:t> – smallest unit of named application data recognized by system software</a:t>
            </a:r>
            <a:endParaRPr/>
          </a:p>
          <a:p>
            <a:pPr indent="-284400" lvl="1" marL="742950" rtl="0" algn="l">
              <a:lnSpc>
                <a:spcPct val="100000"/>
              </a:lnSpc>
              <a:spcBef>
                <a:spcPts val="600"/>
              </a:spcBef>
              <a:spcAft>
                <a:spcPts val="0"/>
              </a:spcAft>
              <a:buSzPts val="2000"/>
              <a:buChar char="–"/>
            </a:pPr>
            <a:r>
              <a:rPr lang="en-US" sz="2000"/>
              <a:t>An attribute from a relation is now recognized as a field in a database</a:t>
            </a:r>
            <a:endParaRPr/>
          </a:p>
          <a:p>
            <a:pPr indent="-255600" lvl="0" marL="256032" rtl="0" algn="l">
              <a:lnSpc>
                <a:spcPct val="100000"/>
              </a:lnSpc>
              <a:spcBef>
                <a:spcPts val="1500"/>
              </a:spcBef>
              <a:spcAft>
                <a:spcPts val="0"/>
              </a:spcAft>
              <a:buSzPts val="2000"/>
              <a:buChar char="•"/>
            </a:pPr>
            <a:r>
              <a:rPr b="1" lang="en-US" sz="2000">
                <a:solidFill>
                  <a:schemeClr val="dk1"/>
                </a:solidFill>
              </a:rPr>
              <a:t>Data type </a:t>
            </a:r>
            <a:r>
              <a:rPr lang="en-US" sz="2000"/>
              <a:t>– coding scheme recognized by system software for representing organizational data</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45"/>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Choosing Data Types</a:t>
            </a:r>
            <a:endParaRPr/>
          </a:p>
        </p:txBody>
      </p:sp>
      <p:sp>
        <p:nvSpPr>
          <p:cNvPr id="461" name="Google Shape;461;p45"/>
          <p:cNvSpPr txBox="1"/>
          <p:nvPr>
            <p:ph idx="2" type="body"/>
          </p:nvPr>
        </p:nvSpPr>
        <p:spPr>
          <a:xfrm>
            <a:off x="457200" y="1714676"/>
            <a:ext cx="8229600" cy="1851944"/>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000"/>
              <a:buChar char="•"/>
            </a:pPr>
            <a:r>
              <a:rPr lang="en-US" sz="2000"/>
              <a:t>Selecting a data type requires balancing four objectives:</a:t>
            </a:r>
            <a:endParaRPr/>
          </a:p>
          <a:p>
            <a:pPr indent="-284400" lvl="1" marL="742950" rtl="0" algn="l">
              <a:lnSpc>
                <a:spcPct val="100000"/>
              </a:lnSpc>
              <a:spcBef>
                <a:spcPts val="600"/>
              </a:spcBef>
              <a:spcAft>
                <a:spcPts val="0"/>
              </a:spcAft>
              <a:buSzPts val="2000"/>
              <a:buChar char="–"/>
            </a:pPr>
            <a:r>
              <a:rPr lang="en-US" sz="2000"/>
              <a:t>Minimize storage space</a:t>
            </a:r>
            <a:endParaRPr/>
          </a:p>
          <a:p>
            <a:pPr indent="-284400" lvl="1" marL="742950" rtl="0" algn="l">
              <a:lnSpc>
                <a:spcPct val="100000"/>
              </a:lnSpc>
              <a:spcBef>
                <a:spcPts val="600"/>
              </a:spcBef>
              <a:spcAft>
                <a:spcPts val="0"/>
              </a:spcAft>
              <a:buSzPts val="2000"/>
              <a:buChar char="–"/>
            </a:pPr>
            <a:r>
              <a:rPr lang="en-US" sz="2000"/>
              <a:t>Represent all possible values of the field</a:t>
            </a:r>
            <a:endParaRPr/>
          </a:p>
          <a:p>
            <a:pPr indent="-284400" lvl="1" marL="742950" rtl="0" algn="l">
              <a:lnSpc>
                <a:spcPct val="100000"/>
              </a:lnSpc>
              <a:spcBef>
                <a:spcPts val="600"/>
              </a:spcBef>
              <a:spcAft>
                <a:spcPts val="0"/>
              </a:spcAft>
              <a:buSzPts val="2000"/>
              <a:buChar char="–"/>
            </a:pPr>
            <a:r>
              <a:rPr lang="en-US" sz="2000"/>
              <a:t>Improve data integrity of the field</a:t>
            </a:r>
            <a:endParaRPr/>
          </a:p>
          <a:p>
            <a:pPr indent="-284400" lvl="1" marL="742950" rtl="0" algn="l">
              <a:lnSpc>
                <a:spcPct val="100000"/>
              </a:lnSpc>
              <a:spcBef>
                <a:spcPts val="600"/>
              </a:spcBef>
              <a:spcAft>
                <a:spcPts val="0"/>
              </a:spcAft>
              <a:buSzPts val="2000"/>
              <a:buChar char="–"/>
            </a:pPr>
            <a:r>
              <a:rPr lang="en-US" sz="2000"/>
              <a:t>Support all data manipulations desired on the field</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46"/>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400"/>
              <a:buFont typeface="Times New Roman"/>
              <a:buNone/>
            </a:pPr>
            <a:r>
              <a:rPr lang="en-US" sz="3400"/>
              <a:t>Commonly Used Data Types in Oracle 10g</a:t>
            </a:r>
            <a:r>
              <a:rPr lang="en-US" sz="100">
                <a:solidFill>
                  <a:schemeClr val="lt1"/>
                </a:solidFill>
              </a:rPr>
              <a:t>ram</a:t>
            </a:r>
            <a:endParaRPr/>
          </a:p>
        </p:txBody>
      </p:sp>
      <p:graphicFrame>
        <p:nvGraphicFramePr>
          <p:cNvPr id="467" name="Google Shape;467;p46"/>
          <p:cNvGraphicFramePr/>
          <p:nvPr/>
        </p:nvGraphicFramePr>
        <p:xfrm>
          <a:off x="457199" y="1485488"/>
          <a:ext cx="3000000" cy="3000000"/>
        </p:xfrm>
        <a:graphic>
          <a:graphicData uri="http://schemas.openxmlformats.org/drawingml/2006/table">
            <a:tbl>
              <a:tblPr bandRow="1" firstRow="1">
                <a:noFill/>
                <a:tableStyleId>{2452BE8F-A617-4898-BC6D-080E2088DD20}</a:tableStyleId>
              </a:tblPr>
              <a:tblGrid>
                <a:gridCol w="1297850"/>
                <a:gridCol w="7064475"/>
              </a:tblGrid>
              <a:tr h="37085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Data Type</a:t>
                      </a:r>
                      <a:endParaRPr/>
                    </a:p>
                  </a:txBody>
                  <a:tcPr marT="45725" marB="45725" marR="91450" marL="914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Description</a:t>
                      </a:r>
                      <a:endParaRPr/>
                    </a:p>
                  </a:txBody>
                  <a:tcPr marT="45725" marB="45725" marR="91450" marL="914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VARCHAR2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Variable-length character data with a maximum length of 4,000 characters; you must enter a maximum field length (e.g., VARCHAR2(30) for a field with a maximum length of 30 characters). A value less than 30 characters will consume only the required space.</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CHAR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Fixed-length character data with a maximum length of 255 characters; default length is 1 character (e.g., CHAR(5) for a field with a fixed length of five characters, capable of holding a value from 0 to 5 characters long).</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LONG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Capable of storing up to two gigabytes of one variable-length character data field (e.g., to hold a medical instruction or a customer comment).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NUMBER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Positive and negative numbers in the range 10–130 to 10126; can specify the precision (total number of digits to the left and right of the decimal point) and the scale (the number of digits to the right of the decimal point) (e.g., NUMBER(5) specifies an integer field with a maximum of 5 digits and NUMBER( 5, 2) specifies a field with no more than five digits and exactly two digits to the right of the decimal point).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Any date from January 1, 4712 B</a:t>
                      </a:r>
                      <a:r>
                        <a:rPr lang="en-US" sz="100" u="none" cap="none" strike="noStrike"/>
                        <a:t> </a:t>
                      </a:r>
                      <a:r>
                        <a:rPr lang="en-US" sz="1400" u="none" cap="none" strike="noStrike"/>
                        <a:t>C to December 31, 4712 A</a:t>
                      </a:r>
                      <a:r>
                        <a:rPr lang="en-US" sz="100" u="none" cap="none" strike="noStrike"/>
                        <a:t> </a:t>
                      </a:r>
                      <a:r>
                        <a:rPr lang="en-US" sz="1400" u="none" cap="none" strike="noStrike"/>
                        <a:t>D; date stores the century, year, month, day, hour, minute, and second.</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BLOB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Binary large object, capable of storing up to four gigabytes of binary data (e.g., a photograph or sound clip).</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47"/>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Calculated Fields</a:t>
            </a:r>
            <a:endParaRPr/>
          </a:p>
        </p:txBody>
      </p:sp>
      <p:sp>
        <p:nvSpPr>
          <p:cNvPr id="473" name="Google Shape;473;p47"/>
          <p:cNvSpPr txBox="1"/>
          <p:nvPr>
            <p:ph idx="2" type="body"/>
          </p:nvPr>
        </p:nvSpPr>
        <p:spPr>
          <a:xfrm>
            <a:off x="457199" y="1710104"/>
            <a:ext cx="8421329" cy="2416368"/>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200"/>
              <a:buChar char="•"/>
            </a:pPr>
            <a:r>
              <a:rPr b="1" lang="en-US" sz="2200">
                <a:solidFill>
                  <a:schemeClr val="dk1"/>
                </a:solidFill>
              </a:rPr>
              <a:t>Calculated field </a:t>
            </a:r>
            <a:r>
              <a:rPr lang="en-US" sz="2200"/>
              <a:t>– field that can be derived from other database fields. Also known as a computed field or a derived field.</a:t>
            </a:r>
            <a:endParaRPr/>
          </a:p>
          <a:p>
            <a:pPr indent="-255600" lvl="0" marL="256032" rtl="0" algn="l">
              <a:lnSpc>
                <a:spcPct val="100000"/>
              </a:lnSpc>
              <a:spcBef>
                <a:spcPts val="1500"/>
              </a:spcBef>
              <a:spcAft>
                <a:spcPts val="0"/>
              </a:spcAft>
              <a:buSzPts val="2200"/>
              <a:buChar char="•"/>
            </a:pPr>
            <a:r>
              <a:rPr lang="en-US" sz="2200"/>
              <a:t>It is common for an attribute to be mathematically related to other data</a:t>
            </a:r>
            <a:endParaRPr/>
          </a:p>
          <a:p>
            <a:pPr indent="-255600" lvl="0" marL="256032" rtl="0" algn="l">
              <a:lnSpc>
                <a:spcPct val="100000"/>
              </a:lnSpc>
              <a:spcBef>
                <a:spcPts val="1500"/>
              </a:spcBef>
              <a:spcAft>
                <a:spcPts val="0"/>
              </a:spcAft>
              <a:buSzPts val="2200"/>
              <a:buChar char="•"/>
            </a:pPr>
            <a:r>
              <a:rPr lang="en-US" sz="2200"/>
              <a:t>The database will either stored or compute the calculated field when requested</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48"/>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Controlling Data Integrity</a:t>
            </a:r>
            <a:endParaRPr/>
          </a:p>
        </p:txBody>
      </p:sp>
      <p:sp>
        <p:nvSpPr>
          <p:cNvPr id="479" name="Google Shape;479;p48"/>
          <p:cNvSpPr txBox="1"/>
          <p:nvPr>
            <p:ph idx="2" type="body"/>
          </p:nvPr>
        </p:nvSpPr>
        <p:spPr>
          <a:xfrm>
            <a:off x="457200" y="1656469"/>
            <a:ext cx="8377084" cy="3044725"/>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1800"/>
              <a:buChar char="•"/>
            </a:pPr>
            <a:r>
              <a:rPr b="1" lang="en-US" sz="1800">
                <a:solidFill>
                  <a:schemeClr val="dk1"/>
                </a:solidFill>
              </a:rPr>
              <a:t>Default value </a:t>
            </a:r>
            <a:r>
              <a:rPr lang="en-US" sz="1800"/>
              <a:t>– value a field will assume unless an explicit value is entered for that field</a:t>
            </a:r>
            <a:endParaRPr/>
          </a:p>
          <a:p>
            <a:pPr indent="-255600" lvl="0" marL="256032" rtl="0" algn="l">
              <a:lnSpc>
                <a:spcPct val="100000"/>
              </a:lnSpc>
              <a:spcBef>
                <a:spcPts val="1500"/>
              </a:spcBef>
              <a:spcAft>
                <a:spcPts val="0"/>
              </a:spcAft>
              <a:buSzPts val="1800"/>
              <a:buChar char="•"/>
            </a:pPr>
            <a:r>
              <a:rPr b="1" lang="en-US" sz="1800">
                <a:solidFill>
                  <a:schemeClr val="dk1"/>
                </a:solidFill>
              </a:rPr>
              <a:t>Range control –</a:t>
            </a:r>
            <a:r>
              <a:rPr b="1" lang="en-US" sz="1800">
                <a:solidFill>
                  <a:srgbClr val="007FA3"/>
                </a:solidFill>
              </a:rPr>
              <a:t> </a:t>
            </a:r>
            <a:r>
              <a:rPr lang="en-US" sz="1800"/>
              <a:t>limits values (numeric or alpha-numeric data) that can be entered into a field</a:t>
            </a:r>
            <a:endParaRPr/>
          </a:p>
          <a:p>
            <a:pPr indent="-255600" lvl="0" marL="256032" rtl="0" algn="l">
              <a:lnSpc>
                <a:spcPct val="100000"/>
              </a:lnSpc>
              <a:spcBef>
                <a:spcPts val="1500"/>
              </a:spcBef>
              <a:spcAft>
                <a:spcPts val="0"/>
              </a:spcAft>
              <a:buSzPts val="1800"/>
              <a:buChar char="•"/>
            </a:pPr>
            <a:r>
              <a:rPr b="1" lang="en-US" sz="1800">
                <a:solidFill>
                  <a:schemeClr val="dk1"/>
                </a:solidFill>
              </a:rPr>
              <a:t>Referential integrity </a:t>
            </a:r>
            <a:r>
              <a:rPr lang="en-US" sz="1800"/>
              <a:t>– constraint specifying that the value (or existence) of an attribute in one relation depends on the value (or existence) of the same attribute in another relation</a:t>
            </a:r>
            <a:endParaRPr/>
          </a:p>
          <a:p>
            <a:pPr indent="-255600" lvl="0" marL="256032" rtl="0" algn="l">
              <a:lnSpc>
                <a:spcPct val="100000"/>
              </a:lnSpc>
              <a:spcBef>
                <a:spcPts val="1500"/>
              </a:spcBef>
              <a:spcAft>
                <a:spcPts val="0"/>
              </a:spcAft>
              <a:buSzPts val="1800"/>
              <a:buChar char="•"/>
            </a:pPr>
            <a:r>
              <a:rPr b="1" lang="en-US" sz="1800">
                <a:solidFill>
                  <a:schemeClr val="dk1"/>
                </a:solidFill>
              </a:rPr>
              <a:t>Null value </a:t>
            </a:r>
            <a:r>
              <a:rPr lang="en-US" sz="1800"/>
              <a:t>– special field value, distinct from zero, blank, or any other value, that indicates that the value for the field is missing or otherwise unknown</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9"/>
          <p:cNvSpPr txBox="1"/>
          <p:nvPr>
            <p:ph type="title"/>
          </p:nvPr>
        </p:nvSpPr>
        <p:spPr>
          <a:xfrm>
            <a:off x="457200" y="215371"/>
            <a:ext cx="8229600" cy="176091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7FA3"/>
              </a:buClr>
              <a:buSzPts val="2800"/>
              <a:buFont typeface="Times New Roman"/>
              <a:buNone/>
            </a:pPr>
            <a:r>
              <a:rPr lang="en-US" sz="2800"/>
              <a:t>Examples of Referential Integrity Field Controls (a) Referential Integrity Between Relations (b) Referential Integrity Within a Relation</a:t>
            </a:r>
            <a:endParaRPr/>
          </a:p>
        </p:txBody>
      </p:sp>
      <p:pic>
        <p:nvPicPr>
          <p:cNvPr descr="Part a shows referential integrity between relations and part b shows referential integrity within a relation.&#10;Part a. Referential integrity between relations. Relation one. Customer, left parenthesis, Customer, underscore, I D, C u s t, underscore, Name, C u s t, underscore, address, dot dot dot, right parenthesis. Relation two. C u s t, underscore, Order, left parenthesis, Order, underscore, I D, Customer, underscore, I D, Order, underscore, Date, dot dot dot, right parenthesis. And Customer, underscore, I D may not be null because every order must be for some existing customer. Customer, underscore, I D is bold and underlined in first relation.  An arrow is directed towards Customer, underscore, I D in the first relation. Order, underscore, I D is underlined in the second relation. Customer, underscore, I D, is dash underlined in the second relation. &#10;Part b. Referential integrity within a relation. Employee, left parenthesis, Employee, underscore, I D, Supervisor, underscore, I D, E m p l, underscore, Name, dot dot dot, right parenthesis. And Supervisor, underscore, I D, may be null because not all employees have supervisors. Employee, underscore, I D has a solid underline and Supervisor, I D, has dashed underline. An arrow is pointing away from Supervisor, underscore, I D towards Employee, underscore, I D. &#10;" id="485" name="Google Shape;485;p49"/>
          <p:cNvPicPr preferRelativeResize="0"/>
          <p:nvPr/>
        </p:nvPicPr>
        <p:blipFill rotWithShape="1">
          <a:blip r:embed="rId3">
            <a:alphaModFix/>
          </a:blip>
          <a:srcRect b="0" l="0" r="0" t="0"/>
          <a:stretch/>
        </p:blipFill>
        <p:spPr>
          <a:xfrm>
            <a:off x="723900" y="2220537"/>
            <a:ext cx="7775241" cy="320713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5"/>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Database Design</a:t>
            </a:r>
            <a:endParaRPr/>
          </a:p>
        </p:txBody>
      </p:sp>
      <p:sp>
        <p:nvSpPr>
          <p:cNvPr id="198" name="Google Shape;198;p5"/>
          <p:cNvSpPr txBox="1"/>
          <p:nvPr>
            <p:ph idx="2" type="body"/>
          </p:nvPr>
        </p:nvSpPr>
        <p:spPr>
          <a:xfrm>
            <a:off x="460375" y="1660327"/>
            <a:ext cx="8229600" cy="4749900"/>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000"/>
              <a:buChar char="•"/>
            </a:pPr>
            <a:r>
              <a:rPr lang="en-US" sz="2000"/>
              <a:t>File and database design occurs in two steps:</a:t>
            </a:r>
            <a:endParaRPr/>
          </a:p>
          <a:p>
            <a:pPr indent="-429767" lvl="1" marL="741600" rtl="0" algn="l">
              <a:lnSpc>
                <a:spcPct val="100000"/>
              </a:lnSpc>
              <a:spcBef>
                <a:spcPts val="600"/>
              </a:spcBef>
              <a:spcAft>
                <a:spcPts val="0"/>
              </a:spcAft>
              <a:buSzPts val="2000"/>
              <a:buFont typeface="Arial"/>
              <a:buAutoNum type="arabicPeriod"/>
            </a:pPr>
            <a:r>
              <a:rPr lang="en-US" sz="2000"/>
              <a:t>Develop a logical database model, which describes data using notation that corresponds to a data organization used by a database management system</a:t>
            </a:r>
            <a:endParaRPr/>
          </a:p>
          <a:p>
            <a:pPr indent="-429768" lvl="2" marL="1141650" rtl="0" algn="l">
              <a:lnSpc>
                <a:spcPct val="100000"/>
              </a:lnSpc>
              <a:spcBef>
                <a:spcPts val="600"/>
              </a:spcBef>
              <a:spcAft>
                <a:spcPts val="0"/>
              </a:spcAft>
              <a:buSzPts val="2000"/>
              <a:buChar char="▪"/>
            </a:pPr>
            <a:r>
              <a:rPr lang="en-US" sz="2000"/>
              <a:t>Relational database model</a:t>
            </a:r>
            <a:endParaRPr/>
          </a:p>
          <a:p>
            <a:pPr indent="-429767" lvl="1" marL="741600" rtl="0" algn="l">
              <a:lnSpc>
                <a:spcPct val="100000"/>
              </a:lnSpc>
              <a:spcBef>
                <a:spcPts val="600"/>
              </a:spcBef>
              <a:spcAft>
                <a:spcPts val="0"/>
              </a:spcAft>
              <a:buSzPts val="2000"/>
              <a:buFont typeface="Arial"/>
              <a:buAutoNum type="arabicPeriod"/>
            </a:pPr>
            <a:r>
              <a:rPr lang="en-US" sz="2000"/>
              <a:t>Prescribe the technical specifications for computer files and databases in which to store the data</a:t>
            </a:r>
            <a:endParaRPr/>
          </a:p>
          <a:p>
            <a:pPr indent="-429768" lvl="2" marL="1141650" rtl="0" algn="l">
              <a:lnSpc>
                <a:spcPct val="100000"/>
              </a:lnSpc>
              <a:spcBef>
                <a:spcPts val="600"/>
              </a:spcBef>
              <a:spcAft>
                <a:spcPts val="0"/>
              </a:spcAft>
              <a:buSzPts val="2000"/>
              <a:buChar char="▪"/>
            </a:pPr>
            <a:r>
              <a:rPr lang="en-US" sz="2000"/>
              <a:t>Physical database design provides specifications</a:t>
            </a:r>
            <a:endParaRPr/>
          </a:p>
          <a:p>
            <a:pPr indent="-429768" lvl="2" marL="1141650" rtl="0" algn="l">
              <a:lnSpc>
                <a:spcPct val="100000"/>
              </a:lnSpc>
              <a:spcBef>
                <a:spcPts val="600"/>
              </a:spcBef>
              <a:spcAft>
                <a:spcPts val="0"/>
              </a:spcAft>
              <a:buSzPts val="2000"/>
              <a:buChar char="▪"/>
            </a:pPr>
            <a:r>
              <a:rPr lang="en-US" sz="2000"/>
              <a:t>Logical and physical database design in parallel with other system design steps</a:t>
            </a:r>
            <a:endParaRPr/>
          </a:p>
          <a:p>
            <a:pPr indent="-302768" lvl="2" marL="1141650" rtl="0" algn="l">
              <a:lnSpc>
                <a:spcPct val="100000"/>
              </a:lnSpc>
              <a:spcBef>
                <a:spcPts val="600"/>
              </a:spcBef>
              <a:spcAft>
                <a:spcPts val="0"/>
              </a:spcAft>
              <a:buSzPts val="2000"/>
              <a:buFont typeface="Arial"/>
              <a:buNone/>
            </a:pPr>
            <a:r>
              <a:t/>
            </a:r>
            <a:endParaRPr sz="2000"/>
          </a:p>
          <a:p>
            <a:pPr indent="-302768" lvl="2" marL="1141650" rtl="0" algn="l">
              <a:lnSpc>
                <a:spcPct val="100000"/>
              </a:lnSpc>
              <a:spcBef>
                <a:spcPts val="600"/>
              </a:spcBef>
              <a:spcAft>
                <a:spcPts val="0"/>
              </a:spcAft>
              <a:buSzPts val="2000"/>
              <a:buNone/>
            </a:pPr>
            <a:r>
              <a:t/>
            </a:r>
            <a:endParaRPr sz="2000"/>
          </a:p>
          <a:p>
            <a:pPr indent="-302767" lvl="1" marL="741600" rtl="0" algn="l">
              <a:lnSpc>
                <a:spcPct val="100000"/>
              </a:lnSpc>
              <a:spcBef>
                <a:spcPts val="600"/>
              </a:spcBef>
              <a:spcAft>
                <a:spcPts val="0"/>
              </a:spcAft>
              <a:buSzPts val="2000"/>
              <a:buFont typeface="Arial"/>
              <a:buNone/>
            </a:pPr>
            <a:r>
              <a:t/>
            </a:r>
            <a:endParaRPr sz="20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0"/>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Designing Physical Tables </a:t>
            </a:r>
            <a:r>
              <a:rPr b="0" lang="en-US" sz="2000"/>
              <a:t>(1 of 3)</a:t>
            </a:r>
            <a:endParaRPr b="0"/>
          </a:p>
        </p:txBody>
      </p:sp>
      <p:sp>
        <p:nvSpPr>
          <p:cNvPr id="491" name="Google Shape;491;p50"/>
          <p:cNvSpPr txBox="1"/>
          <p:nvPr>
            <p:ph idx="2" type="body"/>
          </p:nvPr>
        </p:nvSpPr>
        <p:spPr>
          <a:xfrm>
            <a:off x="457200" y="1681705"/>
            <a:ext cx="8229600" cy="2287547"/>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000"/>
              <a:buChar char="•"/>
            </a:pPr>
            <a:r>
              <a:rPr lang="en-US" sz="2000"/>
              <a:t>A relational table is a set of related tables related by foreign keys referencing primary keys</a:t>
            </a:r>
            <a:endParaRPr/>
          </a:p>
          <a:p>
            <a:pPr indent="-255600" lvl="0" marL="256032" rtl="0" algn="l">
              <a:lnSpc>
                <a:spcPct val="100000"/>
              </a:lnSpc>
              <a:spcBef>
                <a:spcPts val="1500"/>
              </a:spcBef>
              <a:spcAft>
                <a:spcPts val="0"/>
              </a:spcAft>
              <a:buSzPts val="2000"/>
              <a:buChar char="•"/>
            </a:pPr>
            <a:r>
              <a:rPr b="1" lang="en-US" sz="2000">
                <a:solidFill>
                  <a:schemeClr val="dk1"/>
                </a:solidFill>
              </a:rPr>
              <a:t>Physical table </a:t>
            </a:r>
            <a:r>
              <a:rPr lang="en-US" sz="2000"/>
              <a:t>– named set of rows and columns that specifies the fields in each row of the table</a:t>
            </a:r>
            <a:endParaRPr/>
          </a:p>
          <a:p>
            <a:pPr indent="-255600" lvl="0" marL="256032" rtl="0" algn="l">
              <a:lnSpc>
                <a:spcPct val="100000"/>
              </a:lnSpc>
              <a:spcBef>
                <a:spcPts val="1500"/>
              </a:spcBef>
              <a:spcAft>
                <a:spcPts val="0"/>
              </a:spcAft>
              <a:buSzPts val="2000"/>
              <a:buChar char="•"/>
            </a:pPr>
            <a:r>
              <a:rPr b="1" lang="en-US" sz="2000">
                <a:solidFill>
                  <a:schemeClr val="dk1"/>
                </a:solidFill>
              </a:rPr>
              <a:t>Denormalization</a:t>
            </a:r>
            <a:r>
              <a:rPr lang="en-US" sz="2000"/>
              <a:t> – process of splitting or combining normalized relations into physical tables based on affinity of use of rows and fields</a:t>
            </a:r>
            <a:endParaRPr sz="20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1"/>
          <p:cNvSpPr txBox="1"/>
          <p:nvPr>
            <p:ph type="title"/>
          </p:nvPr>
        </p:nvSpPr>
        <p:spPr>
          <a:xfrm>
            <a:off x="457200" y="215371"/>
            <a:ext cx="8229600" cy="1495442"/>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200"/>
              <a:buFont typeface="Times New Roman"/>
              <a:buNone/>
            </a:pPr>
            <a:r>
              <a:rPr lang="en-US" sz="3200"/>
              <a:t>Examples of Denormalization (a) Denormalization by Columns (b) Denormalization by Rows</a:t>
            </a:r>
            <a:endParaRPr/>
          </a:p>
        </p:txBody>
      </p:sp>
      <p:pic>
        <p:nvPicPr>
          <p:cNvPr descr="Part a shows normalized product relation is split into separate physical tables. Part b shows customer relation is denormalized into separate tables.&#10;Part a. Normalized product relation is split into separate physical tables. Normalized Product Relation. Product, left parenthesis, Product, underscore, I D, Description, Drawing, underscore, Number, Weight, Color, Unit, underscore, Cost, Burden, underscore, Rate, Price, Product, underscore, Manager, right parenthesis.  Denormalized Functional Area Product Relations for Tables. Engineering. E, underscore, Product, left parenthesis, Product, underscore, I D, Description, Drawing, underscore, Number, Weight, Color, right parenthesis. Accounting, A, underscore, Product, left parenthesis, Product, underscore, I D, Unit, underscore, Cost, Burden, underscore, Rate, right parenthesis. Marketing, M, underscore, Product, left parenthesis, Product, underscore, I D, Description, Color, Price, Product, underscore, Manager, right parenthesis. &#10;Part b. Four tables show customer relation is denormalized into separate tables.  A table, titled, Normalized Customer Table. The table has 6 rows and 4 columns. The columns have the following headings from left to right. Customer, underscore, I D, Name, Region, Annual, underscore, Sales. The row entries are as follows. Row 1. Customer, underscore, I D, 1 2 5 6. Name, Rogers. Region, Atlantic. Annual, underscore, Sales, 10000. Row 2. Customer, underscore, I D, 1 3 2 3. Name, Temple. Region, Pacific. Annual, underscore, Sales, 20000. Row 3. Customer, underscore, I D, 1 4 5 5. Name, Gates. Region, South. Annual, underscore, Sales, 15000. Row 4. Customer, underscore, I D, 1 6 2 6. Name, Hope. Region, Pacific. Annual, underscore, Sales, 22000. Row 5. Customer, underscore, I D, 2 4 3 3. Name, Bates. Region, South. Annual, underscore, Sales, 14000. Row 6. Customer, underscore, I D, 2 5 6 6. Name, Balley. Region, Atlantic. Annual, underscore, Sales, 12000. A table, titled, Denormalized A, underscore, Customer Table. The table has 2 rows and 4 columns. The columns have the following headings from left to right. Customer, underscore, I D, Name, Region, Annual, underscore, Sales. The row entries are as follows. Row 1. Customer, underscore, I D, 1 2 5 6. Name, Rogers. Region, Atlantic. Annual, underscore, Sales, 10000. Row 2. Customer, underscore, I D, 2 5 6 6. Name, Balley. Region, Atlantic. Annual, underscore, Sales, 12000. A table, titled, Denormalized P, underscore, Customer Table. The table has 2 rows and 4 columns. The columns have the following headings from left to right. Customer, underscore, I D, Name, Region, Annual, underscore, Sales. The row entries are as follows. Row 1. Customer, underscore, I D, 1 3 2 3. Name, Temple. Region, Pacific. Annual, underscore, Sales, 20000. Row 2. Customer, underscore, I D, 1 6 2 6. Name, Hope. Region, Pacific. Annual, underscore, Sales, 22000. A table, titled, Denormalized S, underscore, Customer. The table has 2 rows and 4 columns. The columns have the following headings from left to right. Customer, underscore, I D, Name, Region, Annual, underscore, Sales. The row entries are as follows. Row 1. Customer, underscore, I D, 1 4 5 5. Name, Gates. Region, South. Annual, underscore, Sales, 15000. Row 2. Customer, underscore, I D, 2 4 3 3. Name, Bates. Region, South. Annual, underscore, Sales, 14000.&#10;" id="497" name="Google Shape;497;p51"/>
          <p:cNvPicPr preferRelativeResize="0"/>
          <p:nvPr/>
        </p:nvPicPr>
        <p:blipFill rotWithShape="1">
          <a:blip r:embed="rId3">
            <a:alphaModFix/>
          </a:blip>
          <a:srcRect b="0" l="0" r="0" t="0"/>
          <a:stretch/>
        </p:blipFill>
        <p:spPr>
          <a:xfrm>
            <a:off x="3151509" y="1919543"/>
            <a:ext cx="2840982" cy="4365114"/>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52"/>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Designing Physical Tables </a:t>
            </a:r>
            <a:r>
              <a:rPr b="0" lang="en-US" sz="2000"/>
              <a:t>(2 of 3)</a:t>
            </a:r>
            <a:endParaRPr b="0"/>
          </a:p>
        </p:txBody>
      </p:sp>
      <p:sp>
        <p:nvSpPr>
          <p:cNvPr id="503" name="Google Shape;503;p52"/>
          <p:cNvSpPr txBox="1"/>
          <p:nvPr>
            <p:ph idx="2" type="body"/>
          </p:nvPr>
        </p:nvSpPr>
        <p:spPr>
          <a:xfrm>
            <a:off x="457200" y="1660163"/>
            <a:ext cx="8229600" cy="3006105"/>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000"/>
              <a:buChar char="•"/>
            </a:pPr>
            <a:r>
              <a:rPr lang="en-US" sz="2000"/>
              <a:t>Partitioning is the capability to split a table into separate sections. Partitioning types include:</a:t>
            </a:r>
            <a:endParaRPr/>
          </a:p>
          <a:p>
            <a:pPr indent="-284400" lvl="1" marL="742950" rtl="0" algn="l">
              <a:lnSpc>
                <a:spcPct val="100000"/>
              </a:lnSpc>
              <a:spcBef>
                <a:spcPts val="600"/>
              </a:spcBef>
              <a:spcAft>
                <a:spcPts val="0"/>
              </a:spcAft>
              <a:buSzPts val="2000"/>
              <a:buChar char="–"/>
            </a:pPr>
            <a:r>
              <a:rPr b="1" lang="en-US" sz="2000"/>
              <a:t>Range partitioning: </a:t>
            </a:r>
            <a:r>
              <a:rPr lang="en-US" sz="2000"/>
              <a:t>partitions are defined by nonoverlapping ranges of values for a specified attribute</a:t>
            </a:r>
            <a:endParaRPr/>
          </a:p>
          <a:p>
            <a:pPr indent="-284400" lvl="1" marL="742950" rtl="0" algn="l">
              <a:lnSpc>
                <a:spcPct val="100000"/>
              </a:lnSpc>
              <a:spcBef>
                <a:spcPts val="600"/>
              </a:spcBef>
              <a:spcAft>
                <a:spcPts val="0"/>
              </a:spcAft>
              <a:buSzPts val="2000"/>
              <a:buChar char="–"/>
            </a:pPr>
            <a:r>
              <a:rPr b="1" lang="en-US" sz="2000"/>
              <a:t>Hash partitioning:</a:t>
            </a:r>
            <a:r>
              <a:rPr lang="en-US" sz="2000"/>
              <a:t> a table row is assigned to a partition by an algorithm and then maps the specified attribute value to a partition</a:t>
            </a:r>
            <a:endParaRPr/>
          </a:p>
          <a:p>
            <a:pPr indent="-284400" lvl="1" marL="742950" rtl="0" algn="l">
              <a:lnSpc>
                <a:spcPct val="100000"/>
              </a:lnSpc>
              <a:spcBef>
                <a:spcPts val="600"/>
              </a:spcBef>
              <a:spcAft>
                <a:spcPts val="0"/>
              </a:spcAft>
              <a:buSzPts val="2000"/>
              <a:buChar char="–"/>
            </a:pPr>
            <a:r>
              <a:rPr b="1" lang="en-US" sz="2000"/>
              <a:t>Composite partitioning: </a:t>
            </a:r>
            <a:r>
              <a:rPr lang="en-US" sz="2000"/>
              <a:t>combines range and hash partitioning by first segregating data by ranges on the designated attribute, and then within each of these partitions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53"/>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Designing Physical Tables </a:t>
            </a:r>
            <a:r>
              <a:rPr b="0" lang="en-US" sz="2000"/>
              <a:t>(3 of 3)</a:t>
            </a:r>
            <a:endParaRPr b="0"/>
          </a:p>
        </p:txBody>
      </p:sp>
      <p:sp>
        <p:nvSpPr>
          <p:cNvPr id="509" name="Google Shape;509;p53"/>
          <p:cNvSpPr txBox="1"/>
          <p:nvPr>
            <p:ph idx="2" type="body"/>
          </p:nvPr>
        </p:nvSpPr>
        <p:spPr>
          <a:xfrm>
            <a:off x="457200" y="1760968"/>
            <a:ext cx="8229600" cy="2770131"/>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000"/>
              <a:buChar char="•"/>
            </a:pPr>
            <a:r>
              <a:rPr lang="en-US" sz="2000"/>
              <a:t>Partitioning helps speed up system performance</a:t>
            </a:r>
            <a:endParaRPr/>
          </a:p>
          <a:p>
            <a:pPr indent="-255600" lvl="0" marL="256032" rtl="0" algn="l">
              <a:lnSpc>
                <a:spcPct val="100000"/>
              </a:lnSpc>
              <a:spcBef>
                <a:spcPts val="1500"/>
              </a:spcBef>
              <a:spcAft>
                <a:spcPts val="0"/>
              </a:spcAft>
              <a:buSzPts val="2000"/>
              <a:buChar char="•"/>
            </a:pPr>
            <a:r>
              <a:rPr lang="en-US" sz="2000"/>
              <a:t>Denormalization can increase change of errors</a:t>
            </a:r>
            <a:endParaRPr/>
          </a:p>
          <a:p>
            <a:pPr indent="-255600" lvl="0" marL="256032" rtl="0" algn="l">
              <a:lnSpc>
                <a:spcPct val="100000"/>
              </a:lnSpc>
              <a:spcBef>
                <a:spcPts val="1500"/>
              </a:spcBef>
              <a:spcAft>
                <a:spcPts val="0"/>
              </a:spcAft>
              <a:buSzPts val="2000"/>
              <a:buChar char="•"/>
            </a:pPr>
            <a:r>
              <a:rPr lang="en-US" sz="2000"/>
              <a:t>Three common situations where denormalization is used are:</a:t>
            </a:r>
            <a:endParaRPr/>
          </a:p>
          <a:p>
            <a:pPr indent="-429768" lvl="1" marL="740664" rtl="0" algn="l">
              <a:lnSpc>
                <a:spcPct val="100000"/>
              </a:lnSpc>
              <a:spcBef>
                <a:spcPts val="600"/>
              </a:spcBef>
              <a:spcAft>
                <a:spcPts val="0"/>
              </a:spcAft>
              <a:buSzPts val="2000"/>
              <a:buFont typeface="Arial"/>
              <a:buAutoNum type="arabicPeriod"/>
            </a:pPr>
            <a:r>
              <a:rPr lang="en-US" sz="2000"/>
              <a:t>Two entities with a one-to-one relationship</a:t>
            </a:r>
            <a:endParaRPr/>
          </a:p>
          <a:p>
            <a:pPr indent="-429768" lvl="1" marL="740664" rtl="0" algn="l">
              <a:lnSpc>
                <a:spcPct val="100000"/>
              </a:lnSpc>
              <a:spcBef>
                <a:spcPts val="600"/>
              </a:spcBef>
              <a:spcAft>
                <a:spcPts val="0"/>
              </a:spcAft>
              <a:buSzPts val="2000"/>
              <a:buFont typeface="Arial"/>
              <a:buAutoNum type="arabicPeriod"/>
            </a:pPr>
            <a:r>
              <a:rPr lang="en-US" sz="2000"/>
              <a:t>A many-to-many relationship (associative entity) with nonkey attributes</a:t>
            </a:r>
            <a:endParaRPr/>
          </a:p>
          <a:p>
            <a:pPr indent="-429768" lvl="1" marL="740664" rtl="0" algn="l">
              <a:lnSpc>
                <a:spcPct val="100000"/>
              </a:lnSpc>
              <a:spcBef>
                <a:spcPts val="600"/>
              </a:spcBef>
              <a:spcAft>
                <a:spcPts val="0"/>
              </a:spcAft>
              <a:buSzPts val="2000"/>
              <a:buFont typeface="Arial"/>
              <a:buAutoNum type="arabicPeriod"/>
            </a:pPr>
            <a:r>
              <a:rPr lang="en-US" sz="2000"/>
              <a:t>Reference data</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54"/>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Arranging Table Rows </a:t>
            </a:r>
            <a:r>
              <a:rPr b="0" lang="en-US" sz="2000"/>
              <a:t>(1 of 5)</a:t>
            </a:r>
            <a:endParaRPr b="0"/>
          </a:p>
        </p:txBody>
      </p:sp>
      <p:sp>
        <p:nvSpPr>
          <p:cNvPr id="515" name="Google Shape;515;p54"/>
          <p:cNvSpPr txBox="1"/>
          <p:nvPr>
            <p:ph idx="2" type="body"/>
          </p:nvPr>
        </p:nvSpPr>
        <p:spPr>
          <a:xfrm>
            <a:off x="457200" y="1732680"/>
            <a:ext cx="8229600" cy="2406146"/>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200"/>
              <a:buChar char="•"/>
            </a:pPr>
            <a:r>
              <a:rPr lang="en-US" sz="2200"/>
              <a:t>The result of denormalization is the definition of one or more physical files</a:t>
            </a:r>
            <a:endParaRPr/>
          </a:p>
          <a:p>
            <a:pPr indent="-255600" lvl="0" marL="256032" rtl="0" algn="l">
              <a:lnSpc>
                <a:spcPct val="100000"/>
              </a:lnSpc>
              <a:spcBef>
                <a:spcPts val="1500"/>
              </a:spcBef>
              <a:spcAft>
                <a:spcPts val="0"/>
              </a:spcAft>
              <a:buSzPts val="2200"/>
              <a:buChar char="•"/>
            </a:pPr>
            <a:r>
              <a:rPr b="1" lang="en-US" sz="2200">
                <a:solidFill>
                  <a:schemeClr val="dk1"/>
                </a:solidFill>
              </a:rPr>
              <a:t>Physical file </a:t>
            </a:r>
            <a:r>
              <a:rPr lang="en-US" sz="2200"/>
              <a:t>– named set of table rows stored in a contiguous section of secondary memory</a:t>
            </a:r>
            <a:endParaRPr/>
          </a:p>
          <a:p>
            <a:pPr indent="-255600" lvl="0" marL="256032" rtl="0" algn="l">
              <a:lnSpc>
                <a:spcPct val="100000"/>
              </a:lnSpc>
              <a:spcBef>
                <a:spcPts val="1500"/>
              </a:spcBef>
              <a:spcAft>
                <a:spcPts val="0"/>
              </a:spcAft>
              <a:buSzPts val="2200"/>
              <a:buChar char="•"/>
            </a:pPr>
            <a:r>
              <a:rPr b="1" lang="en-US" sz="2200">
                <a:solidFill>
                  <a:schemeClr val="dk1"/>
                </a:solidFill>
              </a:rPr>
              <a:t>File organization </a:t>
            </a:r>
            <a:r>
              <a:rPr lang="en-US" sz="2200"/>
              <a:t>– technique for physically arranging the records of a file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55"/>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Arranging Table Rows </a:t>
            </a:r>
            <a:r>
              <a:rPr b="0" lang="en-US" sz="2000"/>
              <a:t>(2 of 5)</a:t>
            </a:r>
            <a:endParaRPr b="0"/>
          </a:p>
        </p:txBody>
      </p:sp>
      <p:sp>
        <p:nvSpPr>
          <p:cNvPr id="521" name="Google Shape;521;p55"/>
          <p:cNvSpPr txBox="1"/>
          <p:nvPr>
            <p:ph idx="2" type="body"/>
          </p:nvPr>
        </p:nvSpPr>
        <p:spPr>
          <a:xfrm>
            <a:off x="457200" y="1687661"/>
            <a:ext cx="8229600" cy="3031166"/>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000"/>
              <a:buChar char="•"/>
            </a:pPr>
            <a:r>
              <a:rPr lang="en-US" sz="2000"/>
              <a:t>Objectives for choosing file organization include:</a:t>
            </a:r>
            <a:endParaRPr/>
          </a:p>
          <a:p>
            <a:pPr indent="-283464" lvl="1" marL="740664" rtl="0" algn="l">
              <a:lnSpc>
                <a:spcPct val="100000"/>
              </a:lnSpc>
              <a:spcBef>
                <a:spcPts val="600"/>
              </a:spcBef>
              <a:spcAft>
                <a:spcPts val="0"/>
              </a:spcAft>
              <a:buSzPts val="2000"/>
              <a:buChar char="–"/>
            </a:pPr>
            <a:r>
              <a:rPr lang="en-US" sz="2000"/>
              <a:t>Fast data retrieval</a:t>
            </a:r>
            <a:endParaRPr/>
          </a:p>
          <a:p>
            <a:pPr indent="-283464" lvl="1" marL="740664" rtl="0" algn="l">
              <a:lnSpc>
                <a:spcPct val="100000"/>
              </a:lnSpc>
              <a:spcBef>
                <a:spcPts val="600"/>
              </a:spcBef>
              <a:spcAft>
                <a:spcPts val="0"/>
              </a:spcAft>
              <a:buSzPts val="2000"/>
              <a:buChar char="–"/>
            </a:pPr>
            <a:r>
              <a:rPr lang="en-US" sz="2000"/>
              <a:t>High throughput for processing transactions</a:t>
            </a:r>
            <a:endParaRPr/>
          </a:p>
          <a:p>
            <a:pPr indent="-283464" lvl="1" marL="740664" rtl="0" algn="l">
              <a:lnSpc>
                <a:spcPct val="100000"/>
              </a:lnSpc>
              <a:spcBef>
                <a:spcPts val="600"/>
              </a:spcBef>
              <a:spcAft>
                <a:spcPts val="0"/>
              </a:spcAft>
              <a:buSzPts val="2000"/>
              <a:buChar char="–"/>
            </a:pPr>
            <a:r>
              <a:rPr lang="en-US" sz="2000"/>
              <a:t>Efficient use of storage space</a:t>
            </a:r>
            <a:endParaRPr/>
          </a:p>
          <a:p>
            <a:pPr indent="-283464" lvl="1" marL="740664" rtl="0" algn="l">
              <a:lnSpc>
                <a:spcPct val="100000"/>
              </a:lnSpc>
              <a:spcBef>
                <a:spcPts val="600"/>
              </a:spcBef>
              <a:spcAft>
                <a:spcPts val="0"/>
              </a:spcAft>
              <a:buSzPts val="2000"/>
              <a:buChar char="–"/>
            </a:pPr>
            <a:r>
              <a:rPr lang="en-US" sz="2000"/>
              <a:t>Protection from failures or data loss</a:t>
            </a:r>
            <a:endParaRPr/>
          </a:p>
          <a:p>
            <a:pPr indent="-283464" lvl="1" marL="740664" rtl="0" algn="l">
              <a:lnSpc>
                <a:spcPct val="100000"/>
              </a:lnSpc>
              <a:spcBef>
                <a:spcPts val="600"/>
              </a:spcBef>
              <a:spcAft>
                <a:spcPts val="0"/>
              </a:spcAft>
              <a:buSzPts val="2000"/>
              <a:buChar char="–"/>
            </a:pPr>
            <a:r>
              <a:rPr lang="en-US" sz="2000"/>
              <a:t>Minimizing need for reorganization</a:t>
            </a:r>
            <a:endParaRPr/>
          </a:p>
          <a:p>
            <a:pPr indent="-283464" lvl="1" marL="740664" rtl="0" algn="l">
              <a:lnSpc>
                <a:spcPct val="100000"/>
              </a:lnSpc>
              <a:spcBef>
                <a:spcPts val="600"/>
              </a:spcBef>
              <a:spcAft>
                <a:spcPts val="0"/>
              </a:spcAft>
              <a:buSzPts val="2000"/>
              <a:buChar char="–"/>
            </a:pPr>
            <a:r>
              <a:rPr lang="en-US" sz="2000"/>
              <a:t>Accommodating growth</a:t>
            </a:r>
            <a:endParaRPr/>
          </a:p>
          <a:p>
            <a:pPr indent="-283464" lvl="1" marL="740664" rtl="0" algn="l">
              <a:lnSpc>
                <a:spcPct val="100000"/>
              </a:lnSpc>
              <a:spcBef>
                <a:spcPts val="600"/>
              </a:spcBef>
              <a:spcAft>
                <a:spcPts val="0"/>
              </a:spcAft>
              <a:buSzPts val="2000"/>
              <a:buChar char="–"/>
            </a:pPr>
            <a:r>
              <a:rPr lang="en-US" sz="2000"/>
              <a:t>Security from unauthorized use</a:t>
            </a:r>
            <a:endParaRPr sz="20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56"/>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Arranging Table Rows </a:t>
            </a:r>
            <a:r>
              <a:rPr b="0" lang="en-US" sz="2000"/>
              <a:t>(3 of 5)</a:t>
            </a:r>
            <a:endParaRPr b="0"/>
          </a:p>
        </p:txBody>
      </p:sp>
      <p:sp>
        <p:nvSpPr>
          <p:cNvPr id="527" name="Google Shape;527;p56"/>
          <p:cNvSpPr txBox="1"/>
          <p:nvPr>
            <p:ph idx="2" type="body"/>
          </p:nvPr>
        </p:nvSpPr>
        <p:spPr>
          <a:xfrm>
            <a:off x="457200" y="1701110"/>
            <a:ext cx="8229600" cy="2911437"/>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1800"/>
              <a:buChar char="•"/>
            </a:pPr>
            <a:r>
              <a:rPr b="1" lang="en-US" sz="1800">
                <a:solidFill>
                  <a:schemeClr val="dk1"/>
                </a:solidFill>
              </a:rPr>
              <a:t>Pointer</a:t>
            </a:r>
            <a:r>
              <a:rPr lang="en-US" sz="1800"/>
              <a:t> – field of data that can be used to locate a related field or row of data</a:t>
            </a:r>
            <a:endParaRPr/>
          </a:p>
          <a:p>
            <a:pPr indent="-255600" lvl="0" marL="256032" rtl="0" algn="l">
              <a:lnSpc>
                <a:spcPct val="100000"/>
              </a:lnSpc>
              <a:spcBef>
                <a:spcPts val="1500"/>
              </a:spcBef>
              <a:spcAft>
                <a:spcPts val="0"/>
              </a:spcAft>
              <a:buSzPts val="1800"/>
              <a:buChar char="•"/>
            </a:pPr>
            <a:r>
              <a:rPr lang="en-US" sz="1800"/>
              <a:t>Three basic families of file organization:</a:t>
            </a:r>
            <a:endParaRPr/>
          </a:p>
          <a:p>
            <a:pPr indent="-284400" lvl="1" marL="742950" rtl="0" algn="l">
              <a:lnSpc>
                <a:spcPct val="100000"/>
              </a:lnSpc>
              <a:spcBef>
                <a:spcPts val="600"/>
              </a:spcBef>
              <a:spcAft>
                <a:spcPts val="0"/>
              </a:spcAft>
              <a:buSzPts val="1800"/>
              <a:buChar char="–"/>
            </a:pPr>
            <a:r>
              <a:rPr b="1" lang="en-US" sz="1800">
                <a:solidFill>
                  <a:schemeClr val="dk1"/>
                </a:solidFill>
              </a:rPr>
              <a:t>Sequential file organization </a:t>
            </a:r>
            <a:r>
              <a:rPr lang="en-US" sz="1800"/>
              <a:t>– file organization in which rows in a file are stored in sequence according to a primary key value</a:t>
            </a:r>
            <a:endParaRPr/>
          </a:p>
          <a:p>
            <a:pPr indent="-284400" lvl="1" marL="742950" rtl="0" algn="l">
              <a:lnSpc>
                <a:spcPct val="100000"/>
              </a:lnSpc>
              <a:spcBef>
                <a:spcPts val="600"/>
              </a:spcBef>
              <a:spcAft>
                <a:spcPts val="0"/>
              </a:spcAft>
              <a:buSzPts val="1800"/>
              <a:buChar char="–"/>
            </a:pPr>
            <a:r>
              <a:rPr b="1" lang="en-US" sz="1800">
                <a:solidFill>
                  <a:schemeClr val="dk1"/>
                </a:solidFill>
              </a:rPr>
              <a:t>Indexed file organization </a:t>
            </a:r>
            <a:r>
              <a:rPr lang="en-US" sz="1800"/>
              <a:t>– file organization in which rows are stored either sequentially or nonsequentially, and an index is created that allows software to locate individual rows</a:t>
            </a:r>
            <a:endParaRPr/>
          </a:p>
          <a:p>
            <a:pPr indent="-284400" lvl="1" marL="742950" rtl="0" algn="l">
              <a:lnSpc>
                <a:spcPct val="100000"/>
              </a:lnSpc>
              <a:spcBef>
                <a:spcPts val="600"/>
              </a:spcBef>
              <a:spcAft>
                <a:spcPts val="0"/>
              </a:spcAft>
              <a:buSzPts val="1800"/>
              <a:buChar char="–"/>
            </a:pPr>
            <a:r>
              <a:rPr b="1" lang="en-US" sz="1800">
                <a:solidFill>
                  <a:schemeClr val="dk1"/>
                </a:solidFill>
              </a:rPr>
              <a:t>Hashed file organization </a:t>
            </a:r>
            <a:r>
              <a:rPr lang="en-US" sz="1800"/>
              <a:t>– file organization in which the address of each row is determined using an algorithm</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57"/>
          <p:cNvSpPr txBox="1"/>
          <p:nvPr>
            <p:ph type="title"/>
          </p:nvPr>
        </p:nvSpPr>
        <p:spPr>
          <a:xfrm>
            <a:off x="457200" y="215371"/>
            <a:ext cx="8229600" cy="993997"/>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2800"/>
              <a:buFont typeface="Times New Roman"/>
              <a:buNone/>
            </a:pPr>
            <a:r>
              <a:rPr lang="en-US" sz="2800"/>
              <a:t>Comparison of File Organizations (a) Sequential (b) Indexed (c) Hashed</a:t>
            </a:r>
            <a:endParaRPr/>
          </a:p>
        </p:txBody>
      </p:sp>
      <p:pic>
        <p:nvPicPr>
          <p:cNvPr descr="Start of Life arrow is directed horizontally rightward to top row, Aces. Scan arrow is directed vertically downward along the rows. The rows below Aces are as follows. Boilermakers, Devils, Flyers, Hawkeyes, Hoosiers, dot dot dot, Miners, Panthers, dot dot dot, Seminoles, dot dot dot. Hoosiers row is shown to be selected." id="533" name="Google Shape;533;p57"/>
          <p:cNvPicPr preferRelativeResize="0"/>
          <p:nvPr/>
        </p:nvPicPr>
        <p:blipFill rotWithShape="1">
          <a:blip r:embed="rId3">
            <a:alphaModFix/>
          </a:blip>
          <a:srcRect b="0" l="0" r="0" t="0"/>
          <a:stretch/>
        </p:blipFill>
        <p:spPr>
          <a:xfrm>
            <a:off x="500368" y="1930872"/>
            <a:ext cx="1902117" cy="2444708"/>
          </a:xfrm>
          <a:prstGeom prst="rect">
            <a:avLst/>
          </a:prstGeom>
          <a:noFill/>
          <a:ln>
            <a:noFill/>
          </a:ln>
        </p:spPr>
      </p:pic>
      <p:pic>
        <p:nvPicPr>
          <p:cNvPr descr="Hoosiers key is initially looked up by index in three portions of alphabet at intervals of F, P, and Z. F corresponds to portion from A to F, P corresponds to portion from H to P, and Z corresponds to portion from Q to Z.  First portion of alphabet. Aces and Boilermakers are found at A and B, Devils is found at D, and Flyers at F. Second portion of alphabet. Hawkeyes and Hoosiers are found at H, Miners at M, and Panthers at P. Third portion of alphabet. Seminoles are found at S. Hoosiers key is shown to be selected. " id="534" name="Google Shape;534;p57"/>
          <p:cNvPicPr preferRelativeResize="0"/>
          <p:nvPr/>
        </p:nvPicPr>
        <p:blipFill rotWithShape="1">
          <a:blip r:embed="rId4">
            <a:alphaModFix/>
          </a:blip>
          <a:srcRect b="0" l="0" r="0" t="0"/>
          <a:stretch/>
        </p:blipFill>
        <p:spPr>
          <a:xfrm>
            <a:off x="2870570" y="4317582"/>
            <a:ext cx="3402860" cy="1938491"/>
          </a:xfrm>
          <a:prstGeom prst="rect">
            <a:avLst/>
          </a:prstGeom>
          <a:noFill/>
          <a:ln>
            <a:noFill/>
          </a:ln>
        </p:spPr>
      </p:pic>
      <p:pic>
        <p:nvPicPr>
          <p:cNvPr descr="Hoosiers key is initially looked up by Hashing algorithm, which in turn looks up relative record number of the key, and finds Hoosiers among the rows of other entries that are organized from top to bottom as follows. Miners, Hawkeyes, Aces, dot dot dot, Hoosiers, Seminoles, Devils, Flyers, Panthers, dot dot dot, Boilermakers." id="535" name="Google Shape;535;p57"/>
          <p:cNvPicPr preferRelativeResize="0"/>
          <p:nvPr/>
        </p:nvPicPr>
        <p:blipFill rotWithShape="1">
          <a:blip r:embed="rId5">
            <a:alphaModFix/>
          </a:blip>
          <a:srcRect b="0" l="0" r="0" t="0"/>
          <a:stretch/>
        </p:blipFill>
        <p:spPr>
          <a:xfrm>
            <a:off x="5976616" y="1886565"/>
            <a:ext cx="2710184" cy="215595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58"/>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Arranging Table Rows </a:t>
            </a:r>
            <a:r>
              <a:rPr b="0" lang="en-US" sz="2000"/>
              <a:t>(4 of 5)</a:t>
            </a:r>
            <a:endParaRPr b="0"/>
          </a:p>
        </p:txBody>
      </p:sp>
      <p:sp>
        <p:nvSpPr>
          <p:cNvPr id="541" name="Google Shape;541;p58"/>
          <p:cNvSpPr txBox="1"/>
          <p:nvPr>
            <p:ph idx="2" type="body"/>
          </p:nvPr>
        </p:nvSpPr>
        <p:spPr>
          <a:xfrm>
            <a:off x="457200" y="1732159"/>
            <a:ext cx="8347587" cy="2454510"/>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200"/>
              <a:buChar char="•"/>
            </a:pPr>
            <a:r>
              <a:rPr b="1" lang="en-US" sz="2200">
                <a:solidFill>
                  <a:schemeClr val="dk1"/>
                </a:solidFill>
              </a:rPr>
              <a:t>Index</a:t>
            </a:r>
            <a:r>
              <a:rPr lang="en-US" sz="2200"/>
              <a:t> – table used to determine the location of rows in a file that satisfy some condition</a:t>
            </a:r>
            <a:endParaRPr/>
          </a:p>
          <a:p>
            <a:pPr indent="-255600" lvl="0" marL="256032" rtl="0" algn="l">
              <a:lnSpc>
                <a:spcPct val="100000"/>
              </a:lnSpc>
              <a:spcBef>
                <a:spcPts val="1500"/>
              </a:spcBef>
              <a:spcAft>
                <a:spcPts val="0"/>
              </a:spcAft>
              <a:buSzPts val="2200"/>
              <a:buChar char="•"/>
            </a:pPr>
            <a:r>
              <a:rPr b="1" lang="en-US" sz="2200">
                <a:solidFill>
                  <a:schemeClr val="dk1"/>
                </a:solidFill>
              </a:rPr>
              <a:t>Secondary key –</a:t>
            </a:r>
            <a:r>
              <a:rPr b="1" lang="en-US" sz="2200">
                <a:solidFill>
                  <a:srgbClr val="007FA3"/>
                </a:solidFill>
              </a:rPr>
              <a:t> </a:t>
            </a:r>
            <a:r>
              <a:rPr lang="en-US" sz="2200"/>
              <a:t>represents one or a combination of fields for which more than one row may have the same combination of values</a:t>
            </a:r>
            <a:endParaRPr/>
          </a:p>
          <a:p>
            <a:pPr indent="-284400" lvl="1" marL="742950" rtl="0" algn="l">
              <a:lnSpc>
                <a:spcPct val="100000"/>
              </a:lnSpc>
              <a:spcBef>
                <a:spcPts val="600"/>
              </a:spcBef>
              <a:spcAft>
                <a:spcPts val="0"/>
              </a:spcAft>
              <a:buSzPts val="2200"/>
              <a:buChar char="–"/>
            </a:pPr>
            <a:r>
              <a:rPr lang="en-US" sz="2200"/>
              <a:t>Allows an index to point to more than one record</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59"/>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Arranging Table Rows </a:t>
            </a:r>
            <a:r>
              <a:rPr b="0" lang="en-US" sz="2000"/>
              <a:t>(5 of 5)</a:t>
            </a:r>
            <a:endParaRPr b="0"/>
          </a:p>
        </p:txBody>
      </p:sp>
      <p:sp>
        <p:nvSpPr>
          <p:cNvPr id="547" name="Google Shape;547;p59"/>
          <p:cNvSpPr txBox="1"/>
          <p:nvPr>
            <p:ph idx="2" type="body"/>
          </p:nvPr>
        </p:nvSpPr>
        <p:spPr>
          <a:xfrm>
            <a:off x="457200" y="1746027"/>
            <a:ext cx="8229600" cy="3365945"/>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1800"/>
              <a:buChar char="•"/>
            </a:pPr>
            <a:r>
              <a:rPr lang="en-US" sz="1800"/>
              <a:t>Indexed file organization</a:t>
            </a:r>
            <a:endParaRPr/>
          </a:p>
          <a:p>
            <a:pPr indent="-284400" lvl="1" marL="742950" rtl="0" algn="l">
              <a:lnSpc>
                <a:spcPct val="100000"/>
              </a:lnSpc>
              <a:spcBef>
                <a:spcPts val="600"/>
              </a:spcBef>
              <a:spcAft>
                <a:spcPts val="0"/>
              </a:spcAft>
              <a:buSzPts val="1800"/>
              <a:buChar char="–"/>
            </a:pPr>
            <a:r>
              <a:rPr lang="en-US" sz="1800"/>
              <a:t>Advantage is allowing for both random and sequential processing</a:t>
            </a:r>
            <a:endParaRPr/>
          </a:p>
          <a:p>
            <a:pPr indent="-284400" lvl="1" marL="742950" rtl="0" algn="l">
              <a:lnSpc>
                <a:spcPct val="100000"/>
              </a:lnSpc>
              <a:spcBef>
                <a:spcPts val="600"/>
              </a:spcBef>
              <a:spcAft>
                <a:spcPts val="0"/>
              </a:spcAft>
              <a:buSzPts val="1800"/>
              <a:buChar char="–"/>
            </a:pPr>
            <a:r>
              <a:rPr lang="en-US" sz="1800"/>
              <a:t>Disadvantages include:</a:t>
            </a:r>
            <a:endParaRPr/>
          </a:p>
          <a:p>
            <a:pPr indent="-230399" lvl="2" marL="1143000" rtl="0" algn="l">
              <a:lnSpc>
                <a:spcPct val="100000"/>
              </a:lnSpc>
              <a:spcBef>
                <a:spcPts val="600"/>
              </a:spcBef>
              <a:spcAft>
                <a:spcPts val="0"/>
              </a:spcAft>
              <a:buSzPts val="1800"/>
              <a:buChar char="▪"/>
            </a:pPr>
            <a:r>
              <a:rPr lang="en-US" sz="1800"/>
              <a:t>Extra space required to store indexes</a:t>
            </a:r>
            <a:endParaRPr/>
          </a:p>
          <a:p>
            <a:pPr indent="-230399" lvl="2" marL="1143000" rtl="0" algn="l">
              <a:lnSpc>
                <a:spcPct val="100000"/>
              </a:lnSpc>
              <a:spcBef>
                <a:spcPts val="600"/>
              </a:spcBef>
              <a:spcAft>
                <a:spcPts val="0"/>
              </a:spcAft>
              <a:buSzPts val="1800"/>
              <a:buChar char="▪"/>
            </a:pPr>
            <a:r>
              <a:rPr lang="en-US" sz="1800"/>
              <a:t>Extra time necessary to access and maintain indexes</a:t>
            </a:r>
            <a:endParaRPr/>
          </a:p>
          <a:p>
            <a:pPr indent="-284400" lvl="1" marL="742950" rtl="0" algn="l">
              <a:lnSpc>
                <a:spcPct val="100000"/>
              </a:lnSpc>
              <a:spcBef>
                <a:spcPts val="600"/>
              </a:spcBef>
              <a:spcAft>
                <a:spcPts val="0"/>
              </a:spcAft>
              <a:buSzPts val="1800"/>
              <a:buChar char="–"/>
            </a:pPr>
            <a:r>
              <a:rPr lang="en-US" sz="1800"/>
              <a:t>Guidelines for choosing indexes include:</a:t>
            </a:r>
            <a:endParaRPr/>
          </a:p>
          <a:p>
            <a:pPr indent="-230399" lvl="2" marL="1143000" rtl="0" algn="l">
              <a:lnSpc>
                <a:spcPct val="100000"/>
              </a:lnSpc>
              <a:spcBef>
                <a:spcPts val="600"/>
              </a:spcBef>
              <a:spcAft>
                <a:spcPts val="0"/>
              </a:spcAft>
              <a:buSzPts val="1800"/>
              <a:buChar char="▪"/>
            </a:pPr>
            <a:r>
              <a:rPr lang="en-US" sz="1800"/>
              <a:t>Specify a unique index for the primary key of each table</a:t>
            </a:r>
            <a:endParaRPr/>
          </a:p>
          <a:p>
            <a:pPr indent="-230399" lvl="2" marL="1143000" rtl="0" algn="l">
              <a:lnSpc>
                <a:spcPct val="100000"/>
              </a:lnSpc>
              <a:spcBef>
                <a:spcPts val="600"/>
              </a:spcBef>
              <a:spcAft>
                <a:spcPts val="0"/>
              </a:spcAft>
              <a:buSzPts val="1800"/>
              <a:buChar char="▪"/>
            </a:pPr>
            <a:r>
              <a:rPr lang="en-US" sz="1800"/>
              <a:t>Specify an index for foreign keys</a:t>
            </a:r>
            <a:endParaRPr/>
          </a:p>
          <a:p>
            <a:pPr indent="-230399" lvl="2" marL="1143000" rtl="0" algn="l">
              <a:lnSpc>
                <a:spcPct val="100000"/>
              </a:lnSpc>
              <a:spcBef>
                <a:spcPts val="600"/>
              </a:spcBef>
              <a:spcAft>
                <a:spcPts val="0"/>
              </a:spcAft>
              <a:buSzPts val="1800"/>
              <a:buChar char="▪"/>
            </a:pPr>
            <a:r>
              <a:rPr lang="en-US" sz="1800"/>
              <a:t>Specify an index for nonkey fields that are referenced in qualification, sorting and grouping commands for the purpose of retrieving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6"/>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400"/>
              <a:buFont typeface="Times New Roman"/>
              <a:buNone/>
            </a:pPr>
            <a:r>
              <a:rPr lang="en-US" sz="3400"/>
              <a:t>Relationship Between Data Modeling and the S</a:t>
            </a:r>
            <a:r>
              <a:rPr lang="en-US" sz="100"/>
              <a:t> </a:t>
            </a:r>
            <a:r>
              <a:rPr lang="en-US" sz="3400"/>
              <a:t>D</a:t>
            </a:r>
            <a:r>
              <a:rPr lang="en-US" sz="100"/>
              <a:t> </a:t>
            </a:r>
            <a:r>
              <a:rPr lang="en-US" sz="3400"/>
              <a:t>L</a:t>
            </a:r>
            <a:r>
              <a:rPr lang="en-US" sz="100"/>
              <a:t> </a:t>
            </a:r>
            <a:r>
              <a:rPr lang="en-US" sz="3400"/>
              <a:t>C</a:t>
            </a:r>
            <a:endParaRPr/>
          </a:p>
        </p:txBody>
      </p:sp>
      <p:pic>
        <p:nvPicPr>
          <p:cNvPr descr="The data modeling and database design focus during S D L C process is as follows.  The planning phase focuses on enterprise wide data model, E R with only entities, and on conceptual data model, E R with only entities for specific project. The analysis phase focuses on conceptual data models, E R with attributes. The design phase focuses on logical, relational data model, and file organizations, such as physical file and database design. The implementation phase focuses on database and file definitions using D B M S specific code. The maintenance phase focuses on data model evolution." id="204" name="Google Shape;204;p6"/>
          <p:cNvPicPr preferRelativeResize="0"/>
          <p:nvPr/>
        </p:nvPicPr>
        <p:blipFill rotWithShape="1">
          <a:blip r:embed="rId3">
            <a:alphaModFix/>
          </a:blip>
          <a:srcRect b="0" l="0" r="0" t="0"/>
          <a:stretch/>
        </p:blipFill>
        <p:spPr>
          <a:xfrm>
            <a:off x="1487156" y="1641096"/>
            <a:ext cx="6169687" cy="4157832"/>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60"/>
          <p:cNvSpPr txBox="1"/>
          <p:nvPr>
            <p:ph type="title"/>
          </p:nvPr>
        </p:nvSpPr>
        <p:spPr>
          <a:xfrm>
            <a:off x="457200" y="215371"/>
            <a:ext cx="8229600" cy="14828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200"/>
              <a:buFont typeface="Times New Roman"/>
              <a:buNone/>
            </a:pPr>
            <a:r>
              <a:rPr lang="en-US" sz="3200"/>
              <a:t>Comparative Features of Sequential, Indexed, and Hashed File Organizations</a:t>
            </a:r>
            <a:endParaRPr/>
          </a:p>
        </p:txBody>
      </p:sp>
      <p:graphicFrame>
        <p:nvGraphicFramePr>
          <p:cNvPr id="553" name="Google Shape;553;p60"/>
          <p:cNvGraphicFramePr/>
          <p:nvPr/>
        </p:nvGraphicFramePr>
        <p:xfrm>
          <a:off x="457199" y="1828799"/>
          <a:ext cx="3000000" cy="3000000"/>
        </p:xfrm>
        <a:graphic>
          <a:graphicData uri="http://schemas.openxmlformats.org/drawingml/2006/table">
            <a:tbl>
              <a:tblPr bandRow="1" firstRow="1">
                <a:noFill/>
                <a:tableStyleId>{2452BE8F-A617-4898-BC6D-080E2088DD20}</a:tableStyleId>
              </a:tblPr>
              <a:tblGrid>
                <a:gridCol w="1792525"/>
                <a:gridCol w="1654625"/>
                <a:gridCol w="2496450"/>
                <a:gridCol w="2286000"/>
              </a:tblGrid>
              <a:tr h="232225">
                <a:tc>
                  <a:txBody>
                    <a:bodyPr/>
                    <a:lstStyle/>
                    <a:p>
                      <a:pPr indent="0" lvl="0" marL="0" marR="0" rtl="0" algn="l">
                        <a:lnSpc>
                          <a:spcPct val="100000"/>
                        </a:lnSpc>
                        <a:spcBef>
                          <a:spcPts val="0"/>
                        </a:spcBef>
                        <a:spcAft>
                          <a:spcPts val="0"/>
                        </a:spcAft>
                        <a:buClr>
                          <a:srgbClr val="000000"/>
                        </a:buClr>
                        <a:buSzPts val="1200"/>
                        <a:buFont typeface="Arial"/>
                        <a:buNone/>
                      </a:pPr>
                      <a:r>
                        <a:t/>
                      </a:r>
                      <a:endParaRPr b="1" sz="1200" u="none" cap="none" strike="noStrike"/>
                    </a:p>
                    <a:p>
                      <a:pPr indent="0" lvl="0" marL="0" marR="0" rtl="0" algn="l">
                        <a:lnSpc>
                          <a:spcPct val="100000"/>
                        </a:lnSpc>
                        <a:spcBef>
                          <a:spcPts val="0"/>
                        </a:spcBef>
                        <a:spcAft>
                          <a:spcPts val="0"/>
                        </a:spcAft>
                        <a:buClr>
                          <a:srgbClr val="000000"/>
                        </a:buClr>
                        <a:buSzPts val="1200"/>
                        <a:buFont typeface="Arial"/>
                        <a:buNone/>
                      </a:pPr>
                      <a:r>
                        <a:rPr b="1" lang="en-US" sz="1200" u="none" cap="none" strike="noStrike"/>
                        <a:t>Factor</a:t>
                      </a:r>
                      <a:endParaRPr/>
                    </a:p>
                  </a:txBody>
                  <a:tcPr marT="45725" marB="45725" marR="91450" marL="914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File Sequential</a:t>
                      </a:r>
                      <a:endParaRPr/>
                    </a:p>
                  </a:txBody>
                  <a:tcPr marT="45725" marB="45725" marR="91450" marL="914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Organization</a:t>
                      </a:r>
                      <a:endParaRPr/>
                    </a:p>
                    <a:p>
                      <a:pPr indent="0" lvl="0" marL="0" marR="0" rtl="0" algn="l">
                        <a:lnSpc>
                          <a:spcPct val="100000"/>
                        </a:lnSpc>
                        <a:spcBef>
                          <a:spcPts val="0"/>
                        </a:spcBef>
                        <a:spcAft>
                          <a:spcPts val="0"/>
                        </a:spcAft>
                        <a:buClr>
                          <a:srgbClr val="000000"/>
                        </a:buClr>
                        <a:buSzPts val="1200"/>
                        <a:buFont typeface="Arial"/>
                        <a:buNone/>
                      </a:pPr>
                      <a:r>
                        <a:rPr b="1" lang="en-US" sz="1200" u="none" cap="none" strike="noStrike"/>
                        <a:t>Indexed</a:t>
                      </a:r>
                      <a:endParaRPr/>
                    </a:p>
                  </a:txBody>
                  <a:tcPr marT="45725" marB="45725" marR="91450" marL="914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1" sz="1200" u="none" cap="none" strike="noStrike"/>
                    </a:p>
                    <a:p>
                      <a:pPr indent="0" lvl="0" marL="0" marR="0" rtl="0" algn="l">
                        <a:lnSpc>
                          <a:spcPct val="100000"/>
                        </a:lnSpc>
                        <a:spcBef>
                          <a:spcPts val="0"/>
                        </a:spcBef>
                        <a:spcAft>
                          <a:spcPts val="0"/>
                        </a:spcAft>
                        <a:buClr>
                          <a:srgbClr val="000000"/>
                        </a:buClr>
                        <a:buSzPts val="1200"/>
                        <a:buFont typeface="Arial"/>
                        <a:buNone/>
                      </a:pPr>
                      <a:r>
                        <a:rPr b="1" lang="en-US" sz="1200" u="none" cap="none" strike="noStrike"/>
                        <a:t>Hashed</a:t>
                      </a:r>
                      <a:endParaRPr/>
                    </a:p>
                  </a:txBody>
                  <a:tcPr marT="45725" marB="45725" marR="91450" marL="914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9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Storage space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No wasted space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No wasted space for data, but extra space for index</a:t>
                      </a:r>
                      <a:endParaRPr sz="12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Extra space may be needed to allow for addition and deletion of records</a:t>
                      </a:r>
                      <a:endParaRPr sz="12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9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Sequential retrieval on primary key</a:t>
                      </a:r>
                      <a:endParaRPr sz="12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Very fast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Moderately fast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Impractical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212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Random retrieval on</a:t>
                      </a:r>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t>primary key</a:t>
                      </a:r>
                      <a:endParaRPr sz="12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Impractical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Moderately fast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Very fast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9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Multiple key retrieval</a:t>
                      </a:r>
                      <a:endParaRPr sz="12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Possible, but requires scanning whole file</a:t>
                      </a:r>
                      <a:endParaRPr sz="12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Very fast with multiple indexes</a:t>
                      </a:r>
                      <a:endParaRPr sz="12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Not possible</a:t>
                      </a:r>
                      <a:endParaRPr sz="12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183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Deleting rows</a:t>
                      </a:r>
                      <a:endParaRPr sz="12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Can create wasted space or require reorganizing</a:t>
                      </a:r>
                      <a:endParaRPr sz="12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If space can be dynamically allocated, this is easy, but requires maintenance of indexes</a:t>
                      </a:r>
                      <a:endParaRPr sz="12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Very easy</a:t>
                      </a:r>
                      <a:endParaRPr sz="12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9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Adding rows</a:t>
                      </a:r>
                      <a:endParaRPr sz="12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Requires rewriting file</a:t>
                      </a:r>
                      <a:endParaRPr sz="12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If space can be dynamically allocated, this is easy, but requires maintenance of indexes</a:t>
                      </a:r>
                      <a:endParaRPr sz="12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Very easy, except multiple keys with same address require extra work</a:t>
                      </a:r>
                      <a:endParaRPr sz="12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9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Updating rows</a:t>
                      </a:r>
                      <a:endParaRPr sz="12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Usually requires rewriting</a:t>
                      </a:r>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t>file</a:t>
                      </a:r>
                      <a:endParaRPr sz="12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Easy, but requires maintenance of</a:t>
                      </a:r>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t>indexes</a:t>
                      </a:r>
                      <a:endParaRPr sz="12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Very easy</a:t>
                      </a:r>
                      <a:endParaRPr sz="12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61"/>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Designing Controls for Files </a:t>
            </a:r>
            <a:r>
              <a:rPr b="0" lang="en-US" sz="2000"/>
              <a:t>(1 of 2)</a:t>
            </a:r>
            <a:endParaRPr b="0"/>
          </a:p>
        </p:txBody>
      </p:sp>
      <p:sp>
        <p:nvSpPr>
          <p:cNvPr id="559" name="Google Shape;559;p61"/>
          <p:cNvSpPr txBox="1"/>
          <p:nvPr>
            <p:ph idx="2" type="body"/>
          </p:nvPr>
        </p:nvSpPr>
        <p:spPr>
          <a:xfrm>
            <a:off x="457200" y="1785877"/>
            <a:ext cx="8229600" cy="978075"/>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1800"/>
              <a:buChar char="•"/>
            </a:pPr>
            <a:r>
              <a:rPr lang="en-US" sz="1800"/>
              <a:t>Two goals of physical table design:</a:t>
            </a:r>
            <a:endParaRPr/>
          </a:p>
          <a:p>
            <a:pPr indent="-428400" lvl="1" marL="740664" rtl="0" algn="l">
              <a:lnSpc>
                <a:spcPct val="100000"/>
              </a:lnSpc>
              <a:spcBef>
                <a:spcPts val="600"/>
              </a:spcBef>
              <a:spcAft>
                <a:spcPts val="0"/>
              </a:spcAft>
              <a:buSzPts val="1800"/>
              <a:buFont typeface="Arial"/>
              <a:buAutoNum type="arabicPeriod"/>
            </a:pPr>
            <a:r>
              <a:rPr lang="en-US" sz="1800"/>
              <a:t>Protection from failure or data loss</a:t>
            </a:r>
            <a:endParaRPr/>
          </a:p>
          <a:p>
            <a:pPr indent="-428400" lvl="1" marL="740664" rtl="0" algn="l">
              <a:lnSpc>
                <a:spcPct val="100000"/>
              </a:lnSpc>
              <a:spcBef>
                <a:spcPts val="600"/>
              </a:spcBef>
              <a:spcAft>
                <a:spcPts val="0"/>
              </a:spcAft>
              <a:buSzPts val="1800"/>
              <a:buFont typeface="Arial"/>
              <a:buAutoNum type="arabicPeriod"/>
            </a:pPr>
            <a:r>
              <a:rPr lang="en-US" sz="1800"/>
              <a:t>Security from unauthorized use</a:t>
            </a:r>
            <a:endParaRPr/>
          </a:p>
          <a:p>
            <a:pPr indent="-256032" lvl="0" marL="256032" rtl="0" algn="l">
              <a:lnSpc>
                <a:spcPct val="100000"/>
              </a:lnSpc>
              <a:spcBef>
                <a:spcPts val="1500"/>
              </a:spcBef>
              <a:spcAft>
                <a:spcPts val="0"/>
              </a:spcAft>
              <a:buSzPts val="1800"/>
              <a:buChar char="•"/>
            </a:pPr>
            <a:r>
              <a:rPr lang="en-US" sz="1800"/>
              <a:t>These goals are achieved primarily by implementing controls on each file</a:t>
            </a:r>
            <a:endParaRPr/>
          </a:p>
          <a:p>
            <a:pPr indent="-256032" lvl="0" marL="256032" rtl="0" algn="l">
              <a:lnSpc>
                <a:spcPct val="100000"/>
              </a:lnSpc>
              <a:spcBef>
                <a:spcPts val="1500"/>
              </a:spcBef>
              <a:spcAft>
                <a:spcPts val="0"/>
              </a:spcAft>
              <a:buSzPts val="1800"/>
              <a:buChar char="•"/>
            </a:pPr>
            <a:r>
              <a:rPr lang="en-US" sz="1800"/>
              <a:t>Two additional types of controls address</a:t>
            </a:r>
            <a:endParaRPr/>
          </a:p>
          <a:p>
            <a:pPr indent="-428400" lvl="1" marL="740664" rtl="0" algn="l">
              <a:lnSpc>
                <a:spcPct val="100000"/>
              </a:lnSpc>
              <a:spcBef>
                <a:spcPts val="600"/>
              </a:spcBef>
              <a:spcAft>
                <a:spcPts val="0"/>
              </a:spcAft>
              <a:buSzPts val="1800"/>
              <a:buFont typeface="Arial"/>
              <a:buAutoNum type="arabicPeriod"/>
            </a:pPr>
            <a:r>
              <a:rPr lang="en-US" sz="1800"/>
              <a:t>Backup</a:t>
            </a:r>
            <a:endParaRPr/>
          </a:p>
          <a:p>
            <a:pPr indent="-428400" lvl="1" marL="740664" rtl="0" algn="l">
              <a:lnSpc>
                <a:spcPct val="100000"/>
              </a:lnSpc>
              <a:spcBef>
                <a:spcPts val="600"/>
              </a:spcBef>
              <a:spcAft>
                <a:spcPts val="0"/>
              </a:spcAft>
              <a:buSzPts val="1800"/>
              <a:buFont typeface="Arial"/>
              <a:buAutoNum type="arabicPeriod"/>
            </a:pPr>
            <a:r>
              <a:rPr lang="en-US" sz="1800"/>
              <a:t>Security</a:t>
            </a:r>
            <a:endParaRPr/>
          </a:p>
          <a:p>
            <a:pPr indent="-139446" lvl="0" marL="253746" rtl="0" algn="l">
              <a:lnSpc>
                <a:spcPct val="100000"/>
              </a:lnSpc>
              <a:spcBef>
                <a:spcPts val="1500"/>
              </a:spcBef>
              <a:spcAft>
                <a:spcPts val="0"/>
              </a:spcAft>
              <a:buSzPts val="1800"/>
              <a:buFont typeface="Arial"/>
              <a:buNone/>
            </a:pPr>
            <a:r>
              <a:t/>
            </a:r>
            <a:endParaRPr sz="18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62"/>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Designing Controls for Files </a:t>
            </a:r>
            <a:r>
              <a:rPr b="0" lang="en-US" sz="2000"/>
              <a:t>(2 of 2)</a:t>
            </a:r>
            <a:endParaRPr b="0"/>
          </a:p>
        </p:txBody>
      </p:sp>
      <p:sp>
        <p:nvSpPr>
          <p:cNvPr id="565" name="Google Shape;565;p62"/>
          <p:cNvSpPr txBox="1"/>
          <p:nvPr>
            <p:ph idx="2" type="body"/>
          </p:nvPr>
        </p:nvSpPr>
        <p:spPr>
          <a:xfrm>
            <a:off x="457200" y="1854352"/>
            <a:ext cx="8229600" cy="3458363"/>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1800"/>
              <a:buChar char="•"/>
            </a:pPr>
            <a:r>
              <a:rPr lang="en-US" sz="1800"/>
              <a:t>Techniques for file restoration:</a:t>
            </a:r>
            <a:endParaRPr/>
          </a:p>
          <a:p>
            <a:pPr indent="-284400" lvl="1" marL="742950" rtl="0" algn="l">
              <a:lnSpc>
                <a:spcPct val="100000"/>
              </a:lnSpc>
              <a:spcBef>
                <a:spcPts val="600"/>
              </a:spcBef>
              <a:spcAft>
                <a:spcPts val="0"/>
              </a:spcAft>
              <a:buSzPts val="1800"/>
              <a:buChar char="–"/>
            </a:pPr>
            <a:r>
              <a:rPr lang="en-US" sz="1800"/>
              <a:t>Periodically making a backup copy of a file</a:t>
            </a:r>
            <a:endParaRPr/>
          </a:p>
          <a:p>
            <a:pPr indent="-284400" lvl="1" marL="742950" rtl="0" algn="l">
              <a:lnSpc>
                <a:spcPct val="100000"/>
              </a:lnSpc>
              <a:spcBef>
                <a:spcPts val="600"/>
              </a:spcBef>
              <a:spcAft>
                <a:spcPts val="0"/>
              </a:spcAft>
              <a:buSzPts val="1800"/>
              <a:buChar char="–"/>
            </a:pPr>
            <a:r>
              <a:rPr lang="en-US" sz="1800"/>
              <a:t>Storing a copy of each change to a file in a transaction log or audit trail</a:t>
            </a:r>
            <a:endParaRPr/>
          </a:p>
          <a:p>
            <a:pPr indent="-284400" lvl="1" marL="742950" rtl="0" algn="l">
              <a:lnSpc>
                <a:spcPct val="100000"/>
              </a:lnSpc>
              <a:spcBef>
                <a:spcPts val="600"/>
              </a:spcBef>
              <a:spcAft>
                <a:spcPts val="0"/>
              </a:spcAft>
              <a:buSzPts val="1800"/>
              <a:buChar char="–"/>
            </a:pPr>
            <a:r>
              <a:rPr lang="en-US" sz="1800"/>
              <a:t>Storing a copy of each row before or after it is changed</a:t>
            </a:r>
            <a:endParaRPr/>
          </a:p>
          <a:p>
            <a:pPr indent="-255600" lvl="0" marL="256032" rtl="0" algn="l">
              <a:lnSpc>
                <a:spcPct val="100000"/>
              </a:lnSpc>
              <a:spcBef>
                <a:spcPts val="1500"/>
              </a:spcBef>
              <a:spcAft>
                <a:spcPts val="0"/>
              </a:spcAft>
              <a:buSzPts val="1800"/>
              <a:buChar char="•"/>
            </a:pPr>
            <a:r>
              <a:rPr lang="en-US" sz="1800"/>
              <a:t>Means of building data security into a file:</a:t>
            </a:r>
            <a:endParaRPr/>
          </a:p>
          <a:p>
            <a:pPr indent="-284400" lvl="1" marL="742950" rtl="0" algn="l">
              <a:lnSpc>
                <a:spcPct val="100000"/>
              </a:lnSpc>
              <a:spcBef>
                <a:spcPts val="600"/>
              </a:spcBef>
              <a:spcAft>
                <a:spcPts val="0"/>
              </a:spcAft>
              <a:buSzPts val="1800"/>
              <a:buChar char="–"/>
            </a:pPr>
            <a:r>
              <a:rPr lang="en-US" sz="1800"/>
              <a:t>Coding, or encrypting, the data in the file</a:t>
            </a:r>
            <a:endParaRPr/>
          </a:p>
          <a:p>
            <a:pPr indent="-284400" lvl="1" marL="742950" rtl="0" algn="l">
              <a:lnSpc>
                <a:spcPct val="100000"/>
              </a:lnSpc>
              <a:spcBef>
                <a:spcPts val="600"/>
              </a:spcBef>
              <a:spcAft>
                <a:spcPts val="0"/>
              </a:spcAft>
              <a:buSzPts val="1800"/>
              <a:buChar char="–"/>
            </a:pPr>
            <a:r>
              <a:rPr lang="en-US" sz="1800"/>
              <a:t>Requiring data file users to identify themselves by entering user names and passwords</a:t>
            </a:r>
            <a:endParaRPr/>
          </a:p>
          <a:p>
            <a:pPr indent="-284400" lvl="1" marL="742950" rtl="0" algn="l">
              <a:lnSpc>
                <a:spcPct val="100000"/>
              </a:lnSpc>
              <a:spcBef>
                <a:spcPts val="600"/>
              </a:spcBef>
              <a:spcAft>
                <a:spcPts val="0"/>
              </a:spcAft>
              <a:buSzPts val="1800"/>
              <a:buChar char="–"/>
            </a:pPr>
            <a:r>
              <a:rPr lang="en-US" sz="1800"/>
              <a:t>Prohibiting users from directly manipulating any data in the file by forcing users to work with a copy (real or virtual)</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63"/>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Summary</a:t>
            </a:r>
            <a:endParaRPr b="0"/>
          </a:p>
        </p:txBody>
      </p:sp>
      <p:sp>
        <p:nvSpPr>
          <p:cNvPr id="571" name="Google Shape;571;p63"/>
          <p:cNvSpPr txBox="1"/>
          <p:nvPr>
            <p:ph idx="1" type="body"/>
          </p:nvPr>
        </p:nvSpPr>
        <p:spPr>
          <a:xfrm>
            <a:off x="457200" y="1556326"/>
            <a:ext cx="8229600" cy="4434275"/>
          </a:xfrm>
          <a:prstGeom prst="rect">
            <a:avLst/>
          </a:prstGeom>
          <a:noFill/>
          <a:ln>
            <a:noFill/>
          </a:ln>
        </p:spPr>
        <p:txBody>
          <a:bodyPr anchorCtr="0" anchor="t" bIns="0" lIns="0" spcFirstLastPara="1" rIns="0" wrap="square" tIns="0">
            <a:noAutofit/>
          </a:bodyPr>
          <a:lstStyle/>
          <a:p>
            <a:pPr indent="0" lvl="0" marL="432" rtl="0" algn="l">
              <a:lnSpc>
                <a:spcPct val="100000"/>
              </a:lnSpc>
              <a:spcBef>
                <a:spcPts val="0"/>
              </a:spcBef>
              <a:spcAft>
                <a:spcPts val="0"/>
              </a:spcAft>
              <a:buSzPts val="1600"/>
              <a:buNone/>
            </a:pPr>
            <a:r>
              <a:rPr lang="en-US" sz="1600"/>
              <a:t>In this chapter you learned how to:</a:t>
            </a:r>
            <a:endParaRPr/>
          </a:p>
          <a:p>
            <a:pPr indent="0" lvl="0" marL="432" rtl="0" algn="l">
              <a:lnSpc>
                <a:spcPct val="100000"/>
              </a:lnSpc>
              <a:spcBef>
                <a:spcPts val="1500"/>
              </a:spcBef>
              <a:spcAft>
                <a:spcPts val="0"/>
              </a:spcAft>
              <a:buSzPts val="1600"/>
              <a:buNone/>
            </a:pPr>
            <a:r>
              <a:rPr b="1" lang="en-US" sz="1600">
                <a:solidFill>
                  <a:srgbClr val="007FA3"/>
                </a:solidFill>
              </a:rPr>
              <a:t>5.1 </a:t>
            </a:r>
            <a:r>
              <a:rPr lang="en-US" sz="1600"/>
              <a:t>Describe the database design process, its outcomes, and the relational database model</a:t>
            </a:r>
            <a:endParaRPr/>
          </a:p>
          <a:p>
            <a:pPr indent="0" lvl="0" marL="432" rtl="0" algn="l">
              <a:lnSpc>
                <a:spcPct val="100000"/>
              </a:lnSpc>
              <a:spcBef>
                <a:spcPts val="1500"/>
              </a:spcBef>
              <a:spcAft>
                <a:spcPts val="0"/>
              </a:spcAft>
              <a:buSzPts val="1600"/>
              <a:buNone/>
            </a:pPr>
            <a:r>
              <a:rPr b="1" lang="en-US" sz="1600">
                <a:solidFill>
                  <a:srgbClr val="007FA3"/>
                </a:solidFill>
              </a:rPr>
              <a:t>5.2</a:t>
            </a:r>
            <a:r>
              <a:rPr b="1" lang="en-US" sz="1600">
                <a:solidFill>
                  <a:schemeClr val="accent1"/>
                </a:solidFill>
              </a:rPr>
              <a:t> </a:t>
            </a:r>
            <a:r>
              <a:rPr lang="en-US" sz="1600"/>
              <a:t>Describe normalization and the rules for second and third normal form</a:t>
            </a:r>
            <a:endParaRPr/>
          </a:p>
          <a:p>
            <a:pPr indent="0" lvl="0" marL="432" rtl="0" algn="l">
              <a:lnSpc>
                <a:spcPct val="100000"/>
              </a:lnSpc>
              <a:spcBef>
                <a:spcPts val="1500"/>
              </a:spcBef>
              <a:spcAft>
                <a:spcPts val="0"/>
              </a:spcAft>
              <a:buSzPts val="1600"/>
              <a:buNone/>
            </a:pPr>
            <a:r>
              <a:rPr b="1" lang="en-US" sz="1600">
                <a:solidFill>
                  <a:srgbClr val="007FA3"/>
                </a:solidFill>
              </a:rPr>
              <a:t>5.3</a:t>
            </a:r>
            <a:r>
              <a:rPr lang="en-US" sz="1600"/>
              <a:t> Transform an entity-relationship (E-R) diagram into an equivalent set of well-structured (normalized) relations</a:t>
            </a:r>
            <a:endParaRPr/>
          </a:p>
          <a:p>
            <a:pPr indent="0" lvl="0" marL="432" rtl="0" algn="l">
              <a:lnSpc>
                <a:spcPct val="100000"/>
              </a:lnSpc>
              <a:spcBef>
                <a:spcPts val="1500"/>
              </a:spcBef>
              <a:spcAft>
                <a:spcPts val="0"/>
              </a:spcAft>
              <a:buSzPts val="1600"/>
              <a:buNone/>
            </a:pPr>
            <a:r>
              <a:rPr b="1" lang="en-US" sz="1600">
                <a:solidFill>
                  <a:srgbClr val="007FA3"/>
                </a:solidFill>
              </a:rPr>
              <a:t>5.4</a:t>
            </a:r>
            <a:r>
              <a:rPr b="1" lang="en-US" sz="1600">
                <a:solidFill>
                  <a:schemeClr val="accent1"/>
                </a:solidFill>
              </a:rPr>
              <a:t> </a:t>
            </a:r>
            <a:r>
              <a:rPr lang="en-US" sz="1600"/>
              <a:t>Merge normalized relations from separate user views into a consolidated set of well-structured relations</a:t>
            </a:r>
            <a:endParaRPr/>
          </a:p>
          <a:p>
            <a:pPr indent="0" lvl="0" marL="432" rtl="0" algn="l">
              <a:lnSpc>
                <a:spcPct val="100000"/>
              </a:lnSpc>
              <a:spcBef>
                <a:spcPts val="1500"/>
              </a:spcBef>
              <a:spcAft>
                <a:spcPts val="0"/>
              </a:spcAft>
              <a:buSzPts val="1600"/>
              <a:buNone/>
            </a:pPr>
            <a:r>
              <a:rPr b="1" lang="en-US" sz="1600">
                <a:solidFill>
                  <a:srgbClr val="007FA3"/>
                </a:solidFill>
              </a:rPr>
              <a:t>5.5</a:t>
            </a:r>
            <a:r>
              <a:rPr b="1" lang="en-US" sz="1600">
                <a:solidFill>
                  <a:schemeClr val="accent1"/>
                </a:solidFill>
              </a:rPr>
              <a:t> </a:t>
            </a:r>
            <a:r>
              <a:rPr lang="en-US" sz="1600"/>
              <a:t>Describe physical database design concepts including choosing storage formats for fields in database tables, translating well-structured relations into efficient database tables, explaining when to use different types of file organizations to store computer files, and describing the purpose of indexes and the important considerations in selecting attributes to be indexed</a:t>
            </a:r>
            <a:endParaRPr/>
          </a:p>
          <a:p>
            <a:pPr indent="0" lvl="0" marL="432" rtl="0" algn="l">
              <a:lnSpc>
                <a:spcPct val="100000"/>
              </a:lnSpc>
              <a:spcBef>
                <a:spcPts val="1500"/>
              </a:spcBef>
              <a:spcAft>
                <a:spcPts val="0"/>
              </a:spcAft>
              <a:buSzPts val="1600"/>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7"/>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Database Development Phases</a:t>
            </a:r>
            <a:endParaRPr/>
          </a:p>
        </p:txBody>
      </p:sp>
      <p:grpSp>
        <p:nvGrpSpPr>
          <p:cNvPr id="210" name="Google Shape;210;p7"/>
          <p:cNvGrpSpPr/>
          <p:nvPr/>
        </p:nvGrpSpPr>
        <p:grpSpPr>
          <a:xfrm>
            <a:off x="1521704" y="1583178"/>
            <a:ext cx="4917528" cy="4380618"/>
            <a:chOff x="1064504" y="27428"/>
            <a:chExt cx="4917528" cy="4380618"/>
          </a:xfrm>
        </p:grpSpPr>
        <p:sp>
          <p:nvSpPr>
            <p:cNvPr id="211" name="Google Shape;211;p7"/>
            <p:cNvSpPr/>
            <p:nvPr/>
          </p:nvSpPr>
          <p:spPr>
            <a:xfrm rot="5400000">
              <a:off x="1243803" y="777626"/>
              <a:ext cx="676756" cy="770463"/>
            </a:xfrm>
            <a:prstGeom prst="bentUpArrow">
              <a:avLst>
                <a:gd fmla="val 32840" name="adj1"/>
                <a:gd fmla="val 25000" name="adj2"/>
                <a:gd fmla="val 35780" name="adj3"/>
              </a:avLst>
            </a:prstGeom>
            <a:solidFill>
              <a:srgbClr val="BEBACC"/>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7"/>
            <p:cNvSpPr/>
            <p:nvPr/>
          </p:nvSpPr>
          <p:spPr>
            <a:xfrm>
              <a:off x="1064504" y="27428"/>
              <a:ext cx="1139259" cy="797444"/>
            </a:xfrm>
            <a:prstGeom prst="roundRect">
              <a:avLst>
                <a:gd fmla="val 16670" name="adj"/>
              </a:avLst>
            </a:prstGeom>
            <a:solidFill>
              <a:schemeClr val="accent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7"/>
            <p:cNvSpPr txBox="1"/>
            <p:nvPr/>
          </p:nvSpPr>
          <p:spPr>
            <a:xfrm>
              <a:off x="1103439" y="66363"/>
              <a:ext cx="1061389" cy="719574"/>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Define data reqs</a:t>
              </a:r>
              <a:endParaRPr b="0" i="0" sz="1400" u="none" cap="none" strike="noStrike">
                <a:solidFill>
                  <a:schemeClr val="lt1"/>
                </a:solidFill>
                <a:latin typeface="Arial"/>
                <a:ea typeface="Arial"/>
                <a:cs typeface="Arial"/>
                <a:sym typeface="Arial"/>
              </a:endParaRPr>
            </a:p>
          </p:txBody>
        </p:sp>
        <p:sp>
          <p:nvSpPr>
            <p:cNvPr id="214" name="Google Shape;214;p7"/>
            <p:cNvSpPr/>
            <p:nvPr/>
          </p:nvSpPr>
          <p:spPr>
            <a:xfrm>
              <a:off x="2203763" y="103482"/>
              <a:ext cx="828588" cy="64452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7"/>
            <p:cNvSpPr/>
            <p:nvPr/>
          </p:nvSpPr>
          <p:spPr>
            <a:xfrm rot="5400000">
              <a:off x="2188370" y="1673419"/>
              <a:ext cx="676756" cy="770463"/>
            </a:xfrm>
            <a:prstGeom prst="bentUpArrow">
              <a:avLst>
                <a:gd fmla="val 32840" name="adj1"/>
                <a:gd fmla="val 25000" name="adj2"/>
                <a:gd fmla="val 35780" name="adj3"/>
              </a:avLst>
            </a:prstGeom>
            <a:solidFill>
              <a:srgbClr val="C8C8D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7"/>
            <p:cNvSpPr/>
            <p:nvPr/>
          </p:nvSpPr>
          <p:spPr>
            <a:xfrm>
              <a:off x="2009071" y="923221"/>
              <a:ext cx="1139259" cy="797444"/>
            </a:xfrm>
            <a:prstGeom prst="roundRect">
              <a:avLst>
                <a:gd fmla="val 16670" name="adj"/>
              </a:avLst>
            </a:prstGeom>
            <a:solidFill>
              <a:srgbClr val="CC730A"/>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7"/>
            <p:cNvSpPr txBox="1"/>
            <p:nvPr/>
          </p:nvSpPr>
          <p:spPr>
            <a:xfrm>
              <a:off x="2048006" y="962156"/>
              <a:ext cx="1061389" cy="719574"/>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Conceptual data model</a:t>
              </a:r>
              <a:endParaRPr/>
            </a:p>
          </p:txBody>
        </p:sp>
        <p:sp>
          <p:nvSpPr>
            <p:cNvPr id="218" name="Google Shape;218;p7"/>
            <p:cNvSpPr/>
            <p:nvPr/>
          </p:nvSpPr>
          <p:spPr>
            <a:xfrm>
              <a:off x="3148331" y="999276"/>
              <a:ext cx="828588" cy="64452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7"/>
            <p:cNvSpPr/>
            <p:nvPr/>
          </p:nvSpPr>
          <p:spPr>
            <a:xfrm rot="5400000">
              <a:off x="3132938" y="2569213"/>
              <a:ext cx="676756" cy="770463"/>
            </a:xfrm>
            <a:prstGeom prst="bentUpArrow">
              <a:avLst>
                <a:gd fmla="val 32840" name="adj1"/>
                <a:gd fmla="val 25000" name="adj2"/>
                <a:gd fmla="val 35780" name="adj3"/>
              </a:avLst>
            </a:prstGeom>
            <a:solidFill>
              <a:srgbClr val="D6DADF"/>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7"/>
            <p:cNvSpPr/>
            <p:nvPr/>
          </p:nvSpPr>
          <p:spPr>
            <a:xfrm>
              <a:off x="2953638" y="1819015"/>
              <a:ext cx="1139259" cy="797444"/>
            </a:xfrm>
            <a:prstGeom prst="roundRect">
              <a:avLst>
                <a:gd fmla="val 16670" name="adj"/>
              </a:avLst>
            </a:prstGeom>
            <a:solidFill>
              <a:schemeClr val="accent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7"/>
            <p:cNvSpPr txBox="1"/>
            <p:nvPr/>
          </p:nvSpPr>
          <p:spPr>
            <a:xfrm>
              <a:off x="2992573" y="1857950"/>
              <a:ext cx="1061389" cy="719574"/>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Logical DB design</a:t>
              </a:r>
              <a:endParaRPr/>
            </a:p>
          </p:txBody>
        </p:sp>
        <p:sp>
          <p:nvSpPr>
            <p:cNvPr id="222" name="Google Shape;222;p7"/>
            <p:cNvSpPr/>
            <p:nvPr/>
          </p:nvSpPr>
          <p:spPr>
            <a:xfrm>
              <a:off x="4092898" y="1895069"/>
              <a:ext cx="828588" cy="64452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7"/>
            <p:cNvSpPr/>
            <p:nvPr/>
          </p:nvSpPr>
          <p:spPr>
            <a:xfrm rot="5400000">
              <a:off x="4077505" y="3465006"/>
              <a:ext cx="676756" cy="770463"/>
            </a:xfrm>
            <a:prstGeom prst="bentUpArrow">
              <a:avLst>
                <a:gd fmla="val 32840" name="adj1"/>
                <a:gd fmla="val 25000" name="adj2"/>
                <a:gd fmla="val 35780" name="adj3"/>
              </a:avLst>
            </a:prstGeom>
            <a:solidFill>
              <a:srgbClr val="E4E8EA"/>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7"/>
            <p:cNvSpPr/>
            <p:nvPr/>
          </p:nvSpPr>
          <p:spPr>
            <a:xfrm>
              <a:off x="3898205" y="2714808"/>
              <a:ext cx="1139259" cy="797444"/>
            </a:xfrm>
            <a:prstGeom prst="roundRect">
              <a:avLst>
                <a:gd fmla="val 16670" name="adj"/>
              </a:avLst>
            </a:prstGeom>
            <a:solidFill>
              <a:srgbClr val="18932F"/>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7"/>
            <p:cNvSpPr txBox="1"/>
            <p:nvPr/>
          </p:nvSpPr>
          <p:spPr>
            <a:xfrm>
              <a:off x="3937140" y="2753743"/>
              <a:ext cx="1061389" cy="719574"/>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Distributed DB design</a:t>
              </a:r>
              <a:endParaRPr/>
            </a:p>
          </p:txBody>
        </p:sp>
        <p:sp>
          <p:nvSpPr>
            <p:cNvPr id="226" name="Google Shape;226;p7"/>
            <p:cNvSpPr/>
            <p:nvPr/>
          </p:nvSpPr>
          <p:spPr>
            <a:xfrm>
              <a:off x="5037465" y="2790863"/>
              <a:ext cx="828588" cy="64452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7"/>
            <p:cNvSpPr/>
            <p:nvPr/>
          </p:nvSpPr>
          <p:spPr>
            <a:xfrm>
              <a:off x="4842773" y="3610602"/>
              <a:ext cx="1139259" cy="797444"/>
            </a:xfrm>
            <a:prstGeom prst="roundRect">
              <a:avLst>
                <a:gd fmla="val 1667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7"/>
            <p:cNvSpPr txBox="1"/>
            <p:nvPr/>
          </p:nvSpPr>
          <p:spPr>
            <a:xfrm>
              <a:off x="4881708" y="3649537"/>
              <a:ext cx="1061389" cy="719574"/>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Physical DB design</a:t>
              </a:r>
              <a:endParaRPr/>
            </a:p>
          </p:txBody>
        </p:sp>
      </p:grpSp>
      <p:sp>
        <p:nvSpPr>
          <p:cNvPr id="229" name="Google Shape;229;p7"/>
          <p:cNvSpPr/>
          <p:nvPr/>
        </p:nvSpPr>
        <p:spPr>
          <a:xfrm>
            <a:off x="5665509" y="4506012"/>
            <a:ext cx="1206631" cy="386499"/>
          </a:xfrm>
          <a:prstGeom prst="roundRect">
            <a:avLst>
              <a:gd fmla="val 16667" name="adj"/>
            </a:avLst>
          </a:prstGeom>
          <a:solidFill>
            <a:srgbClr val="FFFDBC"/>
          </a:solidFill>
          <a:ln cap="flat" cmpd="sng" w="25400">
            <a:solidFill>
              <a:srgbClr val="2B0F5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Optional</a:t>
            </a:r>
            <a:endParaRPr/>
          </a:p>
        </p:txBody>
      </p:sp>
      <p:sp>
        <p:nvSpPr>
          <p:cNvPr id="230" name="Google Shape;230;p7"/>
          <p:cNvSpPr/>
          <p:nvPr/>
        </p:nvSpPr>
        <p:spPr>
          <a:xfrm>
            <a:off x="6537489" y="5464435"/>
            <a:ext cx="386499" cy="245097"/>
          </a:xfrm>
          <a:prstGeom prst="rightArrow">
            <a:avLst>
              <a:gd fmla="val 50000" name="adj1"/>
              <a:gd fmla="val 50000" name="adj2"/>
            </a:avLst>
          </a:prstGeom>
          <a:solidFill>
            <a:schemeClr val="accent1"/>
          </a:solidFill>
          <a:ln cap="flat" cmpd="sng" w="25400">
            <a:solidFill>
              <a:srgbClr val="2B0F5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31" name="Google Shape;231;p7"/>
          <p:cNvSpPr/>
          <p:nvPr/>
        </p:nvSpPr>
        <p:spPr>
          <a:xfrm>
            <a:off x="7092101" y="4939646"/>
            <a:ext cx="1403022" cy="1294679"/>
          </a:xfrm>
          <a:prstGeom prst="roundRect">
            <a:avLst>
              <a:gd fmla="val 16667" name="adj"/>
            </a:avLst>
          </a:prstGeom>
          <a:solidFill>
            <a:srgbClr val="FFFDBC"/>
          </a:solidFill>
          <a:ln cap="flat" cmpd="sng" w="25400">
            <a:solidFill>
              <a:srgbClr val="2B0F5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Internal schema / Populated DB</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8"/>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Process of Database Design</a:t>
            </a:r>
            <a:endParaRPr b="0"/>
          </a:p>
        </p:txBody>
      </p:sp>
      <p:sp>
        <p:nvSpPr>
          <p:cNvPr id="237" name="Google Shape;237;p8"/>
          <p:cNvSpPr txBox="1"/>
          <p:nvPr>
            <p:ph idx="2" type="body"/>
          </p:nvPr>
        </p:nvSpPr>
        <p:spPr>
          <a:xfrm>
            <a:off x="457200" y="1726529"/>
            <a:ext cx="8095673" cy="3995020"/>
          </a:xfrm>
          <a:prstGeom prst="rect">
            <a:avLst/>
          </a:prstGeom>
          <a:noFill/>
          <a:ln>
            <a:noFill/>
          </a:ln>
        </p:spPr>
        <p:txBody>
          <a:bodyPr anchorCtr="0" anchor="t" bIns="0" lIns="0" spcFirstLastPara="1" rIns="0" wrap="square" tIns="0">
            <a:noAutofit/>
          </a:bodyPr>
          <a:lstStyle/>
          <a:p>
            <a:pPr indent="-256032" lvl="0" marL="256032" rtl="0" algn="l">
              <a:lnSpc>
                <a:spcPct val="100000"/>
              </a:lnSpc>
              <a:spcBef>
                <a:spcPts val="0"/>
              </a:spcBef>
              <a:spcAft>
                <a:spcPts val="0"/>
              </a:spcAft>
              <a:buSzPts val="2000"/>
              <a:buChar char="•"/>
            </a:pPr>
            <a:r>
              <a:rPr lang="en-US" sz="2000"/>
              <a:t>Four key steps in logical database modeling and design:</a:t>
            </a:r>
            <a:endParaRPr/>
          </a:p>
          <a:p>
            <a:pPr indent="-429768" lvl="1" marL="740664" rtl="0" algn="l">
              <a:lnSpc>
                <a:spcPct val="100000"/>
              </a:lnSpc>
              <a:spcBef>
                <a:spcPts val="600"/>
              </a:spcBef>
              <a:spcAft>
                <a:spcPts val="0"/>
              </a:spcAft>
              <a:buSzPts val="2000"/>
              <a:buFont typeface="Arial"/>
              <a:buAutoNum type="arabicPeriod"/>
            </a:pPr>
            <a:r>
              <a:rPr lang="en-US" sz="2000"/>
              <a:t>Develop a logical data model for each known user interface for the application using normalization principles</a:t>
            </a:r>
            <a:endParaRPr/>
          </a:p>
          <a:p>
            <a:pPr indent="-429768" lvl="1" marL="740664" rtl="0" algn="l">
              <a:lnSpc>
                <a:spcPct val="100000"/>
              </a:lnSpc>
              <a:spcBef>
                <a:spcPts val="600"/>
              </a:spcBef>
              <a:spcAft>
                <a:spcPts val="0"/>
              </a:spcAft>
              <a:buSzPts val="2000"/>
              <a:buFont typeface="Arial"/>
              <a:buAutoNum type="arabicPeriod"/>
            </a:pPr>
            <a:r>
              <a:rPr lang="en-US" sz="2000"/>
              <a:t>Combine normalized data requirements from all user interfaces into one consolidated logical database model (view integration)</a:t>
            </a:r>
            <a:endParaRPr/>
          </a:p>
          <a:p>
            <a:pPr indent="-429768" lvl="1" marL="740664" rtl="0" algn="l">
              <a:lnSpc>
                <a:spcPct val="100000"/>
              </a:lnSpc>
              <a:spcBef>
                <a:spcPts val="600"/>
              </a:spcBef>
              <a:spcAft>
                <a:spcPts val="0"/>
              </a:spcAft>
              <a:buSzPts val="2000"/>
              <a:buFont typeface="Arial"/>
              <a:buAutoNum type="arabicPeriod"/>
            </a:pPr>
            <a:r>
              <a:rPr lang="en-US" sz="2000"/>
              <a:t>Translate the conceptual E-R data model for the application into normalized data requirements</a:t>
            </a:r>
            <a:endParaRPr/>
          </a:p>
          <a:p>
            <a:pPr indent="-429768" lvl="1" marL="740664" rtl="0" algn="l">
              <a:lnSpc>
                <a:spcPct val="100000"/>
              </a:lnSpc>
              <a:spcBef>
                <a:spcPts val="600"/>
              </a:spcBef>
              <a:spcAft>
                <a:spcPts val="0"/>
              </a:spcAft>
              <a:buSzPts val="2000"/>
              <a:buFont typeface="Arial"/>
              <a:buAutoNum type="arabicPeriod"/>
            </a:pPr>
            <a:r>
              <a:rPr lang="en-US" sz="2000"/>
              <a:t>Compare the consolidated logical database design with the translated E-R model and produce one final logical database model for the application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9"/>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Physical Database Design</a:t>
            </a:r>
            <a:endParaRPr b="0"/>
          </a:p>
        </p:txBody>
      </p:sp>
      <p:sp>
        <p:nvSpPr>
          <p:cNvPr id="243" name="Google Shape;243;p9"/>
          <p:cNvSpPr txBox="1"/>
          <p:nvPr>
            <p:ph idx="2" type="body"/>
          </p:nvPr>
        </p:nvSpPr>
        <p:spPr>
          <a:xfrm>
            <a:off x="457200" y="1736661"/>
            <a:ext cx="8037871" cy="3955465"/>
          </a:xfrm>
          <a:prstGeom prst="rect">
            <a:avLst/>
          </a:prstGeom>
          <a:noFill/>
          <a:ln>
            <a:noFill/>
          </a:ln>
        </p:spPr>
        <p:txBody>
          <a:bodyPr anchorCtr="0" anchor="t" bIns="0" lIns="0" spcFirstLastPara="1" rIns="0" wrap="square" tIns="0">
            <a:noAutofit/>
          </a:bodyPr>
          <a:lstStyle/>
          <a:p>
            <a:pPr indent="-256032" lvl="0" marL="256032" rtl="0" algn="l">
              <a:lnSpc>
                <a:spcPct val="100000"/>
              </a:lnSpc>
              <a:spcBef>
                <a:spcPts val="0"/>
              </a:spcBef>
              <a:spcAft>
                <a:spcPts val="0"/>
              </a:spcAft>
              <a:buSzPts val="2200"/>
              <a:buChar char="•"/>
            </a:pPr>
            <a:r>
              <a:rPr lang="en-US" sz="2200"/>
              <a:t>Key physical database design decisions:</a:t>
            </a:r>
            <a:endParaRPr/>
          </a:p>
          <a:p>
            <a:pPr indent="-283464" lvl="1" marL="740664" rtl="0" algn="l">
              <a:lnSpc>
                <a:spcPct val="100000"/>
              </a:lnSpc>
              <a:spcBef>
                <a:spcPts val="600"/>
              </a:spcBef>
              <a:spcAft>
                <a:spcPts val="0"/>
              </a:spcAft>
              <a:buSzPts val="2200"/>
              <a:buChar char="–"/>
            </a:pPr>
            <a:r>
              <a:rPr lang="en-US" sz="2200"/>
              <a:t>Choosing a storage format (data type) for each attribute from the logical database model</a:t>
            </a:r>
            <a:endParaRPr/>
          </a:p>
          <a:p>
            <a:pPr indent="-283464" lvl="1" marL="740664" rtl="0" algn="l">
              <a:lnSpc>
                <a:spcPct val="100000"/>
              </a:lnSpc>
              <a:spcBef>
                <a:spcPts val="600"/>
              </a:spcBef>
              <a:spcAft>
                <a:spcPts val="0"/>
              </a:spcAft>
              <a:buSzPts val="2200"/>
              <a:buChar char="–"/>
            </a:pPr>
            <a:r>
              <a:rPr lang="en-US" sz="2200"/>
              <a:t>Grouping attributes from the logical database model into physical records</a:t>
            </a:r>
            <a:endParaRPr/>
          </a:p>
          <a:p>
            <a:pPr indent="-283464" lvl="1" marL="740664" rtl="0" algn="l">
              <a:lnSpc>
                <a:spcPct val="100000"/>
              </a:lnSpc>
              <a:spcBef>
                <a:spcPts val="600"/>
              </a:spcBef>
              <a:spcAft>
                <a:spcPts val="0"/>
              </a:spcAft>
              <a:buSzPts val="2200"/>
              <a:buChar char="–"/>
            </a:pPr>
            <a:r>
              <a:rPr lang="en-US" sz="2200"/>
              <a:t>Arranging related records in secondary memory (hard disks and magnetic tapes) so that records can be stored, retrieved and updated rapidly</a:t>
            </a:r>
            <a:endParaRPr/>
          </a:p>
          <a:p>
            <a:pPr indent="-283464" lvl="1" marL="740664" rtl="0" algn="l">
              <a:lnSpc>
                <a:spcPct val="100000"/>
              </a:lnSpc>
              <a:spcBef>
                <a:spcPts val="600"/>
              </a:spcBef>
              <a:spcAft>
                <a:spcPts val="0"/>
              </a:spcAft>
              <a:buSzPts val="2200"/>
              <a:buChar char="–"/>
            </a:pPr>
            <a:r>
              <a:rPr lang="en-US" sz="2200"/>
              <a:t>Selecting media and structures for storing data to make access more efficient</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Valacich/George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