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46" r:id="rId1"/>
    <p:sldMasterId id="2147483866" r:id="rId2"/>
  </p:sldMasterIdLst>
  <p:notesMasterIdLst>
    <p:notesMasterId r:id="rId38"/>
  </p:notesMasterIdLst>
  <p:handoutMasterIdLst>
    <p:handoutMasterId r:id="rId39"/>
  </p:handoutMasterIdLst>
  <p:sldIdLst>
    <p:sldId id="413" r:id="rId3"/>
    <p:sldId id="414" r:id="rId4"/>
    <p:sldId id="261" r:id="rId5"/>
    <p:sldId id="420" r:id="rId6"/>
    <p:sldId id="421" r:id="rId7"/>
    <p:sldId id="282" r:id="rId8"/>
    <p:sldId id="283" r:id="rId9"/>
    <p:sldId id="284" r:id="rId10"/>
    <p:sldId id="285" r:id="rId11"/>
    <p:sldId id="422" r:id="rId12"/>
    <p:sldId id="324" r:id="rId13"/>
    <p:sldId id="313" r:id="rId14"/>
    <p:sldId id="319" r:id="rId15"/>
    <p:sldId id="318" r:id="rId16"/>
    <p:sldId id="314" r:id="rId17"/>
    <p:sldId id="424" r:id="rId18"/>
    <p:sldId id="323" r:id="rId19"/>
    <p:sldId id="415" r:id="rId20"/>
    <p:sldId id="315" r:id="rId21"/>
    <p:sldId id="416" r:id="rId22"/>
    <p:sldId id="417" r:id="rId23"/>
    <p:sldId id="418" r:id="rId24"/>
    <p:sldId id="419" r:id="rId25"/>
    <p:sldId id="423" r:id="rId26"/>
    <p:sldId id="325" r:id="rId27"/>
    <p:sldId id="316" r:id="rId28"/>
    <p:sldId id="322" r:id="rId29"/>
    <p:sldId id="426" r:id="rId30"/>
    <p:sldId id="427" r:id="rId31"/>
    <p:sldId id="425" r:id="rId32"/>
    <p:sldId id="428" r:id="rId33"/>
    <p:sldId id="429" r:id="rId34"/>
    <p:sldId id="311" r:id="rId35"/>
    <p:sldId id="280" r:id="rId36"/>
    <p:sldId id="312" r:id="rId3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66FF66"/>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783" autoAdjust="0"/>
  </p:normalViewPr>
  <p:slideViewPr>
    <p:cSldViewPr>
      <p:cViewPr varScale="1">
        <p:scale>
          <a:sx n="75" d="100"/>
          <a:sy n="75" d="100"/>
        </p:scale>
        <p:origin x="1594"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90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95B87981-2CC6-4125-BFA2-A707434A19F1}"/>
              </a:ext>
            </a:extLst>
          </p:cNvPr>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sz="1200">
                <a:latin typeface="Times New Roman" pitchFamily="18" charset="0"/>
                <a:ea typeface="+mn-ea"/>
              </a:defRPr>
            </a:lvl1pPr>
          </a:lstStyle>
          <a:p>
            <a:pPr>
              <a:defRPr/>
            </a:pPr>
            <a:endParaRPr lang="en-US"/>
          </a:p>
        </p:txBody>
      </p:sp>
      <p:sp>
        <p:nvSpPr>
          <p:cNvPr id="55299" name="Rectangle 3">
            <a:extLst>
              <a:ext uri="{FF2B5EF4-FFF2-40B4-BE49-F238E27FC236}">
                <a16:creationId xmlns:a16="http://schemas.microsoft.com/office/drawing/2014/main" id="{449DC01A-C1A9-4FB2-A2DA-44D493912197}"/>
              </a:ext>
            </a:extLst>
          </p:cNvPr>
          <p:cNvSpPr>
            <a:spLocks noGrp="1" noChangeArrowheads="1"/>
          </p:cNvSpPr>
          <p:nvPr>
            <p:ph type="dt" sz="quarter"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1" fontAlgn="auto" hangingPunct="1">
              <a:spcBef>
                <a:spcPts val="0"/>
              </a:spcBef>
              <a:spcAft>
                <a:spcPts val="0"/>
              </a:spcAft>
              <a:defRPr sz="1200">
                <a:latin typeface="Times New Roman" pitchFamily="18" charset="0"/>
                <a:ea typeface="+mn-ea"/>
              </a:defRPr>
            </a:lvl1pPr>
          </a:lstStyle>
          <a:p>
            <a:pPr>
              <a:defRPr/>
            </a:pPr>
            <a:endParaRPr lang="en-US"/>
          </a:p>
        </p:txBody>
      </p:sp>
      <p:sp>
        <p:nvSpPr>
          <p:cNvPr id="55300" name="Rectangle 4">
            <a:extLst>
              <a:ext uri="{FF2B5EF4-FFF2-40B4-BE49-F238E27FC236}">
                <a16:creationId xmlns:a16="http://schemas.microsoft.com/office/drawing/2014/main" id="{6536D23F-093D-4C6D-8450-5DA8ADF2C786}"/>
              </a:ext>
            </a:extLst>
          </p:cNvPr>
          <p:cNvSpPr>
            <a:spLocks noGrp="1" noChangeArrowheads="1"/>
          </p:cNvSpPr>
          <p:nvPr>
            <p:ph type="ftr" sz="quarter" idx="2"/>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1" fontAlgn="auto" hangingPunct="1">
              <a:spcBef>
                <a:spcPts val="0"/>
              </a:spcBef>
              <a:spcAft>
                <a:spcPts val="0"/>
              </a:spcAft>
              <a:defRPr sz="1200">
                <a:latin typeface="Times New Roman" pitchFamily="18" charset="0"/>
                <a:ea typeface="+mn-ea"/>
              </a:defRPr>
            </a:lvl1pPr>
          </a:lstStyle>
          <a:p>
            <a:pPr>
              <a:defRPr/>
            </a:pPr>
            <a:endParaRPr lang="en-US"/>
          </a:p>
        </p:txBody>
      </p:sp>
      <p:sp>
        <p:nvSpPr>
          <p:cNvPr id="55301" name="Rectangle 5">
            <a:extLst>
              <a:ext uri="{FF2B5EF4-FFF2-40B4-BE49-F238E27FC236}">
                <a16:creationId xmlns:a16="http://schemas.microsoft.com/office/drawing/2014/main" id="{653BD1DA-6FAE-45FE-A1E0-F57DA447CBAB}"/>
              </a:ext>
            </a:extLst>
          </p:cNvPr>
          <p:cNvSpPr>
            <a:spLocks noGrp="1" noChangeArrowheads="1"/>
          </p:cNvSpPr>
          <p:nvPr>
            <p:ph type="sldNum" sz="quarter" idx="3"/>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cs typeface="Times New Roman" panose="02020603050405020304" pitchFamily="18" charset="0"/>
              </a:defRPr>
            </a:lvl1pPr>
          </a:lstStyle>
          <a:p>
            <a:fld id="{5FACBFEF-CA7B-4B5B-A56E-FFD91FB31C2A}" type="slidenum">
              <a:rPr lang="en-US" altLang="vi-VN"/>
              <a:pPr/>
              <a:t>‹#›</a:t>
            </a:fld>
            <a:endParaRPr lang="en-US" altLang="vi-V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8B3F4C75-48AC-4843-B6AC-63F9FF3906BE}"/>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sz="1200">
                <a:latin typeface="Times" charset="0"/>
                <a:ea typeface="+mn-ea"/>
              </a:defRPr>
            </a:lvl1pPr>
          </a:lstStyle>
          <a:p>
            <a:pPr>
              <a:defRPr/>
            </a:pPr>
            <a:endParaRPr lang="en-US"/>
          </a:p>
        </p:txBody>
      </p:sp>
      <p:sp>
        <p:nvSpPr>
          <p:cNvPr id="79875" name="Rectangle 3">
            <a:extLst>
              <a:ext uri="{FF2B5EF4-FFF2-40B4-BE49-F238E27FC236}">
                <a16:creationId xmlns:a16="http://schemas.microsoft.com/office/drawing/2014/main" id="{2F0944E0-293E-420B-A1E0-D30E671B4B96}"/>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fontAlgn="auto" hangingPunct="1">
              <a:spcBef>
                <a:spcPts val="0"/>
              </a:spcBef>
              <a:spcAft>
                <a:spcPts val="0"/>
              </a:spcAft>
              <a:defRPr sz="1200">
                <a:latin typeface="Times" charset="0"/>
                <a:ea typeface="+mn-ea"/>
              </a:defRPr>
            </a:lvl1pPr>
          </a:lstStyle>
          <a:p>
            <a:pPr>
              <a:defRPr/>
            </a:pPr>
            <a:endParaRPr lang="en-US"/>
          </a:p>
        </p:txBody>
      </p:sp>
      <p:sp>
        <p:nvSpPr>
          <p:cNvPr id="11268" name="Rectangle 4">
            <a:extLst>
              <a:ext uri="{FF2B5EF4-FFF2-40B4-BE49-F238E27FC236}">
                <a16:creationId xmlns:a16="http://schemas.microsoft.com/office/drawing/2014/main" id="{4D768F54-FF6F-4843-90BF-B1C2E32D4FAA}"/>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7" name="Rectangle 5">
            <a:extLst>
              <a:ext uri="{FF2B5EF4-FFF2-40B4-BE49-F238E27FC236}">
                <a16:creationId xmlns:a16="http://schemas.microsoft.com/office/drawing/2014/main" id="{EF67D5B7-09B3-45C8-A8CE-8D851F36D2B8}"/>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9878" name="Rectangle 6">
            <a:extLst>
              <a:ext uri="{FF2B5EF4-FFF2-40B4-BE49-F238E27FC236}">
                <a16:creationId xmlns:a16="http://schemas.microsoft.com/office/drawing/2014/main" id="{BCD681F8-4CE5-4B7E-8BB4-EDF22D7A164F}"/>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fontAlgn="auto" hangingPunct="1">
              <a:spcBef>
                <a:spcPts val="0"/>
              </a:spcBef>
              <a:spcAft>
                <a:spcPts val="0"/>
              </a:spcAft>
              <a:defRPr sz="1200">
                <a:latin typeface="Times" charset="0"/>
                <a:ea typeface="+mn-ea"/>
              </a:defRPr>
            </a:lvl1pPr>
          </a:lstStyle>
          <a:p>
            <a:pPr>
              <a:defRPr/>
            </a:pPr>
            <a:endParaRPr lang="en-US"/>
          </a:p>
        </p:txBody>
      </p:sp>
      <p:sp>
        <p:nvSpPr>
          <p:cNvPr id="79879" name="Rectangle 7">
            <a:extLst>
              <a:ext uri="{FF2B5EF4-FFF2-40B4-BE49-F238E27FC236}">
                <a16:creationId xmlns:a16="http://schemas.microsoft.com/office/drawing/2014/main" id="{4F5EA15D-1AB1-4212-96A7-EA882FB32041}"/>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cs typeface="Times New Roman" panose="02020603050405020304" pitchFamily="18" charset="0"/>
              </a:defRPr>
            </a:lvl1pPr>
          </a:lstStyle>
          <a:p>
            <a:fld id="{BD32425B-7DAB-457D-B6F7-906A08917CFA}" type="slidenum">
              <a:rPr lang="en-US" altLang="vi-VN"/>
              <a:pPr/>
              <a:t>‹#›</a:t>
            </a:fld>
            <a:endParaRPr lang="en-US" altLang="vi-V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Times New Roman"/>
        <a:cs typeface="Times New Roman" pitchFamily="18"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Times New Roman"/>
        <a:cs typeface="Times New Roman" pitchFamily="18"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Times New Roman"/>
        <a:cs typeface="Times New Roman" pitchFamily="18"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Times New Roman"/>
        <a:cs typeface="Times New Roman" pitchFamily="18"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Times New Roman"/>
        <a:cs typeface="Times New Roman"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FBB4232A-49D6-4441-955A-8E472912DBF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3BE0F7BE-AF85-4596-8D11-11709E03486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If this PowerPoint presentation contains mathematical equations, you may need to check that your computer has the following installed:</a:t>
            </a:r>
          </a:p>
          <a:p>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1) MathType Plugin</a:t>
            </a:r>
          </a:p>
          <a:p>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2) Math Player (free versions available)</a:t>
            </a:r>
          </a:p>
          <a:p>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3) NVDA Reader (free versions available)</a:t>
            </a:r>
            <a:endParaRPr lang="en-US" altLang="en-US"/>
          </a:p>
        </p:txBody>
      </p:sp>
      <p:sp>
        <p:nvSpPr>
          <p:cNvPr id="20484" name="Slide Number Placeholder 3">
            <a:extLst>
              <a:ext uri="{FF2B5EF4-FFF2-40B4-BE49-F238E27FC236}">
                <a16:creationId xmlns:a16="http://schemas.microsoft.com/office/drawing/2014/main" id="{CE9281A9-CE73-4A41-897D-DCDE1937EEB4}"/>
              </a:ext>
            </a:extLst>
          </p:cNvPr>
          <p:cNvSpPr>
            <a:spLocks noGrp="1" noChangeArrowheads="1"/>
          </p:cNvSpPr>
          <p:nvPr>
            <p:ph type="sldNum" sz="quarter" idx="5"/>
          </p:nvPr>
        </p:nvSpPr>
        <p:spPr>
          <a:noFill/>
        </p:spPr>
        <p:txBody>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SzPct val="25000"/>
            </a:pPr>
            <a:fld id="{82E9CE3A-3DA1-42FF-9AE9-96EBF1BF11AA}" type="slidenum">
              <a:rPr lang="en-US" altLang="en-US" sz="1200"/>
              <a:pPr>
                <a:buSzPct val="25000"/>
              </a:pPr>
              <a:t>1</a:t>
            </a:fld>
            <a:endParaRPr lang="en-US" alt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86A0839B-16B6-43B3-97A2-213A6036CA4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fld id="{8C6BBCEB-A7AF-479E-BA41-7B00B9156755}" type="slidenum">
              <a:rPr lang="en-US" altLang="vi-VN">
                <a:latin typeface="Times" panose="02020603050405020304" pitchFamily="18" charset="0"/>
                <a:ea typeface="MS PGothic" panose="020B0600070205080204" pitchFamily="34" charset="-128"/>
              </a:rPr>
              <a:pPr/>
              <a:t>34</a:t>
            </a:fld>
            <a:endParaRPr lang="en-US" altLang="vi-VN">
              <a:latin typeface="Times" panose="02020603050405020304" pitchFamily="18" charset="0"/>
              <a:ea typeface="MS PGothic" panose="020B0600070205080204" pitchFamily="34" charset="-128"/>
            </a:endParaRPr>
          </a:p>
        </p:txBody>
      </p:sp>
      <p:sp>
        <p:nvSpPr>
          <p:cNvPr id="41987" name="Rectangle 2">
            <a:extLst>
              <a:ext uri="{FF2B5EF4-FFF2-40B4-BE49-F238E27FC236}">
                <a16:creationId xmlns:a16="http://schemas.microsoft.com/office/drawing/2014/main" id="{A6676C57-3A24-4B4A-B73D-BDA15AB6F42C}"/>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2640F356-277C-4DDD-AB68-A9890BBC8FA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vi-VN" altLang="vi-V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4BEC6644-C2C9-4BA1-A8A3-81D1D07FE6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fld id="{B16FED63-B064-4A62-AFA2-0500589A388C}" type="slidenum">
              <a:rPr lang="en-US" altLang="vi-VN">
                <a:latin typeface="Times" panose="02020603050405020304" pitchFamily="18" charset="0"/>
                <a:ea typeface="MS PGothic" panose="020B0600070205080204" pitchFamily="34" charset="-128"/>
              </a:rPr>
              <a:pPr/>
              <a:t>3</a:t>
            </a:fld>
            <a:endParaRPr lang="en-US" altLang="vi-VN">
              <a:latin typeface="Times" panose="02020603050405020304" pitchFamily="18" charset="0"/>
              <a:ea typeface="MS PGothic" panose="020B0600070205080204" pitchFamily="34" charset="-128"/>
            </a:endParaRPr>
          </a:p>
        </p:txBody>
      </p:sp>
      <p:sp>
        <p:nvSpPr>
          <p:cNvPr id="18435" name="Rectangle 2">
            <a:extLst>
              <a:ext uri="{FF2B5EF4-FFF2-40B4-BE49-F238E27FC236}">
                <a16:creationId xmlns:a16="http://schemas.microsoft.com/office/drawing/2014/main" id="{68CC3AE2-BC4B-4381-A11E-35E4A496DFE1}"/>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A6EF6336-AEE6-4D82-A840-7A12E230242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vi-VN" altLang="vi-V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7AE02578-B860-4AAC-A318-E98E4982157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fld id="{44C0CB4F-6E9E-496A-8EFD-78FF91A0F312}" type="slidenum">
              <a:rPr lang="en-US" altLang="vi-VN">
                <a:latin typeface="Times" panose="02020603050405020304" pitchFamily="18" charset="0"/>
                <a:ea typeface="MS PGothic" panose="020B0600070205080204" pitchFamily="34" charset="-128"/>
              </a:rPr>
              <a:pPr/>
              <a:t>6</a:t>
            </a:fld>
            <a:endParaRPr lang="en-US" altLang="vi-VN">
              <a:latin typeface="Times" panose="02020603050405020304" pitchFamily="18" charset="0"/>
              <a:ea typeface="MS PGothic" panose="020B0600070205080204" pitchFamily="34" charset="-128"/>
            </a:endParaRPr>
          </a:p>
        </p:txBody>
      </p:sp>
      <p:sp>
        <p:nvSpPr>
          <p:cNvPr id="27651" name="Rectangle 2">
            <a:extLst>
              <a:ext uri="{FF2B5EF4-FFF2-40B4-BE49-F238E27FC236}">
                <a16:creationId xmlns:a16="http://schemas.microsoft.com/office/drawing/2014/main" id="{ED7C2351-CCBD-46B9-8D82-FC31D6F99F0B}"/>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9B2CD1F9-A661-40F4-BF83-B90527355DF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vi-VN" altLang="vi-V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93EE8CF1-F8E5-48E5-AAA3-0C4BDBD5DFC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fld id="{A16EE1BA-82AE-4ED2-A524-F8417D9419D3}" type="slidenum">
              <a:rPr lang="en-US" altLang="vi-VN">
                <a:latin typeface="Times" panose="02020603050405020304" pitchFamily="18" charset="0"/>
                <a:ea typeface="MS PGothic" panose="020B0600070205080204" pitchFamily="34" charset="-128"/>
              </a:rPr>
              <a:pPr/>
              <a:t>7</a:t>
            </a:fld>
            <a:endParaRPr lang="en-US" altLang="vi-VN">
              <a:latin typeface="Times" panose="02020603050405020304" pitchFamily="18" charset="0"/>
              <a:ea typeface="MS PGothic" panose="020B0600070205080204" pitchFamily="34" charset="-128"/>
            </a:endParaRPr>
          </a:p>
        </p:txBody>
      </p:sp>
      <p:sp>
        <p:nvSpPr>
          <p:cNvPr id="29699" name="Rectangle 2">
            <a:extLst>
              <a:ext uri="{FF2B5EF4-FFF2-40B4-BE49-F238E27FC236}">
                <a16:creationId xmlns:a16="http://schemas.microsoft.com/office/drawing/2014/main" id="{3F59788A-BC83-4735-A432-39873E88B3AE}"/>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702B380F-2E61-468E-B3BE-94AC83A8712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vi-VN" altLang="vi-V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BB659A31-03EE-4905-A4C1-E4D6045BE38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fld id="{98991F57-1F88-4F5A-B2BA-134AED32153D}" type="slidenum">
              <a:rPr lang="en-US" altLang="vi-VN">
                <a:latin typeface="Times" panose="02020603050405020304" pitchFamily="18" charset="0"/>
                <a:ea typeface="MS PGothic" panose="020B0600070205080204" pitchFamily="34" charset="-128"/>
              </a:rPr>
              <a:pPr/>
              <a:t>8</a:t>
            </a:fld>
            <a:endParaRPr lang="en-US" altLang="vi-VN">
              <a:latin typeface="Times" panose="02020603050405020304" pitchFamily="18" charset="0"/>
              <a:ea typeface="MS PGothic" panose="020B0600070205080204" pitchFamily="34" charset="-128"/>
            </a:endParaRPr>
          </a:p>
        </p:txBody>
      </p:sp>
      <p:sp>
        <p:nvSpPr>
          <p:cNvPr id="31747" name="Rectangle 2">
            <a:extLst>
              <a:ext uri="{FF2B5EF4-FFF2-40B4-BE49-F238E27FC236}">
                <a16:creationId xmlns:a16="http://schemas.microsoft.com/office/drawing/2014/main" id="{A53AAEAB-A45A-49C2-B7F4-AFFCC6A57ED0}"/>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D97DA8B7-387F-4095-AC5E-0242FDE620B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vi-VN" altLang="vi-V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57EAE810-0C79-4528-A35F-DD1530FE11B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fld id="{920C4F28-7E44-4726-ACF4-5ACB58C9A3FC}" type="slidenum">
              <a:rPr lang="en-US" altLang="vi-VN">
                <a:latin typeface="Times" panose="02020603050405020304" pitchFamily="18" charset="0"/>
                <a:ea typeface="MS PGothic" panose="020B0600070205080204" pitchFamily="34" charset="-128"/>
              </a:rPr>
              <a:pPr/>
              <a:t>9</a:t>
            </a:fld>
            <a:endParaRPr lang="en-US" altLang="vi-VN">
              <a:latin typeface="Times" panose="02020603050405020304" pitchFamily="18" charset="0"/>
              <a:ea typeface="MS PGothic" panose="020B0600070205080204" pitchFamily="34" charset="-128"/>
            </a:endParaRPr>
          </a:p>
        </p:txBody>
      </p:sp>
      <p:sp>
        <p:nvSpPr>
          <p:cNvPr id="33795" name="Rectangle 2">
            <a:extLst>
              <a:ext uri="{FF2B5EF4-FFF2-40B4-BE49-F238E27FC236}">
                <a16:creationId xmlns:a16="http://schemas.microsoft.com/office/drawing/2014/main" id="{DFA1ECD1-3B18-43CD-9F52-F4AC93C974D8}"/>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98D88369-9C3F-4909-9FDB-8F63596615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vi-VN" altLang="vi-V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id="{18371F2A-209D-42CC-B0B3-1B83CA71534D}"/>
              </a:ext>
            </a:extLst>
          </p:cNvPr>
          <p:cNvSpPr>
            <a:spLocks noGrp="1" noRot="1" noChangeAspect="1" noTextEdit="1"/>
          </p:cNvSpPr>
          <p:nvPr>
            <p:ph type="sldImg"/>
          </p:nvPr>
        </p:nvSpPr>
        <p:spPr>
          <a:ln/>
        </p:spPr>
      </p:sp>
      <p:sp>
        <p:nvSpPr>
          <p:cNvPr id="25603" name="Notes Placeholder 2">
            <a:extLst>
              <a:ext uri="{FF2B5EF4-FFF2-40B4-BE49-F238E27FC236}">
                <a16:creationId xmlns:a16="http://schemas.microsoft.com/office/drawing/2014/main" id="{1049E781-0F04-4A3C-8960-A38810CE010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vi-VN" altLang="vi-VN"/>
          </a:p>
        </p:txBody>
      </p:sp>
      <p:sp>
        <p:nvSpPr>
          <p:cNvPr id="25604" name="Slide Number Placeholder 3">
            <a:extLst>
              <a:ext uri="{FF2B5EF4-FFF2-40B4-BE49-F238E27FC236}">
                <a16:creationId xmlns:a16="http://schemas.microsoft.com/office/drawing/2014/main" id="{BE88CA54-6640-434D-82C4-F3931F9C30C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fld id="{B2C1BAD8-F04E-4CD1-A25F-21952ABB7EEC}" type="slidenum">
              <a:rPr lang="en-US" altLang="vi-VN">
                <a:latin typeface="Times" panose="02020603050405020304" pitchFamily="18" charset="0"/>
                <a:ea typeface="MS PGothic" panose="020B0600070205080204" pitchFamily="34" charset="-128"/>
              </a:rPr>
              <a:pPr/>
              <a:t>19</a:t>
            </a:fld>
            <a:endParaRPr lang="en-US" altLang="vi-VN">
              <a:latin typeface="Times" panose="02020603050405020304" pitchFamily="18" charset="0"/>
              <a:ea typeface="MS PGothic" panose="020B0600070205080204"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FF"/>
                </a:solidFill>
                <a:effectLst/>
                <a:latin typeface="tex-gyre-adventor"/>
              </a:rPr>
              <a:t>Model:</a:t>
            </a:r>
            <a:endParaRPr lang="vi-VN" b="0" i="0" dirty="0">
              <a:solidFill>
                <a:srgbClr val="002060"/>
              </a:solidFill>
              <a:effectLst/>
              <a:latin typeface="tex-gyre-adventor"/>
            </a:endParaRPr>
          </a:p>
          <a:p>
            <a:pPr algn="l"/>
            <a:r>
              <a:rPr lang="vi-VN" b="0" i="0" dirty="0">
                <a:solidFill>
                  <a:srgbClr val="002060"/>
                </a:solidFill>
                <a:effectLst/>
                <a:latin typeface="tex-gyre-adventor"/>
              </a:rPr>
              <a:t>Mô hình lưu trữ dữ liệu và logic liên quan. Nó đại diện cho dữ liệu đang được chuyển giữa các thành phần bộ điều khiển hoặc bất kỳ logic nghiệp vụ liên quan nào khác.</a:t>
            </a:r>
          </a:p>
          <a:p>
            <a:pPr algn="l"/>
            <a:r>
              <a:rPr lang="vi-VN" b="0" i="0" dirty="0">
                <a:solidFill>
                  <a:srgbClr val="002060"/>
                </a:solidFill>
                <a:effectLst/>
                <a:latin typeface="tex-gyre-adventor"/>
              </a:rPr>
              <a:t>Ví dụ, một đối tượng Controller sẽ truy xuất thông tin học sinh từ cơ sở dữ liệu của trường. Nó thao tác dữ liệu và gửi nó trở lại cơ sở dữ liệu hoặc sử dụng nó để hiển thị cùng một dữ liệu.</a:t>
            </a:r>
          </a:p>
          <a:p>
            <a:pPr algn="l"/>
            <a:r>
              <a:rPr lang="en-US" b="0" i="0" dirty="0">
                <a:solidFill>
                  <a:srgbClr val="0000FF"/>
                </a:solidFill>
                <a:effectLst/>
                <a:latin typeface="tex-gyre-adventor"/>
              </a:rPr>
              <a:t>View:</a:t>
            </a:r>
            <a:endParaRPr lang="vi-VN" b="0" i="0" dirty="0">
              <a:solidFill>
                <a:srgbClr val="002060"/>
              </a:solidFill>
              <a:effectLst/>
              <a:latin typeface="tex-gyre-adventor"/>
            </a:endParaRPr>
          </a:p>
          <a:p>
            <a:pPr algn="l"/>
            <a:r>
              <a:rPr lang="vi-VN" b="0" i="0" dirty="0">
                <a:solidFill>
                  <a:srgbClr val="002060"/>
                </a:solidFill>
                <a:effectLst/>
                <a:latin typeface="tex-gyre-adventor"/>
              </a:rPr>
              <a:t>Chế độ xem là viết tắt của các thành phần giao diện người dùng như HTML, CSS, jQuery, v.v. Trong chế độ xem mẫu MVVC chịu trách nhiệm hiển thị dữ liệu nhận được từ Bộ điều khiển như một kết quả. Chế độ xem này cũng được chuyển đổi (các) Mô hình thành Giao diện người dùng (UI).</a:t>
            </a:r>
          </a:p>
          <a:p>
            <a:pPr algn="l"/>
            <a:r>
              <a:rPr lang="en-US" b="0" i="0" dirty="0">
                <a:solidFill>
                  <a:srgbClr val="0000FF"/>
                </a:solidFill>
                <a:effectLst/>
                <a:latin typeface="tex-gyre-adventor"/>
              </a:rPr>
              <a:t>View Model:</a:t>
            </a:r>
            <a:endParaRPr lang="vi-VN" b="0" i="0" dirty="0">
              <a:solidFill>
                <a:srgbClr val="002060"/>
              </a:solidFill>
              <a:effectLst/>
              <a:latin typeface="tex-gyre-adventor"/>
            </a:endParaRPr>
          </a:p>
          <a:p>
            <a:pPr algn="l"/>
            <a:r>
              <a:rPr lang="vi-VN" b="0" i="0" dirty="0">
                <a:solidFill>
                  <a:srgbClr val="002060"/>
                </a:solidFill>
                <a:effectLst/>
                <a:latin typeface="tex-gyre-adventor"/>
              </a:rPr>
              <a:t>View model có nhiệm vụ trình bày các hàm, lệnh, phương thức, hỗ trợ trạng thái của View. Nó cũng có trách nhiệm vận hành mô hình và kích hoạt các sự kiện trong Chế độ xem.</a:t>
            </a:r>
          </a:p>
          <a:p>
            <a:endParaRPr lang="en-US" dirty="0"/>
          </a:p>
        </p:txBody>
      </p:sp>
      <p:sp>
        <p:nvSpPr>
          <p:cNvPr id="4" name="Slide Number Placeholder 3"/>
          <p:cNvSpPr>
            <a:spLocks noGrp="1"/>
          </p:cNvSpPr>
          <p:nvPr>
            <p:ph type="sldNum" sz="quarter" idx="5"/>
          </p:nvPr>
        </p:nvSpPr>
        <p:spPr/>
        <p:txBody>
          <a:bodyPr/>
          <a:lstStyle/>
          <a:p>
            <a:fld id="{BD32425B-7DAB-457D-B6F7-906A08917CFA}" type="slidenum">
              <a:rPr lang="en-US" altLang="vi-VN" smtClean="0"/>
              <a:pPr/>
              <a:t>20</a:t>
            </a:fld>
            <a:endParaRPr lang="en-US" altLang="vi-VN"/>
          </a:p>
        </p:txBody>
      </p:sp>
    </p:spTree>
    <p:extLst>
      <p:ext uri="{BB962C8B-B14F-4D97-AF65-F5344CB8AC3E}">
        <p14:creationId xmlns:p14="http://schemas.microsoft.com/office/powerpoint/2010/main" val="26590727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2BE43169-5A98-42C6-B997-D4B396363BCF}"/>
              </a:ext>
            </a:extLst>
          </p:cNvPr>
          <p:cNvSpPr>
            <a:spLocks noGrp="1" noRot="1" noChangeAspect="1" noTextEdit="1"/>
          </p:cNvSpPr>
          <p:nvPr>
            <p:ph type="sldImg"/>
          </p:nvPr>
        </p:nvSpPr>
        <p:spPr>
          <a:ln/>
        </p:spPr>
      </p:sp>
      <p:sp>
        <p:nvSpPr>
          <p:cNvPr id="38915" name="Notes Placeholder 2">
            <a:extLst>
              <a:ext uri="{FF2B5EF4-FFF2-40B4-BE49-F238E27FC236}">
                <a16:creationId xmlns:a16="http://schemas.microsoft.com/office/drawing/2014/main" id="{E11154AB-51DD-4863-8C1D-BDF65114AE7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vi-VN" altLang="vi-VN"/>
          </a:p>
        </p:txBody>
      </p:sp>
      <p:sp>
        <p:nvSpPr>
          <p:cNvPr id="38916" name="Slide Number Placeholder 3">
            <a:extLst>
              <a:ext uri="{FF2B5EF4-FFF2-40B4-BE49-F238E27FC236}">
                <a16:creationId xmlns:a16="http://schemas.microsoft.com/office/drawing/2014/main" id="{8C4D5838-416E-4018-96D5-A4AB581A71A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fld id="{158C40BF-EF14-4D2A-81F9-039ACDE72329}" type="slidenum">
              <a:rPr lang="en-US" altLang="vi-VN">
                <a:latin typeface="Times" panose="02020603050405020304" pitchFamily="18" charset="0"/>
                <a:ea typeface="MS PGothic" panose="020B0600070205080204" pitchFamily="34" charset="-128"/>
              </a:rPr>
              <a:pPr/>
              <a:t>33</a:t>
            </a:fld>
            <a:endParaRPr lang="en-US" altLang="vi-VN">
              <a:latin typeface="Times" panose="02020603050405020304" pitchFamily="18" charset="0"/>
              <a:ea typeface="MS PGothic"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lIns="0" tIns="0" rIns="0" bIns="0"/>
          <a:lstStyle>
            <a:lvl1pPr>
              <a:defRPr sz="3600">
                <a:solidFill>
                  <a:schemeClr val="tx2"/>
                </a:solidFill>
                <a:latin typeface="+mj-lt"/>
              </a:defRPr>
            </a:lvl1pPr>
          </a:lstStyle>
          <a:p>
            <a:r>
              <a:rPr lang="en-US"/>
              <a:t>Click to edit Master title style</a:t>
            </a:r>
            <a:endParaRPr lang="en-US" dirty="0"/>
          </a:p>
        </p:txBody>
      </p:sp>
      <p:sp>
        <p:nvSpPr>
          <p:cNvPr id="3" name="Content Placeholder 2"/>
          <p:cNvSpPr>
            <a:spLocks noGrp="1"/>
          </p:cNvSpPr>
          <p:nvPr>
            <p:ph idx="1"/>
          </p:nvPr>
        </p:nvSpPr>
        <p:spPr>
          <a:xfrm>
            <a:off x="457200" y="1557470"/>
            <a:ext cx="8229600" cy="4525963"/>
          </a:xfrm>
        </p:spPr>
        <p:txBody>
          <a:bodyPr lIns="0" tIns="0" rIns="0"/>
          <a:lstStyle>
            <a:lvl1pPr marL="255600" indent="-255600">
              <a:buClr>
                <a:srgbClr val="007FA3"/>
              </a:buClr>
              <a:buSzPct val="100000"/>
              <a:buFont typeface="Arial" panose="020B0604020202020204" pitchFamily="34" charset="0"/>
              <a:buChar char="•"/>
              <a:defRPr sz="2400">
                <a:latin typeface="+mn-lt"/>
              </a:defRPr>
            </a:lvl1pPr>
            <a:lvl2pPr marL="741600" indent="-284400">
              <a:buClr>
                <a:srgbClr val="007FA3"/>
              </a:buClr>
              <a:defRPr sz="2400">
                <a:latin typeface="+mn-lt"/>
              </a:defRPr>
            </a:lvl2pPr>
            <a:lvl3pPr indent="-230400">
              <a:buClr>
                <a:srgbClr val="007FA3"/>
              </a:buClr>
              <a:defRPr sz="2400">
                <a:latin typeface="+mn-lt"/>
              </a:defRPr>
            </a:lvl3pPr>
            <a:lvl4pPr indent="-230400">
              <a:buClr>
                <a:srgbClr val="007FA3"/>
              </a:buClr>
              <a:defRPr sz="2400">
                <a:latin typeface="+mn-lt"/>
              </a:defRPr>
            </a:lvl4pPr>
            <a:lvl5pPr indent="-230400">
              <a:buClr>
                <a:srgbClr val="007FA3"/>
              </a:buClr>
              <a:defRPr sz="2400">
                <a:latin typeface="+mn-lt"/>
              </a:defRPr>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pPr>
              <a:defRPr/>
            </a:pPr>
            <a:endParaRPr lang="en-US"/>
          </a:p>
        </p:txBody>
      </p:sp>
      <p:sp>
        <p:nvSpPr>
          <p:cNvPr id="4" name="Date Placeholder 3"/>
          <p:cNvSpPr>
            <a:spLocks noGrp="1"/>
          </p:cNvSpPr>
          <p:nvPr>
            <p:ph type="dt" sz="half" idx="10"/>
          </p:nvPr>
        </p:nvSpPr>
        <p:spPr/>
        <p:txBody>
          <a:bodyPr/>
          <a:lstStyle/>
          <a:p>
            <a:pPr>
              <a:defRPr/>
            </a:pPr>
            <a:fld id="{8A1804AC-B3EE-4816-8DD7-5AC6B9BA89BC}" type="datetime1">
              <a:rPr lang="en-US" smtClean="0"/>
              <a:pPr>
                <a:defRPr/>
              </a:pPr>
              <a:t>11/25/2021</a:t>
            </a:fld>
            <a:endParaRPr lang="en-US" dirty="0"/>
          </a:p>
        </p:txBody>
      </p:sp>
      <p:sp>
        <p:nvSpPr>
          <p:cNvPr id="6" name="Slide Number Placeholder 5"/>
          <p:cNvSpPr>
            <a:spLocks noGrp="1"/>
          </p:cNvSpPr>
          <p:nvPr>
            <p:ph type="sldNum" sz="quarter" idx="12"/>
          </p:nvPr>
        </p:nvSpPr>
        <p:spPr/>
        <p:txBody>
          <a:bodyPr/>
          <a:lstStyle/>
          <a:p>
            <a:fld id="{DDDBD757-5248-4BE4-8133-B4C7A780C63B}" type="slidenum">
              <a:rPr lang="en-US" altLang="vi-VN" smtClean="0"/>
              <a:pPr/>
              <a:t>‹#›</a:t>
            </a:fld>
            <a:endParaRPr lang="en-US" altLang="vi-VN"/>
          </a:p>
        </p:txBody>
      </p:sp>
    </p:spTree>
    <p:extLst>
      <p:ext uri="{BB962C8B-B14F-4D97-AF65-F5344CB8AC3E}">
        <p14:creationId xmlns:p14="http://schemas.microsoft.com/office/powerpoint/2010/main" val="2108182892"/>
      </p:ext>
    </p:extLst>
  </p:cSld>
  <p:clrMapOvr>
    <a:masterClrMapping/>
  </p:clrMapOvr>
  <p:hf hdr="0" ftr="0" dt="0"/>
  <p:extLst>
    <p:ext uri="{DCECCB84-F9BA-43D5-87BE-67443E8EF086}">
      <p15:sldGuideLst xmlns:p15="http://schemas.microsoft.com/office/powerpoint/2012/main">
        <p15:guide id="2"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Eight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8A1804AC-B3EE-4816-8DD7-5AC6B9BA89BC}" type="datetime1">
              <a:rPr lang="en-US" smtClean="0"/>
              <a:pPr>
                <a:defRPr/>
              </a:pPr>
              <a:t>11/25/2021</a:t>
            </a:fld>
            <a:endParaRPr lang="en-US"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DDDBD757-5248-4BE4-8133-B4C7A780C63B}" type="slidenum">
              <a:rPr lang="en-US" altLang="vi-VN" smtClean="0"/>
              <a:pPr/>
              <a:t>‹#›</a:t>
            </a:fld>
            <a:endParaRPr lang="en-US" altLang="vi-VN"/>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407853"/>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p:cNvSpPr>
            <a:spLocks noGrp="1"/>
          </p:cNvSpPr>
          <p:nvPr>
            <p:ph sz="quarter" idx="14"/>
          </p:nvPr>
        </p:nvSpPr>
        <p:spPr>
          <a:xfrm>
            <a:off x="457200" y="2116988"/>
            <a:ext cx="8229600" cy="41256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5" name="Content Placeholder 4"/>
          <p:cNvSpPr>
            <a:spLocks noGrp="1"/>
          </p:cNvSpPr>
          <p:nvPr>
            <p:ph sz="quarter" idx="15"/>
          </p:nvPr>
        </p:nvSpPr>
        <p:spPr>
          <a:xfrm>
            <a:off x="457200" y="2734849"/>
            <a:ext cx="8229600" cy="433357"/>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6" name="Content Placeholder 5"/>
          <p:cNvSpPr>
            <a:spLocks noGrp="1"/>
          </p:cNvSpPr>
          <p:nvPr>
            <p:ph sz="quarter" idx="16"/>
          </p:nvPr>
        </p:nvSpPr>
        <p:spPr>
          <a:xfrm>
            <a:off x="457200" y="3365732"/>
            <a:ext cx="8232775" cy="38553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7" name="Content Placeholder 6"/>
          <p:cNvSpPr>
            <a:spLocks noGrp="1"/>
          </p:cNvSpPr>
          <p:nvPr>
            <p:ph sz="quarter" idx="17"/>
          </p:nvPr>
        </p:nvSpPr>
        <p:spPr>
          <a:xfrm>
            <a:off x="457200" y="3938595"/>
            <a:ext cx="8229600" cy="37805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8" name="Content Placeholder 7"/>
          <p:cNvSpPr>
            <a:spLocks noGrp="1"/>
          </p:cNvSpPr>
          <p:nvPr>
            <p:ph sz="quarter" idx="18"/>
          </p:nvPr>
        </p:nvSpPr>
        <p:spPr>
          <a:xfrm>
            <a:off x="457200" y="4503969"/>
            <a:ext cx="8232775" cy="3842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9" name="Content Placeholder 8"/>
          <p:cNvSpPr>
            <a:spLocks noGrp="1"/>
          </p:cNvSpPr>
          <p:nvPr>
            <p:ph sz="quarter" idx="19"/>
          </p:nvPr>
        </p:nvSpPr>
        <p:spPr>
          <a:xfrm>
            <a:off x="457200" y="5069348"/>
            <a:ext cx="8229600" cy="451321"/>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10" name="Content Placeholder 9"/>
          <p:cNvSpPr>
            <a:spLocks noGrp="1"/>
          </p:cNvSpPr>
          <p:nvPr>
            <p:ph sz="quarter" idx="20"/>
          </p:nvPr>
        </p:nvSpPr>
        <p:spPr>
          <a:xfrm>
            <a:off x="457200" y="5614988"/>
            <a:ext cx="8232775" cy="44450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205901705"/>
      </p:ext>
    </p:extLst>
  </p:cSld>
  <p:clrMapOvr>
    <a:masterClrMapping/>
  </p:clrMapOvr>
  <p:hf hdr="0" ftr="0" dt="0"/>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8A1804AC-B3EE-4816-8DD7-5AC6B9BA89BC}" type="datetime1">
              <a:rPr lang="en-US" smtClean="0"/>
              <a:pPr>
                <a:defRPr/>
              </a:pPr>
              <a:t>11/25/2021</a:t>
            </a:fld>
            <a:endParaRPr lang="en-US"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DDDBD757-5248-4BE4-8133-B4C7A780C63B}" type="slidenum">
              <a:rPr lang="en-US" altLang="vi-VN" smtClean="0"/>
              <a:pPr/>
              <a:t>‹#›</a:t>
            </a:fld>
            <a:endParaRPr lang="en-US" altLang="vi-VN"/>
          </a:p>
        </p:txBody>
      </p:sp>
    </p:spTree>
    <p:extLst>
      <p:ext uri="{BB962C8B-B14F-4D97-AF65-F5344CB8AC3E}">
        <p14:creationId xmlns:p14="http://schemas.microsoft.com/office/powerpoint/2010/main" val="214619581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r>
              <a:rPr lang="en-US"/>
              <a:t>Click to edit Master subtitle style</a:t>
            </a:r>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62E15CFD-5CA9-4389-AA60-CE76A2D51381}" type="datetime5">
              <a:rPr lang="en-US" smtClean="0"/>
              <a:pPr>
                <a:defRPr/>
              </a:pPr>
              <a:t>25-Nov-21</a:t>
            </a:fld>
            <a:endParaRPr lang="en-US"/>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31E3DC52-0FC2-47D7-8CDE-70DA7067949F}" type="slidenum">
              <a:rPr lang="en-US" altLang="vi-VN" smtClean="0"/>
              <a:pPr/>
              <a:t>‹#›</a:t>
            </a:fld>
            <a:endParaRPr lang="en-US" altLang="vi-VN"/>
          </a:p>
        </p:txBody>
      </p:sp>
    </p:spTree>
    <p:extLst>
      <p:ext uri="{BB962C8B-B14F-4D97-AF65-F5344CB8AC3E}">
        <p14:creationId xmlns:p14="http://schemas.microsoft.com/office/powerpoint/2010/main" val="20892282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Click to edit Master text styles</a:t>
            </a: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8A1804AC-B3EE-4816-8DD7-5AC6B9BA89BC}" type="datetime1">
              <a:rPr lang="en-US" smtClean="0"/>
              <a:pPr>
                <a:defRPr/>
              </a:pPr>
              <a:t>11/25/2021</a:t>
            </a:fld>
            <a:endParaRPr lang="en-US"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DDDBD757-5248-4BE4-8133-B4C7A780C63B}" type="slidenum">
              <a:rPr lang="en-US" altLang="vi-VN" smtClean="0"/>
              <a:pPr/>
              <a:t>‹#›</a:t>
            </a:fld>
            <a:endParaRPr lang="en-US" altLang="vi-VN"/>
          </a:p>
        </p:txBody>
      </p:sp>
    </p:spTree>
    <p:extLst>
      <p:ext uri="{BB962C8B-B14F-4D97-AF65-F5344CB8AC3E}">
        <p14:creationId xmlns:p14="http://schemas.microsoft.com/office/powerpoint/2010/main" val="1325902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Click to edit Master text styles</a:t>
            </a: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8A1804AC-B3EE-4816-8DD7-5AC6B9BA89BC}" type="datetime1">
              <a:rPr lang="en-US" smtClean="0"/>
              <a:pPr>
                <a:defRPr/>
              </a:pPr>
              <a:t>11/25/2021</a:t>
            </a:fld>
            <a:endParaRPr lang="en-US"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DDDBD757-5248-4BE4-8133-B4C7A780C63B}" type="slidenum">
              <a:rPr lang="en-US" altLang="vi-VN" smtClean="0"/>
              <a:pPr/>
              <a:t>‹#›</a:t>
            </a:fld>
            <a:endParaRPr lang="en-US" altLang="vi-VN"/>
          </a:p>
        </p:txBody>
      </p:sp>
    </p:spTree>
    <p:extLst>
      <p:ext uri="{BB962C8B-B14F-4D97-AF65-F5344CB8AC3E}">
        <p14:creationId xmlns:p14="http://schemas.microsoft.com/office/powerpoint/2010/main" val="339672724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pPr lvl="0"/>
            <a:r>
              <a:rPr lang="en-US"/>
              <a:t>Click to edit Master text styles</a:t>
            </a: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765D9BBB-2EA0-45D0-94D8-331B55C8602C}" type="datetime1">
              <a:rPr lang="en-US" smtClean="0"/>
              <a:pPr>
                <a:defRPr/>
              </a:pPr>
              <a:t>11/25/2021</a:t>
            </a:fld>
            <a:endParaRPr lang="en-US"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9FDED5C-1A68-4925-AB71-99E5A7AE2EE4}" type="slidenum">
              <a:rPr lang="en-US" altLang="vi-VN" smtClean="0"/>
              <a:pPr/>
              <a:t>‹#›</a:t>
            </a:fld>
            <a:endParaRPr lang="en-US" altLang="vi-VN"/>
          </a:p>
        </p:txBody>
      </p:sp>
    </p:spTree>
    <p:extLst>
      <p:ext uri="{BB962C8B-B14F-4D97-AF65-F5344CB8AC3E}">
        <p14:creationId xmlns:p14="http://schemas.microsoft.com/office/powerpoint/2010/main" val="39657471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E430ADF9-BAFA-42E0-AE44-2724DA8AC7FB}" type="datetime1">
              <a:rPr lang="en-US" smtClean="0"/>
              <a:pPr>
                <a:defRPr/>
              </a:pPr>
              <a:t>11/25/2021</a:t>
            </a:fld>
            <a:endParaRPr lang="en-US" dirty="0"/>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7EC1972A-9FFC-4B1B-80EE-D5491C64B4A9}" type="slidenum">
              <a:rPr lang="en-US" altLang="vi-VN" smtClean="0"/>
              <a:pPr/>
              <a:t>‹#›</a:t>
            </a:fld>
            <a:endParaRPr lang="en-US" altLang="vi-VN"/>
          </a:p>
        </p:txBody>
      </p:sp>
    </p:spTree>
    <p:extLst>
      <p:ext uri="{BB962C8B-B14F-4D97-AF65-F5344CB8AC3E}">
        <p14:creationId xmlns:p14="http://schemas.microsoft.com/office/powerpoint/2010/main" val="5887398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atin typeface="+mj-lt"/>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443204" y="1524000"/>
            <a:ext cx="8319796" cy="4724400"/>
          </a:xfrm>
        </p:spPr>
        <p:txBody>
          <a:bodyPr/>
          <a:lstStyle>
            <a:lvl1pPr>
              <a:defRPr sz="2200"/>
            </a:lvl1pPr>
            <a:lvl2pPr>
              <a:defRPr sz="1800"/>
            </a:lvl2pPr>
            <a:lvl3pPr>
              <a:defRPr sz="1800"/>
            </a:lvl3pPr>
            <a:lvl4pPr>
              <a:defRPr sz="1800"/>
            </a:lvl4pPr>
            <a:lvl5pPr>
              <a:defRPr sz="1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a:extLst>
              <a:ext uri="{FF2B5EF4-FFF2-40B4-BE49-F238E27FC236}">
                <a16:creationId xmlns:a16="http://schemas.microsoft.com/office/drawing/2014/main" id="{E2FCA6F7-E2F5-42E1-9240-7E4E525F126B}"/>
              </a:ext>
            </a:extLst>
          </p:cNvPr>
          <p:cNvSpPr>
            <a:spLocks noGrp="1"/>
          </p:cNvSpPr>
          <p:nvPr>
            <p:ph type="sldNum" sz="quarter" idx="12"/>
          </p:nvPr>
        </p:nvSpPr>
        <p:spPr>
          <a:xfrm>
            <a:off x="8596882" y="6591272"/>
            <a:ext cx="551783" cy="182879"/>
          </a:xfrm>
        </p:spPr>
        <p:txBody>
          <a:bodyPr/>
          <a:lstStyle>
            <a:lvl1pPr algn="r">
              <a:defRPr/>
            </a:lvl1pPr>
          </a:lstStyle>
          <a:p>
            <a:fld id="{76434674-95B2-4A36-8D6B-0CEDE12CA3C6}" type="slidenum">
              <a:rPr lang="en-US" altLang="vi-VN" smtClean="0"/>
              <a:pPr/>
              <a:t>‹#›</a:t>
            </a:fld>
            <a:endParaRPr lang="en-US" altLang="vi-VN"/>
          </a:p>
        </p:txBody>
      </p:sp>
    </p:spTree>
    <p:extLst>
      <p:ext uri="{BB962C8B-B14F-4D97-AF65-F5344CB8AC3E}">
        <p14:creationId xmlns:p14="http://schemas.microsoft.com/office/powerpoint/2010/main" val="32664111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6">
            <a:extLst>
              <a:ext uri="{FF2B5EF4-FFF2-40B4-BE49-F238E27FC236}">
                <a16:creationId xmlns:a16="http://schemas.microsoft.com/office/drawing/2014/main" id="{3865CCE2-D566-46C2-8101-EA3103166CAC}"/>
              </a:ext>
            </a:extLst>
          </p:cNvPr>
          <p:cNvSpPr>
            <a:spLocks noGrp="1"/>
          </p:cNvSpPr>
          <p:nvPr>
            <p:ph type="dt" sz="half" idx="10"/>
          </p:nvPr>
        </p:nvSpPr>
        <p:spPr/>
        <p:txBody>
          <a:bodyPr/>
          <a:lstStyle>
            <a:lvl1pPr>
              <a:defRPr/>
            </a:lvl1pPr>
          </a:lstStyle>
          <a:p>
            <a:pPr>
              <a:defRPr/>
            </a:pPr>
            <a:fld id="{073B9626-5A9E-41AD-A645-74B850D4F3F0}" type="datetime1">
              <a:rPr lang="en-US"/>
              <a:pPr>
                <a:defRPr/>
              </a:pPr>
              <a:t>11/25/2021</a:t>
            </a:fld>
            <a:endParaRPr lang="en-US" dirty="0"/>
          </a:p>
        </p:txBody>
      </p:sp>
      <p:sp>
        <p:nvSpPr>
          <p:cNvPr id="9" name="Footer Placeholder 7">
            <a:extLst>
              <a:ext uri="{FF2B5EF4-FFF2-40B4-BE49-F238E27FC236}">
                <a16:creationId xmlns:a16="http://schemas.microsoft.com/office/drawing/2014/main" id="{644065CD-EACC-4FA1-AB13-8834B5E815FF}"/>
              </a:ext>
            </a:extLst>
          </p:cNvPr>
          <p:cNvSpPr>
            <a:spLocks noGrp="1"/>
          </p:cNvSpPr>
          <p:nvPr>
            <p:ph type="ftr" sz="quarter" idx="11"/>
          </p:nvPr>
        </p:nvSpPr>
        <p:spPr/>
        <p:txBody>
          <a:bodyPr/>
          <a:lstStyle>
            <a:lvl1pPr>
              <a:defRPr/>
            </a:lvl1pPr>
          </a:lstStyle>
          <a:p>
            <a:pPr>
              <a:defRPr/>
            </a:pPr>
            <a:endParaRPr lang="en-US"/>
          </a:p>
        </p:txBody>
      </p:sp>
      <p:sp>
        <p:nvSpPr>
          <p:cNvPr id="10" name="Slide Number Placeholder 8">
            <a:extLst>
              <a:ext uri="{FF2B5EF4-FFF2-40B4-BE49-F238E27FC236}">
                <a16:creationId xmlns:a16="http://schemas.microsoft.com/office/drawing/2014/main" id="{0F1269CF-C674-433E-A488-FA7EA0227901}"/>
              </a:ext>
            </a:extLst>
          </p:cNvPr>
          <p:cNvSpPr>
            <a:spLocks noGrp="1"/>
          </p:cNvSpPr>
          <p:nvPr>
            <p:ph type="sldNum" sz="quarter" idx="12"/>
          </p:nvPr>
        </p:nvSpPr>
        <p:spPr/>
        <p:txBody>
          <a:bodyPr/>
          <a:lstStyle>
            <a:lvl1pPr>
              <a:defRPr/>
            </a:lvl1pPr>
          </a:lstStyle>
          <a:p>
            <a:fld id="{BDCD2096-5755-4F49-B44A-4FAAD17EE780}" type="slidenum">
              <a:rPr lang="en-US" altLang="vi-VN"/>
              <a:pPr/>
              <a:t>‹#›</a:t>
            </a:fld>
            <a:endParaRPr lang="en-US" altLang="vi-VN"/>
          </a:p>
        </p:txBody>
      </p:sp>
    </p:spTree>
    <p:extLst>
      <p:ext uri="{BB962C8B-B14F-4D97-AF65-F5344CB8AC3E}">
        <p14:creationId xmlns:p14="http://schemas.microsoft.com/office/powerpoint/2010/main" val="21660229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683F28C1-B905-423C-8C37-1F4573D77D39}"/>
              </a:ext>
            </a:extLst>
          </p:cNvPr>
          <p:cNvSpPr>
            <a:spLocks noGrp="1"/>
          </p:cNvSpPr>
          <p:nvPr>
            <p:ph type="dt" sz="half" idx="10"/>
          </p:nvPr>
        </p:nvSpPr>
        <p:spPr/>
        <p:txBody>
          <a:bodyPr/>
          <a:lstStyle>
            <a:lvl1pPr>
              <a:defRPr/>
            </a:lvl1pPr>
          </a:lstStyle>
          <a:p>
            <a:pPr>
              <a:defRPr/>
            </a:pPr>
            <a:fld id="{C35C3E04-E03F-4282-97AD-7BDFEF05E37C}" type="datetime1">
              <a:rPr lang="en-US"/>
              <a:pPr>
                <a:defRPr/>
              </a:pPr>
              <a:t>11/25/2021</a:t>
            </a:fld>
            <a:endParaRPr lang="en-US" dirty="0"/>
          </a:p>
        </p:txBody>
      </p:sp>
      <p:sp>
        <p:nvSpPr>
          <p:cNvPr id="3" name="Footer Placeholder 4">
            <a:extLst>
              <a:ext uri="{FF2B5EF4-FFF2-40B4-BE49-F238E27FC236}">
                <a16:creationId xmlns:a16="http://schemas.microsoft.com/office/drawing/2014/main" id="{D68E0A6F-8B21-4C6D-BD10-78F5F614814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9634662A-094D-486A-A21F-36A02F17AEAC}"/>
              </a:ext>
            </a:extLst>
          </p:cNvPr>
          <p:cNvSpPr>
            <a:spLocks noGrp="1"/>
          </p:cNvSpPr>
          <p:nvPr>
            <p:ph type="sldNum" sz="quarter" idx="12"/>
          </p:nvPr>
        </p:nvSpPr>
        <p:spPr/>
        <p:txBody>
          <a:bodyPr/>
          <a:lstStyle>
            <a:lvl1pPr>
              <a:defRPr/>
            </a:lvl1pPr>
          </a:lstStyle>
          <a:p>
            <a:fld id="{BDB0FF62-85F0-48E9-BA47-083A603BD6D7}" type="slidenum">
              <a:rPr lang="en-US" altLang="vi-VN"/>
              <a:pPr/>
              <a:t>‹#›</a:t>
            </a:fld>
            <a:endParaRPr lang="en-US" altLang="vi-VN"/>
          </a:p>
        </p:txBody>
      </p:sp>
    </p:spTree>
    <p:extLst>
      <p:ext uri="{BB962C8B-B14F-4D97-AF65-F5344CB8AC3E}">
        <p14:creationId xmlns:p14="http://schemas.microsoft.com/office/powerpoint/2010/main" val="1082666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On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8A1804AC-B3EE-4816-8DD7-5AC6B9BA89BC}" type="datetime1">
              <a:rPr lang="en-US" smtClean="0"/>
              <a:pPr>
                <a:defRPr/>
              </a:pPr>
              <a:t>11/25/2021</a:t>
            </a:fld>
            <a:endParaRPr lang="en-US"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DDDBD757-5248-4BE4-8133-B4C7A780C63B}" type="slidenum">
              <a:rPr lang="en-US" altLang="vi-VN" smtClean="0"/>
              <a:pPr/>
              <a:t>‹#›</a:t>
            </a:fld>
            <a:endParaRPr lang="en-US" altLang="vi-VN"/>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6"/>
            <a:ext cx="8229600" cy="44342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07568771"/>
      </p:ext>
    </p:extLst>
  </p:cSld>
  <p:clrMapOvr>
    <a:masterClrMapping/>
  </p:clrMapOvr>
  <p:hf hdr="0" ftr="0" dt="0"/>
  <p:extLst>
    <p:ext uri="{DCECCB84-F9BA-43D5-87BE-67443E8EF086}">
      <p15:sldGuideLst xmlns:p15="http://schemas.microsoft.com/office/powerpoint/2012/main">
        <p15:guide id="2" pos="288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9" name="Shape 39"/>
          <p:cNvSpPr txBox="1">
            <a:spLocks noGrp="1"/>
          </p:cNvSpPr>
          <p:nvPr>
            <p:ph type="body" idx="13"/>
          </p:nvPr>
        </p:nvSpPr>
        <p:spPr>
          <a:xfrm>
            <a:off x="474779" y="1500547"/>
            <a:ext cx="8229600" cy="205153"/>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7" name="Shape 42">
            <a:extLst>
              <a:ext uri="{FF2B5EF4-FFF2-40B4-BE49-F238E27FC236}">
                <a16:creationId xmlns:a16="http://schemas.microsoft.com/office/drawing/2014/main" id="{95057C3A-C469-411A-872A-D71BC70F501F}"/>
              </a:ext>
            </a:extLst>
          </p:cNvPr>
          <p:cNvSpPr txBox="1">
            <a:spLocks noGrp="1" noChangeArrowheads="1"/>
          </p:cNvSpPr>
          <p:nvPr>
            <p:ph type="ftr" idx="14"/>
          </p:nvPr>
        </p:nvSpPr>
        <p:spPr>
          <a:xfrm>
            <a:off x="93663" y="6165850"/>
            <a:ext cx="8596312" cy="234950"/>
          </a:xfrm>
        </p:spPr>
        <p:txBody>
          <a:bodyPr/>
          <a:lstStyle>
            <a:lvl1pPr>
              <a:defRPr/>
            </a:lvl1pPr>
          </a:lstStyle>
          <a:p>
            <a:endParaRPr lang="en-US" altLang="en-US"/>
          </a:p>
        </p:txBody>
      </p:sp>
      <p:sp>
        <p:nvSpPr>
          <p:cNvPr id="8" name="Shape 43">
            <a:extLst>
              <a:ext uri="{FF2B5EF4-FFF2-40B4-BE49-F238E27FC236}">
                <a16:creationId xmlns:a16="http://schemas.microsoft.com/office/drawing/2014/main" id="{76C02B82-9673-477E-B76D-A2B773215175}"/>
              </a:ext>
            </a:extLst>
          </p:cNvPr>
          <p:cNvSpPr txBox="1">
            <a:spLocks noGrp="1" noChangeArrowheads="1"/>
          </p:cNvSpPr>
          <p:nvPr>
            <p:ph type="dt" idx="15"/>
          </p:nvPr>
        </p:nvSpPr>
        <p:spPr/>
        <p:txBody>
          <a:bodyPr/>
          <a:lstStyle>
            <a:lvl1pPr>
              <a:defRPr/>
            </a:lvl1pPr>
          </a:lstStyle>
          <a:p>
            <a:endParaRPr lang="en-US" altLang="en-US"/>
          </a:p>
        </p:txBody>
      </p:sp>
      <p:sp>
        <p:nvSpPr>
          <p:cNvPr id="10" name="Shape 44">
            <a:extLst>
              <a:ext uri="{FF2B5EF4-FFF2-40B4-BE49-F238E27FC236}">
                <a16:creationId xmlns:a16="http://schemas.microsoft.com/office/drawing/2014/main" id="{AAAB6D7F-FF13-4096-9EF8-9BB06E47C8E5}"/>
              </a:ext>
            </a:extLst>
          </p:cNvPr>
          <p:cNvSpPr txBox="1">
            <a:spLocks noGrp="1" noChangeArrowheads="1"/>
          </p:cNvSpPr>
          <p:nvPr>
            <p:ph type="sldNum" idx="16"/>
          </p:nvPr>
        </p:nvSpPr>
        <p:spPr/>
        <p:txBody>
          <a:bodyPr/>
          <a:lstStyle>
            <a:lvl1pPr algn="r">
              <a:buSzPct val="25000"/>
              <a:defRPr sz="900">
                <a:solidFill>
                  <a:srgbClr val="FFFFFF"/>
                </a:solidFill>
              </a:defRPr>
            </a:lvl1pPr>
          </a:lstStyle>
          <a:p>
            <a:fld id="{9A939C3A-B85C-4C2A-B81A-AD5FD20518AA}" type="slidenum">
              <a:rPr lang="en-US" altLang="en-US"/>
              <a:pPr/>
              <a:t>‹#›</a:t>
            </a:fld>
            <a:endParaRPr lang="en-US" altLang="en-US"/>
          </a:p>
        </p:txBody>
      </p:sp>
    </p:spTree>
    <p:extLst>
      <p:ext uri="{BB962C8B-B14F-4D97-AF65-F5344CB8AC3E}">
        <p14:creationId xmlns:p14="http://schemas.microsoft.com/office/powerpoint/2010/main" val="35406562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Click to edit Master text styles</a:t>
            </a: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41" name="Shape 41"/>
          <p:cNvSpPr txBox="1">
            <a:spLocks noGrp="1"/>
          </p:cNvSpPr>
          <p:nvPr>
            <p:ph type="body" idx="3"/>
          </p:nvPr>
        </p:nvSpPr>
        <p:spPr>
          <a:xfrm>
            <a:off x="5029200" y="3200401"/>
            <a:ext cx="3657600" cy="602738"/>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Click to edit Master text styles</a:t>
            </a:r>
          </a:p>
        </p:txBody>
      </p:sp>
      <p:sp>
        <p:nvSpPr>
          <p:cNvPr id="3" name="Content Placeholder 2"/>
          <p:cNvSpPr>
            <a:spLocks noGrp="1"/>
          </p:cNvSpPr>
          <p:nvPr>
            <p:ph sz="quarter" idx="14"/>
          </p:nvPr>
        </p:nvSpPr>
        <p:spPr>
          <a:xfrm>
            <a:off x="5029200" y="4640263"/>
            <a:ext cx="3675063" cy="1050925"/>
          </a:xfrm>
        </p:spPr>
        <p:txBody>
          <a:bodyPr/>
          <a:lstStyle>
            <a:lvl1pPr marL="101600" indent="0">
              <a:buNone/>
              <a:defRPr/>
            </a:lvl1pPr>
          </a:lstStyle>
          <a:p>
            <a:pPr lvl="0"/>
            <a:r>
              <a:rPr lang="en-US"/>
              <a:t>Click to edit Master text styles</a:t>
            </a:r>
          </a:p>
        </p:txBody>
      </p:sp>
    </p:spTree>
    <p:extLst>
      <p:ext uri="{BB962C8B-B14F-4D97-AF65-F5344CB8AC3E}">
        <p14:creationId xmlns:p14="http://schemas.microsoft.com/office/powerpoint/2010/main" val="19829076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a:p>
        </p:txBody>
      </p:sp>
      <p:sp>
        <p:nvSpPr>
          <p:cNvPr id="3" name="Date Placeholder 2"/>
          <p:cNvSpPr>
            <a:spLocks noGrp="1"/>
          </p:cNvSpPr>
          <p:nvPr>
            <p:ph type="dt" idx="1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1500622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Click to edit Master text styles</a:t>
            </a: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Click to edit Master text styles</a:t>
            </a:r>
          </a:p>
        </p:txBody>
      </p:sp>
    </p:spTree>
    <p:extLst>
      <p:ext uri="{BB962C8B-B14F-4D97-AF65-F5344CB8AC3E}">
        <p14:creationId xmlns:p14="http://schemas.microsoft.com/office/powerpoint/2010/main" val="1039189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8A1804AC-B3EE-4816-8DD7-5AC6B9BA89BC}" type="datetime1">
              <a:rPr lang="en-US" smtClean="0"/>
              <a:pPr>
                <a:defRPr/>
              </a:pPr>
              <a:t>11/25/2021</a:t>
            </a:fld>
            <a:endParaRPr lang="en-US"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DDDBD757-5248-4BE4-8133-B4C7A780C63B}" type="slidenum">
              <a:rPr lang="en-US" altLang="vi-VN" smtClean="0"/>
              <a:pPr/>
              <a:t>‹#›</a:t>
            </a:fld>
            <a:endParaRPr lang="en-US" altLang="vi-VN"/>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1836354"/>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p:cNvSpPr>
            <a:spLocks noGrp="1"/>
          </p:cNvSpPr>
          <p:nvPr>
            <p:ph sz="quarter" idx="14"/>
          </p:nvPr>
        </p:nvSpPr>
        <p:spPr>
          <a:xfrm>
            <a:off x="457200" y="3632200"/>
            <a:ext cx="8229600" cy="17938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2062467581"/>
      </p:ext>
    </p:extLst>
  </p:cSld>
  <p:clrMapOvr>
    <a:masterClrMapping/>
  </p:clrMapOvr>
  <p:hf hdr="0" ftr="0" dt="0"/>
  <p:extLst>
    <p:ext uri="{DCECCB84-F9BA-43D5-87BE-67443E8EF086}">
      <p15:sldGuideLst xmlns:p15="http://schemas.microsoft.com/office/powerpoint/2012/main">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Title and Two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8A1804AC-B3EE-4816-8DD7-5AC6B9BA89BC}" type="datetime1">
              <a:rPr lang="en-US" smtClean="0"/>
              <a:pPr>
                <a:defRPr/>
              </a:pPr>
              <a:t>11/25/2021</a:t>
            </a:fld>
            <a:endParaRPr lang="en-US"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DDDBD757-5248-4BE4-8133-B4C7A780C63B}" type="slidenum">
              <a:rPr lang="en-US" altLang="vi-VN" smtClean="0"/>
              <a:pPr/>
              <a:t>‹#›</a:t>
            </a:fld>
            <a:endParaRPr lang="en-US" altLang="vi-VN"/>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1836354"/>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5"/>
          </p:nvPr>
        </p:nvSpPr>
        <p:spPr>
          <a:xfrm>
            <a:off x="457200" y="3632200"/>
            <a:ext cx="8229600" cy="17938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3481949625"/>
      </p:ext>
    </p:extLst>
  </p:cSld>
  <p:clrMapOvr>
    <a:masterClrMapping/>
  </p:clrMapOvr>
  <p:hf hdr="0" ftr="0" dt="0"/>
  <p:extLst>
    <p:ext uri="{DCECCB84-F9BA-43D5-87BE-67443E8EF086}">
      <p15:sldGuideLst xmlns:p15="http://schemas.microsoft.com/office/powerpoint/2012/main">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Thre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8A1804AC-B3EE-4816-8DD7-5AC6B9BA89BC}" type="datetime1">
              <a:rPr lang="en-US" smtClean="0"/>
              <a:pPr>
                <a:defRPr/>
              </a:pPr>
              <a:t>11/25/2021</a:t>
            </a:fld>
            <a:endParaRPr lang="en-US"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DDDBD757-5248-4BE4-8133-B4C7A780C63B}" type="slidenum">
              <a:rPr lang="en-US" altLang="vi-VN" smtClean="0"/>
              <a:pPr/>
              <a:t>‹#›</a:t>
            </a:fld>
            <a:endParaRPr lang="en-US" altLang="vi-VN"/>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126378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p:cNvSpPr>
            <a:spLocks noGrp="1"/>
          </p:cNvSpPr>
          <p:nvPr>
            <p:ph sz="quarter" idx="14"/>
          </p:nvPr>
        </p:nvSpPr>
        <p:spPr>
          <a:xfrm>
            <a:off x="457200" y="3063790"/>
            <a:ext cx="8229600" cy="118347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5" name="Content Placeholder 4"/>
          <p:cNvSpPr>
            <a:spLocks noGrp="1"/>
          </p:cNvSpPr>
          <p:nvPr>
            <p:ph sz="quarter" idx="15"/>
          </p:nvPr>
        </p:nvSpPr>
        <p:spPr>
          <a:xfrm>
            <a:off x="457200" y="4490938"/>
            <a:ext cx="8229600" cy="12605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1076098623"/>
      </p:ext>
    </p:extLst>
  </p:cSld>
  <p:clrMapOvr>
    <a:masterClrMapping/>
  </p:clrMapOvr>
  <p:hf hdr="0" ftr="0" dt="0"/>
  <p:extLst>
    <p:ext uri="{DCECCB84-F9BA-43D5-87BE-67443E8EF086}">
      <p15:sldGuideLst xmlns:p15="http://schemas.microsoft.com/office/powerpoint/2012/main">
        <p15:guide id="2" pos="28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Four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8A1804AC-B3EE-4816-8DD7-5AC6B9BA89BC}" type="datetime1">
              <a:rPr lang="en-US" smtClean="0"/>
              <a:pPr>
                <a:defRPr/>
              </a:pPr>
              <a:t>11/25/2021</a:t>
            </a:fld>
            <a:endParaRPr lang="en-US"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DDDBD757-5248-4BE4-8133-B4C7A780C63B}" type="slidenum">
              <a:rPr lang="en-US" altLang="vi-VN" smtClean="0"/>
              <a:pPr/>
              <a:t>‹#›</a:t>
            </a:fld>
            <a:endParaRPr lang="en-US" altLang="vi-VN"/>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89505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p:cNvSpPr>
            <a:spLocks noGrp="1"/>
          </p:cNvSpPr>
          <p:nvPr>
            <p:ph sz="quarter" idx="14"/>
          </p:nvPr>
        </p:nvSpPr>
        <p:spPr>
          <a:xfrm>
            <a:off x="457200" y="2760292"/>
            <a:ext cx="8229600" cy="107677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5" name="Content Placeholder 4"/>
          <p:cNvSpPr>
            <a:spLocks noGrp="1"/>
          </p:cNvSpPr>
          <p:nvPr>
            <p:ph sz="quarter" idx="15"/>
          </p:nvPr>
        </p:nvSpPr>
        <p:spPr>
          <a:xfrm>
            <a:off x="457200" y="4016772"/>
            <a:ext cx="8229600" cy="1016701"/>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6" name="Content Placeholder 5"/>
          <p:cNvSpPr>
            <a:spLocks noGrp="1"/>
          </p:cNvSpPr>
          <p:nvPr>
            <p:ph sz="quarter" idx="16"/>
          </p:nvPr>
        </p:nvSpPr>
        <p:spPr>
          <a:xfrm>
            <a:off x="457200" y="5155500"/>
            <a:ext cx="8232775" cy="9119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2823225004"/>
      </p:ext>
    </p:extLst>
  </p:cSld>
  <p:clrMapOvr>
    <a:masterClrMapping/>
  </p:clrMapOvr>
  <p:hf hdr="0" ftr="0" dt="0"/>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Fiv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8A1804AC-B3EE-4816-8DD7-5AC6B9BA89BC}" type="datetime1">
              <a:rPr lang="en-US" smtClean="0"/>
              <a:pPr>
                <a:defRPr/>
              </a:pPr>
              <a:t>11/25/2021</a:t>
            </a:fld>
            <a:endParaRPr lang="en-US"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DDDBD757-5248-4BE4-8133-B4C7A780C63B}" type="slidenum">
              <a:rPr lang="en-US" altLang="vi-VN" smtClean="0"/>
              <a:pPr/>
              <a:t>‹#›</a:t>
            </a:fld>
            <a:endParaRPr lang="en-US" altLang="vi-VN"/>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70830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p:cNvSpPr>
            <a:spLocks noGrp="1"/>
          </p:cNvSpPr>
          <p:nvPr>
            <p:ph sz="quarter" idx="14"/>
          </p:nvPr>
        </p:nvSpPr>
        <p:spPr>
          <a:xfrm>
            <a:off x="457200" y="2451377"/>
            <a:ext cx="8229600" cy="735437"/>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5" name="Content Placeholder 4"/>
          <p:cNvSpPr>
            <a:spLocks noGrp="1"/>
          </p:cNvSpPr>
          <p:nvPr>
            <p:ph sz="quarter" idx="15"/>
          </p:nvPr>
        </p:nvSpPr>
        <p:spPr>
          <a:xfrm>
            <a:off x="457200" y="3486685"/>
            <a:ext cx="8229600" cy="716830"/>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6" name="Content Placeholder 5"/>
          <p:cNvSpPr>
            <a:spLocks noGrp="1"/>
          </p:cNvSpPr>
          <p:nvPr>
            <p:ph sz="quarter" idx="16"/>
          </p:nvPr>
        </p:nvSpPr>
        <p:spPr>
          <a:xfrm>
            <a:off x="457200" y="4503386"/>
            <a:ext cx="8232775" cy="716828"/>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7" name="Content Placeholder 6"/>
          <p:cNvSpPr>
            <a:spLocks noGrp="1"/>
          </p:cNvSpPr>
          <p:nvPr>
            <p:ph sz="quarter" idx="17"/>
          </p:nvPr>
        </p:nvSpPr>
        <p:spPr>
          <a:xfrm>
            <a:off x="457200" y="5494338"/>
            <a:ext cx="8229600" cy="5556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3676431853"/>
      </p:ext>
    </p:extLst>
  </p:cSld>
  <p:clrMapOvr>
    <a:masterClrMapping/>
  </p:clrMapOvr>
  <p:hf hdr="0" ftr="0" dt="0"/>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Six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8A1804AC-B3EE-4816-8DD7-5AC6B9BA89BC}" type="datetime1">
              <a:rPr lang="en-US" smtClean="0"/>
              <a:pPr>
                <a:defRPr/>
              </a:pPr>
              <a:t>11/25/2021</a:t>
            </a:fld>
            <a:endParaRPr lang="en-US"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DDDBD757-5248-4BE4-8133-B4C7A780C63B}" type="slidenum">
              <a:rPr lang="en-US" altLang="vi-VN" smtClean="0"/>
              <a:pPr/>
              <a:t>‹#›</a:t>
            </a:fld>
            <a:endParaRPr lang="en-US" altLang="vi-VN"/>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59517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p:cNvSpPr>
            <a:spLocks noGrp="1"/>
          </p:cNvSpPr>
          <p:nvPr>
            <p:ph sz="quarter" idx="14"/>
          </p:nvPr>
        </p:nvSpPr>
        <p:spPr>
          <a:xfrm>
            <a:off x="457200" y="2273743"/>
            <a:ext cx="8229600" cy="554915"/>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5" name="Content Placeholder 4"/>
          <p:cNvSpPr>
            <a:spLocks noGrp="1"/>
          </p:cNvSpPr>
          <p:nvPr>
            <p:ph sz="quarter" idx="15"/>
          </p:nvPr>
        </p:nvSpPr>
        <p:spPr>
          <a:xfrm>
            <a:off x="457200" y="2950895"/>
            <a:ext cx="8229600" cy="535791"/>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6" name="Content Placeholder 5"/>
          <p:cNvSpPr>
            <a:spLocks noGrp="1"/>
          </p:cNvSpPr>
          <p:nvPr>
            <p:ph sz="quarter" idx="16"/>
          </p:nvPr>
        </p:nvSpPr>
        <p:spPr>
          <a:xfrm>
            <a:off x="457200" y="3639492"/>
            <a:ext cx="8232775" cy="677152"/>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7" name="Content Placeholder 6"/>
          <p:cNvSpPr>
            <a:spLocks noGrp="1"/>
          </p:cNvSpPr>
          <p:nvPr>
            <p:ph sz="quarter" idx="17"/>
          </p:nvPr>
        </p:nvSpPr>
        <p:spPr>
          <a:xfrm>
            <a:off x="457200" y="4469451"/>
            <a:ext cx="8229600" cy="598206"/>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8" name="Content Placeholder 7"/>
          <p:cNvSpPr>
            <a:spLocks noGrp="1"/>
          </p:cNvSpPr>
          <p:nvPr>
            <p:ph sz="quarter" idx="18"/>
          </p:nvPr>
        </p:nvSpPr>
        <p:spPr>
          <a:xfrm>
            <a:off x="457200" y="5221288"/>
            <a:ext cx="8232775" cy="64135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2594334172"/>
      </p:ext>
    </p:extLst>
  </p:cSld>
  <p:clrMapOvr>
    <a:masterClrMapping/>
  </p:clrMapOvr>
  <p:hf hdr="0" ftr="0" dt="0"/>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Seven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8A1804AC-B3EE-4816-8DD7-5AC6B9BA89BC}" type="datetime1">
              <a:rPr lang="en-US" smtClean="0"/>
              <a:pPr>
                <a:defRPr/>
              </a:pPr>
              <a:t>11/25/2021</a:t>
            </a:fld>
            <a:endParaRPr lang="en-US"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DDDBD757-5248-4BE4-8133-B4C7A780C63B}" type="slidenum">
              <a:rPr lang="en-US" altLang="vi-VN" smtClean="0"/>
              <a:pPr/>
              <a:t>‹#›</a:t>
            </a:fld>
            <a:endParaRPr lang="en-US" altLang="vi-VN"/>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407853"/>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p:cNvSpPr>
            <a:spLocks noGrp="1"/>
          </p:cNvSpPr>
          <p:nvPr>
            <p:ph sz="quarter" idx="14"/>
          </p:nvPr>
        </p:nvSpPr>
        <p:spPr>
          <a:xfrm>
            <a:off x="457200" y="2116988"/>
            <a:ext cx="8229600" cy="41256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5" name="Content Placeholder 4"/>
          <p:cNvSpPr>
            <a:spLocks noGrp="1"/>
          </p:cNvSpPr>
          <p:nvPr>
            <p:ph sz="quarter" idx="15"/>
          </p:nvPr>
        </p:nvSpPr>
        <p:spPr>
          <a:xfrm>
            <a:off x="457200" y="2734849"/>
            <a:ext cx="8229600" cy="433357"/>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6" name="Content Placeholder 5"/>
          <p:cNvSpPr>
            <a:spLocks noGrp="1"/>
          </p:cNvSpPr>
          <p:nvPr>
            <p:ph sz="quarter" idx="16"/>
          </p:nvPr>
        </p:nvSpPr>
        <p:spPr>
          <a:xfrm>
            <a:off x="457200" y="3365732"/>
            <a:ext cx="8232775" cy="465069"/>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7" name="Content Placeholder 6"/>
          <p:cNvSpPr>
            <a:spLocks noGrp="1"/>
          </p:cNvSpPr>
          <p:nvPr>
            <p:ph sz="quarter" idx="17"/>
          </p:nvPr>
        </p:nvSpPr>
        <p:spPr>
          <a:xfrm>
            <a:off x="457200" y="3938594"/>
            <a:ext cx="8229600" cy="443837"/>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8" name="Content Placeholder 7"/>
          <p:cNvSpPr>
            <a:spLocks noGrp="1"/>
          </p:cNvSpPr>
          <p:nvPr>
            <p:ph sz="quarter" idx="18"/>
          </p:nvPr>
        </p:nvSpPr>
        <p:spPr>
          <a:xfrm>
            <a:off x="457200" y="4569758"/>
            <a:ext cx="8232775" cy="464206"/>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9" name="Content Placeholder 8"/>
          <p:cNvSpPr>
            <a:spLocks noGrp="1"/>
          </p:cNvSpPr>
          <p:nvPr>
            <p:ph sz="quarter" idx="19"/>
          </p:nvPr>
        </p:nvSpPr>
        <p:spPr>
          <a:xfrm>
            <a:off x="457200" y="5221288"/>
            <a:ext cx="8229600" cy="551633"/>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519672641"/>
      </p:ext>
    </p:extLst>
  </p:cSld>
  <p:clrMapOvr>
    <a:masterClrMapping/>
  </p:clrMapOvr>
  <p:hf hdr="0" ftr="0" dt="0"/>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8A1804AC-B3EE-4816-8DD7-5AC6B9BA89BC}" type="datetime1">
              <a:rPr lang="en-US" smtClean="0"/>
              <a:pPr>
                <a:defRPr/>
              </a:pPr>
              <a:t>11/25/2021</a:t>
            </a:fld>
            <a:endParaRPr lang="en-US"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DDDBD757-5248-4BE4-8133-B4C7A780C63B}" type="slidenum">
              <a:rPr lang="en-US" altLang="vi-VN" smtClean="0"/>
              <a:pPr/>
              <a:t>‹#›</a:t>
            </a:fld>
            <a:endParaRPr lang="en-US" altLang="vi-VN"/>
          </a:p>
        </p:txBody>
      </p:sp>
    </p:spTree>
    <p:extLst>
      <p:ext uri="{BB962C8B-B14F-4D97-AF65-F5344CB8AC3E}">
        <p14:creationId xmlns:p14="http://schemas.microsoft.com/office/powerpoint/2010/main" val="3543479499"/>
      </p:ext>
    </p:extLst>
  </p:cSld>
  <p:clrMap bg1="lt1" tx1="dk1" bg2="dk2" tx2="lt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 id="2147483860" r:id="rId14"/>
    <p:sldLayoutId id="2147483861" r:id="rId15"/>
    <p:sldLayoutId id="2147483862" r:id="rId16"/>
    <p:sldLayoutId id="2147483863" r:id="rId17"/>
    <p:sldLayoutId id="2147483864" r:id="rId18"/>
    <p:sldLayoutId id="2147483865" r:id="rId19"/>
    <p:sldLayoutId id="2147483870" r:id="rId20"/>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nodePh="1">
                                  <p:stCondLst>
                                    <p:cond delay="0"/>
                                  </p:stCondLst>
                                  <p:endCondLst>
                                    <p:cond evt="begin" delay="0">
                                      <p:tn val="5"/>
                                    </p:cond>
                                  </p:end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left)">
                                      <p:cBhvr>
                                        <p:cTn id="7"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bldLvl="5" autoUpdateAnimBg="0"/>
    </p:bldLst>
  </p:timing>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L="255588" marR="0" lvl="0" indent="-255588" algn="l" rtl="0" eaLnBrk="1" hangingPunct="1">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530315696"/>
      </p:ext>
    </p:extLst>
  </p:cSld>
  <p:clrMap bg1="lt1" tx1="dk1" bg2="dk2" tx2="lt2" accent1="accent1" accent2="accent2" accent3="accent3" accent4="accent4" accent5="accent5" accent6="accent6" hlink="hlink" folHlink="folHlink"/>
  <p:sldLayoutIdLst>
    <p:sldLayoutId id="2147483867" r:id="rId1"/>
    <p:sldLayoutId id="2147483868" r:id="rId2"/>
    <p:sldLayoutId id="2147483869" r:id="rId3"/>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L="255588" marR="0" lvl="0" indent="-25603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5E19F-55EB-4DEC-B037-6E43BA8BC67E}"/>
              </a:ext>
            </a:extLst>
          </p:cNvPr>
          <p:cNvSpPr>
            <a:spLocks noGrp="1"/>
          </p:cNvSpPr>
          <p:nvPr>
            <p:ph type="title"/>
          </p:nvPr>
        </p:nvSpPr>
        <p:spPr>
          <a:xfrm>
            <a:off x="457200" y="215900"/>
            <a:ext cx="8229600" cy="657225"/>
          </a:xfrm>
        </p:spPr>
        <p:txBody>
          <a:bodyPr anchor="ctr">
            <a:normAutofit fontScale="90000"/>
          </a:bodyPr>
          <a:lstStyle/>
          <a:p>
            <a:pPr fontAlgn="auto">
              <a:spcAft>
                <a:spcPts val="0"/>
              </a:spcAft>
              <a:defRPr/>
            </a:pPr>
            <a:r>
              <a:rPr lang="en-US" sz="4000" dirty="0">
                <a:latin typeface="Arial heading"/>
                <a:cs typeface="Calibri" panose="020F0502020204030204" pitchFamily="34" charset="0"/>
              </a:rPr>
              <a:t>Systems Analysis and Design</a:t>
            </a:r>
            <a:endParaRPr lang="en-US" altLang="en-US" sz="4000" dirty="0">
              <a:solidFill>
                <a:schemeClr val="tx2"/>
              </a:solidFill>
              <a:latin typeface="+mj-lt"/>
              <a:cs typeface="Times New Roman" panose="02020603050405020304" pitchFamily="18" charset="0"/>
            </a:endParaRPr>
          </a:p>
        </p:txBody>
      </p:sp>
      <p:sp>
        <p:nvSpPr>
          <p:cNvPr id="12" name="Text Placeholder 11">
            <a:extLst>
              <a:ext uri="{FF2B5EF4-FFF2-40B4-BE49-F238E27FC236}">
                <a16:creationId xmlns:a16="http://schemas.microsoft.com/office/drawing/2014/main" id="{D626436F-C743-4086-AB48-4C0A4A5A95E9}"/>
              </a:ext>
            </a:extLst>
          </p:cNvPr>
          <p:cNvSpPr>
            <a:spLocks noGrp="1"/>
          </p:cNvSpPr>
          <p:nvPr>
            <p:ph type="body" idx="1"/>
          </p:nvPr>
        </p:nvSpPr>
        <p:spPr>
          <a:xfrm>
            <a:off x="457200" y="998538"/>
            <a:ext cx="8229600" cy="477837"/>
          </a:xfrm>
        </p:spPr>
        <p:txBody>
          <a:bodyPr/>
          <a:lstStyle/>
          <a:p>
            <a:pPr fontAlgn="auto">
              <a:spcAft>
                <a:spcPts val="0"/>
              </a:spcAft>
              <a:buSzPct val="100000"/>
              <a:defRPr/>
            </a:pPr>
            <a:r>
              <a:rPr lang="en-US" altLang="en-US" b="1" dirty="0">
                <a:latin typeface="+mn-lt"/>
                <a:ea typeface="Segoe UI Symbol" panose="020B0502040204020203" pitchFamily="34" charset="0"/>
              </a:rPr>
              <a:t>Chapter 10: </a:t>
            </a:r>
            <a:r>
              <a:rPr lang="en-US" altLang="en-US" b="1" kern="1200" dirty="0">
                <a:solidFill>
                  <a:schemeClr val="dk1"/>
                </a:solidFill>
                <a:latin typeface="+mn-lt"/>
                <a:ea typeface="+mn-ea"/>
                <a:cs typeface="+mn-cs"/>
              </a:rPr>
              <a:t>MVC model</a:t>
            </a:r>
            <a:endParaRPr lang="en-US" altLang="en-US" b="1" dirty="0">
              <a:latin typeface="+mn-lt"/>
              <a:ea typeface="Segoe UI Symbol" panose="020B0502040204020203" pitchFamily="34" charset="0"/>
            </a:endParaRPr>
          </a:p>
          <a:p>
            <a:pPr fontAlgn="auto">
              <a:spcAft>
                <a:spcPts val="0"/>
              </a:spcAft>
              <a:buSzPct val="100000"/>
              <a:defRPr/>
            </a:pPr>
            <a:endParaRPr lang="en-US" dirty="0"/>
          </a:p>
        </p:txBody>
      </p:sp>
      <p:sp>
        <p:nvSpPr>
          <p:cNvPr id="8" name="TextBox 7">
            <a:extLst>
              <a:ext uri="{FF2B5EF4-FFF2-40B4-BE49-F238E27FC236}">
                <a16:creationId xmlns:a16="http://schemas.microsoft.com/office/drawing/2014/main" id="{714C8A8B-F940-4FB7-91D1-82AD66043F8B}"/>
              </a:ext>
            </a:extLst>
          </p:cNvPr>
          <p:cNvSpPr txBox="1"/>
          <p:nvPr/>
        </p:nvSpPr>
        <p:spPr>
          <a:xfrm>
            <a:off x="5629275" y="4564063"/>
            <a:ext cx="2530475" cy="830262"/>
          </a:xfrm>
          <a:prstGeom prst="rect">
            <a:avLst/>
          </a:prstGeom>
          <a:noFill/>
        </p:spPr>
        <p:txBody>
          <a:bodyPr>
            <a:spAutoFit/>
          </a:bodyPr>
          <a:lstStyle/>
          <a:p>
            <a:pPr marL="0" lvl="2" eaLnBrk="1" fontAlgn="auto" hangingPunct="1">
              <a:spcBef>
                <a:spcPts val="0"/>
              </a:spcBef>
              <a:spcAft>
                <a:spcPts val="0"/>
              </a:spcAft>
              <a:defRPr/>
            </a:pPr>
            <a:r>
              <a:rPr lang="en-US" sz="1200" kern="0" dirty="0">
                <a:solidFill>
                  <a:schemeClr val="bg1"/>
                </a:solidFill>
                <a:latin typeface="+mn-lt"/>
                <a:ea typeface="Arial"/>
                <a:cs typeface="Arial"/>
                <a:sym typeface="Arial"/>
              </a:rPr>
              <a:t>Slides in this presentation contain hyperlinks. JAWS users should be able to get a list of links by using INSERT+F7</a:t>
            </a:r>
          </a:p>
        </p:txBody>
      </p:sp>
      <p:pic>
        <p:nvPicPr>
          <p:cNvPr id="19461" name="Picture 3">
            <a:extLst>
              <a:ext uri="{FF2B5EF4-FFF2-40B4-BE49-F238E27FC236}">
                <a16:creationId xmlns:a16="http://schemas.microsoft.com/office/drawing/2014/main" id="{52442A96-A6C4-4B4A-B95C-5415BD0DFD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1450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C2C94B08-7AF9-4435-AD37-4AC9E88F2AAA}"/>
              </a:ext>
            </a:extLst>
          </p:cNvPr>
          <p:cNvSpPr>
            <a:spLocks noGrp="1"/>
          </p:cNvSpPr>
          <p:nvPr>
            <p:ph type="title"/>
          </p:nvPr>
        </p:nvSpPr>
        <p:spPr>
          <a:xfrm>
            <a:off x="457200" y="215900"/>
            <a:ext cx="8229600" cy="1096963"/>
          </a:xfrm>
        </p:spPr>
        <p:txBody>
          <a:bodyPr/>
          <a:lstStyle/>
          <a:p>
            <a:pPr fontAlgn="auto">
              <a:spcAft>
                <a:spcPts val="0"/>
              </a:spcAft>
              <a:defRPr/>
            </a:pPr>
            <a:r>
              <a:rPr lang="en-IN" dirty="0"/>
              <a:t>Learning Objectives</a:t>
            </a:r>
          </a:p>
        </p:txBody>
      </p:sp>
      <p:sp>
        <p:nvSpPr>
          <p:cNvPr id="20" name="Content Placeholder 19">
            <a:extLst>
              <a:ext uri="{FF2B5EF4-FFF2-40B4-BE49-F238E27FC236}">
                <a16:creationId xmlns:a16="http://schemas.microsoft.com/office/drawing/2014/main" id="{AAE9E3C4-8103-41EE-AC77-431459B8BFA2}"/>
              </a:ext>
            </a:extLst>
          </p:cNvPr>
          <p:cNvSpPr>
            <a:spLocks noGrp="1"/>
          </p:cNvSpPr>
          <p:nvPr>
            <p:ph sz="quarter" idx="13"/>
          </p:nvPr>
        </p:nvSpPr>
        <p:spPr>
          <a:xfrm>
            <a:off x="457200" y="1752600"/>
            <a:ext cx="8478838" cy="4727575"/>
          </a:xfrm>
        </p:spPr>
        <p:txBody>
          <a:bodyPr/>
          <a:lstStyle/>
          <a:p>
            <a:pPr marL="432" indent="0">
              <a:buNone/>
              <a:defRPr/>
            </a:pPr>
            <a:r>
              <a:rPr lang="en-US" sz="2200" b="1" dirty="0">
                <a:solidFill>
                  <a:srgbClr val="007FA3"/>
                </a:solidFill>
              </a:rPr>
              <a:t>10.1</a:t>
            </a:r>
            <a:r>
              <a:rPr lang="en-US" sz="2200" dirty="0"/>
              <a:t> Definition</a:t>
            </a:r>
          </a:p>
          <a:p>
            <a:pPr marL="432" indent="0" fontAlgn="auto">
              <a:spcBef>
                <a:spcPts val="1500"/>
              </a:spcBef>
              <a:spcAft>
                <a:spcPts val="0"/>
              </a:spcAft>
              <a:buClr>
                <a:srgbClr val="007FA3"/>
              </a:buClr>
              <a:buSzPct val="100000"/>
              <a:buFont typeface="Arial"/>
              <a:buNone/>
              <a:defRPr/>
            </a:pPr>
            <a:r>
              <a:rPr lang="en-US" sz="2200" b="1" dirty="0">
                <a:solidFill>
                  <a:srgbClr val="C00000"/>
                </a:solidFill>
                <a:sym typeface="Arial"/>
              </a:rPr>
              <a:t>10.2 Different understanding of MVC</a:t>
            </a:r>
          </a:p>
          <a:p>
            <a:pPr marL="432" indent="0">
              <a:buNone/>
              <a:defRPr/>
            </a:pPr>
            <a:r>
              <a:rPr lang="en-US" sz="2200" b="1" dirty="0">
                <a:solidFill>
                  <a:srgbClr val="007FA3"/>
                </a:solidFill>
                <a:sym typeface="Arial"/>
              </a:rPr>
              <a:t>10.3</a:t>
            </a:r>
            <a:r>
              <a:rPr lang="en-US" sz="2200" b="1" dirty="0">
                <a:solidFill>
                  <a:schemeClr val="accent1"/>
                </a:solidFill>
                <a:sym typeface="Arial"/>
              </a:rPr>
              <a:t> </a:t>
            </a:r>
            <a:r>
              <a:rPr lang="en-US" sz="2200" dirty="0">
                <a:solidFill>
                  <a:schemeClr val="dk1"/>
                </a:solidFill>
                <a:sym typeface="Arial"/>
              </a:rPr>
              <a:t>Types of MVC</a:t>
            </a:r>
          </a:p>
          <a:p>
            <a:pPr marL="432" indent="0" fontAlgn="auto">
              <a:spcBef>
                <a:spcPts val="1500"/>
              </a:spcBef>
              <a:spcAft>
                <a:spcPts val="0"/>
              </a:spcAft>
              <a:buClr>
                <a:srgbClr val="007FA3"/>
              </a:buClr>
              <a:buSzPct val="100000"/>
              <a:buFont typeface="Arial"/>
              <a:buNone/>
              <a:defRPr/>
            </a:pPr>
            <a:r>
              <a:rPr lang="en-US" sz="2200" b="1" dirty="0">
                <a:solidFill>
                  <a:srgbClr val="007FA3"/>
                </a:solidFill>
                <a:sym typeface="Arial"/>
              </a:rPr>
              <a:t>10.4</a:t>
            </a:r>
            <a:r>
              <a:rPr lang="en-US" sz="2200" dirty="0">
                <a:solidFill>
                  <a:schemeClr val="dk1"/>
                </a:solidFill>
                <a:sym typeface="Arial"/>
              </a:rPr>
              <a:t> Example of MVC in different technology</a:t>
            </a:r>
          </a:p>
        </p:txBody>
      </p:sp>
    </p:spTree>
    <p:extLst>
      <p:ext uri="{BB962C8B-B14F-4D97-AF65-F5344CB8AC3E}">
        <p14:creationId xmlns:p14="http://schemas.microsoft.com/office/powerpoint/2010/main" val="1743526619"/>
      </p:ext>
    </p:extLst>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C448AF9E-A1E8-4447-82BB-D2E6F39B90F5}"/>
              </a:ext>
            </a:extLst>
          </p:cNvPr>
          <p:cNvSpPr>
            <a:spLocks noGrp="1" noChangeArrowheads="1"/>
          </p:cNvSpPr>
          <p:nvPr>
            <p:ph type="title"/>
          </p:nvPr>
        </p:nvSpPr>
        <p:spPr/>
        <p:txBody>
          <a:bodyPr/>
          <a:lstStyle/>
          <a:p>
            <a:pPr eaLnBrk="1" fontAlgn="auto" hangingPunct="1">
              <a:spcAft>
                <a:spcPts val="0"/>
              </a:spcAft>
              <a:defRPr/>
            </a:pPr>
            <a:r>
              <a:rPr lang="en-US" dirty="0"/>
              <a:t>MVC Misunderstood</a:t>
            </a:r>
          </a:p>
        </p:txBody>
      </p:sp>
      <p:sp>
        <p:nvSpPr>
          <p:cNvPr id="36867" name="Rectangle 3">
            <a:extLst>
              <a:ext uri="{FF2B5EF4-FFF2-40B4-BE49-F238E27FC236}">
                <a16:creationId xmlns:a16="http://schemas.microsoft.com/office/drawing/2014/main" id="{77100913-280F-431D-8B56-B7D9246678C4}"/>
              </a:ext>
            </a:extLst>
          </p:cNvPr>
          <p:cNvSpPr>
            <a:spLocks noGrp="1" noChangeArrowheads="1"/>
          </p:cNvSpPr>
          <p:nvPr>
            <p:ph idx="1"/>
          </p:nvPr>
        </p:nvSpPr>
        <p:spPr/>
        <p:txBody>
          <a:bodyPr/>
          <a:lstStyle/>
          <a:p>
            <a:pPr marL="273050" eaLnBrk="1" hangingPunct="1">
              <a:spcAft>
                <a:spcPct val="0"/>
              </a:spcAft>
            </a:pPr>
            <a:r>
              <a:rPr lang="en-US" altLang="en-US"/>
              <a:t>MVC is understood by different people in different ways</a:t>
            </a:r>
          </a:p>
          <a:p>
            <a:pPr marL="273050" eaLnBrk="1" hangingPunct="1">
              <a:spcAft>
                <a:spcPct val="0"/>
              </a:spcAft>
            </a:pPr>
            <a:r>
              <a:rPr lang="en-US" altLang="en-US"/>
              <a:t>It is often misunderstood, but most software developers will say it is important; powerful</a:t>
            </a:r>
          </a:p>
          <a:p>
            <a:pPr marL="273050" eaLnBrk="1" hangingPunct="1">
              <a:spcAft>
                <a:spcPct val="0"/>
              </a:spcAft>
            </a:pPr>
            <a:r>
              <a:rPr lang="en-US" altLang="en-US"/>
              <a:t>Lets start it right: MVC is a few patterns put together</a:t>
            </a:r>
          </a:p>
          <a:p>
            <a:pPr marL="273050" eaLnBrk="1" hangingPunct="1">
              <a:spcAft>
                <a:spcPct val="0"/>
              </a:spcAft>
            </a:pPr>
            <a:endParaRPr lang="en-US" altLang="en-US"/>
          </a:p>
        </p:txBody>
      </p:sp>
      <p:sp>
        <p:nvSpPr>
          <p:cNvPr id="36868" name="Slide Number Placeholder 5">
            <a:extLst>
              <a:ext uri="{FF2B5EF4-FFF2-40B4-BE49-F238E27FC236}">
                <a16:creationId xmlns:a16="http://schemas.microsoft.com/office/drawing/2014/main" id="{D1507505-7A23-4BBC-8658-CB2DE20DEC2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fld id="{38F8CE68-FBA4-4627-A83E-0801EEDD3BFB}" type="slidenum">
              <a:rPr lang="en-US" altLang="vi-VN" sz="1100">
                <a:solidFill>
                  <a:schemeClr val="tx2"/>
                </a:solidFill>
                <a:latin typeface="Times" panose="02020603050405020304" pitchFamily="18" charset="0"/>
                <a:ea typeface="MS PGothic" panose="020B0600070205080204" pitchFamily="34" charset="-128"/>
              </a:rPr>
              <a:pPr/>
              <a:t>11</a:t>
            </a:fld>
            <a:endParaRPr lang="en-US" altLang="vi-VN" sz="1100">
              <a:solidFill>
                <a:schemeClr val="tx2"/>
              </a:solidFill>
              <a:latin typeface="Times" panose="02020603050405020304" pitchFamily="18" charset="0"/>
              <a:ea typeface="MS PGothic" panose="020B0600070205080204" pitchFamily="34" charset="-128"/>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629BC72-3FD8-4939-ABED-97AAE313D624}"/>
              </a:ext>
            </a:extLst>
          </p:cNvPr>
          <p:cNvSpPr>
            <a:spLocks noGrp="1"/>
          </p:cNvSpPr>
          <p:nvPr>
            <p:ph type="title"/>
          </p:nvPr>
        </p:nvSpPr>
        <p:spPr/>
        <p:txBody>
          <a:bodyPr/>
          <a:lstStyle/>
          <a:p>
            <a:pPr eaLnBrk="1" fontAlgn="auto" hangingPunct="1">
              <a:spcAft>
                <a:spcPts val="0"/>
              </a:spcAft>
              <a:defRPr/>
            </a:pPr>
            <a:r>
              <a:rPr lang="en-US" dirty="0"/>
              <a:t>MVC: Different Understanding </a:t>
            </a:r>
            <a:r>
              <a:rPr lang="en-US" sz="2000" b="0" dirty="0"/>
              <a:t>(1 of 3)</a:t>
            </a:r>
            <a:endParaRPr lang="en-US" b="0" dirty="0"/>
          </a:p>
        </p:txBody>
      </p:sp>
      <p:sp>
        <p:nvSpPr>
          <p:cNvPr id="6" name="Text Placeholder 5">
            <a:extLst>
              <a:ext uri="{FF2B5EF4-FFF2-40B4-BE49-F238E27FC236}">
                <a16:creationId xmlns:a16="http://schemas.microsoft.com/office/drawing/2014/main" id="{F474DD7C-1A56-47F4-82A5-A80FE7556EA7}"/>
              </a:ext>
            </a:extLst>
          </p:cNvPr>
          <p:cNvSpPr>
            <a:spLocks noGrp="1"/>
          </p:cNvSpPr>
          <p:nvPr>
            <p:ph idx="1"/>
          </p:nvPr>
        </p:nvSpPr>
        <p:spPr>
          <a:xfrm>
            <a:off x="381000" y="1719263"/>
            <a:ext cx="2819400" cy="4406900"/>
          </a:xfrm>
        </p:spPr>
        <p:txBody>
          <a:bodyPr rtlCol="0">
            <a:normAutofit/>
          </a:bodyPr>
          <a:lstStyle/>
          <a:p>
            <a:pPr marL="274320" indent="-306000" eaLnBrk="1" fontAlgn="auto" hangingPunct="1">
              <a:spcAft>
                <a:spcPts val="0"/>
              </a:spcAft>
              <a:defRPr/>
            </a:pPr>
            <a:endParaRPr lang="en-US" dirty="0"/>
          </a:p>
          <a:p>
            <a:pPr marL="274320" indent="-306000" eaLnBrk="1" fontAlgn="auto" hangingPunct="1">
              <a:spcAft>
                <a:spcPts val="0"/>
              </a:spcAft>
              <a:defRPr/>
            </a:pPr>
            <a:r>
              <a:rPr lang="en-US" dirty="0"/>
              <a:t>Separates representation of information from user interaction</a:t>
            </a:r>
          </a:p>
          <a:p>
            <a:pPr marL="274320" indent="-306000" eaLnBrk="1" fontAlgn="auto" hangingPunct="1">
              <a:spcAft>
                <a:spcPts val="0"/>
              </a:spcAft>
              <a:defRPr/>
            </a:pPr>
            <a:endParaRPr lang="en-US" dirty="0"/>
          </a:p>
          <a:p>
            <a:pPr marL="274320" indent="-306000" eaLnBrk="1" fontAlgn="auto" hangingPunct="1">
              <a:spcAft>
                <a:spcPts val="0"/>
              </a:spcAft>
              <a:defRPr/>
            </a:pPr>
            <a:r>
              <a:rPr lang="en-US" dirty="0"/>
              <a:t>Promotes:</a:t>
            </a:r>
          </a:p>
          <a:p>
            <a:pPr marL="625475" lvl="1" indent="-342900">
              <a:buFont typeface="Arial" pitchFamily="34" charset="0"/>
              <a:buChar char="•"/>
              <a:defRPr/>
            </a:pPr>
            <a:r>
              <a:rPr lang="en-US" dirty="0"/>
              <a:t>Code Reusability</a:t>
            </a:r>
          </a:p>
          <a:p>
            <a:pPr marL="625475" lvl="1" indent="-342900">
              <a:buFont typeface="Arial" pitchFamily="34" charset="0"/>
              <a:buChar char="•"/>
              <a:defRPr/>
            </a:pPr>
            <a:r>
              <a:rPr lang="en-US" dirty="0"/>
              <a:t>Separation of Concerns</a:t>
            </a:r>
          </a:p>
        </p:txBody>
      </p:sp>
      <p:pic>
        <p:nvPicPr>
          <p:cNvPr id="1026" name="Picture 2" descr="File:Overview of a three-tier application vectorVersion.svg">
            <a:extLst>
              <a:ext uri="{FF2B5EF4-FFF2-40B4-BE49-F238E27FC236}">
                <a16:creationId xmlns:a16="http://schemas.microsoft.com/office/drawing/2014/main" id="{FC6FD4E0-3D5D-4B0C-B3F3-C3D9C756A4F9}"/>
              </a:ext>
            </a:extLst>
          </p:cNvPr>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481754" y="1789213"/>
            <a:ext cx="5586046" cy="4992587"/>
          </a:xfrm>
          <a:prstGeom prst="rect">
            <a:avLst/>
          </a:prstGeom>
          <a:noFill/>
          <a:ln>
            <a:noFill/>
          </a:ln>
          <a:extLst>
            <a:ext uri="{909E8E84-426E-40DD-AFC4-6F175D3DCCD1}">
              <a14:hiddenFill xmlns:a14="http://schemas.microsoft.com/office/drawing/2010/main">
                <a:solidFill>
                  <a:srgbClr val="FFFFFF"/>
                </a:solidFill>
              </a14:hiddenFill>
            </a:ext>
          </a:extLst>
        </p:spPr>
      </p:pic>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E8229B-919D-406D-8DA7-ACF82D21A825}"/>
              </a:ext>
            </a:extLst>
          </p:cNvPr>
          <p:cNvSpPr>
            <a:spLocks noGrp="1"/>
          </p:cNvSpPr>
          <p:nvPr>
            <p:ph type="title"/>
          </p:nvPr>
        </p:nvSpPr>
        <p:spPr/>
        <p:txBody>
          <a:bodyPr/>
          <a:lstStyle/>
          <a:p>
            <a:pPr eaLnBrk="1" fontAlgn="auto" hangingPunct="1">
              <a:spcAft>
                <a:spcPts val="0"/>
              </a:spcAft>
              <a:defRPr/>
            </a:pPr>
            <a:r>
              <a:rPr lang="en-US" dirty="0"/>
              <a:t>MVC: Different Understanding </a:t>
            </a:r>
            <a:r>
              <a:rPr lang="en-US" sz="2000" b="0" dirty="0"/>
              <a:t>(2 of 3)</a:t>
            </a:r>
            <a:endParaRPr lang="en-US" dirty="0"/>
          </a:p>
        </p:txBody>
      </p:sp>
      <p:sp>
        <p:nvSpPr>
          <p:cNvPr id="20483" name="Text Placeholder 5">
            <a:extLst>
              <a:ext uri="{FF2B5EF4-FFF2-40B4-BE49-F238E27FC236}">
                <a16:creationId xmlns:a16="http://schemas.microsoft.com/office/drawing/2014/main" id="{6B0E41D4-3697-44BE-B627-0F2A81D6331D}"/>
              </a:ext>
            </a:extLst>
          </p:cNvPr>
          <p:cNvSpPr>
            <a:spLocks noGrp="1"/>
          </p:cNvSpPr>
          <p:nvPr>
            <p:ph idx="1"/>
          </p:nvPr>
        </p:nvSpPr>
        <p:spPr>
          <a:xfrm>
            <a:off x="381000" y="1719262"/>
            <a:ext cx="2819400" cy="5062537"/>
          </a:xfrm>
        </p:spPr>
        <p:txBody>
          <a:bodyPr/>
          <a:lstStyle/>
          <a:p>
            <a:pPr marL="44450" indent="0" algn="r" eaLnBrk="1" hangingPunct="1">
              <a:spcAft>
                <a:spcPct val="0"/>
              </a:spcAft>
              <a:buFont typeface="Wingdings 2" panose="05020102010507070707" pitchFamily="18" charset="2"/>
              <a:buNone/>
            </a:pPr>
            <a:endParaRPr lang="en-US" altLang="en-US" dirty="0"/>
          </a:p>
          <a:p>
            <a:pPr marL="44450" indent="0" algn="r" eaLnBrk="1" hangingPunct="1">
              <a:spcAft>
                <a:spcPct val="0"/>
              </a:spcAft>
              <a:buFont typeface="Wingdings 2" panose="05020102010507070707" pitchFamily="18" charset="2"/>
              <a:buNone/>
            </a:pPr>
            <a:r>
              <a:rPr lang="en-US" altLang="en-US" dirty="0"/>
              <a:t>VIEW</a:t>
            </a:r>
          </a:p>
          <a:p>
            <a:pPr marL="44450" indent="0" algn="r" eaLnBrk="1" hangingPunct="1">
              <a:spcAft>
                <a:spcPct val="0"/>
              </a:spcAft>
              <a:buFont typeface="Wingdings 2" panose="05020102010507070707" pitchFamily="18" charset="2"/>
              <a:buNone/>
            </a:pPr>
            <a:endParaRPr lang="en-US" altLang="en-US" dirty="0"/>
          </a:p>
          <a:p>
            <a:pPr marL="44450" indent="0" algn="r" eaLnBrk="1" hangingPunct="1">
              <a:spcAft>
                <a:spcPct val="0"/>
              </a:spcAft>
              <a:buFont typeface="Wingdings 2" panose="05020102010507070707" pitchFamily="18" charset="2"/>
              <a:buNone/>
            </a:pPr>
            <a:endParaRPr lang="en-US" altLang="en-US" dirty="0"/>
          </a:p>
          <a:p>
            <a:pPr marL="44450" indent="0" algn="r" eaLnBrk="1" hangingPunct="1">
              <a:spcAft>
                <a:spcPct val="0"/>
              </a:spcAft>
              <a:buFont typeface="Wingdings 2" panose="05020102010507070707" pitchFamily="18" charset="2"/>
              <a:buNone/>
            </a:pPr>
            <a:r>
              <a:rPr lang="en-US" altLang="en-US" dirty="0"/>
              <a:t>CONTROLLER</a:t>
            </a:r>
          </a:p>
          <a:p>
            <a:pPr marL="44450" indent="0" algn="r" eaLnBrk="1" hangingPunct="1">
              <a:spcAft>
                <a:spcPct val="0"/>
              </a:spcAft>
              <a:buFont typeface="Wingdings 2" panose="05020102010507070707" pitchFamily="18" charset="2"/>
              <a:buNone/>
            </a:pPr>
            <a:endParaRPr lang="en-US" altLang="en-US" dirty="0"/>
          </a:p>
          <a:p>
            <a:pPr marL="44450" indent="0" algn="r" eaLnBrk="1" hangingPunct="1">
              <a:spcAft>
                <a:spcPct val="0"/>
              </a:spcAft>
              <a:buFont typeface="Wingdings 2" panose="05020102010507070707" pitchFamily="18" charset="2"/>
              <a:buNone/>
            </a:pPr>
            <a:endParaRPr lang="en-US" altLang="en-US" dirty="0"/>
          </a:p>
          <a:p>
            <a:pPr marL="44450" indent="0" algn="r" eaLnBrk="1" hangingPunct="1">
              <a:spcAft>
                <a:spcPct val="0"/>
              </a:spcAft>
              <a:buFont typeface="Wingdings 2" panose="05020102010507070707" pitchFamily="18" charset="2"/>
              <a:buNone/>
            </a:pPr>
            <a:r>
              <a:rPr lang="en-US" altLang="en-US" dirty="0"/>
              <a:t>MODEL</a:t>
            </a:r>
          </a:p>
        </p:txBody>
      </p:sp>
      <p:pic>
        <p:nvPicPr>
          <p:cNvPr id="1026" name="Picture 2" descr="File:Overview of a three-tier application vectorVersion.svg">
            <a:extLst>
              <a:ext uri="{FF2B5EF4-FFF2-40B4-BE49-F238E27FC236}">
                <a16:creationId xmlns:a16="http://schemas.microsoft.com/office/drawing/2014/main" id="{79F66FA7-DB43-4263-813F-66416E5BAE96}"/>
              </a:ext>
            </a:extLst>
          </p:cNvPr>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526049" y="1828800"/>
            <a:ext cx="5541752" cy="4952999"/>
          </a:xfrm>
          <a:prstGeom prst="rect">
            <a:avLst/>
          </a:prstGeom>
          <a:noFill/>
          <a:ln>
            <a:noFill/>
          </a:ln>
          <a:extLst>
            <a:ext uri="{909E8E84-426E-40DD-AFC4-6F175D3DCCD1}">
              <a14:hiddenFill xmlns:a14="http://schemas.microsoft.com/office/drawing/2010/main">
                <a:solidFill>
                  <a:srgbClr val="FFFFFF"/>
                </a:solidFill>
              </a14:hiddenFill>
            </a:ext>
          </a:extLst>
        </p:spPr>
      </p:pic>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288288-DBE9-4423-A138-3D974A360626}"/>
              </a:ext>
            </a:extLst>
          </p:cNvPr>
          <p:cNvSpPr>
            <a:spLocks noGrp="1"/>
          </p:cNvSpPr>
          <p:nvPr>
            <p:ph type="title"/>
          </p:nvPr>
        </p:nvSpPr>
        <p:spPr/>
        <p:txBody>
          <a:bodyPr/>
          <a:lstStyle/>
          <a:p>
            <a:pPr eaLnBrk="1" fontAlgn="auto" hangingPunct="1">
              <a:spcAft>
                <a:spcPts val="0"/>
              </a:spcAft>
              <a:defRPr/>
            </a:pPr>
            <a:r>
              <a:rPr lang="en-US" dirty="0">
                <a:solidFill>
                  <a:prstClr val="white"/>
                </a:solidFill>
              </a:rPr>
              <a:t>Different understanding</a:t>
            </a:r>
            <a:endParaRPr lang="en-US" dirty="0"/>
          </a:p>
        </p:txBody>
      </p:sp>
      <p:sp>
        <p:nvSpPr>
          <p:cNvPr id="6" name="Text Placeholder 5">
            <a:extLst>
              <a:ext uri="{FF2B5EF4-FFF2-40B4-BE49-F238E27FC236}">
                <a16:creationId xmlns:a16="http://schemas.microsoft.com/office/drawing/2014/main" id="{52800823-38B2-493C-9BD0-0B37CAABB705}"/>
              </a:ext>
            </a:extLst>
          </p:cNvPr>
          <p:cNvSpPr>
            <a:spLocks noGrp="1"/>
          </p:cNvSpPr>
          <p:nvPr>
            <p:ph idx="1"/>
          </p:nvPr>
        </p:nvSpPr>
        <p:spPr>
          <a:xfrm>
            <a:off x="381000" y="1719263"/>
            <a:ext cx="2819400" cy="4406900"/>
          </a:xfrm>
        </p:spPr>
        <p:txBody>
          <a:bodyPr rtlCol="0">
            <a:normAutofit fontScale="77500" lnSpcReduction="20000"/>
          </a:bodyPr>
          <a:lstStyle/>
          <a:p>
            <a:pPr marL="274320" indent="-306000" eaLnBrk="1" fontAlgn="auto" hangingPunct="1">
              <a:spcAft>
                <a:spcPts val="0"/>
              </a:spcAft>
              <a:defRPr/>
            </a:pPr>
            <a:endParaRPr lang="en-US" dirty="0"/>
          </a:p>
          <a:p>
            <a:pPr marL="45720" indent="0" algn="r" eaLnBrk="1" fontAlgn="auto" hangingPunct="1">
              <a:spcAft>
                <a:spcPts val="0"/>
              </a:spcAft>
              <a:buFont typeface="Wingdings 2" panose="05020102010507070707" pitchFamily="18" charset="2"/>
              <a:buNone/>
              <a:defRPr/>
            </a:pPr>
            <a:r>
              <a:rPr lang="en-US" dirty="0"/>
              <a:t>	</a:t>
            </a:r>
          </a:p>
          <a:p>
            <a:pPr marL="45720" indent="0" algn="r" eaLnBrk="1" fontAlgn="auto" hangingPunct="1">
              <a:spcAft>
                <a:spcPts val="0"/>
              </a:spcAft>
              <a:buFont typeface="Wingdings 2" panose="05020102010507070707" pitchFamily="18" charset="2"/>
              <a:buNone/>
              <a:defRPr/>
            </a:pPr>
            <a:r>
              <a:rPr lang="en-US" dirty="0"/>
              <a:t>CONTROLLER</a:t>
            </a:r>
          </a:p>
          <a:p>
            <a:pPr marL="45720" indent="0" eaLnBrk="1" fontAlgn="auto" hangingPunct="1">
              <a:spcAft>
                <a:spcPts val="0"/>
              </a:spcAft>
              <a:buFont typeface="Wingdings 2" panose="05020102010507070707" pitchFamily="18" charset="2"/>
              <a:buNone/>
              <a:defRPr/>
            </a:pPr>
            <a:endParaRPr lang="en-US" dirty="0"/>
          </a:p>
          <a:p>
            <a:pPr marL="45720" indent="0" eaLnBrk="1" fontAlgn="auto" hangingPunct="1">
              <a:spcAft>
                <a:spcPts val="0"/>
              </a:spcAft>
              <a:buFont typeface="Wingdings 2" panose="05020102010507070707" pitchFamily="18" charset="2"/>
              <a:buNone/>
              <a:defRPr/>
            </a:pPr>
            <a:endParaRPr lang="en-US" dirty="0"/>
          </a:p>
          <a:p>
            <a:pPr marL="45720" indent="0" eaLnBrk="1" fontAlgn="auto" hangingPunct="1">
              <a:spcAft>
                <a:spcPts val="0"/>
              </a:spcAft>
              <a:buFont typeface="Wingdings 2" panose="05020102010507070707" pitchFamily="18" charset="2"/>
              <a:buNone/>
              <a:defRPr/>
            </a:pPr>
            <a:endParaRPr lang="en-US" dirty="0"/>
          </a:p>
          <a:p>
            <a:pPr marL="45720" indent="0" algn="r" eaLnBrk="1" fontAlgn="auto" hangingPunct="1">
              <a:spcAft>
                <a:spcPts val="0"/>
              </a:spcAft>
              <a:buFont typeface="Wingdings 2" panose="05020102010507070707" pitchFamily="18" charset="2"/>
              <a:buNone/>
              <a:defRPr/>
            </a:pPr>
            <a:r>
              <a:rPr lang="en-US" dirty="0"/>
              <a:t>VIEW</a:t>
            </a:r>
          </a:p>
          <a:p>
            <a:pPr marL="45720" indent="0" algn="r" eaLnBrk="1" fontAlgn="auto" hangingPunct="1">
              <a:spcAft>
                <a:spcPts val="0"/>
              </a:spcAft>
              <a:buFont typeface="Wingdings 2" panose="05020102010507070707" pitchFamily="18" charset="2"/>
              <a:buNone/>
              <a:defRPr/>
            </a:pPr>
            <a:endParaRPr lang="en-US" dirty="0"/>
          </a:p>
          <a:p>
            <a:pPr marL="45720" indent="0" algn="r" eaLnBrk="1" fontAlgn="auto" hangingPunct="1">
              <a:spcAft>
                <a:spcPts val="0"/>
              </a:spcAft>
              <a:buFont typeface="Wingdings 2" panose="05020102010507070707" pitchFamily="18" charset="2"/>
              <a:buNone/>
              <a:defRPr/>
            </a:pPr>
            <a:endParaRPr lang="en-US" dirty="0"/>
          </a:p>
          <a:p>
            <a:pPr marL="45720" indent="0" algn="r" eaLnBrk="1" fontAlgn="auto" hangingPunct="1">
              <a:spcAft>
                <a:spcPts val="0"/>
              </a:spcAft>
              <a:buFont typeface="Wingdings 2" panose="05020102010507070707" pitchFamily="18" charset="2"/>
              <a:buNone/>
              <a:defRPr/>
            </a:pPr>
            <a:endParaRPr lang="en-US" dirty="0"/>
          </a:p>
          <a:p>
            <a:pPr marL="45720" indent="0" algn="r" eaLnBrk="1" fontAlgn="auto" hangingPunct="1">
              <a:spcAft>
                <a:spcPts val="0"/>
              </a:spcAft>
              <a:buFont typeface="Wingdings 2" panose="05020102010507070707" pitchFamily="18" charset="2"/>
              <a:buNone/>
              <a:defRPr/>
            </a:pPr>
            <a:r>
              <a:rPr lang="en-US" dirty="0"/>
              <a:t>MODEL</a:t>
            </a:r>
          </a:p>
        </p:txBody>
      </p:sp>
      <p:pic>
        <p:nvPicPr>
          <p:cNvPr id="1026" name="Picture 2" descr="File:Overview of a three-tier application vectorVersion.svg">
            <a:extLst>
              <a:ext uri="{FF2B5EF4-FFF2-40B4-BE49-F238E27FC236}">
                <a16:creationId xmlns:a16="http://schemas.microsoft.com/office/drawing/2014/main" id="{A38AD874-7AA1-4D42-B26A-DCE72B0FB874}"/>
              </a:ext>
            </a:extLst>
          </p:cNvPr>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552092" y="1828800"/>
            <a:ext cx="5515708" cy="4929722"/>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Title 3">
            <a:extLst>
              <a:ext uri="{FF2B5EF4-FFF2-40B4-BE49-F238E27FC236}">
                <a16:creationId xmlns:a16="http://schemas.microsoft.com/office/drawing/2014/main" id="{6F673512-86E6-4B3F-9806-38732EDCC077}"/>
              </a:ext>
            </a:extLst>
          </p:cNvPr>
          <p:cNvSpPr txBox="1">
            <a:spLocks/>
          </p:cNvSpPr>
          <p:nvPr/>
        </p:nvSpPr>
        <p:spPr>
          <a:xfrm>
            <a:off x="457200" y="238562"/>
            <a:ext cx="8229600" cy="1097279"/>
          </a:xfrm>
          <a:prstGeom prst="rect">
            <a:avLst/>
          </a:prstGeom>
          <a:noFill/>
          <a:ln>
            <a:noFill/>
          </a:ln>
        </p:spPr>
        <p:txBody>
          <a:bodyPr lIns="91425" tIns="91425" rIns="91425" bIns="91425" anchor="b" anchorCtr="0"/>
          <a:lstStyle>
            <a:defPPr marR="0" lvl="0" algn="l" rtl="0">
              <a:lnSpc>
                <a:spcPct val="100000"/>
              </a:lnSpc>
              <a:spcBef>
                <a:spcPts val="0"/>
              </a:spcBef>
              <a:spcAft>
                <a:spcPts val="0"/>
              </a:spcAft>
            </a:defPPr>
            <a:lvl1pPr marL="0" marR="0" lvl="0" indent="0" algn="l" rtl="0" eaLnBrk="1" hangingPunct="1">
              <a:lnSpc>
                <a:spcPct val="100000"/>
              </a:lnSpc>
              <a:spcBef>
                <a:spcPts val="0"/>
              </a:spcBef>
              <a:spcAft>
                <a:spcPts val="0"/>
              </a:spcAft>
              <a:buClr>
                <a:srgbClr val="007FA3"/>
              </a:buClr>
              <a:buFont typeface="Times New Roman"/>
              <a:buNone/>
              <a:defRPr sz="3600" b="1" i="0" u="none" strike="noStrike" cap="none">
                <a:solidFill>
                  <a:srgbClr val="007FA3"/>
                </a:solidFill>
                <a:latin typeface="+mj-lt"/>
                <a:ea typeface="Times New Roman"/>
                <a:cs typeface="Arial" panose="020B0604020202020204" pitchFamily="34" charset="0"/>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pPr>
              <a:defRPr/>
            </a:pPr>
            <a:r>
              <a:rPr lang="en-US" dirty="0"/>
              <a:t>MVC: Different Understanding </a:t>
            </a:r>
            <a:r>
              <a:rPr lang="en-US" sz="2000" b="0" dirty="0"/>
              <a:t>(3 of 3)</a:t>
            </a:r>
            <a:endParaRPr lang="en-US" dirty="0"/>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Placeholder 1">
            <a:extLst>
              <a:ext uri="{FF2B5EF4-FFF2-40B4-BE49-F238E27FC236}">
                <a16:creationId xmlns:a16="http://schemas.microsoft.com/office/drawing/2014/main" id="{AD28A4B7-6093-4EAF-98F6-4F8065F24D58}"/>
              </a:ext>
            </a:extLst>
          </p:cNvPr>
          <p:cNvSpPr>
            <a:spLocks noGrp="1"/>
          </p:cNvSpPr>
          <p:nvPr>
            <p:ph type="body" idx="1"/>
          </p:nvPr>
        </p:nvSpPr>
        <p:spPr>
          <a:xfrm>
            <a:off x="5029200" y="685800"/>
            <a:ext cx="3273425" cy="639763"/>
          </a:xfrm>
        </p:spPr>
        <p:txBody>
          <a:bodyPr/>
          <a:lstStyle/>
          <a:p>
            <a:pPr eaLnBrk="1" hangingPunct="1">
              <a:spcAft>
                <a:spcPct val="0"/>
              </a:spcAft>
            </a:pPr>
            <a:r>
              <a:rPr lang="en-US" altLang="en-US"/>
              <a:t>Separation of Concerns</a:t>
            </a:r>
          </a:p>
        </p:txBody>
      </p:sp>
      <p:sp>
        <p:nvSpPr>
          <p:cNvPr id="23555" name="Content Placeholder 2">
            <a:extLst>
              <a:ext uri="{FF2B5EF4-FFF2-40B4-BE49-F238E27FC236}">
                <a16:creationId xmlns:a16="http://schemas.microsoft.com/office/drawing/2014/main" id="{1C341AEE-E594-4DC6-8CC3-E3D5EAB5CFB2}"/>
              </a:ext>
            </a:extLst>
          </p:cNvPr>
          <p:cNvSpPr>
            <a:spLocks noGrp="1"/>
          </p:cNvSpPr>
          <p:nvPr>
            <p:ph sz="half" idx="2"/>
          </p:nvPr>
        </p:nvSpPr>
        <p:spPr>
          <a:xfrm>
            <a:off x="304800" y="4800600"/>
            <a:ext cx="3124200" cy="1752600"/>
          </a:xfrm>
        </p:spPr>
        <p:txBody>
          <a:bodyPr>
            <a:normAutofit fontScale="92500" lnSpcReduction="20000"/>
          </a:bodyPr>
          <a:lstStyle/>
          <a:p>
            <a:pPr marL="273050" eaLnBrk="1" hangingPunct="1">
              <a:spcAft>
                <a:spcPct val="0"/>
              </a:spcAft>
            </a:pPr>
            <a:r>
              <a:rPr lang="en-US" altLang="en-US" sz="2000"/>
              <a:t>Shortens development</a:t>
            </a:r>
            <a:endParaRPr lang="en-US" altLang="en-US" sz="1600"/>
          </a:p>
          <a:p>
            <a:pPr marL="273050" eaLnBrk="1" hangingPunct="1">
              <a:spcAft>
                <a:spcPct val="0"/>
              </a:spcAft>
            </a:pPr>
            <a:r>
              <a:rPr lang="en-US" altLang="en-US" sz="2000"/>
              <a:t>Code Libraries</a:t>
            </a:r>
            <a:endParaRPr lang="en-US" altLang="en-US" sz="1600"/>
          </a:p>
          <a:p>
            <a:pPr marL="273050" eaLnBrk="1" hangingPunct="1">
              <a:spcAft>
                <a:spcPct val="0"/>
              </a:spcAft>
            </a:pPr>
            <a:r>
              <a:rPr lang="en-US" altLang="en-US" sz="2000"/>
              <a:t>Design Patterns</a:t>
            </a:r>
            <a:endParaRPr lang="en-US" altLang="en-US" sz="1600"/>
          </a:p>
          <a:p>
            <a:pPr marL="273050" eaLnBrk="1" hangingPunct="1">
              <a:spcAft>
                <a:spcPct val="0"/>
              </a:spcAft>
            </a:pPr>
            <a:r>
              <a:rPr lang="en-US" altLang="en-US" sz="2000"/>
              <a:t>Frameworks</a:t>
            </a:r>
          </a:p>
        </p:txBody>
      </p:sp>
      <p:sp>
        <p:nvSpPr>
          <p:cNvPr id="23556" name="Text Placeholder 3">
            <a:extLst>
              <a:ext uri="{FF2B5EF4-FFF2-40B4-BE49-F238E27FC236}">
                <a16:creationId xmlns:a16="http://schemas.microsoft.com/office/drawing/2014/main" id="{94D2CB3F-F886-4B7C-B6A8-7E3AE4996E0F}"/>
              </a:ext>
            </a:extLst>
          </p:cNvPr>
          <p:cNvSpPr>
            <a:spLocks noGrp="1"/>
          </p:cNvSpPr>
          <p:nvPr>
            <p:ph type="body" sz="quarter" idx="3"/>
          </p:nvPr>
        </p:nvSpPr>
        <p:spPr>
          <a:xfrm>
            <a:off x="1295400" y="685800"/>
            <a:ext cx="3273425" cy="639763"/>
          </a:xfrm>
        </p:spPr>
        <p:txBody>
          <a:bodyPr/>
          <a:lstStyle/>
          <a:p>
            <a:pPr eaLnBrk="1" hangingPunct="1">
              <a:spcAft>
                <a:spcPct val="0"/>
              </a:spcAft>
            </a:pPr>
            <a:r>
              <a:rPr lang="en-US" altLang="en-US"/>
              <a:t>Code Reusability</a:t>
            </a:r>
          </a:p>
        </p:txBody>
      </p:sp>
      <p:sp>
        <p:nvSpPr>
          <p:cNvPr id="23557" name="Content Placeholder 4">
            <a:extLst>
              <a:ext uri="{FF2B5EF4-FFF2-40B4-BE49-F238E27FC236}">
                <a16:creationId xmlns:a16="http://schemas.microsoft.com/office/drawing/2014/main" id="{39EA7B51-5DBF-47C3-9D8D-8E82D8E0AE1E}"/>
              </a:ext>
            </a:extLst>
          </p:cNvPr>
          <p:cNvSpPr>
            <a:spLocks noGrp="1"/>
          </p:cNvSpPr>
          <p:nvPr>
            <p:ph sz="quarter" idx="4"/>
          </p:nvPr>
        </p:nvSpPr>
        <p:spPr>
          <a:xfrm>
            <a:off x="5086350" y="4572000"/>
            <a:ext cx="3810000" cy="2209800"/>
          </a:xfrm>
        </p:spPr>
        <p:txBody>
          <a:bodyPr>
            <a:normAutofit fontScale="92500" lnSpcReduction="20000"/>
          </a:bodyPr>
          <a:lstStyle/>
          <a:p>
            <a:pPr marL="273050" eaLnBrk="1" hangingPunct="1">
              <a:spcAft>
                <a:spcPct val="0"/>
              </a:spcAft>
            </a:pPr>
            <a:r>
              <a:rPr lang="en-US" altLang="en-US" sz="2000"/>
              <a:t>Improves code clarity and organization</a:t>
            </a:r>
            <a:endParaRPr lang="en-US" altLang="en-US" sz="1600"/>
          </a:p>
          <a:p>
            <a:pPr marL="273050" eaLnBrk="1" hangingPunct="1">
              <a:spcAft>
                <a:spcPct val="0"/>
              </a:spcAft>
            </a:pPr>
            <a:r>
              <a:rPr lang="en-US" altLang="en-US" sz="2000"/>
              <a:t>Helps troubleshooting by isolating issues</a:t>
            </a:r>
            <a:endParaRPr lang="en-US" altLang="en-US" sz="1600"/>
          </a:p>
          <a:p>
            <a:pPr marL="273050" eaLnBrk="1" hangingPunct="1">
              <a:spcAft>
                <a:spcPct val="0"/>
              </a:spcAft>
            </a:pPr>
            <a:r>
              <a:rPr lang="en-US" altLang="en-US" sz="2000"/>
              <a:t>Allows for multiple teams to develop simultaneously</a:t>
            </a:r>
          </a:p>
        </p:txBody>
      </p:sp>
      <p:pic>
        <p:nvPicPr>
          <p:cNvPr id="3074" name="Picture 2" descr="http://1.bp.blogspot.com/_rO0OuTtGb2Y/R31MKJCBepI/AAAAAAAAAEU/sF1dkaPYQrE/s400/verticalLayers3.png">
            <a:extLst>
              <a:ext uri="{FF2B5EF4-FFF2-40B4-BE49-F238E27FC236}">
                <a16:creationId xmlns:a16="http://schemas.microsoft.com/office/drawing/2014/main" id="{37C6ADBC-78A3-414E-A23E-5A09263B84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2209800"/>
            <a:ext cx="3657600" cy="2075689"/>
          </a:xfrm>
          <a:prstGeom prst="round2DiagRect">
            <a:avLst>
              <a:gd name="adj1" fmla="val 9486"/>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FFA5E2F3-F53C-48D4-960D-32B4E64F57F1}"/>
              </a:ext>
            </a:extLst>
          </p:cNvPr>
          <p:cNvGrpSpPr/>
          <p:nvPr/>
        </p:nvGrpSpPr>
        <p:grpSpPr>
          <a:xfrm>
            <a:off x="0" y="2081281"/>
            <a:ext cx="3581400" cy="2332726"/>
            <a:chOff x="685800" y="1400751"/>
            <a:chExt cx="3581400" cy="2332726"/>
          </a:xfrm>
          <a:effectLst>
            <a:outerShdw blurRad="50800" dist="38100" dir="2700000" algn="tl" rotWithShape="0">
              <a:prstClr val="black">
                <a:alpha val="40000"/>
              </a:prstClr>
            </a:outerShdw>
          </a:effectLst>
        </p:grpSpPr>
        <p:grpSp>
          <p:nvGrpSpPr>
            <p:cNvPr id="15" name="Group 14">
              <a:extLst>
                <a:ext uri="{FF2B5EF4-FFF2-40B4-BE49-F238E27FC236}">
                  <a16:creationId xmlns:a16="http://schemas.microsoft.com/office/drawing/2014/main" id="{3240E833-E6AD-4D6D-B45A-2CD69EF231EA}"/>
                </a:ext>
              </a:extLst>
            </p:cNvPr>
            <p:cNvGrpSpPr/>
            <p:nvPr/>
          </p:nvGrpSpPr>
          <p:grpSpPr>
            <a:xfrm>
              <a:off x="685800" y="1795653"/>
              <a:ext cx="3581400" cy="1937824"/>
              <a:chOff x="685800" y="1600201"/>
              <a:chExt cx="3581400" cy="1937824"/>
            </a:xfrm>
            <a:scene3d>
              <a:camera prst="perspectiveHeroicExtremeLeftFacing"/>
              <a:lightRig rig="threePt" dir="t"/>
            </a:scene3d>
          </p:grpSpPr>
          <p:sp>
            <p:nvSpPr>
              <p:cNvPr id="10" name="Oval 9">
                <a:extLst>
                  <a:ext uri="{FF2B5EF4-FFF2-40B4-BE49-F238E27FC236}">
                    <a16:creationId xmlns:a16="http://schemas.microsoft.com/office/drawing/2014/main" id="{9D722216-C997-439D-AAF7-62A60F2DE99E}"/>
                  </a:ext>
                </a:extLst>
              </p:cNvPr>
              <p:cNvSpPr/>
              <p:nvPr/>
            </p:nvSpPr>
            <p:spPr>
              <a:xfrm>
                <a:off x="685800" y="1600201"/>
                <a:ext cx="2107801" cy="1915783"/>
              </a:xfrm>
              <a:prstGeom prst="ellipse">
                <a:avLst/>
              </a:prstGeom>
              <a:solidFill>
                <a:schemeClr val="bg2">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Oval 12">
                <a:extLst>
                  <a:ext uri="{FF2B5EF4-FFF2-40B4-BE49-F238E27FC236}">
                    <a16:creationId xmlns:a16="http://schemas.microsoft.com/office/drawing/2014/main" id="{514547E4-6E58-46DF-8359-1EAA891C0979}"/>
                  </a:ext>
                </a:extLst>
              </p:cNvPr>
              <p:cNvSpPr/>
              <p:nvPr/>
            </p:nvSpPr>
            <p:spPr>
              <a:xfrm>
                <a:off x="2159399" y="1622242"/>
                <a:ext cx="2107801" cy="1915783"/>
              </a:xfrm>
              <a:prstGeom prst="ellipse">
                <a:avLst/>
              </a:prstGeom>
              <a:solidFill>
                <a:srgbClr val="05E0DB">
                  <a:alpha val="50196"/>
                </a:srgb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TextBox 11">
                <a:extLst>
                  <a:ext uri="{FF2B5EF4-FFF2-40B4-BE49-F238E27FC236}">
                    <a16:creationId xmlns:a16="http://schemas.microsoft.com/office/drawing/2014/main" id="{0828BAA6-504C-4D1B-9D2B-2C1E69F41341}"/>
                  </a:ext>
                </a:extLst>
              </p:cNvPr>
              <p:cNvSpPr txBox="1"/>
              <p:nvPr/>
            </p:nvSpPr>
            <p:spPr>
              <a:xfrm>
                <a:off x="838200" y="2376100"/>
                <a:ext cx="1147302" cy="276999"/>
              </a:xfrm>
              <a:prstGeom prst="rect">
                <a:avLst/>
              </a:prstGeom>
              <a:noFill/>
            </p:spPr>
            <p:txBody>
              <a:bodyPr wrap="none">
                <a:spAutoFit/>
              </a:bodyPr>
              <a:lstStyle/>
              <a:p>
                <a:pPr eaLnBrk="1" fontAlgn="auto" hangingPunct="1">
                  <a:spcBef>
                    <a:spcPts val="0"/>
                  </a:spcBef>
                  <a:spcAft>
                    <a:spcPts val="0"/>
                  </a:spcAft>
                  <a:defRPr/>
                </a:pPr>
                <a:r>
                  <a:rPr lang="en-US" sz="1200" dirty="0">
                    <a:latin typeface="Times" pitchFamily="1" charset="0"/>
                    <a:ea typeface="MS PGothic" pitchFamily="34" charset="-128"/>
                  </a:rPr>
                  <a:t>Application A</a:t>
                </a:r>
              </a:p>
            </p:txBody>
          </p:sp>
          <p:sp>
            <p:nvSpPr>
              <p:cNvPr id="16" name="TextBox 15">
                <a:extLst>
                  <a:ext uri="{FF2B5EF4-FFF2-40B4-BE49-F238E27FC236}">
                    <a16:creationId xmlns:a16="http://schemas.microsoft.com/office/drawing/2014/main" id="{6AD95DB1-12F8-4A98-A242-8C96B6981ABF}"/>
                  </a:ext>
                </a:extLst>
              </p:cNvPr>
              <p:cNvSpPr txBox="1"/>
              <p:nvPr/>
            </p:nvSpPr>
            <p:spPr>
              <a:xfrm>
                <a:off x="2911368" y="2424499"/>
                <a:ext cx="1127232" cy="276999"/>
              </a:xfrm>
              <a:prstGeom prst="rect">
                <a:avLst/>
              </a:prstGeom>
              <a:noFill/>
            </p:spPr>
            <p:txBody>
              <a:bodyPr wrap="none">
                <a:spAutoFit/>
              </a:bodyPr>
              <a:lstStyle/>
              <a:p>
                <a:pPr eaLnBrk="1" fontAlgn="auto" hangingPunct="1">
                  <a:spcBef>
                    <a:spcPts val="0"/>
                  </a:spcBef>
                  <a:spcAft>
                    <a:spcPts val="0"/>
                  </a:spcAft>
                  <a:defRPr/>
                </a:pPr>
                <a:r>
                  <a:rPr lang="en-US" sz="1200" dirty="0">
                    <a:latin typeface="Times" pitchFamily="1" charset="0"/>
                    <a:ea typeface="MS PGothic" pitchFamily="34" charset="-128"/>
                  </a:rPr>
                  <a:t>Application B</a:t>
                </a:r>
              </a:p>
            </p:txBody>
          </p:sp>
        </p:grpSp>
        <p:sp>
          <p:nvSpPr>
            <p:cNvPr id="17" name="Down Arrow 16">
              <a:extLst>
                <a:ext uri="{FF2B5EF4-FFF2-40B4-BE49-F238E27FC236}">
                  <a16:creationId xmlns:a16="http://schemas.microsoft.com/office/drawing/2014/main" id="{64BCFABC-04E7-4A91-9528-2ECE398ECA75}"/>
                </a:ext>
              </a:extLst>
            </p:cNvPr>
            <p:cNvSpPr/>
            <p:nvPr/>
          </p:nvSpPr>
          <p:spPr>
            <a:xfrm>
              <a:off x="2323381" y="1400751"/>
              <a:ext cx="304800" cy="1066800"/>
            </a:xfrm>
            <a:prstGeom prst="downArrow">
              <a:avLst/>
            </a:prstGeom>
            <a:effectLst>
              <a:outerShdw blurRad="50800" dist="38100" dir="2700000" algn="tl" rotWithShape="0">
                <a:prstClr val="black">
                  <a:alpha val="40000"/>
                </a:prstClr>
              </a:outerShdw>
            </a:effectLst>
            <a:scene3d>
              <a:camera prst="perspectiveHeroicExtremeLeftFacing"/>
              <a:lightRig rig="threePt" dir="t">
                <a:rot lat="0" lon="0" rev="19800000"/>
              </a:lightRig>
            </a:scene3d>
            <a:sp3d prstMaterial="plastic"/>
          </p:spPr>
          <p:style>
            <a:lnRef idx="0">
              <a:schemeClr val="accent1"/>
            </a:lnRef>
            <a:fillRef idx="3">
              <a:schemeClr val="accent1"/>
            </a:fillRef>
            <a:effectRef idx="3">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C2C94B08-7AF9-4435-AD37-4AC9E88F2AAA}"/>
              </a:ext>
            </a:extLst>
          </p:cNvPr>
          <p:cNvSpPr>
            <a:spLocks noGrp="1"/>
          </p:cNvSpPr>
          <p:nvPr>
            <p:ph type="title"/>
          </p:nvPr>
        </p:nvSpPr>
        <p:spPr>
          <a:xfrm>
            <a:off x="457200" y="215900"/>
            <a:ext cx="8229600" cy="1096963"/>
          </a:xfrm>
        </p:spPr>
        <p:txBody>
          <a:bodyPr/>
          <a:lstStyle/>
          <a:p>
            <a:pPr fontAlgn="auto">
              <a:spcAft>
                <a:spcPts val="0"/>
              </a:spcAft>
              <a:defRPr/>
            </a:pPr>
            <a:r>
              <a:rPr lang="en-IN" dirty="0"/>
              <a:t>Learning Objectives</a:t>
            </a:r>
          </a:p>
        </p:txBody>
      </p:sp>
      <p:sp>
        <p:nvSpPr>
          <p:cNvPr id="20" name="Content Placeholder 19">
            <a:extLst>
              <a:ext uri="{FF2B5EF4-FFF2-40B4-BE49-F238E27FC236}">
                <a16:creationId xmlns:a16="http://schemas.microsoft.com/office/drawing/2014/main" id="{AAE9E3C4-8103-41EE-AC77-431459B8BFA2}"/>
              </a:ext>
            </a:extLst>
          </p:cNvPr>
          <p:cNvSpPr>
            <a:spLocks noGrp="1"/>
          </p:cNvSpPr>
          <p:nvPr>
            <p:ph sz="quarter" idx="13"/>
          </p:nvPr>
        </p:nvSpPr>
        <p:spPr>
          <a:xfrm>
            <a:off x="457200" y="1752600"/>
            <a:ext cx="8478838" cy="4727575"/>
          </a:xfrm>
        </p:spPr>
        <p:txBody>
          <a:bodyPr/>
          <a:lstStyle/>
          <a:p>
            <a:pPr marL="432" indent="0">
              <a:buNone/>
              <a:defRPr/>
            </a:pPr>
            <a:r>
              <a:rPr lang="en-US" sz="2200" b="1" dirty="0">
                <a:solidFill>
                  <a:srgbClr val="007FA3"/>
                </a:solidFill>
              </a:rPr>
              <a:t>10.1</a:t>
            </a:r>
            <a:r>
              <a:rPr lang="en-US" sz="2200" dirty="0"/>
              <a:t> Definition</a:t>
            </a:r>
          </a:p>
          <a:p>
            <a:pPr marL="432" indent="0" fontAlgn="auto">
              <a:spcBef>
                <a:spcPts val="1500"/>
              </a:spcBef>
              <a:spcAft>
                <a:spcPts val="0"/>
              </a:spcAft>
              <a:buClr>
                <a:srgbClr val="007FA3"/>
              </a:buClr>
              <a:buSzPct val="100000"/>
              <a:buFont typeface="Arial"/>
              <a:buNone/>
              <a:defRPr/>
            </a:pPr>
            <a:r>
              <a:rPr lang="en-US" sz="2200" b="1" dirty="0">
                <a:solidFill>
                  <a:srgbClr val="007FA3"/>
                </a:solidFill>
                <a:sym typeface="Arial"/>
              </a:rPr>
              <a:t>10.2</a:t>
            </a:r>
            <a:r>
              <a:rPr lang="en-US" sz="2200" b="1" dirty="0">
                <a:solidFill>
                  <a:schemeClr val="accent1"/>
                </a:solidFill>
                <a:sym typeface="Arial"/>
              </a:rPr>
              <a:t> </a:t>
            </a:r>
            <a:r>
              <a:rPr lang="en-US" sz="2200" dirty="0">
                <a:solidFill>
                  <a:schemeClr val="dk1"/>
                </a:solidFill>
                <a:sym typeface="Arial"/>
              </a:rPr>
              <a:t>Different understanding of MVC</a:t>
            </a:r>
          </a:p>
          <a:p>
            <a:pPr marL="432" indent="0">
              <a:buNone/>
              <a:defRPr/>
            </a:pPr>
            <a:r>
              <a:rPr lang="en-US" sz="2200" b="1" dirty="0">
                <a:solidFill>
                  <a:srgbClr val="C00000"/>
                </a:solidFill>
                <a:sym typeface="Arial"/>
              </a:rPr>
              <a:t>10.3 Types of MVC</a:t>
            </a:r>
          </a:p>
          <a:p>
            <a:pPr marL="432" indent="0" fontAlgn="auto">
              <a:spcBef>
                <a:spcPts val="1500"/>
              </a:spcBef>
              <a:spcAft>
                <a:spcPts val="0"/>
              </a:spcAft>
              <a:buClr>
                <a:srgbClr val="007FA3"/>
              </a:buClr>
              <a:buSzPct val="100000"/>
              <a:buFont typeface="Arial"/>
              <a:buNone/>
              <a:defRPr/>
            </a:pPr>
            <a:r>
              <a:rPr lang="en-US" sz="2200" b="1" dirty="0">
                <a:solidFill>
                  <a:srgbClr val="007FA3"/>
                </a:solidFill>
                <a:sym typeface="Arial"/>
              </a:rPr>
              <a:t>10.4</a:t>
            </a:r>
            <a:r>
              <a:rPr lang="en-US" sz="2200" dirty="0">
                <a:solidFill>
                  <a:schemeClr val="dk1"/>
                </a:solidFill>
                <a:sym typeface="Arial"/>
              </a:rPr>
              <a:t> Example of MVC in different technology</a:t>
            </a:r>
          </a:p>
        </p:txBody>
      </p:sp>
    </p:spTree>
    <p:extLst>
      <p:ext uri="{BB962C8B-B14F-4D97-AF65-F5344CB8AC3E}">
        <p14:creationId xmlns:p14="http://schemas.microsoft.com/office/powerpoint/2010/main" val="2692875513"/>
      </p:ext>
    </p:extLst>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320017-C1FA-46B7-89F9-DD8A920C90FA}"/>
              </a:ext>
            </a:extLst>
          </p:cNvPr>
          <p:cNvSpPr>
            <a:spLocks noGrp="1"/>
          </p:cNvSpPr>
          <p:nvPr>
            <p:ph type="title"/>
          </p:nvPr>
        </p:nvSpPr>
        <p:spPr/>
        <p:txBody>
          <a:bodyPr/>
          <a:lstStyle/>
          <a:p>
            <a:pPr eaLnBrk="1" fontAlgn="auto" hangingPunct="1">
              <a:spcAft>
                <a:spcPts val="0"/>
              </a:spcAft>
              <a:defRPr/>
            </a:pPr>
            <a:r>
              <a:rPr lang="en-US" dirty="0"/>
              <a:t>How MVC Work: 1</a:t>
            </a:r>
            <a:r>
              <a:rPr lang="en-US" baseline="30000" dirty="0"/>
              <a:t>st</a:t>
            </a:r>
            <a:r>
              <a:rPr lang="en-US" dirty="0"/>
              <a:t> Type</a:t>
            </a:r>
          </a:p>
        </p:txBody>
      </p:sp>
      <p:pic>
        <p:nvPicPr>
          <p:cNvPr id="3" name="Content Placeholder 2">
            <a:extLst>
              <a:ext uri="{FF2B5EF4-FFF2-40B4-BE49-F238E27FC236}">
                <a16:creationId xmlns:a16="http://schemas.microsoft.com/office/drawing/2014/main" id="{0BA718CD-28F3-49AF-ADF8-F0853EFF2C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1572567"/>
            <a:ext cx="7239000" cy="5132826"/>
          </a:xfrm>
        </p:spPr>
      </p:pic>
      <p:sp>
        <p:nvSpPr>
          <p:cNvPr id="22532" name="Slide Number Placeholder 2">
            <a:extLst>
              <a:ext uri="{FF2B5EF4-FFF2-40B4-BE49-F238E27FC236}">
                <a16:creationId xmlns:a16="http://schemas.microsoft.com/office/drawing/2014/main" id="{854C09FB-47D0-4DDC-A1C2-DEAC7E11E6E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fld id="{D00C141D-996F-4099-8FEF-76C0CA7B78BE}" type="slidenum">
              <a:rPr lang="en-US" altLang="vi-VN" sz="1100">
                <a:solidFill>
                  <a:schemeClr val="tx2"/>
                </a:solidFill>
                <a:latin typeface="Times" panose="02020603050405020304" pitchFamily="18" charset="0"/>
                <a:ea typeface="MS PGothic" panose="020B0600070205080204" pitchFamily="34" charset="-128"/>
              </a:rPr>
              <a:pPr/>
              <a:t>17</a:t>
            </a:fld>
            <a:endParaRPr lang="en-US" altLang="vi-VN" sz="1100">
              <a:solidFill>
                <a:schemeClr val="tx2"/>
              </a:solidFill>
              <a:latin typeface="Times" panose="02020603050405020304" pitchFamily="18" charset="0"/>
              <a:ea typeface="MS PGothic" panose="020B0600070205080204" pitchFamily="34" charset="-128"/>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320017-C1FA-46B7-89F9-DD8A920C90FA}"/>
              </a:ext>
            </a:extLst>
          </p:cNvPr>
          <p:cNvSpPr>
            <a:spLocks noGrp="1"/>
          </p:cNvSpPr>
          <p:nvPr>
            <p:ph type="title"/>
          </p:nvPr>
        </p:nvSpPr>
        <p:spPr/>
        <p:txBody>
          <a:bodyPr/>
          <a:lstStyle/>
          <a:p>
            <a:pPr eaLnBrk="1" fontAlgn="auto" hangingPunct="1">
              <a:spcAft>
                <a:spcPts val="0"/>
              </a:spcAft>
              <a:defRPr/>
            </a:pPr>
            <a:r>
              <a:rPr lang="en-US" dirty="0"/>
              <a:t>How MVC Work: 2</a:t>
            </a:r>
            <a:r>
              <a:rPr lang="en-US" baseline="30000" dirty="0"/>
              <a:t>nd</a:t>
            </a:r>
            <a:r>
              <a:rPr lang="en-US" dirty="0"/>
              <a:t> Type</a:t>
            </a:r>
          </a:p>
        </p:txBody>
      </p:sp>
      <p:sp>
        <p:nvSpPr>
          <p:cNvPr id="22532" name="Slide Number Placeholder 2">
            <a:extLst>
              <a:ext uri="{FF2B5EF4-FFF2-40B4-BE49-F238E27FC236}">
                <a16:creationId xmlns:a16="http://schemas.microsoft.com/office/drawing/2014/main" id="{854C09FB-47D0-4DDC-A1C2-DEAC7E11E6E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fld id="{D00C141D-996F-4099-8FEF-76C0CA7B78BE}" type="slidenum">
              <a:rPr lang="en-US" altLang="vi-VN" sz="1100">
                <a:solidFill>
                  <a:schemeClr val="tx2"/>
                </a:solidFill>
                <a:latin typeface="Times" panose="02020603050405020304" pitchFamily="18" charset="0"/>
                <a:ea typeface="MS PGothic" panose="020B0600070205080204" pitchFamily="34" charset="-128"/>
              </a:rPr>
              <a:pPr/>
              <a:t>18</a:t>
            </a:fld>
            <a:endParaRPr lang="en-US" altLang="vi-VN" sz="1100">
              <a:solidFill>
                <a:schemeClr val="tx2"/>
              </a:solidFill>
              <a:latin typeface="Times" panose="02020603050405020304" pitchFamily="18" charset="0"/>
              <a:ea typeface="MS PGothic" panose="020B0600070205080204" pitchFamily="34" charset="-128"/>
            </a:endParaRPr>
          </a:p>
        </p:txBody>
      </p:sp>
      <p:pic>
        <p:nvPicPr>
          <p:cNvPr id="7" name="Content Placeholder 6">
            <a:extLst>
              <a:ext uri="{FF2B5EF4-FFF2-40B4-BE49-F238E27FC236}">
                <a16:creationId xmlns:a16="http://schemas.microsoft.com/office/drawing/2014/main" id="{F9AF722B-D38F-4BCF-873B-1172BCD727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9100" y="1752600"/>
            <a:ext cx="8305800" cy="4152900"/>
          </a:xfrm>
        </p:spPr>
      </p:pic>
    </p:spTree>
    <p:extLst>
      <p:ext uri="{BB962C8B-B14F-4D97-AF65-F5344CB8AC3E}">
        <p14:creationId xmlns:p14="http://schemas.microsoft.com/office/powerpoint/2010/main" val="3402370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1E57DD-99D6-43A4-954C-7726CA74612D}"/>
              </a:ext>
            </a:extLst>
          </p:cNvPr>
          <p:cNvSpPr>
            <a:spLocks noGrp="1"/>
          </p:cNvSpPr>
          <p:nvPr>
            <p:ph type="title"/>
          </p:nvPr>
        </p:nvSpPr>
        <p:spPr/>
        <p:txBody>
          <a:bodyPr/>
          <a:lstStyle/>
          <a:p>
            <a:pPr eaLnBrk="1" fontAlgn="auto" hangingPunct="1">
              <a:spcAft>
                <a:spcPts val="0"/>
              </a:spcAft>
              <a:defRPr/>
            </a:pPr>
            <a:r>
              <a:rPr lang="en-US" sz="4000" dirty="0"/>
              <a:t>Execution Process</a:t>
            </a:r>
          </a:p>
        </p:txBody>
      </p:sp>
      <p:sp>
        <p:nvSpPr>
          <p:cNvPr id="24579" name="Text Placeholder 2">
            <a:extLst>
              <a:ext uri="{FF2B5EF4-FFF2-40B4-BE49-F238E27FC236}">
                <a16:creationId xmlns:a16="http://schemas.microsoft.com/office/drawing/2014/main" id="{B19DFC9A-FEE3-4AF5-8599-9711F8C9E313}"/>
              </a:ext>
            </a:extLst>
          </p:cNvPr>
          <p:cNvSpPr>
            <a:spLocks noGrp="1"/>
          </p:cNvSpPr>
          <p:nvPr>
            <p:ph idx="1"/>
          </p:nvPr>
        </p:nvSpPr>
        <p:spPr>
          <a:xfrm>
            <a:off x="304800" y="1785938"/>
            <a:ext cx="3124200" cy="4406900"/>
          </a:xfrm>
        </p:spPr>
        <p:txBody>
          <a:bodyPr/>
          <a:lstStyle/>
          <a:p>
            <a:pPr marL="273050" eaLnBrk="1" hangingPunct="1">
              <a:spcAft>
                <a:spcPct val="0"/>
              </a:spcAft>
            </a:pPr>
            <a:r>
              <a:rPr lang="en-US" altLang="en-US" dirty="0"/>
              <a:t>Controller – Mediates input and commands for the model or view</a:t>
            </a:r>
          </a:p>
          <a:p>
            <a:pPr marL="273050" eaLnBrk="1" hangingPunct="1">
              <a:spcAft>
                <a:spcPct val="0"/>
              </a:spcAft>
            </a:pPr>
            <a:r>
              <a:rPr lang="en-US" altLang="en-US" dirty="0"/>
              <a:t>Model – Application data, business rules, logic, and functions.</a:t>
            </a:r>
          </a:p>
          <a:p>
            <a:pPr marL="273050" eaLnBrk="1" hangingPunct="1">
              <a:spcAft>
                <a:spcPct val="0"/>
              </a:spcAft>
            </a:pPr>
            <a:r>
              <a:rPr lang="en-US" altLang="en-US" dirty="0"/>
              <a:t>View – Output and representation of data</a:t>
            </a:r>
          </a:p>
        </p:txBody>
      </p:sp>
      <p:pic>
        <p:nvPicPr>
          <p:cNvPr id="2050" name="Picture 2" descr="http://psychopathya.files.wordpress.com/2010/02/mvc.jpg">
            <a:extLst>
              <a:ext uri="{FF2B5EF4-FFF2-40B4-BE49-F238E27FC236}">
                <a16:creationId xmlns:a16="http://schemas.microsoft.com/office/drawing/2014/main" id="{F768681E-47F3-4E01-A27B-53EA18C230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0257" y="1512329"/>
            <a:ext cx="5453743" cy="46705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C2C94B08-7AF9-4435-AD37-4AC9E88F2AAA}"/>
              </a:ext>
            </a:extLst>
          </p:cNvPr>
          <p:cNvSpPr>
            <a:spLocks noGrp="1"/>
          </p:cNvSpPr>
          <p:nvPr>
            <p:ph type="title"/>
          </p:nvPr>
        </p:nvSpPr>
        <p:spPr>
          <a:xfrm>
            <a:off x="457200" y="215900"/>
            <a:ext cx="8229600" cy="1096963"/>
          </a:xfrm>
        </p:spPr>
        <p:txBody>
          <a:bodyPr/>
          <a:lstStyle/>
          <a:p>
            <a:pPr fontAlgn="auto">
              <a:spcAft>
                <a:spcPts val="0"/>
              </a:spcAft>
              <a:defRPr/>
            </a:pPr>
            <a:r>
              <a:rPr lang="en-IN" dirty="0"/>
              <a:t>Learning Objectives</a:t>
            </a:r>
          </a:p>
        </p:txBody>
      </p:sp>
      <p:sp>
        <p:nvSpPr>
          <p:cNvPr id="20" name="Content Placeholder 19">
            <a:extLst>
              <a:ext uri="{FF2B5EF4-FFF2-40B4-BE49-F238E27FC236}">
                <a16:creationId xmlns:a16="http://schemas.microsoft.com/office/drawing/2014/main" id="{AAE9E3C4-8103-41EE-AC77-431459B8BFA2}"/>
              </a:ext>
            </a:extLst>
          </p:cNvPr>
          <p:cNvSpPr>
            <a:spLocks noGrp="1"/>
          </p:cNvSpPr>
          <p:nvPr>
            <p:ph sz="quarter" idx="13"/>
          </p:nvPr>
        </p:nvSpPr>
        <p:spPr>
          <a:xfrm>
            <a:off x="457200" y="1752600"/>
            <a:ext cx="8478838" cy="4727575"/>
          </a:xfrm>
        </p:spPr>
        <p:txBody>
          <a:bodyPr/>
          <a:lstStyle/>
          <a:p>
            <a:pPr marL="432" indent="0">
              <a:buNone/>
              <a:defRPr/>
            </a:pPr>
            <a:r>
              <a:rPr lang="en-US" sz="2200" b="1" dirty="0">
                <a:solidFill>
                  <a:srgbClr val="C00000"/>
                </a:solidFill>
              </a:rPr>
              <a:t>10.1 Definition</a:t>
            </a:r>
          </a:p>
          <a:p>
            <a:pPr marL="432" indent="0" fontAlgn="auto">
              <a:spcBef>
                <a:spcPts val="1500"/>
              </a:spcBef>
              <a:spcAft>
                <a:spcPts val="0"/>
              </a:spcAft>
              <a:buClr>
                <a:srgbClr val="007FA3"/>
              </a:buClr>
              <a:buSzPct val="100000"/>
              <a:buFont typeface="Arial"/>
              <a:buNone/>
              <a:defRPr/>
            </a:pPr>
            <a:r>
              <a:rPr lang="en-US" sz="2200" b="1" dirty="0">
                <a:solidFill>
                  <a:srgbClr val="007FA3"/>
                </a:solidFill>
                <a:sym typeface="Arial"/>
              </a:rPr>
              <a:t>10.2</a:t>
            </a:r>
            <a:r>
              <a:rPr lang="en-US" sz="2200" b="1" dirty="0">
                <a:solidFill>
                  <a:schemeClr val="accent1"/>
                </a:solidFill>
                <a:sym typeface="Arial"/>
              </a:rPr>
              <a:t> </a:t>
            </a:r>
            <a:r>
              <a:rPr lang="en-US" sz="2200" dirty="0">
                <a:solidFill>
                  <a:schemeClr val="dk1"/>
                </a:solidFill>
                <a:sym typeface="Arial"/>
              </a:rPr>
              <a:t>Different understanding of MVC</a:t>
            </a:r>
          </a:p>
          <a:p>
            <a:pPr marL="432" indent="0">
              <a:buNone/>
              <a:defRPr/>
            </a:pPr>
            <a:r>
              <a:rPr lang="en-US" sz="2200" b="1" dirty="0">
                <a:solidFill>
                  <a:srgbClr val="007FA3"/>
                </a:solidFill>
                <a:sym typeface="Arial"/>
              </a:rPr>
              <a:t>10.3</a:t>
            </a:r>
            <a:r>
              <a:rPr lang="en-US" sz="2200" b="1" dirty="0">
                <a:solidFill>
                  <a:schemeClr val="accent1"/>
                </a:solidFill>
                <a:sym typeface="Arial"/>
              </a:rPr>
              <a:t> </a:t>
            </a:r>
            <a:r>
              <a:rPr lang="en-US" sz="2200" dirty="0">
                <a:solidFill>
                  <a:schemeClr val="dk1"/>
                </a:solidFill>
                <a:sym typeface="Arial"/>
              </a:rPr>
              <a:t>Types of MVC</a:t>
            </a:r>
          </a:p>
          <a:p>
            <a:pPr marL="432" indent="0" fontAlgn="auto">
              <a:spcBef>
                <a:spcPts val="1500"/>
              </a:spcBef>
              <a:spcAft>
                <a:spcPts val="0"/>
              </a:spcAft>
              <a:buClr>
                <a:srgbClr val="007FA3"/>
              </a:buClr>
              <a:buSzPct val="100000"/>
              <a:buFont typeface="Arial"/>
              <a:buNone/>
              <a:defRPr/>
            </a:pPr>
            <a:r>
              <a:rPr lang="en-US" sz="2200" b="1" dirty="0">
                <a:solidFill>
                  <a:srgbClr val="007FA3"/>
                </a:solidFill>
                <a:sym typeface="Arial"/>
              </a:rPr>
              <a:t>10.4</a:t>
            </a:r>
            <a:r>
              <a:rPr lang="en-US" sz="2200" dirty="0">
                <a:solidFill>
                  <a:schemeClr val="dk1"/>
                </a:solidFill>
                <a:sym typeface="Arial"/>
              </a:rPr>
              <a:t> Example of MVC in different technology</a:t>
            </a:r>
          </a:p>
        </p:txBody>
      </p:sp>
    </p:spTree>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320017-C1FA-46B7-89F9-DD8A920C90FA}"/>
              </a:ext>
            </a:extLst>
          </p:cNvPr>
          <p:cNvSpPr>
            <a:spLocks noGrp="1"/>
          </p:cNvSpPr>
          <p:nvPr>
            <p:ph type="title"/>
          </p:nvPr>
        </p:nvSpPr>
        <p:spPr/>
        <p:txBody>
          <a:bodyPr/>
          <a:lstStyle/>
          <a:p>
            <a:pPr eaLnBrk="1" fontAlgn="auto" hangingPunct="1">
              <a:spcAft>
                <a:spcPts val="0"/>
              </a:spcAft>
              <a:defRPr/>
            </a:pPr>
            <a:r>
              <a:rPr lang="en-US" dirty="0"/>
              <a:t>How MVC Work: MVVC Model</a:t>
            </a:r>
          </a:p>
        </p:txBody>
      </p:sp>
      <p:sp>
        <p:nvSpPr>
          <p:cNvPr id="22532" name="Slide Number Placeholder 2">
            <a:extLst>
              <a:ext uri="{FF2B5EF4-FFF2-40B4-BE49-F238E27FC236}">
                <a16:creationId xmlns:a16="http://schemas.microsoft.com/office/drawing/2014/main" id="{854C09FB-47D0-4DDC-A1C2-DEAC7E11E6E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fld id="{D00C141D-996F-4099-8FEF-76C0CA7B78BE}" type="slidenum">
              <a:rPr lang="en-US" altLang="vi-VN" sz="1100">
                <a:solidFill>
                  <a:schemeClr val="tx2"/>
                </a:solidFill>
                <a:latin typeface="Times" panose="02020603050405020304" pitchFamily="18" charset="0"/>
                <a:ea typeface="MS PGothic" panose="020B0600070205080204" pitchFamily="34" charset="-128"/>
              </a:rPr>
              <a:pPr/>
              <a:t>20</a:t>
            </a:fld>
            <a:endParaRPr lang="en-US" altLang="vi-VN" sz="1100">
              <a:solidFill>
                <a:schemeClr val="tx2"/>
              </a:solidFill>
              <a:latin typeface="Times" panose="02020603050405020304" pitchFamily="18" charset="0"/>
              <a:ea typeface="MS PGothic" panose="020B0600070205080204" pitchFamily="34" charset="-128"/>
            </a:endParaRPr>
          </a:p>
        </p:txBody>
      </p:sp>
      <p:sp>
        <p:nvSpPr>
          <p:cNvPr id="3" name="Content Placeholder 2">
            <a:extLst>
              <a:ext uri="{FF2B5EF4-FFF2-40B4-BE49-F238E27FC236}">
                <a16:creationId xmlns:a16="http://schemas.microsoft.com/office/drawing/2014/main" id="{DEDAEFFC-E8F3-4916-B1E6-A020D44A8F16}"/>
              </a:ext>
            </a:extLst>
          </p:cNvPr>
          <p:cNvSpPr>
            <a:spLocks noGrp="1"/>
          </p:cNvSpPr>
          <p:nvPr>
            <p:ph idx="1"/>
          </p:nvPr>
        </p:nvSpPr>
        <p:spPr/>
        <p:txBody>
          <a:bodyPr/>
          <a:lstStyle/>
          <a:p>
            <a:r>
              <a:rPr lang="en-US" dirty="0"/>
              <a:t>Instead of the controller of the MVC pattern, or the presenter of the MVP pattern, MVVM has a binder, which automates communication between the view and its bound properties in the view model</a:t>
            </a:r>
          </a:p>
          <a:p>
            <a:r>
              <a:rPr lang="en-US" dirty="0"/>
              <a:t>The view model has been described as a state of the data in the model</a:t>
            </a:r>
          </a:p>
        </p:txBody>
      </p:sp>
      <p:pic>
        <p:nvPicPr>
          <p:cNvPr id="9" name="Picture 8">
            <a:extLst>
              <a:ext uri="{FF2B5EF4-FFF2-40B4-BE49-F238E27FC236}">
                <a16:creationId xmlns:a16="http://schemas.microsoft.com/office/drawing/2014/main" id="{5DC2B1FE-9DF9-40B4-999D-7B036CBF06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3202" y="3956374"/>
            <a:ext cx="6019800" cy="2686255"/>
          </a:xfrm>
          <a:prstGeom prst="rect">
            <a:avLst/>
          </a:prstGeom>
        </p:spPr>
      </p:pic>
    </p:spTree>
    <p:extLst>
      <p:ext uri="{BB962C8B-B14F-4D97-AF65-F5344CB8AC3E}">
        <p14:creationId xmlns:p14="http://schemas.microsoft.com/office/powerpoint/2010/main" val="20745377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80788-7867-43D3-858E-78B344079A6B}"/>
              </a:ext>
            </a:extLst>
          </p:cNvPr>
          <p:cNvSpPr>
            <a:spLocks noGrp="1"/>
          </p:cNvSpPr>
          <p:nvPr>
            <p:ph type="title"/>
          </p:nvPr>
        </p:nvSpPr>
        <p:spPr/>
        <p:txBody>
          <a:bodyPr/>
          <a:lstStyle/>
          <a:p>
            <a:r>
              <a:rPr lang="en-US" dirty="0"/>
              <a:t>Improvement of MVC: Multitier architecture (or </a:t>
            </a:r>
            <a:r>
              <a:rPr lang="en-US" i="1" dirty="0"/>
              <a:t>n-</a:t>
            </a:r>
            <a:r>
              <a:rPr lang="en-US" dirty="0"/>
              <a:t>tier or multilayer)</a:t>
            </a:r>
          </a:p>
        </p:txBody>
      </p:sp>
      <p:sp>
        <p:nvSpPr>
          <p:cNvPr id="3" name="Content Placeholder 2">
            <a:extLst>
              <a:ext uri="{FF2B5EF4-FFF2-40B4-BE49-F238E27FC236}">
                <a16:creationId xmlns:a16="http://schemas.microsoft.com/office/drawing/2014/main" id="{B73B4833-99B5-4CC7-995C-55859832FD4A}"/>
              </a:ext>
            </a:extLst>
          </p:cNvPr>
          <p:cNvSpPr>
            <a:spLocks noGrp="1"/>
          </p:cNvSpPr>
          <p:nvPr>
            <p:ph idx="1"/>
          </p:nvPr>
        </p:nvSpPr>
        <p:spPr>
          <a:xfrm>
            <a:off x="443204" y="1523999"/>
            <a:ext cx="8319796" cy="5250151"/>
          </a:xfrm>
        </p:spPr>
        <p:txBody>
          <a:bodyPr/>
          <a:lstStyle/>
          <a:p>
            <a:pPr marL="101600" indent="0">
              <a:buNone/>
            </a:pPr>
            <a:r>
              <a:rPr lang="en-US" dirty="0"/>
              <a:t>Most common layers:</a:t>
            </a:r>
          </a:p>
          <a:p>
            <a:r>
              <a:rPr lang="en-US" sz="2000" dirty="0"/>
              <a:t>Client layer</a:t>
            </a:r>
          </a:p>
          <a:p>
            <a:r>
              <a:rPr lang="en-US" sz="2000" dirty="0"/>
              <a:t>Presentation layer</a:t>
            </a:r>
          </a:p>
          <a:p>
            <a:r>
              <a:rPr lang="en-US" sz="2000" dirty="0"/>
              <a:t>Application layer</a:t>
            </a:r>
          </a:p>
          <a:p>
            <a:r>
              <a:rPr lang="en-US" sz="2000" dirty="0"/>
              <a:t>Business layer</a:t>
            </a:r>
          </a:p>
          <a:p>
            <a:r>
              <a:rPr lang="en-US" sz="2000" dirty="0"/>
              <a:t>Integration layer</a:t>
            </a:r>
          </a:p>
          <a:p>
            <a:r>
              <a:rPr lang="en-US" sz="2000" dirty="0"/>
              <a:t>Data access layer</a:t>
            </a:r>
          </a:p>
          <a:p>
            <a:r>
              <a:rPr lang="en-US" sz="2000" dirty="0"/>
              <a:t>Service layer</a:t>
            </a:r>
          </a:p>
          <a:p>
            <a:r>
              <a:rPr lang="en-US" sz="2000" dirty="0"/>
              <a:t>Abstraction layer</a:t>
            </a:r>
          </a:p>
          <a:p>
            <a:r>
              <a:rPr lang="en-US" sz="2000" dirty="0"/>
              <a:t>Resource layer</a:t>
            </a:r>
          </a:p>
        </p:txBody>
      </p:sp>
      <p:sp>
        <p:nvSpPr>
          <p:cNvPr id="4" name="Slide Number Placeholder 3">
            <a:extLst>
              <a:ext uri="{FF2B5EF4-FFF2-40B4-BE49-F238E27FC236}">
                <a16:creationId xmlns:a16="http://schemas.microsoft.com/office/drawing/2014/main" id="{103C2ED4-C212-4AC2-8830-7EC63170D943}"/>
              </a:ext>
            </a:extLst>
          </p:cNvPr>
          <p:cNvSpPr>
            <a:spLocks noGrp="1"/>
          </p:cNvSpPr>
          <p:nvPr>
            <p:ph type="sldNum" sz="quarter" idx="12"/>
          </p:nvPr>
        </p:nvSpPr>
        <p:spPr/>
        <p:txBody>
          <a:bodyPr/>
          <a:lstStyle/>
          <a:p>
            <a:fld id="{76434674-95B2-4A36-8D6B-0CEDE12CA3C6}" type="slidenum">
              <a:rPr lang="en-US" altLang="vi-VN" smtClean="0"/>
              <a:pPr/>
              <a:t>21</a:t>
            </a:fld>
            <a:endParaRPr lang="en-US" altLang="vi-VN"/>
          </a:p>
        </p:txBody>
      </p:sp>
      <p:pic>
        <p:nvPicPr>
          <p:cNvPr id="6" name="Picture 5">
            <a:extLst>
              <a:ext uri="{FF2B5EF4-FFF2-40B4-BE49-F238E27FC236}">
                <a16:creationId xmlns:a16="http://schemas.microsoft.com/office/drawing/2014/main" id="{40ECB3DE-7774-44B4-841C-E3AF82C63A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3625" y="2286000"/>
            <a:ext cx="5502207" cy="3191405"/>
          </a:xfrm>
          <a:prstGeom prst="rect">
            <a:avLst/>
          </a:prstGeom>
        </p:spPr>
      </p:pic>
    </p:spTree>
    <p:extLst>
      <p:ext uri="{BB962C8B-B14F-4D97-AF65-F5344CB8AC3E}">
        <p14:creationId xmlns:p14="http://schemas.microsoft.com/office/powerpoint/2010/main" val="15327942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3A007-4513-4A56-909A-C7DE0C65F654}"/>
              </a:ext>
            </a:extLst>
          </p:cNvPr>
          <p:cNvSpPr>
            <a:spLocks noGrp="1"/>
          </p:cNvSpPr>
          <p:nvPr>
            <p:ph type="title"/>
          </p:nvPr>
        </p:nvSpPr>
        <p:spPr/>
        <p:txBody>
          <a:bodyPr/>
          <a:lstStyle/>
          <a:p>
            <a:r>
              <a:rPr lang="en-US" dirty="0"/>
              <a:t>Microsoft Layered Application Architecture </a:t>
            </a:r>
            <a:r>
              <a:rPr lang="en-US" sz="2000" b="0" dirty="0"/>
              <a:t>(1 of 2)</a:t>
            </a:r>
            <a:endParaRPr lang="en-US" b="0" dirty="0"/>
          </a:p>
        </p:txBody>
      </p:sp>
      <p:sp>
        <p:nvSpPr>
          <p:cNvPr id="3" name="Content Placeholder 2">
            <a:extLst>
              <a:ext uri="{FF2B5EF4-FFF2-40B4-BE49-F238E27FC236}">
                <a16:creationId xmlns:a16="http://schemas.microsoft.com/office/drawing/2014/main" id="{9D9E17C7-A371-43F6-9362-B5BEF523CF93}"/>
              </a:ext>
            </a:extLst>
          </p:cNvPr>
          <p:cNvSpPr>
            <a:spLocks noGrp="1"/>
          </p:cNvSpPr>
          <p:nvPr>
            <p:ph idx="1"/>
          </p:nvPr>
        </p:nvSpPr>
        <p:spPr>
          <a:xfrm>
            <a:off x="443204" y="1524000"/>
            <a:ext cx="3129872" cy="4724400"/>
          </a:xfrm>
        </p:spPr>
        <p:txBody>
          <a:bodyPr/>
          <a:lstStyle/>
          <a:p>
            <a:r>
              <a:rPr lang="en-US" dirty="0"/>
              <a:t>Layers are concerned with the logical division of components and functionality</a:t>
            </a:r>
          </a:p>
          <a:p>
            <a:r>
              <a:rPr lang="en-US" dirty="0"/>
              <a:t>Layers can be located on different tiers, or they may reside on the same tier</a:t>
            </a:r>
          </a:p>
        </p:txBody>
      </p:sp>
      <p:sp>
        <p:nvSpPr>
          <p:cNvPr id="4" name="Slide Number Placeholder 3">
            <a:extLst>
              <a:ext uri="{FF2B5EF4-FFF2-40B4-BE49-F238E27FC236}">
                <a16:creationId xmlns:a16="http://schemas.microsoft.com/office/drawing/2014/main" id="{0A7D61DA-5BC4-4787-AB63-8282056C3C36}"/>
              </a:ext>
            </a:extLst>
          </p:cNvPr>
          <p:cNvSpPr>
            <a:spLocks noGrp="1"/>
          </p:cNvSpPr>
          <p:nvPr>
            <p:ph type="sldNum" sz="quarter" idx="12"/>
          </p:nvPr>
        </p:nvSpPr>
        <p:spPr/>
        <p:txBody>
          <a:bodyPr/>
          <a:lstStyle/>
          <a:p>
            <a:fld id="{76434674-95B2-4A36-8D6B-0CEDE12CA3C6}" type="slidenum">
              <a:rPr lang="en-US" altLang="vi-VN" smtClean="0"/>
              <a:pPr/>
              <a:t>22</a:t>
            </a:fld>
            <a:endParaRPr lang="en-US" altLang="vi-VN"/>
          </a:p>
        </p:txBody>
      </p:sp>
      <p:pic>
        <p:nvPicPr>
          <p:cNvPr id="6" name="Picture 5">
            <a:extLst>
              <a:ext uri="{FF2B5EF4-FFF2-40B4-BE49-F238E27FC236}">
                <a16:creationId xmlns:a16="http://schemas.microsoft.com/office/drawing/2014/main" id="{2F8CD376-877E-479C-9F6C-5AA4C65B1C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2991" y="1219200"/>
            <a:ext cx="5375759" cy="5554951"/>
          </a:xfrm>
          <a:prstGeom prst="rect">
            <a:avLst/>
          </a:prstGeom>
        </p:spPr>
      </p:pic>
    </p:spTree>
    <p:extLst>
      <p:ext uri="{BB962C8B-B14F-4D97-AF65-F5344CB8AC3E}">
        <p14:creationId xmlns:p14="http://schemas.microsoft.com/office/powerpoint/2010/main" val="2413363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3A007-4513-4A56-909A-C7DE0C65F654}"/>
              </a:ext>
            </a:extLst>
          </p:cNvPr>
          <p:cNvSpPr>
            <a:spLocks noGrp="1"/>
          </p:cNvSpPr>
          <p:nvPr>
            <p:ph type="title"/>
          </p:nvPr>
        </p:nvSpPr>
        <p:spPr/>
        <p:txBody>
          <a:bodyPr/>
          <a:lstStyle/>
          <a:p>
            <a:r>
              <a:rPr lang="en-US" dirty="0"/>
              <a:t>Microsoft Layered Application Architecture </a:t>
            </a:r>
            <a:r>
              <a:rPr lang="en-US" sz="2000" b="0" dirty="0"/>
              <a:t>(2 of 2)</a:t>
            </a:r>
            <a:endParaRPr lang="en-US" b="0" dirty="0"/>
          </a:p>
        </p:txBody>
      </p:sp>
      <p:sp>
        <p:nvSpPr>
          <p:cNvPr id="3" name="Content Placeholder 2">
            <a:extLst>
              <a:ext uri="{FF2B5EF4-FFF2-40B4-BE49-F238E27FC236}">
                <a16:creationId xmlns:a16="http://schemas.microsoft.com/office/drawing/2014/main" id="{9D9E17C7-A371-43F6-9362-B5BEF523CF93}"/>
              </a:ext>
            </a:extLst>
          </p:cNvPr>
          <p:cNvSpPr>
            <a:spLocks noGrp="1"/>
          </p:cNvSpPr>
          <p:nvPr>
            <p:ph idx="1"/>
          </p:nvPr>
        </p:nvSpPr>
        <p:spPr>
          <a:xfrm>
            <a:off x="443204" y="1524000"/>
            <a:ext cx="8153678" cy="4724400"/>
          </a:xfrm>
        </p:spPr>
        <p:txBody>
          <a:bodyPr/>
          <a:lstStyle/>
          <a:p>
            <a:r>
              <a:rPr lang="en-US" dirty="0"/>
              <a:t>Design Steps for a Layered Structure:</a:t>
            </a:r>
          </a:p>
          <a:p>
            <a:pPr lvl="1"/>
            <a:r>
              <a:rPr lang="en-US" dirty="0"/>
              <a:t>Step 1 – Choose Your Layering Strategy</a:t>
            </a:r>
          </a:p>
          <a:p>
            <a:pPr lvl="1"/>
            <a:r>
              <a:rPr lang="en-US" dirty="0"/>
              <a:t>Step 2 – Determine the Layers You Require</a:t>
            </a:r>
          </a:p>
          <a:p>
            <a:pPr lvl="1"/>
            <a:r>
              <a:rPr lang="en-US" dirty="0"/>
              <a:t>Step 3 – Decide How to Distribute Layers and Components</a:t>
            </a:r>
          </a:p>
          <a:p>
            <a:pPr lvl="1"/>
            <a:r>
              <a:rPr lang="en-US" dirty="0"/>
              <a:t>Step 4 – Determine If You Need to Collapse Layers</a:t>
            </a:r>
          </a:p>
          <a:p>
            <a:pPr lvl="1"/>
            <a:r>
              <a:rPr lang="en-US" dirty="0"/>
              <a:t>Step 5 – Determine Rules for Interaction between Layers</a:t>
            </a:r>
          </a:p>
          <a:p>
            <a:pPr lvl="1"/>
            <a:r>
              <a:rPr lang="en-US" dirty="0"/>
              <a:t>Step 6 – Identify Cross Cutting Concerns</a:t>
            </a:r>
          </a:p>
          <a:p>
            <a:pPr lvl="1"/>
            <a:r>
              <a:rPr lang="en-US" dirty="0"/>
              <a:t>Step 7 – Define the Interfaces between Layers</a:t>
            </a:r>
          </a:p>
          <a:p>
            <a:pPr lvl="1"/>
            <a:r>
              <a:rPr lang="en-US" dirty="0"/>
              <a:t>Step 8 – Choose Your Deployment Strategy</a:t>
            </a:r>
          </a:p>
          <a:p>
            <a:pPr lvl="1"/>
            <a:r>
              <a:rPr lang="en-US" dirty="0"/>
              <a:t>Step 9 – Choose Communication Protocols</a:t>
            </a:r>
          </a:p>
        </p:txBody>
      </p:sp>
      <p:sp>
        <p:nvSpPr>
          <p:cNvPr id="4" name="Slide Number Placeholder 3">
            <a:extLst>
              <a:ext uri="{FF2B5EF4-FFF2-40B4-BE49-F238E27FC236}">
                <a16:creationId xmlns:a16="http://schemas.microsoft.com/office/drawing/2014/main" id="{0A7D61DA-5BC4-4787-AB63-8282056C3C36}"/>
              </a:ext>
            </a:extLst>
          </p:cNvPr>
          <p:cNvSpPr>
            <a:spLocks noGrp="1"/>
          </p:cNvSpPr>
          <p:nvPr>
            <p:ph type="sldNum" sz="quarter" idx="12"/>
          </p:nvPr>
        </p:nvSpPr>
        <p:spPr/>
        <p:txBody>
          <a:bodyPr/>
          <a:lstStyle/>
          <a:p>
            <a:fld id="{76434674-95B2-4A36-8D6B-0CEDE12CA3C6}" type="slidenum">
              <a:rPr lang="en-US" altLang="vi-VN" smtClean="0"/>
              <a:pPr/>
              <a:t>23</a:t>
            </a:fld>
            <a:endParaRPr lang="en-US" altLang="vi-VN"/>
          </a:p>
        </p:txBody>
      </p:sp>
    </p:spTree>
    <p:extLst>
      <p:ext uri="{BB962C8B-B14F-4D97-AF65-F5344CB8AC3E}">
        <p14:creationId xmlns:p14="http://schemas.microsoft.com/office/powerpoint/2010/main" val="23645691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C2C94B08-7AF9-4435-AD37-4AC9E88F2AAA}"/>
              </a:ext>
            </a:extLst>
          </p:cNvPr>
          <p:cNvSpPr>
            <a:spLocks noGrp="1"/>
          </p:cNvSpPr>
          <p:nvPr>
            <p:ph type="title"/>
          </p:nvPr>
        </p:nvSpPr>
        <p:spPr>
          <a:xfrm>
            <a:off x="457200" y="215900"/>
            <a:ext cx="8229600" cy="1096963"/>
          </a:xfrm>
        </p:spPr>
        <p:txBody>
          <a:bodyPr/>
          <a:lstStyle/>
          <a:p>
            <a:pPr fontAlgn="auto">
              <a:spcAft>
                <a:spcPts val="0"/>
              </a:spcAft>
              <a:defRPr/>
            </a:pPr>
            <a:r>
              <a:rPr lang="en-IN" dirty="0"/>
              <a:t>Learning Objectives</a:t>
            </a:r>
          </a:p>
        </p:txBody>
      </p:sp>
      <p:sp>
        <p:nvSpPr>
          <p:cNvPr id="20" name="Content Placeholder 19">
            <a:extLst>
              <a:ext uri="{FF2B5EF4-FFF2-40B4-BE49-F238E27FC236}">
                <a16:creationId xmlns:a16="http://schemas.microsoft.com/office/drawing/2014/main" id="{AAE9E3C4-8103-41EE-AC77-431459B8BFA2}"/>
              </a:ext>
            </a:extLst>
          </p:cNvPr>
          <p:cNvSpPr>
            <a:spLocks noGrp="1"/>
          </p:cNvSpPr>
          <p:nvPr>
            <p:ph sz="quarter" idx="13"/>
          </p:nvPr>
        </p:nvSpPr>
        <p:spPr>
          <a:xfrm>
            <a:off x="457200" y="1752600"/>
            <a:ext cx="8478838" cy="4727575"/>
          </a:xfrm>
        </p:spPr>
        <p:txBody>
          <a:bodyPr/>
          <a:lstStyle/>
          <a:p>
            <a:pPr marL="432" indent="0">
              <a:buNone/>
              <a:defRPr/>
            </a:pPr>
            <a:r>
              <a:rPr lang="en-US" sz="2200" b="1" dirty="0">
                <a:solidFill>
                  <a:srgbClr val="007FA3"/>
                </a:solidFill>
              </a:rPr>
              <a:t>10.1</a:t>
            </a:r>
            <a:r>
              <a:rPr lang="en-US" sz="2200" dirty="0"/>
              <a:t> Definition</a:t>
            </a:r>
          </a:p>
          <a:p>
            <a:pPr marL="432" indent="0" fontAlgn="auto">
              <a:spcBef>
                <a:spcPts val="1500"/>
              </a:spcBef>
              <a:spcAft>
                <a:spcPts val="0"/>
              </a:spcAft>
              <a:buClr>
                <a:srgbClr val="007FA3"/>
              </a:buClr>
              <a:buSzPct val="100000"/>
              <a:buFont typeface="Arial"/>
              <a:buNone/>
              <a:defRPr/>
            </a:pPr>
            <a:r>
              <a:rPr lang="en-US" sz="2200" b="1" dirty="0">
                <a:solidFill>
                  <a:srgbClr val="007FA3"/>
                </a:solidFill>
                <a:sym typeface="Arial"/>
              </a:rPr>
              <a:t>10.2</a:t>
            </a:r>
            <a:r>
              <a:rPr lang="en-US" sz="2200" b="1" dirty="0">
                <a:solidFill>
                  <a:schemeClr val="accent1"/>
                </a:solidFill>
                <a:sym typeface="Arial"/>
              </a:rPr>
              <a:t> </a:t>
            </a:r>
            <a:r>
              <a:rPr lang="en-US" sz="2200" dirty="0">
                <a:solidFill>
                  <a:schemeClr val="dk1"/>
                </a:solidFill>
                <a:sym typeface="Arial"/>
              </a:rPr>
              <a:t>Different understanding of MVC</a:t>
            </a:r>
          </a:p>
          <a:p>
            <a:pPr marL="432" indent="0">
              <a:buNone/>
              <a:defRPr/>
            </a:pPr>
            <a:r>
              <a:rPr lang="en-US" sz="2200" b="1" dirty="0">
                <a:solidFill>
                  <a:srgbClr val="007FA3"/>
                </a:solidFill>
                <a:sym typeface="Arial"/>
              </a:rPr>
              <a:t>10.3</a:t>
            </a:r>
            <a:r>
              <a:rPr lang="en-US" sz="2200" b="1" dirty="0">
                <a:solidFill>
                  <a:schemeClr val="accent1"/>
                </a:solidFill>
                <a:sym typeface="Arial"/>
              </a:rPr>
              <a:t> </a:t>
            </a:r>
            <a:r>
              <a:rPr lang="en-US" sz="2200" dirty="0">
                <a:solidFill>
                  <a:schemeClr val="dk1"/>
                </a:solidFill>
                <a:sym typeface="Arial"/>
              </a:rPr>
              <a:t>Types of MVC</a:t>
            </a:r>
          </a:p>
          <a:p>
            <a:pPr marL="432" indent="0" fontAlgn="auto">
              <a:spcBef>
                <a:spcPts val="1500"/>
              </a:spcBef>
              <a:spcAft>
                <a:spcPts val="0"/>
              </a:spcAft>
              <a:buClr>
                <a:srgbClr val="007FA3"/>
              </a:buClr>
              <a:buSzPct val="100000"/>
              <a:buFont typeface="Arial"/>
              <a:buNone/>
              <a:defRPr/>
            </a:pPr>
            <a:r>
              <a:rPr lang="en-US" sz="2200" b="1" dirty="0">
                <a:solidFill>
                  <a:srgbClr val="C00000"/>
                </a:solidFill>
                <a:sym typeface="Arial"/>
              </a:rPr>
              <a:t>10.4 Example of MVC in different technology</a:t>
            </a:r>
          </a:p>
        </p:txBody>
      </p:sp>
    </p:spTree>
    <p:extLst>
      <p:ext uri="{BB962C8B-B14F-4D97-AF65-F5344CB8AC3E}">
        <p14:creationId xmlns:p14="http://schemas.microsoft.com/office/powerpoint/2010/main" val="1609517764"/>
      </p:ext>
    </p:extLst>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5">
            <a:extLst>
              <a:ext uri="{FF2B5EF4-FFF2-40B4-BE49-F238E27FC236}">
                <a16:creationId xmlns:a16="http://schemas.microsoft.com/office/drawing/2014/main" id="{171DE1AF-CA56-4E67-BA74-4166CBBBB3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4876800"/>
            <a:ext cx="6743700" cy="119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39" name="Text Box 6">
            <a:extLst>
              <a:ext uri="{FF2B5EF4-FFF2-40B4-BE49-F238E27FC236}">
                <a16:creationId xmlns:a16="http://schemas.microsoft.com/office/drawing/2014/main" id="{99796FEB-D845-40A1-9A9A-DAE9C5E0E387}"/>
              </a:ext>
            </a:extLst>
          </p:cNvPr>
          <p:cNvSpPr txBox="1">
            <a:spLocks noChangeArrowheads="1"/>
          </p:cNvSpPr>
          <p:nvPr/>
        </p:nvSpPr>
        <p:spPr bwMode="auto">
          <a:xfrm>
            <a:off x="3505200" y="1600200"/>
            <a:ext cx="2590800" cy="466725"/>
          </a:xfrm>
          <a:prstGeom prst="rect">
            <a:avLst/>
          </a:prstGeom>
          <a:solidFill>
            <a:schemeClr val="accent1"/>
          </a:solidFill>
          <a:ln w="9525">
            <a:solidFill>
              <a:schemeClr val="tx1"/>
            </a:solidFill>
            <a:miter lim="800000"/>
            <a:headEnd/>
            <a:tailEnd/>
          </a:ln>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spcBef>
                <a:spcPct val="50000"/>
              </a:spcBef>
            </a:pPr>
            <a:r>
              <a:rPr lang="en-US" altLang="vi-VN" sz="2400">
                <a:solidFill>
                  <a:schemeClr val="bg1"/>
                </a:solidFill>
                <a:latin typeface="Times" panose="02020603050405020304" pitchFamily="18" charset="0"/>
                <a:ea typeface="MS PGothic" panose="020B0600070205080204" pitchFamily="34" charset="-128"/>
              </a:rPr>
              <a:t>float sales[3][4];</a:t>
            </a:r>
          </a:p>
        </p:txBody>
      </p:sp>
      <p:pic>
        <p:nvPicPr>
          <p:cNvPr id="39940" name="Picture 7" descr="BD05819_                                                       0002E799whitebook HD                   BAFCB06E:">
            <a:extLst>
              <a:ext uri="{FF2B5EF4-FFF2-40B4-BE49-F238E27FC236}">
                <a16:creationId xmlns:a16="http://schemas.microsoft.com/office/drawing/2014/main" id="{07FC7C74-D1D1-4A22-84D9-AD5F1E0863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2819400"/>
            <a:ext cx="1204913"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1" name="Text Box 8">
            <a:extLst>
              <a:ext uri="{FF2B5EF4-FFF2-40B4-BE49-F238E27FC236}">
                <a16:creationId xmlns:a16="http://schemas.microsoft.com/office/drawing/2014/main" id="{229F35EC-8C04-4D4B-BBDA-25C4CF901AB4}"/>
              </a:ext>
            </a:extLst>
          </p:cNvPr>
          <p:cNvSpPr txBox="1">
            <a:spLocks noChangeArrowheads="1"/>
          </p:cNvSpPr>
          <p:nvPr/>
        </p:nvSpPr>
        <p:spPr bwMode="auto">
          <a:xfrm>
            <a:off x="609600" y="1600200"/>
            <a:ext cx="107273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r>
              <a:rPr lang="en-US" altLang="vi-VN" sz="2400" dirty="0">
                <a:latin typeface="Times" panose="02020603050405020304" pitchFamily="18" charset="0"/>
                <a:ea typeface="MS PGothic" panose="020B0600070205080204" pitchFamily="34" charset="-128"/>
              </a:rPr>
              <a:t>Model:</a:t>
            </a:r>
          </a:p>
        </p:txBody>
      </p:sp>
      <p:sp>
        <p:nvSpPr>
          <p:cNvPr id="39942" name="Text Box 9">
            <a:extLst>
              <a:ext uri="{FF2B5EF4-FFF2-40B4-BE49-F238E27FC236}">
                <a16:creationId xmlns:a16="http://schemas.microsoft.com/office/drawing/2014/main" id="{E340D1F1-EEF5-444A-88ED-8BB5FC6D6281}"/>
              </a:ext>
            </a:extLst>
          </p:cNvPr>
          <p:cNvSpPr txBox="1">
            <a:spLocks noChangeArrowheads="1"/>
          </p:cNvSpPr>
          <p:nvPr/>
        </p:nvSpPr>
        <p:spPr bwMode="auto">
          <a:xfrm>
            <a:off x="609600" y="31242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spcBef>
                <a:spcPct val="50000"/>
              </a:spcBef>
            </a:pPr>
            <a:r>
              <a:rPr lang="en-US" altLang="vi-VN" sz="2400" dirty="0">
                <a:latin typeface="Times" panose="02020603050405020304" pitchFamily="18" charset="0"/>
                <a:ea typeface="MS PGothic" panose="020B0600070205080204" pitchFamily="34" charset="-128"/>
              </a:rPr>
              <a:t>Controller:</a:t>
            </a:r>
          </a:p>
        </p:txBody>
      </p:sp>
      <p:sp>
        <p:nvSpPr>
          <p:cNvPr id="39943" name="Text Box 10">
            <a:extLst>
              <a:ext uri="{FF2B5EF4-FFF2-40B4-BE49-F238E27FC236}">
                <a16:creationId xmlns:a16="http://schemas.microsoft.com/office/drawing/2014/main" id="{62F1CB23-F013-4FDD-8A6E-C5112474320D}"/>
              </a:ext>
            </a:extLst>
          </p:cNvPr>
          <p:cNvSpPr txBox="1">
            <a:spLocks noChangeArrowheads="1"/>
          </p:cNvSpPr>
          <p:nvPr/>
        </p:nvSpPr>
        <p:spPr bwMode="auto">
          <a:xfrm>
            <a:off x="609600" y="43434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spcBef>
                <a:spcPct val="50000"/>
              </a:spcBef>
            </a:pPr>
            <a:r>
              <a:rPr lang="en-US" altLang="vi-VN" sz="2400" dirty="0">
                <a:latin typeface="Times" panose="02020603050405020304" pitchFamily="18" charset="0"/>
                <a:ea typeface="MS PGothic" panose="020B0600070205080204" pitchFamily="34" charset="-128"/>
              </a:rPr>
              <a:t>Views:</a:t>
            </a:r>
          </a:p>
        </p:txBody>
      </p:sp>
      <p:sp>
        <p:nvSpPr>
          <p:cNvPr id="39944" name="Line 11">
            <a:extLst>
              <a:ext uri="{FF2B5EF4-FFF2-40B4-BE49-F238E27FC236}">
                <a16:creationId xmlns:a16="http://schemas.microsoft.com/office/drawing/2014/main" id="{71743675-416A-4CEB-94E3-373919781D3F}"/>
              </a:ext>
            </a:extLst>
          </p:cNvPr>
          <p:cNvSpPr>
            <a:spLocks noChangeShapeType="1"/>
          </p:cNvSpPr>
          <p:nvPr/>
        </p:nvSpPr>
        <p:spPr bwMode="auto">
          <a:xfrm>
            <a:off x="4800600" y="2133600"/>
            <a:ext cx="0" cy="7620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9945" name="Line 12">
            <a:extLst>
              <a:ext uri="{FF2B5EF4-FFF2-40B4-BE49-F238E27FC236}">
                <a16:creationId xmlns:a16="http://schemas.microsoft.com/office/drawing/2014/main" id="{64AB63CD-EDCA-4D48-9D4D-796D2EF0E3FA}"/>
              </a:ext>
            </a:extLst>
          </p:cNvPr>
          <p:cNvSpPr>
            <a:spLocks noChangeShapeType="1"/>
          </p:cNvSpPr>
          <p:nvPr/>
        </p:nvSpPr>
        <p:spPr bwMode="auto">
          <a:xfrm flipH="1">
            <a:off x="2971800" y="3962400"/>
            <a:ext cx="1219200" cy="10668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9946" name="Line 13">
            <a:extLst>
              <a:ext uri="{FF2B5EF4-FFF2-40B4-BE49-F238E27FC236}">
                <a16:creationId xmlns:a16="http://schemas.microsoft.com/office/drawing/2014/main" id="{F8D7C82B-304D-4C67-9EE8-1369B1CAEF4C}"/>
              </a:ext>
            </a:extLst>
          </p:cNvPr>
          <p:cNvSpPr>
            <a:spLocks noChangeShapeType="1"/>
          </p:cNvSpPr>
          <p:nvPr/>
        </p:nvSpPr>
        <p:spPr bwMode="auto">
          <a:xfrm>
            <a:off x="4800600" y="3962400"/>
            <a:ext cx="152400" cy="9144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9947" name="Line 14">
            <a:extLst>
              <a:ext uri="{FF2B5EF4-FFF2-40B4-BE49-F238E27FC236}">
                <a16:creationId xmlns:a16="http://schemas.microsoft.com/office/drawing/2014/main" id="{7EC33F3A-782F-49DA-9B51-5F7BB7C37CA0}"/>
              </a:ext>
            </a:extLst>
          </p:cNvPr>
          <p:cNvSpPr>
            <a:spLocks noChangeShapeType="1"/>
          </p:cNvSpPr>
          <p:nvPr/>
        </p:nvSpPr>
        <p:spPr bwMode="auto">
          <a:xfrm>
            <a:off x="5257800" y="3962400"/>
            <a:ext cx="1905000" cy="10668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 name="Rectangle 2">
            <a:extLst>
              <a:ext uri="{FF2B5EF4-FFF2-40B4-BE49-F238E27FC236}">
                <a16:creationId xmlns:a16="http://schemas.microsoft.com/office/drawing/2014/main" id="{8BAD9533-F2B1-46AE-8ABA-895BE843699D}"/>
              </a:ext>
            </a:extLst>
          </p:cNvPr>
          <p:cNvSpPr txBox="1">
            <a:spLocks noChangeArrowheads="1"/>
          </p:cNvSpPr>
          <p:nvPr/>
        </p:nvSpPr>
        <p:spPr>
          <a:xfrm>
            <a:off x="457200" y="215371"/>
            <a:ext cx="8229600" cy="1097279"/>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a:lstStyle>
          <a:p>
            <a:pPr>
              <a:defRPr/>
            </a:pPr>
            <a:r>
              <a:rPr lang="en-US" b="1" dirty="0">
                <a:solidFill>
                  <a:srgbClr val="007FA3"/>
                </a:solidFill>
                <a:cs typeface="Arial" panose="020B0604020202020204" pitchFamily="34" charset="0"/>
                <a:sym typeface="Times New Roman"/>
              </a:rPr>
              <a:t>MVC: Example</a:t>
            </a:r>
          </a:p>
        </p:txBody>
      </p:sp>
    </p:spTree>
  </p:cSld>
  <p:clrMapOvr>
    <a:masterClrMapping/>
  </p:clrMapOvr>
  <p:transition advClick="0" advTm="13000"/>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http://4.bp.blogspot.com/_9rNebBXDgwA/TMaorfnQyYI/AAAAAAAAAv0/Gio8pE3lH9g/s1600/.NETFramework+4.0.png">
            <a:extLst>
              <a:ext uri="{FF2B5EF4-FFF2-40B4-BE49-F238E27FC236}">
                <a16:creationId xmlns:a16="http://schemas.microsoft.com/office/drawing/2014/main" id="{87537D17-0C60-42A4-90FA-789324B1F67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6932" r="1623" b="2812"/>
          <a:stretch/>
        </p:blipFill>
        <p:spPr bwMode="auto">
          <a:xfrm>
            <a:off x="304800" y="1143000"/>
            <a:ext cx="8458200" cy="5180199"/>
          </a:xfrm>
          <a:prstGeom prst="roundRect">
            <a:avLst>
              <a:gd name="adj" fmla="val 6515"/>
            </a:avLst>
          </a:prstGeom>
          <a:solidFill>
            <a:srgbClr val="FFFFFF">
              <a:shade val="85000"/>
            </a:srgbClr>
          </a:solidFill>
          <a:ln>
            <a:solidFill>
              <a:schemeClr val="bg1">
                <a:lumMod val="95000"/>
                <a:lumOff val="5000"/>
              </a:schemeClr>
            </a:solidFill>
          </a:ln>
          <a:effectLst>
            <a:outerShdw blurRad="50800" dist="38100" dir="13500000" algn="br" rotWithShape="0">
              <a:prstClr val="black">
                <a:alpha val="40000"/>
              </a:prstClr>
            </a:outerShdw>
          </a:effectLst>
        </p:spPr>
      </p:pic>
      <p:sp>
        <p:nvSpPr>
          <p:cNvPr id="34820" name="TextBox 4">
            <a:extLst>
              <a:ext uri="{FF2B5EF4-FFF2-40B4-BE49-F238E27FC236}">
                <a16:creationId xmlns:a16="http://schemas.microsoft.com/office/drawing/2014/main" id="{57521083-9C5C-40A1-9FFF-7DA5EC19C967}"/>
              </a:ext>
            </a:extLst>
          </p:cNvPr>
          <p:cNvSpPr txBox="1">
            <a:spLocks noChangeArrowheads="1"/>
          </p:cNvSpPr>
          <p:nvPr/>
        </p:nvSpPr>
        <p:spPr bwMode="auto">
          <a:xfrm>
            <a:off x="304800" y="6400800"/>
            <a:ext cx="20367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r>
              <a:rPr lang="en-US" altLang="vi-VN" sz="1400" i="1" dirty="0">
                <a:latin typeface="Times" panose="02020603050405020304" pitchFamily="18" charset="0"/>
                <a:ea typeface="MS PGothic" panose="020B0600070205080204" pitchFamily="34" charset="-128"/>
              </a:rPr>
              <a:t>ASP.NET 4.0 Framework</a:t>
            </a:r>
          </a:p>
        </p:txBody>
      </p:sp>
      <p:sp>
        <p:nvSpPr>
          <p:cNvPr id="5" name="Rectangle 2">
            <a:extLst>
              <a:ext uri="{FF2B5EF4-FFF2-40B4-BE49-F238E27FC236}">
                <a16:creationId xmlns:a16="http://schemas.microsoft.com/office/drawing/2014/main" id="{F6F90274-4001-473A-94FF-1CE3A825AD3B}"/>
              </a:ext>
            </a:extLst>
          </p:cNvPr>
          <p:cNvSpPr txBox="1">
            <a:spLocks noChangeArrowheads="1"/>
          </p:cNvSpPr>
          <p:nvPr/>
        </p:nvSpPr>
        <p:spPr>
          <a:xfrm>
            <a:off x="457200" y="215371"/>
            <a:ext cx="8229600" cy="1097279"/>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a:lstStyle>
          <a:p>
            <a:pPr>
              <a:defRPr/>
            </a:pPr>
            <a:r>
              <a:rPr lang="en-US" b="1" dirty="0">
                <a:solidFill>
                  <a:srgbClr val="007FA3"/>
                </a:solidFill>
                <a:cs typeface="Arial" panose="020B0604020202020204" pitchFamily="34" charset="0"/>
                <a:sym typeface="Times New Roman"/>
              </a:rPr>
              <a:t>MVC: NET Framework</a:t>
            </a:r>
          </a:p>
        </p:txBody>
      </p:sp>
    </p:spTree>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8C65F10D-A5E0-4CB7-93A5-2F8CB9CF7AD6}"/>
              </a:ext>
            </a:extLst>
          </p:cNvPr>
          <p:cNvSpPr>
            <a:spLocks noGrp="1" noChangeArrowheads="1"/>
          </p:cNvSpPr>
          <p:nvPr>
            <p:ph type="title"/>
          </p:nvPr>
        </p:nvSpPr>
        <p:spPr/>
        <p:txBody>
          <a:bodyPr/>
          <a:lstStyle/>
          <a:p>
            <a:pPr eaLnBrk="1" fontAlgn="auto" hangingPunct="1">
              <a:spcAft>
                <a:spcPts val="0"/>
              </a:spcAft>
              <a:defRPr/>
            </a:pPr>
            <a:r>
              <a:rPr lang="en-US" dirty="0"/>
              <a:t>MVC: Java Server Pages</a:t>
            </a:r>
            <a:endParaRPr lang="eu-ES" dirty="0"/>
          </a:p>
        </p:txBody>
      </p:sp>
      <p:sp>
        <p:nvSpPr>
          <p:cNvPr id="35843" name="Rectangle 3">
            <a:extLst>
              <a:ext uri="{FF2B5EF4-FFF2-40B4-BE49-F238E27FC236}">
                <a16:creationId xmlns:a16="http://schemas.microsoft.com/office/drawing/2014/main" id="{78D25B9B-41DF-4F70-ADCA-6D17D8ADE37F}"/>
              </a:ext>
            </a:extLst>
          </p:cNvPr>
          <p:cNvSpPr>
            <a:spLocks noGrp="1" noChangeArrowheads="1"/>
          </p:cNvSpPr>
          <p:nvPr>
            <p:ph idx="1"/>
          </p:nvPr>
        </p:nvSpPr>
        <p:spPr>
          <a:xfrm>
            <a:off x="350203" y="1454149"/>
            <a:ext cx="3200400" cy="4867275"/>
          </a:xfrm>
        </p:spPr>
        <p:txBody>
          <a:bodyPr/>
          <a:lstStyle/>
          <a:p>
            <a:pPr marL="273050" eaLnBrk="1" hangingPunct="1">
              <a:spcAft>
                <a:spcPct val="0"/>
              </a:spcAft>
            </a:pPr>
            <a:r>
              <a:rPr lang="eu-ES" altLang="en-US" dirty="0"/>
              <a:t>Model: Enterprise Beans with data in the DBMS</a:t>
            </a:r>
          </a:p>
          <a:p>
            <a:pPr marL="273050" eaLnBrk="1" hangingPunct="1">
              <a:spcAft>
                <a:spcPct val="0"/>
              </a:spcAft>
            </a:pPr>
            <a:r>
              <a:rPr lang="eu-ES" altLang="en-US" dirty="0"/>
              <a:t>Controller: Servlets create beans, decide which JSP to return, do the bulk of the processing</a:t>
            </a:r>
          </a:p>
          <a:p>
            <a:pPr marL="273050" eaLnBrk="1" hangingPunct="1">
              <a:spcAft>
                <a:spcPct val="0"/>
              </a:spcAft>
            </a:pPr>
            <a:r>
              <a:rPr lang="eu-ES" altLang="en-US" dirty="0"/>
              <a:t>View: The JSPs generated in the presentation layer (the browser)</a:t>
            </a:r>
          </a:p>
        </p:txBody>
      </p:sp>
      <p:sp>
        <p:nvSpPr>
          <p:cNvPr id="35844" name="Slide Number Placeholder 6">
            <a:extLst>
              <a:ext uri="{FF2B5EF4-FFF2-40B4-BE49-F238E27FC236}">
                <a16:creationId xmlns:a16="http://schemas.microsoft.com/office/drawing/2014/main" id="{CCF09984-88A8-4D27-B0FE-195EDBD083B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fld id="{C8D87F32-A270-4103-A9F3-A485D22FA025}" type="slidenum">
              <a:rPr lang="en-US" altLang="vi-VN" sz="1100">
                <a:solidFill>
                  <a:schemeClr val="tx2"/>
                </a:solidFill>
                <a:latin typeface="Times" panose="02020603050405020304" pitchFamily="18" charset="0"/>
                <a:ea typeface="MS PGothic" panose="020B0600070205080204" pitchFamily="34" charset="-128"/>
              </a:rPr>
              <a:pPr/>
              <a:t>27</a:t>
            </a:fld>
            <a:endParaRPr lang="en-US" altLang="vi-VN" sz="1100">
              <a:solidFill>
                <a:schemeClr val="tx2"/>
              </a:solidFill>
              <a:latin typeface="Times" panose="02020603050405020304" pitchFamily="18" charset="0"/>
              <a:ea typeface="MS PGothic" panose="020B0600070205080204" pitchFamily="34" charset="-128"/>
            </a:endParaRPr>
          </a:p>
        </p:txBody>
      </p:sp>
      <p:pic>
        <p:nvPicPr>
          <p:cNvPr id="35845" name="Picture 8">
            <a:extLst>
              <a:ext uri="{FF2B5EF4-FFF2-40B4-BE49-F238E27FC236}">
                <a16:creationId xmlns:a16="http://schemas.microsoft.com/office/drawing/2014/main" id="{966317C1-DAB2-420C-8B94-72E413133D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0938" y="3429000"/>
            <a:ext cx="5445125" cy="289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4" name="Picture 7" descr="http://www.javaworld.com/javaworld/jw-12-1999/images/MODEL2_sml.gif">
            <a:extLst>
              <a:ext uri="{FF2B5EF4-FFF2-40B4-BE49-F238E27FC236}">
                <a16:creationId xmlns:a16="http://schemas.microsoft.com/office/drawing/2014/main" id="{EC68FF67-ED32-45AE-BE1E-4CC927A725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5363" y="2147888"/>
            <a:ext cx="5570537" cy="272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7414"/>
                                        </p:tgtEl>
                                        <p:attrNameLst>
                                          <p:attrName>style.visibility</p:attrName>
                                        </p:attrNameLst>
                                      </p:cBhvr>
                                      <p:to>
                                        <p:strVal val="visible"/>
                                      </p:to>
                                    </p:set>
                                    <p:animEffect transition="in" filter="randombar(horizontal)">
                                      <p:cBhvr>
                                        <p:cTn id="7" dur="500"/>
                                        <p:tgtEl>
                                          <p:spTgt spid="174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3FCD4-678D-4C12-B166-A848C2A028B2}"/>
              </a:ext>
            </a:extLst>
          </p:cNvPr>
          <p:cNvSpPr>
            <a:spLocks noGrp="1"/>
          </p:cNvSpPr>
          <p:nvPr>
            <p:ph type="title"/>
          </p:nvPr>
        </p:nvSpPr>
        <p:spPr/>
        <p:txBody>
          <a:bodyPr/>
          <a:lstStyle/>
          <a:p>
            <a:r>
              <a:rPr lang="en-US" dirty="0"/>
              <a:t>MVC: Android</a:t>
            </a:r>
          </a:p>
        </p:txBody>
      </p:sp>
      <p:pic>
        <p:nvPicPr>
          <p:cNvPr id="6" name="Content Placeholder 5">
            <a:extLst>
              <a:ext uri="{FF2B5EF4-FFF2-40B4-BE49-F238E27FC236}">
                <a16:creationId xmlns:a16="http://schemas.microsoft.com/office/drawing/2014/main" id="{1F27D162-097A-472B-89CA-2C9E85F7FA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343129"/>
            <a:ext cx="8305800" cy="5293993"/>
          </a:xfrm>
        </p:spPr>
      </p:pic>
      <p:sp>
        <p:nvSpPr>
          <p:cNvPr id="4" name="Slide Number Placeholder 3">
            <a:extLst>
              <a:ext uri="{FF2B5EF4-FFF2-40B4-BE49-F238E27FC236}">
                <a16:creationId xmlns:a16="http://schemas.microsoft.com/office/drawing/2014/main" id="{AAF685E8-249B-4A12-A6A0-287DC2873016}"/>
              </a:ext>
            </a:extLst>
          </p:cNvPr>
          <p:cNvSpPr>
            <a:spLocks noGrp="1"/>
          </p:cNvSpPr>
          <p:nvPr>
            <p:ph type="sldNum" sz="quarter" idx="12"/>
          </p:nvPr>
        </p:nvSpPr>
        <p:spPr/>
        <p:txBody>
          <a:bodyPr/>
          <a:lstStyle/>
          <a:p>
            <a:fld id="{76434674-95B2-4A36-8D6B-0CEDE12CA3C6}" type="slidenum">
              <a:rPr lang="en-US" altLang="vi-VN" smtClean="0"/>
              <a:pPr/>
              <a:t>28</a:t>
            </a:fld>
            <a:endParaRPr lang="en-US" altLang="vi-VN"/>
          </a:p>
        </p:txBody>
      </p:sp>
    </p:spTree>
    <p:extLst>
      <p:ext uri="{BB962C8B-B14F-4D97-AF65-F5344CB8AC3E}">
        <p14:creationId xmlns:p14="http://schemas.microsoft.com/office/powerpoint/2010/main" val="24808677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B22D3-40D5-4CA3-90DD-93006342EBB4}"/>
              </a:ext>
            </a:extLst>
          </p:cNvPr>
          <p:cNvSpPr>
            <a:spLocks noGrp="1"/>
          </p:cNvSpPr>
          <p:nvPr>
            <p:ph type="title"/>
          </p:nvPr>
        </p:nvSpPr>
        <p:spPr/>
        <p:txBody>
          <a:bodyPr/>
          <a:lstStyle/>
          <a:p>
            <a:r>
              <a:rPr lang="en-US" dirty="0"/>
              <a:t>MVC: iOS</a:t>
            </a:r>
          </a:p>
        </p:txBody>
      </p:sp>
      <p:sp>
        <p:nvSpPr>
          <p:cNvPr id="3" name="Content Placeholder 2">
            <a:extLst>
              <a:ext uri="{FF2B5EF4-FFF2-40B4-BE49-F238E27FC236}">
                <a16:creationId xmlns:a16="http://schemas.microsoft.com/office/drawing/2014/main" id="{147C2AA0-7802-4111-BCA4-38757AFD2C56}"/>
              </a:ext>
            </a:extLst>
          </p:cNvPr>
          <p:cNvSpPr>
            <a:spLocks noGrp="1"/>
          </p:cNvSpPr>
          <p:nvPr>
            <p:ph idx="1"/>
          </p:nvPr>
        </p:nvSpPr>
        <p:spPr/>
        <p:txBody>
          <a:bodyPr/>
          <a:lstStyle/>
          <a:p>
            <a:r>
              <a:rPr lang="en-US" dirty="0"/>
              <a:t>iOS has already recommended developers to follow MVC</a:t>
            </a:r>
          </a:p>
          <a:p>
            <a:r>
              <a:rPr lang="en-US" dirty="0"/>
              <a:t>Apple’s MVC is the modified version of the original MVC</a:t>
            </a:r>
          </a:p>
          <a:p>
            <a:r>
              <a:rPr lang="en-US" dirty="0"/>
              <a:t>But may fails for complex user interfaces</a:t>
            </a:r>
          </a:p>
        </p:txBody>
      </p:sp>
      <p:sp>
        <p:nvSpPr>
          <p:cNvPr id="4" name="Slide Number Placeholder 3">
            <a:extLst>
              <a:ext uri="{FF2B5EF4-FFF2-40B4-BE49-F238E27FC236}">
                <a16:creationId xmlns:a16="http://schemas.microsoft.com/office/drawing/2014/main" id="{2D577BE6-A1AF-4A8F-BD38-202CCFD861F0}"/>
              </a:ext>
            </a:extLst>
          </p:cNvPr>
          <p:cNvSpPr>
            <a:spLocks noGrp="1"/>
          </p:cNvSpPr>
          <p:nvPr>
            <p:ph type="sldNum" sz="quarter" idx="12"/>
          </p:nvPr>
        </p:nvSpPr>
        <p:spPr/>
        <p:txBody>
          <a:bodyPr/>
          <a:lstStyle/>
          <a:p>
            <a:fld id="{76434674-95B2-4A36-8D6B-0CEDE12CA3C6}" type="slidenum">
              <a:rPr lang="en-US" altLang="vi-VN" smtClean="0"/>
              <a:pPr/>
              <a:t>29</a:t>
            </a:fld>
            <a:endParaRPr lang="en-US" altLang="vi-VN"/>
          </a:p>
        </p:txBody>
      </p:sp>
      <p:pic>
        <p:nvPicPr>
          <p:cNvPr id="8" name="Picture 7">
            <a:extLst>
              <a:ext uri="{FF2B5EF4-FFF2-40B4-BE49-F238E27FC236}">
                <a16:creationId xmlns:a16="http://schemas.microsoft.com/office/drawing/2014/main" id="{3C23C029-76AC-4541-8098-A21FFE68840F}"/>
              </a:ext>
            </a:extLst>
          </p:cNvPr>
          <p:cNvPicPr>
            <a:picLocks noChangeAspect="1"/>
          </p:cNvPicPr>
          <p:nvPr/>
        </p:nvPicPr>
        <p:blipFill rotWithShape="1">
          <a:blip r:embed="rId2">
            <a:extLst>
              <a:ext uri="{28A0092B-C50C-407E-A947-70E740481C1C}">
                <a14:useLocalDpi xmlns:a14="http://schemas.microsoft.com/office/drawing/2010/main" val="0"/>
              </a:ext>
            </a:extLst>
          </a:blip>
          <a:srcRect l="-602" t="6716" r="602" b="13708"/>
          <a:stretch/>
        </p:blipFill>
        <p:spPr>
          <a:xfrm>
            <a:off x="471196" y="3365551"/>
            <a:ext cx="8229600" cy="3317160"/>
          </a:xfrm>
          <a:prstGeom prst="rect">
            <a:avLst/>
          </a:prstGeom>
        </p:spPr>
      </p:pic>
    </p:spTree>
    <p:extLst>
      <p:ext uri="{BB962C8B-B14F-4D97-AF65-F5344CB8AC3E}">
        <p14:creationId xmlns:p14="http://schemas.microsoft.com/office/powerpoint/2010/main" val="2682093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F1D5220A-235B-43B6-B53F-DBDFE13FF3B2}"/>
              </a:ext>
            </a:extLst>
          </p:cNvPr>
          <p:cNvSpPr>
            <a:spLocks noGrp="1" noChangeArrowheads="1"/>
          </p:cNvSpPr>
          <p:nvPr>
            <p:ph type="title"/>
          </p:nvPr>
        </p:nvSpPr>
        <p:spPr/>
        <p:txBody>
          <a:bodyPr/>
          <a:lstStyle/>
          <a:p>
            <a:pPr eaLnBrk="1" fontAlgn="auto" hangingPunct="1">
              <a:spcAft>
                <a:spcPts val="0"/>
              </a:spcAft>
              <a:defRPr/>
            </a:pPr>
            <a:r>
              <a:rPr lang="en-US" dirty="0"/>
              <a:t>Definition </a:t>
            </a:r>
            <a:r>
              <a:rPr lang="en-US" sz="2000" b="0" dirty="0"/>
              <a:t>(1 of 2)</a:t>
            </a:r>
            <a:endParaRPr lang="en-US" b="0" dirty="0"/>
          </a:p>
        </p:txBody>
      </p:sp>
      <p:sp>
        <p:nvSpPr>
          <p:cNvPr id="17411" name="Rectangle 3">
            <a:extLst>
              <a:ext uri="{FF2B5EF4-FFF2-40B4-BE49-F238E27FC236}">
                <a16:creationId xmlns:a16="http://schemas.microsoft.com/office/drawing/2014/main" id="{F5687EA7-0258-458F-8A84-1DA24B05C130}"/>
              </a:ext>
            </a:extLst>
          </p:cNvPr>
          <p:cNvSpPr>
            <a:spLocks noGrp="1" noChangeArrowheads="1"/>
          </p:cNvSpPr>
          <p:nvPr>
            <p:ph idx="1"/>
          </p:nvPr>
        </p:nvSpPr>
        <p:spPr>
          <a:xfrm>
            <a:off x="304800" y="1752600"/>
            <a:ext cx="8407400" cy="4406900"/>
          </a:xfrm>
        </p:spPr>
        <p:txBody>
          <a:bodyPr/>
          <a:lstStyle/>
          <a:p>
            <a:pPr marL="273050" eaLnBrk="1" hangingPunct="1">
              <a:spcAft>
                <a:spcPct val="0"/>
              </a:spcAft>
            </a:pPr>
            <a:r>
              <a:rPr lang="en-US" altLang="en-US" dirty="0"/>
              <a:t>MVC stands for Model-View-Controller (or 3-tier architecture)</a:t>
            </a:r>
          </a:p>
          <a:p>
            <a:pPr marL="273050" eaLnBrk="1" hangingPunct="1">
              <a:spcAft>
                <a:spcPct val="0"/>
              </a:spcAft>
            </a:pPr>
            <a:r>
              <a:rPr lang="en-US" altLang="en-US" dirty="0"/>
              <a:t>The Model is the actual internal representation</a:t>
            </a:r>
          </a:p>
          <a:p>
            <a:pPr marL="273050" eaLnBrk="1" hangingPunct="1">
              <a:spcAft>
                <a:spcPct val="0"/>
              </a:spcAft>
            </a:pPr>
            <a:r>
              <a:rPr lang="en-US" altLang="en-US" dirty="0"/>
              <a:t>The View (or a View) is a way of looking at or displaying the model</a:t>
            </a:r>
          </a:p>
          <a:p>
            <a:pPr marL="273050" eaLnBrk="1" hangingPunct="1">
              <a:spcAft>
                <a:spcPct val="0"/>
              </a:spcAft>
            </a:pPr>
            <a:r>
              <a:rPr lang="en-US" altLang="en-US" dirty="0"/>
              <a:t>The Controller provides for user input and modification</a:t>
            </a:r>
          </a:p>
          <a:p>
            <a:pPr marL="273050" eaLnBrk="1" hangingPunct="1">
              <a:spcAft>
                <a:spcPct val="0"/>
              </a:spcAft>
            </a:pPr>
            <a:r>
              <a:rPr lang="en-US" altLang="en-US" dirty="0"/>
              <a:t>These three components are usually implemented as separate classes</a:t>
            </a:r>
          </a:p>
        </p:txBody>
      </p:sp>
      <p:sp>
        <p:nvSpPr>
          <p:cNvPr id="17412" name="Slide Number Placeholder 3">
            <a:extLst>
              <a:ext uri="{FF2B5EF4-FFF2-40B4-BE49-F238E27FC236}">
                <a16:creationId xmlns:a16="http://schemas.microsoft.com/office/drawing/2014/main" id="{7702B29D-8E61-4FBD-9666-7B34C61DAEC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fld id="{30CC8C26-6B32-4E69-B356-51314EE2EE6B}" type="slidenum">
              <a:rPr lang="en-US" altLang="vi-VN" sz="1400">
                <a:latin typeface="Arial" panose="020B0604020202020204" pitchFamily="34" charset="0"/>
                <a:ea typeface="MS PGothic" panose="020B0600070205080204" pitchFamily="34" charset="-128"/>
              </a:rPr>
              <a:pPr/>
              <a:t>3</a:t>
            </a:fld>
            <a:endParaRPr lang="en-US" altLang="vi-VN" sz="1400">
              <a:latin typeface="Arial" panose="020B0604020202020204" pitchFamily="34" charset="0"/>
              <a:ea typeface="MS PGothic" panose="020B0600070205080204" pitchFamily="34" charset="-128"/>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1D7E8-FF38-44FD-8FFC-FC0FD28B6558}"/>
              </a:ext>
            </a:extLst>
          </p:cNvPr>
          <p:cNvSpPr>
            <a:spLocks noGrp="1"/>
          </p:cNvSpPr>
          <p:nvPr>
            <p:ph type="title"/>
          </p:nvPr>
        </p:nvSpPr>
        <p:spPr/>
        <p:txBody>
          <a:bodyPr/>
          <a:lstStyle/>
          <a:p>
            <a:r>
              <a:rPr lang="en-US" dirty="0"/>
              <a:t>MVC: PHP</a:t>
            </a:r>
          </a:p>
        </p:txBody>
      </p:sp>
      <p:pic>
        <p:nvPicPr>
          <p:cNvPr id="6" name="Content Placeholder 5">
            <a:extLst>
              <a:ext uri="{FF2B5EF4-FFF2-40B4-BE49-F238E27FC236}">
                <a16:creationId xmlns:a16="http://schemas.microsoft.com/office/drawing/2014/main" id="{CF1E5355-2930-4657-920A-46B926825C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97719" y="1082264"/>
            <a:ext cx="4846281" cy="4722018"/>
          </a:xfrm>
        </p:spPr>
      </p:pic>
      <p:sp>
        <p:nvSpPr>
          <p:cNvPr id="4" name="Slide Number Placeholder 3">
            <a:extLst>
              <a:ext uri="{FF2B5EF4-FFF2-40B4-BE49-F238E27FC236}">
                <a16:creationId xmlns:a16="http://schemas.microsoft.com/office/drawing/2014/main" id="{BF1487CC-9255-47A5-83FE-6B5A8B5D2555}"/>
              </a:ext>
            </a:extLst>
          </p:cNvPr>
          <p:cNvSpPr>
            <a:spLocks noGrp="1"/>
          </p:cNvSpPr>
          <p:nvPr>
            <p:ph type="sldNum" sz="quarter" idx="12"/>
          </p:nvPr>
        </p:nvSpPr>
        <p:spPr/>
        <p:txBody>
          <a:bodyPr/>
          <a:lstStyle/>
          <a:p>
            <a:fld id="{76434674-95B2-4A36-8D6B-0CEDE12CA3C6}" type="slidenum">
              <a:rPr lang="en-US" altLang="vi-VN" smtClean="0"/>
              <a:pPr/>
              <a:t>30</a:t>
            </a:fld>
            <a:endParaRPr lang="en-US" altLang="vi-VN"/>
          </a:p>
        </p:txBody>
      </p:sp>
      <p:pic>
        <p:nvPicPr>
          <p:cNvPr id="8" name="Picture 7">
            <a:extLst>
              <a:ext uri="{FF2B5EF4-FFF2-40B4-BE49-F238E27FC236}">
                <a16:creationId xmlns:a16="http://schemas.microsoft.com/office/drawing/2014/main" id="{01EB20BE-4D2E-45C5-ACAC-8535AC9557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523999"/>
            <a:ext cx="3886200" cy="4265043"/>
          </a:xfrm>
          <a:prstGeom prst="rect">
            <a:avLst/>
          </a:prstGeom>
        </p:spPr>
      </p:pic>
    </p:spTree>
    <p:extLst>
      <p:ext uri="{BB962C8B-B14F-4D97-AF65-F5344CB8AC3E}">
        <p14:creationId xmlns:p14="http://schemas.microsoft.com/office/powerpoint/2010/main" val="39925325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74EE1-F65B-42FA-A718-26DF9A251AC1}"/>
              </a:ext>
            </a:extLst>
          </p:cNvPr>
          <p:cNvSpPr>
            <a:spLocks noGrp="1"/>
          </p:cNvSpPr>
          <p:nvPr>
            <p:ph type="title"/>
          </p:nvPr>
        </p:nvSpPr>
        <p:spPr/>
        <p:txBody>
          <a:bodyPr/>
          <a:lstStyle/>
          <a:p>
            <a:r>
              <a:rPr lang="en-US" dirty="0"/>
              <a:t>MVC: Python - Django</a:t>
            </a:r>
          </a:p>
        </p:txBody>
      </p:sp>
      <p:sp>
        <p:nvSpPr>
          <p:cNvPr id="4" name="Slide Number Placeholder 3">
            <a:extLst>
              <a:ext uri="{FF2B5EF4-FFF2-40B4-BE49-F238E27FC236}">
                <a16:creationId xmlns:a16="http://schemas.microsoft.com/office/drawing/2014/main" id="{0EB0E2FE-7724-4642-ADC1-2A20911F34A0}"/>
              </a:ext>
            </a:extLst>
          </p:cNvPr>
          <p:cNvSpPr>
            <a:spLocks noGrp="1"/>
          </p:cNvSpPr>
          <p:nvPr>
            <p:ph type="sldNum" sz="quarter" idx="12"/>
          </p:nvPr>
        </p:nvSpPr>
        <p:spPr/>
        <p:txBody>
          <a:bodyPr/>
          <a:lstStyle/>
          <a:p>
            <a:fld id="{76434674-95B2-4A36-8D6B-0CEDE12CA3C6}" type="slidenum">
              <a:rPr lang="en-US" altLang="vi-VN" smtClean="0"/>
              <a:pPr/>
              <a:t>31</a:t>
            </a:fld>
            <a:endParaRPr lang="en-US" altLang="vi-VN"/>
          </a:p>
        </p:txBody>
      </p:sp>
      <p:pic>
        <p:nvPicPr>
          <p:cNvPr id="10" name="Content Placeholder 9">
            <a:extLst>
              <a:ext uri="{FF2B5EF4-FFF2-40B4-BE49-F238E27FC236}">
                <a16:creationId xmlns:a16="http://schemas.microsoft.com/office/drawing/2014/main" id="{09577958-A0AE-418D-919A-D8609D7896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1465761"/>
            <a:ext cx="7010400" cy="5247430"/>
          </a:xfrm>
        </p:spPr>
      </p:pic>
    </p:spTree>
    <p:extLst>
      <p:ext uri="{BB962C8B-B14F-4D97-AF65-F5344CB8AC3E}">
        <p14:creationId xmlns:p14="http://schemas.microsoft.com/office/powerpoint/2010/main" val="33533359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DA875-D86A-4F9B-A329-2942BEBAC6C2}"/>
              </a:ext>
            </a:extLst>
          </p:cNvPr>
          <p:cNvSpPr>
            <a:spLocks noGrp="1"/>
          </p:cNvSpPr>
          <p:nvPr>
            <p:ph type="title"/>
          </p:nvPr>
        </p:nvSpPr>
        <p:spPr/>
        <p:txBody>
          <a:bodyPr/>
          <a:lstStyle/>
          <a:p>
            <a:r>
              <a:rPr lang="en-US" dirty="0"/>
              <a:t>MVC: RUP</a:t>
            </a:r>
          </a:p>
        </p:txBody>
      </p:sp>
      <p:sp>
        <p:nvSpPr>
          <p:cNvPr id="3" name="Content Placeholder 2">
            <a:extLst>
              <a:ext uri="{FF2B5EF4-FFF2-40B4-BE49-F238E27FC236}">
                <a16:creationId xmlns:a16="http://schemas.microsoft.com/office/drawing/2014/main" id="{D9A8FA1B-8199-43EE-BEB9-D57D5C735576}"/>
              </a:ext>
            </a:extLst>
          </p:cNvPr>
          <p:cNvSpPr>
            <a:spLocks noGrp="1"/>
          </p:cNvSpPr>
          <p:nvPr>
            <p:ph idx="1"/>
          </p:nvPr>
        </p:nvSpPr>
        <p:spPr/>
        <p:txBody>
          <a:bodyPr/>
          <a:lstStyle/>
          <a:p>
            <a:r>
              <a:rPr lang="en-US" dirty="0"/>
              <a:t>View: Boundary	Controller: Controller		Model: Entity</a:t>
            </a:r>
          </a:p>
        </p:txBody>
      </p:sp>
      <p:sp>
        <p:nvSpPr>
          <p:cNvPr id="4" name="Slide Number Placeholder 3">
            <a:extLst>
              <a:ext uri="{FF2B5EF4-FFF2-40B4-BE49-F238E27FC236}">
                <a16:creationId xmlns:a16="http://schemas.microsoft.com/office/drawing/2014/main" id="{DABA9E6E-8BA9-4AF9-9AAB-0DDDD50257E0}"/>
              </a:ext>
            </a:extLst>
          </p:cNvPr>
          <p:cNvSpPr>
            <a:spLocks noGrp="1"/>
          </p:cNvSpPr>
          <p:nvPr>
            <p:ph type="sldNum" sz="quarter" idx="12"/>
          </p:nvPr>
        </p:nvSpPr>
        <p:spPr/>
        <p:txBody>
          <a:bodyPr/>
          <a:lstStyle/>
          <a:p>
            <a:fld id="{76434674-95B2-4A36-8D6B-0CEDE12CA3C6}" type="slidenum">
              <a:rPr lang="en-US" altLang="vi-VN" smtClean="0"/>
              <a:pPr/>
              <a:t>32</a:t>
            </a:fld>
            <a:endParaRPr lang="en-US" altLang="vi-VN"/>
          </a:p>
        </p:txBody>
      </p:sp>
      <p:pic>
        <p:nvPicPr>
          <p:cNvPr id="8" name="Picture 7">
            <a:extLst>
              <a:ext uri="{FF2B5EF4-FFF2-40B4-BE49-F238E27FC236}">
                <a16:creationId xmlns:a16="http://schemas.microsoft.com/office/drawing/2014/main" id="{8137F849-DFF0-453B-B57A-53168AD655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245360"/>
            <a:ext cx="8389411" cy="4038600"/>
          </a:xfrm>
          <a:prstGeom prst="rect">
            <a:avLst/>
          </a:prstGeom>
        </p:spPr>
      </p:pic>
    </p:spTree>
    <p:extLst>
      <p:ext uri="{BB962C8B-B14F-4D97-AF65-F5344CB8AC3E}">
        <p14:creationId xmlns:p14="http://schemas.microsoft.com/office/powerpoint/2010/main" val="31032124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F661C564-E906-4603-B77B-20BFDAFFF866}"/>
              </a:ext>
            </a:extLst>
          </p:cNvPr>
          <p:cNvSpPr>
            <a:spLocks noGrp="1" noChangeArrowheads="1"/>
          </p:cNvSpPr>
          <p:nvPr>
            <p:ph type="title"/>
          </p:nvPr>
        </p:nvSpPr>
        <p:spPr/>
        <p:txBody>
          <a:bodyPr/>
          <a:lstStyle/>
          <a:p>
            <a:pPr eaLnBrk="1" fontAlgn="auto" hangingPunct="1">
              <a:spcAft>
                <a:spcPts val="0"/>
              </a:spcAft>
              <a:defRPr/>
            </a:pPr>
            <a:r>
              <a:rPr lang="en-US" dirty="0"/>
              <a:t>Key points</a:t>
            </a:r>
          </a:p>
        </p:txBody>
      </p:sp>
      <p:sp>
        <p:nvSpPr>
          <p:cNvPr id="37891" name="Rectangle 3">
            <a:extLst>
              <a:ext uri="{FF2B5EF4-FFF2-40B4-BE49-F238E27FC236}">
                <a16:creationId xmlns:a16="http://schemas.microsoft.com/office/drawing/2014/main" id="{10A8ED6D-1F9B-46CA-BAB8-4C191F8B2BA8}"/>
              </a:ext>
            </a:extLst>
          </p:cNvPr>
          <p:cNvSpPr>
            <a:spLocks noGrp="1" noChangeArrowheads="1"/>
          </p:cNvSpPr>
          <p:nvPr>
            <p:ph idx="1"/>
          </p:nvPr>
        </p:nvSpPr>
        <p:spPr>
          <a:xfrm>
            <a:off x="381000" y="1551661"/>
            <a:ext cx="8574088" cy="5090968"/>
          </a:xfrm>
        </p:spPr>
        <p:txBody>
          <a:bodyPr/>
          <a:lstStyle/>
          <a:p>
            <a:pPr marL="273050" eaLnBrk="1" hangingPunct="1">
              <a:spcAft>
                <a:spcPct val="0"/>
              </a:spcAft>
            </a:pPr>
            <a:r>
              <a:rPr lang="en-US" altLang="en-US" sz="2400" dirty="0"/>
              <a:t>A Model does the </a:t>
            </a:r>
            <a:r>
              <a:rPr lang="ja-JP" altLang="en-US" sz="2400" dirty="0">
                <a:ea typeface="MS PGothic" panose="020B0600070205080204" pitchFamily="34" charset="-128"/>
              </a:rPr>
              <a:t>“</a:t>
            </a:r>
            <a:r>
              <a:rPr lang="en-US" altLang="ja-JP" sz="2400" dirty="0">
                <a:ea typeface="MS PGothic" panose="020B0600070205080204" pitchFamily="34" charset="-128"/>
              </a:rPr>
              <a:t>business logic</a:t>
            </a:r>
            <a:r>
              <a:rPr lang="ja-JP" altLang="en-US" sz="2400" dirty="0">
                <a:ea typeface="MS PGothic" panose="020B0600070205080204" pitchFamily="34" charset="-128"/>
              </a:rPr>
              <a:t>”</a:t>
            </a:r>
            <a:endParaRPr lang="en-US" altLang="ja-JP" sz="2400" dirty="0">
              <a:ea typeface="MS PGothic" panose="020B0600070205080204" pitchFamily="34" charset="-128"/>
            </a:endParaRPr>
          </a:p>
          <a:p>
            <a:pPr marL="547688" lvl="1" indent="-182563" eaLnBrk="1" hangingPunct="1">
              <a:spcAft>
                <a:spcPct val="0"/>
              </a:spcAft>
            </a:pPr>
            <a:r>
              <a:rPr lang="en-US" altLang="en-US" sz="2000" dirty="0"/>
              <a:t>It should be </a:t>
            </a:r>
            <a:r>
              <a:rPr lang="en-US" altLang="en-US" sz="2000" i="1" dirty="0"/>
              <a:t>I/O free</a:t>
            </a:r>
          </a:p>
          <a:p>
            <a:pPr marL="547688" lvl="1" indent="-182563" eaLnBrk="1" hangingPunct="1">
              <a:spcAft>
                <a:spcPct val="0"/>
              </a:spcAft>
            </a:pPr>
            <a:r>
              <a:rPr lang="en-US" altLang="en-US" sz="2000" dirty="0"/>
              <a:t>Communication with the Model is via methods</a:t>
            </a:r>
          </a:p>
          <a:p>
            <a:pPr marL="547688" lvl="1" indent="-182563" eaLnBrk="1" hangingPunct="1">
              <a:spcAft>
                <a:spcPct val="0"/>
              </a:spcAft>
            </a:pPr>
            <a:r>
              <a:rPr lang="en-US" altLang="en-US" sz="2000" dirty="0"/>
              <a:t>This approach gives maximum flexibility in how the model is used</a:t>
            </a:r>
          </a:p>
          <a:p>
            <a:pPr marL="273050" eaLnBrk="1" hangingPunct="1">
              <a:spcAft>
                <a:spcPct val="0"/>
              </a:spcAft>
            </a:pPr>
            <a:r>
              <a:rPr lang="en-US" altLang="en-US" sz="2400" dirty="0"/>
              <a:t>The Controller organizes the program and provides input (control) to the Model</a:t>
            </a:r>
          </a:p>
          <a:p>
            <a:pPr marL="273050" eaLnBrk="1" hangingPunct="1">
              <a:spcAft>
                <a:spcPct val="0"/>
              </a:spcAft>
            </a:pPr>
            <a:r>
              <a:rPr lang="en-US" altLang="en-US" sz="2400" dirty="0"/>
              <a:t>The View displays what is going on in the model</a:t>
            </a:r>
          </a:p>
          <a:p>
            <a:pPr marL="547688" lvl="1" indent="-182563" eaLnBrk="1" hangingPunct="1">
              <a:spcAft>
                <a:spcPct val="0"/>
              </a:spcAft>
            </a:pPr>
            <a:r>
              <a:rPr lang="en-US" altLang="en-US" sz="2000" dirty="0"/>
              <a:t>It should never display what </a:t>
            </a:r>
            <a:r>
              <a:rPr lang="en-US" altLang="en-US" sz="2000" i="1" dirty="0"/>
              <a:t>should</a:t>
            </a:r>
            <a:r>
              <a:rPr lang="en-US" altLang="en-US" sz="2000" dirty="0"/>
              <a:t> be going on in the model</a:t>
            </a:r>
          </a:p>
          <a:p>
            <a:pPr marL="547688" lvl="1" indent="-182563" eaLnBrk="1" hangingPunct="1">
              <a:spcAft>
                <a:spcPct val="0"/>
              </a:spcAft>
            </a:pPr>
            <a:r>
              <a:rPr lang="en-US" altLang="en-US" sz="2000" dirty="0"/>
              <a:t>For example, if you ask to save a file, the View </a:t>
            </a:r>
            <a:r>
              <a:rPr lang="en-US" altLang="en-US" sz="2000" dirty="0" err="1"/>
              <a:t>shouldn</a:t>
            </a:r>
            <a:r>
              <a:rPr lang="fr-FR" altLang="ja-JP" sz="2000" dirty="0">
                <a:ea typeface="MS PGothic" panose="020B0600070205080204" pitchFamily="34" charset="-128"/>
              </a:rPr>
              <a:t>’</a:t>
            </a:r>
            <a:r>
              <a:rPr lang="en-US" altLang="ja-JP" sz="2000" dirty="0">
                <a:ea typeface="MS PGothic" panose="020B0600070205080204" pitchFamily="34" charset="-128"/>
              </a:rPr>
              <a:t>t itself tell you that the file has been saved—it should tell you what the model reports</a:t>
            </a:r>
          </a:p>
          <a:p>
            <a:pPr marL="273050" eaLnBrk="1" hangingPunct="1">
              <a:spcAft>
                <a:spcPct val="0"/>
              </a:spcAft>
            </a:pPr>
            <a:r>
              <a:rPr lang="en-US" altLang="en-US" sz="2400" dirty="0"/>
              <a:t>Especially in small programs, the Controller and View are often combined</a:t>
            </a:r>
          </a:p>
        </p:txBody>
      </p:sp>
      <p:sp>
        <p:nvSpPr>
          <p:cNvPr id="37892" name="Slide Number Placeholder 3">
            <a:extLst>
              <a:ext uri="{FF2B5EF4-FFF2-40B4-BE49-F238E27FC236}">
                <a16:creationId xmlns:a16="http://schemas.microsoft.com/office/drawing/2014/main" id="{EBDA906A-1712-42E1-85B3-A43DFAAC4EE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fld id="{4077E551-99FC-47F4-90FC-2942CD5006C4}" type="slidenum">
              <a:rPr lang="en-US" altLang="vi-VN" sz="1400">
                <a:latin typeface="Arial" panose="020B0604020202020204" pitchFamily="34" charset="0"/>
                <a:ea typeface="MS PGothic" panose="020B0600070205080204" pitchFamily="34" charset="-128"/>
              </a:rPr>
              <a:pPr/>
              <a:t>33</a:t>
            </a:fld>
            <a:endParaRPr lang="en-US" altLang="vi-VN" sz="1400">
              <a:latin typeface="Arial" panose="020B0604020202020204" pitchFamily="34" charset="0"/>
              <a:ea typeface="MS PGothic" panose="020B0600070205080204" pitchFamily="34" charset="-128"/>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FFB5A3D8-95E0-4390-9312-9AC263C2F153}"/>
              </a:ext>
            </a:extLst>
          </p:cNvPr>
          <p:cNvSpPr>
            <a:spLocks noGrp="1" noChangeArrowheads="1"/>
          </p:cNvSpPr>
          <p:nvPr>
            <p:ph type="title"/>
          </p:nvPr>
        </p:nvSpPr>
        <p:spPr/>
        <p:txBody>
          <a:bodyPr/>
          <a:lstStyle/>
          <a:p>
            <a:pPr eaLnBrk="1" fontAlgn="auto" hangingPunct="1">
              <a:spcAft>
                <a:spcPts val="0"/>
              </a:spcAft>
              <a:defRPr/>
            </a:pPr>
            <a:r>
              <a:rPr lang="en-US"/>
              <a:t>The End</a:t>
            </a:r>
          </a:p>
        </p:txBody>
      </p:sp>
      <p:sp>
        <p:nvSpPr>
          <p:cNvPr id="40963" name="Slide Number Placeholder 2">
            <a:extLst>
              <a:ext uri="{FF2B5EF4-FFF2-40B4-BE49-F238E27FC236}">
                <a16:creationId xmlns:a16="http://schemas.microsoft.com/office/drawing/2014/main" id="{B0CB8407-A33B-49D5-A6CF-865648240B6C}"/>
              </a:ext>
            </a:extLst>
          </p:cNvPr>
          <p:cNvSpPr>
            <a:spLocks noGrp="1"/>
          </p:cNvSpPr>
          <p:nvPr>
            <p:ph type="sldNum"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fld id="{1377B103-1989-4327-BE3A-68EC650194D3}" type="slidenum">
              <a:rPr lang="en-US" altLang="vi-VN" sz="1400">
                <a:latin typeface="Arial" panose="020B0604020202020204" pitchFamily="34" charset="0"/>
                <a:ea typeface="MS PGothic" panose="020B0600070205080204" pitchFamily="34" charset="-128"/>
              </a:rPr>
              <a:pPr/>
              <a:t>34</a:t>
            </a:fld>
            <a:endParaRPr lang="en-US" altLang="vi-VN" sz="1400">
              <a:latin typeface="Arial" panose="020B0604020202020204" pitchFamily="34" charset="0"/>
              <a:ea typeface="MS PGothic" panose="020B0600070205080204" pitchFamily="34" charset="-128"/>
            </a:endParaRPr>
          </a:p>
        </p:txBody>
      </p:sp>
      <p:sp>
        <p:nvSpPr>
          <p:cNvPr id="40964" name="TextBox 1">
            <a:extLst>
              <a:ext uri="{FF2B5EF4-FFF2-40B4-BE49-F238E27FC236}">
                <a16:creationId xmlns:a16="http://schemas.microsoft.com/office/drawing/2014/main" id="{8F79D20D-86A1-45E9-8C86-6AA562990391}"/>
              </a:ext>
            </a:extLst>
          </p:cNvPr>
          <p:cNvSpPr txBox="1">
            <a:spLocks noChangeArrowheads="1"/>
          </p:cNvSpPr>
          <p:nvPr/>
        </p:nvSpPr>
        <p:spPr bwMode="auto">
          <a:xfrm>
            <a:off x="533400" y="1905000"/>
            <a:ext cx="8001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r>
              <a:rPr lang="en-US" altLang="vi-VN" sz="2400">
                <a:latin typeface="Times" panose="02020603050405020304" pitchFamily="18" charset="0"/>
                <a:ea typeface="MS PGothic" panose="020B0600070205080204" pitchFamily="34" charset="-128"/>
                <a:cs typeface="Times New Roman" panose="02020603050405020304" pitchFamily="18" charset="0"/>
              </a:rPr>
              <a:t>Give someone a program, you frustrate them for a day; teach them how to program, you frustrate them for a lifetime.</a:t>
            </a:r>
          </a:p>
          <a:p>
            <a:pPr eaLnBrk="1" hangingPunct="1"/>
            <a:endParaRPr lang="en-US" altLang="vi-VN" sz="2400">
              <a:latin typeface="Times" panose="02020603050405020304" pitchFamily="18" charset="0"/>
              <a:ea typeface="MS PGothic" panose="020B0600070205080204" pitchFamily="34" charset="-128"/>
              <a:cs typeface="Times New Roman" panose="02020603050405020304" pitchFamily="18" charset="0"/>
            </a:endParaRPr>
          </a:p>
          <a:p>
            <a:pPr eaLnBrk="1" hangingPunct="1"/>
            <a:r>
              <a:rPr lang="en-US" altLang="vi-VN" sz="2400">
                <a:latin typeface="Times" panose="02020603050405020304" pitchFamily="18" charset="0"/>
                <a:ea typeface="MS PGothic" panose="020B0600070205080204" pitchFamily="34" charset="-128"/>
                <a:cs typeface="Times New Roman" panose="02020603050405020304" pitchFamily="18" charset="0"/>
              </a:rPr>
              <a:t>                                                        — David Leinweber</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EE6EBC-3187-49B7-B1E1-AAE0C80B5148}"/>
              </a:ext>
            </a:extLst>
          </p:cNvPr>
          <p:cNvSpPr>
            <a:spLocks noGrp="1"/>
          </p:cNvSpPr>
          <p:nvPr>
            <p:ph type="title"/>
          </p:nvPr>
        </p:nvSpPr>
        <p:spPr/>
        <p:txBody>
          <a:bodyPr/>
          <a:lstStyle/>
          <a:p>
            <a:pPr eaLnBrk="1" fontAlgn="auto" hangingPunct="1">
              <a:spcAft>
                <a:spcPts val="0"/>
              </a:spcAft>
              <a:defRPr/>
            </a:pPr>
            <a:r>
              <a:rPr lang="en-US" dirty="0"/>
              <a:t>TIME TO WAKE UP</a:t>
            </a:r>
          </a:p>
        </p:txBody>
      </p:sp>
      <p:sp>
        <p:nvSpPr>
          <p:cNvPr id="43011" name="Slide Number Placeholder 1">
            <a:extLst>
              <a:ext uri="{FF2B5EF4-FFF2-40B4-BE49-F238E27FC236}">
                <a16:creationId xmlns:a16="http://schemas.microsoft.com/office/drawing/2014/main" id="{280E1526-5CB1-43BF-B8C1-B537E5F5E8CC}"/>
              </a:ext>
            </a:extLst>
          </p:cNvPr>
          <p:cNvSpPr>
            <a:spLocks noGrp="1"/>
          </p:cNvSpPr>
          <p:nvPr>
            <p:ph type="sldNum"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fld id="{3C93F20E-F66B-43BF-ACE6-F7345A1B935A}" type="slidenum">
              <a:rPr lang="en-US" altLang="vi-VN" sz="1100">
                <a:solidFill>
                  <a:schemeClr val="tx2"/>
                </a:solidFill>
                <a:latin typeface="Times" panose="02020603050405020304" pitchFamily="18" charset="0"/>
                <a:ea typeface="MS PGothic" panose="020B0600070205080204" pitchFamily="34" charset="-128"/>
              </a:rPr>
              <a:pPr/>
              <a:t>35</a:t>
            </a:fld>
            <a:endParaRPr lang="en-US" altLang="vi-VN" sz="1100">
              <a:solidFill>
                <a:schemeClr val="tx2"/>
              </a:solidFill>
              <a:latin typeface="Times" panose="02020603050405020304" pitchFamily="18" charset="0"/>
              <a:ea typeface="MS PGothic" panose="020B0600070205080204" pitchFamily="34" charset="-128"/>
            </a:endParaRPr>
          </a:p>
        </p:txBody>
      </p:sp>
      <p:pic>
        <p:nvPicPr>
          <p:cNvPr id="43012" name="Picture 3">
            <a:extLst>
              <a:ext uri="{FF2B5EF4-FFF2-40B4-BE49-F238E27FC236}">
                <a16:creationId xmlns:a16="http://schemas.microsoft.com/office/drawing/2014/main" id="{A2A432CB-9CF5-4537-8A56-3A7660393B4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676400"/>
            <a:ext cx="6553200" cy="488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DF8A3-7B0D-4EC2-AD91-18F461D2F09F}"/>
              </a:ext>
            </a:extLst>
          </p:cNvPr>
          <p:cNvSpPr>
            <a:spLocks noGrp="1"/>
          </p:cNvSpPr>
          <p:nvPr>
            <p:ph type="title"/>
          </p:nvPr>
        </p:nvSpPr>
        <p:spPr/>
        <p:txBody>
          <a:bodyPr/>
          <a:lstStyle/>
          <a:p>
            <a:r>
              <a:rPr lang="en-US" dirty="0"/>
              <a:t>Definition </a:t>
            </a:r>
            <a:r>
              <a:rPr lang="en-US" sz="2000" b="0" dirty="0"/>
              <a:t>(1 of 2)</a:t>
            </a:r>
            <a:endParaRPr lang="en-US" dirty="0"/>
          </a:p>
        </p:txBody>
      </p:sp>
      <p:sp>
        <p:nvSpPr>
          <p:cNvPr id="3" name="Content Placeholder 2">
            <a:extLst>
              <a:ext uri="{FF2B5EF4-FFF2-40B4-BE49-F238E27FC236}">
                <a16:creationId xmlns:a16="http://schemas.microsoft.com/office/drawing/2014/main" id="{BDA0B990-EB22-4149-824D-F5A5E5265C1A}"/>
              </a:ext>
            </a:extLst>
          </p:cNvPr>
          <p:cNvSpPr>
            <a:spLocks noGrp="1"/>
          </p:cNvSpPr>
          <p:nvPr>
            <p:ph idx="1"/>
          </p:nvPr>
        </p:nvSpPr>
        <p:spPr/>
        <p:txBody>
          <a:bodyPr/>
          <a:lstStyle/>
          <a:p>
            <a:r>
              <a:rPr lang="en-US" dirty="0"/>
              <a:t>MVC (or 3-tier) is known as:</a:t>
            </a:r>
          </a:p>
          <a:p>
            <a:pPr lvl="1"/>
            <a:r>
              <a:rPr lang="en-US" dirty="0"/>
              <a:t>Architecture</a:t>
            </a:r>
          </a:p>
          <a:p>
            <a:pPr lvl="1"/>
            <a:r>
              <a:rPr lang="en-US" dirty="0"/>
              <a:t>Pattern</a:t>
            </a:r>
          </a:p>
          <a:p>
            <a:pPr lvl="1"/>
            <a:r>
              <a:rPr lang="en-US" dirty="0"/>
              <a:t>Or Architectural Pattern</a:t>
            </a:r>
          </a:p>
          <a:p>
            <a:r>
              <a:rPr lang="en-US" dirty="0"/>
              <a:t>Trygve </a:t>
            </a:r>
            <a:r>
              <a:rPr lang="en-US" dirty="0" err="1"/>
              <a:t>Reenskaug</a:t>
            </a:r>
            <a:r>
              <a:rPr lang="en-US" dirty="0"/>
              <a:t> invented MVC</a:t>
            </a:r>
          </a:p>
          <a:p>
            <a:r>
              <a:rPr lang="en-US" dirty="0"/>
              <a:t>MVC were written when he was visiting a scientist at Xerox Palo Alto Research Laboratory (PARC) in 1978/79</a:t>
            </a:r>
          </a:p>
          <a:p>
            <a:r>
              <a:rPr lang="en-US" dirty="0"/>
              <a:t>At first, MVC was called “Thing Model View Editor” but rapidly changed it to “ Model View Controller”</a:t>
            </a:r>
          </a:p>
        </p:txBody>
      </p:sp>
      <p:sp>
        <p:nvSpPr>
          <p:cNvPr id="4" name="Slide Number Placeholder 3">
            <a:extLst>
              <a:ext uri="{FF2B5EF4-FFF2-40B4-BE49-F238E27FC236}">
                <a16:creationId xmlns:a16="http://schemas.microsoft.com/office/drawing/2014/main" id="{1B8953F4-EA70-4F69-BF83-C908BD2C8CCF}"/>
              </a:ext>
            </a:extLst>
          </p:cNvPr>
          <p:cNvSpPr>
            <a:spLocks noGrp="1"/>
          </p:cNvSpPr>
          <p:nvPr>
            <p:ph type="sldNum" sz="quarter" idx="12"/>
          </p:nvPr>
        </p:nvSpPr>
        <p:spPr/>
        <p:txBody>
          <a:bodyPr/>
          <a:lstStyle/>
          <a:p>
            <a:fld id="{76434674-95B2-4A36-8D6B-0CEDE12CA3C6}" type="slidenum">
              <a:rPr lang="en-US" altLang="vi-VN" smtClean="0"/>
              <a:pPr/>
              <a:t>4</a:t>
            </a:fld>
            <a:endParaRPr lang="en-US" altLang="vi-VN"/>
          </a:p>
        </p:txBody>
      </p:sp>
    </p:spTree>
    <p:extLst>
      <p:ext uri="{BB962C8B-B14F-4D97-AF65-F5344CB8AC3E}">
        <p14:creationId xmlns:p14="http://schemas.microsoft.com/office/powerpoint/2010/main" val="3854258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21079-3C5D-4497-B77C-1BABC60E58DF}"/>
              </a:ext>
            </a:extLst>
          </p:cNvPr>
          <p:cNvSpPr>
            <a:spLocks noGrp="1"/>
          </p:cNvSpPr>
          <p:nvPr>
            <p:ph type="title"/>
          </p:nvPr>
        </p:nvSpPr>
        <p:spPr/>
        <p:txBody>
          <a:bodyPr/>
          <a:lstStyle/>
          <a:p>
            <a:r>
              <a:rPr lang="en-US" dirty="0"/>
              <a:t>Pros and Cons</a:t>
            </a:r>
          </a:p>
        </p:txBody>
      </p:sp>
      <p:sp>
        <p:nvSpPr>
          <p:cNvPr id="3" name="Content Placeholder 2">
            <a:extLst>
              <a:ext uri="{FF2B5EF4-FFF2-40B4-BE49-F238E27FC236}">
                <a16:creationId xmlns:a16="http://schemas.microsoft.com/office/drawing/2014/main" id="{44DB1A05-E196-4027-8CD6-F282D4CBF807}"/>
              </a:ext>
            </a:extLst>
          </p:cNvPr>
          <p:cNvSpPr>
            <a:spLocks noGrp="1"/>
          </p:cNvSpPr>
          <p:nvPr>
            <p:ph idx="1"/>
          </p:nvPr>
        </p:nvSpPr>
        <p:spPr>
          <a:xfrm>
            <a:off x="443204" y="1524000"/>
            <a:ext cx="5728996" cy="5067272"/>
          </a:xfrm>
        </p:spPr>
        <p:txBody>
          <a:bodyPr/>
          <a:lstStyle/>
          <a:p>
            <a:r>
              <a:rPr lang="en-US" dirty="0"/>
              <a:t>Advantages of MVC</a:t>
            </a:r>
          </a:p>
          <a:p>
            <a:pPr lvl="1"/>
            <a:r>
              <a:rPr lang="en-US" dirty="0"/>
              <a:t>MVC architecture will separate the user interface from business logic and business logic</a:t>
            </a:r>
          </a:p>
          <a:p>
            <a:pPr lvl="1"/>
            <a:r>
              <a:rPr lang="en-US" dirty="0"/>
              <a:t>Components are reusable.</a:t>
            </a:r>
          </a:p>
          <a:p>
            <a:pPr lvl="1"/>
            <a:r>
              <a:rPr lang="en-US" dirty="0"/>
              <a:t>Easy to maintain.</a:t>
            </a:r>
          </a:p>
          <a:p>
            <a:pPr lvl="1"/>
            <a:r>
              <a:rPr lang="en-US" dirty="0"/>
              <a:t>Different components of the application in MVC can be independently deployed and maintained.</a:t>
            </a:r>
          </a:p>
          <a:p>
            <a:pPr lvl="1"/>
            <a:r>
              <a:rPr lang="en-US" dirty="0"/>
              <a:t>This </a:t>
            </a:r>
            <a:r>
              <a:rPr lang="en-US"/>
              <a:t>architecture helps </a:t>
            </a:r>
            <a:r>
              <a:rPr lang="en-US" dirty="0"/>
              <a:t>to test components independently.</a:t>
            </a:r>
          </a:p>
          <a:p>
            <a:r>
              <a:rPr lang="en-US" dirty="0"/>
              <a:t>Disadvantages of MVC</a:t>
            </a:r>
          </a:p>
          <a:p>
            <a:pPr lvl="1"/>
            <a:r>
              <a:rPr lang="en-US" dirty="0"/>
              <a:t>The complexity is high.</a:t>
            </a:r>
          </a:p>
          <a:p>
            <a:pPr lvl="1"/>
            <a:r>
              <a:rPr lang="en-US" dirty="0"/>
              <a:t>Not suitable for small applications.</a:t>
            </a:r>
          </a:p>
          <a:p>
            <a:pPr lvl="1"/>
            <a:r>
              <a:rPr lang="en-US" dirty="0"/>
              <a:t>The inefficiency of data access in view.</a:t>
            </a:r>
          </a:p>
        </p:txBody>
      </p:sp>
      <p:sp>
        <p:nvSpPr>
          <p:cNvPr id="4" name="Slide Number Placeholder 3">
            <a:extLst>
              <a:ext uri="{FF2B5EF4-FFF2-40B4-BE49-F238E27FC236}">
                <a16:creationId xmlns:a16="http://schemas.microsoft.com/office/drawing/2014/main" id="{4CFCCA84-37DA-43DF-BD50-EBFBDC35EF3F}"/>
              </a:ext>
            </a:extLst>
          </p:cNvPr>
          <p:cNvSpPr>
            <a:spLocks noGrp="1"/>
          </p:cNvSpPr>
          <p:nvPr>
            <p:ph type="sldNum" sz="quarter" idx="12"/>
          </p:nvPr>
        </p:nvSpPr>
        <p:spPr/>
        <p:txBody>
          <a:bodyPr/>
          <a:lstStyle/>
          <a:p>
            <a:fld id="{76434674-95B2-4A36-8D6B-0CEDE12CA3C6}" type="slidenum">
              <a:rPr lang="en-US" altLang="vi-VN" smtClean="0"/>
              <a:pPr/>
              <a:t>5</a:t>
            </a:fld>
            <a:endParaRPr lang="en-US" altLang="vi-VN"/>
          </a:p>
        </p:txBody>
      </p:sp>
      <p:pic>
        <p:nvPicPr>
          <p:cNvPr id="9" name="Picture 8">
            <a:extLst>
              <a:ext uri="{FF2B5EF4-FFF2-40B4-BE49-F238E27FC236}">
                <a16:creationId xmlns:a16="http://schemas.microsoft.com/office/drawing/2014/main" id="{BC9A551C-65E4-48DB-90CD-067D36B517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5404816" y="2443785"/>
            <a:ext cx="4598922" cy="2759353"/>
          </a:xfrm>
          <a:prstGeom prst="rect">
            <a:avLst/>
          </a:prstGeom>
        </p:spPr>
      </p:pic>
    </p:spTree>
    <p:extLst>
      <p:ext uri="{BB962C8B-B14F-4D97-AF65-F5344CB8AC3E}">
        <p14:creationId xmlns:p14="http://schemas.microsoft.com/office/powerpoint/2010/main" val="2288353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4B2A80BD-FCF9-4DF2-96E5-245A1C216025}"/>
              </a:ext>
            </a:extLst>
          </p:cNvPr>
          <p:cNvSpPr>
            <a:spLocks noGrp="1" noChangeArrowheads="1"/>
          </p:cNvSpPr>
          <p:nvPr>
            <p:ph type="title"/>
          </p:nvPr>
        </p:nvSpPr>
        <p:spPr/>
        <p:txBody>
          <a:bodyPr/>
          <a:lstStyle/>
          <a:p>
            <a:pPr eaLnBrk="1" fontAlgn="auto" hangingPunct="1">
              <a:spcAft>
                <a:spcPts val="0"/>
              </a:spcAft>
              <a:defRPr/>
            </a:pPr>
            <a:r>
              <a:rPr lang="en-US"/>
              <a:t>The Model</a:t>
            </a:r>
          </a:p>
        </p:txBody>
      </p:sp>
      <p:sp>
        <p:nvSpPr>
          <p:cNvPr id="26627" name="Rectangle 3">
            <a:extLst>
              <a:ext uri="{FF2B5EF4-FFF2-40B4-BE49-F238E27FC236}">
                <a16:creationId xmlns:a16="http://schemas.microsoft.com/office/drawing/2014/main" id="{EB528989-19B5-478A-91C8-5FBDC4585F1A}"/>
              </a:ext>
            </a:extLst>
          </p:cNvPr>
          <p:cNvSpPr>
            <a:spLocks noGrp="1" noChangeArrowheads="1"/>
          </p:cNvSpPr>
          <p:nvPr>
            <p:ph idx="1"/>
          </p:nvPr>
        </p:nvSpPr>
        <p:spPr>
          <a:xfrm>
            <a:off x="304800" y="1752600"/>
            <a:ext cx="8458200" cy="4648200"/>
          </a:xfrm>
        </p:spPr>
        <p:txBody>
          <a:bodyPr/>
          <a:lstStyle/>
          <a:p>
            <a:pPr marL="273050" eaLnBrk="1" hangingPunct="1">
              <a:lnSpc>
                <a:spcPct val="90000"/>
              </a:lnSpc>
              <a:spcAft>
                <a:spcPct val="0"/>
              </a:spcAft>
            </a:pPr>
            <a:r>
              <a:rPr lang="en-US" altLang="en-US"/>
              <a:t>Most programs are supposed to do work, not just be </a:t>
            </a:r>
            <a:r>
              <a:rPr lang="ja-JP" altLang="en-US">
                <a:ea typeface="MS PGothic" panose="020B0600070205080204" pitchFamily="34" charset="-128"/>
              </a:rPr>
              <a:t>“</a:t>
            </a:r>
            <a:r>
              <a:rPr lang="en-US" altLang="ja-JP">
                <a:ea typeface="MS PGothic" panose="020B0600070205080204" pitchFamily="34" charset="-128"/>
              </a:rPr>
              <a:t>another pretty face</a:t>
            </a:r>
            <a:r>
              <a:rPr lang="ja-JP" altLang="en-US">
                <a:ea typeface="MS PGothic" panose="020B0600070205080204" pitchFamily="34" charset="-128"/>
              </a:rPr>
              <a:t>”</a:t>
            </a:r>
            <a:endParaRPr lang="en-US" altLang="ja-JP">
              <a:ea typeface="MS PGothic" panose="020B0600070205080204" pitchFamily="34" charset="-128"/>
            </a:endParaRPr>
          </a:p>
          <a:p>
            <a:pPr marL="547688" lvl="1" indent="-182563" eaLnBrk="1" hangingPunct="1">
              <a:lnSpc>
                <a:spcPct val="90000"/>
              </a:lnSpc>
              <a:spcAft>
                <a:spcPct val="0"/>
              </a:spcAft>
            </a:pPr>
            <a:r>
              <a:rPr lang="en-US" altLang="en-US"/>
              <a:t>but there are some exceptions</a:t>
            </a:r>
          </a:p>
          <a:p>
            <a:pPr marL="547688" lvl="1" indent="-182563" eaLnBrk="1" hangingPunct="1">
              <a:lnSpc>
                <a:spcPct val="90000"/>
              </a:lnSpc>
              <a:spcAft>
                <a:spcPct val="0"/>
              </a:spcAft>
            </a:pPr>
            <a:r>
              <a:rPr lang="en-US" altLang="en-US"/>
              <a:t>useful programs existed long before GUIs</a:t>
            </a:r>
          </a:p>
          <a:p>
            <a:pPr marL="273050" eaLnBrk="1" hangingPunct="1">
              <a:lnSpc>
                <a:spcPct val="90000"/>
              </a:lnSpc>
              <a:spcAft>
                <a:spcPct val="0"/>
              </a:spcAft>
            </a:pPr>
            <a:r>
              <a:rPr lang="en-US" altLang="en-US"/>
              <a:t>The Model is the part that does the work--it </a:t>
            </a:r>
            <a:r>
              <a:rPr lang="en-US" altLang="en-US" i="1"/>
              <a:t>models</a:t>
            </a:r>
            <a:r>
              <a:rPr lang="en-US" altLang="en-US"/>
              <a:t> the actual problem being solved</a:t>
            </a:r>
          </a:p>
          <a:p>
            <a:pPr marL="273050" eaLnBrk="1" hangingPunct="1">
              <a:lnSpc>
                <a:spcPct val="90000"/>
              </a:lnSpc>
              <a:spcAft>
                <a:spcPct val="0"/>
              </a:spcAft>
            </a:pPr>
            <a:r>
              <a:rPr lang="en-US" altLang="en-US" b="1"/>
              <a:t>The Model should be independent of both the Controller and the View</a:t>
            </a:r>
          </a:p>
          <a:p>
            <a:pPr marL="547688" lvl="1" indent="-182563" eaLnBrk="1" hangingPunct="1">
              <a:lnSpc>
                <a:spcPct val="90000"/>
              </a:lnSpc>
              <a:spcAft>
                <a:spcPct val="0"/>
              </a:spcAft>
            </a:pPr>
            <a:r>
              <a:rPr lang="en-US" altLang="en-US" b="1"/>
              <a:t>But it provides services (methods) for them to use</a:t>
            </a:r>
          </a:p>
          <a:p>
            <a:pPr marL="273050" eaLnBrk="1" hangingPunct="1">
              <a:lnSpc>
                <a:spcPct val="90000"/>
              </a:lnSpc>
              <a:spcAft>
                <a:spcPct val="0"/>
              </a:spcAft>
            </a:pPr>
            <a:r>
              <a:rPr lang="en-US" altLang="en-US"/>
              <a:t>Independence gives flexibility, robustness</a:t>
            </a:r>
          </a:p>
        </p:txBody>
      </p:sp>
      <p:sp>
        <p:nvSpPr>
          <p:cNvPr id="26628" name="Slide Number Placeholder 3">
            <a:extLst>
              <a:ext uri="{FF2B5EF4-FFF2-40B4-BE49-F238E27FC236}">
                <a16:creationId xmlns:a16="http://schemas.microsoft.com/office/drawing/2014/main" id="{8B608F7E-D6F2-48C4-976B-6286186285C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fld id="{F85FB390-2B9B-4A25-AC47-2B8F19472247}" type="slidenum">
              <a:rPr lang="en-US" altLang="vi-VN" sz="1400">
                <a:latin typeface="Arial" panose="020B0604020202020204" pitchFamily="34" charset="0"/>
                <a:ea typeface="MS PGothic" panose="020B0600070205080204" pitchFamily="34" charset="-128"/>
              </a:rPr>
              <a:pPr/>
              <a:t>6</a:t>
            </a:fld>
            <a:endParaRPr lang="en-US" altLang="vi-VN" sz="1400">
              <a:latin typeface="Arial" panose="020B0604020202020204" pitchFamily="34" charset="0"/>
              <a:ea typeface="MS PGothic" panose="020B0600070205080204" pitchFamily="34" charset="-128"/>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DEBBCB3B-45F8-479C-B600-7F861CE7573A}"/>
              </a:ext>
            </a:extLst>
          </p:cNvPr>
          <p:cNvSpPr>
            <a:spLocks noGrp="1" noChangeArrowheads="1"/>
          </p:cNvSpPr>
          <p:nvPr>
            <p:ph type="title"/>
          </p:nvPr>
        </p:nvSpPr>
        <p:spPr/>
        <p:txBody>
          <a:bodyPr/>
          <a:lstStyle/>
          <a:p>
            <a:pPr eaLnBrk="1" fontAlgn="auto" hangingPunct="1">
              <a:spcAft>
                <a:spcPts val="0"/>
              </a:spcAft>
              <a:defRPr/>
            </a:pPr>
            <a:r>
              <a:rPr lang="en-US"/>
              <a:t>The Controller</a:t>
            </a:r>
          </a:p>
        </p:txBody>
      </p:sp>
      <p:sp>
        <p:nvSpPr>
          <p:cNvPr id="28675" name="Rectangle 3">
            <a:extLst>
              <a:ext uri="{FF2B5EF4-FFF2-40B4-BE49-F238E27FC236}">
                <a16:creationId xmlns:a16="http://schemas.microsoft.com/office/drawing/2014/main" id="{801B090B-9966-4414-95E4-5D94A2B6EA91}"/>
              </a:ext>
            </a:extLst>
          </p:cNvPr>
          <p:cNvSpPr>
            <a:spLocks noGrp="1" noChangeArrowheads="1"/>
          </p:cNvSpPr>
          <p:nvPr>
            <p:ph idx="1"/>
          </p:nvPr>
        </p:nvSpPr>
        <p:spPr>
          <a:xfrm>
            <a:off x="304800" y="1752600"/>
            <a:ext cx="8610600" cy="4114800"/>
          </a:xfrm>
        </p:spPr>
        <p:txBody>
          <a:bodyPr/>
          <a:lstStyle/>
          <a:p>
            <a:pPr marL="273050" eaLnBrk="1" hangingPunct="1">
              <a:spcAft>
                <a:spcPct val="0"/>
              </a:spcAft>
            </a:pPr>
            <a:r>
              <a:rPr lang="en-US" altLang="en-US"/>
              <a:t>The Controller decides what the model is to do</a:t>
            </a:r>
          </a:p>
          <a:p>
            <a:pPr marL="273050" eaLnBrk="1" hangingPunct="1">
              <a:spcAft>
                <a:spcPct val="0"/>
              </a:spcAft>
            </a:pPr>
            <a:r>
              <a:rPr lang="en-US" altLang="en-US"/>
              <a:t>Often, the user is put in control by means of a GUI</a:t>
            </a:r>
          </a:p>
          <a:p>
            <a:pPr marL="547688" lvl="1" indent="-182563" eaLnBrk="1" hangingPunct="1">
              <a:spcAft>
                <a:spcPct val="0"/>
              </a:spcAft>
            </a:pPr>
            <a:r>
              <a:rPr lang="en-US" altLang="en-US"/>
              <a:t>in this case, the GUI and the Controller are often the same</a:t>
            </a:r>
          </a:p>
          <a:p>
            <a:pPr marL="273050" eaLnBrk="1" hangingPunct="1">
              <a:spcAft>
                <a:spcPct val="0"/>
              </a:spcAft>
            </a:pPr>
            <a:r>
              <a:rPr lang="en-US" altLang="en-US"/>
              <a:t>The Controller and the Model can almost always be separated (what to do versus how to do it)</a:t>
            </a:r>
          </a:p>
          <a:p>
            <a:pPr marL="273050" eaLnBrk="1" hangingPunct="1">
              <a:spcAft>
                <a:spcPct val="0"/>
              </a:spcAft>
            </a:pPr>
            <a:r>
              <a:rPr lang="en-US" altLang="en-US"/>
              <a:t>The design of the Controller depends on the Model</a:t>
            </a:r>
          </a:p>
          <a:p>
            <a:pPr marL="273050" eaLnBrk="1" hangingPunct="1">
              <a:spcAft>
                <a:spcPct val="0"/>
              </a:spcAft>
            </a:pPr>
            <a:r>
              <a:rPr lang="en-US" altLang="en-US"/>
              <a:t>The Model should </a:t>
            </a:r>
            <a:r>
              <a:rPr lang="en-US" altLang="en-US" i="1"/>
              <a:t>not</a:t>
            </a:r>
            <a:r>
              <a:rPr lang="en-US" altLang="en-US"/>
              <a:t> depend on the Controller</a:t>
            </a:r>
          </a:p>
        </p:txBody>
      </p:sp>
      <p:sp>
        <p:nvSpPr>
          <p:cNvPr id="28676" name="Slide Number Placeholder 3">
            <a:extLst>
              <a:ext uri="{FF2B5EF4-FFF2-40B4-BE49-F238E27FC236}">
                <a16:creationId xmlns:a16="http://schemas.microsoft.com/office/drawing/2014/main" id="{537297C2-ED31-4145-95BC-5A2CA005DE5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fld id="{F3B32100-D46F-406C-9625-19E22D27B9EE}" type="slidenum">
              <a:rPr lang="en-US" altLang="vi-VN" sz="1400">
                <a:latin typeface="Arial" panose="020B0604020202020204" pitchFamily="34" charset="0"/>
                <a:ea typeface="MS PGothic" panose="020B0600070205080204" pitchFamily="34" charset="-128"/>
              </a:rPr>
              <a:pPr/>
              <a:t>7</a:t>
            </a:fld>
            <a:endParaRPr lang="en-US" altLang="vi-VN" sz="1400">
              <a:latin typeface="Arial" panose="020B0604020202020204" pitchFamily="34" charset="0"/>
              <a:ea typeface="MS PGothic" panose="020B0600070205080204" pitchFamily="34" charset="-12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36681650-5BCF-46EB-A808-15F8DD260BF0}"/>
              </a:ext>
            </a:extLst>
          </p:cNvPr>
          <p:cNvSpPr>
            <a:spLocks noGrp="1" noChangeArrowheads="1"/>
          </p:cNvSpPr>
          <p:nvPr>
            <p:ph type="title"/>
          </p:nvPr>
        </p:nvSpPr>
        <p:spPr/>
        <p:txBody>
          <a:bodyPr/>
          <a:lstStyle/>
          <a:p>
            <a:pPr eaLnBrk="1" fontAlgn="auto" hangingPunct="1">
              <a:spcAft>
                <a:spcPts val="0"/>
              </a:spcAft>
              <a:defRPr/>
            </a:pPr>
            <a:r>
              <a:rPr lang="en-US"/>
              <a:t>The View</a:t>
            </a:r>
          </a:p>
        </p:txBody>
      </p:sp>
      <p:sp>
        <p:nvSpPr>
          <p:cNvPr id="30723" name="Rectangle 3">
            <a:extLst>
              <a:ext uri="{FF2B5EF4-FFF2-40B4-BE49-F238E27FC236}">
                <a16:creationId xmlns:a16="http://schemas.microsoft.com/office/drawing/2014/main" id="{12B847EA-05AF-43C2-8F01-F6C2A4F61049}"/>
              </a:ext>
            </a:extLst>
          </p:cNvPr>
          <p:cNvSpPr>
            <a:spLocks noGrp="1" noChangeArrowheads="1"/>
          </p:cNvSpPr>
          <p:nvPr>
            <p:ph idx="1"/>
          </p:nvPr>
        </p:nvSpPr>
        <p:spPr>
          <a:xfrm>
            <a:off x="304800" y="1752600"/>
            <a:ext cx="8534400" cy="4114800"/>
          </a:xfrm>
        </p:spPr>
        <p:txBody>
          <a:bodyPr/>
          <a:lstStyle/>
          <a:p>
            <a:pPr marL="273050" eaLnBrk="1" hangingPunct="1">
              <a:spcAft>
                <a:spcPct val="0"/>
              </a:spcAft>
            </a:pPr>
            <a:r>
              <a:rPr lang="en-US" altLang="en-US"/>
              <a:t>Typically, the user has to be able to see, or </a:t>
            </a:r>
            <a:r>
              <a:rPr lang="en-US" altLang="en-US" i="1"/>
              <a:t>view</a:t>
            </a:r>
            <a:r>
              <a:rPr lang="en-US" altLang="en-US"/>
              <a:t>, what the program is doing</a:t>
            </a:r>
          </a:p>
          <a:p>
            <a:pPr marL="273050" eaLnBrk="1" hangingPunct="1">
              <a:spcAft>
                <a:spcPct val="0"/>
              </a:spcAft>
            </a:pPr>
            <a:r>
              <a:rPr lang="en-US" altLang="en-US"/>
              <a:t>The View shows what the Model is doing</a:t>
            </a:r>
          </a:p>
          <a:p>
            <a:pPr marL="547688" lvl="1" indent="-182563" eaLnBrk="1" hangingPunct="1">
              <a:spcAft>
                <a:spcPct val="0"/>
              </a:spcAft>
            </a:pPr>
            <a:r>
              <a:rPr lang="en-US" altLang="en-US"/>
              <a:t>The View is a passive observer; it should not affect the model</a:t>
            </a:r>
          </a:p>
          <a:p>
            <a:pPr marL="273050" eaLnBrk="1" hangingPunct="1">
              <a:spcAft>
                <a:spcPct val="0"/>
              </a:spcAft>
            </a:pPr>
            <a:r>
              <a:rPr lang="en-US" altLang="en-US"/>
              <a:t>The Model should be independent of the View, but (but it can provide access methods)</a:t>
            </a:r>
          </a:p>
          <a:p>
            <a:pPr marL="273050" eaLnBrk="1" hangingPunct="1">
              <a:spcAft>
                <a:spcPct val="0"/>
              </a:spcAft>
            </a:pPr>
            <a:r>
              <a:rPr lang="en-US" altLang="en-US"/>
              <a:t>The View should </a:t>
            </a:r>
            <a:r>
              <a:rPr lang="en-US" altLang="en-US" b="1" i="1"/>
              <a:t>not</a:t>
            </a:r>
            <a:r>
              <a:rPr lang="en-US" altLang="en-US"/>
              <a:t> display what the Controller </a:t>
            </a:r>
            <a:r>
              <a:rPr lang="en-US" altLang="en-US" b="1" i="1"/>
              <a:t>thinks</a:t>
            </a:r>
            <a:r>
              <a:rPr lang="en-US" altLang="en-US"/>
              <a:t> is happening</a:t>
            </a:r>
          </a:p>
          <a:p>
            <a:pPr marL="273050" eaLnBrk="1" hangingPunct="1">
              <a:spcAft>
                <a:spcPct val="0"/>
              </a:spcAft>
            </a:pPr>
            <a:endParaRPr lang="en-US" altLang="en-US"/>
          </a:p>
        </p:txBody>
      </p:sp>
      <p:sp>
        <p:nvSpPr>
          <p:cNvPr id="30724" name="Slide Number Placeholder 3">
            <a:extLst>
              <a:ext uri="{FF2B5EF4-FFF2-40B4-BE49-F238E27FC236}">
                <a16:creationId xmlns:a16="http://schemas.microsoft.com/office/drawing/2014/main" id="{B37C6BF2-15CE-4A68-8AA0-02CADA2F5C9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fld id="{A3CC2D71-9616-4155-A7C0-FC40136A7502}" type="slidenum">
              <a:rPr lang="en-US" altLang="vi-VN" sz="1400">
                <a:latin typeface="Arial" panose="020B0604020202020204" pitchFamily="34" charset="0"/>
                <a:ea typeface="MS PGothic" panose="020B0600070205080204" pitchFamily="34" charset="-128"/>
              </a:rPr>
              <a:pPr/>
              <a:t>8</a:t>
            </a:fld>
            <a:endParaRPr lang="en-US" altLang="vi-VN" sz="1400">
              <a:latin typeface="Arial" panose="020B0604020202020204" pitchFamily="34" charset="0"/>
              <a:ea typeface="MS PGothic" panose="020B0600070205080204" pitchFamily="34" charset="-12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C791BF70-AEB0-49FF-8818-1572A3591DE2}"/>
              </a:ext>
            </a:extLst>
          </p:cNvPr>
          <p:cNvSpPr>
            <a:spLocks noGrp="1" noChangeArrowheads="1"/>
          </p:cNvSpPr>
          <p:nvPr>
            <p:ph type="title"/>
          </p:nvPr>
        </p:nvSpPr>
        <p:spPr>
          <a:xfrm>
            <a:off x="304800" y="381000"/>
            <a:ext cx="8382000" cy="914400"/>
          </a:xfrm>
        </p:spPr>
        <p:txBody>
          <a:bodyPr/>
          <a:lstStyle/>
          <a:p>
            <a:pPr eaLnBrk="1" fontAlgn="auto" hangingPunct="1">
              <a:spcAft>
                <a:spcPts val="0"/>
              </a:spcAft>
              <a:defRPr/>
            </a:pPr>
            <a:r>
              <a:rPr lang="en-US" dirty="0"/>
              <a:t>Combining Controller and View</a:t>
            </a:r>
          </a:p>
        </p:txBody>
      </p:sp>
      <p:sp>
        <p:nvSpPr>
          <p:cNvPr id="32771" name="Rectangle 3">
            <a:extLst>
              <a:ext uri="{FF2B5EF4-FFF2-40B4-BE49-F238E27FC236}">
                <a16:creationId xmlns:a16="http://schemas.microsoft.com/office/drawing/2014/main" id="{492E278C-6CAD-4053-8AEF-ED86ECA94633}"/>
              </a:ext>
            </a:extLst>
          </p:cNvPr>
          <p:cNvSpPr>
            <a:spLocks noGrp="1" noChangeArrowheads="1"/>
          </p:cNvSpPr>
          <p:nvPr>
            <p:ph idx="1"/>
          </p:nvPr>
        </p:nvSpPr>
        <p:spPr>
          <a:xfrm>
            <a:off x="304800" y="1752600"/>
            <a:ext cx="8458200" cy="4648200"/>
          </a:xfrm>
        </p:spPr>
        <p:txBody>
          <a:bodyPr/>
          <a:lstStyle/>
          <a:p>
            <a:pPr marL="273050" eaLnBrk="1" hangingPunct="1">
              <a:spcAft>
                <a:spcPct val="0"/>
              </a:spcAft>
            </a:pPr>
            <a:r>
              <a:rPr lang="en-US" altLang="en-US"/>
              <a:t>Sometimes the Controller and View are combined, especially in small programs</a:t>
            </a:r>
          </a:p>
          <a:p>
            <a:pPr marL="273050" eaLnBrk="1" hangingPunct="1">
              <a:spcAft>
                <a:spcPct val="0"/>
              </a:spcAft>
            </a:pPr>
            <a:r>
              <a:rPr lang="en-US" altLang="en-US"/>
              <a:t>Combining the Controller and View is appropriate if they are very interdependent</a:t>
            </a:r>
          </a:p>
          <a:p>
            <a:pPr marL="273050" eaLnBrk="1" hangingPunct="1">
              <a:spcAft>
                <a:spcPct val="0"/>
              </a:spcAft>
            </a:pPr>
            <a:r>
              <a:rPr lang="en-US" altLang="en-US"/>
              <a:t>The Model should still be independent</a:t>
            </a:r>
          </a:p>
          <a:p>
            <a:pPr marL="273050" eaLnBrk="1" hangingPunct="1">
              <a:spcAft>
                <a:spcPct val="0"/>
              </a:spcAft>
            </a:pPr>
            <a:r>
              <a:rPr lang="en-US" altLang="en-US" i="1"/>
              <a:t>Never</a:t>
            </a:r>
            <a:r>
              <a:rPr lang="en-US" altLang="en-US"/>
              <a:t> mix Model code with GUI code!</a:t>
            </a:r>
          </a:p>
        </p:txBody>
      </p:sp>
      <p:sp>
        <p:nvSpPr>
          <p:cNvPr id="32772" name="Slide Number Placeholder 3">
            <a:extLst>
              <a:ext uri="{FF2B5EF4-FFF2-40B4-BE49-F238E27FC236}">
                <a16:creationId xmlns:a16="http://schemas.microsoft.com/office/drawing/2014/main" id="{CBAE276E-996B-478D-83ED-3DA0DD371BF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fld id="{CACD4AB0-70AB-4C20-BAD3-5E6374AC859B}" type="slidenum">
              <a:rPr lang="en-US" altLang="vi-VN" sz="1400">
                <a:latin typeface="Arial" panose="020B0604020202020204" pitchFamily="34" charset="0"/>
                <a:ea typeface="MS PGothic" panose="020B0600070205080204" pitchFamily="34" charset="-128"/>
              </a:rPr>
              <a:pPr/>
              <a:t>9</a:t>
            </a:fld>
            <a:endParaRPr lang="en-US" altLang="vi-VN" sz="1400">
              <a:latin typeface="Arial" panose="020B0604020202020204" pitchFamily="34" charset="0"/>
              <a:ea typeface="MS PGothic" panose="020B0600070205080204" pitchFamily="34" charset="-128"/>
            </a:endParaRPr>
          </a:p>
        </p:txBody>
      </p:sp>
    </p:spTree>
  </p:cSld>
  <p:clrMapOvr>
    <a:masterClrMapping/>
  </p:clrMapOvr>
</p:sld>
</file>

<file path=ppt/theme/theme1.xml><?xml version="1.0" encoding="utf-8"?>
<a:theme xmlns:a="http://schemas.openxmlformats.org/drawingml/2006/main" name="Theme1">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id="{FD921029-C7BB-4AC6-88E3-5E223C1A02A2}" vid="{CA4694F6-6DD3-4BA1-8EF2-8F2D96E55083}"/>
    </a:ext>
  </a:ext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1520</TotalTime>
  <Words>1506</Words>
  <Application>Microsoft Office PowerPoint</Application>
  <PresentationFormat>On-screen Show (4:3)</PresentationFormat>
  <Paragraphs>231</Paragraphs>
  <Slides>35</Slides>
  <Notes>10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35</vt:i4>
      </vt:variant>
    </vt:vector>
  </HeadingPairs>
  <TitlesOfParts>
    <vt:vector size="45" baseType="lpstr">
      <vt:lpstr>Arial</vt:lpstr>
      <vt:lpstr>Arial heading</vt:lpstr>
      <vt:lpstr>Calibri</vt:lpstr>
      <vt:lpstr>Noto Sans Symbols</vt:lpstr>
      <vt:lpstr>tex-gyre-adventor</vt:lpstr>
      <vt:lpstr>Times</vt:lpstr>
      <vt:lpstr>Times New Roman</vt:lpstr>
      <vt:lpstr>Wingdings 2</vt:lpstr>
      <vt:lpstr>Theme1</vt:lpstr>
      <vt:lpstr>1_508 Lecture</vt:lpstr>
      <vt:lpstr>Systems Analysis and Design</vt:lpstr>
      <vt:lpstr>Learning Objectives</vt:lpstr>
      <vt:lpstr>Definition (1 of 2)</vt:lpstr>
      <vt:lpstr>Definition (1 of 2)</vt:lpstr>
      <vt:lpstr>Pros and Cons</vt:lpstr>
      <vt:lpstr>The Model</vt:lpstr>
      <vt:lpstr>The Controller</vt:lpstr>
      <vt:lpstr>The View</vt:lpstr>
      <vt:lpstr>Combining Controller and View</vt:lpstr>
      <vt:lpstr>Learning Objectives</vt:lpstr>
      <vt:lpstr>MVC Misunderstood</vt:lpstr>
      <vt:lpstr>MVC: Different Understanding (1 of 3)</vt:lpstr>
      <vt:lpstr>MVC: Different Understanding (2 of 3)</vt:lpstr>
      <vt:lpstr>Different understanding</vt:lpstr>
      <vt:lpstr>PowerPoint Presentation</vt:lpstr>
      <vt:lpstr>Learning Objectives</vt:lpstr>
      <vt:lpstr>How MVC Work: 1st Type</vt:lpstr>
      <vt:lpstr>How MVC Work: 2nd Type</vt:lpstr>
      <vt:lpstr>Execution Process</vt:lpstr>
      <vt:lpstr>How MVC Work: MVVC Model</vt:lpstr>
      <vt:lpstr>Improvement of MVC: Multitier architecture (or n-tier or multilayer)</vt:lpstr>
      <vt:lpstr>Microsoft Layered Application Architecture (1 of 2)</vt:lpstr>
      <vt:lpstr>Microsoft Layered Application Architecture (2 of 2)</vt:lpstr>
      <vt:lpstr>Learning Objectives</vt:lpstr>
      <vt:lpstr>PowerPoint Presentation</vt:lpstr>
      <vt:lpstr>PowerPoint Presentation</vt:lpstr>
      <vt:lpstr>MVC: Java Server Pages</vt:lpstr>
      <vt:lpstr>MVC: Android</vt:lpstr>
      <vt:lpstr>MVC: iOS</vt:lpstr>
      <vt:lpstr>MVC: PHP</vt:lpstr>
      <vt:lpstr>MVC: Python - Django</vt:lpstr>
      <vt:lpstr>MVC: RUP</vt:lpstr>
      <vt:lpstr>Key points</vt:lpstr>
      <vt:lpstr>The End</vt:lpstr>
      <vt:lpstr>TIME TO WAKE UP</vt:lpstr>
    </vt:vector>
  </TitlesOfParts>
  <Company>Test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Procedural thinking</dc:title>
  <dc:creator>Villanova</dc:creator>
  <cp:lastModifiedBy>Trinh Bao Ngoc</cp:lastModifiedBy>
  <cp:revision>56</cp:revision>
  <cp:lastPrinted>2000-10-11T20:31:11Z</cp:lastPrinted>
  <dcterms:created xsi:type="dcterms:W3CDTF">2000-02-21T20:07:19Z</dcterms:created>
  <dcterms:modified xsi:type="dcterms:W3CDTF">2021-11-25T02:19:09Z</dcterms:modified>
</cp:coreProperties>
</file>