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56">
          <p15:clr>
            <a:srgbClr val="A4A3A4"/>
          </p15:clr>
        </p15:guide>
        <p15:guide id="2" pos="340">
          <p15:clr>
            <a:srgbClr val="A4A3A4"/>
          </p15:clr>
        </p15:guide>
        <p15:guide id="3" orient="horz" pos="3974">
          <p15:clr>
            <a:srgbClr val="A4A3A4"/>
          </p15:clr>
        </p15:guide>
        <p15:guide id="4" orient="horz" pos="4319">
          <p15:clr>
            <a:srgbClr val="A4A3A4"/>
          </p15:clr>
        </p15:guide>
        <p15:guide id="5">
          <p15:clr>
            <a:srgbClr val="A4A3A4"/>
          </p15:clr>
        </p15:guide>
      </p15:sldGuideLst>
    </p:ext>
    <p:ext uri="http://customooxmlschemas.google.com/">
      <go:slidesCustomData xmlns:go="http://customooxmlschemas.google.com/" r:id="rId49" roundtripDataSignature="AMtx7miKyEydKiqOEofE6Qzt4rSVuByT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9DFE0-A953-4159-89A7-286F2F2BD57A}">
  <a:tblStyle styleId="{AC59DFE0-A953-4159-89A7-286F2F2BD57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56" orient="horz"/>
        <p:guide pos="340"/>
        <p:guide pos="3974" orient="horz"/>
        <p:guide pos="4319" orient="horz"/>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b="0" i="0" lang="en-IN"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marR="0" rtl="0" algn="l">
              <a:spcBef>
                <a:spcPts val="0"/>
              </a:spcBef>
              <a:spcAft>
                <a:spcPts val="0"/>
              </a:spcAft>
              <a:buClr>
                <a:schemeClr val="dk1"/>
              </a:buClr>
              <a:buSzPts val="1200"/>
              <a:buFont typeface="Arial"/>
              <a:buNone/>
            </a:pPr>
            <a:r>
              <a:rPr b="0" i="0" lang="en-IN" sz="1200" u="none" cap="none" strike="noStrike">
                <a:solidFill>
                  <a:schemeClr val="dk1"/>
                </a:solidFill>
                <a:latin typeface="Arial"/>
                <a:ea typeface="Arial"/>
                <a:cs typeface="Arial"/>
                <a:sym typeface="Arial"/>
              </a:rPr>
              <a:t>1) MathType Plugin</a:t>
            </a:r>
            <a:endParaRPr/>
          </a:p>
          <a:p>
            <a:pPr indent="0" lvl="0" marL="0" marR="0" rtl="0" algn="l">
              <a:spcBef>
                <a:spcPts val="0"/>
              </a:spcBef>
              <a:spcAft>
                <a:spcPts val="0"/>
              </a:spcAft>
              <a:buClr>
                <a:schemeClr val="dk1"/>
              </a:buClr>
              <a:buSzPts val="1200"/>
              <a:buFont typeface="Arial"/>
              <a:buNone/>
            </a:pPr>
            <a:r>
              <a:rPr b="0" i="0" lang="en-IN" sz="1200" u="none" cap="none" strike="noStrike">
                <a:solidFill>
                  <a:schemeClr val="dk1"/>
                </a:solidFill>
                <a:latin typeface="Arial"/>
                <a:ea typeface="Arial"/>
                <a:cs typeface="Arial"/>
                <a:sym typeface="Arial"/>
              </a:rPr>
              <a:t>2) Math Player (free versions available)</a:t>
            </a:r>
            <a:endParaRPr/>
          </a:p>
          <a:p>
            <a:pPr indent="0" lvl="0" marL="0" marR="0" rtl="0" algn="l">
              <a:spcBef>
                <a:spcPts val="0"/>
              </a:spcBef>
              <a:spcAft>
                <a:spcPts val="0"/>
              </a:spcAft>
              <a:buClr>
                <a:schemeClr val="dk1"/>
              </a:buClr>
              <a:buSzPts val="1200"/>
              <a:buFont typeface="Arial"/>
              <a:buNone/>
            </a:pPr>
            <a:r>
              <a:rPr b="0" i="0" lang="en-IN" sz="1200" u="none" cap="none" strike="noStrike">
                <a:solidFill>
                  <a:schemeClr val="dk1"/>
                </a:solidFill>
                <a:latin typeface="Arial"/>
                <a:ea typeface="Arial"/>
                <a:cs typeface="Arial"/>
                <a:sym typeface="Arial"/>
              </a:rPr>
              <a:t>3) NVDA Reader (free versions available)</a:t>
            </a:r>
            <a:endParaRPr/>
          </a:p>
        </p:txBody>
      </p:sp>
      <p:sp>
        <p:nvSpPr>
          <p:cNvPr id="175" name="Google Shape;175;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Opener">
  <p:cSld name="1_Chapter Opener">
    <p:spTree>
      <p:nvGrpSpPr>
        <p:cNvPr id="15" name="Shape 15"/>
        <p:cNvGrpSpPr/>
        <p:nvPr/>
      </p:nvGrpSpPr>
      <p:grpSpPr>
        <a:xfrm>
          <a:off x="0" y="0"/>
          <a:ext cx="0" cy="0"/>
          <a:chOff x="0" y="0"/>
          <a:chExt cx="0" cy="0"/>
        </a:xfrm>
      </p:grpSpPr>
      <p:sp>
        <p:nvSpPr>
          <p:cNvPr id="16" name="Google Shape;16;p43"/>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43"/>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8" name="Google Shape;18;p43"/>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9" name="Google Shape;19;p43"/>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0" name="Google Shape;20;p43"/>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4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4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3" name="Google Shape;23;p43"/>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ntent">
  <p:cSld name="Title and Four Content">
    <p:spTree>
      <p:nvGrpSpPr>
        <p:cNvPr id="85" name="Shape 85"/>
        <p:cNvGrpSpPr/>
        <p:nvPr/>
      </p:nvGrpSpPr>
      <p:grpSpPr>
        <a:xfrm>
          <a:off x="0" y="0"/>
          <a:ext cx="0" cy="0"/>
          <a:chOff x="0" y="0"/>
          <a:chExt cx="0" cy="0"/>
        </a:xfrm>
      </p:grpSpPr>
      <p:sp>
        <p:nvSpPr>
          <p:cNvPr id="86" name="Google Shape;86;p5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7" name="Google Shape;87;p5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5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5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0" name="Google Shape;90;p51"/>
          <p:cNvSpPr txBox="1"/>
          <p:nvPr>
            <p:ph idx="1" type="body"/>
          </p:nvPr>
        </p:nvSpPr>
        <p:spPr>
          <a:xfrm>
            <a:off x="457200" y="1556328"/>
            <a:ext cx="8229600" cy="89505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1" name="Google Shape;91;p51"/>
          <p:cNvSpPr txBox="1"/>
          <p:nvPr>
            <p:ph idx="2" type="body"/>
          </p:nvPr>
        </p:nvSpPr>
        <p:spPr>
          <a:xfrm>
            <a:off x="457200" y="2760292"/>
            <a:ext cx="8229600" cy="10767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2" name="Google Shape;92;p51"/>
          <p:cNvSpPr txBox="1"/>
          <p:nvPr>
            <p:ph idx="3" type="body"/>
          </p:nvPr>
        </p:nvSpPr>
        <p:spPr>
          <a:xfrm>
            <a:off x="457200" y="4016772"/>
            <a:ext cx="8229600" cy="101670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3" name="Google Shape;93;p51"/>
          <p:cNvSpPr txBox="1"/>
          <p:nvPr>
            <p:ph idx="4" type="body"/>
          </p:nvPr>
        </p:nvSpPr>
        <p:spPr>
          <a:xfrm>
            <a:off x="457200" y="5155500"/>
            <a:ext cx="8232775" cy="9119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ntent">
  <p:cSld name="Title and Five Content">
    <p:spTree>
      <p:nvGrpSpPr>
        <p:cNvPr id="94" name="Shape 94"/>
        <p:cNvGrpSpPr/>
        <p:nvPr/>
      </p:nvGrpSpPr>
      <p:grpSpPr>
        <a:xfrm>
          <a:off x="0" y="0"/>
          <a:ext cx="0" cy="0"/>
          <a:chOff x="0" y="0"/>
          <a:chExt cx="0" cy="0"/>
        </a:xfrm>
      </p:grpSpPr>
      <p:sp>
        <p:nvSpPr>
          <p:cNvPr id="95" name="Google Shape;95;p5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6" name="Google Shape;96;p5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7" name="Google Shape;97;p5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8" name="Google Shape;98;p5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9" name="Google Shape;99;p52"/>
          <p:cNvSpPr txBox="1"/>
          <p:nvPr>
            <p:ph idx="1" type="body"/>
          </p:nvPr>
        </p:nvSpPr>
        <p:spPr>
          <a:xfrm>
            <a:off x="457200" y="1556328"/>
            <a:ext cx="8229600" cy="70830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0" name="Google Shape;100;p52"/>
          <p:cNvSpPr txBox="1"/>
          <p:nvPr>
            <p:ph idx="2" type="body"/>
          </p:nvPr>
        </p:nvSpPr>
        <p:spPr>
          <a:xfrm>
            <a:off x="457200" y="2451377"/>
            <a:ext cx="8229600" cy="73543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1" name="Google Shape;101;p52"/>
          <p:cNvSpPr txBox="1"/>
          <p:nvPr>
            <p:ph idx="3" type="body"/>
          </p:nvPr>
        </p:nvSpPr>
        <p:spPr>
          <a:xfrm>
            <a:off x="457200" y="3486685"/>
            <a:ext cx="8229600" cy="71683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2" name="Google Shape;102;p52"/>
          <p:cNvSpPr txBox="1"/>
          <p:nvPr>
            <p:ph idx="4" type="body"/>
          </p:nvPr>
        </p:nvSpPr>
        <p:spPr>
          <a:xfrm>
            <a:off x="457200" y="4503386"/>
            <a:ext cx="8232775" cy="716828"/>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3" name="Google Shape;103;p52"/>
          <p:cNvSpPr txBox="1"/>
          <p:nvPr>
            <p:ph idx="5" type="body"/>
          </p:nvPr>
        </p:nvSpPr>
        <p:spPr>
          <a:xfrm>
            <a:off x="457200" y="5494338"/>
            <a:ext cx="8229600" cy="5556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ntent">
  <p:cSld name="Title and Six Content">
    <p:spTree>
      <p:nvGrpSpPr>
        <p:cNvPr id="104" name="Shape 104"/>
        <p:cNvGrpSpPr/>
        <p:nvPr/>
      </p:nvGrpSpPr>
      <p:grpSpPr>
        <a:xfrm>
          <a:off x="0" y="0"/>
          <a:ext cx="0" cy="0"/>
          <a:chOff x="0" y="0"/>
          <a:chExt cx="0" cy="0"/>
        </a:xfrm>
      </p:grpSpPr>
      <p:sp>
        <p:nvSpPr>
          <p:cNvPr id="105" name="Google Shape;105;p5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6" name="Google Shape;106;p5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7" name="Google Shape;107;p5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8" name="Google Shape;108;p5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9" name="Google Shape;109;p53"/>
          <p:cNvSpPr txBox="1"/>
          <p:nvPr>
            <p:ph idx="1" type="body"/>
          </p:nvPr>
        </p:nvSpPr>
        <p:spPr>
          <a:xfrm>
            <a:off x="457200" y="1556328"/>
            <a:ext cx="8229600" cy="59517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0" name="Google Shape;110;p53"/>
          <p:cNvSpPr txBox="1"/>
          <p:nvPr>
            <p:ph idx="2" type="body"/>
          </p:nvPr>
        </p:nvSpPr>
        <p:spPr>
          <a:xfrm>
            <a:off x="457200" y="2273743"/>
            <a:ext cx="8229600" cy="55491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1" name="Google Shape;111;p53"/>
          <p:cNvSpPr txBox="1"/>
          <p:nvPr>
            <p:ph idx="3" type="body"/>
          </p:nvPr>
        </p:nvSpPr>
        <p:spPr>
          <a:xfrm>
            <a:off x="457200" y="2950895"/>
            <a:ext cx="8229600" cy="53579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2" name="Google Shape;112;p53"/>
          <p:cNvSpPr txBox="1"/>
          <p:nvPr>
            <p:ph idx="4" type="body"/>
          </p:nvPr>
        </p:nvSpPr>
        <p:spPr>
          <a:xfrm>
            <a:off x="457200" y="3639492"/>
            <a:ext cx="8232775" cy="677152"/>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3" name="Google Shape;113;p53"/>
          <p:cNvSpPr txBox="1"/>
          <p:nvPr>
            <p:ph idx="5" type="body"/>
          </p:nvPr>
        </p:nvSpPr>
        <p:spPr>
          <a:xfrm>
            <a:off x="457200" y="4469451"/>
            <a:ext cx="8229600" cy="598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4" name="Google Shape;114;p53"/>
          <p:cNvSpPr txBox="1"/>
          <p:nvPr>
            <p:ph idx="6" type="body"/>
          </p:nvPr>
        </p:nvSpPr>
        <p:spPr>
          <a:xfrm>
            <a:off x="457200" y="5221288"/>
            <a:ext cx="8232775" cy="6413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ntent">
  <p:cSld name="Title and Seven Content">
    <p:spTree>
      <p:nvGrpSpPr>
        <p:cNvPr id="115" name="Shape 115"/>
        <p:cNvGrpSpPr/>
        <p:nvPr/>
      </p:nvGrpSpPr>
      <p:grpSpPr>
        <a:xfrm>
          <a:off x="0" y="0"/>
          <a:ext cx="0" cy="0"/>
          <a:chOff x="0" y="0"/>
          <a:chExt cx="0" cy="0"/>
        </a:xfrm>
      </p:grpSpPr>
      <p:sp>
        <p:nvSpPr>
          <p:cNvPr id="116" name="Google Shape;116;p5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7" name="Google Shape;117;p5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p5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9" name="Google Shape;119;p5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20" name="Google Shape;120;p54"/>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1" name="Google Shape;121;p54"/>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2" name="Google Shape;122;p54"/>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3" name="Google Shape;123;p54"/>
          <p:cNvSpPr txBox="1"/>
          <p:nvPr>
            <p:ph idx="4" type="body"/>
          </p:nvPr>
        </p:nvSpPr>
        <p:spPr>
          <a:xfrm>
            <a:off x="457200" y="3365732"/>
            <a:ext cx="8232775" cy="465069"/>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4" name="Google Shape;124;p54"/>
          <p:cNvSpPr txBox="1"/>
          <p:nvPr>
            <p:ph idx="5" type="body"/>
          </p:nvPr>
        </p:nvSpPr>
        <p:spPr>
          <a:xfrm>
            <a:off x="457200" y="3938594"/>
            <a:ext cx="8229600" cy="443837"/>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5" name="Google Shape;125;p54"/>
          <p:cNvSpPr txBox="1"/>
          <p:nvPr>
            <p:ph idx="6" type="body"/>
          </p:nvPr>
        </p:nvSpPr>
        <p:spPr>
          <a:xfrm>
            <a:off x="457200" y="4569758"/>
            <a:ext cx="8232775" cy="464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6" name="Google Shape;126;p54"/>
          <p:cNvSpPr txBox="1"/>
          <p:nvPr>
            <p:ph idx="7" type="body"/>
          </p:nvPr>
        </p:nvSpPr>
        <p:spPr>
          <a:xfrm>
            <a:off x="457200" y="5221288"/>
            <a:ext cx="8229600" cy="551633"/>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ntent">
  <p:cSld name="Title and Eight Content">
    <p:spTree>
      <p:nvGrpSpPr>
        <p:cNvPr id="127" name="Shape 127"/>
        <p:cNvGrpSpPr/>
        <p:nvPr/>
      </p:nvGrpSpPr>
      <p:grpSpPr>
        <a:xfrm>
          <a:off x="0" y="0"/>
          <a:ext cx="0" cy="0"/>
          <a:chOff x="0" y="0"/>
          <a:chExt cx="0" cy="0"/>
        </a:xfrm>
      </p:grpSpPr>
      <p:sp>
        <p:nvSpPr>
          <p:cNvPr id="128" name="Google Shape;128;p5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9" name="Google Shape;129;p5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0" name="Google Shape;130;p5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1" name="Google Shape;131;p5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32" name="Google Shape;132;p55"/>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3" name="Google Shape;133;p55"/>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4" name="Google Shape;134;p55"/>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5" name="Google Shape;135;p55"/>
          <p:cNvSpPr txBox="1"/>
          <p:nvPr>
            <p:ph idx="4" type="body"/>
          </p:nvPr>
        </p:nvSpPr>
        <p:spPr>
          <a:xfrm>
            <a:off x="457200" y="3365732"/>
            <a:ext cx="8232775" cy="38553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6" name="Google Shape;136;p55"/>
          <p:cNvSpPr txBox="1"/>
          <p:nvPr>
            <p:ph idx="5" type="body"/>
          </p:nvPr>
        </p:nvSpPr>
        <p:spPr>
          <a:xfrm>
            <a:off x="457200" y="3938595"/>
            <a:ext cx="8229600" cy="3780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7" name="Google Shape;137;p55"/>
          <p:cNvSpPr txBox="1"/>
          <p:nvPr>
            <p:ph idx="6" type="body"/>
          </p:nvPr>
        </p:nvSpPr>
        <p:spPr>
          <a:xfrm>
            <a:off x="457200" y="4503969"/>
            <a:ext cx="8232775" cy="3842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8" name="Google Shape;138;p55"/>
          <p:cNvSpPr txBox="1"/>
          <p:nvPr>
            <p:ph idx="7" type="body"/>
          </p:nvPr>
        </p:nvSpPr>
        <p:spPr>
          <a:xfrm>
            <a:off x="457200" y="5069348"/>
            <a:ext cx="8229600" cy="451321"/>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39" name="Google Shape;139;p55"/>
          <p:cNvSpPr txBox="1"/>
          <p:nvPr>
            <p:ph idx="8" type="body"/>
          </p:nvPr>
        </p:nvSpPr>
        <p:spPr>
          <a:xfrm>
            <a:off x="457200" y="5614988"/>
            <a:ext cx="8232775" cy="4445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p:cSld name="Figure + Caption">
    <p:spTree>
      <p:nvGrpSpPr>
        <p:cNvPr id="140" name="Shape 140"/>
        <p:cNvGrpSpPr/>
        <p:nvPr/>
      </p:nvGrpSpPr>
      <p:grpSpPr>
        <a:xfrm>
          <a:off x="0" y="0"/>
          <a:ext cx="0" cy="0"/>
          <a:chOff x="0" y="0"/>
          <a:chExt cx="0" cy="0"/>
        </a:xfrm>
      </p:grpSpPr>
      <p:sp>
        <p:nvSpPr>
          <p:cNvPr id="141" name="Google Shape;141;p56"/>
          <p:cNvSpPr txBox="1"/>
          <p:nvPr>
            <p:ph type="title"/>
          </p:nvPr>
        </p:nvSpPr>
        <p:spPr>
          <a:xfrm>
            <a:off x="457200" y="228600"/>
            <a:ext cx="8229600" cy="1066799"/>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2" name="Google Shape;142;p56"/>
          <p:cNvSpPr txBox="1"/>
          <p:nvPr>
            <p:ph idx="1" type="body"/>
          </p:nvPr>
        </p:nvSpPr>
        <p:spPr>
          <a:xfrm>
            <a:off x="457200" y="5368160"/>
            <a:ext cx="8229600" cy="916856"/>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3" name="Google Shape;143;p5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4" name="Google Shape;144;p5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5" name="Google Shape;145;p5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46" name="Shape 146"/>
        <p:cNvGrpSpPr/>
        <p:nvPr/>
      </p:nvGrpSpPr>
      <p:grpSpPr>
        <a:xfrm>
          <a:off x="0" y="0"/>
          <a:ext cx="0" cy="0"/>
          <a:chOff x="0" y="0"/>
          <a:chExt cx="0" cy="0"/>
        </a:xfrm>
      </p:grpSpPr>
      <p:sp>
        <p:nvSpPr>
          <p:cNvPr id="147" name="Google Shape;147;p57"/>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57"/>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49" name="Google Shape;149;p57"/>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1"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50" name="Google Shape;150;p57"/>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51" name="Google Shape;151;p57"/>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2" name="Google Shape;152;p5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3" name="Google Shape;153;p5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154" name="Shape 154"/>
        <p:cNvGrpSpPr/>
        <p:nvPr/>
      </p:nvGrpSpPr>
      <p:grpSpPr>
        <a:xfrm>
          <a:off x="0" y="0"/>
          <a:ext cx="0" cy="0"/>
          <a:chOff x="0" y="0"/>
          <a:chExt cx="0" cy="0"/>
        </a:xfrm>
      </p:grpSpPr>
      <p:sp>
        <p:nvSpPr>
          <p:cNvPr id="155" name="Google Shape;155;p58"/>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6" name="Google Shape;156;p58"/>
          <p:cNvSpPr txBox="1"/>
          <p:nvPr>
            <p:ph idx="1" type="body"/>
          </p:nvPr>
        </p:nvSpPr>
        <p:spPr>
          <a:xfrm>
            <a:off x="457200" y="816429"/>
            <a:ext cx="8229600" cy="40276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57" name="Google Shape;157;p58"/>
          <p:cNvSpPr txBox="1"/>
          <p:nvPr>
            <p:ph idx="2"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58" name="Google Shape;158;p5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9" name="Google Shape;159;p5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0" name="Google Shape;160;p5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1" name="Shape 161"/>
        <p:cNvGrpSpPr/>
        <p:nvPr/>
      </p:nvGrpSpPr>
      <p:grpSpPr>
        <a:xfrm>
          <a:off x="0" y="0"/>
          <a:ext cx="0" cy="0"/>
          <a:chOff x="0" y="0"/>
          <a:chExt cx="0" cy="0"/>
        </a:xfrm>
      </p:grpSpPr>
      <p:sp>
        <p:nvSpPr>
          <p:cNvPr id="162" name="Google Shape;162;p59"/>
          <p:cNvSpPr txBox="1"/>
          <p:nvPr>
            <p:ph type="title"/>
          </p:nvPr>
        </p:nvSpPr>
        <p:spPr>
          <a:xfrm>
            <a:off x="685800" y="1447800"/>
            <a:ext cx="7772400" cy="21526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3" name="Google Shape;163;p59"/>
          <p:cNvSpPr txBox="1"/>
          <p:nvPr>
            <p:ph idx="1" type="body"/>
          </p:nvPr>
        </p:nvSpPr>
        <p:spPr>
          <a:xfrm>
            <a:off x="674687" y="3962400"/>
            <a:ext cx="7794626" cy="1752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600"/>
              </a:spcBef>
              <a:spcAft>
                <a:spcPts val="0"/>
              </a:spcAft>
              <a:buClr>
                <a:srgbClr val="007FA3"/>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164" name="Google Shape;164;p5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5" name="Google Shape;165;p5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6" name="Google Shape;166;p5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7" name="Shape 167"/>
        <p:cNvGrpSpPr/>
        <p:nvPr/>
      </p:nvGrpSpPr>
      <p:grpSpPr>
        <a:xfrm>
          <a:off x="0" y="0"/>
          <a:ext cx="0" cy="0"/>
          <a:chOff x="0" y="0"/>
          <a:chExt cx="0" cy="0"/>
        </a:xfrm>
      </p:grpSpPr>
      <p:sp>
        <p:nvSpPr>
          <p:cNvPr id="168" name="Google Shape;168;p60"/>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9" name="Google Shape;169;p6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70" name="Google Shape;170;p6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71" name="Google Shape;171;p6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24" name="Shape 24"/>
        <p:cNvGrpSpPr/>
        <p:nvPr/>
      </p:nvGrpSpPr>
      <p:grpSpPr>
        <a:xfrm>
          <a:off x="0" y="0"/>
          <a:ext cx="0" cy="0"/>
          <a:chOff x="0" y="0"/>
          <a:chExt cx="0" cy="0"/>
        </a:xfrm>
      </p:grpSpPr>
      <p:sp>
        <p:nvSpPr>
          <p:cNvPr id="25" name="Google Shape;25;p61"/>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 name="Google Shape;26;p61"/>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7" name="Google Shape;27;p61"/>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8" name="Google Shape;28;p61"/>
          <p:cNvSpPr txBox="1"/>
          <p:nvPr>
            <p:ph idx="3" type="body"/>
          </p:nvPr>
        </p:nvSpPr>
        <p:spPr>
          <a:xfrm>
            <a:off x="5029200" y="3200401"/>
            <a:ext cx="3657600" cy="6027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9" name="Google Shape;29;p61"/>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0" name="Google Shape;30;p6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p6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61"/>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33" name="Google Shape;33;p61"/>
          <p:cNvSpPr txBox="1"/>
          <p:nvPr>
            <p:ph idx="5" type="body"/>
          </p:nvPr>
        </p:nvSpPr>
        <p:spPr>
          <a:xfrm>
            <a:off x="5029200" y="4640263"/>
            <a:ext cx="3675063" cy="10509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1500"/>
              </a:spcBef>
              <a:spcAft>
                <a:spcPts val="0"/>
              </a:spcAft>
              <a:buSzPts val="16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6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6" name="Google Shape;36;p6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6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44" name="Shape 44"/>
        <p:cNvGrpSpPr/>
        <p:nvPr/>
      </p:nvGrpSpPr>
      <p:grpSpPr>
        <a:xfrm>
          <a:off x="0" y="0"/>
          <a:ext cx="0" cy="0"/>
          <a:chOff x="0" y="0"/>
          <a:chExt cx="0" cy="0"/>
        </a:xfrm>
      </p:grpSpPr>
      <p:sp>
        <p:nvSpPr>
          <p:cNvPr id="45" name="Google Shape;45;p4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6" name="Google Shape;46;p4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7" name="Google Shape;47;p4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p4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49" name="Google Shape;49;p45"/>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50" name="Shape 50"/>
        <p:cNvGrpSpPr/>
        <p:nvPr/>
      </p:nvGrpSpPr>
      <p:grpSpPr>
        <a:xfrm>
          <a:off x="0" y="0"/>
          <a:ext cx="0" cy="0"/>
          <a:chOff x="0" y="0"/>
          <a:chExt cx="0" cy="0"/>
        </a:xfrm>
      </p:grpSpPr>
      <p:sp>
        <p:nvSpPr>
          <p:cNvPr id="51" name="Google Shape;51;p4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2" name="Google Shape;52;p4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4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4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5" name="Google Shape;55;p46"/>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6" name="Google Shape;56;p46"/>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57" name="Shape 57"/>
        <p:cNvGrpSpPr/>
        <p:nvPr/>
      </p:nvGrpSpPr>
      <p:grpSpPr>
        <a:xfrm>
          <a:off x="0" y="0"/>
          <a:ext cx="0" cy="0"/>
          <a:chOff x="0" y="0"/>
          <a:chExt cx="0" cy="0"/>
        </a:xfrm>
      </p:grpSpPr>
      <p:sp>
        <p:nvSpPr>
          <p:cNvPr id="58" name="Google Shape;58;p4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 name="Google Shape;59;p4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0" name="Google Shape;60;p4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4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62" name="Google Shape;62;p47"/>
          <p:cNvSpPr txBox="1"/>
          <p:nvPr>
            <p:ph idx="1" type="body"/>
          </p:nvPr>
        </p:nvSpPr>
        <p:spPr>
          <a:xfrm>
            <a:off x="457200" y="1556327"/>
            <a:ext cx="8229600" cy="126378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3" name="Google Shape;63;p47"/>
          <p:cNvSpPr txBox="1"/>
          <p:nvPr>
            <p:ph idx="2" type="body"/>
          </p:nvPr>
        </p:nvSpPr>
        <p:spPr>
          <a:xfrm>
            <a:off x="457200" y="3063790"/>
            <a:ext cx="8229600" cy="11834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4" name="Google Shape;64;p47"/>
          <p:cNvSpPr txBox="1"/>
          <p:nvPr>
            <p:ph idx="3" type="body"/>
          </p:nvPr>
        </p:nvSpPr>
        <p:spPr>
          <a:xfrm>
            <a:off x="457200" y="4490938"/>
            <a:ext cx="8229600" cy="12605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wo Content">
  <p:cSld name="2_Title and Two Content">
    <p:spTree>
      <p:nvGrpSpPr>
        <p:cNvPr id="65" name="Shape 65"/>
        <p:cNvGrpSpPr/>
        <p:nvPr/>
      </p:nvGrpSpPr>
      <p:grpSpPr>
        <a:xfrm>
          <a:off x="0" y="0"/>
          <a:ext cx="0" cy="0"/>
          <a:chOff x="0" y="0"/>
          <a:chExt cx="0" cy="0"/>
        </a:xfrm>
      </p:grpSpPr>
      <p:sp>
        <p:nvSpPr>
          <p:cNvPr id="66" name="Google Shape;66;p4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7" name="Google Shape;67;p4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8" name="Google Shape;68;p4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9" name="Google Shape;69;p4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0" name="Google Shape;70;p48"/>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71" name="Google Shape;71;p48"/>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49"/>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49"/>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5" name="Google Shape;75;p49"/>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76" name="Google Shape;76;p4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7" name="Google Shape;77;p4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8" name="Google Shape;78;p4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79" name="Shape 79"/>
        <p:cNvGrpSpPr/>
        <p:nvPr/>
      </p:nvGrpSpPr>
      <p:grpSpPr>
        <a:xfrm>
          <a:off x="0" y="0"/>
          <a:ext cx="0" cy="0"/>
          <a:chOff x="0" y="0"/>
          <a:chExt cx="0" cy="0"/>
        </a:xfrm>
      </p:grpSpPr>
      <p:sp>
        <p:nvSpPr>
          <p:cNvPr id="80" name="Google Shape;80;p5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solidFill>
                  <a:schemeClr val="lt2"/>
                </a:solidFill>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1" name="Google Shape;81;p50"/>
          <p:cNvSpPr txBox="1"/>
          <p:nvPr>
            <p:ph idx="1" type="body"/>
          </p:nvPr>
        </p:nvSpPr>
        <p:spPr>
          <a:xfrm>
            <a:off x="457200" y="1557470"/>
            <a:ext cx="8229600" cy="4525963"/>
          </a:xfrm>
          <a:prstGeom prst="rect">
            <a:avLst/>
          </a:prstGeom>
          <a:noFill/>
          <a:ln>
            <a:noFill/>
          </a:ln>
        </p:spPr>
        <p:txBody>
          <a:bodyPr anchorCtr="0" anchor="t" bIns="91425" lIns="0" spcFirstLastPara="1" rIns="0" wrap="square" tIns="0">
            <a:noAutofit/>
          </a:bodyPr>
          <a:lstStyle>
            <a:lvl1pPr indent="-381000" lvl="0" marL="457200" algn="l">
              <a:lnSpc>
                <a:spcPct val="100000"/>
              </a:lnSpc>
              <a:spcBef>
                <a:spcPts val="1500"/>
              </a:spcBef>
              <a:spcAft>
                <a:spcPts val="0"/>
              </a:spcAft>
              <a:buClr>
                <a:srgbClr val="007FA3"/>
              </a:buClr>
              <a:buSzPts val="2400"/>
              <a:buFont typeface="Arial"/>
              <a:buChar char="•"/>
              <a:defRPr sz="2400">
                <a:latin typeface="Arial"/>
                <a:ea typeface="Arial"/>
                <a:cs typeface="Arial"/>
                <a:sym typeface="Arial"/>
              </a:defRPr>
            </a:lvl1pPr>
            <a:lvl2pPr indent="-381000" lvl="1" marL="914400" algn="l">
              <a:lnSpc>
                <a:spcPct val="100000"/>
              </a:lnSpc>
              <a:spcBef>
                <a:spcPts val="600"/>
              </a:spcBef>
              <a:spcAft>
                <a:spcPts val="0"/>
              </a:spcAft>
              <a:buClr>
                <a:srgbClr val="007FA3"/>
              </a:buClr>
              <a:buSzPts val="2400"/>
              <a:buChar char="–"/>
              <a:defRPr sz="2400">
                <a:latin typeface="Arial"/>
                <a:ea typeface="Arial"/>
                <a:cs typeface="Arial"/>
                <a:sym typeface="Arial"/>
              </a:defRPr>
            </a:lvl2pPr>
            <a:lvl3pPr indent="-381000" lvl="2" marL="1371600" algn="l">
              <a:lnSpc>
                <a:spcPct val="100000"/>
              </a:lnSpc>
              <a:spcBef>
                <a:spcPts val="600"/>
              </a:spcBef>
              <a:spcAft>
                <a:spcPts val="0"/>
              </a:spcAft>
              <a:buClr>
                <a:srgbClr val="007FA3"/>
              </a:buClr>
              <a:buSzPts val="2400"/>
              <a:buChar char="▪"/>
              <a:defRPr sz="2400">
                <a:latin typeface="Arial"/>
                <a:ea typeface="Arial"/>
                <a:cs typeface="Arial"/>
                <a:sym typeface="Arial"/>
              </a:defRPr>
            </a:lvl3pPr>
            <a:lvl4pPr indent="-381000" lvl="3" marL="1828800" algn="l">
              <a:lnSpc>
                <a:spcPct val="100000"/>
              </a:lnSpc>
              <a:spcBef>
                <a:spcPts val="600"/>
              </a:spcBef>
              <a:spcAft>
                <a:spcPts val="0"/>
              </a:spcAft>
              <a:buClr>
                <a:srgbClr val="007FA3"/>
              </a:buClr>
              <a:buSzPts val="2400"/>
              <a:buChar char="–"/>
              <a:defRPr sz="2400">
                <a:latin typeface="Arial"/>
                <a:ea typeface="Arial"/>
                <a:cs typeface="Arial"/>
                <a:sym typeface="Arial"/>
              </a:defRPr>
            </a:lvl4pPr>
            <a:lvl5pPr indent="-381000" lvl="4" marL="2286000" algn="l">
              <a:lnSpc>
                <a:spcPct val="100000"/>
              </a:lnSpc>
              <a:spcBef>
                <a:spcPts val="600"/>
              </a:spcBef>
              <a:spcAft>
                <a:spcPts val="0"/>
              </a:spcAft>
              <a:buClr>
                <a:srgbClr val="007FA3"/>
              </a:buClr>
              <a:buSzPts val="2400"/>
              <a:buChar char="•"/>
              <a:defRPr sz="2400">
                <a:latin typeface="Arial"/>
                <a:ea typeface="Arial"/>
                <a:cs typeface="Arial"/>
                <a:sym typeface="Arial"/>
              </a:defRPr>
            </a:lvl5pPr>
            <a:lvl6pPr indent="-330200" lvl="5" marL="2743200" algn="l">
              <a:lnSpc>
                <a:spcPct val="100000"/>
              </a:lnSpc>
              <a:spcBef>
                <a:spcPts val="300"/>
              </a:spcBef>
              <a:spcAft>
                <a:spcPts val="0"/>
              </a:spcAft>
              <a:buClr>
                <a:srgbClr val="007FA3"/>
              </a:buClr>
              <a:buSzPts val="1600"/>
              <a:buChar char="•"/>
              <a:defRPr sz="1600"/>
            </a:lvl6pPr>
            <a:lvl7pPr indent="-330200" lvl="6" marL="3200400" algn="l">
              <a:lnSpc>
                <a:spcPct val="100000"/>
              </a:lnSpc>
              <a:spcBef>
                <a:spcPts val="300"/>
              </a:spcBef>
              <a:spcAft>
                <a:spcPts val="0"/>
              </a:spcAft>
              <a:buClr>
                <a:srgbClr val="007FA3"/>
              </a:buClr>
              <a:buSzPts val="1600"/>
              <a:buChar char="•"/>
              <a:defRPr sz="1600"/>
            </a:lvl7pPr>
            <a:lvl8pPr indent="-330200" lvl="7" marL="3657600" algn="l">
              <a:lnSpc>
                <a:spcPct val="100000"/>
              </a:lnSpc>
              <a:spcBef>
                <a:spcPts val="300"/>
              </a:spcBef>
              <a:spcAft>
                <a:spcPts val="0"/>
              </a:spcAft>
              <a:buClr>
                <a:srgbClr val="007FA3"/>
              </a:buClr>
              <a:buSzPts val="1600"/>
              <a:buChar char="•"/>
              <a:defRPr sz="1600"/>
            </a:lvl8pPr>
            <a:lvl9pPr indent="-330200" lvl="8" marL="4114800" algn="l">
              <a:lnSpc>
                <a:spcPct val="100000"/>
              </a:lnSpc>
              <a:spcBef>
                <a:spcPts val="300"/>
              </a:spcBef>
              <a:spcAft>
                <a:spcPts val="0"/>
              </a:spcAft>
              <a:buClr>
                <a:srgbClr val="007FA3"/>
              </a:buClr>
              <a:buSzPts val="1600"/>
              <a:buChar char="•"/>
              <a:defRPr sz="1600"/>
            </a:lvl9pPr>
          </a:lstStyle>
          <a:p/>
        </p:txBody>
      </p:sp>
      <p:sp>
        <p:nvSpPr>
          <p:cNvPr id="82" name="Google Shape;82;p50"/>
          <p:cNvSpPr txBox="1"/>
          <p:nvPr>
            <p:ph idx="11" type="ftr"/>
          </p:nvPr>
        </p:nvSpPr>
        <p:spPr>
          <a:xfrm>
            <a:off x="93969" y="6172200"/>
            <a:ext cx="8595360" cy="23546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5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4" name="Google Shape;84;p5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pos="288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slideLayout" Target="../slideLayouts/slideLayout19.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Google Shape;11;p4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4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4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0" name="Google Shape;40;p4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1" name="Google Shape;41;p4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2" name="Google Shape;42;p4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4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www.agileallianc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
          <p:cNvSpPr txBox="1"/>
          <p:nvPr>
            <p:ph type="title"/>
          </p:nvPr>
        </p:nvSpPr>
        <p:spPr>
          <a:xfrm>
            <a:off x="457200" y="215370"/>
            <a:ext cx="8229600" cy="6583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7FA3"/>
              </a:buClr>
              <a:buSzPts val="4000"/>
              <a:buFont typeface="Times New Roman"/>
              <a:buNone/>
            </a:pPr>
            <a:r>
              <a:rPr lang="en-IN" sz="4000">
                <a:latin typeface="Arial"/>
                <a:ea typeface="Arial"/>
                <a:cs typeface="Arial"/>
                <a:sym typeface="Arial"/>
              </a:rPr>
              <a:t>Systems Analysis and Design</a:t>
            </a:r>
            <a:endParaRPr sz="4000">
              <a:solidFill>
                <a:schemeClr val="lt2"/>
              </a:solidFill>
              <a:latin typeface="Arial"/>
              <a:ea typeface="Arial"/>
              <a:cs typeface="Arial"/>
              <a:sym typeface="Arial"/>
            </a:endParaRPr>
          </a:p>
        </p:txBody>
      </p:sp>
      <p:sp>
        <p:nvSpPr>
          <p:cNvPr id="178" name="Google Shape;178;p1"/>
          <p:cNvSpPr txBox="1"/>
          <p:nvPr/>
        </p:nvSpPr>
        <p:spPr>
          <a:xfrm>
            <a:off x="5629811" y="4564004"/>
            <a:ext cx="2529865" cy="830997"/>
          </a:xfrm>
          <a:prstGeom prst="rect">
            <a:avLst/>
          </a:prstGeom>
          <a:noFill/>
          <a:ln>
            <a:noFill/>
          </a:ln>
        </p:spPr>
        <p:txBody>
          <a:bodyPr anchorCtr="0" anchor="t" bIns="45700" lIns="91425" spcFirstLastPara="1" rIns="91425" wrap="square" tIns="45700">
            <a:spAutoFit/>
          </a:bodyPr>
          <a:lstStyle/>
          <a:p>
            <a:pPr indent="0" lvl="2" marL="0" marR="0" rtl="0" algn="l">
              <a:lnSpc>
                <a:spcPct val="100000"/>
              </a:lnSpc>
              <a:spcBef>
                <a:spcPts val="0"/>
              </a:spcBef>
              <a:spcAft>
                <a:spcPts val="0"/>
              </a:spcAft>
              <a:buClr>
                <a:schemeClr val="lt1"/>
              </a:buClr>
              <a:buSzPts val="1200"/>
              <a:buFont typeface="Arial"/>
              <a:buNone/>
            </a:pPr>
            <a:r>
              <a:rPr b="0" i="0" lang="en-IN" sz="1200" u="none" cap="none" strike="noStrike">
                <a:solidFill>
                  <a:schemeClr val="lt1"/>
                </a:solidFill>
                <a:latin typeface="Arial"/>
                <a:ea typeface="Arial"/>
                <a:cs typeface="Arial"/>
                <a:sym typeface="Arial"/>
              </a:rPr>
              <a:t>Slides in this presentation contain hyperlinks. JAWS users should be able to get a list of links by using INSERT+F7</a:t>
            </a:r>
            <a:endParaRPr/>
          </a:p>
        </p:txBody>
      </p:sp>
      <p:sp>
        <p:nvSpPr>
          <p:cNvPr id="179" name="Google Shape;179;p1"/>
          <p:cNvSpPr txBox="1"/>
          <p:nvPr>
            <p:ph idx="1" type="body"/>
          </p:nvPr>
        </p:nvSpPr>
        <p:spPr>
          <a:xfrm>
            <a:off x="457200" y="998025"/>
            <a:ext cx="8229600" cy="4789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7FA3"/>
              </a:buClr>
              <a:buSzPts val="2000"/>
              <a:buFont typeface="Arial"/>
              <a:buNone/>
            </a:pPr>
            <a:r>
              <a:rPr b="1" lang="en-IN">
                <a:latin typeface="Arial"/>
                <a:ea typeface="Arial"/>
                <a:cs typeface="Arial"/>
                <a:sym typeface="Arial"/>
              </a:rPr>
              <a:t>Chapter 1: </a:t>
            </a:r>
            <a:r>
              <a:rPr b="1" lang="en-IN" sz="2000">
                <a:solidFill>
                  <a:schemeClr val="dk1"/>
                </a:solidFill>
                <a:latin typeface="Arial"/>
                <a:ea typeface="Arial"/>
                <a:cs typeface="Arial"/>
                <a:sym typeface="Arial"/>
              </a:rPr>
              <a:t>Foundation of system development</a:t>
            </a:r>
            <a:endParaRPr b="1">
              <a:latin typeface="Arial"/>
              <a:ea typeface="Arial"/>
              <a:cs typeface="Arial"/>
              <a:sym typeface="Arial"/>
            </a:endParaRPr>
          </a:p>
          <a:p>
            <a:pPr indent="0" lvl="0" marL="0" marR="0" rtl="0" algn="l">
              <a:lnSpc>
                <a:spcPct val="100000"/>
              </a:lnSpc>
              <a:spcBef>
                <a:spcPts val="0"/>
              </a:spcBef>
              <a:spcAft>
                <a:spcPts val="0"/>
              </a:spcAft>
              <a:buClr>
                <a:srgbClr val="007FA3"/>
              </a:buClr>
              <a:buSzPts val="2000"/>
              <a:buFont typeface="Arial"/>
              <a:buNone/>
            </a:pPr>
            <a:r>
              <a:t/>
            </a:r>
            <a:endParaRPr/>
          </a:p>
        </p:txBody>
      </p:sp>
      <p:pic>
        <p:nvPicPr>
          <p:cNvPr id="180" name="Google Shape;180;p1"/>
          <p:cNvPicPr preferRelativeResize="0"/>
          <p:nvPr/>
        </p:nvPicPr>
        <p:blipFill rotWithShape="1">
          <a:blip r:embed="rId3">
            <a:alphaModFix/>
          </a:blip>
          <a:srcRect b="0" l="0" r="0" t="0"/>
          <a:stretch/>
        </p:blipFill>
        <p:spPr>
          <a:xfrm>
            <a:off x="0" y="171450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Systems Development Life Cycle</a:t>
            </a:r>
            <a:endParaRPr b="0" sz="2000"/>
          </a:p>
        </p:txBody>
      </p:sp>
      <p:sp>
        <p:nvSpPr>
          <p:cNvPr id="240" name="Google Shape;240;p10"/>
          <p:cNvSpPr txBox="1"/>
          <p:nvPr>
            <p:ph idx="1" type="body"/>
          </p:nvPr>
        </p:nvSpPr>
        <p:spPr>
          <a:xfrm>
            <a:off x="457200" y="1556328"/>
            <a:ext cx="8229600" cy="34148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Figure 1-2 </a:t>
            </a:r>
            <a:r>
              <a:rPr lang="en-IN"/>
              <a:t>Systems development life cycle</a:t>
            </a:r>
            <a:endParaRPr/>
          </a:p>
        </p:txBody>
      </p:sp>
      <p:sp>
        <p:nvSpPr>
          <p:cNvPr id="241" name="Google Shape;241;p10"/>
          <p:cNvSpPr txBox="1"/>
          <p:nvPr>
            <p:ph idx="2" type="body"/>
          </p:nvPr>
        </p:nvSpPr>
        <p:spPr>
          <a:xfrm>
            <a:off x="457200" y="2001328"/>
            <a:ext cx="8229600" cy="862642"/>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 </a:t>
            </a:r>
            <a:r>
              <a:rPr lang="en-IN"/>
              <a:t>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242" name="Google Shape;242;p10"/>
          <p:cNvSpPr txBox="1"/>
          <p:nvPr>
            <p:ph idx="3" type="body"/>
          </p:nvPr>
        </p:nvSpPr>
        <p:spPr>
          <a:xfrm>
            <a:off x="457200" y="2907100"/>
            <a:ext cx="8229600" cy="288754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A circular process, with the end of the useful life leading to the start of another</a:t>
            </a:r>
            <a:endParaRPr/>
          </a:p>
          <a:p>
            <a:pPr indent="-255600" lvl="0" marL="256032" rtl="0" algn="l">
              <a:lnSpc>
                <a:spcPct val="100000"/>
              </a:lnSpc>
              <a:spcBef>
                <a:spcPts val="1500"/>
              </a:spcBef>
              <a:spcAft>
                <a:spcPts val="0"/>
              </a:spcAft>
              <a:buSzPts val="2400"/>
              <a:buChar char="•"/>
            </a:pPr>
            <a:r>
              <a:rPr lang="en-IN"/>
              <a:t>At any given phase the project can return to a previous phase when needed</a:t>
            </a:r>
            <a:endParaRPr/>
          </a:p>
          <a:p>
            <a:pPr indent="-255600" lvl="0" marL="256032" rtl="0" algn="l">
              <a:lnSpc>
                <a:spcPct val="100000"/>
              </a:lnSpc>
              <a:spcBef>
                <a:spcPts val="1500"/>
              </a:spcBef>
              <a:spcAft>
                <a:spcPts val="0"/>
              </a:spcAft>
              <a:buSzPts val="2400"/>
              <a:buChar char="•"/>
            </a:pPr>
            <a:r>
              <a:rPr lang="en-IN"/>
              <a:t>Can be an iterative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Figure 1-2: Systems Development Life Cycle</a:t>
            </a:r>
            <a:endParaRPr/>
          </a:p>
        </p:txBody>
      </p:sp>
      <p:pic>
        <p:nvPicPr>
          <p:cNvPr descr="It consists of the five following phases starting at the top. Planning, analysis, design, implementation, and maintenance. Arrows indicate transitions between phases." id="248" name="Google Shape;248;p11"/>
          <p:cNvPicPr preferRelativeResize="0"/>
          <p:nvPr/>
        </p:nvPicPr>
        <p:blipFill rotWithShape="1">
          <a:blip r:embed="rId3">
            <a:alphaModFix/>
          </a:blip>
          <a:srcRect b="0" l="0" r="0" t="0"/>
          <a:stretch/>
        </p:blipFill>
        <p:spPr>
          <a:xfrm>
            <a:off x="1992588" y="1915073"/>
            <a:ext cx="5279594" cy="38042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Evolutionary Model</a:t>
            </a:r>
            <a:endParaRPr/>
          </a:p>
        </p:txBody>
      </p:sp>
      <p:sp>
        <p:nvSpPr>
          <p:cNvPr id="254" name="Google Shape;254;p12"/>
          <p:cNvSpPr txBox="1"/>
          <p:nvPr>
            <p:ph idx="1" type="body"/>
          </p:nvPr>
        </p:nvSpPr>
        <p:spPr>
          <a:xfrm>
            <a:off x="457200" y="1556327"/>
            <a:ext cx="8229600" cy="746926"/>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a:t>
            </a:r>
            <a:r>
              <a:rPr lang="en-IN"/>
              <a:t> 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255" name="Google Shape;255;p12"/>
          <p:cNvSpPr txBox="1"/>
          <p:nvPr>
            <p:ph idx="2" type="body"/>
          </p:nvPr>
        </p:nvSpPr>
        <p:spPr>
          <a:xfrm>
            <a:off x="457200" y="2432650"/>
            <a:ext cx="8229600" cy="297617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A spiral process in which one is constantly cycling through phases at different levels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Figure 1-3: Evolutionary Model</a:t>
            </a:r>
            <a:endParaRPr/>
          </a:p>
        </p:txBody>
      </p:sp>
      <p:pic>
        <p:nvPicPr>
          <p:cNvPr descr="The spiral S D L C diagram consists of the five following phases. Planning, analysis, design, implementation, and maintenance. An arrow indicates clockwise direction of the transitions between these phases, starting at the planning stage from the center of the spiral, or its first iteration, and completing the spiral at the maintenance stage on its fourth iteration. A go, no go axis is directed across the center of the spiral. It separates planning and analysis phases as well as implementation and maintenance phases. " id="261" name="Google Shape;261;p13"/>
          <p:cNvPicPr preferRelativeResize="0"/>
          <p:nvPr/>
        </p:nvPicPr>
        <p:blipFill rotWithShape="1">
          <a:blip r:embed="rId3">
            <a:alphaModFix/>
          </a:blip>
          <a:srcRect b="0" l="0" r="0" t="0"/>
          <a:stretch/>
        </p:blipFill>
        <p:spPr>
          <a:xfrm>
            <a:off x="1773693" y="2015540"/>
            <a:ext cx="5596613" cy="3810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Phases of the S</a:t>
            </a:r>
            <a:r>
              <a:rPr lang="en-IN" sz="100"/>
              <a:t> </a:t>
            </a:r>
            <a:r>
              <a:rPr lang="en-IN"/>
              <a:t>D</a:t>
            </a:r>
            <a:r>
              <a:rPr lang="en-IN" sz="100"/>
              <a:t> </a:t>
            </a:r>
            <a:r>
              <a:rPr lang="en-IN"/>
              <a:t>L</a:t>
            </a:r>
            <a:r>
              <a:rPr lang="en-IN" sz="100"/>
              <a:t> </a:t>
            </a:r>
            <a:r>
              <a:rPr lang="en-IN"/>
              <a:t>C </a:t>
            </a:r>
            <a:r>
              <a:rPr b="0" lang="en-IN" sz="2000"/>
              <a:t>(1 of 3)</a:t>
            </a:r>
            <a:endParaRPr/>
          </a:p>
        </p:txBody>
      </p:sp>
      <p:sp>
        <p:nvSpPr>
          <p:cNvPr id="267" name="Google Shape;267;p14"/>
          <p:cNvSpPr txBox="1"/>
          <p:nvPr>
            <p:ph idx="1" type="body"/>
          </p:nvPr>
        </p:nvSpPr>
        <p:spPr>
          <a:xfrm>
            <a:off x="457200" y="1556328"/>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1.2</a:t>
            </a:r>
            <a:r>
              <a:rPr lang="en-IN" sz="2000"/>
              <a:t> Describe the information systems development life cycle (S</a:t>
            </a:r>
            <a:r>
              <a:rPr lang="en-IN" sz="100"/>
              <a:t> </a:t>
            </a:r>
            <a:r>
              <a:rPr lang="en-IN" sz="2000"/>
              <a:t>D</a:t>
            </a:r>
            <a:r>
              <a:rPr lang="en-IN" sz="100"/>
              <a:t> </a:t>
            </a:r>
            <a:r>
              <a:rPr lang="en-IN" sz="2000"/>
              <a:t>L</a:t>
            </a:r>
            <a:r>
              <a:rPr lang="en-IN" sz="100"/>
              <a:t> </a:t>
            </a:r>
            <a:r>
              <a:rPr lang="en-IN" sz="2000"/>
              <a:t>C)</a:t>
            </a:r>
            <a:endParaRPr/>
          </a:p>
        </p:txBody>
      </p:sp>
      <p:sp>
        <p:nvSpPr>
          <p:cNvPr id="268" name="Google Shape;268;p14"/>
          <p:cNvSpPr txBox="1"/>
          <p:nvPr>
            <p:ph idx="2" type="body"/>
          </p:nvPr>
        </p:nvSpPr>
        <p:spPr>
          <a:xfrm>
            <a:off x="457200" y="2001328"/>
            <a:ext cx="8229600" cy="4201064"/>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IN" sz="2000"/>
              <a:t>Planning</a:t>
            </a:r>
            <a:endParaRPr/>
          </a:p>
          <a:p>
            <a:pPr indent="-284400" lvl="1" marL="742950" rtl="0" algn="l">
              <a:lnSpc>
                <a:spcPct val="100000"/>
              </a:lnSpc>
              <a:spcBef>
                <a:spcPts val="600"/>
              </a:spcBef>
              <a:spcAft>
                <a:spcPts val="0"/>
              </a:spcAft>
              <a:buSzPts val="2000"/>
              <a:buChar char="–"/>
            </a:pPr>
            <a:r>
              <a:rPr lang="en-IN" sz="2000"/>
              <a:t>Need for a new or enhanced system is identified</a:t>
            </a:r>
            <a:endParaRPr/>
          </a:p>
          <a:p>
            <a:pPr indent="-284400" lvl="1" marL="742950" rtl="0" algn="l">
              <a:lnSpc>
                <a:spcPct val="100000"/>
              </a:lnSpc>
              <a:spcBef>
                <a:spcPts val="600"/>
              </a:spcBef>
              <a:spcAft>
                <a:spcPts val="0"/>
              </a:spcAft>
              <a:buSzPts val="2000"/>
              <a:buChar char="–"/>
            </a:pPr>
            <a:r>
              <a:rPr lang="en-IN" sz="2000"/>
              <a:t>Needs are identified, analyzed, prioritized, and arranged</a:t>
            </a:r>
            <a:endParaRPr/>
          </a:p>
          <a:p>
            <a:pPr indent="-284400" lvl="1" marL="742950" rtl="0" algn="l">
              <a:lnSpc>
                <a:spcPct val="100000"/>
              </a:lnSpc>
              <a:spcBef>
                <a:spcPts val="600"/>
              </a:spcBef>
              <a:spcAft>
                <a:spcPts val="0"/>
              </a:spcAft>
              <a:buSzPts val="2000"/>
              <a:buChar char="–"/>
            </a:pPr>
            <a:r>
              <a:rPr lang="en-IN" sz="2000"/>
              <a:t>Determine the scope of the proposed system</a:t>
            </a:r>
            <a:endParaRPr/>
          </a:p>
          <a:p>
            <a:pPr indent="-284400" lvl="1" marL="742950" rtl="0" algn="l">
              <a:lnSpc>
                <a:spcPct val="100000"/>
              </a:lnSpc>
              <a:spcBef>
                <a:spcPts val="600"/>
              </a:spcBef>
              <a:spcAft>
                <a:spcPts val="0"/>
              </a:spcAft>
              <a:buSzPts val="2000"/>
              <a:buChar char="–"/>
            </a:pPr>
            <a:r>
              <a:rPr lang="en-IN" sz="2000"/>
              <a:t>Baseline project plan is developed</a:t>
            </a:r>
            <a:endParaRPr/>
          </a:p>
          <a:p>
            <a:pPr indent="-255600" lvl="0" marL="256032" rtl="0" algn="l">
              <a:lnSpc>
                <a:spcPct val="100000"/>
              </a:lnSpc>
              <a:spcBef>
                <a:spcPts val="1500"/>
              </a:spcBef>
              <a:spcAft>
                <a:spcPts val="0"/>
              </a:spcAft>
              <a:buSzPts val="2000"/>
              <a:buChar char="•"/>
            </a:pPr>
            <a:r>
              <a:rPr b="1" lang="en-IN" sz="2000"/>
              <a:t>Analysis</a:t>
            </a:r>
            <a:endParaRPr/>
          </a:p>
          <a:p>
            <a:pPr indent="-284400" lvl="1" marL="742950" rtl="0" algn="l">
              <a:lnSpc>
                <a:spcPct val="100000"/>
              </a:lnSpc>
              <a:spcBef>
                <a:spcPts val="600"/>
              </a:spcBef>
              <a:spcAft>
                <a:spcPts val="0"/>
              </a:spcAft>
              <a:buSzPts val="2000"/>
              <a:buChar char="–"/>
            </a:pPr>
            <a:r>
              <a:rPr lang="en-IN" sz="2000"/>
              <a:t>System requirements are studied from user input and structured</a:t>
            </a:r>
            <a:endParaRPr/>
          </a:p>
          <a:p>
            <a:pPr indent="-284400" lvl="1" marL="742950" rtl="0" algn="l">
              <a:lnSpc>
                <a:spcPct val="100000"/>
              </a:lnSpc>
              <a:spcBef>
                <a:spcPts val="600"/>
              </a:spcBef>
              <a:spcAft>
                <a:spcPts val="0"/>
              </a:spcAft>
              <a:buSzPts val="2000"/>
              <a:buChar char="–"/>
            </a:pPr>
            <a:r>
              <a:rPr lang="en-IN" sz="2000"/>
              <a:t>Requires careful study of current systems, manual and computerized, that might be replaced or be enhanced</a:t>
            </a:r>
            <a:endParaRPr/>
          </a:p>
          <a:p>
            <a:pPr indent="-284400" lvl="1" marL="742950" rtl="0" algn="l">
              <a:lnSpc>
                <a:spcPct val="100000"/>
              </a:lnSpc>
              <a:spcBef>
                <a:spcPts val="600"/>
              </a:spcBef>
              <a:spcAft>
                <a:spcPts val="0"/>
              </a:spcAft>
              <a:buSzPts val="2000"/>
              <a:buChar char="–"/>
            </a:pPr>
            <a:r>
              <a:rPr lang="en-IN" sz="2000"/>
              <a:t>Output is description of the alternate solution recommend by the analysis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Phases of the S</a:t>
            </a:r>
            <a:r>
              <a:rPr lang="en-IN" sz="100"/>
              <a:t> </a:t>
            </a:r>
            <a:r>
              <a:rPr lang="en-IN"/>
              <a:t>D</a:t>
            </a:r>
            <a:r>
              <a:rPr lang="en-IN" sz="100"/>
              <a:t> </a:t>
            </a:r>
            <a:r>
              <a:rPr lang="en-IN"/>
              <a:t>L</a:t>
            </a:r>
            <a:r>
              <a:rPr lang="en-IN" sz="100"/>
              <a:t> </a:t>
            </a:r>
            <a:r>
              <a:rPr lang="en-IN"/>
              <a:t>C </a:t>
            </a:r>
            <a:r>
              <a:rPr b="0" lang="en-IN" sz="2000"/>
              <a:t>(2 of 3)</a:t>
            </a:r>
            <a:endParaRPr/>
          </a:p>
        </p:txBody>
      </p:sp>
      <p:sp>
        <p:nvSpPr>
          <p:cNvPr id="274" name="Google Shape;274;p15"/>
          <p:cNvSpPr txBox="1"/>
          <p:nvPr>
            <p:ph idx="1" type="body"/>
          </p:nvPr>
        </p:nvSpPr>
        <p:spPr>
          <a:xfrm>
            <a:off x="457200" y="1556328"/>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1.2</a:t>
            </a:r>
            <a:r>
              <a:rPr lang="en-IN" sz="2000"/>
              <a:t> Describe the information systems development life cycle (S</a:t>
            </a:r>
            <a:r>
              <a:rPr lang="en-IN" sz="100"/>
              <a:t> </a:t>
            </a:r>
            <a:r>
              <a:rPr lang="en-IN" sz="2000"/>
              <a:t>D</a:t>
            </a:r>
            <a:r>
              <a:rPr lang="en-IN" sz="100"/>
              <a:t> </a:t>
            </a:r>
            <a:r>
              <a:rPr lang="en-IN" sz="2000"/>
              <a:t>L</a:t>
            </a:r>
            <a:r>
              <a:rPr lang="en-IN" sz="100"/>
              <a:t> </a:t>
            </a:r>
            <a:r>
              <a:rPr lang="en-IN" sz="2000"/>
              <a:t>C)</a:t>
            </a:r>
            <a:endParaRPr/>
          </a:p>
        </p:txBody>
      </p:sp>
      <p:sp>
        <p:nvSpPr>
          <p:cNvPr id="275" name="Google Shape;275;p15"/>
          <p:cNvSpPr txBox="1"/>
          <p:nvPr>
            <p:ph idx="2" type="body"/>
          </p:nvPr>
        </p:nvSpPr>
        <p:spPr>
          <a:xfrm>
            <a:off x="457199" y="2001328"/>
            <a:ext cx="8376249" cy="4201064"/>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IN" sz="2000"/>
              <a:t>Design</a:t>
            </a:r>
            <a:endParaRPr/>
          </a:p>
          <a:p>
            <a:pPr indent="-284400" lvl="1" marL="742950" rtl="0" algn="l">
              <a:lnSpc>
                <a:spcPct val="100000"/>
              </a:lnSpc>
              <a:spcBef>
                <a:spcPts val="600"/>
              </a:spcBef>
              <a:spcAft>
                <a:spcPts val="0"/>
              </a:spcAft>
              <a:buSzPts val="2000"/>
              <a:buChar char="–"/>
            </a:pPr>
            <a:r>
              <a:rPr lang="en-IN" sz="2000"/>
              <a:t>Analyst converts the alternate solution into logical and physical specifications</a:t>
            </a:r>
            <a:endParaRPr/>
          </a:p>
          <a:p>
            <a:pPr indent="-284400" lvl="1" marL="742950" rtl="0" algn="l">
              <a:lnSpc>
                <a:spcPct val="100000"/>
              </a:lnSpc>
              <a:spcBef>
                <a:spcPts val="600"/>
              </a:spcBef>
              <a:spcAft>
                <a:spcPts val="0"/>
              </a:spcAft>
              <a:buSzPts val="2000"/>
              <a:buChar char="–"/>
            </a:pPr>
            <a:r>
              <a:rPr b="1" lang="en-IN" sz="2000"/>
              <a:t>Logical Design</a:t>
            </a:r>
            <a:endParaRPr/>
          </a:p>
          <a:p>
            <a:pPr indent="-230399" lvl="2" marL="1143000" rtl="0" algn="l">
              <a:lnSpc>
                <a:spcPct val="100000"/>
              </a:lnSpc>
              <a:spcBef>
                <a:spcPts val="600"/>
              </a:spcBef>
              <a:spcAft>
                <a:spcPts val="0"/>
              </a:spcAft>
              <a:buSzPts val="2000"/>
              <a:buChar char="▪"/>
            </a:pPr>
            <a:r>
              <a:rPr lang="en-IN" sz="2000"/>
              <a:t>The design process part that is independent of any specific hardware or software platform</a:t>
            </a:r>
            <a:endParaRPr/>
          </a:p>
          <a:p>
            <a:pPr indent="-284400" lvl="1" marL="742950" rtl="0" algn="l">
              <a:lnSpc>
                <a:spcPct val="100000"/>
              </a:lnSpc>
              <a:spcBef>
                <a:spcPts val="600"/>
              </a:spcBef>
              <a:spcAft>
                <a:spcPts val="0"/>
              </a:spcAft>
              <a:buSzPts val="2000"/>
              <a:buChar char="–"/>
            </a:pPr>
            <a:r>
              <a:rPr b="1" lang="en-IN" sz="2000"/>
              <a:t>Physical Design</a:t>
            </a:r>
            <a:endParaRPr/>
          </a:p>
          <a:p>
            <a:pPr indent="-230399" lvl="2" marL="1143000" rtl="0" algn="l">
              <a:lnSpc>
                <a:spcPct val="100000"/>
              </a:lnSpc>
              <a:spcBef>
                <a:spcPts val="600"/>
              </a:spcBef>
              <a:spcAft>
                <a:spcPts val="0"/>
              </a:spcAft>
              <a:buSzPts val="2000"/>
              <a:buChar char="▪"/>
            </a:pPr>
            <a:r>
              <a:rPr lang="en-IN" sz="2000"/>
              <a:t>The logical specifications of the system from logical design are transformed into technology-specific details from which all programing/system construction can be accomplished</a:t>
            </a:r>
            <a:endParaRPr/>
          </a:p>
          <a:p>
            <a:pPr indent="-284400" lvl="1" marL="742950" rtl="0" algn="l">
              <a:lnSpc>
                <a:spcPct val="100000"/>
              </a:lnSpc>
              <a:spcBef>
                <a:spcPts val="600"/>
              </a:spcBef>
              <a:spcAft>
                <a:spcPts val="0"/>
              </a:spcAft>
              <a:buSzPts val="2000"/>
              <a:buChar char="–"/>
            </a:pPr>
            <a:r>
              <a:rPr lang="en-IN" sz="2000"/>
              <a:t>Choices of language, database, and platform are many times already decided by the organization or client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Phases of the S</a:t>
            </a:r>
            <a:r>
              <a:rPr lang="en-IN" sz="100"/>
              <a:t> </a:t>
            </a:r>
            <a:r>
              <a:rPr lang="en-IN"/>
              <a:t>D</a:t>
            </a:r>
            <a:r>
              <a:rPr lang="en-IN" sz="100"/>
              <a:t> </a:t>
            </a:r>
            <a:r>
              <a:rPr lang="en-IN"/>
              <a:t>L</a:t>
            </a:r>
            <a:r>
              <a:rPr lang="en-IN" sz="100"/>
              <a:t> </a:t>
            </a:r>
            <a:r>
              <a:rPr lang="en-IN"/>
              <a:t>C </a:t>
            </a:r>
            <a:r>
              <a:rPr b="0" lang="en-IN" sz="2000"/>
              <a:t>(3 of 3)</a:t>
            </a:r>
            <a:endParaRPr/>
          </a:p>
        </p:txBody>
      </p:sp>
      <p:sp>
        <p:nvSpPr>
          <p:cNvPr id="281" name="Google Shape;281;p16"/>
          <p:cNvSpPr txBox="1"/>
          <p:nvPr>
            <p:ph idx="1" type="body"/>
          </p:nvPr>
        </p:nvSpPr>
        <p:spPr>
          <a:xfrm>
            <a:off x="457200" y="1556328"/>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1.2</a:t>
            </a:r>
            <a:r>
              <a:rPr lang="en-IN" sz="2000"/>
              <a:t> Describe the information systems development life cycle (S</a:t>
            </a:r>
            <a:r>
              <a:rPr lang="en-IN" sz="100"/>
              <a:t> </a:t>
            </a:r>
            <a:r>
              <a:rPr lang="en-IN" sz="2000"/>
              <a:t>D</a:t>
            </a:r>
            <a:r>
              <a:rPr lang="en-IN" sz="100"/>
              <a:t> </a:t>
            </a:r>
            <a:r>
              <a:rPr lang="en-IN" sz="2000"/>
              <a:t>L</a:t>
            </a:r>
            <a:r>
              <a:rPr lang="en-IN" sz="100"/>
              <a:t> </a:t>
            </a:r>
            <a:r>
              <a:rPr lang="en-IN" sz="2000"/>
              <a:t>C)</a:t>
            </a:r>
            <a:endParaRPr/>
          </a:p>
        </p:txBody>
      </p:sp>
      <p:sp>
        <p:nvSpPr>
          <p:cNvPr id="282" name="Google Shape;282;p16"/>
          <p:cNvSpPr txBox="1"/>
          <p:nvPr>
            <p:ph idx="2" type="body"/>
          </p:nvPr>
        </p:nvSpPr>
        <p:spPr>
          <a:xfrm>
            <a:off x="457199" y="2001328"/>
            <a:ext cx="8229601" cy="4201064"/>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IN" sz="2000"/>
              <a:t>Implementation</a:t>
            </a:r>
            <a:endParaRPr/>
          </a:p>
          <a:p>
            <a:pPr indent="-284400" lvl="1" marL="742950" rtl="0" algn="l">
              <a:lnSpc>
                <a:spcPct val="100000"/>
              </a:lnSpc>
              <a:spcBef>
                <a:spcPts val="600"/>
              </a:spcBef>
              <a:spcAft>
                <a:spcPts val="0"/>
              </a:spcAft>
              <a:buSzPts val="2000"/>
              <a:buChar char="–"/>
            </a:pPr>
            <a:r>
              <a:rPr lang="en-IN" sz="2000"/>
              <a:t>Occurs when the information system is coded, tested, installed, and supported in the organization</a:t>
            </a:r>
            <a:endParaRPr/>
          </a:p>
          <a:p>
            <a:pPr indent="-284400" lvl="1" marL="742950" rtl="0" algn="l">
              <a:lnSpc>
                <a:spcPct val="100000"/>
              </a:lnSpc>
              <a:spcBef>
                <a:spcPts val="600"/>
              </a:spcBef>
              <a:spcAft>
                <a:spcPts val="0"/>
              </a:spcAft>
              <a:buSzPts val="2000"/>
              <a:buChar char="–"/>
            </a:pPr>
            <a:r>
              <a:rPr lang="en-IN" sz="2000"/>
              <a:t>New systems become part of the daily activities of the organization</a:t>
            </a:r>
            <a:endParaRPr/>
          </a:p>
          <a:p>
            <a:pPr indent="-255600" lvl="0" marL="256032" rtl="0" algn="l">
              <a:lnSpc>
                <a:spcPct val="100000"/>
              </a:lnSpc>
              <a:spcBef>
                <a:spcPts val="1500"/>
              </a:spcBef>
              <a:spcAft>
                <a:spcPts val="0"/>
              </a:spcAft>
              <a:buSzPts val="2000"/>
              <a:buChar char="•"/>
            </a:pPr>
            <a:r>
              <a:rPr b="1" lang="en-IN" sz="2000"/>
              <a:t>Maintenance</a:t>
            </a:r>
            <a:endParaRPr/>
          </a:p>
          <a:p>
            <a:pPr indent="-284400" lvl="1" marL="742950" rtl="0" algn="l">
              <a:lnSpc>
                <a:spcPct val="100000"/>
              </a:lnSpc>
              <a:spcBef>
                <a:spcPts val="600"/>
              </a:spcBef>
              <a:spcAft>
                <a:spcPts val="0"/>
              </a:spcAft>
              <a:buSzPts val="2000"/>
              <a:buChar char="–"/>
            </a:pPr>
            <a:r>
              <a:rPr lang="en-IN" sz="2000"/>
              <a:t>The phase in which an information system is systematically repaired and improved</a:t>
            </a:r>
            <a:endParaRPr/>
          </a:p>
          <a:p>
            <a:pPr indent="-284400" lvl="1" marL="742950" rtl="0" algn="l">
              <a:lnSpc>
                <a:spcPct val="100000"/>
              </a:lnSpc>
              <a:spcBef>
                <a:spcPts val="600"/>
              </a:spcBef>
              <a:spcAft>
                <a:spcPts val="0"/>
              </a:spcAft>
              <a:buSzPts val="2000"/>
              <a:buChar char="–"/>
            </a:pPr>
            <a:r>
              <a:rPr lang="en-IN" sz="2000"/>
              <a:t>Organization’s needs may change over time requiring changes to the system based on user’s needs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Table 1-1: Products of SDLC Phases</a:t>
            </a:r>
            <a:endParaRPr/>
          </a:p>
        </p:txBody>
      </p:sp>
      <p:sp>
        <p:nvSpPr>
          <p:cNvPr id="288" name="Google Shape;288;p17"/>
          <p:cNvSpPr txBox="1"/>
          <p:nvPr>
            <p:ph idx="1" type="body"/>
          </p:nvPr>
        </p:nvSpPr>
        <p:spPr>
          <a:xfrm>
            <a:off x="457200" y="1556327"/>
            <a:ext cx="8229600" cy="35315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1.2 </a:t>
            </a:r>
            <a:r>
              <a:rPr lang="en-IN" sz="2000"/>
              <a:t>Describe the information systems development life cycle (S</a:t>
            </a:r>
            <a:r>
              <a:rPr lang="en-IN" sz="100"/>
              <a:t> </a:t>
            </a:r>
            <a:r>
              <a:rPr lang="en-IN" sz="2000"/>
              <a:t>D</a:t>
            </a:r>
            <a:r>
              <a:rPr lang="en-IN" sz="100"/>
              <a:t> </a:t>
            </a:r>
            <a:r>
              <a:rPr lang="en-IN" sz="2000"/>
              <a:t>L</a:t>
            </a:r>
            <a:r>
              <a:rPr lang="en-IN" sz="100"/>
              <a:t> </a:t>
            </a:r>
            <a:r>
              <a:rPr lang="en-IN" sz="2000"/>
              <a:t>C)</a:t>
            </a:r>
            <a:endParaRPr/>
          </a:p>
        </p:txBody>
      </p:sp>
      <p:graphicFrame>
        <p:nvGraphicFramePr>
          <p:cNvPr id="289" name="Google Shape;289;p17"/>
          <p:cNvGraphicFramePr/>
          <p:nvPr/>
        </p:nvGraphicFramePr>
        <p:xfrm>
          <a:off x="506486" y="2078484"/>
          <a:ext cx="3000000" cy="3000000"/>
        </p:xfrm>
        <a:graphic>
          <a:graphicData uri="http://schemas.openxmlformats.org/drawingml/2006/table">
            <a:tbl>
              <a:tblPr bandRow="1" firstRow="1">
                <a:noFill/>
                <a:tableStyleId>{AC59DFE0-A953-4159-89A7-286F2F2BD57A}</a:tableStyleId>
              </a:tblPr>
              <a:tblGrid>
                <a:gridCol w="1520725"/>
                <a:gridCol w="6593050"/>
              </a:tblGrid>
              <a:tr h="370850">
                <a:tc>
                  <a:txBody>
                    <a:bodyPr/>
                    <a:lstStyle/>
                    <a:p>
                      <a:pPr indent="0" lvl="0" marL="0" marR="0" rtl="0" algn="l">
                        <a:lnSpc>
                          <a:spcPct val="100000"/>
                        </a:lnSpc>
                        <a:spcBef>
                          <a:spcPts val="0"/>
                        </a:spcBef>
                        <a:spcAft>
                          <a:spcPts val="0"/>
                        </a:spcAft>
                        <a:buClr>
                          <a:srgbClr val="000000"/>
                        </a:buClr>
                        <a:buSzPts val="1200"/>
                        <a:buFont typeface="Arial"/>
                        <a:buNone/>
                      </a:pPr>
                      <a:r>
                        <a:rPr b="1" lang="en-IN" sz="1200" u="none" cap="none" strike="noStrike"/>
                        <a:t>Phase</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IN" sz="1200" u="none" cap="none" strike="noStrike"/>
                        <a:t>Products, Outputs, or Deliverables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Planning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Priorities for system and projects; an architecture for data, networks, and selection hardware, and information systems management are the result of associated systems</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Detailed steps, or work plan, for project</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Specification of system scope and planning and high-level system requirements or features</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Assignment of team members and other resources</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System justification or business case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Analysis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Description of current system and where problems or opportunities exist, with a general recommendation on how to fix, enhance, or replace current system</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Explanation of alternative systems and justification for chosen alternative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Design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Functional, detailed specifications of system elements (data, processes, inputs, and outputs)</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Technical, detailed specifications of all system elements (programs, files, network, system software, etc.)</a:t>
                      </a:r>
                      <a:endParaRPr/>
                    </a:p>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Acquisition plan for new technology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Implementation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Code, documentation, training procedures, and support capabilities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Maintenance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200"/>
                        <a:buFont typeface="Arial"/>
                        <a:buChar char="•"/>
                      </a:pPr>
                      <a:r>
                        <a:rPr lang="en-IN" sz="1200" u="none" cap="none" strike="noStrike"/>
                        <a:t>New versions or releases of software with associated updates to documentation, training, and support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Analysis-Design-Code-Test Loop</a:t>
            </a:r>
            <a:endParaRPr b="0" sz="2000"/>
          </a:p>
        </p:txBody>
      </p:sp>
      <p:sp>
        <p:nvSpPr>
          <p:cNvPr id="295" name="Google Shape;295;p18"/>
          <p:cNvSpPr txBox="1"/>
          <p:nvPr>
            <p:ph idx="1" type="body"/>
          </p:nvPr>
        </p:nvSpPr>
        <p:spPr>
          <a:xfrm>
            <a:off x="457200" y="1556327"/>
            <a:ext cx="8229600" cy="891037"/>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a:t>
            </a:r>
            <a:r>
              <a:rPr lang="en-IN"/>
              <a:t> 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296" name="Google Shape;296;p18"/>
          <p:cNvSpPr txBox="1"/>
          <p:nvPr>
            <p:ph idx="2" type="body"/>
          </p:nvPr>
        </p:nvSpPr>
        <p:spPr>
          <a:xfrm>
            <a:off x="457199" y="2554940"/>
            <a:ext cx="8229601" cy="3647451"/>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The Analysis-Design-Code-Test Loop is an example of traditional practice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Figure 1-6: Analysis-Design-Code-Test Loop</a:t>
            </a:r>
            <a:endParaRPr/>
          </a:p>
        </p:txBody>
      </p:sp>
      <p:pic>
        <p:nvPicPr>
          <p:cNvPr descr="It consists of the four following phases starting at the top. Analysis, design, code and test. Arrows indicate transitions between these phases." id="302" name="Google Shape;302;p19"/>
          <p:cNvPicPr preferRelativeResize="0"/>
          <p:nvPr/>
        </p:nvPicPr>
        <p:blipFill rotWithShape="1">
          <a:blip r:embed="rId3">
            <a:alphaModFix/>
          </a:blip>
          <a:srcRect b="0" l="0" r="0" t="0"/>
          <a:stretch/>
        </p:blipFill>
        <p:spPr>
          <a:xfrm>
            <a:off x="2090713" y="2176394"/>
            <a:ext cx="4962574" cy="3816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Learning Objectives</a:t>
            </a:r>
            <a:endParaRPr/>
          </a:p>
        </p:txBody>
      </p:sp>
      <p:sp>
        <p:nvSpPr>
          <p:cNvPr id="186" name="Google Shape;186;p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solidFill>
                  <a:srgbClr val="007FA3"/>
                </a:solidFill>
              </a:rPr>
              <a:t>1.1</a:t>
            </a:r>
            <a:r>
              <a:rPr lang="en-IN"/>
              <a:t> Define information systems analysis and design</a:t>
            </a:r>
            <a:endParaRPr/>
          </a:p>
          <a:p>
            <a:pPr indent="0" lvl="0" marL="432" rtl="0" algn="l">
              <a:lnSpc>
                <a:spcPct val="100000"/>
              </a:lnSpc>
              <a:spcBef>
                <a:spcPts val="1500"/>
              </a:spcBef>
              <a:spcAft>
                <a:spcPts val="0"/>
              </a:spcAft>
              <a:buSzPts val="2400"/>
              <a:buNone/>
            </a:pPr>
            <a:r>
              <a:rPr b="1" lang="en-IN">
                <a:solidFill>
                  <a:srgbClr val="007FA3"/>
                </a:solidFill>
              </a:rPr>
              <a:t>1.2</a:t>
            </a:r>
            <a:r>
              <a:rPr lang="en-IN"/>
              <a:t> Describe the information systems development life cycle (S</a:t>
            </a:r>
            <a:r>
              <a:rPr lang="en-IN" sz="100"/>
              <a:t> </a:t>
            </a:r>
            <a:r>
              <a:rPr lang="en-IN"/>
              <a:t>D</a:t>
            </a:r>
            <a:r>
              <a:rPr lang="en-IN" sz="100"/>
              <a:t> </a:t>
            </a:r>
            <a:r>
              <a:rPr lang="en-IN"/>
              <a:t>L</a:t>
            </a:r>
            <a:r>
              <a:rPr lang="en-IN" sz="100"/>
              <a:t> </a:t>
            </a:r>
            <a:r>
              <a:rPr lang="en-IN"/>
              <a:t>C)</a:t>
            </a:r>
            <a:endParaRPr/>
          </a:p>
          <a:p>
            <a:pPr indent="0" lvl="0" marL="432" rtl="0" algn="l">
              <a:lnSpc>
                <a:spcPct val="100000"/>
              </a:lnSpc>
              <a:spcBef>
                <a:spcPts val="1500"/>
              </a:spcBef>
              <a:spcAft>
                <a:spcPts val="0"/>
              </a:spcAft>
              <a:buSzPts val="2400"/>
              <a:buNone/>
            </a:pPr>
            <a:r>
              <a:rPr b="1" lang="en-IN">
                <a:solidFill>
                  <a:srgbClr val="007FA3"/>
                </a:solidFill>
              </a:rPr>
              <a:t>1.3</a:t>
            </a:r>
            <a:r>
              <a:rPr lang="en-IN"/>
              <a:t> Describe the agile methodologies, eXtreme Programming, and Scrum</a:t>
            </a:r>
            <a:endParaRPr/>
          </a:p>
          <a:p>
            <a:pPr indent="0" lvl="0" marL="432" rtl="0" algn="l">
              <a:lnSpc>
                <a:spcPct val="100000"/>
              </a:lnSpc>
              <a:spcBef>
                <a:spcPts val="1500"/>
              </a:spcBef>
              <a:spcAft>
                <a:spcPts val="0"/>
              </a:spcAft>
              <a:buSzPts val="2400"/>
              <a:buNone/>
            </a:pPr>
            <a:r>
              <a:rPr b="1" lang="en-IN">
                <a:solidFill>
                  <a:srgbClr val="007FA3"/>
                </a:solidFill>
              </a:rPr>
              <a:t>1.4</a:t>
            </a:r>
            <a:r>
              <a:rPr lang="en-IN"/>
              <a:t> Explain object-oriented analysis and design and the Rational Unified Process (R</a:t>
            </a:r>
            <a:r>
              <a:rPr lang="en-IN" sz="100"/>
              <a:t> </a:t>
            </a:r>
            <a:r>
              <a:rPr lang="en-IN"/>
              <a:t>U</a:t>
            </a:r>
            <a:r>
              <a:rPr lang="en-IN" sz="100"/>
              <a:t> </a:t>
            </a:r>
            <a:r>
              <a:rPr lang="en-IN"/>
              <a:t>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Heart of Systems Development</a:t>
            </a:r>
            <a:endParaRPr b="0" sz="2000"/>
          </a:p>
        </p:txBody>
      </p:sp>
      <p:sp>
        <p:nvSpPr>
          <p:cNvPr id="308" name="Google Shape;308;p20"/>
          <p:cNvSpPr txBox="1"/>
          <p:nvPr>
            <p:ph idx="1" type="body"/>
          </p:nvPr>
        </p:nvSpPr>
        <p:spPr>
          <a:xfrm>
            <a:off x="457200" y="1556328"/>
            <a:ext cx="8229600" cy="837248"/>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a:t>
            </a:r>
            <a:r>
              <a:rPr lang="en-IN"/>
              <a:t> 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309" name="Google Shape;309;p20"/>
          <p:cNvSpPr txBox="1"/>
          <p:nvPr>
            <p:ph idx="2" type="body"/>
          </p:nvPr>
        </p:nvSpPr>
        <p:spPr>
          <a:xfrm>
            <a:off x="457199" y="2528046"/>
            <a:ext cx="8229601" cy="367434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Current practice combines analysis, design, and implementation into a single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Figure 1-7: Heart of Systems Development</a:t>
            </a:r>
            <a:endParaRPr/>
          </a:p>
        </p:txBody>
      </p:sp>
      <p:pic>
        <p:nvPicPr>
          <p:cNvPr descr="The heart of systems development within S D L C diagram is represented by a shaded region, which encompasses analysis, design, and partially implementation phases to indicate combination of their respective activities into a single process. A systems development life cycle consists of the five following phases starting at the top. Planning, analysis, design, implementation, and maintenance. Arrows indicate transitions between these phases. Two arrows in opposite directions are shown between analysis and design phases. " id="315" name="Google Shape;315;p21"/>
          <p:cNvPicPr preferRelativeResize="0"/>
          <p:nvPr/>
        </p:nvPicPr>
        <p:blipFill rotWithShape="1">
          <a:blip r:embed="rId3">
            <a:alphaModFix/>
          </a:blip>
          <a:srcRect b="0" l="0" r="0" t="0"/>
          <a:stretch/>
        </p:blipFill>
        <p:spPr>
          <a:xfrm>
            <a:off x="2200450" y="2026697"/>
            <a:ext cx="4743099" cy="38225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The S</a:t>
            </a:r>
            <a:r>
              <a:rPr lang="en-IN" sz="100"/>
              <a:t> </a:t>
            </a:r>
            <a:r>
              <a:rPr lang="en-IN" sz="3400"/>
              <a:t>D</a:t>
            </a:r>
            <a:r>
              <a:rPr lang="en-IN" sz="100"/>
              <a:t> </a:t>
            </a:r>
            <a:r>
              <a:rPr lang="en-IN" sz="3400"/>
              <a:t>L</a:t>
            </a:r>
            <a:r>
              <a:rPr lang="en-IN" sz="100"/>
              <a:t> </a:t>
            </a:r>
            <a:r>
              <a:rPr lang="en-IN" sz="3400"/>
              <a:t>C Traditional Waterfall Problems</a:t>
            </a:r>
            <a:endParaRPr b="0" sz="3400"/>
          </a:p>
        </p:txBody>
      </p:sp>
      <p:sp>
        <p:nvSpPr>
          <p:cNvPr id="321" name="Google Shape;321;p22"/>
          <p:cNvSpPr txBox="1"/>
          <p:nvPr>
            <p:ph idx="1" type="body"/>
          </p:nvPr>
        </p:nvSpPr>
        <p:spPr>
          <a:xfrm>
            <a:off x="457200" y="1556327"/>
            <a:ext cx="8229600" cy="79242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a:t>
            </a:r>
            <a:r>
              <a:rPr lang="en-IN"/>
              <a:t> 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322" name="Google Shape;322;p22"/>
          <p:cNvSpPr txBox="1"/>
          <p:nvPr>
            <p:ph idx="2" type="body"/>
          </p:nvPr>
        </p:nvSpPr>
        <p:spPr>
          <a:xfrm>
            <a:off x="457199" y="2429434"/>
            <a:ext cx="8229601" cy="3772957"/>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Once one phase ends another begins, going downhill until complete</a:t>
            </a:r>
            <a:endParaRPr/>
          </a:p>
          <a:p>
            <a:pPr indent="-255600" lvl="0" marL="256032" rtl="0" algn="l">
              <a:lnSpc>
                <a:spcPct val="100000"/>
              </a:lnSpc>
              <a:spcBef>
                <a:spcPts val="1500"/>
              </a:spcBef>
              <a:spcAft>
                <a:spcPts val="0"/>
              </a:spcAft>
              <a:buSzPts val="2400"/>
              <a:buChar char="•"/>
            </a:pPr>
            <a:r>
              <a:rPr lang="en-IN"/>
              <a:t>Makes it difficult to go back</a:t>
            </a:r>
            <a:endParaRPr/>
          </a:p>
          <a:p>
            <a:pPr indent="-255600" lvl="0" marL="256032" rtl="0" algn="l">
              <a:lnSpc>
                <a:spcPct val="100000"/>
              </a:lnSpc>
              <a:spcBef>
                <a:spcPts val="1500"/>
              </a:spcBef>
              <a:spcAft>
                <a:spcPts val="0"/>
              </a:spcAft>
              <a:buSzPts val="2400"/>
              <a:buChar char="•"/>
            </a:pPr>
            <a:r>
              <a:rPr lang="en-IN"/>
              <a:t>Results in great expense to make changes</a:t>
            </a:r>
            <a:endParaRPr/>
          </a:p>
          <a:p>
            <a:pPr indent="-255600" lvl="0" marL="256032" rtl="0" algn="l">
              <a:lnSpc>
                <a:spcPct val="100000"/>
              </a:lnSpc>
              <a:spcBef>
                <a:spcPts val="1500"/>
              </a:spcBef>
              <a:spcAft>
                <a:spcPts val="0"/>
              </a:spcAft>
              <a:buSzPts val="2400"/>
              <a:buChar char="•"/>
            </a:pPr>
            <a:r>
              <a:rPr lang="en-IN"/>
              <a:t>Role of system users or customers narrowly defined</a:t>
            </a:r>
            <a:endParaRPr/>
          </a:p>
          <a:p>
            <a:pPr indent="-255600" lvl="0" marL="256032" rtl="0" algn="l">
              <a:lnSpc>
                <a:spcPct val="100000"/>
              </a:lnSpc>
              <a:spcBef>
                <a:spcPts val="1500"/>
              </a:spcBef>
              <a:spcAft>
                <a:spcPts val="0"/>
              </a:spcAft>
              <a:buSzPts val="2400"/>
              <a:buChar char="•"/>
            </a:pPr>
            <a:r>
              <a:rPr lang="en-IN"/>
              <a:t>Focused on deadlines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457200" y="215371"/>
            <a:ext cx="847114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Figure 1-8: Traditional Waterfall S</a:t>
            </a:r>
            <a:r>
              <a:rPr lang="en-IN" sz="100"/>
              <a:t> </a:t>
            </a:r>
            <a:r>
              <a:rPr lang="en-IN"/>
              <a:t>D</a:t>
            </a:r>
            <a:r>
              <a:rPr lang="en-IN" sz="100"/>
              <a:t> </a:t>
            </a:r>
            <a:r>
              <a:rPr lang="en-IN"/>
              <a:t>L</a:t>
            </a:r>
            <a:r>
              <a:rPr lang="en-IN" sz="100"/>
              <a:t> </a:t>
            </a:r>
            <a:r>
              <a:rPr lang="en-IN"/>
              <a:t>C</a:t>
            </a:r>
            <a:endParaRPr/>
          </a:p>
        </p:txBody>
      </p:sp>
      <p:pic>
        <p:nvPicPr>
          <p:cNvPr descr="The traditional waterfall S D L C diagram consists of six following phases starting from the top. Planning, analysis, logical design, physical design, implementation, and maintenance. Arrows indicate transitions between these phases." id="328" name="Google Shape;328;p23"/>
          <p:cNvPicPr preferRelativeResize="0"/>
          <p:nvPr/>
        </p:nvPicPr>
        <p:blipFill rotWithShape="1">
          <a:blip r:embed="rId3">
            <a:alphaModFix/>
          </a:blip>
          <a:srcRect b="0" l="0" r="0" t="0"/>
          <a:stretch/>
        </p:blipFill>
        <p:spPr>
          <a:xfrm>
            <a:off x="2310188" y="2165238"/>
            <a:ext cx="4523624" cy="38042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Agile Methodologies</a:t>
            </a:r>
            <a:endParaRPr b="0"/>
          </a:p>
        </p:txBody>
      </p:sp>
      <p:sp>
        <p:nvSpPr>
          <p:cNvPr id="334" name="Google Shape;334;p24"/>
          <p:cNvSpPr txBox="1"/>
          <p:nvPr>
            <p:ph idx="1" type="body"/>
          </p:nvPr>
        </p:nvSpPr>
        <p:spPr>
          <a:xfrm>
            <a:off x="457200" y="1556328"/>
            <a:ext cx="8229600" cy="781430"/>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1.3 </a:t>
            </a:r>
            <a:r>
              <a:rPr lang="en-IN"/>
              <a:t>Describe the agile methodologies, eXtreme Programming, and Scrum</a:t>
            </a:r>
            <a:endParaRPr/>
          </a:p>
        </p:txBody>
      </p:sp>
      <p:sp>
        <p:nvSpPr>
          <p:cNvPr id="335" name="Google Shape;335;p24"/>
          <p:cNvSpPr txBox="1"/>
          <p:nvPr>
            <p:ph idx="2" type="body"/>
          </p:nvPr>
        </p:nvSpPr>
        <p:spPr>
          <a:xfrm>
            <a:off x="457199" y="2406770"/>
            <a:ext cx="8229601" cy="379562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Agile methodologies share three key principles:</a:t>
            </a:r>
            <a:endParaRPr/>
          </a:p>
          <a:p>
            <a:pPr indent="-429768" lvl="1" marL="740664" rtl="0" algn="l">
              <a:lnSpc>
                <a:spcPct val="100000"/>
              </a:lnSpc>
              <a:spcBef>
                <a:spcPts val="600"/>
              </a:spcBef>
              <a:spcAft>
                <a:spcPts val="0"/>
              </a:spcAft>
              <a:buSzPts val="2400"/>
              <a:buFont typeface="Arial"/>
              <a:buAutoNum type="arabicPeriod"/>
            </a:pPr>
            <a:r>
              <a:rPr lang="en-IN"/>
              <a:t>A focus on adaptive rather than predictive methodologies</a:t>
            </a:r>
            <a:endParaRPr/>
          </a:p>
          <a:p>
            <a:pPr indent="-429768" lvl="1" marL="740664" rtl="0" algn="l">
              <a:lnSpc>
                <a:spcPct val="100000"/>
              </a:lnSpc>
              <a:spcBef>
                <a:spcPts val="600"/>
              </a:spcBef>
              <a:spcAft>
                <a:spcPts val="0"/>
              </a:spcAft>
              <a:buSzPts val="2400"/>
              <a:buFont typeface="Arial"/>
              <a:buAutoNum type="arabicPeriod"/>
            </a:pPr>
            <a:r>
              <a:rPr lang="en-IN"/>
              <a:t>A focus on people rather than roles</a:t>
            </a:r>
            <a:endParaRPr/>
          </a:p>
          <a:p>
            <a:pPr indent="-429768" lvl="1" marL="740664" rtl="0" algn="l">
              <a:lnSpc>
                <a:spcPct val="100000"/>
              </a:lnSpc>
              <a:spcBef>
                <a:spcPts val="600"/>
              </a:spcBef>
              <a:spcAft>
                <a:spcPts val="0"/>
              </a:spcAft>
              <a:buSzPts val="2400"/>
              <a:buFont typeface="Arial"/>
              <a:buAutoNum type="arabicPeriod"/>
            </a:pPr>
            <a:r>
              <a:rPr lang="en-IN"/>
              <a:t>A focus on self-adaptive processes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Table 1-2: The Agile Manifesto </a:t>
            </a:r>
            <a:r>
              <a:rPr b="0" lang="en-IN" sz="2000"/>
              <a:t>(1 of 3)</a:t>
            </a:r>
            <a:endParaRPr/>
          </a:p>
        </p:txBody>
      </p:sp>
      <p:sp>
        <p:nvSpPr>
          <p:cNvPr id="341" name="Google Shape;341;p25"/>
          <p:cNvSpPr txBox="1"/>
          <p:nvPr>
            <p:ph idx="1" type="body"/>
          </p:nvPr>
        </p:nvSpPr>
        <p:spPr>
          <a:xfrm>
            <a:off x="457200" y="1556326"/>
            <a:ext cx="8229600" cy="474958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IN" sz="2200"/>
              <a:t>The agile methodologies group argues that software development methodologies adapted from engineering generally do not fit with real world software development</a:t>
            </a:r>
            <a:endParaRPr/>
          </a:p>
          <a:p>
            <a:pPr indent="-255600" lvl="0" marL="256032" rtl="0" algn="l">
              <a:lnSpc>
                <a:spcPct val="100000"/>
              </a:lnSpc>
              <a:spcBef>
                <a:spcPts val="1500"/>
              </a:spcBef>
              <a:spcAft>
                <a:spcPts val="0"/>
              </a:spcAft>
              <a:buSzPts val="2200"/>
              <a:buChar char="•"/>
            </a:pPr>
            <a:r>
              <a:rPr b="1" lang="en-IN" sz="2200"/>
              <a:t>The Manifesto for Agile Software Development</a:t>
            </a:r>
            <a:r>
              <a:rPr lang="en-IN" sz="2200"/>
              <a:t> (Table 1-2)</a:t>
            </a:r>
            <a:endParaRPr/>
          </a:p>
          <a:p>
            <a:pPr indent="-284400" lvl="1" marL="742950" rtl="0" algn="l">
              <a:lnSpc>
                <a:spcPct val="100000"/>
              </a:lnSpc>
              <a:spcBef>
                <a:spcPts val="600"/>
              </a:spcBef>
              <a:spcAft>
                <a:spcPts val="0"/>
              </a:spcAft>
              <a:buSzPts val="2200"/>
              <a:buChar char="–"/>
            </a:pPr>
            <a:r>
              <a:rPr lang="en-IN" sz="2200"/>
              <a:t>Seventeen anarchists agree</a:t>
            </a:r>
            <a:endParaRPr/>
          </a:p>
          <a:p>
            <a:pPr indent="-284400" lvl="1" marL="742950" rtl="0" algn="l">
              <a:lnSpc>
                <a:spcPct val="100000"/>
              </a:lnSpc>
              <a:spcBef>
                <a:spcPts val="600"/>
              </a:spcBef>
              <a:spcAft>
                <a:spcPts val="0"/>
              </a:spcAft>
              <a:buSzPts val="2200"/>
              <a:buChar char="–"/>
            </a:pPr>
            <a:r>
              <a:rPr lang="en-IN" sz="2200"/>
              <a:t>We are uncovering better ways of developing software by doing it and helping others do it. Through this work we have come to value:</a:t>
            </a:r>
            <a:endParaRPr/>
          </a:p>
          <a:p>
            <a:pPr indent="-230399" lvl="2" marL="1143000" rtl="0" algn="l">
              <a:lnSpc>
                <a:spcPct val="100000"/>
              </a:lnSpc>
              <a:spcBef>
                <a:spcPts val="600"/>
              </a:spcBef>
              <a:spcAft>
                <a:spcPts val="0"/>
              </a:spcAft>
              <a:buSzPts val="2200"/>
              <a:buChar char="▪"/>
            </a:pPr>
            <a:r>
              <a:rPr lang="en-IN" sz="2200"/>
              <a:t>Individuals and interactions over processes and tools</a:t>
            </a:r>
            <a:endParaRPr/>
          </a:p>
          <a:p>
            <a:pPr indent="-230399" lvl="2" marL="1143000" rtl="0" algn="l">
              <a:lnSpc>
                <a:spcPct val="100000"/>
              </a:lnSpc>
              <a:spcBef>
                <a:spcPts val="600"/>
              </a:spcBef>
              <a:spcAft>
                <a:spcPts val="0"/>
              </a:spcAft>
              <a:buSzPts val="2200"/>
              <a:buChar char="▪"/>
            </a:pPr>
            <a:r>
              <a:rPr lang="en-IN" sz="2200"/>
              <a:t>Working software over comprehensive documentation</a:t>
            </a:r>
            <a:endParaRPr/>
          </a:p>
          <a:p>
            <a:pPr indent="-230399" lvl="2" marL="1143000" rtl="0" algn="l">
              <a:lnSpc>
                <a:spcPct val="100000"/>
              </a:lnSpc>
              <a:spcBef>
                <a:spcPts val="600"/>
              </a:spcBef>
              <a:spcAft>
                <a:spcPts val="0"/>
              </a:spcAft>
              <a:buSzPts val="2200"/>
              <a:buChar char="▪"/>
            </a:pPr>
            <a:r>
              <a:rPr lang="en-IN" sz="2200"/>
              <a:t>Customer collaboration over contract negotiation</a:t>
            </a:r>
            <a:endParaRPr/>
          </a:p>
          <a:p>
            <a:pPr indent="-230399" lvl="2" marL="1143000" rtl="0" algn="l">
              <a:lnSpc>
                <a:spcPct val="100000"/>
              </a:lnSpc>
              <a:spcBef>
                <a:spcPts val="600"/>
              </a:spcBef>
              <a:spcAft>
                <a:spcPts val="0"/>
              </a:spcAft>
              <a:buSzPts val="2200"/>
              <a:buChar char="▪"/>
            </a:pPr>
            <a:r>
              <a:rPr lang="en-IN" sz="2200"/>
              <a:t>Responding to change over following a plan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Table 1-2: The Agile Manifesto </a:t>
            </a:r>
            <a:r>
              <a:rPr b="0" lang="en-IN" sz="2000"/>
              <a:t>(2 of 3)</a:t>
            </a:r>
            <a:endParaRPr/>
          </a:p>
        </p:txBody>
      </p:sp>
      <p:sp>
        <p:nvSpPr>
          <p:cNvPr id="347" name="Google Shape;347;p26"/>
          <p:cNvSpPr txBox="1"/>
          <p:nvPr>
            <p:ph idx="1" type="body"/>
          </p:nvPr>
        </p:nvSpPr>
        <p:spPr>
          <a:xfrm>
            <a:off x="457200" y="1556326"/>
            <a:ext cx="8522898" cy="4732331"/>
          </a:xfrm>
          <a:prstGeom prst="rect">
            <a:avLst/>
          </a:prstGeom>
          <a:noFill/>
          <a:ln>
            <a:noFill/>
          </a:ln>
        </p:spPr>
        <p:txBody>
          <a:bodyPr anchorCtr="0" anchor="t" bIns="0" lIns="0" spcFirstLastPara="1" rIns="0" wrap="square" tIns="0">
            <a:noAutofit/>
          </a:bodyPr>
          <a:lstStyle/>
          <a:p>
            <a:pPr indent="-284400" lvl="1" marL="742950" rtl="0" algn="l">
              <a:lnSpc>
                <a:spcPct val="100000"/>
              </a:lnSpc>
              <a:spcBef>
                <a:spcPts val="0"/>
              </a:spcBef>
              <a:spcAft>
                <a:spcPts val="0"/>
              </a:spcAft>
              <a:buSzPts val="1800"/>
              <a:buChar char="–"/>
            </a:pPr>
            <a:r>
              <a:rPr lang="en-IN" sz="1800"/>
              <a:t>That is, while we value the items on the right, we value the items on the left more. We follow the following principles:</a:t>
            </a:r>
            <a:endParaRPr/>
          </a:p>
          <a:p>
            <a:pPr indent="-230399" lvl="2" marL="1143000" rtl="0" algn="l">
              <a:lnSpc>
                <a:spcPct val="100000"/>
              </a:lnSpc>
              <a:spcBef>
                <a:spcPts val="600"/>
              </a:spcBef>
              <a:spcAft>
                <a:spcPts val="0"/>
              </a:spcAft>
              <a:buSzPts val="1800"/>
              <a:buChar char="▪"/>
            </a:pPr>
            <a:r>
              <a:rPr lang="en-IN" sz="1800"/>
              <a:t>The highest priority is to satisfy the customer through early and continuous delivery of valuable software.</a:t>
            </a:r>
            <a:endParaRPr/>
          </a:p>
          <a:p>
            <a:pPr indent="-230399" lvl="2" marL="1143000" rtl="0" algn="l">
              <a:lnSpc>
                <a:spcPct val="100000"/>
              </a:lnSpc>
              <a:spcBef>
                <a:spcPts val="600"/>
              </a:spcBef>
              <a:spcAft>
                <a:spcPts val="0"/>
              </a:spcAft>
              <a:buSzPts val="1800"/>
              <a:buChar char="▪"/>
            </a:pPr>
            <a:r>
              <a:rPr lang="en-IN" sz="1800"/>
              <a:t>Welcome changing requirements, even late in development. Agile processes harness change for the customer’s competitive advantage.</a:t>
            </a:r>
            <a:endParaRPr/>
          </a:p>
          <a:p>
            <a:pPr indent="-230399" lvl="2" marL="1143000" rtl="0" algn="l">
              <a:lnSpc>
                <a:spcPct val="100000"/>
              </a:lnSpc>
              <a:spcBef>
                <a:spcPts val="600"/>
              </a:spcBef>
              <a:spcAft>
                <a:spcPts val="0"/>
              </a:spcAft>
              <a:buSzPts val="1800"/>
              <a:buChar char="▪"/>
            </a:pPr>
            <a:r>
              <a:rPr lang="en-IN" sz="1800"/>
              <a:t>Deliver working software frequently, from a couple of weeks to a couple of months, with a preference to the shorter timescale.</a:t>
            </a:r>
            <a:endParaRPr/>
          </a:p>
          <a:p>
            <a:pPr indent="-230399" lvl="2" marL="1143000" rtl="0" algn="l">
              <a:lnSpc>
                <a:spcPct val="100000"/>
              </a:lnSpc>
              <a:spcBef>
                <a:spcPts val="600"/>
              </a:spcBef>
              <a:spcAft>
                <a:spcPts val="0"/>
              </a:spcAft>
              <a:buSzPts val="1800"/>
              <a:buChar char="▪"/>
            </a:pPr>
            <a:r>
              <a:rPr lang="en-IN" sz="1800"/>
              <a:t>Businesspeople and developers work together daily throughout the project.</a:t>
            </a:r>
            <a:endParaRPr/>
          </a:p>
          <a:p>
            <a:pPr indent="-230399" lvl="2" marL="1143000" rtl="0" algn="l">
              <a:lnSpc>
                <a:spcPct val="100000"/>
              </a:lnSpc>
              <a:spcBef>
                <a:spcPts val="600"/>
              </a:spcBef>
              <a:spcAft>
                <a:spcPts val="0"/>
              </a:spcAft>
              <a:buSzPts val="1800"/>
              <a:buChar char="▪"/>
            </a:pPr>
            <a:r>
              <a:rPr lang="en-IN" sz="1800"/>
              <a:t>Build projects around motivated individuals. Give them the environment and support they need and trust them to get the job done.</a:t>
            </a:r>
            <a:endParaRPr/>
          </a:p>
          <a:p>
            <a:pPr indent="-230399" lvl="2" marL="1143000" rtl="0" algn="l">
              <a:lnSpc>
                <a:spcPct val="100000"/>
              </a:lnSpc>
              <a:spcBef>
                <a:spcPts val="600"/>
              </a:spcBef>
              <a:spcAft>
                <a:spcPts val="0"/>
              </a:spcAft>
              <a:buSzPts val="1800"/>
              <a:buChar char="▪"/>
            </a:pPr>
            <a:r>
              <a:rPr lang="en-IN" sz="1800"/>
              <a:t>The most efficient and effective method of conveying information to and within a development team is face-to-face conversation.</a:t>
            </a:r>
            <a:endParaRPr/>
          </a:p>
          <a:p>
            <a:pPr indent="-230399" lvl="2" marL="1143000" rtl="0" algn="l">
              <a:lnSpc>
                <a:spcPct val="100000"/>
              </a:lnSpc>
              <a:spcBef>
                <a:spcPts val="600"/>
              </a:spcBef>
              <a:spcAft>
                <a:spcPts val="0"/>
              </a:spcAft>
              <a:buSzPts val="1800"/>
              <a:buChar char="▪"/>
            </a:pPr>
            <a:r>
              <a:rPr lang="en-IN" sz="1800"/>
              <a:t>Working software is the primary measure of progress.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Table 1-2: The Agile Manifesto </a:t>
            </a:r>
            <a:r>
              <a:rPr b="0" lang="en-IN" sz="2000"/>
              <a:t>(3 of 3)</a:t>
            </a:r>
            <a:endParaRPr/>
          </a:p>
        </p:txBody>
      </p:sp>
      <p:sp>
        <p:nvSpPr>
          <p:cNvPr id="353" name="Google Shape;353;p27"/>
          <p:cNvSpPr txBox="1"/>
          <p:nvPr>
            <p:ph idx="1" type="body"/>
          </p:nvPr>
        </p:nvSpPr>
        <p:spPr>
          <a:xfrm>
            <a:off x="457200" y="1556327"/>
            <a:ext cx="8229600" cy="3508732"/>
          </a:xfrm>
          <a:prstGeom prst="rect">
            <a:avLst/>
          </a:prstGeom>
          <a:noFill/>
          <a:ln>
            <a:noFill/>
          </a:ln>
        </p:spPr>
        <p:txBody>
          <a:bodyPr anchorCtr="0" anchor="t" bIns="0" lIns="0" spcFirstLastPara="1" rIns="0" wrap="square" tIns="0">
            <a:noAutofit/>
          </a:bodyPr>
          <a:lstStyle/>
          <a:p>
            <a:pPr indent="-230399" lvl="2" marL="1143000" rtl="0" algn="l">
              <a:lnSpc>
                <a:spcPct val="100000"/>
              </a:lnSpc>
              <a:spcBef>
                <a:spcPts val="0"/>
              </a:spcBef>
              <a:spcAft>
                <a:spcPts val="0"/>
              </a:spcAft>
              <a:buSzPts val="1800"/>
              <a:buChar char="▪"/>
            </a:pPr>
            <a:r>
              <a:rPr lang="en-IN" sz="1800"/>
              <a:t>Continuous attention to technical excellence and good design enhances agility.</a:t>
            </a:r>
            <a:endParaRPr/>
          </a:p>
          <a:p>
            <a:pPr indent="-230399" lvl="2" marL="1143000" rtl="0" algn="l">
              <a:lnSpc>
                <a:spcPct val="100000"/>
              </a:lnSpc>
              <a:spcBef>
                <a:spcPts val="600"/>
              </a:spcBef>
              <a:spcAft>
                <a:spcPts val="0"/>
              </a:spcAft>
              <a:buSzPts val="1800"/>
              <a:buChar char="▪"/>
            </a:pPr>
            <a:r>
              <a:rPr lang="en-IN" sz="1800"/>
              <a:t>Agile processes promote sustainable development. The sponsors, developers, and users should be able to maintain a constant pace indefinitely.</a:t>
            </a:r>
            <a:endParaRPr/>
          </a:p>
          <a:p>
            <a:pPr indent="-230399" lvl="2" marL="1143000" rtl="0" algn="l">
              <a:lnSpc>
                <a:spcPct val="100000"/>
              </a:lnSpc>
              <a:spcBef>
                <a:spcPts val="600"/>
              </a:spcBef>
              <a:spcAft>
                <a:spcPts val="0"/>
              </a:spcAft>
              <a:buSzPts val="1800"/>
              <a:buChar char="▪"/>
            </a:pPr>
            <a:r>
              <a:rPr lang="en-IN" sz="1800"/>
              <a:t>Simplicity—the art of maximizing the amount of work not done—is essential.</a:t>
            </a:r>
            <a:endParaRPr/>
          </a:p>
          <a:p>
            <a:pPr indent="-230399" lvl="2" marL="1143000" rtl="0" algn="l">
              <a:lnSpc>
                <a:spcPct val="100000"/>
              </a:lnSpc>
              <a:spcBef>
                <a:spcPts val="600"/>
              </a:spcBef>
              <a:spcAft>
                <a:spcPts val="0"/>
              </a:spcAft>
              <a:buSzPts val="1800"/>
              <a:buChar char="▪"/>
            </a:pPr>
            <a:r>
              <a:rPr lang="en-IN" sz="1800"/>
              <a:t>The best architectures, requirements, and designs emerge from self-organizing teams.</a:t>
            </a:r>
            <a:endParaRPr/>
          </a:p>
          <a:p>
            <a:pPr indent="-230399" lvl="2" marL="1143000" rtl="0" algn="l">
              <a:lnSpc>
                <a:spcPct val="100000"/>
              </a:lnSpc>
              <a:spcBef>
                <a:spcPts val="600"/>
              </a:spcBef>
              <a:spcAft>
                <a:spcPts val="0"/>
              </a:spcAft>
              <a:buSzPts val="1800"/>
              <a:buChar char="▪"/>
            </a:pPr>
            <a:r>
              <a:rPr lang="en-IN" sz="1800"/>
              <a:t>At regular intervals, the team reflects on how to become more effective, then tunes and adjusts its behavior accordingly.</a:t>
            </a:r>
            <a:endParaRPr/>
          </a:p>
        </p:txBody>
      </p:sp>
      <p:sp>
        <p:nvSpPr>
          <p:cNvPr id="354" name="Google Shape;354;p27"/>
          <p:cNvSpPr txBox="1"/>
          <p:nvPr>
            <p:ph idx="2" type="body"/>
          </p:nvPr>
        </p:nvSpPr>
        <p:spPr>
          <a:xfrm>
            <a:off x="457200" y="5602942"/>
            <a:ext cx="8229600" cy="58513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200"/>
              <a:buNone/>
            </a:pPr>
            <a:r>
              <a:rPr lang="en-IN" sz="1200"/>
              <a:t>--Kent Beck, Mike Beedle, Are van Bennekum, Alistair Cockburn, Ward Cunningham, Martin Fowler, James Grenning, Jim Highsmith, Andrew Hunt, Ron Jefferies, Jon Kern, Brian Marick, Robert C. Martin, Steve Mellor, Ken Schwaber, Jeff Sutherland, Dave Thomas (</a:t>
            </a:r>
            <a:r>
              <a:rPr b="1" lang="en-IN" sz="1200" u="sng">
                <a:solidFill>
                  <a:schemeClr val="hlink"/>
                </a:solidFill>
                <a:hlinkClick r:id="rId3"/>
              </a:rPr>
              <a:t>www.AgileAlliance.org</a:t>
            </a:r>
            <a:r>
              <a:rPr lang="en-IN" sz="1200"/>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Agile Methodologies—Not for Every Project</a:t>
            </a:r>
            <a:endParaRPr/>
          </a:p>
        </p:txBody>
      </p:sp>
      <p:sp>
        <p:nvSpPr>
          <p:cNvPr id="360" name="Google Shape;360;p28"/>
          <p:cNvSpPr txBox="1"/>
          <p:nvPr>
            <p:ph idx="1" type="body"/>
          </p:nvPr>
        </p:nvSpPr>
        <p:spPr>
          <a:xfrm>
            <a:off x="457200" y="1556327"/>
            <a:ext cx="8229600" cy="841816"/>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1.3</a:t>
            </a:r>
            <a:r>
              <a:rPr lang="en-IN"/>
              <a:t> Describe the agile methodologies, eXtreme Programming, and Scrum</a:t>
            </a:r>
            <a:endParaRPr/>
          </a:p>
        </p:txBody>
      </p:sp>
      <p:sp>
        <p:nvSpPr>
          <p:cNvPr id="361" name="Google Shape;361;p28"/>
          <p:cNvSpPr txBox="1"/>
          <p:nvPr>
            <p:ph idx="2" type="body"/>
          </p:nvPr>
        </p:nvSpPr>
        <p:spPr>
          <a:xfrm>
            <a:off x="457200" y="2475782"/>
            <a:ext cx="8229600" cy="345919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Agile methodologies are not for everyone</a:t>
            </a:r>
            <a:endParaRPr/>
          </a:p>
          <a:p>
            <a:pPr indent="-255600" lvl="0" marL="256032" rtl="0" algn="l">
              <a:lnSpc>
                <a:spcPct val="100000"/>
              </a:lnSpc>
              <a:spcBef>
                <a:spcPts val="1500"/>
              </a:spcBef>
              <a:spcAft>
                <a:spcPts val="0"/>
              </a:spcAft>
              <a:buSzPts val="2400"/>
              <a:buChar char="•"/>
            </a:pPr>
            <a:r>
              <a:rPr lang="en-IN"/>
              <a:t>Fowler recommends an agile process if your project involves</a:t>
            </a:r>
            <a:endParaRPr/>
          </a:p>
          <a:p>
            <a:pPr indent="-284400" lvl="1" marL="742950" rtl="0" algn="l">
              <a:lnSpc>
                <a:spcPct val="100000"/>
              </a:lnSpc>
              <a:spcBef>
                <a:spcPts val="600"/>
              </a:spcBef>
              <a:spcAft>
                <a:spcPts val="0"/>
              </a:spcAft>
              <a:buSzPts val="2400"/>
              <a:buChar char="–"/>
            </a:pPr>
            <a:r>
              <a:rPr lang="en-IN"/>
              <a:t>unpredictable or dynamic requirements</a:t>
            </a:r>
            <a:endParaRPr/>
          </a:p>
          <a:p>
            <a:pPr indent="-284400" lvl="1" marL="742950" rtl="0" algn="l">
              <a:lnSpc>
                <a:spcPct val="100000"/>
              </a:lnSpc>
              <a:spcBef>
                <a:spcPts val="600"/>
              </a:spcBef>
              <a:spcAft>
                <a:spcPts val="0"/>
              </a:spcAft>
              <a:buSzPts val="2400"/>
              <a:buChar char="–"/>
            </a:pPr>
            <a:r>
              <a:rPr lang="en-IN"/>
              <a:t>responsible and motivated developers</a:t>
            </a:r>
            <a:endParaRPr/>
          </a:p>
          <a:p>
            <a:pPr indent="-284400" lvl="1" marL="742950" rtl="0" algn="l">
              <a:lnSpc>
                <a:spcPct val="100000"/>
              </a:lnSpc>
              <a:spcBef>
                <a:spcPts val="600"/>
              </a:spcBef>
              <a:spcAft>
                <a:spcPts val="0"/>
              </a:spcAft>
              <a:buSzPts val="2400"/>
              <a:buChar char="–"/>
            </a:pPr>
            <a:r>
              <a:rPr lang="en-IN"/>
              <a:t>customers who understand the process and will get involved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457199" y="215371"/>
            <a:ext cx="8419381" cy="12213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600"/>
              <a:buFont typeface="Times New Roman"/>
              <a:buNone/>
            </a:pPr>
            <a:r>
              <a:rPr lang="en-IN" sz="2600"/>
              <a:t>Table 1-3: Five Critical Factors that Distinguish Agile and Traditional Approaches to System Development</a:t>
            </a:r>
            <a:endParaRPr/>
          </a:p>
        </p:txBody>
      </p:sp>
      <p:sp>
        <p:nvSpPr>
          <p:cNvPr id="367" name="Google Shape;367;p29"/>
          <p:cNvSpPr txBox="1"/>
          <p:nvPr>
            <p:ph idx="1" type="body"/>
          </p:nvPr>
        </p:nvSpPr>
        <p:spPr>
          <a:xfrm>
            <a:off x="457200" y="1565292"/>
            <a:ext cx="8419380" cy="289726"/>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graphicFrame>
        <p:nvGraphicFramePr>
          <p:cNvPr id="368" name="Google Shape;368;p29"/>
          <p:cNvGraphicFramePr/>
          <p:nvPr/>
        </p:nvGraphicFramePr>
        <p:xfrm>
          <a:off x="515112" y="1983593"/>
          <a:ext cx="3000000" cy="3000000"/>
        </p:xfrm>
        <a:graphic>
          <a:graphicData uri="http://schemas.openxmlformats.org/drawingml/2006/table">
            <a:tbl>
              <a:tblPr bandRow="1" firstRow="1">
                <a:noFill/>
                <a:tableStyleId>{AC59DFE0-A953-4159-89A7-286F2F2BD57A}</a:tableStyleId>
              </a:tblPr>
              <a:tblGrid>
                <a:gridCol w="1106650"/>
                <a:gridCol w="3295300"/>
                <a:gridCol w="3711825"/>
              </a:tblGrid>
              <a:tr h="370850">
                <a:tc>
                  <a:txBody>
                    <a:bodyPr/>
                    <a:lstStyle/>
                    <a:p>
                      <a:pPr indent="0" lvl="0" marL="0" marR="0" rtl="0" algn="l">
                        <a:lnSpc>
                          <a:spcPct val="100000"/>
                        </a:lnSpc>
                        <a:spcBef>
                          <a:spcPts val="0"/>
                        </a:spcBef>
                        <a:spcAft>
                          <a:spcPts val="0"/>
                        </a:spcAft>
                        <a:buClr>
                          <a:srgbClr val="000000"/>
                        </a:buClr>
                        <a:buSzPts val="1200"/>
                        <a:buFont typeface="Arial"/>
                        <a:buNone/>
                      </a:pPr>
                      <a:r>
                        <a:rPr b="1" lang="en-IN" sz="1200" u="none" cap="none" strike="noStrike"/>
                        <a:t>Factor</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IN" sz="1200" u="none" cap="none" strike="noStrike"/>
                        <a:t>Agile Methods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IN" sz="1200" u="none" cap="none" strike="noStrike"/>
                        <a:t>Traditional Methods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Size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Well matched to small products and teams Reliance on tacit knowledge limits scalability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Methods evolved to handle large products and teams Hard to tailor down to small products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Criticality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Untested on safety-critical products</a:t>
                      </a:r>
                      <a:endParaRPr/>
                    </a:p>
                    <a:p>
                      <a:pPr indent="0" lvl="0" marL="0" marR="0" rtl="0" algn="l">
                        <a:lnSpc>
                          <a:spcPct val="100000"/>
                        </a:lnSpc>
                        <a:spcBef>
                          <a:spcPts val="0"/>
                        </a:spcBef>
                        <a:spcAft>
                          <a:spcPts val="0"/>
                        </a:spcAft>
                        <a:buClr>
                          <a:srgbClr val="000000"/>
                        </a:buClr>
                        <a:buSzPts val="1200"/>
                        <a:buFont typeface="Arial"/>
                        <a:buNone/>
                      </a:pPr>
                      <a:r>
                        <a:rPr lang="en-IN" sz="1200" u="none" cap="none" strike="noStrike"/>
                        <a:t>Potential difficulties with simple design and lack of documentation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Methods evolved to handle highly critical products Hard to tailor down to products that are not critical.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Dynamism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Simple design and continuous refactoring</a:t>
                      </a:r>
                      <a:endParaRPr/>
                    </a:p>
                    <a:p>
                      <a:pPr indent="0" lvl="0" marL="0" marR="0" rtl="0" algn="l">
                        <a:lnSpc>
                          <a:spcPct val="100000"/>
                        </a:lnSpc>
                        <a:spcBef>
                          <a:spcPts val="0"/>
                        </a:spcBef>
                        <a:spcAft>
                          <a:spcPts val="0"/>
                        </a:spcAft>
                        <a:buClr>
                          <a:srgbClr val="000000"/>
                        </a:buClr>
                        <a:buSzPts val="1200"/>
                        <a:buFont typeface="Arial"/>
                        <a:buNone/>
                      </a:pPr>
                      <a:r>
                        <a:rPr lang="en-IN" sz="1200" u="none" cap="none" strike="noStrike"/>
                        <a:t>are excellent for highly dynamic environments but a source of potentially expensive rework for highly stable environments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Detailed plans and Big Design Up Front, excellent for highly stable environment but a source of expensive rework for highly dynamic environments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Personnel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Requires continuous presence of a critical mass of scarce experts </a:t>
                      </a:r>
                      <a:endParaRPr/>
                    </a:p>
                    <a:p>
                      <a:pPr indent="0" lvl="0" marL="0" marR="0" rtl="0" algn="l">
                        <a:lnSpc>
                          <a:spcPct val="100000"/>
                        </a:lnSpc>
                        <a:spcBef>
                          <a:spcPts val="0"/>
                        </a:spcBef>
                        <a:spcAft>
                          <a:spcPts val="0"/>
                        </a:spcAft>
                        <a:buClr>
                          <a:srgbClr val="000000"/>
                        </a:buClr>
                        <a:buSzPts val="1200"/>
                        <a:buFont typeface="Arial"/>
                        <a:buNone/>
                      </a:pPr>
                      <a:r>
                        <a:rPr lang="en-IN" sz="1200" u="none" cap="none" strike="noStrike"/>
                        <a:t>Risky to use non-agile people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Needs a critical mass of scarce experts during project definition but can work with fewer later in the project, unless the environment is highly dynamic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Culture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Thrives in a culture where people feel comfortable and empowered by having many degrees of freedom (thriving on chaos)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Thrives in a culture where people feel comfortable and empowered by having their roles defined by clear practices and procedures (thriving on order)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Introduction</a:t>
            </a:r>
            <a:endParaRPr/>
          </a:p>
        </p:txBody>
      </p:sp>
      <p:sp>
        <p:nvSpPr>
          <p:cNvPr id="192" name="Google Shape;192;p3"/>
          <p:cNvSpPr txBox="1"/>
          <p:nvPr>
            <p:ph idx="1" type="body"/>
          </p:nvPr>
        </p:nvSpPr>
        <p:spPr>
          <a:xfrm>
            <a:off x="457199" y="1556326"/>
            <a:ext cx="8384875" cy="474958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IN">
                <a:solidFill>
                  <a:schemeClr val="dk1"/>
                </a:solidFill>
              </a:rPr>
              <a:t>Information Systems Analysis and Design</a:t>
            </a:r>
            <a:endParaRPr/>
          </a:p>
          <a:p>
            <a:pPr indent="-284400" lvl="1" marL="742950" rtl="0" algn="l">
              <a:lnSpc>
                <a:spcPct val="100000"/>
              </a:lnSpc>
              <a:spcBef>
                <a:spcPts val="600"/>
              </a:spcBef>
              <a:spcAft>
                <a:spcPts val="0"/>
              </a:spcAft>
              <a:buSzPts val="2400"/>
              <a:buChar char="–"/>
            </a:pPr>
            <a:r>
              <a:rPr lang="en-IN"/>
              <a:t>Defined as the complex, challenging, and simulating organizational process that a team of business and systems professionals uses to develop and maintain information systems</a:t>
            </a:r>
            <a:endParaRPr/>
          </a:p>
          <a:p>
            <a:pPr indent="-255600" lvl="0" marL="256032" rtl="0" algn="l">
              <a:lnSpc>
                <a:spcPct val="100000"/>
              </a:lnSpc>
              <a:spcBef>
                <a:spcPts val="1500"/>
              </a:spcBef>
              <a:spcAft>
                <a:spcPts val="0"/>
              </a:spcAft>
              <a:buSzPts val="2400"/>
              <a:buChar char="•"/>
            </a:pPr>
            <a:r>
              <a:rPr b="1" lang="en-IN">
                <a:solidFill>
                  <a:schemeClr val="dk1"/>
                </a:solidFill>
              </a:rPr>
              <a:t>Application Software</a:t>
            </a:r>
            <a:endParaRPr/>
          </a:p>
          <a:p>
            <a:pPr indent="-284400" lvl="1" marL="742950" rtl="0" algn="l">
              <a:lnSpc>
                <a:spcPct val="100000"/>
              </a:lnSpc>
              <a:spcBef>
                <a:spcPts val="600"/>
              </a:spcBef>
              <a:spcAft>
                <a:spcPts val="0"/>
              </a:spcAft>
              <a:buSzPts val="2400"/>
              <a:buChar char="–"/>
            </a:pPr>
            <a:r>
              <a:rPr lang="en-IN"/>
              <a:t>Software designed to support organizational function or process</a:t>
            </a:r>
            <a:endParaRPr/>
          </a:p>
          <a:p>
            <a:pPr indent="-255600" lvl="0" marL="256032" rtl="0" algn="l">
              <a:lnSpc>
                <a:spcPct val="100000"/>
              </a:lnSpc>
              <a:spcBef>
                <a:spcPts val="1500"/>
              </a:spcBef>
              <a:spcAft>
                <a:spcPts val="0"/>
              </a:spcAft>
              <a:buSzPts val="2400"/>
              <a:buChar char="•"/>
            </a:pPr>
            <a:r>
              <a:rPr b="1" lang="en-IN">
                <a:solidFill>
                  <a:schemeClr val="dk1"/>
                </a:solidFill>
              </a:rPr>
              <a:t>Systems Analyst</a:t>
            </a:r>
            <a:endParaRPr/>
          </a:p>
          <a:p>
            <a:pPr indent="-284400" lvl="1" marL="742950" rtl="0" algn="l">
              <a:lnSpc>
                <a:spcPct val="100000"/>
              </a:lnSpc>
              <a:spcBef>
                <a:spcPts val="600"/>
              </a:spcBef>
              <a:spcAft>
                <a:spcPts val="0"/>
              </a:spcAft>
              <a:buSzPts val="2400"/>
              <a:buChar char="–"/>
            </a:pPr>
            <a:r>
              <a:rPr lang="en-IN"/>
              <a:t>Organizational role most responsible for analysis and design of information systems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eXtreme Programming </a:t>
            </a:r>
            <a:r>
              <a:rPr b="0" lang="en-IN" sz="2000"/>
              <a:t>(1 of 2)</a:t>
            </a:r>
            <a:endParaRPr/>
          </a:p>
        </p:txBody>
      </p:sp>
      <p:sp>
        <p:nvSpPr>
          <p:cNvPr id="374" name="Google Shape;374;p30"/>
          <p:cNvSpPr txBox="1"/>
          <p:nvPr>
            <p:ph idx="1" type="body"/>
          </p:nvPr>
        </p:nvSpPr>
        <p:spPr>
          <a:xfrm>
            <a:off x="457199" y="1556327"/>
            <a:ext cx="8367623" cy="393243"/>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sp>
        <p:nvSpPr>
          <p:cNvPr id="375" name="Google Shape;375;p30"/>
          <p:cNvSpPr txBox="1"/>
          <p:nvPr>
            <p:ph idx="2" type="body"/>
          </p:nvPr>
        </p:nvSpPr>
        <p:spPr>
          <a:xfrm>
            <a:off x="457199" y="2061714"/>
            <a:ext cx="8486775" cy="404578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Short, incremental development cycles</a:t>
            </a:r>
            <a:endParaRPr/>
          </a:p>
          <a:p>
            <a:pPr indent="-255600" lvl="0" marL="256032" rtl="0" algn="l">
              <a:lnSpc>
                <a:spcPct val="100000"/>
              </a:lnSpc>
              <a:spcBef>
                <a:spcPts val="1500"/>
              </a:spcBef>
              <a:spcAft>
                <a:spcPts val="0"/>
              </a:spcAft>
              <a:buSzPts val="2000"/>
              <a:buChar char="•"/>
            </a:pPr>
            <a:r>
              <a:rPr lang="en-IN" sz="2000"/>
              <a:t>Focus on automated tests written by programmers</a:t>
            </a:r>
            <a:endParaRPr/>
          </a:p>
          <a:p>
            <a:pPr indent="-255600" lvl="0" marL="256032" rtl="0" algn="l">
              <a:lnSpc>
                <a:spcPct val="100000"/>
              </a:lnSpc>
              <a:spcBef>
                <a:spcPts val="1500"/>
              </a:spcBef>
              <a:spcAft>
                <a:spcPts val="0"/>
              </a:spcAft>
              <a:buSzPts val="2000"/>
              <a:buChar char="•"/>
            </a:pPr>
            <a:r>
              <a:rPr lang="en-IN" sz="2000"/>
              <a:t>Emphasis on two-person programming teams</a:t>
            </a:r>
            <a:endParaRPr/>
          </a:p>
          <a:p>
            <a:pPr indent="-255600" lvl="0" marL="256032" rtl="0" algn="l">
              <a:lnSpc>
                <a:spcPct val="100000"/>
              </a:lnSpc>
              <a:spcBef>
                <a:spcPts val="1500"/>
              </a:spcBef>
              <a:spcAft>
                <a:spcPts val="0"/>
              </a:spcAft>
              <a:buSzPts val="2000"/>
              <a:buChar char="•"/>
            </a:pPr>
            <a:r>
              <a:rPr lang="en-IN" sz="2000"/>
              <a:t>Customers to monitor the development process</a:t>
            </a:r>
            <a:endParaRPr/>
          </a:p>
          <a:p>
            <a:pPr indent="-255600" lvl="0" marL="256032" rtl="0" algn="l">
              <a:lnSpc>
                <a:spcPct val="100000"/>
              </a:lnSpc>
              <a:spcBef>
                <a:spcPts val="1500"/>
              </a:spcBef>
              <a:spcAft>
                <a:spcPts val="0"/>
              </a:spcAft>
              <a:buSzPts val="2000"/>
              <a:buChar char="•"/>
            </a:pPr>
            <a:r>
              <a:rPr lang="en-IN" sz="2000"/>
              <a:t>Relevant parts of eXtreme Programming that relate to design specifications are</a:t>
            </a:r>
            <a:endParaRPr/>
          </a:p>
          <a:p>
            <a:pPr indent="-429768" lvl="1" marL="740664" rtl="0" algn="l">
              <a:lnSpc>
                <a:spcPct val="100000"/>
              </a:lnSpc>
              <a:spcBef>
                <a:spcPts val="600"/>
              </a:spcBef>
              <a:spcAft>
                <a:spcPts val="0"/>
              </a:spcAft>
              <a:buSzPts val="2000"/>
              <a:buFont typeface="Arial"/>
              <a:buAutoNum type="arabicPeriod"/>
            </a:pPr>
            <a:r>
              <a:rPr lang="en-IN" sz="2000"/>
              <a:t>How planning, analysis, design, and construction are all fused into a single phase of activity</a:t>
            </a:r>
            <a:endParaRPr/>
          </a:p>
          <a:p>
            <a:pPr indent="-429768" lvl="1" marL="740664" rtl="0" algn="l">
              <a:lnSpc>
                <a:spcPct val="100000"/>
              </a:lnSpc>
              <a:spcBef>
                <a:spcPts val="600"/>
              </a:spcBef>
              <a:spcAft>
                <a:spcPts val="0"/>
              </a:spcAft>
              <a:buSzPts val="2000"/>
              <a:buFont typeface="Arial"/>
              <a:buAutoNum type="arabicPeriod"/>
            </a:pPr>
            <a:r>
              <a:rPr lang="en-IN" sz="2000"/>
              <a:t>Its unique way of capturing and presenting system requirement and design specifications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eXtreme Programming </a:t>
            </a:r>
            <a:r>
              <a:rPr b="0" lang="en-IN" sz="2000"/>
              <a:t>(2 of 2)</a:t>
            </a:r>
            <a:endParaRPr/>
          </a:p>
        </p:txBody>
      </p:sp>
      <p:sp>
        <p:nvSpPr>
          <p:cNvPr id="381" name="Google Shape;381;p31"/>
          <p:cNvSpPr txBox="1"/>
          <p:nvPr>
            <p:ph idx="1" type="body"/>
          </p:nvPr>
        </p:nvSpPr>
        <p:spPr>
          <a:xfrm>
            <a:off x="457199" y="1556327"/>
            <a:ext cx="8367623" cy="393243"/>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sp>
        <p:nvSpPr>
          <p:cNvPr id="382" name="Google Shape;382;p31"/>
          <p:cNvSpPr txBox="1"/>
          <p:nvPr>
            <p:ph idx="2" type="body"/>
          </p:nvPr>
        </p:nvSpPr>
        <p:spPr>
          <a:xfrm>
            <a:off x="457200" y="2061714"/>
            <a:ext cx="8367622" cy="404578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Coding and testing are related parts of the same process</a:t>
            </a:r>
            <a:endParaRPr/>
          </a:p>
          <a:p>
            <a:pPr indent="-255600" lvl="0" marL="256032" rtl="0" algn="l">
              <a:lnSpc>
                <a:spcPct val="100000"/>
              </a:lnSpc>
              <a:spcBef>
                <a:spcPts val="1500"/>
              </a:spcBef>
              <a:spcAft>
                <a:spcPts val="0"/>
              </a:spcAft>
              <a:buSzPts val="2000"/>
              <a:buChar char="•"/>
            </a:pPr>
            <a:r>
              <a:rPr lang="en-IN" sz="2000"/>
              <a:t>Advantages include</a:t>
            </a:r>
            <a:endParaRPr/>
          </a:p>
          <a:p>
            <a:pPr indent="-284400" lvl="1" marL="742950" rtl="0" algn="l">
              <a:lnSpc>
                <a:spcPct val="100000"/>
              </a:lnSpc>
              <a:spcBef>
                <a:spcPts val="600"/>
              </a:spcBef>
              <a:spcAft>
                <a:spcPts val="0"/>
              </a:spcAft>
              <a:buSzPts val="2000"/>
              <a:buChar char="–"/>
            </a:pPr>
            <a:r>
              <a:rPr lang="en-IN" sz="2000"/>
              <a:t>Increased communications among developers</a:t>
            </a:r>
            <a:endParaRPr/>
          </a:p>
          <a:p>
            <a:pPr indent="-284400" lvl="1" marL="742950" rtl="0" algn="l">
              <a:lnSpc>
                <a:spcPct val="100000"/>
              </a:lnSpc>
              <a:spcBef>
                <a:spcPts val="600"/>
              </a:spcBef>
              <a:spcAft>
                <a:spcPts val="0"/>
              </a:spcAft>
              <a:buSzPts val="2000"/>
              <a:buChar char="–"/>
            </a:pPr>
            <a:r>
              <a:rPr lang="en-IN" sz="2000"/>
              <a:t>Higher levels of productivity</a:t>
            </a:r>
            <a:endParaRPr/>
          </a:p>
          <a:p>
            <a:pPr indent="-284400" lvl="1" marL="742950" rtl="0" algn="l">
              <a:lnSpc>
                <a:spcPct val="100000"/>
              </a:lnSpc>
              <a:spcBef>
                <a:spcPts val="600"/>
              </a:spcBef>
              <a:spcAft>
                <a:spcPts val="0"/>
              </a:spcAft>
              <a:buSzPts val="2000"/>
              <a:buChar char="–"/>
            </a:pPr>
            <a:r>
              <a:rPr lang="en-IN" sz="2000"/>
              <a:t>Higher quality code</a:t>
            </a:r>
            <a:endParaRPr/>
          </a:p>
          <a:p>
            <a:pPr indent="-284400" lvl="1" marL="742950" rtl="0" algn="l">
              <a:lnSpc>
                <a:spcPct val="100000"/>
              </a:lnSpc>
              <a:spcBef>
                <a:spcPts val="600"/>
              </a:spcBef>
              <a:spcAft>
                <a:spcPts val="0"/>
              </a:spcAft>
              <a:buSzPts val="2000"/>
              <a:buChar char="–"/>
            </a:pPr>
            <a:r>
              <a:rPr lang="en-IN" sz="2000"/>
              <a:t>Reinforcement of other practices in eXtreme Programming</a:t>
            </a:r>
            <a:endParaRPr/>
          </a:p>
          <a:p>
            <a:pPr indent="-230399" lvl="2" marL="1143000" rtl="0" algn="l">
              <a:lnSpc>
                <a:spcPct val="100000"/>
              </a:lnSpc>
              <a:spcBef>
                <a:spcPts val="600"/>
              </a:spcBef>
              <a:spcAft>
                <a:spcPts val="0"/>
              </a:spcAft>
              <a:buSzPts val="2000"/>
              <a:buChar char="▪"/>
            </a:pPr>
            <a:r>
              <a:rPr lang="en-IN" sz="2000"/>
              <a:t>Include code-and-test discipline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Scrum </a:t>
            </a:r>
            <a:r>
              <a:rPr b="0" lang="en-IN" sz="2000"/>
              <a:t>(1 of 3)</a:t>
            </a:r>
            <a:endParaRPr/>
          </a:p>
        </p:txBody>
      </p:sp>
      <p:sp>
        <p:nvSpPr>
          <p:cNvPr id="388" name="Google Shape;388;p32"/>
          <p:cNvSpPr txBox="1"/>
          <p:nvPr>
            <p:ph idx="1" type="body"/>
          </p:nvPr>
        </p:nvSpPr>
        <p:spPr>
          <a:xfrm>
            <a:off x="457199" y="1556327"/>
            <a:ext cx="8367623" cy="393243"/>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sp>
        <p:nvSpPr>
          <p:cNvPr id="389" name="Google Shape;389;p32"/>
          <p:cNvSpPr txBox="1"/>
          <p:nvPr>
            <p:ph idx="2" type="body"/>
          </p:nvPr>
        </p:nvSpPr>
        <p:spPr>
          <a:xfrm>
            <a:off x="457200" y="2061714"/>
            <a:ext cx="8367622" cy="404578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Originated in 1995 by Sutherland and Schwaber</a:t>
            </a:r>
            <a:endParaRPr sz="2000"/>
          </a:p>
          <a:p>
            <a:pPr indent="-255600" lvl="0" marL="256032" rtl="0" algn="l">
              <a:lnSpc>
                <a:spcPct val="100000"/>
              </a:lnSpc>
              <a:spcBef>
                <a:spcPts val="1500"/>
              </a:spcBef>
              <a:spcAft>
                <a:spcPts val="0"/>
              </a:spcAft>
              <a:buSzPts val="2000"/>
              <a:buChar char="•"/>
            </a:pPr>
            <a:r>
              <a:rPr lang="en-IN" sz="2000"/>
              <a:t>Most popular methodology for agile (58%)</a:t>
            </a:r>
            <a:endParaRPr/>
          </a:p>
          <a:p>
            <a:pPr indent="-284400" lvl="1" marL="742950" rtl="0" algn="l">
              <a:lnSpc>
                <a:spcPct val="100000"/>
              </a:lnSpc>
              <a:spcBef>
                <a:spcPts val="600"/>
              </a:spcBef>
              <a:spcAft>
                <a:spcPts val="0"/>
              </a:spcAft>
              <a:buSzPts val="2000"/>
              <a:buChar char="–"/>
            </a:pPr>
            <a:r>
              <a:rPr lang="en-IN" sz="2000"/>
              <a:t>Scrum framework includes</a:t>
            </a:r>
            <a:endParaRPr/>
          </a:p>
          <a:p>
            <a:pPr indent="-284400" lvl="1" marL="742950" rtl="0" algn="l">
              <a:lnSpc>
                <a:spcPct val="100000"/>
              </a:lnSpc>
              <a:spcBef>
                <a:spcPts val="600"/>
              </a:spcBef>
              <a:spcAft>
                <a:spcPts val="0"/>
              </a:spcAft>
              <a:buSzPts val="2000"/>
              <a:buChar char="–"/>
            </a:pPr>
            <a:r>
              <a:rPr lang="en-IN" sz="2000"/>
              <a:t>Scrum teams with associated roles, events, artifacts, and rules</a:t>
            </a:r>
            <a:endParaRPr/>
          </a:p>
          <a:p>
            <a:pPr indent="-284400" lvl="1" marL="742950" rtl="0" algn="l">
              <a:lnSpc>
                <a:spcPct val="100000"/>
              </a:lnSpc>
              <a:spcBef>
                <a:spcPts val="600"/>
              </a:spcBef>
              <a:spcAft>
                <a:spcPts val="0"/>
              </a:spcAft>
              <a:buSzPts val="2000"/>
              <a:buChar char="–"/>
            </a:pPr>
            <a:r>
              <a:rPr lang="en-IN" sz="2000"/>
              <a:t>Each team consists of three roles</a:t>
            </a:r>
            <a:endParaRPr/>
          </a:p>
          <a:p>
            <a:pPr indent="-230399" lvl="2" marL="1143000" rtl="0" algn="l">
              <a:lnSpc>
                <a:spcPct val="100000"/>
              </a:lnSpc>
              <a:spcBef>
                <a:spcPts val="600"/>
              </a:spcBef>
              <a:spcAft>
                <a:spcPts val="0"/>
              </a:spcAft>
              <a:buSzPts val="2000"/>
              <a:buChar char="▪"/>
            </a:pPr>
            <a:r>
              <a:rPr lang="en-IN" sz="2000"/>
              <a:t>Product owner</a:t>
            </a:r>
            <a:endParaRPr/>
          </a:p>
          <a:p>
            <a:pPr indent="-230399" lvl="2" marL="1143000" rtl="0" algn="l">
              <a:lnSpc>
                <a:spcPct val="100000"/>
              </a:lnSpc>
              <a:spcBef>
                <a:spcPts val="600"/>
              </a:spcBef>
              <a:spcAft>
                <a:spcPts val="0"/>
              </a:spcAft>
              <a:buSzPts val="2000"/>
              <a:buChar char="▪"/>
            </a:pPr>
            <a:r>
              <a:rPr lang="en-IN" sz="2000"/>
              <a:t>Development team</a:t>
            </a:r>
            <a:endParaRPr/>
          </a:p>
          <a:p>
            <a:pPr indent="-230399" lvl="2" marL="1143000" rtl="0" algn="l">
              <a:lnSpc>
                <a:spcPct val="100000"/>
              </a:lnSpc>
              <a:spcBef>
                <a:spcPts val="600"/>
              </a:spcBef>
              <a:spcAft>
                <a:spcPts val="0"/>
              </a:spcAft>
              <a:buSzPts val="2000"/>
              <a:buChar char="▪"/>
            </a:pPr>
            <a:r>
              <a:rPr lang="en-IN" sz="2000"/>
              <a:t>Scrum master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Scrum </a:t>
            </a:r>
            <a:r>
              <a:rPr b="0" lang="en-IN" sz="2000"/>
              <a:t>(2 of 3)</a:t>
            </a:r>
            <a:endParaRPr/>
          </a:p>
        </p:txBody>
      </p:sp>
      <p:sp>
        <p:nvSpPr>
          <p:cNvPr id="395" name="Google Shape;395;p33"/>
          <p:cNvSpPr txBox="1"/>
          <p:nvPr>
            <p:ph idx="1" type="body"/>
          </p:nvPr>
        </p:nvSpPr>
        <p:spPr>
          <a:xfrm>
            <a:off x="457199" y="1556327"/>
            <a:ext cx="8367623" cy="393243"/>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sp>
        <p:nvSpPr>
          <p:cNvPr id="396" name="Google Shape;396;p33"/>
          <p:cNvSpPr txBox="1"/>
          <p:nvPr>
            <p:ph idx="2" type="body"/>
          </p:nvPr>
        </p:nvSpPr>
        <p:spPr>
          <a:xfrm>
            <a:off x="457200" y="2061714"/>
            <a:ext cx="8367622" cy="404578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Scrum designed for speed and multiple functional product releases</a:t>
            </a:r>
            <a:endParaRPr/>
          </a:p>
          <a:p>
            <a:pPr indent="-255600" lvl="0" marL="256032" rtl="0" algn="l">
              <a:lnSpc>
                <a:spcPct val="100000"/>
              </a:lnSpc>
              <a:spcBef>
                <a:spcPts val="1500"/>
              </a:spcBef>
              <a:spcAft>
                <a:spcPts val="0"/>
              </a:spcAft>
              <a:buSzPts val="2000"/>
              <a:buChar char="•"/>
            </a:pPr>
            <a:r>
              <a:rPr lang="en-IN" sz="2000"/>
              <a:t>Primary unit is the Sprint (runs two weeks to a month)</a:t>
            </a:r>
            <a:endParaRPr/>
          </a:p>
          <a:p>
            <a:pPr indent="-284400" lvl="1" marL="742950" rtl="0" algn="l">
              <a:lnSpc>
                <a:spcPct val="100000"/>
              </a:lnSpc>
              <a:spcBef>
                <a:spcPts val="600"/>
              </a:spcBef>
              <a:spcAft>
                <a:spcPts val="0"/>
              </a:spcAft>
              <a:buSzPts val="2000"/>
              <a:buChar char="–"/>
            </a:pPr>
            <a:r>
              <a:rPr lang="en-IN" sz="2000"/>
              <a:t>Starts with an eight-hour planning meeting</a:t>
            </a:r>
            <a:endParaRPr/>
          </a:p>
          <a:p>
            <a:pPr indent="-230399" lvl="2" marL="1143000" rtl="0" algn="l">
              <a:lnSpc>
                <a:spcPct val="100000"/>
              </a:lnSpc>
              <a:spcBef>
                <a:spcPts val="600"/>
              </a:spcBef>
              <a:spcAft>
                <a:spcPts val="0"/>
              </a:spcAft>
              <a:buSzPts val="2000"/>
              <a:buChar char="▪"/>
            </a:pPr>
            <a:r>
              <a:rPr lang="en-IN" sz="2000"/>
              <a:t>What needs to be delivered by the end of the sprint</a:t>
            </a:r>
            <a:endParaRPr/>
          </a:p>
          <a:p>
            <a:pPr indent="-230399" lvl="2" marL="1143000" rtl="0" algn="l">
              <a:lnSpc>
                <a:spcPct val="100000"/>
              </a:lnSpc>
              <a:spcBef>
                <a:spcPts val="600"/>
              </a:spcBef>
              <a:spcAft>
                <a:spcPts val="0"/>
              </a:spcAft>
              <a:buSzPts val="2000"/>
              <a:buChar char="▪"/>
            </a:pPr>
            <a:r>
              <a:rPr lang="en-IN" sz="2000"/>
              <a:t>How will the team accomplish that work</a:t>
            </a:r>
            <a:endParaRPr/>
          </a:p>
          <a:p>
            <a:pPr indent="-284400" lvl="1" marL="742950" rtl="0" algn="l">
              <a:lnSpc>
                <a:spcPct val="100000"/>
              </a:lnSpc>
              <a:spcBef>
                <a:spcPts val="600"/>
              </a:spcBef>
              <a:spcAft>
                <a:spcPts val="0"/>
              </a:spcAft>
              <a:buSzPts val="2000"/>
              <a:buChar char="–"/>
            </a:pPr>
            <a:r>
              <a:rPr lang="en-IN" sz="2000"/>
              <a:t>Daily Standup: A 15-minute meeting held to evaluate progress made within the past 24 hours and what needs to be done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Scrum </a:t>
            </a:r>
            <a:r>
              <a:rPr b="0" lang="en-IN" sz="2000"/>
              <a:t>(3 of 3)</a:t>
            </a:r>
            <a:endParaRPr/>
          </a:p>
        </p:txBody>
      </p:sp>
      <p:sp>
        <p:nvSpPr>
          <p:cNvPr id="402" name="Google Shape;402;p34"/>
          <p:cNvSpPr txBox="1"/>
          <p:nvPr>
            <p:ph idx="1" type="body"/>
          </p:nvPr>
        </p:nvSpPr>
        <p:spPr>
          <a:xfrm>
            <a:off x="457199" y="1556327"/>
            <a:ext cx="8367623" cy="393243"/>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1.3</a:t>
            </a:r>
            <a:r>
              <a:rPr lang="en-IN" sz="2000"/>
              <a:t> Describe the agile methodologies, eXtreme Programming, and Scrum</a:t>
            </a:r>
            <a:endParaRPr/>
          </a:p>
        </p:txBody>
      </p:sp>
      <p:sp>
        <p:nvSpPr>
          <p:cNvPr id="403" name="Google Shape;403;p34"/>
          <p:cNvSpPr txBox="1"/>
          <p:nvPr>
            <p:ph idx="2" type="body"/>
          </p:nvPr>
        </p:nvSpPr>
        <p:spPr>
          <a:xfrm>
            <a:off x="457200" y="2061714"/>
            <a:ext cx="8367622" cy="3916392"/>
          </a:xfrm>
          <a:prstGeom prst="rect">
            <a:avLst/>
          </a:prstGeom>
          <a:noFill/>
          <a:ln>
            <a:noFill/>
          </a:ln>
        </p:spPr>
        <p:txBody>
          <a:bodyPr anchorCtr="0" anchor="t" bIns="0" lIns="0" spcFirstLastPara="1" rIns="0" wrap="square" tIns="0">
            <a:noAutofit/>
          </a:bodyPr>
          <a:lstStyle/>
          <a:p>
            <a:pPr indent="-284400" lvl="1" marL="742950" rtl="0" algn="l">
              <a:lnSpc>
                <a:spcPct val="100000"/>
              </a:lnSpc>
              <a:spcBef>
                <a:spcPts val="0"/>
              </a:spcBef>
              <a:spcAft>
                <a:spcPts val="0"/>
              </a:spcAft>
              <a:buSzPts val="2000"/>
              <a:buChar char="–"/>
            </a:pPr>
            <a:r>
              <a:rPr lang="en-IN" sz="2000"/>
              <a:t>At the end of the sprint, two additional meetings</a:t>
            </a:r>
            <a:endParaRPr/>
          </a:p>
          <a:p>
            <a:pPr indent="-230399" lvl="2" marL="1143000" rtl="0" algn="l">
              <a:lnSpc>
                <a:spcPct val="100000"/>
              </a:lnSpc>
              <a:spcBef>
                <a:spcPts val="600"/>
              </a:spcBef>
              <a:spcAft>
                <a:spcPts val="0"/>
              </a:spcAft>
              <a:buSzPts val="2000"/>
              <a:buChar char="▪"/>
            </a:pPr>
            <a:r>
              <a:rPr lang="en-IN" sz="2000"/>
              <a:t>The Sprint Review: (4 hours) focusing on the product, what has been accomplished, and what needs to be done</a:t>
            </a:r>
            <a:endParaRPr/>
          </a:p>
          <a:p>
            <a:pPr indent="-230399" lvl="2" marL="1143000" rtl="0" algn="l">
              <a:lnSpc>
                <a:spcPct val="100000"/>
              </a:lnSpc>
              <a:spcBef>
                <a:spcPts val="600"/>
              </a:spcBef>
              <a:spcAft>
                <a:spcPts val="0"/>
              </a:spcAft>
              <a:buSzPts val="2000"/>
              <a:buChar char="▪"/>
            </a:pPr>
            <a:r>
              <a:rPr lang="en-IN" sz="2000"/>
              <a:t>The Sprint Retrospective: (3 hours) focusing on team performance and how it can improve</a:t>
            </a:r>
            <a:endParaRPr/>
          </a:p>
          <a:p>
            <a:pPr indent="-284400" lvl="1" marL="742950" rtl="0" algn="l">
              <a:lnSpc>
                <a:spcPct val="100000"/>
              </a:lnSpc>
              <a:spcBef>
                <a:spcPts val="600"/>
              </a:spcBef>
              <a:spcAft>
                <a:spcPts val="0"/>
              </a:spcAft>
              <a:buSzPts val="2000"/>
              <a:buChar char="–"/>
            </a:pPr>
            <a:r>
              <a:rPr lang="en-IN" sz="2000"/>
              <a:t>Three primary artifacts in the Scrum process</a:t>
            </a:r>
            <a:endParaRPr/>
          </a:p>
          <a:p>
            <a:pPr indent="-429768" lvl="2" marL="1144800" rtl="0" algn="l">
              <a:lnSpc>
                <a:spcPct val="100000"/>
              </a:lnSpc>
              <a:spcBef>
                <a:spcPts val="600"/>
              </a:spcBef>
              <a:spcAft>
                <a:spcPts val="0"/>
              </a:spcAft>
              <a:buSzPts val="2000"/>
              <a:buFont typeface="Arial"/>
              <a:buAutoNum type="arabicPeriod"/>
            </a:pPr>
            <a:r>
              <a:rPr lang="en-IN" sz="2000"/>
              <a:t>Product Backlog: Listing of potential requirements</a:t>
            </a:r>
            <a:endParaRPr/>
          </a:p>
          <a:p>
            <a:pPr indent="-429768" lvl="2" marL="1144800" rtl="0" algn="l">
              <a:lnSpc>
                <a:spcPct val="100000"/>
              </a:lnSpc>
              <a:spcBef>
                <a:spcPts val="600"/>
              </a:spcBef>
              <a:spcAft>
                <a:spcPts val="0"/>
              </a:spcAft>
              <a:buSzPts val="2000"/>
              <a:buFont typeface="Arial"/>
              <a:buAutoNum type="arabicPeriod"/>
            </a:pPr>
            <a:r>
              <a:rPr lang="en-IN" sz="2000"/>
              <a:t>Sprint Backlog: Listing of only items to be addressed in a particular sprint</a:t>
            </a:r>
            <a:endParaRPr/>
          </a:p>
          <a:p>
            <a:pPr indent="-429768" lvl="2" marL="1144800" rtl="0" algn="l">
              <a:lnSpc>
                <a:spcPct val="100000"/>
              </a:lnSpc>
              <a:spcBef>
                <a:spcPts val="600"/>
              </a:spcBef>
              <a:spcAft>
                <a:spcPts val="0"/>
              </a:spcAft>
              <a:buSzPts val="2000"/>
              <a:buFont typeface="Arial"/>
              <a:buAutoNum type="arabicPeriod"/>
            </a:pPr>
            <a:r>
              <a:rPr lang="en-IN" sz="2000"/>
              <a:t>Increment: Represents the sum of all the Product Backlog items completed during a sprint.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Agile in Practice</a:t>
            </a:r>
            <a:endParaRPr b="0" sz="2000"/>
          </a:p>
        </p:txBody>
      </p:sp>
      <p:sp>
        <p:nvSpPr>
          <p:cNvPr id="409" name="Google Shape;409;p35"/>
          <p:cNvSpPr txBox="1"/>
          <p:nvPr>
            <p:ph idx="1" type="body"/>
          </p:nvPr>
        </p:nvSpPr>
        <p:spPr>
          <a:xfrm>
            <a:off x="457199" y="1556327"/>
            <a:ext cx="8583284" cy="721047"/>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1.3</a:t>
            </a:r>
            <a:r>
              <a:rPr lang="en-IN"/>
              <a:t> Describe the agile methodologies, eXtreme Programming, and Scrum</a:t>
            </a:r>
            <a:endParaRPr/>
          </a:p>
        </p:txBody>
      </p:sp>
      <p:sp>
        <p:nvSpPr>
          <p:cNvPr id="410" name="Google Shape;410;p35"/>
          <p:cNvSpPr txBox="1"/>
          <p:nvPr>
            <p:ph idx="2" type="body"/>
          </p:nvPr>
        </p:nvSpPr>
        <p:spPr>
          <a:xfrm>
            <a:off x="457200" y="2372263"/>
            <a:ext cx="8443914" cy="3771361"/>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Three primary factors critical for success</a:t>
            </a:r>
            <a:endParaRPr/>
          </a:p>
          <a:p>
            <a:pPr indent="-284400" lvl="1" marL="742950" rtl="0" algn="l">
              <a:lnSpc>
                <a:spcPct val="100000"/>
              </a:lnSpc>
              <a:spcBef>
                <a:spcPts val="600"/>
              </a:spcBef>
              <a:spcAft>
                <a:spcPts val="0"/>
              </a:spcAft>
              <a:buSzPts val="2400"/>
              <a:buChar char="–"/>
            </a:pPr>
            <a:r>
              <a:rPr lang="en-IN"/>
              <a:t>Delivery strategy: Continuous delivery of working software in short time scales</a:t>
            </a:r>
            <a:endParaRPr/>
          </a:p>
          <a:p>
            <a:pPr indent="-284400" lvl="1" marL="742950" rtl="0" algn="l">
              <a:lnSpc>
                <a:spcPct val="100000"/>
              </a:lnSpc>
              <a:spcBef>
                <a:spcPts val="600"/>
              </a:spcBef>
              <a:spcAft>
                <a:spcPts val="0"/>
              </a:spcAft>
              <a:buSzPts val="2400"/>
              <a:buChar char="–"/>
            </a:pPr>
            <a:r>
              <a:rPr lang="en-IN"/>
              <a:t>Following agile software engineering practices</a:t>
            </a:r>
            <a:endParaRPr/>
          </a:p>
          <a:p>
            <a:pPr indent="-284400" lvl="1" marL="742950" rtl="0" algn="l">
              <a:lnSpc>
                <a:spcPct val="100000"/>
              </a:lnSpc>
              <a:spcBef>
                <a:spcPts val="600"/>
              </a:spcBef>
              <a:spcAft>
                <a:spcPts val="0"/>
              </a:spcAft>
              <a:buSzPts val="2400"/>
              <a:buChar char="–"/>
            </a:pPr>
            <a:r>
              <a:rPr lang="en-IN"/>
              <a:t>Team capability: Agile principle of building projects around motivated individuals</a:t>
            </a:r>
            <a:endParaRPr/>
          </a:p>
          <a:p>
            <a:pPr indent="-255600" lvl="0" marL="256032" rtl="0" algn="l">
              <a:lnSpc>
                <a:spcPct val="100000"/>
              </a:lnSpc>
              <a:spcBef>
                <a:spcPts val="1500"/>
              </a:spcBef>
              <a:spcAft>
                <a:spcPts val="0"/>
              </a:spcAft>
              <a:buSzPts val="2400"/>
              <a:buChar char="•"/>
            </a:pPr>
            <a:r>
              <a:rPr lang="en-IN"/>
              <a:t>Agile development offers managers and programmers more choice in their efforts to produce good systems that come in on time and under budget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457200" y="215371"/>
            <a:ext cx="7798279"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Object-Oriented Analysis and Design (O</a:t>
            </a:r>
            <a:r>
              <a:rPr lang="en-IN" sz="100"/>
              <a:t> </a:t>
            </a:r>
            <a:r>
              <a:rPr lang="en-IN" sz="3400"/>
              <a:t>O</a:t>
            </a:r>
            <a:r>
              <a:rPr lang="en-IN" sz="100"/>
              <a:t> </a:t>
            </a:r>
            <a:r>
              <a:rPr lang="en-IN" sz="3400"/>
              <a:t>A</a:t>
            </a:r>
            <a:r>
              <a:rPr lang="en-IN" sz="100"/>
              <a:t> </a:t>
            </a:r>
            <a:r>
              <a:rPr lang="en-IN" sz="3400"/>
              <a:t>D)</a:t>
            </a:r>
            <a:endParaRPr b="0" sz="3400"/>
          </a:p>
        </p:txBody>
      </p:sp>
      <p:sp>
        <p:nvSpPr>
          <p:cNvPr id="416" name="Google Shape;416;p36"/>
          <p:cNvSpPr txBox="1"/>
          <p:nvPr>
            <p:ph idx="1" type="body"/>
          </p:nvPr>
        </p:nvSpPr>
        <p:spPr>
          <a:xfrm>
            <a:off x="457199" y="1556327"/>
            <a:ext cx="8583284" cy="721047"/>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200"/>
              <a:buNone/>
            </a:pPr>
            <a:r>
              <a:rPr b="1" lang="en-IN" sz="2200"/>
              <a:t>1.4 </a:t>
            </a:r>
            <a:r>
              <a:rPr lang="en-IN" sz="2200"/>
              <a:t>Explain object-oriented analysis and design and the Rational Unified Process (R</a:t>
            </a:r>
            <a:r>
              <a:rPr lang="en-IN" sz="100"/>
              <a:t> </a:t>
            </a:r>
            <a:r>
              <a:rPr lang="en-IN" sz="2200"/>
              <a:t>U</a:t>
            </a:r>
            <a:r>
              <a:rPr lang="en-IN" sz="100"/>
              <a:t> </a:t>
            </a:r>
            <a:r>
              <a:rPr lang="en-IN" sz="2200"/>
              <a:t>P)</a:t>
            </a:r>
            <a:endParaRPr/>
          </a:p>
        </p:txBody>
      </p:sp>
      <p:sp>
        <p:nvSpPr>
          <p:cNvPr id="417" name="Google Shape;417;p36"/>
          <p:cNvSpPr txBox="1"/>
          <p:nvPr>
            <p:ph idx="2" type="body"/>
          </p:nvPr>
        </p:nvSpPr>
        <p:spPr>
          <a:xfrm>
            <a:off x="457200" y="2372263"/>
            <a:ext cx="8367622" cy="3925019"/>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IN" sz="2200"/>
              <a:t>Based on objects rather than data or processes</a:t>
            </a:r>
            <a:endParaRPr/>
          </a:p>
          <a:p>
            <a:pPr indent="-255600" lvl="0" marL="256032" rtl="0" algn="l">
              <a:lnSpc>
                <a:spcPct val="100000"/>
              </a:lnSpc>
              <a:spcBef>
                <a:spcPts val="1500"/>
              </a:spcBef>
              <a:spcAft>
                <a:spcPts val="0"/>
              </a:spcAft>
              <a:buSzPts val="2200"/>
              <a:buChar char="•"/>
            </a:pPr>
            <a:r>
              <a:rPr lang="en-IN" sz="2200"/>
              <a:t>Combines data and processes (called </a:t>
            </a:r>
            <a:r>
              <a:rPr b="1" lang="en-IN" sz="2200"/>
              <a:t>methods</a:t>
            </a:r>
            <a:r>
              <a:rPr lang="en-IN" sz="2200"/>
              <a:t>) into single entities call objects</a:t>
            </a:r>
            <a:endParaRPr/>
          </a:p>
          <a:p>
            <a:pPr indent="-255600" lvl="0" marL="256032" rtl="0" algn="l">
              <a:lnSpc>
                <a:spcPct val="100000"/>
              </a:lnSpc>
              <a:spcBef>
                <a:spcPts val="1500"/>
              </a:spcBef>
              <a:spcAft>
                <a:spcPts val="0"/>
              </a:spcAft>
              <a:buSzPts val="2200"/>
              <a:buChar char="•"/>
            </a:pPr>
            <a:r>
              <a:rPr b="1" lang="en-IN" sz="2200"/>
              <a:t>Object</a:t>
            </a:r>
            <a:r>
              <a:rPr lang="en-IN" sz="2200"/>
              <a:t>: A structure that encapsulates attributes and methods that operate on those attributes</a:t>
            </a:r>
            <a:endParaRPr/>
          </a:p>
          <a:p>
            <a:pPr indent="-255600" lvl="0" marL="256032" rtl="0" algn="l">
              <a:lnSpc>
                <a:spcPct val="100000"/>
              </a:lnSpc>
              <a:spcBef>
                <a:spcPts val="1500"/>
              </a:spcBef>
              <a:spcAft>
                <a:spcPts val="0"/>
              </a:spcAft>
              <a:buSzPts val="2200"/>
              <a:buChar char="•"/>
            </a:pPr>
            <a:r>
              <a:rPr b="1" lang="en-IN" sz="2200"/>
              <a:t>Inheritance</a:t>
            </a:r>
            <a:r>
              <a:rPr lang="en-IN" sz="2200"/>
              <a:t>: Hierarchical arrangement of classes enabling subclasses to inherit properties of superclasses</a:t>
            </a:r>
            <a:endParaRPr sz="2200"/>
          </a:p>
          <a:p>
            <a:pPr indent="-255600" lvl="0" marL="256032" rtl="0" algn="l">
              <a:lnSpc>
                <a:spcPct val="100000"/>
              </a:lnSpc>
              <a:spcBef>
                <a:spcPts val="1500"/>
              </a:spcBef>
              <a:spcAft>
                <a:spcPts val="0"/>
              </a:spcAft>
              <a:buSzPts val="2200"/>
              <a:buChar char="•"/>
            </a:pPr>
            <a:r>
              <a:rPr b="1" lang="en-IN" sz="2200"/>
              <a:t>Object Class</a:t>
            </a:r>
            <a:r>
              <a:rPr lang="en-IN" sz="2200"/>
              <a:t>: Logical grouping of objects that have the same attributes and behaviors</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457200" y="215371"/>
            <a:ext cx="7798279"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Rational Unified Process (R</a:t>
            </a:r>
            <a:r>
              <a:rPr lang="en-IN" sz="100"/>
              <a:t> </a:t>
            </a:r>
            <a:r>
              <a:rPr lang="en-IN"/>
              <a:t>U</a:t>
            </a:r>
            <a:r>
              <a:rPr lang="en-IN" sz="100"/>
              <a:t> </a:t>
            </a:r>
            <a:r>
              <a:rPr lang="en-IN"/>
              <a:t>P)</a:t>
            </a:r>
            <a:endParaRPr b="0"/>
          </a:p>
        </p:txBody>
      </p:sp>
      <p:sp>
        <p:nvSpPr>
          <p:cNvPr id="423" name="Google Shape;423;p37"/>
          <p:cNvSpPr txBox="1"/>
          <p:nvPr>
            <p:ph idx="1" type="body"/>
          </p:nvPr>
        </p:nvSpPr>
        <p:spPr>
          <a:xfrm>
            <a:off x="457199" y="1556327"/>
            <a:ext cx="8583284" cy="721047"/>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200"/>
              <a:buNone/>
            </a:pPr>
            <a:r>
              <a:rPr b="1" lang="en-IN" sz="2200"/>
              <a:t>1.4 </a:t>
            </a:r>
            <a:r>
              <a:rPr lang="en-IN" sz="2200"/>
              <a:t>Explain object-oriented analysis and design and the Rational Unified Process (R</a:t>
            </a:r>
            <a:r>
              <a:rPr lang="en-IN" sz="100"/>
              <a:t> </a:t>
            </a:r>
            <a:r>
              <a:rPr lang="en-IN" sz="2200"/>
              <a:t>U</a:t>
            </a:r>
            <a:r>
              <a:rPr lang="en-IN" sz="100"/>
              <a:t> </a:t>
            </a:r>
            <a:r>
              <a:rPr lang="en-IN" sz="2200"/>
              <a:t>P)</a:t>
            </a:r>
            <a:endParaRPr/>
          </a:p>
        </p:txBody>
      </p:sp>
      <p:sp>
        <p:nvSpPr>
          <p:cNvPr id="424" name="Google Shape;424;p37"/>
          <p:cNvSpPr txBox="1"/>
          <p:nvPr>
            <p:ph idx="2" type="body"/>
          </p:nvPr>
        </p:nvSpPr>
        <p:spPr>
          <a:xfrm>
            <a:off x="457200" y="2372263"/>
            <a:ext cx="8471140" cy="3925019"/>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IN" sz="2000"/>
              <a:t>Rational</a:t>
            </a:r>
            <a:r>
              <a:rPr b="1" lang="en-IN" sz="2200"/>
              <a:t> Unified Process (R</a:t>
            </a:r>
            <a:r>
              <a:rPr b="1" lang="en-IN" sz="100"/>
              <a:t> </a:t>
            </a:r>
            <a:r>
              <a:rPr b="1" lang="en-IN" sz="2200"/>
              <a:t>U</a:t>
            </a:r>
            <a:r>
              <a:rPr b="1" lang="en-IN" sz="100"/>
              <a:t> </a:t>
            </a:r>
            <a:r>
              <a:rPr b="1" lang="en-IN" sz="2200"/>
              <a:t>P)</a:t>
            </a:r>
            <a:r>
              <a:rPr lang="en-IN" sz="2200"/>
              <a:t> is an object-oriented systems development methodology</a:t>
            </a:r>
            <a:endParaRPr/>
          </a:p>
          <a:p>
            <a:pPr indent="-255600" lvl="0" marL="256032" rtl="0" algn="l">
              <a:lnSpc>
                <a:spcPct val="100000"/>
              </a:lnSpc>
              <a:spcBef>
                <a:spcPts val="1500"/>
              </a:spcBef>
              <a:spcAft>
                <a:spcPts val="0"/>
              </a:spcAft>
              <a:buSzPts val="2200"/>
              <a:buChar char="•"/>
            </a:pPr>
            <a:r>
              <a:rPr lang="en-IN" sz="2200"/>
              <a:t>Based on an iterative, incremental approach to systems development</a:t>
            </a:r>
            <a:endParaRPr/>
          </a:p>
          <a:p>
            <a:pPr indent="-255600" lvl="0" marL="256032" rtl="0" algn="l">
              <a:lnSpc>
                <a:spcPct val="100000"/>
              </a:lnSpc>
              <a:spcBef>
                <a:spcPts val="1500"/>
              </a:spcBef>
              <a:spcAft>
                <a:spcPts val="0"/>
              </a:spcAft>
              <a:buSzPts val="2200"/>
              <a:buChar char="•"/>
            </a:pPr>
            <a:r>
              <a:rPr lang="en-IN" sz="2200"/>
              <a:t>R</a:t>
            </a:r>
            <a:r>
              <a:rPr lang="en-IN" sz="100"/>
              <a:t> </a:t>
            </a:r>
            <a:r>
              <a:rPr lang="en-IN" sz="2200"/>
              <a:t>U</a:t>
            </a:r>
            <a:r>
              <a:rPr lang="en-IN" sz="100"/>
              <a:t> </a:t>
            </a:r>
            <a:r>
              <a:rPr lang="en-IN" sz="2200"/>
              <a:t>Ps four phases (each can be further divided)</a:t>
            </a:r>
            <a:endParaRPr/>
          </a:p>
          <a:p>
            <a:pPr indent="-284400" lvl="1" marL="742950" rtl="0" algn="l">
              <a:lnSpc>
                <a:spcPct val="100000"/>
              </a:lnSpc>
              <a:spcBef>
                <a:spcPts val="600"/>
              </a:spcBef>
              <a:spcAft>
                <a:spcPts val="0"/>
              </a:spcAft>
              <a:buSzPts val="2200"/>
              <a:buChar char="–"/>
            </a:pPr>
            <a:r>
              <a:rPr lang="en-IN" sz="2200"/>
              <a:t>Inception</a:t>
            </a:r>
            <a:endParaRPr/>
          </a:p>
          <a:p>
            <a:pPr indent="-284400" lvl="1" marL="742950" rtl="0" algn="l">
              <a:lnSpc>
                <a:spcPct val="100000"/>
              </a:lnSpc>
              <a:spcBef>
                <a:spcPts val="600"/>
              </a:spcBef>
              <a:spcAft>
                <a:spcPts val="0"/>
              </a:spcAft>
              <a:buSzPts val="2200"/>
              <a:buChar char="–"/>
            </a:pPr>
            <a:r>
              <a:rPr lang="en-IN" sz="2200"/>
              <a:t>Elaboration</a:t>
            </a:r>
            <a:endParaRPr/>
          </a:p>
          <a:p>
            <a:pPr indent="-284400" lvl="1" marL="742950" rtl="0" algn="l">
              <a:lnSpc>
                <a:spcPct val="100000"/>
              </a:lnSpc>
              <a:spcBef>
                <a:spcPts val="600"/>
              </a:spcBef>
              <a:spcAft>
                <a:spcPts val="0"/>
              </a:spcAft>
              <a:buSzPts val="2200"/>
              <a:buChar char="–"/>
            </a:pPr>
            <a:r>
              <a:rPr lang="en-IN" sz="2200"/>
              <a:t>Construction</a:t>
            </a:r>
            <a:endParaRPr/>
          </a:p>
          <a:p>
            <a:pPr indent="-284400" lvl="1" marL="742950" rtl="0" algn="l">
              <a:lnSpc>
                <a:spcPct val="100000"/>
              </a:lnSpc>
              <a:spcBef>
                <a:spcPts val="600"/>
              </a:spcBef>
              <a:spcAft>
                <a:spcPts val="0"/>
              </a:spcAft>
              <a:buSzPts val="2200"/>
              <a:buChar char="–"/>
            </a:pPr>
            <a:r>
              <a:rPr lang="en-IN" sz="2200"/>
              <a:t>Transition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Figure 1-9: Phases of O</a:t>
            </a:r>
            <a:r>
              <a:rPr lang="en-IN" sz="100"/>
              <a:t> </a:t>
            </a:r>
            <a:r>
              <a:rPr lang="en-IN" sz="3400"/>
              <a:t>O</a:t>
            </a:r>
            <a:r>
              <a:rPr lang="en-IN" sz="100"/>
              <a:t> </a:t>
            </a:r>
            <a:r>
              <a:rPr lang="en-IN" sz="3400"/>
              <a:t>A</a:t>
            </a:r>
            <a:r>
              <a:rPr lang="en-IN" sz="100"/>
              <a:t> </a:t>
            </a:r>
            <a:r>
              <a:rPr lang="en-IN" sz="3400"/>
              <a:t>D-Based Development</a:t>
            </a:r>
            <a:endParaRPr/>
          </a:p>
        </p:txBody>
      </p:sp>
      <p:pic>
        <p:nvPicPr>
          <p:cNvPr descr="The four phases of O O A D based development diagram is superimposed on Resource Time graph. The horizontal axis represents time and the vertical axis represents resource. The four stages shown in chronological order are as follows. Inception, elaboration, construction, and transition. During the inception phase fewest resources are used. In elaboration phase there are slightly more resources used than the inception phase. In construction phase the amount of resources is approximately doubled compared to the inception phase. In transition phase there are fewer resources used than in construction phase, but more resources used than in elaboration phase. The elaboration phase is approximately twice as long as the inception phase. Construction phase is approximately twice as long as elaboration phase. The transition phase is slightly shorter than inception phase." id="430" name="Google Shape;430;p38"/>
          <p:cNvPicPr preferRelativeResize="0"/>
          <p:nvPr/>
        </p:nvPicPr>
        <p:blipFill rotWithShape="1">
          <a:blip r:embed="rId3">
            <a:alphaModFix/>
          </a:blip>
          <a:srcRect b="2575" l="0" r="0" t="0"/>
          <a:stretch/>
        </p:blipFill>
        <p:spPr>
          <a:xfrm>
            <a:off x="1954640" y="2030202"/>
            <a:ext cx="5096698" cy="380125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457200" y="215371"/>
            <a:ext cx="835037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Our Approach to Systems Development</a:t>
            </a:r>
            <a:endParaRPr b="0" sz="3400"/>
          </a:p>
        </p:txBody>
      </p:sp>
      <p:sp>
        <p:nvSpPr>
          <p:cNvPr id="436" name="Google Shape;436;p39"/>
          <p:cNvSpPr txBox="1"/>
          <p:nvPr>
            <p:ph idx="1" type="body"/>
          </p:nvPr>
        </p:nvSpPr>
        <p:spPr>
          <a:xfrm>
            <a:off x="457199" y="1556327"/>
            <a:ext cx="8583284" cy="721047"/>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1.4 </a:t>
            </a:r>
            <a:r>
              <a:rPr lang="en-IN"/>
              <a:t>Explain object-oriented analysis and design and the Rational Unified Process (R</a:t>
            </a:r>
            <a:r>
              <a:rPr lang="en-IN" sz="100"/>
              <a:t> </a:t>
            </a:r>
            <a:r>
              <a:rPr lang="en-IN"/>
              <a:t>U</a:t>
            </a:r>
            <a:r>
              <a:rPr lang="en-IN" sz="100"/>
              <a:t> </a:t>
            </a:r>
            <a:r>
              <a:rPr lang="en-IN"/>
              <a:t>P)</a:t>
            </a:r>
            <a:endParaRPr/>
          </a:p>
        </p:txBody>
      </p:sp>
      <p:sp>
        <p:nvSpPr>
          <p:cNvPr id="437" name="Google Shape;437;p39"/>
          <p:cNvSpPr txBox="1"/>
          <p:nvPr>
            <p:ph idx="2" type="body"/>
          </p:nvPr>
        </p:nvSpPr>
        <p:spPr>
          <a:xfrm>
            <a:off x="457200" y="2372263"/>
            <a:ext cx="8471140" cy="3925019"/>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Criticisms of the S</a:t>
            </a:r>
            <a:r>
              <a:rPr lang="en-IN" sz="100"/>
              <a:t> </a:t>
            </a:r>
            <a:r>
              <a:rPr lang="en-IN"/>
              <a:t>D</a:t>
            </a:r>
            <a:r>
              <a:rPr lang="en-IN" sz="100"/>
              <a:t> </a:t>
            </a:r>
            <a:r>
              <a:rPr lang="en-IN"/>
              <a:t>L</a:t>
            </a:r>
            <a:r>
              <a:rPr lang="en-IN" sz="100"/>
              <a:t> </a:t>
            </a:r>
            <a:r>
              <a:rPr lang="en-IN"/>
              <a:t>C include</a:t>
            </a:r>
            <a:endParaRPr/>
          </a:p>
          <a:p>
            <a:pPr indent="-284400" lvl="1" marL="742950" rtl="0" algn="l">
              <a:lnSpc>
                <a:spcPct val="100000"/>
              </a:lnSpc>
              <a:spcBef>
                <a:spcPts val="600"/>
              </a:spcBef>
              <a:spcAft>
                <a:spcPts val="0"/>
              </a:spcAft>
              <a:buSzPts val="2400"/>
              <a:buChar char="–"/>
            </a:pPr>
            <a:r>
              <a:rPr lang="en-IN"/>
              <a:t>Forced timed phases on intangible and dynamic processes were doomed to fail</a:t>
            </a:r>
            <a:endParaRPr/>
          </a:p>
          <a:p>
            <a:pPr indent="-284400" lvl="1" marL="742950" rtl="0" algn="l">
              <a:lnSpc>
                <a:spcPct val="100000"/>
              </a:lnSpc>
              <a:spcBef>
                <a:spcPts val="600"/>
              </a:spcBef>
              <a:spcAft>
                <a:spcPts val="0"/>
              </a:spcAft>
              <a:buSzPts val="2400"/>
              <a:buChar char="–"/>
            </a:pPr>
            <a:r>
              <a:rPr lang="en-IN"/>
              <a:t>Life-cycle reliance has resulted in massive amounts of process and documentation</a:t>
            </a:r>
            <a:endParaRPr/>
          </a:p>
          <a:p>
            <a:pPr indent="-284400" lvl="1" marL="742950" rtl="0" algn="l">
              <a:lnSpc>
                <a:spcPct val="100000"/>
              </a:lnSpc>
              <a:spcBef>
                <a:spcPts val="600"/>
              </a:spcBef>
              <a:spcAft>
                <a:spcPts val="0"/>
              </a:spcAft>
              <a:buSzPts val="2400"/>
              <a:buChar char="–"/>
            </a:pPr>
            <a:r>
              <a:rPr lang="en-IN"/>
              <a:t>Cycles are not necessarily waterfalls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457200" y="215371"/>
            <a:ext cx="8229600" cy="1484033"/>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000"/>
              <a:buFont typeface="Times New Roman"/>
              <a:buNone/>
            </a:pPr>
            <a:r>
              <a:rPr lang="en-IN" sz="3000"/>
              <a:t>Figure 1-1: An Organizational Approach to Systems Analysis and Design Is Driven by Methodologies, Techniques, and Tools</a:t>
            </a:r>
            <a:endParaRPr/>
          </a:p>
        </p:txBody>
      </p:sp>
      <p:pic>
        <p:nvPicPr>
          <p:cNvPr descr="The pyramid diagram is made up of the following elements. Methodologies, tools, and techniques. Methodologies are represented by an image showing a stack of books in the bottom left section of the pyramid. Tools are represented by an image of several mechanical tools in the bottom right section of the pyramid. Techniques are represented by a photograph of a man with a pen working on a project at the upper center section of the pyramid." id="198" name="Google Shape;198;p4"/>
          <p:cNvPicPr preferRelativeResize="0"/>
          <p:nvPr/>
        </p:nvPicPr>
        <p:blipFill rotWithShape="1">
          <a:blip r:embed="rId3">
            <a:alphaModFix/>
          </a:blip>
          <a:srcRect b="0" l="0" r="0" t="0"/>
          <a:stretch/>
        </p:blipFill>
        <p:spPr>
          <a:xfrm>
            <a:off x="1953629" y="2230556"/>
            <a:ext cx="5236743" cy="3604586"/>
          </a:xfrm>
          <a:prstGeom prst="rect">
            <a:avLst/>
          </a:prstGeom>
          <a:noFill/>
          <a:ln>
            <a:noFill/>
          </a:ln>
        </p:spPr>
      </p:pic>
      <p:sp>
        <p:nvSpPr>
          <p:cNvPr id="199" name="Google Shape;199;p4"/>
          <p:cNvSpPr txBox="1"/>
          <p:nvPr>
            <p:ph idx="1" type="body"/>
          </p:nvPr>
        </p:nvSpPr>
        <p:spPr>
          <a:xfrm>
            <a:off x="457199" y="6105470"/>
            <a:ext cx="8364071" cy="206342"/>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200"/>
              <a:buNone/>
            </a:pPr>
            <a:r>
              <a:rPr lang="en-IN" sz="1200"/>
              <a:t>(</a:t>
            </a:r>
            <a:r>
              <a:rPr b="1" lang="en-IN" sz="1200"/>
              <a:t>Sources:</a:t>
            </a:r>
            <a:r>
              <a:rPr lang="en-IN" sz="1200"/>
              <a:t> Top: Monkey Business Images/Shutterstock; Left: benchart/Shutterstock; Right: Lifestyle Graphic/Shutterstock)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IN"/>
              <a:t>Summary</a:t>
            </a:r>
            <a:endParaRPr/>
          </a:p>
        </p:txBody>
      </p:sp>
      <p:sp>
        <p:nvSpPr>
          <p:cNvPr id="443" name="Google Shape;443;p40"/>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IN"/>
              <a:t>In this chapter you learned how to:</a:t>
            </a:r>
            <a:endParaRPr/>
          </a:p>
          <a:p>
            <a:pPr indent="-284400" lvl="1" marL="742950" rtl="0" algn="l">
              <a:lnSpc>
                <a:spcPct val="100000"/>
              </a:lnSpc>
              <a:spcBef>
                <a:spcPts val="600"/>
              </a:spcBef>
              <a:spcAft>
                <a:spcPts val="0"/>
              </a:spcAft>
              <a:buSzPts val="2400"/>
              <a:buChar char="–"/>
            </a:pPr>
            <a:r>
              <a:rPr lang="en-IN"/>
              <a:t>Define information systems analysis and design</a:t>
            </a:r>
            <a:endParaRPr/>
          </a:p>
          <a:p>
            <a:pPr indent="-284400" lvl="1" marL="742950" rtl="0" algn="l">
              <a:lnSpc>
                <a:spcPct val="100000"/>
              </a:lnSpc>
              <a:spcBef>
                <a:spcPts val="600"/>
              </a:spcBef>
              <a:spcAft>
                <a:spcPts val="0"/>
              </a:spcAft>
              <a:buSzPts val="2400"/>
              <a:buChar char="–"/>
            </a:pPr>
            <a:r>
              <a:rPr lang="en-IN"/>
              <a:t>Describe the information systems development life cycle (S</a:t>
            </a:r>
            <a:r>
              <a:rPr lang="en-IN" sz="100"/>
              <a:t> </a:t>
            </a:r>
            <a:r>
              <a:rPr lang="en-IN"/>
              <a:t>D</a:t>
            </a:r>
            <a:r>
              <a:rPr lang="en-IN" sz="100"/>
              <a:t> </a:t>
            </a:r>
            <a:r>
              <a:rPr lang="en-IN"/>
              <a:t>L</a:t>
            </a:r>
            <a:r>
              <a:rPr lang="en-IN" sz="100"/>
              <a:t> </a:t>
            </a:r>
            <a:r>
              <a:rPr lang="en-IN"/>
              <a:t>C)</a:t>
            </a:r>
            <a:endParaRPr/>
          </a:p>
          <a:p>
            <a:pPr indent="-284400" lvl="1" marL="742950" rtl="0" algn="l">
              <a:lnSpc>
                <a:spcPct val="100000"/>
              </a:lnSpc>
              <a:spcBef>
                <a:spcPts val="600"/>
              </a:spcBef>
              <a:spcAft>
                <a:spcPts val="0"/>
              </a:spcAft>
              <a:buSzPts val="2400"/>
              <a:buChar char="–"/>
            </a:pPr>
            <a:r>
              <a:rPr lang="en-IN"/>
              <a:t>Describe Agile Methodologies, eXtreme Programming, and Scrum</a:t>
            </a:r>
            <a:endParaRPr/>
          </a:p>
          <a:p>
            <a:pPr indent="-284400" lvl="1" marL="742950" rtl="0" algn="l">
              <a:lnSpc>
                <a:spcPct val="100000"/>
              </a:lnSpc>
              <a:spcBef>
                <a:spcPts val="600"/>
              </a:spcBef>
              <a:spcAft>
                <a:spcPts val="0"/>
              </a:spcAft>
              <a:buSzPts val="2400"/>
              <a:buChar char="–"/>
            </a:pPr>
            <a:r>
              <a:rPr lang="en-IN"/>
              <a:t>Explain object-oriented analysis and design and the Rational Unified Process (R</a:t>
            </a:r>
            <a:r>
              <a:rPr lang="en-IN" sz="100"/>
              <a:t> </a:t>
            </a:r>
            <a:r>
              <a:rPr lang="en-IN"/>
              <a:t>U</a:t>
            </a:r>
            <a:r>
              <a:rPr lang="en-IN" sz="100"/>
              <a:t> </a:t>
            </a:r>
            <a:r>
              <a:rPr lang="en-IN"/>
              <a:t>P)</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Times New Roman"/>
              <a:buNone/>
            </a:pPr>
            <a:r>
              <a:rPr lang="en-IN"/>
              <a:t>Question &amp; answer</a:t>
            </a:r>
            <a:endParaRPr/>
          </a:p>
        </p:txBody>
      </p:sp>
      <p:sp>
        <p:nvSpPr>
          <p:cNvPr id="449" name="Google Shape;449;p41"/>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7FA3"/>
              </a:buClr>
              <a:buSzPts val="18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A Modern Approach to Systems Analysis and Design </a:t>
            </a:r>
            <a:r>
              <a:rPr b="0" lang="en-IN" sz="2000"/>
              <a:t>(1 of 3)</a:t>
            </a:r>
            <a:endParaRPr b="0" sz="2000"/>
          </a:p>
        </p:txBody>
      </p:sp>
      <p:sp>
        <p:nvSpPr>
          <p:cNvPr id="205" name="Google Shape;205;p5"/>
          <p:cNvSpPr txBox="1"/>
          <p:nvPr>
            <p:ph idx="1" type="body"/>
          </p:nvPr>
        </p:nvSpPr>
        <p:spPr>
          <a:xfrm>
            <a:off x="457200" y="1556327"/>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1.1 </a:t>
            </a:r>
            <a:r>
              <a:rPr lang="en-IN" sz="2000"/>
              <a:t>Define information systems analysis and design</a:t>
            </a:r>
            <a:endParaRPr/>
          </a:p>
        </p:txBody>
      </p:sp>
      <p:sp>
        <p:nvSpPr>
          <p:cNvPr id="206" name="Google Shape;206;p5"/>
          <p:cNvSpPr txBox="1"/>
          <p:nvPr>
            <p:ph idx="2" type="body"/>
          </p:nvPr>
        </p:nvSpPr>
        <p:spPr>
          <a:xfrm>
            <a:off x="457200" y="1966826"/>
            <a:ext cx="8488392" cy="431320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1950s</a:t>
            </a:r>
            <a:endParaRPr/>
          </a:p>
          <a:p>
            <a:pPr indent="-284400" lvl="1" marL="742950" rtl="0" algn="l">
              <a:lnSpc>
                <a:spcPct val="100000"/>
              </a:lnSpc>
              <a:spcBef>
                <a:spcPts val="600"/>
              </a:spcBef>
              <a:spcAft>
                <a:spcPts val="0"/>
              </a:spcAft>
              <a:buSzPts val="2000"/>
              <a:buChar char="–"/>
            </a:pPr>
            <a:r>
              <a:rPr lang="en-IN" sz="2000"/>
              <a:t>Goal was efficiency of processing</a:t>
            </a:r>
            <a:endParaRPr/>
          </a:p>
          <a:p>
            <a:pPr indent="-284400" lvl="1" marL="742950" rtl="0" algn="l">
              <a:lnSpc>
                <a:spcPct val="100000"/>
              </a:lnSpc>
              <a:spcBef>
                <a:spcPts val="600"/>
              </a:spcBef>
              <a:spcAft>
                <a:spcPts val="0"/>
              </a:spcAft>
              <a:buSzPts val="2000"/>
              <a:buChar char="–"/>
            </a:pPr>
            <a:r>
              <a:rPr lang="en-IN" sz="2000"/>
              <a:t>Emphasis was on automating existing processes</a:t>
            </a:r>
            <a:endParaRPr/>
          </a:p>
          <a:p>
            <a:pPr indent="-284400" lvl="1" marL="742950" rtl="0" algn="l">
              <a:lnSpc>
                <a:spcPct val="100000"/>
              </a:lnSpc>
              <a:spcBef>
                <a:spcPts val="600"/>
              </a:spcBef>
              <a:spcAft>
                <a:spcPts val="0"/>
              </a:spcAft>
              <a:buSzPts val="2000"/>
              <a:buChar char="–"/>
            </a:pPr>
            <a:r>
              <a:rPr lang="en-IN" sz="2000"/>
              <a:t>All applications developed in machine or assembly language</a:t>
            </a:r>
            <a:endParaRPr/>
          </a:p>
          <a:p>
            <a:pPr indent="-255600" lvl="0" marL="256032" rtl="0" algn="l">
              <a:lnSpc>
                <a:spcPct val="100000"/>
              </a:lnSpc>
              <a:spcBef>
                <a:spcPts val="1500"/>
              </a:spcBef>
              <a:spcAft>
                <a:spcPts val="0"/>
              </a:spcAft>
              <a:buSzPts val="2000"/>
              <a:buChar char="•"/>
            </a:pPr>
            <a:r>
              <a:rPr lang="en-IN" sz="2000"/>
              <a:t>1960s</a:t>
            </a:r>
            <a:endParaRPr/>
          </a:p>
          <a:p>
            <a:pPr indent="-284400" lvl="1" marL="742950" rtl="0" algn="l">
              <a:lnSpc>
                <a:spcPct val="100000"/>
              </a:lnSpc>
              <a:spcBef>
                <a:spcPts val="600"/>
              </a:spcBef>
              <a:spcAft>
                <a:spcPts val="0"/>
              </a:spcAft>
              <a:buSzPts val="2000"/>
              <a:buChar char="–"/>
            </a:pPr>
            <a:r>
              <a:rPr lang="en-IN" sz="2000"/>
              <a:t>Advent of procedural (third-generation) languages</a:t>
            </a:r>
            <a:endParaRPr/>
          </a:p>
          <a:p>
            <a:pPr indent="-284400" lvl="1" marL="742950" rtl="0" algn="l">
              <a:lnSpc>
                <a:spcPct val="100000"/>
              </a:lnSpc>
              <a:spcBef>
                <a:spcPts val="600"/>
              </a:spcBef>
              <a:spcAft>
                <a:spcPts val="0"/>
              </a:spcAft>
              <a:buSzPts val="2000"/>
              <a:buChar char="–"/>
            </a:pPr>
            <a:r>
              <a:rPr lang="en-IN" sz="2000"/>
              <a:t>Enabled development of smaller, faster, less expensive computers</a:t>
            </a:r>
            <a:endParaRPr/>
          </a:p>
          <a:p>
            <a:pPr indent="-255600" lvl="0" marL="256032" rtl="0" algn="l">
              <a:lnSpc>
                <a:spcPct val="100000"/>
              </a:lnSpc>
              <a:spcBef>
                <a:spcPts val="1500"/>
              </a:spcBef>
              <a:spcAft>
                <a:spcPts val="0"/>
              </a:spcAft>
              <a:buSzPts val="2000"/>
              <a:buChar char="•"/>
            </a:pPr>
            <a:r>
              <a:rPr lang="en-IN" sz="2000"/>
              <a:t>1970s</a:t>
            </a:r>
            <a:endParaRPr/>
          </a:p>
          <a:p>
            <a:pPr indent="-284400" lvl="1" marL="742950" rtl="0" algn="l">
              <a:lnSpc>
                <a:spcPct val="100000"/>
              </a:lnSpc>
              <a:spcBef>
                <a:spcPts val="600"/>
              </a:spcBef>
              <a:spcAft>
                <a:spcPts val="0"/>
              </a:spcAft>
              <a:buSzPts val="2000"/>
              <a:buChar char="–"/>
            </a:pPr>
            <a:r>
              <a:rPr lang="en-IN" sz="2000"/>
              <a:t>System development came to be more disciplined</a:t>
            </a:r>
            <a:endParaRPr/>
          </a:p>
          <a:p>
            <a:pPr indent="-284400" lvl="1" marL="742950" rtl="0" algn="l">
              <a:lnSpc>
                <a:spcPct val="100000"/>
              </a:lnSpc>
              <a:spcBef>
                <a:spcPts val="600"/>
              </a:spcBef>
              <a:spcAft>
                <a:spcPts val="0"/>
              </a:spcAft>
              <a:buSzPts val="2000"/>
              <a:buChar char="–"/>
            </a:pPr>
            <a:r>
              <a:rPr lang="en-IN" sz="2000"/>
              <a:t>Became more like engineering as focus shifted from process first to data first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A Modern Approach to Systems Analysis and Design </a:t>
            </a:r>
            <a:r>
              <a:rPr b="0" lang="en-IN" sz="2000"/>
              <a:t>(2 of 3)</a:t>
            </a:r>
            <a:endParaRPr b="0" sz="2000"/>
          </a:p>
        </p:txBody>
      </p:sp>
      <p:sp>
        <p:nvSpPr>
          <p:cNvPr id="212" name="Google Shape;212;p6"/>
          <p:cNvSpPr txBox="1"/>
          <p:nvPr>
            <p:ph idx="1" type="body"/>
          </p:nvPr>
        </p:nvSpPr>
        <p:spPr>
          <a:xfrm>
            <a:off x="457200" y="1556327"/>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1.1 </a:t>
            </a:r>
            <a:r>
              <a:rPr lang="en-IN" sz="2000"/>
              <a:t>Define information systems analysis and design</a:t>
            </a:r>
            <a:endParaRPr/>
          </a:p>
        </p:txBody>
      </p:sp>
      <p:sp>
        <p:nvSpPr>
          <p:cNvPr id="213" name="Google Shape;213;p6"/>
          <p:cNvSpPr txBox="1"/>
          <p:nvPr>
            <p:ph idx="2" type="body"/>
          </p:nvPr>
        </p:nvSpPr>
        <p:spPr>
          <a:xfrm>
            <a:off x="457200" y="1966825"/>
            <a:ext cx="8488392" cy="446848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1980s</a:t>
            </a:r>
            <a:endParaRPr/>
          </a:p>
          <a:p>
            <a:pPr indent="-284400" lvl="1" marL="742950" rtl="0" algn="l">
              <a:lnSpc>
                <a:spcPct val="100000"/>
              </a:lnSpc>
              <a:spcBef>
                <a:spcPts val="600"/>
              </a:spcBef>
              <a:spcAft>
                <a:spcPts val="0"/>
              </a:spcAft>
              <a:buSzPts val="2000"/>
              <a:buChar char="–"/>
            </a:pPr>
            <a:r>
              <a:rPr lang="en-IN" sz="2000"/>
              <a:t>Marked by major breakthroughs in organizations as microcomputers became key organizational tools</a:t>
            </a:r>
            <a:endParaRPr/>
          </a:p>
          <a:p>
            <a:pPr indent="-284400" lvl="1" marL="742950" rtl="0" algn="l">
              <a:lnSpc>
                <a:spcPct val="100000"/>
              </a:lnSpc>
              <a:spcBef>
                <a:spcPts val="600"/>
              </a:spcBef>
              <a:spcAft>
                <a:spcPts val="0"/>
              </a:spcAft>
              <a:buSzPts val="2000"/>
              <a:buChar char="–"/>
            </a:pPr>
            <a:r>
              <a:rPr lang="en-IN" sz="2000"/>
              <a:t>Software industry expanded writing off-the-shelf software</a:t>
            </a:r>
            <a:endParaRPr/>
          </a:p>
          <a:p>
            <a:pPr indent="-284400" lvl="1" marL="742950" rtl="0" algn="l">
              <a:lnSpc>
                <a:spcPct val="100000"/>
              </a:lnSpc>
              <a:spcBef>
                <a:spcPts val="600"/>
              </a:spcBef>
              <a:spcAft>
                <a:spcPts val="0"/>
              </a:spcAft>
              <a:buSzPts val="2000"/>
              <a:buChar char="–"/>
            </a:pPr>
            <a:r>
              <a:rPr lang="en-IN" sz="2000"/>
              <a:t>4G</a:t>
            </a:r>
            <a:r>
              <a:rPr lang="en-IN" sz="100"/>
              <a:t> </a:t>
            </a:r>
            <a:r>
              <a:rPr lang="en-IN" sz="2000"/>
              <a:t>L development led to instructing computers what to do instead of how to do it</a:t>
            </a:r>
            <a:endParaRPr/>
          </a:p>
          <a:p>
            <a:pPr indent="-255600" lvl="0" marL="256032" rtl="0" algn="l">
              <a:lnSpc>
                <a:spcPct val="100000"/>
              </a:lnSpc>
              <a:spcBef>
                <a:spcPts val="1500"/>
              </a:spcBef>
              <a:spcAft>
                <a:spcPts val="0"/>
              </a:spcAft>
              <a:buSzPts val="2000"/>
              <a:buChar char="•"/>
            </a:pPr>
            <a:r>
              <a:rPr lang="en-IN" sz="2000"/>
              <a:t>1990s</a:t>
            </a:r>
            <a:endParaRPr/>
          </a:p>
          <a:p>
            <a:pPr indent="-284400" lvl="1" marL="742950" rtl="0" algn="l">
              <a:lnSpc>
                <a:spcPct val="100000"/>
              </a:lnSpc>
              <a:spcBef>
                <a:spcPts val="600"/>
              </a:spcBef>
              <a:spcAft>
                <a:spcPts val="0"/>
              </a:spcAft>
              <a:buSzPts val="2000"/>
              <a:buChar char="–"/>
            </a:pPr>
            <a:r>
              <a:rPr lang="en-IN" sz="2000"/>
              <a:t>Focused on system integration</a:t>
            </a:r>
            <a:endParaRPr/>
          </a:p>
          <a:p>
            <a:pPr indent="-284400" lvl="1" marL="742950" rtl="0" algn="l">
              <a:lnSpc>
                <a:spcPct val="100000"/>
              </a:lnSpc>
              <a:spcBef>
                <a:spcPts val="600"/>
              </a:spcBef>
              <a:spcAft>
                <a:spcPts val="0"/>
              </a:spcAft>
              <a:buSzPts val="2000"/>
              <a:buChar char="–"/>
            </a:pPr>
            <a:r>
              <a:rPr lang="en-IN" sz="2000"/>
              <a:t>Developers used visual programming environments (Visual Basic)</a:t>
            </a:r>
            <a:endParaRPr/>
          </a:p>
          <a:p>
            <a:pPr indent="-284400" lvl="1" marL="742950" rtl="0" algn="l">
              <a:lnSpc>
                <a:spcPct val="100000"/>
              </a:lnSpc>
              <a:spcBef>
                <a:spcPts val="600"/>
              </a:spcBef>
              <a:spcAft>
                <a:spcPts val="0"/>
              </a:spcAft>
              <a:buSzPts val="2000"/>
              <a:buChar char="–"/>
            </a:pPr>
            <a:r>
              <a:rPr lang="en-IN" sz="2000"/>
              <a:t>Relational and object-oriented databases developed</a:t>
            </a:r>
            <a:endParaRPr/>
          </a:p>
          <a:p>
            <a:pPr indent="-284400" lvl="1" marL="742950" rtl="0" algn="l">
              <a:lnSpc>
                <a:spcPct val="100000"/>
              </a:lnSpc>
              <a:spcBef>
                <a:spcPts val="600"/>
              </a:spcBef>
              <a:spcAft>
                <a:spcPts val="0"/>
              </a:spcAft>
              <a:buSzPts val="2000"/>
              <a:buChar char="–"/>
            </a:pPr>
            <a:r>
              <a:rPr lang="en-IN" sz="2000"/>
              <a:t>Enterprise-wide systems developed</a:t>
            </a:r>
            <a:endParaRPr/>
          </a:p>
          <a:p>
            <a:pPr indent="-284400" lvl="1" marL="742950" rtl="0" algn="l">
              <a:lnSpc>
                <a:spcPct val="100000"/>
              </a:lnSpc>
              <a:spcBef>
                <a:spcPts val="600"/>
              </a:spcBef>
              <a:spcAft>
                <a:spcPts val="0"/>
              </a:spcAft>
              <a:buSzPts val="2000"/>
              <a:buChar char="–"/>
            </a:pPr>
            <a:r>
              <a:rPr lang="en-IN" sz="2000"/>
              <a:t>Web and Internet applications begun and expanded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A Modern Approach to Systems Analysis and Design </a:t>
            </a:r>
            <a:r>
              <a:rPr b="0" lang="en-IN" sz="2000"/>
              <a:t>(3 of 3)</a:t>
            </a:r>
            <a:endParaRPr b="0" sz="2000"/>
          </a:p>
        </p:txBody>
      </p:sp>
      <p:sp>
        <p:nvSpPr>
          <p:cNvPr id="219" name="Google Shape;219;p7"/>
          <p:cNvSpPr txBox="1"/>
          <p:nvPr>
            <p:ph idx="1" type="body"/>
          </p:nvPr>
        </p:nvSpPr>
        <p:spPr>
          <a:xfrm>
            <a:off x="457200" y="1556327"/>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1.1 </a:t>
            </a:r>
            <a:r>
              <a:rPr lang="en-IN" sz="2000"/>
              <a:t>Define information systems analysis and design</a:t>
            </a:r>
            <a:endParaRPr/>
          </a:p>
        </p:txBody>
      </p:sp>
      <p:sp>
        <p:nvSpPr>
          <p:cNvPr id="220" name="Google Shape;220;p7"/>
          <p:cNvSpPr txBox="1"/>
          <p:nvPr>
            <p:ph idx="2" type="body"/>
          </p:nvPr>
        </p:nvSpPr>
        <p:spPr>
          <a:xfrm>
            <a:off x="457200" y="1966826"/>
            <a:ext cx="8333117" cy="420106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Present day</a:t>
            </a:r>
            <a:endParaRPr/>
          </a:p>
          <a:p>
            <a:pPr indent="-284400" lvl="1" marL="742950" rtl="0" algn="l">
              <a:lnSpc>
                <a:spcPct val="100000"/>
              </a:lnSpc>
              <a:spcBef>
                <a:spcPts val="600"/>
              </a:spcBef>
              <a:spcAft>
                <a:spcPts val="0"/>
              </a:spcAft>
              <a:buSzPts val="2000"/>
              <a:buChar char="–"/>
            </a:pPr>
            <a:r>
              <a:rPr lang="en-IN" sz="2000"/>
              <a:t>Continued focus on developing systems for the Internet and for firm’s intranets and extranets</a:t>
            </a:r>
            <a:endParaRPr/>
          </a:p>
          <a:p>
            <a:pPr indent="-284400" lvl="1" marL="742950" rtl="0" algn="l">
              <a:lnSpc>
                <a:spcPct val="100000"/>
              </a:lnSpc>
              <a:spcBef>
                <a:spcPts val="600"/>
              </a:spcBef>
              <a:spcAft>
                <a:spcPts val="0"/>
              </a:spcAft>
              <a:buSzPts val="2000"/>
              <a:buChar char="–"/>
            </a:pPr>
            <a:r>
              <a:rPr lang="en-IN" sz="2000"/>
              <a:t>Implementation involving three-tier design</a:t>
            </a:r>
            <a:endParaRPr/>
          </a:p>
          <a:p>
            <a:pPr indent="-230399" lvl="2" marL="1143000" rtl="0" algn="l">
              <a:lnSpc>
                <a:spcPct val="100000"/>
              </a:lnSpc>
              <a:spcBef>
                <a:spcPts val="600"/>
              </a:spcBef>
              <a:spcAft>
                <a:spcPts val="0"/>
              </a:spcAft>
              <a:buSzPts val="2000"/>
              <a:buChar char="▪"/>
            </a:pPr>
            <a:r>
              <a:rPr lang="en-IN" sz="2000"/>
              <a:t>Database on one server</a:t>
            </a:r>
            <a:endParaRPr/>
          </a:p>
          <a:p>
            <a:pPr indent="-230399" lvl="2" marL="1143000" rtl="0" algn="l">
              <a:lnSpc>
                <a:spcPct val="100000"/>
              </a:lnSpc>
              <a:spcBef>
                <a:spcPts val="600"/>
              </a:spcBef>
              <a:spcAft>
                <a:spcPts val="0"/>
              </a:spcAft>
              <a:buSzPts val="2000"/>
              <a:buChar char="▪"/>
            </a:pPr>
            <a:r>
              <a:rPr lang="en-IN" sz="2000"/>
              <a:t>Application on second server</a:t>
            </a:r>
            <a:endParaRPr/>
          </a:p>
          <a:p>
            <a:pPr indent="-230399" lvl="2" marL="1143000" rtl="0" algn="l">
              <a:lnSpc>
                <a:spcPct val="100000"/>
              </a:lnSpc>
              <a:spcBef>
                <a:spcPts val="600"/>
              </a:spcBef>
              <a:spcAft>
                <a:spcPts val="0"/>
              </a:spcAft>
              <a:buSzPts val="2000"/>
              <a:buChar char="▪"/>
            </a:pPr>
            <a:r>
              <a:rPr lang="en-IN" sz="2000"/>
              <a:t>Client logic located on user machines</a:t>
            </a:r>
            <a:endParaRPr/>
          </a:p>
          <a:p>
            <a:pPr indent="-284400" lvl="1" marL="742950" rtl="0" algn="l">
              <a:lnSpc>
                <a:spcPct val="100000"/>
              </a:lnSpc>
              <a:spcBef>
                <a:spcPts val="600"/>
              </a:spcBef>
              <a:spcAft>
                <a:spcPts val="0"/>
              </a:spcAft>
              <a:buSzPts val="2000"/>
              <a:buChar char="–"/>
            </a:pPr>
            <a:r>
              <a:rPr lang="en-IN" sz="2000"/>
              <a:t>Move to wireless system components (access from anywhere)</a:t>
            </a:r>
            <a:endParaRPr/>
          </a:p>
          <a:p>
            <a:pPr indent="-284400" lvl="1" marL="742950" rtl="0" algn="l">
              <a:lnSpc>
                <a:spcPct val="100000"/>
              </a:lnSpc>
              <a:spcBef>
                <a:spcPts val="600"/>
              </a:spcBef>
              <a:spcAft>
                <a:spcPts val="0"/>
              </a:spcAft>
              <a:buSzPts val="2000"/>
              <a:buChar char="–"/>
            </a:pPr>
            <a:r>
              <a:rPr lang="en-IN" sz="2000"/>
              <a:t>Continuing trend toward assembling systems from programs and components purchased off the shelf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Principles of System Development</a:t>
            </a:r>
            <a:endParaRPr b="0" sz="2000"/>
          </a:p>
        </p:txBody>
      </p:sp>
      <p:sp>
        <p:nvSpPr>
          <p:cNvPr id="226" name="Google Shape;226;p8"/>
          <p:cNvSpPr txBox="1"/>
          <p:nvPr>
            <p:ph idx="1" type="body"/>
          </p:nvPr>
        </p:nvSpPr>
        <p:spPr>
          <a:xfrm>
            <a:off x="457200" y="1556327"/>
            <a:ext cx="8229600" cy="367364"/>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000"/>
              <a:buNone/>
            </a:pPr>
            <a:r>
              <a:rPr b="1" lang="en-IN" sz="2000"/>
              <a:t>1.1 </a:t>
            </a:r>
            <a:r>
              <a:rPr lang="en-IN" sz="2000"/>
              <a:t>Define information systems analysis and design</a:t>
            </a:r>
            <a:endParaRPr/>
          </a:p>
        </p:txBody>
      </p:sp>
      <p:sp>
        <p:nvSpPr>
          <p:cNvPr id="227" name="Google Shape;227;p8"/>
          <p:cNvSpPr txBox="1"/>
          <p:nvPr>
            <p:ph idx="2" type="body"/>
          </p:nvPr>
        </p:nvSpPr>
        <p:spPr>
          <a:xfrm>
            <a:off x="457200" y="1966826"/>
            <a:ext cx="8333117" cy="455527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IN" sz="2000"/>
              <a:t>Get the system user involved</a:t>
            </a:r>
            <a:endParaRPr/>
          </a:p>
          <a:p>
            <a:pPr indent="-255600" lvl="0" marL="256032" rtl="0" algn="l">
              <a:lnSpc>
                <a:spcPct val="100000"/>
              </a:lnSpc>
              <a:spcBef>
                <a:spcPts val="1500"/>
              </a:spcBef>
              <a:spcAft>
                <a:spcPts val="0"/>
              </a:spcAft>
              <a:buSzPts val="2000"/>
              <a:buChar char="•"/>
            </a:pPr>
            <a:r>
              <a:rPr lang="en-IN" sz="2000"/>
              <a:t>Use a problem-solving approach</a:t>
            </a:r>
            <a:endParaRPr/>
          </a:p>
          <a:p>
            <a:pPr indent="-255600" lvl="0" marL="256032" rtl="0" algn="l">
              <a:lnSpc>
                <a:spcPct val="100000"/>
              </a:lnSpc>
              <a:spcBef>
                <a:spcPts val="1500"/>
              </a:spcBef>
              <a:spcAft>
                <a:spcPts val="0"/>
              </a:spcAft>
              <a:buSzPts val="2000"/>
              <a:buChar char="•"/>
            </a:pPr>
            <a:r>
              <a:rPr lang="en-IN" sz="2000"/>
              <a:t>Establish phases and activities</a:t>
            </a:r>
            <a:endParaRPr/>
          </a:p>
          <a:p>
            <a:pPr indent="-255600" lvl="0" marL="256032" rtl="0" algn="l">
              <a:lnSpc>
                <a:spcPct val="100000"/>
              </a:lnSpc>
              <a:spcBef>
                <a:spcPts val="1500"/>
              </a:spcBef>
              <a:spcAft>
                <a:spcPts val="0"/>
              </a:spcAft>
              <a:buSzPts val="2000"/>
              <a:buChar char="•"/>
            </a:pPr>
            <a:r>
              <a:rPr lang="en-IN" sz="2000"/>
              <a:t>Document through development</a:t>
            </a:r>
            <a:endParaRPr/>
          </a:p>
          <a:p>
            <a:pPr indent="-255600" lvl="0" marL="256032" rtl="0" algn="l">
              <a:lnSpc>
                <a:spcPct val="100000"/>
              </a:lnSpc>
              <a:spcBef>
                <a:spcPts val="1500"/>
              </a:spcBef>
              <a:spcAft>
                <a:spcPts val="0"/>
              </a:spcAft>
              <a:buSzPts val="2000"/>
              <a:buChar char="•"/>
            </a:pPr>
            <a:r>
              <a:rPr lang="en-IN" sz="2000"/>
              <a:t>Establish standards</a:t>
            </a:r>
            <a:endParaRPr/>
          </a:p>
          <a:p>
            <a:pPr indent="-255600" lvl="0" marL="256032" rtl="0" algn="l">
              <a:lnSpc>
                <a:spcPct val="100000"/>
              </a:lnSpc>
              <a:spcBef>
                <a:spcPts val="1500"/>
              </a:spcBef>
              <a:spcAft>
                <a:spcPts val="0"/>
              </a:spcAft>
              <a:buSzPts val="2000"/>
              <a:buChar char="•"/>
            </a:pPr>
            <a:r>
              <a:rPr lang="en-IN" sz="2000"/>
              <a:t>Manage process and the projects</a:t>
            </a:r>
            <a:endParaRPr/>
          </a:p>
          <a:p>
            <a:pPr indent="-255600" lvl="0" marL="256032" rtl="0" algn="l">
              <a:lnSpc>
                <a:spcPct val="100000"/>
              </a:lnSpc>
              <a:spcBef>
                <a:spcPts val="1500"/>
              </a:spcBef>
              <a:spcAft>
                <a:spcPts val="0"/>
              </a:spcAft>
              <a:buSzPts val="2000"/>
              <a:buChar char="•"/>
            </a:pPr>
            <a:r>
              <a:rPr lang="en-IN" sz="2000"/>
              <a:t>Justify systems as capital investments</a:t>
            </a:r>
            <a:endParaRPr/>
          </a:p>
          <a:p>
            <a:pPr indent="-255600" lvl="0" marL="256032" rtl="0" algn="l">
              <a:lnSpc>
                <a:spcPct val="100000"/>
              </a:lnSpc>
              <a:spcBef>
                <a:spcPts val="1500"/>
              </a:spcBef>
              <a:spcAft>
                <a:spcPts val="0"/>
              </a:spcAft>
              <a:buSzPts val="2000"/>
              <a:buChar char="•"/>
            </a:pPr>
            <a:r>
              <a:rPr lang="en-IN" sz="2000"/>
              <a:t>Don’t be afraid to cancel or revise scope</a:t>
            </a:r>
            <a:endParaRPr/>
          </a:p>
          <a:p>
            <a:pPr indent="-255600" lvl="0" marL="256032" rtl="0" algn="l">
              <a:lnSpc>
                <a:spcPct val="100000"/>
              </a:lnSpc>
              <a:spcBef>
                <a:spcPts val="1500"/>
              </a:spcBef>
              <a:spcAft>
                <a:spcPts val="0"/>
              </a:spcAft>
              <a:buSzPts val="2000"/>
              <a:buChar char="•"/>
            </a:pPr>
            <a:r>
              <a:rPr lang="en-IN" sz="2000"/>
              <a:t>Divide and conquer</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IN" sz="3400"/>
              <a:t>Developing Information Systems and the Systems Development Life Cycle</a:t>
            </a:r>
            <a:endParaRPr b="0" sz="2000"/>
          </a:p>
        </p:txBody>
      </p:sp>
      <p:sp>
        <p:nvSpPr>
          <p:cNvPr id="233" name="Google Shape;233;p9"/>
          <p:cNvSpPr txBox="1"/>
          <p:nvPr>
            <p:ph idx="1" type="body"/>
          </p:nvPr>
        </p:nvSpPr>
        <p:spPr>
          <a:xfrm>
            <a:off x="457200" y="1556326"/>
            <a:ext cx="8229600" cy="781431"/>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2400"/>
              <a:buNone/>
            </a:pPr>
            <a:r>
              <a:rPr b="1" lang="en-IN"/>
              <a:t>1.2 </a:t>
            </a:r>
            <a:r>
              <a:rPr lang="en-IN"/>
              <a:t>Describe the information systems development life cycle (S</a:t>
            </a:r>
            <a:r>
              <a:rPr lang="en-IN" sz="100"/>
              <a:t> </a:t>
            </a:r>
            <a:r>
              <a:rPr lang="en-IN"/>
              <a:t>D</a:t>
            </a:r>
            <a:r>
              <a:rPr lang="en-IN" sz="100"/>
              <a:t> </a:t>
            </a:r>
            <a:r>
              <a:rPr lang="en-IN"/>
              <a:t>L</a:t>
            </a:r>
            <a:r>
              <a:rPr lang="en-IN" sz="100"/>
              <a:t> </a:t>
            </a:r>
            <a:r>
              <a:rPr lang="en-IN"/>
              <a:t>C)</a:t>
            </a:r>
            <a:endParaRPr/>
          </a:p>
        </p:txBody>
      </p:sp>
      <p:sp>
        <p:nvSpPr>
          <p:cNvPr id="234" name="Google Shape;234;p9"/>
          <p:cNvSpPr txBox="1"/>
          <p:nvPr>
            <p:ph idx="2" type="body"/>
          </p:nvPr>
        </p:nvSpPr>
        <p:spPr>
          <a:xfrm>
            <a:off x="457200" y="2432648"/>
            <a:ext cx="8333117" cy="3922859"/>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IN"/>
              <a:t>Systems development methodology</a:t>
            </a:r>
            <a:endParaRPr/>
          </a:p>
          <a:p>
            <a:pPr indent="-284400" lvl="1" marL="742950" rtl="0" algn="l">
              <a:lnSpc>
                <a:spcPct val="100000"/>
              </a:lnSpc>
              <a:spcBef>
                <a:spcPts val="600"/>
              </a:spcBef>
              <a:spcAft>
                <a:spcPts val="0"/>
              </a:spcAft>
              <a:buSzPts val="2400"/>
              <a:buChar char="–"/>
            </a:pPr>
            <a:r>
              <a:rPr lang="en-IN"/>
              <a:t>A standard process followed in an organization to conduct all the steps necessary </a:t>
            </a:r>
            <a:r>
              <a:rPr b="1" lang="en-IN" u="sng"/>
              <a:t>to analyze, design, implement, and maintain information systems</a:t>
            </a:r>
            <a:endParaRPr b="1" u="sng"/>
          </a:p>
          <a:p>
            <a:pPr indent="-255600" lvl="0" marL="256032" rtl="0" algn="l">
              <a:lnSpc>
                <a:spcPct val="100000"/>
              </a:lnSpc>
              <a:spcBef>
                <a:spcPts val="1500"/>
              </a:spcBef>
              <a:spcAft>
                <a:spcPts val="0"/>
              </a:spcAft>
              <a:buSzPts val="2400"/>
              <a:buChar char="•"/>
            </a:pPr>
            <a:r>
              <a:rPr b="1" lang="en-IN"/>
              <a:t>The systems development life cycle (S</a:t>
            </a:r>
            <a:r>
              <a:rPr b="1" lang="en-IN" sz="100"/>
              <a:t> </a:t>
            </a:r>
            <a:r>
              <a:rPr b="1" lang="en-IN"/>
              <a:t>D</a:t>
            </a:r>
            <a:r>
              <a:rPr b="1" lang="en-IN" sz="100"/>
              <a:t> </a:t>
            </a:r>
            <a:r>
              <a:rPr b="1" lang="en-IN"/>
              <a:t>L</a:t>
            </a:r>
            <a:r>
              <a:rPr b="1" lang="en-IN" sz="100"/>
              <a:t> </a:t>
            </a:r>
            <a:r>
              <a:rPr b="1" lang="en-IN"/>
              <a:t>C)</a:t>
            </a:r>
            <a:endParaRPr/>
          </a:p>
          <a:p>
            <a:pPr indent="-284400" lvl="1" marL="742950" rtl="0" algn="l">
              <a:lnSpc>
                <a:spcPct val="100000"/>
              </a:lnSpc>
              <a:spcBef>
                <a:spcPts val="600"/>
              </a:spcBef>
              <a:spcAft>
                <a:spcPts val="0"/>
              </a:spcAft>
              <a:buSzPts val="2400"/>
              <a:buChar char="–"/>
            </a:pPr>
            <a:r>
              <a:rPr lang="en-IN"/>
              <a:t>The traditional methodology used to develop, maintain, and replace information systems</a:t>
            </a:r>
            <a:endParaRPr/>
          </a:p>
          <a:p>
            <a:pPr indent="-230399" lvl="2" marL="1143000" rtl="0" algn="l">
              <a:lnSpc>
                <a:spcPct val="100000"/>
              </a:lnSpc>
              <a:spcBef>
                <a:spcPts val="600"/>
              </a:spcBef>
              <a:spcAft>
                <a:spcPts val="0"/>
              </a:spcAft>
              <a:buSzPts val="2400"/>
              <a:buChar char="▪"/>
            </a:pPr>
            <a:r>
              <a:rPr lang="en-IN"/>
              <a:t>Features several phases that mark the progress of the systems analysis and design efforts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Valacich/George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