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64" autoAdjust="0"/>
  </p:normalViewPr>
  <p:slideViewPr>
    <p:cSldViewPr snapToGrid="0">
      <p:cViewPr>
        <p:scale>
          <a:sx n="100" d="100"/>
          <a:sy n="100" d="100"/>
        </p:scale>
        <p:origin x="-95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6C4AF-C333-41AE-94AC-CF8998A481C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4ECF7-E102-4ACA-B78B-81338ACEE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3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consistent patterns in layout; same short-cut keys for similar action; same placement for recurrent menu options.</a:t>
            </a:r>
            <a:r>
              <a:rPr lang="en-US" baseline="0" dirty="0"/>
              <a:t> </a:t>
            </a:r>
            <a:r>
              <a:rPr lang="en-US" dirty="0"/>
              <a:t>Always place the Quit command as the last item in the leftmost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4ECF7-E102-4ACA-B78B-81338ACEE3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1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4ECF7-E102-4ACA-B78B-81338ACEE3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2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FD9-191C-4D75-9BE4-384D9981F84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FD9-191C-4D75-9BE4-384D9981F84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8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FD9-191C-4D75-9BE4-384D9981F84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4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FD9-191C-4D75-9BE4-384D9981F84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8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FD9-191C-4D75-9BE4-384D9981F84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29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FD9-191C-4D75-9BE4-384D9981F84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5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FD9-191C-4D75-9BE4-384D9981F84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4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FD9-191C-4D75-9BE4-384D9981F84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1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FD9-191C-4D75-9BE4-384D9981F84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0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073FD9-191C-4D75-9BE4-384D9981F84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6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FD9-191C-4D75-9BE4-384D9981F84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6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073FD9-191C-4D75-9BE4-384D9981F84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91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11</a:t>
            </a:r>
          </a:p>
        </p:txBody>
      </p:sp>
    </p:spTree>
    <p:extLst>
      <p:ext uri="{BB962C8B-B14F-4D97-AF65-F5344CB8AC3E}">
        <p14:creationId xmlns:p14="http://schemas.microsoft.com/office/powerpoint/2010/main" val="8706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Review some design principles of </a:t>
            </a:r>
            <a:r>
              <a:rPr lang="en-US" dirty="0" smtClean="0"/>
              <a:t>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0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GB" altLang="en-US" dirty="0" smtClean="0"/>
              <a:t>The </a:t>
            </a:r>
            <a:r>
              <a:rPr lang="en-GB" altLang="en-US" dirty="0"/>
              <a:t>multiplicity of ways the user and system exchange </a:t>
            </a:r>
            <a:r>
              <a:rPr lang="en-GB" altLang="en-US" dirty="0" smtClean="0"/>
              <a:t>information</a:t>
            </a:r>
            <a:r>
              <a:rPr lang="en-US" dirty="0" smtClean="0"/>
              <a:t>.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Dialog initiative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Multithreading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Task migratibility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Substitutivity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Customizability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initiative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150" lvl="1"/>
            <a:r>
              <a:rPr lang="en-GB" altLang="en-US" sz="2000" dirty="0"/>
              <a:t>freedom from system imposed constraints on input dialogue</a:t>
            </a:r>
          </a:p>
          <a:p>
            <a:pPr marL="565150" lvl="1"/>
            <a:r>
              <a:rPr lang="en-GB" altLang="en-US" sz="2000" dirty="0"/>
              <a:t>system vs. user </a:t>
            </a:r>
            <a:r>
              <a:rPr lang="en-GB" altLang="en-US" sz="2000" dirty="0" smtClean="0"/>
              <a:t>pre-</a:t>
            </a:r>
            <a:r>
              <a:rPr lang="en-GB" altLang="en-US" sz="2000" dirty="0" err="1" smtClean="0"/>
              <a:t>emptiveness</a:t>
            </a:r>
            <a:r>
              <a:rPr lang="en-GB" altLang="en-US" sz="2000" dirty="0" smtClean="0"/>
              <a:t>: System/user initiates </a:t>
            </a:r>
          </a:p>
          <a:p>
            <a:pPr marL="382270" lvl="1" indent="0">
              <a:buNone/>
            </a:pPr>
            <a:r>
              <a:rPr lang="en-GB" altLang="en-US" sz="2000" dirty="0" smtClean="0"/>
              <a:t>dialog first</a:t>
            </a:r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65385" y="3155817"/>
            <a:ext cx="2802872" cy="1931117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740" y="1902400"/>
            <a:ext cx="2846647" cy="4348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5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150" lvl="1"/>
            <a:r>
              <a:rPr lang="en-GB" altLang="en-US" dirty="0"/>
              <a:t>ability of system to support user interaction for more than one task at a </a:t>
            </a:r>
            <a:r>
              <a:rPr lang="en-GB" altLang="en-US" dirty="0" smtClean="0"/>
              <a:t>time</a:t>
            </a:r>
            <a:endParaRPr lang="en-GB" alt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2475" y="1648588"/>
            <a:ext cx="907573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6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Task </a:t>
            </a:r>
            <a:r>
              <a:rPr lang="en-GB" altLang="en-US" dirty="0" err="1"/>
              <a:t>migratability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4015" y="1948070"/>
            <a:ext cx="9951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altLang="en-US" sz="2000" dirty="0"/>
              <a:t>passing responsibility for task execution between user and </a:t>
            </a:r>
            <a:r>
              <a:rPr lang="en-GB" altLang="en-US" sz="2000" dirty="0" smtClean="0"/>
              <a:t>system</a:t>
            </a:r>
            <a:endParaRPr lang="en-GB" altLang="en-US" sz="2000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7280" y="1737360"/>
            <a:ext cx="7031038" cy="4733925"/>
          </a:xfrm>
        </p:spPr>
      </p:pic>
    </p:spTree>
    <p:extLst>
      <p:ext uri="{BB962C8B-B14F-4D97-AF65-F5344CB8AC3E}">
        <p14:creationId xmlns:p14="http://schemas.microsoft.com/office/powerpoint/2010/main" val="180584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Substitutivity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4015" y="1948070"/>
            <a:ext cx="9951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altLang="en-US" sz="2000" dirty="0" smtClean="0"/>
              <a:t>Allowing </a:t>
            </a:r>
            <a:r>
              <a:rPr lang="en-GB" altLang="en-US" sz="2000" dirty="0"/>
              <a:t>equivalent values of input and output to be substituted for </a:t>
            </a:r>
            <a:r>
              <a:rPr lang="en-GB" altLang="en-US" sz="2000"/>
              <a:t>each </a:t>
            </a:r>
            <a:r>
              <a:rPr lang="en-GB" altLang="en-US" sz="2000" smtClean="0"/>
              <a:t>other</a:t>
            </a:r>
            <a:endParaRPr lang="en-GB" altLang="en-US" sz="2000" dirty="0" smtClean="0"/>
          </a:p>
          <a:p>
            <a:pPr marL="0" lvl="1"/>
            <a:endParaRPr lang="en-GB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204015" y="2655956"/>
            <a:ext cx="9951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altLang="en-US" sz="2000" dirty="0" smtClean="0"/>
              <a:t>Copy and Paste a text in PPTX by CTRL +C / CTRL+V</a:t>
            </a:r>
            <a:endParaRPr lang="en-GB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10" y="3363842"/>
            <a:ext cx="331470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415" y="3157899"/>
            <a:ext cx="38004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GB" altLang="en-US" dirty="0"/>
              <a:t>modifiability of the user interface by </a:t>
            </a:r>
            <a:r>
              <a:rPr lang="en-GB" altLang="en-US" dirty="0" smtClean="0"/>
              <a:t>user </a:t>
            </a:r>
            <a:r>
              <a:rPr lang="en-GB" altLang="en-US" dirty="0"/>
              <a:t>or </a:t>
            </a:r>
            <a:r>
              <a:rPr lang="en-GB" altLang="en-US" dirty="0" smtClean="0"/>
              <a:t>system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GB" altLang="en-US" dirty="0" err="1" smtClean="0"/>
              <a:t>Adaptivity</a:t>
            </a:r>
            <a:r>
              <a:rPr lang="en-GB" altLang="en-US" dirty="0" smtClean="0"/>
              <a:t> &amp; </a:t>
            </a:r>
            <a:r>
              <a:rPr lang="en-US" dirty="0"/>
              <a:t>adaptability</a:t>
            </a:r>
            <a:r>
              <a:rPr lang="en-US" dirty="0" smtClean="0"/>
              <a:t>: System / user customizes user interface.</a:t>
            </a:r>
            <a:endParaRPr lang="en-GB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18857"/>
            <a:ext cx="10058400" cy="40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Robustness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06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Understand robustness principles in human computer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14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of support provided for user to determine successful achievement and </a:t>
            </a:r>
            <a:r>
              <a:rPr lang="en-US" smtClean="0"/>
              <a:t>assess goals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Observability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Recoverability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Responsiveness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Task conformance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0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Review some design principles of learnability</a:t>
            </a:r>
          </a:p>
          <a:p>
            <a:r>
              <a:rPr lang="en-US" dirty="0"/>
              <a:t>- Introduction to </a:t>
            </a:r>
            <a:r>
              <a:rPr lang="en-US" b="1" dirty="0"/>
              <a:t>Basamiq Mockup.</a:t>
            </a:r>
          </a:p>
        </p:txBody>
      </p:sp>
    </p:spTree>
    <p:extLst>
      <p:ext uri="{BB962C8B-B14F-4D97-AF65-F5344CB8AC3E}">
        <p14:creationId xmlns:p14="http://schemas.microsoft.com/office/powerpoint/2010/main" val="14960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Evaluate system internal state based on interface representation. Often discussed in 5 other principles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Operation </a:t>
            </a:r>
            <a:r>
              <a:rPr lang="en-US" dirty="0" smtClean="0"/>
              <a:t>visibility: refers </a:t>
            </a:r>
            <a:r>
              <a:rPr lang="en-US" dirty="0"/>
              <a:t>to how the user is shown the availability of operations that can be performed </a:t>
            </a:r>
            <a:r>
              <a:rPr lang="en-US" dirty="0" smtClean="0"/>
              <a:t>next</a:t>
            </a:r>
          </a:p>
          <a:p>
            <a:pPr marL="384048" lvl="2" indent="0">
              <a:buNone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/>
              <a:t>Browsability</a:t>
            </a:r>
            <a:r>
              <a:rPr lang="en-US" dirty="0" smtClean="0"/>
              <a:t>: Explore system state in a limited view provided at the interface.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Default: Assist user by giving default value (static/dynamically). Static: defined within the system or acquired at initialization. Dynamic: capture via user input and system load them as default.</a:t>
            </a:r>
          </a:p>
          <a:p>
            <a:pPr marL="384048" lvl="2" indent="0">
              <a:buNone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Reachability: Navigate through observable state</a:t>
            </a:r>
            <a:r>
              <a:rPr lang="en-US" dirty="0"/>
              <a:t>, </a:t>
            </a:r>
            <a:r>
              <a:rPr lang="en-US" dirty="0" smtClean="0"/>
              <a:t>whether </a:t>
            </a:r>
            <a:r>
              <a:rPr lang="en-US" dirty="0"/>
              <a:t>the user can navigate from any given state to any other state</a:t>
            </a:r>
          </a:p>
          <a:p>
            <a:pPr marL="384048" lvl="2" indent="0">
              <a:buNone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Persistence: </a:t>
            </a:r>
            <a:r>
              <a:rPr lang="en-US" dirty="0"/>
              <a:t>deals with the duration of the effect of a communication act and the ability of the user to make use of that </a:t>
            </a:r>
            <a:r>
              <a:rPr lang="en-US" dirty="0" smtClean="0"/>
              <a:t>effect (sound/visual). For example, </a:t>
            </a:r>
            <a:r>
              <a:rPr lang="en-US" dirty="0" err="1" smtClean="0"/>
              <a:t>facebook</a:t>
            </a:r>
            <a:r>
              <a:rPr lang="en-US" dirty="0" smtClean="0"/>
              <a:t> “beep” notification =&gt; receive new notification</a:t>
            </a:r>
            <a:endParaRPr lang="en-GB" dirty="0"/>
          </a:p>
          <a:p>
            <a:pPr marL="384048" lvl="2" indent="0">
              <a:buNone/>
            </a:pPr>
            <a:endParaRPr lang="en-GB" dirty="0" smtClean="0"/>
          </a:p>
          <a:p>
            <a:pPr marL="384048" lvl="2" indent="0">
              <a:buNone/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60" y="5440469"/>
            <a:ext cx="7370445" cy="428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84005" y="547011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91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Related to other principles learnt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Where am I? — immediate honesty with regard to system state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Where </a:t>
            </a:r>
            <a:r>
              <a:rPr lang="en-US" dirty="0"/>
              <a:t>am I going? — operation </a:t>
            </a:r>
            <a:r>
              <a:rPr lang="en-US" dirty="0" smtClean="0"/>
              <a:t>predictability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Where </a:t>
            </a:r>
            <a:r>
              <a:rPr lang="en-US" dirty="0"/>
              <a:t>have I been? — </a:t>
            </a:r>
            <a:r>
              <a:rPr lang="en-US" dirty="0" err="1" smtClean="0"/>
              <a:t>synthesisability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What </a:t>
            </a:r>
            <a:r>
              <a:rPr lang="en-US" dirty="0"/>
              <a:t>can I do now? — predictability</a:t>
            </a:r>
          </a:p>
        </p:txBody>
      </p:sp>
    </p:spTree>
    <p:extLst>
      <p:ext uri="{BB962C8B-B14F-4D97-AF65-F5344CB8AC3E}">
        <p14:creationId xmlns:p14="http://schemas.microsoft.com/office/powerpoint/2010/main" val="3779221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856" y="2463746"/>
            <a:ext cx="7119193" cy="313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80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take corrective action when errors occur</a:t>
            </a:r>
          </a:p>
          <a:p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Forward </a:t>
            </a:r>
            <a:r>
              <a:rPr lang="en-US" dirty="0"/>
              <a:t>recoverability: </a:t>
            </a:r>
            <a:r>
              <a:rPr lang="en-US" dirty="0" smtClean="0"/>
              <a:t>Involves the acceptance </a:t>
            </a:r>
            <a:r>
              <a:rPr lang="en-US" dirty="0"/>
              <a:t>of the current state and </a:t>
            </a:r>
            <a:r>
              <a:rPr lang="en-US" dirty="0" smtClean="0"/>
              <a:t>negotiation </a:t>
            </a:r>
            <a:r>
              <a:rPr lang="en-US" dirty="0"/>
              <a:t>from that state towards the desired </a:t>
            </a:r>
            <a:r>
              <a:rPr lang="en-US" dirty="0" smtClean="0"/>
              <a:t>state. Involves prevention of error, engineered and initiate by system.</a:t>
            </a:r>
          </a:p>
          <a:p>
            <a:pPr marL="201168" lvl="1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305" y="3261626"/>
            <a:ext cx="5751195" cy="271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76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Backward recoverability: an attempt to undo the effects of previous interaction in order to return to a prior state before proceeding. Often initiate by </a:t>
            </a:r>
            <a:r>
              <a:rPr lang="en-US" dirty="0" smtClean="0"/>
              <a:t>user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Some applications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55" y="3506894"/>
            <a:ext cx="1969799" cy="2211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455" y="2476289"/>
            <a:ext cx="1285875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987" y="3857414"/>
            <a:ext cx="7015163" cy="10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83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Reachability: User should be able to undo back to any point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user </a:t>
            </a:r>
            <a:r>
              <a:rPr lang="en-US" dirty="0"/>
              <a:t>should be able to undo back to any point</a:t>
            </a:r>
          </a:p>
          <a:p>
            <a:endParaRPr lang="en-US" dirty="0"/>
          </a:p>
          <a:p>
            <a:r>
              <a:rPr lang="en-US" dirty="0" smtClean="0"/>
              <a:t>Supported by reducing scope for making errors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avoid </a:t>
            </a:r>
            <a:r>
              <a:rPr lang="en-US" dirty="0"/>
              <a:t>free-form input </a:t>
            </a:r>
            <a:r>
              <a:rPr lang="en-US"/>
              <a:t>where </a:t>
            </a:r>
            <a:r>
              <a:rPr lang="en-US" smtClean="0"/>
              <a:t>possible, </a:t>
            </a:r>
            <a:r>
              <a:rPr lang="en-US" dirty="0"/>
              <a:t>validate input immediately, allowing correction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 and ability of user to understand errors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error </a:t>
            </a:r>
            <a:r>
              <a:rPr lang="en-US" dirty="0"/>
              <a:t>messages should be concise, informative, specific, constructive </a:t>
            </a:r>
          </a:p>
        </p:txBody>
      </p:sp>
    </p:spTree>
    <p:extLst>
      <p:ext uri="{BB962C8B-B14F-4D97-AF65-F5344CB8AC3E}">
        <p14:creationId xmlns:p14="http://schemas.microsoft.com/office/powerpoint/2010/main" val="163408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256" y="1812616"/>
            <a:ext cx="7899621" cy="271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15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Feedback </a:t>
            </a:r>
            <a:r>
              <a:rPr lang="en-US" dirty="0"/>
              <a:t>should be </a:t>
            </a:r>
            <a:r>
              <a:rPr lang="en-US" dirty="0" smtClean="0"/>
              <a:t>commensurate (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r>
              <a:rPr lang="en-US" dirty="0" smtClean="0"/>
              <a:t>) </a:t>
            </a:r>
            <a:r>
              <a:rPr lang="en-US" dirty="0"/>
              <a:t>with </a:t>
            </a:r>
            <a:r>
              <a:rPr lang="en-US" dirty="0" smtClean="0"/>
              <a:t>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80" y="2566144"/>
            <a:ext cx="3695700" cy="3133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7161" y="2913133"/>
            <a:ext cx="54702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delay is inevitable, provide reassurance by time affordances.</a:t>
            </a:r>
          </a:p>
          <a:p>
            <a:endParaRPr lang="en-US" dirty="0" smtClean="0"/>
          </a:p>
          <a:p>
            <a:r>
              <a:rPr lang="en-US" dirty="0" smtClean="0"/>
              <a:t>A acceptance </a:t>
            </a:r>
          </a:p>
          <a:p>
            <a:r>
              <a:rPr lang="en-US" dirty="0" smtClean="0"/>
              <a:t>B </a:t>
            </a:r>
            <a:r>
              <a:rPr lang="en-US" dirty="0"/>
              <a:t>initiation and heartbeat </a:t>
            </a:r>
            <a:endParaRPr lang="en-US" dirty="0" smtClean="0"/>
          </a:p>
          <a:p>
            <a:r>
              <a:rPr lang="en-US" dirty="0" smtClean="0"/>
              <a:t>C progress</a:t>
            </a:r>
          </a:p>
          <a:p>
            <a:r>
              <a:rPr lang="en-US" dirty="0" smtClean="0"/>
              <a:t>D </a:t>
            </a:r>
            <a:r>
              <a:rPr lang="en-US" dirty="0"/>
              <a:t>scope and remainder </a:t>
            </a:r>
            <a:endParaRPr lang="en-US" dirty="0" smtClean="0"/>
          </a:p>
          <a:p>
            <a:r>
              <a:rPr lang="en-US" dirty="0" smtClean="0"/>
              <a:t>E </a:t>
            </a:r>
            <a:r>
              <a:rPr lang="en-US" dirty="0"/>
              <a:t>exception </a:t>
            </a:r>
            <a:endParaRPr lang="en-US" dirty="0" smtClean="0"/>
          </a:p>
          <a:p>
            <a:r>
              <a:rPr lang="en-US" dirty="0" smtClean="0"/>
              <a:t>F </a:t>
            </a:r>
            <a:r>
              <a:rPr lang="en-US" dirty="0"/>
              <a:t>progress and completion</a:t>
            </a:r>
          </a:p>
        </p:txBody>
      </p:sp>
    </p:spTree>
    <p:extLst>
      <p:ext uri="{BB962C8B-B14F-4D97-AF65-F5344CB8AC3E}">
        <p14:creationId xmlns:p14="http://schemas.microsoft.com/office/powerpoint/2010/main" val="804266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conformance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Degree </a:t>
            </a:r>
            <a:r>
              <a:rPr lang="en-US" dirty="0"/>
              <a:t>to which system services </a:t>
            </a:r>
            <a:r>
              <a:rPr lang="en-US" dirty="0" smtClean="0"/>
              <a:t>support </a:t>
            </a:r>
            <a:r>
              <a:rPr lang="en-US" dirty="0"/>
              <a:t>all tasks user wishes to perform in expected </a:t>
            </a:r>
            <a:r>
              <a:rPr lang="en-US" dirty="0" smtClean="0"/>
              <a:t>ways.</a:t>
            </a:r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95" y="2448130"/>
            <a:ext cx="6162169" cy="34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38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Dix, A. (1998). </a:t>
            </a:r>
            <a:r>
              <a:rPr lang="en-US" i="1" dirty="0"/>
              <a:t>Human-computer interaction</a:t>
            </a:r>
            <a:r>
              <a:rPr lang="en-US" dirty="0"/>
              <a:t>. London: Prentice Hall Europe.</a:t>
            </a:r>
          </a:p>
        </p:txBody>
      </p:sp>
    </p:spTree>
    <p:extLst>
      <p:ext uri="{BB962C8B-B14F-4D97-AF65-F5344CB8AC3E}">
        <p14:creationId xmlns:p14="http://schemas.microsoft.com/office/powerpoint/2010/main" val="375020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The ease that new users can begin effective interaction, achieve maximum performance.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Predictability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Synthesizability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Familiarity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Consistency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Generalizability</a:t>
            </a:r>
          </a:p>
        </p:txBody>
      </p:sp>
    </p:spTree>
    <p:extLst>
      <p:ext uri="{BB962C8B-B14F-4D97-AF65-F5344CB8AC3E}">
        <p14:creationId xmlns:p14="http://schemas.microsoft.com/office/powerpoint/2010/main" val="9121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Predict + ability: Using knowledge of the interaction history, user easily determine the result of his future interaction with it.</a:t>
            </a:r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964" y="3149600"/>
            <a:ext cx="5997031" cy="282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4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access the effect of past action on current system state.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07" y="2193481"/>
            <a:ext cx="4037795" cy="4067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402" y="2601846"/>
            <a:ext cx="6132597" cy="34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4015" y="1948070"/>
            <a:ext cx="995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extent to which a user's knowledge and experience in other real-world or computer-based domains can be applied when interacting with a new system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558" y="2805111"/>
            <a:ext cx="9797122" cy="242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Consistent : likeness in input/output behavior arising from similar situations or task objectives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When come to new system, without consistency principle, how can we navigate to corresponding action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30" y="3009725"/>
            <a:ext cx="5017750" cy="2967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800" y="3009725"/>
            <a:ext cx="5232130" cy="326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specific knowledge interaction within and across applications to other similar situations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37" y="3021495"/>
            <a:ext cx="7746486" cy="224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5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</a:t>
            </a: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2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737</Words>
  <Application>Microsoft Office PowerPoint</Application>
  <PresentationFormat>Custom</PresentationFormat>
  <Paragraphs>120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Retrospect</vt:lpstr>
      <vt:lpstr>Learnability</vt:lpstr>
      <vt:lpstr>Objective </vt:lpstr>
      <vt:lpstr>Learnability</vt:lpstr>
      <vt:lpstr>Predictability</vt:lpstr>
      <vt:lpstr>Synthesizability</vt:lpstr>
      <vt:lpstr>Familiarity</vt:lpstr>
      <vt:lpstr>Consistency</vt:lpstr>
      <vt:lpstr>Generalizability</vt:lpstr>
      <vt:lpstr>Flexibility</vt:lpstr>
      <vt:lpstr>Objective </vt:lpstr>
      <vt:lpstr>Flexibility</vt:lpstr>
      <vt:lpstr>Dialog initiative</vt:lpstr>
      <vt:lpstr>Multithreading</vt:lpstr>
      <vt:lpstr>Task migratability</vt:lpstr>
      <vt:lpstr>Substitutivity</vt:lpstr>
      <vt:lpstr>Customizability</vt:lpstr>
      <vt:lpstr>Robustness</vt:lpstr>
      <vt:lpstr>Outline</vt:lpstr>
      <vt:lpstr>Robustness</vt:lpstr>
      <vt:lpstr>Observability</vt:lpstr>
      <vt:lpstr>Example</vt:lpstr>
      <vt:lpstr>PowerPoint Presentation</vt:lpstr>
      <vt:lpstr>Recoverability</vt:lpstr>
      <vt:lpstr>PowerPoint Presentation</vt:lpstr>
      <vt:lpstr>Characteristics</vt:lpstr>
      <vt:lpstr>PowerPoint Presentation</vt:lpstr>
      <vt:lpstr>Responsiveness</vt:lpstr>
      <vt:lpstr>Task conformance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camnh</dc:creator>
  <cp:lastModifiedBy>ADMIN</cp:lastModifiedBy>
  <cp:revision>61</cp:revision>
  <dcterms:created xsi:type="dcterms:W3CDTF">2016-04-20T03:36:11Z</dcterms:created>
  <dcterms:modified xsi:type="dcterms:W3CDTF">2020-05-19T05:43:42Z</dcterms:modified>
</cp:coreProperties>
</file>