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25966-7B2A-45D9-A045-1C34713F6A3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A3D20-ED7A-4900-8D10-39D442A0D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4972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84909" y="1949824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84909" y="3966882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41274" y="1949825"/>
            <a:ext cx="4017818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549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19" y="1008530"/>
            <a:ext cx="5403272" cy="80682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55819" y="1949825"/>
            <a:ext cx="5403272" cy="389964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1" smtClean="0"/>
              <a:t>Click to edit Master text styles</a:t>
            </a:r>
          </a:p>
          <a:p>
            <a:pPr lvl="1"/>
            <a:r>
              <a:rPr lang="en-GB" noProof="1" smtClean="0"/>
              <a:t>Second level</a:t>
            </a:r>
          </a:p>
          <a:p>
            <a:pPr lvl="2"/>
            <a:r>
              <a:rPr lang="en-GB" noProof="1" smtClean="0"/>
              <a:t>Third level</a:t>
            </a:r>
          </a:p>
          <a:p>
            <a:pPr lvl="3"/>
            <a:r>
              <a:rPr lang="en-GB" noProof="1" smtClean="0"/>
              <a:t>Fourth level</a:t>
            </a:r>
          </a:p>
          <a:p>
            <a:pPr lvl="4"/>
            <a:r>
              <a:rPr lang="en-GB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84909" y="1949824"/>
            <a:ext cx="2632364" cy="1882588"/>
          </a:xfrm>
        </p:spPr>
        <p:txBody>
          <a:bodyPr/>
          <a:lstStyle>
            <a:lvl1pPr>
              <a:defRPr sz="18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1" smtClean="0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813369" y="-1754799"/>
            <a:ext cx="152399" cy="5544589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1437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752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8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64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Colou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1pPr>
              <a:defRPr sz="28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8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2800" baseline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lphaLcPeriod"/>
              <a:defRPr sz="2800" baseline="0">
                <a:solidFill>
                  <a:schemeClr val="bg1"/>
                </a:solidFill>
              </a:defRPr>
            </a:lvl7pPr>
            <a:lvl8pPr marL="601034" indent="-200345">
              <a:buClr>
                <a:schemeClr val="bg1"/>
              </a:buClr>
              <a:buFont typeface="+mj-lt"/>
              <a:buAutoNum type="romanLcPeriod"/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 smtClean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7978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484909" y="1143000"/>
            <a:ext cx="8174182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4909" y="1546412"/>
            <a:ext cx="8174182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4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1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1226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484909" y="1143000"/>
            <a:ext cx="8174182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4909" y="1546412"/>
            <a:ext cx="8174182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4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1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6373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 with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484909" y="1143000"/>
            <a:ext cx="8174182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4909" y="1546412"/>
            <a:ext cx="8174182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4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1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Click to edit Master subtitle style</a:t>
            </a:r>
            <a:endParaRPr lang="en-GB" noProof="0" dirty="0" smtClean="0"/>
          </a:p>
        </p:txBody>
      </p:sp>
      <p:cxnSp>
        <p:nvCxnSpPr>
          <p:cNvPr id="9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9"/>
          <p:cNvSpPr>
            <a:spLocks noGrp="1"/>
          </p:cNvSpPr>
          <p:nvPr>
            <p:ph sz="quarter" idx="13"/>
          </p:nvPr>
        </p:nvSpPr>
        <p:spPr>
          <a:xfrm>
            <a:off x="484911" y="2622178"/>
            <a:ext cx="4017819" cy="32272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180296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112103" y="-2437273"/>
            <a:ext cx="152399" cy="692450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70366" y="1008530"/>
            <a:ext cx="5403272" cy="806824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8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report’s main title</a:t>
            </a:r>
            <a:endParaRPr lang="en-GB" noProof="0" dirty="0"/>
          </a:p>
        </p:txBody>
      </p:sp>
      <p:sp>
        <p:nvSpPr>
          <p:cNvPr id="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70365" y="1949824"/>
            <a:ext cx="5403272" cy="806824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46447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892895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393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785791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32239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678686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125134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</p:spTree>
    <p:extLst>
      <p:ext uri="{BB962C8B-B14F-4D97-AF65-F5344CB8AC3E}">
        <p14:creationId xmlns:p14="http://schemas.microsoft.com/office/powerpoint/2010/main" val="12319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84909" y="1949826"/>
            <a:ext cx="4010891" cy="3899646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3" y="1949825"/>
            <a:ext cx="4010889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0991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484909" y="1949826"/>
            <a:ext cx="2632364" cy="3899646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55819" y="1949825"/>
            <a:ext cx="2632364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26728" y="1949823"/>
            <a:ext cx="2632364" cy="389964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429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484909" y="1949826"/>
            <a:ext cx="4017818" cy="188258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641274" y="1949824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84909" y="3966884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1274" y="3966882"/>
            <a:ext cx="4017818" cy="1882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323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484909" y="1949826"/>
            <a:ext cx="2632364" cy="188258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55819" y="1949824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26728" y="1949824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84909" y="3966882"/>
            <a:ext cx="2632364" cy="1882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3255819" y="3966882"/>
            <a:ext cx="2632364" cy="1882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6026728" y="3966882"/>
            <a:ext cx="2632364" cy="1882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5089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84909" y="3294529"/>
            <a:ext cx="4017818" cy="25549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1274" y="3294529"/>
            <a:ext cx="4017818" cy="2554941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84909" y="1949825"/>
            <a:ext cx="8174182" cy="1210236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765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26728" y="1949824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26728" y="3966882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84910" y="1949825"/>
            <a:ext cx="5403272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2929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84909" y="1949824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84909" y="3966882"/>
            <a:ext cx="2632364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55819" y="1949825"/>
            <a:ext cx="5403272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01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641274" y="1949824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1274" y="3966882"/>
            <a:ext cx="4017818" cy="1882588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84909" y="1949825"/>
            <a:ext cx="4017818" cy="3899647"/>
          </a:xfrm>
        </p:spPr>
        <p:txBody>
          <a:bodyPr/>
          <a:lstStyle/>
          <a:p>
            <a:pPr lvl="0"/>
            <a:r>
              <a:rPr lang="en-GB" noProof="0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6389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09" y="1949825"/>
            <a:ext cx="8174182" cy="3899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310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hf hdr="0"/>
  <p:txStyles>
    <p:titleStyle>
      <a:lvl1pPr algn="l" defTabSz="892895" rtl="0" eaLnBrk="1" latinLnBrk="0" hangingPunct="1">
        <a:lnSpc>
          <a:spcPct val="10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00345" algn="l" defTabSz="892895" rtl="0" eaLnBrk="1" fontAlgn="auto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SzTx/>
        <a:buFontTx/>
        <a:buNone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0345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Font typeface="Georgia" pitchFamily="18" charset="0"/>
        <a:buChar char="•"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00688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Font typeface="Georgia" pitchFamily="18" charset="0"/>
        <a:buChar char="-"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01034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Font typeface="Georgia" pitchFamily="18" charset="0"/>
        <a:buChar char="◦"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1379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Font typeface="Georgia" pitchFamily="18" charset="0"/>
        <a:buChar char="›"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0345" marR="0" indent="-200345" algn="l" defTabSz="892895" rtl="0" eaLnBrk="1" fontAlgn="auto" latinLnBrk="0" hangingPunct="1">
        <a:lnSpc>
          <a:spcPct val="100000"/>
        </a:lnSpc>
        <a:spcBef>
          <a:spcPts val="0"/>
        </a:spcBef>
        <a:spcAft>
          <a:spcPts val="525"/>
        </a:spcAft>
        <a:buClr>
          <a:schemeClr val="tx1"/>
        </a:buClr>
        <a:buSzPct val="100000"/>
        <a:buFont typeface="+mj-lt"/>
        <a:buAutoNum type="arabicPeriod"/>
        <a:tabLst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00688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SzPct val="100000"/>
        <a:buFont typeface="+mj-lt"/>
        <a:buAutoNum type="alphaLcPeriod"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01034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SzPct val="100000"/>
        <a:buFont typeface="+mj-lt"/>
        <a:buAutoNum type="romanLcPeriod"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00345" algn="l" defTabSz="892895" rtl="0" eaLnBrk="1" latinLnBrk="0" hangingPunct="1">
        <a:lnSpc>
          <a:spcPct val="100000"/>
        </a:lnSpc>
        <a:spcBef>
          <a:spcPts val="0"/>
        </a:spcBef>
        <a:spcAft>
          <a:spcPts val="525"/>
        </a:spcAft>
        <a:buFont typeface="Arial" pitchFamily="34" charset="0"/>
        <a:buNone/>
        <a:defRPr sz="1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447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895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343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5791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239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8686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5134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1581" algn="l" defTabSz="892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 – IMOCA 60 RC</a:t>
            </a:r>
            <a:endParaRPr lang="en-GB" b="0" i="0" dirty="0" smtClean="0"/>
          </a:p>
        </p:txBody>
      </p:sp>
      <p:grpSp>
        <p:nvGrpSpPr>
          <p:cNvPr id="3" name="Group 1763"/>
          <p:cNvGrpSpPr>
            <a:grpSpLocks/>
          </p:cNvGrpSpPr>
          <p:nvPr/>
        </p:nvGrpSpPr>
        <p:grpSpPr bwMode="auto">
          <a:xfrm>
            <a:off x="2064739" y="2199506"/>
            <a:ext cx="4914086" cy="3595992"/>
            <a:chOff x="1416" y="743"/>
            <a:chExt cx="3620" cy="2560"/>
          </a:xfrm>
        </p:grpSpPr>
        <p:grpSp>
          <p:nvGrpSpPr>
            <p:cNvPr id="4" name="Group 1391"/>
            <p:cNvGrpSpPr>
              <a:grpSpLocks/>
            </p:cNvGrpSpPr>
            <p:nvPr/>
          </p:nvGrpSpPr>
          <p:grpSpPr bwMode="auto">
            <a:xfrm>
              <a:off x="1416" y="743"/>
              <a:ext cx="604" cy="2560"/>
              <a:chOff x="1416" y="374"/>
              <a:chExt cx="604" cy="3120"/>
            </a:xfrm>
          </p:grpSpPr>
          <p:sp>
            <p:nvSpPr>
              <p:cNvPr id="195" name="Line 1385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Line 1386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Line 1387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Line 1388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Line 1389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Line 1390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1392"/>
            <p:cNvGrpSpPr>
              <a:grpSpLocks/>
            </p:cNvGrpSpPr>
            <p:nvPr/>
          </p:nvGrpSpPr>
          <p:grpSpPr bwMode="auto">
            <a:xfrm>
              <a:off x="2020" y="743"/>
              <a:ext cx="604" cy="2560"/>
              <a:chOff x="1416" y="374"/>
              <a:chExt cx="604" cy="3120"/>
            </a:xfrm>
          </p:grpSpPr>
          <p:sp>
            <p:nvSpPr>
              <p:cNvPr id="189" name="Line 1393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Line 1394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Line 1395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Line 1396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Line 1397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Line 1398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399"/>
            <p:cNvGrpSpPr>
              <a:grpSpLocks/>
            </p:cNvGrpSpPr>
            <p:nvPr/>
          </p:nvGrpSpPr>
          <p:grpSpPr bwMode="auto">
            <a:xfrm>
              <a:off x="2623" y="743"/>
              <a:ext cx="604" cy="2560"/>
              <a:chOff x="1416" y="374"/>
              <a:chExt cx="604" cy="3120"/>
            </a:xfrm>
          </p:grpSpPr>
          <p:sp>
            <p:nvSpPr>
              <p:cNvPr id="183" name="Line 1400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Line 1401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Line 1402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Line 1403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Line 1404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Line 1405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1406"/>
            <p:cNvGrpSpPr>
              <a:grpSpLocks/>
            </p:cNvGrpSpPr>
            <p:nvPr/>
          </p:nvGrpSpPr>
          <p:grpSpPr bwMode="auto">
            <a:xfrm>
              <a:off x="3226" y="743"/>
              <a:ext cx="604" cy="2560"/>
              <a:chOff x="1416" y="374"/>
              <a:chExt cx="604" cy="3120"/>
            </a:xfrm>
          </p:grpSpPr>
          <p:sp>
            <p:nvSpPr>
              <p:cNvPr id="177" name="Line 1407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Line 1408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Line 1409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Line 1410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Line 1411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Line 1412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1413"/>
            <p:cNvGrpSpPr>
              <a:grpSpLocks/>
            </p:cNvGrpSpPr>
            <p:nvPr/>
          </p:nvGrpSpPr>
          <p:grpSpPr bwMode="auto">
            <a:xfrm>
              <a:off x="3829" y="743"/>
              <a:ext cx="604" cy="2560"/>
              <a:chOff x="1416" y="374"/>
              <a:chExt cx="604" cy="3120"/>
            </a:xfrm>
          </p:grpSpPr>
          <p:sp>
            <p:nvSpPr>
              <p:cNvPr id="171" name="Line 1414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Line 1415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Line 1416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Line 1417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Line 1418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Line 1419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420"/>
            <p:cNvGrpSpPr>
              <a:grpSpLocks/>
            </p:cNvGrpSpPr>
            <p:nvPr/>
          </p:nvGrpSpPr>
          <p:grpSpPr bwMode="auto">
            <a:xfrm>
              <a:off x="4432" y="743"/>
              <a:ext cx="604" cy="2560"/>
              <a:chOff x="1416" y="374"/>
              <a:chExt cx="604" cy="3120"/>
            </a:xfrm>
          </p:grpSpPr>
          <p:sp>
            <p:nvSpPr>
              <p:cNvPr id="165" name="Line 1421"/>
              <p:cNvSpPr>
                <a:spLocks noChangeShapeType="1"/>
              </p:cNvSpPr>
              <p:nvPr/>
            </p:nvSpPr>
            <p:spPr bwMode="blackWhite">
              <a:xfrm>
                <a:off x="153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Line 1422"/>
              <p:cNvSpPr>
                <a:spLocks noChangeShapeType="1"/>
              </p:cNvSpPr>
              <p:nvPr/>
            </p:nvSpPr>
            <p:spPr bwMode="blackWhite">
              <a:xfrm>
                <a:off x="1657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Line 1423"/>
              <p:cNvSpPr>
                <a:spLocks noChangeShapeType="1"/>
              </p:cNvSpPr>
              <p:nvPr/>
            </p:nvSpPr>
            <p:spPr bwMode="blackWhite">
              <a:xfrm>
                <a:off x="1778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Line 1424"/>
              <p:cNvSpPr>
                <a:spLocks noChangeShapeType="1"/>
              </p:cNvSpPr>
              <p:nvPr/>
            </p:nvSpPr>
            <p:spPr bwMode="blackWhite">
              <a:xfrm>
                <a:off x="1899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Line 1425"/>
              <p:cNvSpPr>
                <a:spLocks noChangeShapeType="1"/>
              </p:cNvSpPr>
              <p:nvPr/>
            </p:nvSpPr>
            <p:spPr bwMode="blackWhite">
              <a:xfrm>
                <a:off x="2020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Line 1426"/>
              <p:cNvSpPr>
                <a:spLocks noChangeShapeType="1"/>
              </p:cNvSpPr>
              <p:nvPr/>
            </p:nvSpPr>
            <p:spPr bwMode="blackWhite">
              <a:xfrm>
                <a:off x="1416" y="374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lIns="63500" tIns="0" rIns="64800" bIns="0"/>
              <a:lstStyle/>
              <a:p>
                <a:pPr defTabSz="892841"/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201" name="Group 20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74493"/>
              </p:ext>
            </p:extLst>
          </p:nvPr>
        </p:nvGraphicFramePr>
        <p:xfrm>
          <a:off x="467228" y="1905000"/>
          <a:ext cx="6682734" cy="3943170"/>
        </p:xfrm>
        <a:graphic>
          <a:graphicData uri="http://schemas.openxmlformats.org/drawingml/2006/table">
            <a:tbl>
              <a:tblPr/>
              <a:tblGrid>
                <a:gridCol w="1623985"/>
                <a:gridCol w="841963"/>
                <a:gridCol w="841963"/>
                <a:gridCol w="841963"/>
                <a:gridCol w="841963"/>
                <a:gridCol w="841963"/>
                <a:gridCol w="848934"/>
              </a:tblGrid>
              <a:tr h="31054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54299" marR="55411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27 July</a:t>
                      </a:r>
                    </a:p>
                  </a:txBody>
                  <a:tcPr marL="54299" marR="55411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3 Aug</a:t>
                      </a:r>
                    </a:p>
                  </a:txBody>
                  <a:tcPr marL="54299" marR="55411" marT="0" marB="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10 Aug</a:t>
                      </a:r>
                    </a:p>
                  </a:txBody>
                  <a:tcPr marL="54299" marR="55411" marT="0" marB="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17 Aug</a:t>
                      </a:r>
                    </a:p>
                  </a:txBody>
                  <a:tcPr marL="54299" marR="55411" marT="0" marB="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24 Aug</a:t>
                      </a:r>
                    </a:p>
                  </a:txBody>
                  <a:tcPr marL="54299" marR="55411" marT="0" marB="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Arial" charset="0"/>
                        </a:rPr>
                        <a:t>31 Aug</a:t>
                      </a:r>
                    </a:p>
                  </a:txBody>
                  <a:tcPr marL="54299" marR="55411" marT="0" marB="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34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1.1.1 IMOCA 60 Design Acquired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1.1.2 Design Adjusted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1.1.3 Final Design Completed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1.2.1 Materials Designed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34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1.2.2 Materials Procured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1.2.3 Frames Completed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1.2.4 Hull &amp; Deck Laminated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1.2.5 Cosmetics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1.3.1 Components Decided &amp; Procured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1.3.2 Components Installed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2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cs typeface="Arial" charset="0"/>
                        </a:rPr>
                        <a:t>1.3.3 Components Tested</a:t>
                      </a:r>
                    </a:p>
                  </a:txBody>
                  <a:tcPr marL="54299" marR="55411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4299" marR="55411" marT="0" marB="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4" name="Rectangle 1381"/>
          <p:cNvSpPr>
            <a:spLocks noChangeArrowheads="1"/>
          </p:cNvSpPr>
          <p:nvPr/>
        </p:nvSpPr>
        <p:spPr bwMode="blackWhite">
          <a:xfrm>
            <a:off x="6156193" y="2524826"/>
            <a:ext cx="1407466" cy="406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5648" tIns="0" rIns="56787" bIns="0" anchor="t"/>
          <a:lstStyle/>
          <a:p>
            <a:pPr algn="r" defTabSz="892841"/>
            <a:r>
              <a:rPr lang="en-GB" sz="1200" b="1" i="1" dirty="0">
                <a:solidFill>
                  <a:srgbClr val="FFFFFF"/>
                </a:solidFill>
                <a:latin typeface="Georgia"/>
              </a:rPr>
              <a:t>Title</a:t>
            </a:r>
          </a:p>
        </p:txBody>
      </p:sp>
      <p:grpSp>
        <p:nvGrpSpPr>
          <p:cNvPr id="19" name="Group 2048"/>
          <p:cNvGrpSpPr>
            <a:grpSpLocks/>
          </p:cNvGrpSpPr>
          <p:nvPr/>
        </p:nvGrpSpPr>
        <p:grpSpPr bwMode="auto">
          <a:xfrm>
            <a:off x="2093342" y="2092411"/>
            <a:ext cx="761547" cy="138225"/>
            <a:chOff x="1431" y="710"/>
            <a:chExt cx="561" cy="96"/>
          </a:xfrm>
        </p:grpSpPr>
        <p:sp>
          <p:nvSpPr>
            <p:cNvPr id="246" name="Text Box 2038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47" name="Text Box 2039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48" name="Text Box 2040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49" name="Text Box 2041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 dirty="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50" name="Text Box 2042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 dirty="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grpSp>
        <p:nvGrpSpPr>
          <p:cNvPr id="20" name="Group 2049"/>
          <p:cNvGrpSpPr>
            <a:grpSpLocks/>
          </p:cNvGrpSpPr>
          <p:nvPr/>
        </p:nvGrpSpPr>
        <p:grpSpPr bwMode="auto">
          <a:xfrm>
            <a:off x="2914616" y="2092411"/>
            <a:ext cx="761548" cy="138225"/>
            <a:chOff x="1431" y="710"/>
            <a:chExt cx="561" cy="96"/>
          </a:xfrm>
        </p:grpSpPr>
        <p:sp>
          <p:nvSpPr>
            <p:cNvPr id="252" name="Text Box 2050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53" name="Text Box 2051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54" name="Text Box 2052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 dirty="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55" name="Text Box 2053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56" name="Text Box 2054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grpSp>
        <p:nvGrpSpPr>
          <p:cNvPr id="21" name="Group 2055"/>
          <p:cNvGrpSpPr>
            <a:grpSpLocks/>
          </p:cNvGrpSpPr>
          <p:nvPr/>
        </p:nvGrpSpPr>
        <p:grpSpPr bwMode="auto">
          <a:xfrm>
            <a:off x="3735895" y="2092411"/>
            <a:ext cx="761547" cy="138225"/>
            <a:chOff x="1431" y="710"/>
            <a:chExt cx="561" cy="96"/>
          </a:xfrm>
        </p:grpSpPr>
        <p:sp>
          <p:nvSpPr>
            <p:cNvPr id="258" name="Text Box 2056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59" name="Text Box 2057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60" name="Text Box 2058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61" name="Text Box 2059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62" name="Text Box 2060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grpSp>
        <p:nvGrpSpPr>
          <p:cNvPr id="22" name="Group 2061"/>
          <p:cNvGrpSpPr>
            <a:grpSpLocks/>
          </p:cNvGrpSpPr>
          <p:nvPr/>
        </p:nvGrpSpPr>
        <p:grpSpPr bwMode="auto">
          <a:xfrm>
            <a:off x="4558529" y="2092411"/>
            <a:ext cx="761547" cy="138225"/>
            <a:chOff x="1431" y="710"/>
            <a:chExt cx="561" cy="96"/>
          </a:xfrm>
        </p:grpSpPr>
        <p:sp>
          <p:nvSpPr>
            <p:cNvPr id="264" name="Text Box 2062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65" name="Text Box 2063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66" name="Text Box 2064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67" name="Text Box 2065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68" name="Text Box 2066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grpSp>
        <p:nvGrpSpPr>
          <p:cNvPr id="23" name="Group 2067"/>
          <p:cNvGrpSpPr>
            <a:grpSpLocks/>
          </p:cNvGrpSpPr>
          <p:nvPr/>
        </p:nvGrpSpPr>
        <p:grpSpPr bwMode="auto">
          <a:xfrm>
            <a:off x="5379804" y="2092411"/>
            <a:ext cx="761548" cy="138225"/>
            <a:chOff x="1431" y="710"/>
            <a:chExt cx="561" cy="96"/>
          </a:xfrm>
        </p:grpSpPr>
        <p:sp>
          <p:nvSpPr>
            <p:cNvPr id="270" name="Text Box 2068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71" name="Text Box 2069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72" name="Text Box 2070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73" name="Text Box 2071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74" name="Text Box 2072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grpSp>
        <p:nvGrpSpPr>
          <p:cNvPr id="24" name="Group 2073"/>
          <p:cNvGrpSpPr>
            <a:grpSpLocks/>
          </p:cNvGrpSpPr>
          <p:nvPr/>
        </p:nvGrpSpPr>
        <p:grpSpPr bwMode="auto">
          <a:xfrm>
            <a:off x="6201083" y="2092411"/>
            <a:ext cx="761547" cy="138225"/>
            <a:chOff x="1431" y="710"/>
            <a:chExt cx="561" cy="96"/>
          </a:xfrm>
        </p:grpSpPr>
        <p:sp>
          <p:nvSpPr>
            <p:cNvPr id="276" name="Text Box 2074"/>
            <p:cNvSpPr txBox="1">
              <a:spLocks noChangeArrowheads="1"/>
            </p:cNvSpPr>
            <p:nvPr/>
          </p:nvSpPr>
          <p:spPr bwMode="blackWhite">
            <a:xfrm>
              <a:off x="1431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m</a:t>
              </a:r>
            </a:p>
          </p:txBody>
        </p:sp>
        <p:sp>
          <p:nvSpPr>
            <p:cNvPr id="277" name="Text Box 2075"/>
            <p:cNvSpPr txBox="1">
              <a:spLocks noChangeArrowheads="1"/>
            </p:cNvSpPr>
            <p:nvPr/>
          </p:nvSpPr>
          <p:spPr bwMode="blackWhite">
            <a:xfrm>
              <a:off x="1548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78" name="Text Box 2076"/>
            <p:cNvSpPr txBox="1">
              <a:spLocks noChangeArrowheads="1"/>
            </p:cNvSpPr>
            <p:nvPr/>
          </p:nvSpPr>
          <p:spPr bwMode="blackWhite">
            <a:xfrm>
              <a:off x="1665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w</a:t>
              </a:r>
            </a:p>
          </p:txBody>
        </p:sp>
        <p:sp>
          <p:nvSpPr>
            <p:cNvPr id="279" name="Text Box 2077"/>
            <p:cNvSpPr txBox="1">
              <a:spLocks noChangeArrowheads="1"/>
            </p:cNvSpPr>
            <p:nvPr/>
          </p:nvSpPr>
          <p:spPr bwMode="blackWhite">
            <a:xfrm>
              <a:off x="1782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t</a:t>
              </a:r>
            </a:p>
          </p:txBody>
        </p:sp>
        <p:sp>
          <p:nvSpPr>
            <p:cNvPr id="280" name="Text Box 2078"/>
            <p:cNvSpPr txBox="1">
              <a:spLocks noChangeArrowheads="1"/>
            </p:cNvSpPr>
            <p:nvPr/>
          </p:nvSpPr>
          <p:spPr bwMode="blackWhite">
            <a:xfrm>
              <a:off x="1899" y="710"/>
              <a:ext cx="9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 defTabSz="892841"/>
              <a:r>
                <a:rPr lang="en-GB" sz="800">
                  <a:solidFill>
                    <a:srgbClr val="000000"/>
                  </a:solidFill>
                  <a:latin typeface="Georgia"/>
                </a:rPr>
                <a:t>f</a:t>
              </a:r>
            </a:p>
          </p:txBody>
        </p:sp>
      </p:grpSp>
      <p:sp>
        <p:nvSpPr>
          <p:cNvPr id="281" name="Text Box 2080"/>
          <p:cNvSpPr txBox="1">
            <a:spLocks noChangeArrowheads="1"/>
          </p:cNvSpPr>
          <p:nvPr/>
        </p:nvSpPr>
        <p:spPr bwMode="blackWhite">
          <a:xfrm>
            <a:off x="7023717" y="2092411"/>
            <a:ext cx="126245" cy="1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 defTabSz="892841"/>
            <a:r>
              <a:rPr lang="en-GB" sz="800">
                <a:solidFill>
                  <a:srgbClr val="000000"/>
                </a:solidFill>
                <a:latin typeface="Georgia"/>
              </a:rPr>
              <a:t>m</a:t>
            </a:r>
          </a:p>
        </p:txBody>
      </p:sp>
      <p:sp>
        <p:nvSpPr>
          <p:cNvPr id="99" name="AutoShape 1207"/>
          <p:cNvSpPr>
            <a:spLocks noChangeArrowheads="1"/>
          </p:cNvSpPr>
          <p:nvPr/>
        </p:nvSpPr>
        <p:spPr bwMode="blackWhite">
          <a:xfrm>
            <a:off x="2133599" y="2282460"/>
            <a:ext cx="422547" cy="21453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0" name="AutoShape 1207"/>
          <p:cNvSpPr>
            <a:spLocks noChangeArrowheads="1"/>
          </p:cNvSpPr>
          <p:nvPr/>
        </p:nvSpPr>
        <p:spPr bwMode="blackWhite">
          <a:xfrm>
            <a:off x="2438400" y="2620618"/>
            <a:ext cx="309506" cy="21453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1" name="AutoShape 1207"/>
          <p:cNvSpPr>
            <a:spLocks noChangeArrowheads="1"/>
          </p:cNvSpPr>
          <p:nvPr/>
        </p:nvSpPr>
        <p:spPr bwMode="blackWhite">
          <a:xfrm>
            <a:off x="2721516" y="2949307"/>
            <a:ext cx="707484" cy="21453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2" name="AutoShape 1207"/>
          <p:cNvSpPr>
            <a:spLocks noChangeArrowheads="1"/>
          </p:cNvSpPr>
          <p:nvPr/>
        </p:nvSpPr>
        <p:spPr bwMode="blackWhite">
          <a:xfrm>
            <a:off x="2438400" y="3290662"/>
            <a:ext cx="309506" cy="21453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3" name="AutoShape 1207"/>
          <p:cNvSpPr>
            <a:spLocks noChangeArrowheads="1"/>
          </p:cNvSpPr>
          <p:nvPr/>
        </p:nvSpPr>
        <p:spPr bwMode="blackWhite">
          <a:xfrm>
            <a:off x="2743199" y="3595462"/>
            <a:ext cx="607075" cy="21453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4" name="AutoShape 1207"/>
          <p:cNvSpPr>
            <a:spLocks noChangeArrowheads="1"/>
          </p:cNvSpPr>
          <p:nvPr/>
        </p:nvSpPr>
        <p:spPr bwMode="blackWhite">
          <a:xfrm>
            <a:off x="3401930" y="3962400"/>
            <a:ext cx="1783662" cy="21453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5" name="AutoShape 1207"/>
          <p:cNvSpPr>
            <a:spLocks noChangeArrowheads="1"/>
          </p:cNvSpPr>
          <p:nvPr/>
        </p:nvSpPr>
        <p:spPr bwMode="blackWhite">
          <a:xfrm>
            <a:off x="5150538" y="4283676"/>
            <a:ext cx="891831" cy="21453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6" name="AutoShape 1207"/>
          <p:cNvSpPr>
            <a:spLocks noChangeArrowheads="1"/>
          </p:cNvSpPr>
          <p:nvPr/>
        </p:nvSpPr>
        <p:spPr bwMode="blackWhite">
          <a:xfrm>
            <a:off x="4953000" y="4596714"/>
            <a:ext cx="1366091" cy="21453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7" name="AutoShape 1207"/>
          <p:cNvSpPr>
            <a:spLocks noChangeArrowheads="1"/>
          </p:cNvSpPr>
          <p:nvPr/>
        </p:nvSpPr>
        <p:spPr bwMode="blackWhite">
          <a:xfrm>
            <a:off x="2748709" y="4917634"/>
            <a:ext cx="1366091" cy="21453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rgbClr val="000000"/>
              </a:solidFill>
            </a:endParaRPr>
          </a:p>
        </p:txBody>
      </p:sp>
      <p:sp>
        <p:nvSpPr>
          <p:cNvPr id="108" name="AutoShape 1207"/>
          <p:cNvSpPr>
            <a:spLocks noChangeArrowheads="1"/>
          </p:cNvSpPr>
          <p:nvPr/>
        </p:nvSpPr>
        <p:spPr bwMode="blackWhite">
          <a:xfrm>
            <a:off x="6330110" y="5236852"/>
            <a:ext cx="180386" cy="21453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rgbClr val="000000"/>
              </a:solidFill>
            </a:endParaRPr>
          </a:p>
        </p:txBody>
      </p:sp>
      <p:sp>
        <p:nvSpPr>
          <p:cNvPr id="109" name="AutoShape 1207"/>
          <p:cNvSpPr>
            <a:spLocks noChangeArrowheads="1"/>
          </p:cNvSpPr>
          <p:nvPr/>
        </p:nvSpPr>
        <p:spPr bwMode="blackWhite">
          <a:xfrm>
            <a:off x="6525214" y="5580959"/>
            <a:ext cx="180386" cy="21453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63500" tIns="0" rIns="64800" bIns="0" anchor="ctr"/>
          <a:lstStyle/>
          <a:p>
            <a:pPr defTabSz="892841"/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5966"/>
      </p:ext>
    </p:extLst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~2997995</vt:lpstr>
      <vt:lpstr>Gantt Chart – IMOCA 60 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Sasal</dc:creator>
  <cp:lastModifiedBy>user</cp:lastModifiedBy>
  <cp:revision>5</cp:revision>
  <dcterms:created xsi:type="dcterms:W3CDTF">2006-08-16T00:00:00Z</dcterms:created>
  <dcterms:modified xsi:type="dcterms:W3CDTF">2017-06-13T10:19:22Z</dcterms:modified>
</cp:coreProperties>
</file>