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25" y="6429177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816090">
              <a:lnSpc>
                <a:spcPts val="800"/>
              </a:lnSpc>
            </a:pPr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1" y="6311574"/>
            <a:ext cx="401504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6435033"/>
            <a:ext cx="295101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6179934"/>
            <a:ext cx="7340138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9" y="6115723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90">
              <a:lnSpc>
                <a:spcPts val="1281"/>
              </a:lnSpc>
            </a:pPr>
            <a:endParaRPr lang="en-GB" sz="1300" noProof="1" smtClean="0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 bwMode="gray">
          <a:xfrm>
            <a:off x="482138" y="750347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2999515" y="490065"/>
            <a:ext cx="5652655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16090"/>
            <a:r>
              <a:rPr lang="en-GB" sz="700" noProof="1" smtClean="0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  <a:endParaRPr lang="en-GB" sz="700" noProof="1">
              <a:solidFill>
                <a:srgbClr val="000000"/>
              </a:solidFill>
            </a:endParaRP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6" y="906685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4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952515"/>
            <a:ext cx="8179724" cy="3896957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5" y="6429177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816090">
              <a:lnSpc>
                <a:spcPts val="800"/>
              </a:lnSpc>
            </a:pPr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3"/>
            </p:custDataLst>
          </p:nvPr>
        </p:nvSpPr>
        <p:spPr bwMode="gray">
          <a:xfrm>
            <a:off x="481091" y="6311574"/>
            <a:ext cx="401504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638502" y="6435033"/>
            <a:ext cx="295101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6179934"/>
            <a:ext cx="7340138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6"/>
            </p:custDataLst>
          </p:nvPr>
        </p:nvSpPr>
        <p:spPr>
          <a:xfrm>
            <a:off x="482139" y="6115723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90">
              <a:lnSpc>
                <a:spcPts val="1281"/>
              </a:lnSpc>
            </a:pPr>
            <a:endParaRPr lang="en-GB" sz="1300" noProof="1" smtClean="0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750347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5" y="490065"/>
            <a:ext cx="5652655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16090"/>
            <a:r>
              <a:rPr lang="en-GB" sz="700" noProof="1" smtClean="0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  <a:endParaRPr lang="en-GB" sz="700" noProof="1">
              <a:solidFill>
                <a:srgbClr val="000000"/>
              </a:solidFill>
            </a:endParaRP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6" y="906685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952515"/>
            <a:ext cx="8179724" cy="3896957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5" y="6429177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816090">
              <a:lnSpc>
                <a:spcPts val="800"/>
              </a:lnSpc>
            </a:pPr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3"/>
            </p:custDataLst>
          </p:nvPr>
        </p:nvSpPr>
        <p:spPr bwMode="gray">
          <a:xfrm>
            <a:off x="481091" y="6311574"/>
            <a:ext cx="401504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638502" y="6435033"/>
            <a:ext cx="295101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6179934"/>
            <a:ext cx="7340138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6"/>
            </p:custDataLst>
          </p:nvPr>
        </p:nvSpPr>
        <p:spPr>
          <a:xfrm>
            <a:off x="482139" y="6115723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90">
              <a:lnSpc>
                <a:spcPts val="1281"/>
              </a:lnSpc>
            </a:pPr>
            <a:endParaRPr lang="en-GB" sz="1300" noProof="1" smtClean="0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750347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5" y="490065"/>
            <a:ext cx="5652655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16090"/>
            <a:r>
              <a:rPr lang="en-GB" sz="700" noProof="1" smtClean="0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  <a:endParaRPr lang="en-GB" sz="700" noProof="1">
              <a:solidFill>
                <a:srgbClr val="000000"/>
              </a:solidFill>
            </a:endParaRP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6" y="906685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952515"/>
            <a:ext cx="8179724" cy="3896957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5" y="6429177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816090">
              <a:lnSpc>
                <a:spcPts val="800"/>
              </a:lnSpc>
            </a:pPr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3"/>
            </p:custDataLst>
          </p:nvPr>
        </p:nvSpPr>
        <p:spPr bwMode="gray">
          <a:xfrm>
            <a:off x="481091" y="6311574"/>
            <a:ext cx="401504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638502" y="6435033"/>
            <a:ext cx="295101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6179934"/>
            <a:ext cx="7340138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6"/>
            </p:custDataLst>
          </p:nvPr>
        </p:nvSpPr>
        <p:spPr>
          <a:xfrm>
            <a:off x="482139" y="6115723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90">
              <a:lnSpc>
                <a:spcPts val="1281"/>
              </a:lnSpc>
            </a:pPr>
            <a:endParaRPr lang="en-GB" sz="1300" noProof="1" smtClean="0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750347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16090"/>
            <a:endParaRPr lang="en-GB" sz="700" noProof="1" smtClean="0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5" y="490065"/>
            <a:ext cx="5652655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16090"/>
            <a:r>
              <a:rPr lang="en-GB" sz="700" noProof="1" smtClean="0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  <a:endParaRPr lang="en-GB" sz="700" noProof="1">
              <a:solidFill>
                <a:srgbClr val="000000"/>
              </a:solidFill>
            </a:endParaRP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6" y="906685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8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6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75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75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61">
                <a:buSzPct val="90000"/>
                <a:defRPr/>
              </a:pPr>
              <a:endParaRPr lang="en-GB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75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1008529"/>
            <a:ext cx="8179724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952515"/>
            <a:ext cx="8179724" cy="38969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3" y="6390043"/>
            <a:ext cx="1521229" cy="137160"/>
          </a:xfrm>
          <a:prstGeom prst="rect">
            <a:avLst/>
          </a:prstGeom>
        </p:spPr>
        <p:txBody>
          <a:bodyPr vert="horz" lIns="81610" tIns="40804" rIns="81610" bIns="4080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16090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816090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816090" rtl="0" eaLnBrk="1" latinLnBrk="0" hangingPunct="1">
        <a:spcBef>
          <a:spcPct val="0"/>
        </a:spcBef>
        <a:buNone/>
        <a:defRPr sz="1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16372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Wingdings" pitchFamily="2" charset="2"/>
        <a:buNone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88198" marR="0" indent="-183111" algn="l" defTabSz="816372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Times New Roman" pitchFamily="18" charset="0"/>
        <a:buChar char="•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74874" marR="0" indent="-184553" algn="l" defTabSz="816372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Arial" pitchFamily="34" charset="0"/>
        <a:buChar char="-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556544" marR="0" indent="-184553" algn="l" defTabSz="816372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Georgia" pitchFamily="18" charset="0"/>
        <a:buChar char="◦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732445" marR="0" indent="-183111" algn="l" defTabSz="816372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Georgia" pitchFamily="18" charset="0"/>
        <a:buChar char="›"/>
        <a:tabLst/>
        <a:defRPr sz="9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87437" indent="-184553" algn="l" defTabSz="81609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74874" indent="-183111" algn="l" defTabSz="81609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556544" indent="-183111" algn="l" defTabSz="81609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16090" rtl="0" eaLnBrk="1" latinLnBrk="0" hangingPunct="1">
        <a:lnSpc>
          <a:spcPct val="100000"/>
        </a:lnSpc>
        <a:spcBef>
          <a:spcPts val="0"/>
        </a:spcBef>
        <a:spcAft>
          <a:spcPts val="481"/>
        </a:spcAft>
        <a:buFont typeface="Arial" pitchFamily="34" charset="0"/>
        <a:buNone/>
        <a:defRPr lang="en-GB" sz="9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46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90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137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182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228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272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320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365" algn="l" defTabSz="816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38" y="605119"/>
            <a:ext cx="8179724" cy="5922085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09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09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095">
                <a:buSzPct val="90000"/>
                <a:defRPr/>
              </a:pPr>
              <a:endParaRPr lang="en-US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09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" name="AutoShape 2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141436" y="-516871"/>
            <a:ext cx="1324841" cy="10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39" tIns="36618" rIns="73239" bIns="36618" numCol="1" anchor="t" anchorCtr="0" compatLnSpc="1">
            <a:prstTxWarp prst="textNoShape">
              <a:avLst/>
            </a:prstTxWarp>
          </a:bodyPr>
          <a:lstStyle/>
          <a:p>
            <a:pPr defTabSz="816008"/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6" name="AutoShape 4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279982" y="-382398"/>
            <a:ext cx="1324841" cy="10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39" tIns="36618" rIns="73239" bIns="36618" numCol="1" anchor="t" anchorCtr="0" compatLnSpc="1">
            <a:prstTxWarp prst="textNoShape">
              <a:avLst/>
            </a:prstTxWarp>
          </a:bodyPr>
          <a:lstStyle/>
          <a:p>
            <a:pPr defTabSz="816008"/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135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09" y="-127466"/>
            <a:ext cx="277091" cy="26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39" tIns="36618" rIns="73239" bIns="36618" numCol="1" anchor="t" anchorCtr="0" compatLnSpc="1">
            <a:prstTxWarp prst="textNoShape">
              <a:avLst/>
            </a:prstTxWarp>
          </a:bodyPr>
          <a:lstStyle/>
          <a:p>
            <a:pPr defTabSz="816008"/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0" y="6115723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08">
              <a:lnSpc>
                <a:spcPts val="1281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086017" y="502959"/>
            <a:ext cx="786293" cy="36841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811767" y="4812864"/>
            <a:ext cx="1237732" cy="1130736"/>
          </a:xfrm>
          <a:prstGeom prst="roundRect">
            <a:avLst/>
          </a:prstGeom>
          <a:solidFill>
            <a:srgbClr val="DC6900">
              <a:lumMod val="75000"/>
            </a:srgbClr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Assumptions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329123" y="4812864"/>
            <a:ext cx="2510077" cy="1130736"/>
          </a:xfrm>
          <a:prstGeom prst="roundRect">
            <a:avLst/>
          </a:prstGeom>
          <a:noFill/>
          <a:ln w="25400">
            <a:solidFill>
              <a:srgbClr val="DC6900">
                <a:lumMod val="75000"/>
              </a:srgbClr>
            </a:solidFill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008"/>
            <a:r>
              <a:rPr lang="en-US" sz="900" kern="0" dirty="0" smtClean="0">
                <a:solidFill>
                  <a:srgbClr val="000000"/>
                </a:solidFill>
                <a:latin typeface="Georgia"/>
              </a:rPr>
              <a:t> 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811767" y="1923190"/>
            <a:ext cx="1237732" cy="1130736"/>
          </a:xfrm>
          <a:prstGeom prst="roundRect">
            <a:avLst/>
          </a:prstGeom>
          <a:solidFill>
            <a:srgbClr val="E0301E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Roles &amp;</a:t>
            </a:r>
          </a:p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Responsibilities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329123" y="1923190"/>
            <a:ext cx="2510077" cy="1130736"/>
          </a:xfrm>
          <a:prstGeom prst="roundRect">
            <a:avLst/>
          </a:prstGeom>
          <a:noFill/>
          <a:ln w="25400">
            <a:solidFill>
              <a:srgbClr val="E0301E"/>
            </a:solidFill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7320" indent="-137320" defTabSz="816008">
              <a:buFont typeface="Arial" panose="020B0604020202020204" pitchFamily="34" charset="0"/>
              <a:buChar char="•"/>
            </a:pPr>
            <a:endParaRPr lang="en-GB" sz="900" kern="0" dirty="0" smtClean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811767" y="3368027"/>
            <a:ext cx="1237732" cy="1130736"/>
          </a:xfrm>
          <a:prstGeom prst="roundRect">
            <a:avLst/>
          </a:prstGeom>
          <a:solidFill>
            <a:srgbClr val="DB536A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Stakeholders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329123" y="3368027"/>
            <a:ext cx="2510077" cy="1130736"/>
          </a:xfrm>
          <a:prstGeom prst="roundRect">
            <a:avLst/>
          </a:prstGeom>
          <a:noFill/>
          <a:ln w="25400">
            <a:solidFill>
              <a:srgbClr val="DB536A"/>
            </a:solidFill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008"/>
            <a:endParaRPr lang="en-US" sz="900" kern="0" dirty="0" smtClean="0">
              <a:solidFill>
                <a:srgbClr val="000000"/>
              </a:solidFill>
              <a:latin typeface="Georgia"/>
            </a:endParaRPr>
          </a:p>
          <a:p>
            <a:pPr marL="94089" indent="-94089" defTabSz="816008">
              <a:buFont typeface="Arial" panose="020B0604020202020204" pitchFamily="34" charset="0"/>
              <a:buChar char="•"/>
            </a:pPr>
            <a:endParaRPr lang="en-GB" sz="900" kern="0" dirty="0" smtClean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58909" y="4812864"/>
            <a:ext cx="1237732" cy="1130736"/>
          </a:xfrm>
          <a:prstGeom prst="roundRect">
            <a:avLst/>
          </a:prstGeom>
          <a:solidFill>
            <a:srgbClr val="DC6900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Major</a:t>
            </a:r>
          </a:p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Deliverables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776267" y="4812864"/>
            <a:ext cx="2510077" cy="1130736"/>
          </a:xfrm>
          <a:prstGeom prst="roundRect">
            <a:avLst/>
          </a:prstGeom>
          <a:noFill/>
          <a:ln w="25400">
            <a:solidFill>
              <a:srgbClr val="DC6900"/>
            </a:solidFill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4089" indent="-94089" defTabSz="816008">
              <a:buFont typeface="Arial" panose="020B0604020202020204" pitchFamily="34" charset="0"/>
              <a:buChar char="•"/>
            </a:pPr>
            <a:endParaRPr lang="en-US" sz="900" kern="0" dirty="0" smtClean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58909" y="1923190"/>
            <a:ext cx="1237732" cy="1130736"/>
          </a:xfrm>
          <a:prstGeom prst="roundRect">
            <a:avLst/>
          </a:prstGeom>
          <a:solidFill>
            <a:srgbClr val="602320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Business</a:t>
            </a:r>
          </a:p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Case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776267" y="1923190"/>
            <a:ext cx="2510077" cy="1130736"/>
          </a:xfrm>
          <a:prstGeom prst="roundRect">
            <a:avLst/>
          </a:prstGeom>
          <a:noFill/>
          <a:ln w="25400">
            <a:solidFill>
              <a:srgbClr val="602320"/>
            </a:solidFill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008"/>
            <a:endParaRPr lang="en-US" sz="900" kern="0" dirty="0" smtClean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258909" y="3368027"/>
            <a:ext cx="1237732" cy="1130736"/>
          </a:xfrm>
          <a:prstGeom prst="roundRect">
            <a:avLst/>
          </a:prstGeom>
          <a:solidFill>
            <a:srgbClr val="FFB600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Project </a:t>
            </a:r>
          </a:p>
          <a:p>
            <a:pPr algn="ctr" defTabSz="816008"/>
            <a:r>
              <a:rPr lang="en-GB" sz="1000" b="1" i="1" kern="0" dirty="0" smtClean="0">
                <a:solidFill>
                  <a:srgbClr val="FFFFFF"/>
                </a:solidFill>
                <a:latin typeface="Georgia"/>
              </a:rPr>
              <a:t>Objectives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776267" y="3368027"/>
            <a:ext cx="2510077" cy="1130736"/>
          </a:xfrm>
          <a:prstGeom prst="roundRect">
            <a:avLst/>
          </a:prstGeom>
          <a:noFill/>
          <a:ln w="25400">
            <a:solidFill>
              <a:srgbClr val="FFB600"/>
            </a:solidFill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4089" indent="-94089" defTabSz="816008">
              <a:buFont typeface="Arial" panose="020B0604020202020204" pitchFamily="34" charset="0"/>
              <a:buChar char="•"/>
            </a:pPr>
            <a:endParaRPr lang="en-GB" sz="900" kern="0" dirty="0" smtClean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58904" y="1847762"/>
            <a:ext cx="206289" cy="18791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100" b="1" kern="0" dirty="0" smtClean="0">
                <a:solidFill>
                  <a:srgbClr val="000000"/>
                </a:solidFill>
                <a:latin typeface="Georgia"/>
              </a:rPr>
              <a:t>1</a:t>
            </a:r>
          </a:p>
        </p:txBody>
      </p:sp>
      <p:sp>
        <p:nvSpPr>
          <p:cNvPr id="116" name="Oval 115"/>
          <p:cNvSpPr/>
          <p:nvPr/>
        </p:nvSpPr>
        <p:spPr>
          <a:xfrm>
            <a:off x="4781801" y="1847762"/>
            <a:ext cx="206289" cy="18791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100" b="1" kern="0" dirty="0" smtClean="0">
                <a:solidFill>
                  <a:srgbClr val="000000"/>
                </a:solidFill>
                <a:latin typeface="Georgia"/>
              </a:rPr>
              <a:t>4</a:t>
            </a:r>
          </a:p>
        </p:txBody>
      </p:sp>
      <p:sp>
        <p:nvSpPr>
          <p:cNvPr id="117" name="Oval 116"/>
          <p:cNvSpPr/>
          <p:nvPr/>
        </p:nvSpPr>
        <p:spPr>
          <a:xfrm>
            <a:off x="249029" y="3292601"/>
            <a:ext cx="206289" cy="18791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100" b="1" kern="0" dirty="0">
                <a:solidFill>
                  <a:srgbClr val="000000"/>
                </a:solidFill>
                <a:latin typeface="Georgia"/>
              </a:rPr>
              <a:t>2</a:t>
            </a:r>
            <a:endParaRPr lang="en-GB" sz="1100" b="1" kern="0" dirty="0" smtClean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781801" y="3292601"/>
            <a:ext cx="206289" cy="18791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100" b="1" kern="0" dirty="0" smtClean="0">
                <a:solidFill>
                  <a:srgbClr val="000000"/>
                </a:solidFill>
                <a:latin typeface="Georgia"/>
              </a:rPr>
              <a:t>5</a:t>
            </a:r>
          </a:p>
        </p:txBody>
      </p:sp>
      <p:sp>
        <p:nvSpPr>
          <p:cNvPr id="119" name="Oval 118"/>
          <p:cNvSpPr/>
          <p:nvPr/>
        </p:nvSpPr>
        <p:spPr>
          <a:xfrm>
            <a:off x="249029" y="4727307"/>
            <a:ext cx="206289" cy="18791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100" b="1" kern="0" dirty="0">
                <a:solidFill>
                  <a:srgbClr val="000000"/>
                </a:solidFill>
                <a:latin typeface="Georgia"/>
              </a:rPr>
              <a:t>3</a:t>
            </a:r>
            <a:endParaRPr lang="en-GB" sz="1100" b="1" kern="0" dirty="0" smtClean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811761" y="4727307"/>
            <a:ext cx="206289" cy="18791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100" b="1" kern="0" dirty="0" smtClean="0">
                <a:solidFill>
                  <a:srgbClr val="000000"/>
                </a:solidFill>
                <a:latin typeface="Georgia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1305" y="990600"/>
            <a:ext cx="2853345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800" b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Project Charter</a:t>
            </a:r>
            <a:endParaRPr lang="en-US" b="1" noProof="0" dirty="0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1" y="2035681"/>
            <a:ext cx="2209800" cy="4847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 hobby project to occupy my spare time in the weekends and have fun!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905000" y="3630052"/>
            <a:ext cx="2209800" cy="8079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Create a radio controlled </a:t>
            </a:r>
            <a:r>
              <a:rPr lang="en-US" sz="1050" noProof="0" dirty="0" err="1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Imoca</a:t>
            </a: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60 replica, can be sailed in sea but also in lakes. It needs to be easy to transport and easy to assemble on the beach. 	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905000" y="4876800"/>
            <a:ext cx="2209800" cy="969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Completion of the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Georgia" pitchFamily="18" charset="0"/>
                <a:cs typeface="Arial" pitchFamily="34" charset="0"/>
              </a:rPr>
              <a:t>Laminated hull and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Georgia" pitchFamily="18" charset="0"/>
                <a:cs typeface="Arial" pitchFamily="34" charset="0"/>
              </a:rPr>
              <a:t>Hull and deck assembled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Painted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Georgia" pitchFamily="18" charset="0"/>
                <a:cs typeface="Arial" pitchFamily="34" charset="0"/>
              </a:rPr>
              <a:t>Rigged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Assembled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477000" y="2057400"/>
            <a:ext cx="2209800" cy="4847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Single project manager to carry out all duties. 1 man project management team.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477000" y="3657600"/>
            <a:ext cx="2209800" cy="8079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Project Manager – Deniz Sasal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Georgia" pitchFamily="18" charset="0"/>
                <a:cs typeface="Arial" pitchFamily="34" charset="0"/>
              </a:rPr>
              <a:t>Project Sponsor – </a:t>
            </a:r>
            <a:r>
              <a:rPr lang="en-US" sz="1050" dirty="0" err="1" smtClean="0">
                <a:latin typeface="Georgia" pitchFamily="18" charset="0"/>
                <a:cs typeface="Arial" pitchFamily="34" charset="0"/>
              </a:rPr>
              <a:t>Wifey</a:t>
            </a:r>
            <a:endParaRPr lang="en-US" sz="1050" dirty="0" smtClean="0">
              <a:latin typeface="Georgia" pitchFamily="18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Secondary Stakeholders – Neighbors (noise concern) &amp; Tesla (my dog)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77000" y="5029200"/>
            <a:ext cx="2209800" cy="8079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Cost less than USD 2,000 including all materials and the rig.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Georgia" pitchFamily="18" charset="0"/>
                <a:cs typeface="Arial" pitchFamily="34" charset="0"/>
              </a:rPr>
              <a:t>Finish in less than 2 months; 8 weekends. </a:t>
            </a:r>
            <a:endParaRPr lang="en-US" sz="1050" noProof="0" dirty="0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4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966">
                <a:defRPr/>
              </a:pPr>
              <a:endParaRPr lang="en-US" dirty="0"/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966">
                <a:defRPr/>
              </a:pPr>
              <a:endParaRPr lang="en-US" dirty="0"/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266">
                <a:buSzPct val="90000"/>
                <a:defRPr/>
              </a:pPr>
              <a:endParaRPr lang="en-US" sz="13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</p:grpSp>
      <p:sp>
        <p:nvSpPr>
          <p:cNvPr id="5" name="AutoShape 2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141434" y="-516872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279980" y="-382401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09" y="-127467"/>
            <a:ext cx="277091" cy="2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81000" y="1728917"/>
            <a:ext cx="1367912" cy="4578974"/>
          </a:xfrm>
          <a:prstGeom prst="rect">
            <a:avLst/>
          </a:prstGeom>
          <a:solidFill>
            <a:schemeClr val="accent3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dirty="0">
                <a:solidFill>
                  <a:srgbClr val="FFFFFF"/>
                </a:solidFill>
                <a:latin typeface="Georgia"/>
              </a:rPr>
              <a:t>Business Case</a:t>
            </a:r>
          </a:p>
        </p:txBody>
      </p: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38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436"/>
              </a:lnSpc>
            </a:pPr>
            <a:endParaRPr lang="en-GB" sz="1400" noProof="1"/>
          </a:p>
        </p:txBody>
      </p:sp>
      <p:sp>
        <p:nvSpPr>
          <p:cNvPr id="81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09" y="-127467"/>
            <a:ext cx="277091" cy="2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Rounded Rectangle 88"/>
          <p:cNvSpPr/>
          <p:nvPr/>
        </p:nvSpPr>
        <p:spPr>
          <a:xfrm>
            <a:off x="242455" y="125143"/>
            <a:ext cx="958451" cy="576626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US" sz="1000" b="1" i="1" dirty="0">
                <a:solidFill>
                  <a:srgbClr val="FFFFFF"/>
                </a:solidFill>
                <a:latin typeface="Georgia"/>
              </a:rPr>
              <a:t>Business Case</a:t>
            </a:r>
          </a:p>
        </p:txBody>
      </p:sp>
      <p:sp>
        <p:nvSpPr>
          <p:cNvPr id="90" name="Oval 89"/>
          <p:cNvSpPr/>
          <p:nvPr/>
        </p:nvSpPr>
        <p:spPr>
          <a:xfrm>
            <a:off x="242454" y="86311"/>
            <a:ext cx="159742" cy="116314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dirty="0">
                <a:solidFill>
                  <a:srgbClr val="FFFFFF"/>
                </a:solidFill>
                <a:latin typeface="Georgia"/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35279" y="1728917"/>
            <a:ext cx="7060421" cy="4578974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39" tIns="41020" rIns="82039" bIns="410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6823" indent="-106823" algn="just">
              <a:lnSpc>
                <a:spcPct val="150000"/>
              </a:lnSpc>
              <a:spcBef>
                <a:spcPts val="538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I have been in search for a new fun project. I’d like a project not only fun to build but also enjoy the final product once finished. </a:t>
            </a:r>
          </a:p>
          <a:p>
            <a:pPr marL="106823" indent="-106823" algn="just">
              <a:lnSpc>
                <a:spcPct val="150000"/>
              </a:lnSpc>
              <a:spcBef>
                <a:spcPts val="538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Building an Radio Controlled sailboat that I can sail over the weekends both in lakes and in sea conditions serve that objective. </a:t>
            </a:r>
          </a:p>
          <a:p>
            <a:pPr marL="106823" indent="-106823" algn="just">
              <a:lnSpc>
                <a:spcPct val="150000"/>
              </a:lnSpc>
              <a:spcBef>
                <a:spcPts val="538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In addition, it will equip me with new skills, including; design of hydrodynamics, etc. </a:t>
            </a:r>
          </a:p>
          <a:p>
            <a:pPr marL="106823" indent="-106823" algn="just">
              <a:lnSpc>
                <a:spcPct val="150000"/>
              </a:lnSpc>
              <a:spcBef>
                <a:spcPts val="538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Give more details… </a:t>
            </a:r>
          </a:p>
          <a:p>
            <a:pPr algn="just">
              <a:lnSpc>
                <a:spcPct val="150000"/>
              </a:lnSpc>
              <a:spcBef>
                <a:spcPts val="538"/>
              </a:spcBef>
            </a:pPr>
            <a:endParaRPr lang="en-US" sz="1100" dirty="0"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52909" y="144949"/>
            <a:ext cx="2411559" cy="69055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rot="0" spcFirstLastPara="0" vertOverflow="overflow" horzOverflow="overflow" vert="horz" wrap="square" lIns="82039" tIns="41020" rIns="82039" bIns="41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2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966">
                <a:defRPr/>
              </a:pPr>
              <a:endParaRPr lang="en-US" dirty="0"/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966">
                <a:defRPr/>
              </a:pPr>
              <a:endParaRPr lang="en-US" dirty="0"/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266">
                <a:buSzPct val="90000"/>
                <a:defRPr/>
              </a:pPr>
              <a:endParaRPr lang="en-US" sz="13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</p:grp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493683" y="1030943"/>
            <a:ext cx="8179724" cy="806824"/>
          </a:xfrm>
        </p:spPr>
        <p:txBody>
          <a:bodyPr vert="horz" lIns="0" tIns="0" rIns="0" bIns="0" rtlCol="0" anchor="t" anchorCtr="0">
            <a:noAutofit/>
          </a:bodyPr>
          <a:lstStyle/>
          <a:p>
            <a:pPr lvl="1" algn="l" defTabSz="914079" rtl="0">
              <a:spcBef>
                <a:spcPct val="0"/>
              </a:spcBef>
            </a:pPr>
            <a:r>
              <a:rPr lang="en-US" b="1" i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Objectives</a:t>
            </a:r>
            <a:endParaRPr lang="en-US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141434" y="-516872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279980" y="-382401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09" y="-127467"/>
            <a:ext cx="277091" cy="2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81000" y="1728918"/>
            <a:ext cx="1367912" cy="4578977"/>
          </a:xfrm>
          <a:prstGeom prst="rect">
            <a:avLst/>
          </a:prstGeom>
          <a:solidFill>
            <a:schemeClr val="accent6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dirty="0">
                <a:solidFill>
                  <a:srgbClr val="FFFFFF"/>
                </a:solidFill>
                <a:latin typeface="Georgia"/>
              </a:rPr>
              <a:t>Project </a:t>
            </a:r>
          </a:p>
          <a:p>
            <a:pPr algn="ctr" defTabSz="816008"/>
            <a:r>
              <a:rPr lang="en-GB" sz="1000" b="1" i="1" dirty="0">
                <a:solidFill>
                  <a:srgbClr val="FFFFFF"/>
                </a:solidFill>
                <a:latin typeface="Georgia"/>
              </a:rPr>
              <a:t>Objectives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835279" y="1728917"/>
            <a:ext cx="7060421" cy="4578974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39" tIns="41020" rIns="82039" bIns="410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538"/>
              </a:spcBef>
            </a:pPr>
            <a:r>
              <a:rPr lang="en-US" sz="1100" dirty="0" smtClean="0">
                <a:latin typeface="+mj-lt"/>
              </a:rPr>
              <a:t>Create a radio controlled IMOCA 60 replica, that is fully functional, operated remotely, can be sailed in sea and lake conditions. </a:t>
            </a:r>
          </a:p>
          <a:p>
            <a:pPr algn="just">
              <a:lnSpc>
                <a:spcPct val="150000"/>
              </a:lnSpc>
              <a:spcBef>
                <a:spcPts val="538"/>
              </a:spcBef>
            </a:pPr>
            <a:r>
              <a:rPr lang="en-US" sz="1100" dirty="0" smtClean="0">
                <a:latin typeface="+mj-lt"/>
              </a:rPr>
              <a:t>It needs to be easy to transport and assemble on the beach. </a:t>
            </a:r>
          </a:p>
          <a:p>
            <a:pPr algn="just">
              <a:lnSpc>
                <a:spcPct val="150000"/>
              </a:lnSpc>
              <a:spcBef>
                <a:spcPts val="538"/>
              </a:spcBef>
            </a:pPr>
            <a:r>
              <a:rPr lang="en-US" sz="1100" dirty="0" smtClean="0">
                <a:latin typeface="+mj-lt"/>
              </a:rPr>
              <a:t>Give more details… </a:t>
            </a:r>
          </a:p>
          <a:p>
            <a:pPr algn="just">
              <a:lnSpc>
                <a:spcPct val="150000"/>
              </a:lnSpc>
              <a:spcBef>
                <a:spcPts val="538"/>
              </a:spcBef>
            </a:pPr>
            <a:endParaRPr lang="en-US" sz="1100" dirty="0">
              <a:latin typeface="+mj-lt"/>
            </a:endParaRPr>
          </a:p>
        </p:txBody>
      </p: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38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436"/>
              </a:lnSpc>
            </a:pPr>
            <a:endParaRPr lang="en-GB" sz="1400" noProof="1"/>
          </a:p>
        </p:txBody>
      </p:sp>
      <p:sp>
        <p:nvSpPr>
          <p:cNvPr id="81" name="Rounded Rectangle 80"/>
          <p:cNvSpPr/>
          <p:nvPr/>
        </p:nvSpPr>
        <p:spPr>
          <a:xfrm>
            <a:off x="242455" y="125143"/>
            <a:ext cx="958451" cy="576626"/>
          </a:xfrm>
          <a:prstGeom prst="roundRect">
            <a:avLst/>
          </a:prstGeom>
          <a:solidFill>
            <a:schemeClr val="accent6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US" sz="1000" b="1" i="1" dirty="0">
                <a:solidFill>
                  <a:srgbClr val="FFFFFF"/>
                </a:solidFill>
                <a:latin typeface="Georgia"/>
              </a:rPr>
              <a:t>Project Objectives</a:t>
            </a:r>
          </a:p>
        </p:txBody>
      </p:sp>
      <p:sp>
        <p:nvSpPr>
          <p:cNvPr id="89" name="Oval 88"/>
          <p:cNvSpPr/>
          <p:nvPr/>
        </p:nvSpPr>
        <p:spPr>
          <a:xfrm>
            <a:off x="242454" y="86311"/>
            <a:ext cx="159742" cy="116314"/>
          </a:xfrm>
          <a:prstGeom prst="ellipse">
            <a:avLst/>
          </a:prstGeom>
          <a:solidFill>
            <a:schemeClr val="accent6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dirty="0">
                <a:solidFill>
                  <a:srgbClr val="FFFFFF"/>
                </a:solidFill>
                <a:latin typeface="Georgia"/>
              </a:rPr>
              <a:t>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52909" y="144949"/>
            <a:ext cx="2411559" cy="69055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rot="0" spcFirstLastPara="0" vertOverflow="overflow" horzOverflow="overflow" vert="horz" wrap="square" lIns="82039" tIns="41020" rIns="82039" bIns="41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1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966">
                <a:defRPr/>
              </a:pPr>
              <a:endParaRPr lang="en-US" dirty="0"/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966">
                <a:defRPr/>
              </a:pPr>
              <a:endParaRPr lang="en-US" dirty="0"/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266">
                <a:buSzPct val="90000"/>
                <a:defRPr/>
              </a:pPr>
              <a:endParaRPr lang="en-US" sz="13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966">
                  <a:defRPr/>
                </a:pPr>
                <a:endParaRPr lang="en-US" dirty="0"/>
              </a:p>
            </p:txBody>
          </p:sp>
        </p:grpSp>
      </p:grp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493683" y="1030943"/>
            <a:ext cx="8179724" cy="806824"/>
          </a:xfrm>
        </p:spPr>
        <p:txBody>
          <a:bodyPr vert="horz" lIns="0" tIns="0" rIns="0" bIns="0" rtlCol="0" anchor="t" anchorCtr="0">
            <a:noAutofit/>
          </a:bodyPr>
          <a:lstStyle/>
          <a:p>
            <a:pPr lvl="1" algn="l" defTabSz="914079" rtl="0">
              <a:spcBef>
                <a:spcPct val="0"/>
              </a:spcBef>
            </a:pPr>
            <a:r>
              <a:rPr lang="en-US" b="1" i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Deliverables</a:t>
            </a:r>
            <a:endParaRPr lang="en-US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141434" y="-516872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279980" y="-382401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09" y="-127467"/>
            <a:ext cx="277091" cy="2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81000" y="1718444"/>
            <a:ext cx="1367912" cy="4683760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dirty="0">
                <a:solidFill>
                  <a:srgbClr val="FFFFFF"/>
                </a:solidFill>
                <a:latin typeface="Georgia"/>
              </a:rPr>
              <a:t>Major</a:t>
            </a:r>
          </a:p>
          <a:p>
            <a:pPr algn="ctr" defTabSz="816008"/>
            <a:r>
              <a:rPr lang="en-GB" sz="1000" b="1" i="1" dirty="0">
                <a:solidFill>
                  <a:srgbClr val="FFFFFF"/>
                </a:solidFill>
                <a:latin typeface="Georgia"/>
              </a:rPr>
              <a:t>Deliverables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835279" y="1718445"/>
            <a:ext cx="7060421" cy="4683760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39" tIns="41020" rIns="82039" bIns="410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defTabSz="816008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Completion of the frame (give more details)</a:t>
            </a:r>
          </a:p>
          <a:p>
            <a:pPr marL="171450" indent="-171450" defTabSz="816008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Laminated hull and deck</a:t>
            </a:r>
          </a:p>
          <a:p>
            <a:pPr marL="171450" indent="-171450" defTabSz="816008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Painted</a:t>
            </a:r>
          </a:p>
          <a:p>
            <a:pPr marL="171450" indent="-171450" defTabSz="816008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Rigged (Rig assembled)</a:t>
            </a:r>
          </a:p>
          <a:p>
            <a:pPr marL="171450" indent="-171450" defTabSz="816008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Assembled (keel, rudder, </a:t>
            </a:r>
            <a:r>
              <a:rPr lang="en-US" sz="1100" dirty="0" err="1" smtClean="0">
                <a:latin typeface="+mj-lt"/>
              </a:rPr>
              <a:t>etc</a:t>
            </a:r>
            <a:r>
              <a:rPr lang="en-US" sz="1100" dirty="0" smtClean="0">
                <a:latin typeface="+mj-lt"/>
              </a:rPr>
              <a:t>)</a:t>
            </a:r>
          </a:p>
          <a:p>
            <a:pPr marL="171450" indent="-171450" defTabSz="816008"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  <a:p>
            <a:pPr marL="171450" indent="-171450" defTabSz="816008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Give more details… </a:t>
            </a:r>
            <a:endParaRPr lang="en-US" sz="1100" dirty="0">
              <a:latin typeface="+mj-lt"/>
            </a:endParaRPr>
          </a:p>
        </p:txBody>
      </p: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38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436"/>
              </a:lnSpc>
            </a:pPr>
            <a:endParaRPr lang="en-GB" sz="1400" noProof="1"/>
          </a:p>
        </p:txBody>
      </p:sp>
      <p:sp>
        <p:nvSpPr>
          <p:cNvPr id="81" name="Rounded Rectangle 80"/>
          <p:cNvSpPr/>
          <p:nvPr/>
        </p:nvSpPr>
        <p:spPr>
          <a:xfrm>
            <a:off x="242455" y="125143"/>
            <a:ext cx="958451" cy="576626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US" sz="900" b="1" i="1" dirty="0">
                <a:solidFill>
                  <a:srgbClr val="FFFFFF"/>
                </a:solidFill>
                <a:latin typeface="Georgia"/>
              </a:rPr>
              <a:t>Major Deliverables</a:t>
            </a:r>
          </a:p>
        </p:txBody>
      </p:sp>
      <p:sp>
        <p:nvSpPr>
          <p:cNvPr id="89" name="Oval 88"/>
          <p:cNvSpPr/>
          <p:nvPr/>
        </p:nvSpPr>
        <p:spPr>
          <a:xfrm>
            <a:off x="242454" y="86311"/>
            <a:ext cx="159742" cy="116314"/>
          </a:xfrm>
          <a:prstGeom prst="ellipse">
            <a:avLst/>
          </a:prstGeom>
          <a:solidFill>
            <a:schemeClr val="accent5"/>
          </a:solidFill>
          <a:ln w="25400">
            <a:noFill/>
          </a:ln>
        </p:spPr>
        <p:txBody>
          <a:bodyPr rot="0" spcFirstLastPara="0" vertOverflow="overflow" horzOverflow="overflow" vert="horz" wrap="square" lIns="73239" tIns="36618" rIns="73239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08"/>
            <a:r>
              <a:rPr lang="en-GB" sz="1000" b="1" i="1" dirty="0">
                <a:solidFill>
                  <a:srgbClr val="FFFFFF"/>
                </a:solidFill>
                <a:latin typeface="Georgia"/>
              </a:rPr>
              <a:t>3</a:t>
            </a:r>
          </a:p>
        </p:txBody>
      </p:sp>
      <p:sp>
        <p:nvSpPr>
          <p:cNvPr id="84" name="Page Number"/>
          <p:cNvSpPr txBox="1"/>
          <p:nvPr>
            <p:custDataLst>
              <p:tags r:id="rId4"/>
            </p:custDataLst>
          </p:nvPr>
        </p:nvSpPr>
        <p:spPr>
          <a:xfrm>
            <a:off x="8541639" y="6408953"/>
            <a:ext cx="116582" cy="122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74224" algn="r">
              <a:spcAft>
                <a:spcPts val="900"/>
              </a:spcAft>
            </a:pPr>
            <a:r>
              <a:rPr lang="en-US" sz="800" dirty="0">
                <a:latin typeface="+mj-lt"/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52909" y="144949"/>
            <a:ext cx="2411559" cy="69055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rot="0" spcFirstLastPara="0" vertOverflow="overflow" horzOverflow="overflow" vert="horz" wrap="square" lIns="82039" tIns="41020" rIns="82039" bIns="41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6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heme/theme1.xml><?xml version="1.0" encoding="utf-8"?>
<a:theme xmlns:a="http://schemas.openxmlformats.org/drawingml/2006/main" name="Consulting Report 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C0C0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W Consulting Report.potx" id="{0B376C6C-3B25-4DE7-BDF0-D937A399DC4D}" vid="{4AE10194-D035-41DF-B340-8A75964737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313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Consulting Report </vt:lpstr>
      <vt:lpstr>PowerPoint Presentation</vt:lpstr>
      <vt:lpstr>Business Case</vt:lpstr>
      <vt:lpstr>Project Objectives</vt:lpstr>
      <vt:lpstr>Major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2006-08-16T00:00:00Z</dcterms:created>
  <dcterms:modified xsi:type="dcterms:W3CDTF">2017-06-13T10:20:24Z</dcterms:modified>
</cp:coreProperties>
</file>