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043EE-A0BA-484A-B9BC-81ECA031533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52C6B-6220-4DA0-9A8C-FBE58BD74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706B8-EBCC-470A-8AE8-B49CE76EE6E5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3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 bwMode="gray">
          <a:xfrm>
            <a:off x="482138" y="1952513"/>
            <a:ext cx="8179724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Page Number"/>
          <p:cNvSpPr txBox="1"/>
          <p:nvPr userDrawn="1">
            <p:custDataLst>
              <p:tags r:id="rId2"/>
            </p:custDataLst>
          </p:nvPr>
        </p:nvSpPr>
        <p:spPr bwMode="gray">
          <a:xfrm>
            <a:off x="8361222" y="6429177"/>
            <a:ext cx="290945" cy="938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 defTabSz="914293">
              <a:lnSpc>
                <a:spcPts val="897"/>
              </a:lnSpc>
            </a:pPr>
            <a:endParaRPr lang="en-GB" sz="800" noProof="1" smtClean="0">
              <a:solidFill>
                <a:srgbClr val="000000"/>
              </a:solidFill>
            </a:endParaRPr>
          </a:p>
        </p:txBody>
      </p:sp>
      <p:sp>
        <p:nvSpPr>
          <p:cNvPr id="20" name="Section Footer"/>
          <p:cNvSpPr txBox="1"/>
          <p:nvPr userDrawn="1">
            <p:custDataLst>
              <p:tags r:id="rId3"/>
            </p:custDataLst>
          </p:nvPr>
        </p:nvSpPr>
        <p:spPr bwMode="gray">
          <a:xfrm>
            <a:off x="481091" y="6297090"/>
            <a:ext cx="4015047" cy="122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GB" sz="800" noProof="1" smtClean="0">
              <a:solidFill>
                <a:srgbClr val="000000"/>
              </a:solidFill>
            </a:endParaRPr>
          </a:p>
        </p:txBody>
      </p:sp>
      <p:sp>
        <p:nvSpPr>
          <p:cNvPr id="29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4638502" y="6420550"/>
            <a:ext cx="2951018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GB" sz="800" noProof="1" smtClean="0">
              <a:solidFill>
                <a:srgbClr val="000000"/>
              </a:solidFill>
            </a:endParaRPr>
          </a:p>
        </p:txBody>
      </p:sp>
      <p:sp>
        <p:nvSpPr>
          <p:cNvPr id="19" name="Presentation Disclaimer" hidden="1"/>
          <p:cNvSpPr txBox="1"/>
          <p:nvPr userDrawn="1">
            <p:custDataLst>
              <p:tags r:id="rId5"/>
            </p:custDataLst>
          </p:nvPr>
        </p:nvSpPr>
        <p:spPr>
          <a:xfrm>
            <a:off x="488632" y="6179933"/>
            <a:ext cx="7340138" cy="1222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4293"/>
            <a:endParaRPr lang="en-GB" sz="800" noProof="1" smtClean="0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6"/>
            </p:custDataLst>
          </p:nvPr>
        </p:nvSpPr>
        <p:spPr>
          <a:xfrm>
            <a:off x="482136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GB" sz="1400" noProof="1" smtClean="0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7"/>
            </p:custDataLst>
          </p:nvPr>
        </p:nvSpPr>
        <p:spPr bwMode="gray">
          <a:xfrm>
            <a:off x="482138" y="750346"/>
            <a:ext cx="498763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GB" sz="800" noProof="1" smtClean="0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2999513" y="353375"/>
            <a:ext cx="5652655" cy="2444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GB" sz="800" noProof="1" smtClean="0">
                <a:solidFill>
                  <a:srgbClr val="000000"/>
                </a:solidFill>
              </a:rPr>
              <a:t>1/21/2015 C:\Users\amalak001\Desktop\SAOC\Benchmark\Benchmark Report\Full Report\Final\21012015_SAOC Benchmark Report.pptx</a:t>
            </a:r>
            <a:endParaRPr lang="en-GB" sz="800" noProof="1">
              <a:solidFill>
                <a:srgbClr val="000000"/>
              </a:solidFill>
            </a:endParaRPr>
          </a:p>
        </p:txBody>
      </p:sp>
      <p:cxnSp>
        <p:nvCxnSpPr>
          <p:cNvPr id="24" name="Frame Line"/>
          <p:cNvCxnSpPr/>
          <p:nvPr userDrawn="1"/>
        </p:nvCxnSpPr>
        <p:spPr bwMode="gray">
          <a:xfrm flipV="1">
            <a:off x="346364" y="906684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15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Insert banner statement here</a:t>
            </a:r>
            <a:endParaRPr lang="en-GB" noProof="0" dirty="0"/>
          </a:p>
        </p:txBody>
      </p:sp>
      <p:cxnSp>
        <p:nvCxnSpPr>
          <p:cNvPr id="7" name="Frame Line"/>
          <p:cNvCxnSpPr/>
          <p:nvPr userDrawn="1"/>
        </p:nvCxnSpPr>
        <p:spPr bwMode="gray">
          <a:xfrm flipV="1">
            <a:off x="346364" y="906684"/>
            <a:ext cx="831272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9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4"/>
            </p:custDataLst>
          </p:nvPr>
        </p:nvGrpSpPr>
        <p:grpSpPr>
          <a:xfrm>
            <a:off x="482138" y="605118"/>
            <a:ext cx="8179724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GB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GB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GB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38" y="1008529"/>
            <a:ext cx="8179724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38" y="1952513"/>
            <a:ext cx="8179724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2320" y="6390042"/>
            <a:ext cx="1521229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D5A39AF-FEF5-47AB-AA80-4C0BD4A8B092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 defTabSz="914293"/>
              <a:t>‹#›</a:t>
            </a:fld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spcBef>
          <a:spcPct val="0"/>
        </a:spcBef>
        <a:buNone/>
        <a:defRPr sz="16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/>
          <p:nvPr>
            <p:custDataLst>
              <p:tags r:id="rId2"/>
            </p:custDataLst>
          </p:nvPr>
        </p:nvGrpSpPr>
        <p:grpSpPr>
          <a:xfrm>
            <a:off x="482138" y="605118"/>
            <a:ext cx="8179724" cy="5922085"/>
            <a:chOff x="530352" y="685800"/>
            <a:chExt cx="8997696" cy="6711696"/>
          </a:xfrm>
        </p:grpSpPr>
        <p:sp>
          <p:nvSpPr>
            <p:cNvPr id="12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8870">
                <a:defRPr/>
              </a:pPr>
              <a:endParaRPr lang="en-GB" sz="1000" dirty="0">
                <a:solidFill>
                  <a:srgbClr val="000000"/>
                </a:solidFill>
              </a:endParaRPr>
            </a:p>
          </p:txBody>
        </p:sp>
        <p:sp>
          <p:nvSpPr>
            <p:cNvPr id="13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8870">
                <a:defRPr/>
              </a:pPr>
              <a:endParaRPr lang="en-GB" sz="1000" dirty="0">
                <a:solidFill>
                  <a:srgbClr val="000000"/>
                </a:solidFill>
              </a:endParaRPr>
            </a:p>
          </p:txBody>
        </p:sp>
        <p:sp>
          <p:nvSpPr>
            <p:cNvPr id="14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182">
                <a:buSzPct val="90000"/>
                <a:defRPr/>
              </a:pPr>
              <a:endParaRPr lang="en-GB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15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55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6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49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43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37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31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25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8870">
                  <a:defRPr/>
                </a:pPr>
                <a:endParaRPr lang="en-GB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3684" y="1030946"/>
            <a:ext cx="8345516" cy="416857"/>
          </a:xfrm>
        </p:spPr>
        <p:txBody>
          <a:bodyPr vert="horz" lIns="0" tIns="0" rIns="0" bIns="0" rtlCol="0" anchor="t" anchorCtr="0">
            <a:noAutofit/>
          </a:bodyPr>
          <a:lstStyle/>
          <a:p>
            <a:pPr lvl="1" algn="l" defTabSz="913651" rtl="0">
              <a:spcBef>
                <a:spcPct val="0"/>
              </a:spcBef>
            </a:pPr>
            <a:r>
              <a:rPr lang="en-US" b="1" i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IMOCA 60 RC WORK BREAKDOWN STRUCTURE</a:t>
            </a:r>
            <a:endParaRPr lang="en-US" sz="1400" i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" name="Executive Summary" hidden="1"/>
          <p:cNvSpPr txBox="1"/>
          <p:nvPr>
            <p:custDataLst>
              <p:tags r:id="rId3"/>
            </p:custDataLst>
          </p:nvPr>
        </p:nvSpPr>
        <p:spPr>
          <a:xfrm>
            <a:off x="482139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3972">
              <a:lnSpc>
                <a:spcPts val="1436"/>
              </a:lnSpc>
            </a:pPr>
            <a:endParaRPr lang="en-GB" sz="1400" noProof="1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899585" y="1600200"/>
            <a:ext cx="873040" cy="4796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b="1" dirty="0" smtClean="0">
                <a:solidFill>
                  <a:srgbClr val="FFFFFF"/>
                </a:solidFill>
                <a:latin typeface="Georgia"/>
              </a:rPr>
              <a:t>IMOCA 60 RC</a:t>
            </a:r>
            <a:endParaRPr lang="en-GB" sz="700" b="1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061159" y="2424885"/>
            <a:ext cx="873040" cy="479693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b="1" dirty="0" smtClean="0">
                <a:solidFill>
                  <a:srgbClr val="FFFFFF"/>
                </a:solidFill>
                <a:latin typeface="Georgia"/>
              </a:rPr>
              <a:t>Testing</a:t>
            </a:r>
          </a:p>
          <a:p>
            <a:pPr algn="ctr" defTabSz="913972"/>
            <a:r>
              <a:rPr lang="en-GB" sz="700" b="1" dirty="0" smtClean="0">
                <a:solidFill>
                  <a:srgbClr val="FFFFFF"/>
                </a:solidFill>
                <a:latin typeface="Georgia"/>
              </a:rPr>
              <a:t>1.5</a:t>
            </a:r>
            <a:endParaRPr lang="en-GB" sz="700" b="1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696467" y="2424885"/>
            <a:ext cx="873040" cy="479693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b="1" dirty="0" smtClean="0">
                <a:solidFill>
                  <a:srgbClr val="FFFFFF"/>
                </a:solidFill>
                <a:latin typeface="Georgia"/>
              </a:rPr>
              <a:t>Design</a:t>
            </a:r>
          </a:p>
          <a:p>
            <a:pPr algn="ctr" defTabSz="913972"/>
            <a:r>
              <a:rPr lang="en-GB" sz="700" b="1" dirty="0" smtClean="0">
                <a:solidFill>
                  <a:srgbClr val="FFFFFF"/>
                </a:solidFill>
                <a:latin typeface="Georgia"/>
              </a:rPr>
              <a:t>1.1</a:t>
            </a:r>
            <a:endParaRPr lang="en-GB" sz="700" b="1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901265" y="2424885"/>
            <a:ext cx="873040" cy="479693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b="1" dirty="0" smtClean="0">
                <a:solidFill>
                  <a:srgbClr val="FFFFFF"/>
                </a:solidFill>
                <a:latin typeface="Georgia"/>
              </a:rPr>
              <a:t>Electronics</a:t>
            </a:r>
          </a:p>
          <a:p>
            <a:pPr algn="ctr" defTabSz="913972"/>
            <a:r>
              <a:rPr lang="en-GB" sz="700" b="1" dirty="0" smtClean="0">
                <a:solidFill>
                  <a:srgbClr val="FFFFFF"/>
                </a:solidFill>
                <a:latin typeface="Georgia"/>
              </a:rPr>
              <a:t>1.3</a:t>
            </a:r>
            <a:endParaRPr lang="en-GB" sz="700" b="1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974260" y="2424885"/>
            <a:ext cx="873040" cy="479693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b="1" dirty="0" smtClean="0">
                <a:solidFill>
                  <a:srgbClr val="FFFFFF"/>
                </a:solidFill>
                <a:latin typeface="Georgia"/>
              </a:rPr>
              <a:t>Rigging</a:t>
            </a:r>
            <a:endParaRPr lang="en-GB" sz="700" b="1" dirty="0">
              <a:solidFill>
                <a:srgbClr val="FFFFFF"/>
              </a:solidFill>
              <a:latin typeface="Georgia"/>
            </a:endParaRPr>
          </a:p>
          <a:p>
            <a:pPr algn="ctr" defTabSz="913972"/>
            <a:r>
              <a:rPr lang="en-GB" sz="700" b="1" dirty="0" smtClean="0">
                <a:solidFill>
                  <a:srgbClr val="FFFFFF"/>
                </a:solidFill>
                <a:latin typeface="Georgia"/>
              </a:rPr>
              <a:t>1.4</a:t>
            </a:r>
            <a:endParaRPr lang="en-GB" sz="700" b="1" dirty="0">
              <a:solidFill>
                <a:srgbClr val="FFFFFF"/>
              </a:solidFill>
              <a:latin typeface="Georgia"/>
            </a:endParaRPr>
          </a:p>
        </p:txBody>
      </p:sp>
      <p:cxnSp>
        <p:nvCxnSpPr>
          <p:cNvPr id="118" name="Elbow Connector 117"/>
          <p:cNvCxnSpPr>
            <a:stCxn id="100" idx="2"/>
            <a:endCxn id="105" idx="0"/>
          </p:cNvCxnSpPr>
          <p:nvPr/>
        </p:nvCxnSpPr>
        <p:spPr>
          <a:xfrm rot="5400000">
            <a:off x="3062050" y="1150829"/>
            <a:ext cx="344993" cy="2203118"/>
          </a:xfrm>
          <a:prstGeom prst="bentConnector3">
            <a:avLst>
              <a:gd name="adj1" fmla="val 50000"/>
            </a:avLst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0" idx="2"/>
            <a:endCxn id="108" idx="0"/>
          </p:cNvCxnSpPr>
          <p:nvPr/>
        </p:nvCxnSpPr>
        <p:spPr>
          <a:xfrm rot="16200000" flipH="1">
            <a:off x="4700948" y="1715052"/>
            <a:ext cx="344993" cy="1074675"/>
          </a:xfrm>
          <a:prstGeom prst="bentConnector3">
            <a:avLst>
              <a:gd name="adj1" fmla="val 50000"/>
            </a:avLst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00" idx="2"/>
            <a:endCxn id="101" idx="0"/>
          </p:cNvCxnSpPr>
          <p:nvPr/>
        </p:nvCxnSpPr>
        <p:spPr>
          <a:xfrm rot="16200000" flipH="1">
            <a:off x="5244398" y="1171601"/>
            <a:ext cx="344993" cy="2161574"/>
          </a:xfrm>
          <a:prstGeom prst="bentConnector3">
            <a:avLst>
              <a:gd name="adj1" fmla="val 50000"/>
            </a:avLst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6145161" y="3019229"/>
            <a:ext cx="789039" cy="479693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dirty="0" smtClean="0">
                <a:solidFill>
                  <a:srgbClr val="FFFFFF"/>
                </a:solidFill>
                <a:latin typeface="Georgia"/>
              </a:rPr>
              <a:t>1.5.1 Electronics tested</a:t>
            </a:r>
            <a:endParaRPr lang="en-GB" sz="7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145161" y="3559320"/>
            <a:ext cx="789039" cy="479693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dirty="0" smtClean="0">
                <a:solidFill>
                  <a:srgbClr val="FFFFFF"/>
                </a:solidFill>
                <a:latin typeface="Georgia"/>
              </a:rPr>
              <a:t>1.5.2 Rig tested</a:t>
            </a:r>
            <a:endParaRPr lang="en-GB" sz="7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780466" y="4091551"/>
            <a:ext cx="789039" cy="479693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dirty="0" smtClean="0">
                <a:solidFill>
                  <a:srgbClr val="FFFFFF"/>
                </a:solidFill>
                <a:latin typeface="Georgia"/>
              </a:rPr>
              <a:t>1.1.3 Final design completed</a:t>
            </a:r>
            <a:endParaRPr lang="en-GB" sz="7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780466" y="3011364"/>
            <a:ext cx="789039" cy="479693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dirty="0" smtClean="0">
                <a:solidFill>
                  <a:srgbClr val="FFFFFF"/>
                </a:solidFill>
                <a:latin typeface="Georgia"/>
              </a:rPr>
              <a:t>1.1.1. IMOCA 60 design acquired</a:t>
            </a:r>
            <a:endParaRPr lang="en-GB" sz="7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780466" y="3551460"/>
            <a:ext cx="789039" cy="479693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dirty="0" smtClean="0">
                <a:solidFill>
                  <a:srgbClr val="FFFFFF"/>
                </a:solidFill>
                <a:latin typeface="Georgia"/>
              </a:rPr>
              <a:t>1.1.2 Design adjusted</a:t>
            </a:r>
            <a:endParaRPr lang="en-GB" sz="7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145161" y="4099418"/>
            <a:ext cx="789039" cy="479693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dirty="0" smtClean="0">
                <a:solidFill>
                  <a:srgbClr val="FFFFFF"/>
                </a:solidFill>
                <a:latin typeface="Georgia"/>
              </a:rPr>
              <a:t>1.5.3 Pool trial completed</a:t>
            </a:r>
            <a:endParaRPr lang="en-GB" sz="7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985023" y="3019229"/>
            <a:ext cx="789039" cy="479693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dirty="0" smtClean="0">
                <a:solidFill>
                  <a:srgbClr val="FFFFFF"/>
                </a:solidFill>
                <a:latin typeface="Georgia"/>
              </a:rPr>
              <a:t>1.3.1 Components decided and procured</a:t>
            </a:r>
            <a:endParaRPr lang="en-GB" sz="7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985023" y="3559320"/>
            <a:ext cx="789039" cy="479693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dirty="0" smtClean="0">
                <a:solidFill>
                  <a:srgbClr val="FFFFFF"/>
                </a:solidFill>
                <a:latin typeface="Georgia"/>
              </a:rPr>
              <a:t>1.3.2 Components installed</a:t>
            </a:r>
            <a:endParaRPr lang="en-GB" sz="7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985023" y="4099418"/>
            <a:ext cx="789039" cy="479693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dirty="0" smtClean="0">
                <a:solidFill>
                  <a:srgbClr val="FFFFFF"/>
                </a:solidFill>
                <a:latin typeface="Georgia"/>
              </a:rPr>
              <a:t>1.3.3 Components tested</a:t>
            </a:r>
            <a:endParaRPr lang="en-GB" sz="7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58262" y="3019229"/>
            <a:ext cx="789039" cy="479693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dirty="0" smtClean="0">
                <a:solidFill>
                  <a:srgbClr val="FFFFFF"/>
                </a:solidFill>
                <a:latin typeface="Georgia"/>
              </a:rPr>
              <a:t>1.4.1 Components decided and procured</a:t>
            </a:r>
            <a:endParaRPr lang="en-GB" sz="7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061109" y="3559320"/>
            <a:ext cx="789039" cy="479693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dirty="0" smtClean="0">
                <a:solidFill>
                  <a:srgbClr val="FFFFFF"/>
                </a:solidFill>
                <a:latin typeface="Georgia"/>
              </a:rPr>
              <a:t>1.4.2 Rig installed</a:t>
            </a:r>
            <a:endParaRPr lang="en-GB" sz="7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45161" y="4639510"/>
            <a:ext cx="789039" cy="479693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dirty="0" smtClean="0">
                <a:solidFill>
                  <a:srgbClr val="FFFFFF"/>
                </a:solidFill>
                <a:latin typeface="Georgia"/>
              </a:rPr>
              <a:t>1.5.4 Sea trial completed</a:t>
            </a:r>
            <a:endParaRPr lang="en-GB" sz="700" dirty="0">
              <a:solidFill>
                <a:srgbClr val="FFFFFF"/>
              </a:solidFill>
              <a:latin typeface="Georgia"/>
            </a:endParaRPr>
          </a:p>
        </p:txBody>
      </p:sp>
      <p:cxnSp>
        <p:nvCxnSpPr>
          <p:cNvPr id="19" name="Straight Connector 18"/>
          <p:cNvCxnSpPr>
            <a:stCxn id="100" idx="2"/>
            <a:endCxn id="107" idx="0"/>
          </p:cNvCxnSpPr>
          <p:nvPr/>
        </p:nvCxnSpPr>
        <p:spPr>
          <a:xfrm>
            <a:off x="4336106" y="2079894"/>
            <a:ext cx="1681" cy="344991"/>
          </a:xfrm>
          <a:prstGeom prst="line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805819" y="2424885"/>
            <a:ext cx="873040" cy="479693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b="1" dirty="0" smtClean="0">
                <a:solidFill>
                  <a:srgbClr val="FFFFFF"/>
                </a:solidFill>
                <a:latin typeface="Georgia"/>
              </a:rPr>
              <a:t>Manufacturing</a:t>
            </a:r>
          </a:p>
          <a:p>
            <a:pPr algn="ctr" defTabSz="913972"/>
            <a:r>
              <a:rPr lang="en-GB" sz="700" b="1" dirty="0" smtClean="0">
                <a:solidFill>
                  <a:srgbClr val="FFFFFF"/>
                </a:solidFill>
                <a:latin typeface="Georgia"/>
              </a:rPr>
              <a:t>1.2</a:t>
            </a:r>
            <a:endParaRPr lang="en-GB" sz="700" b="1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889820" y="4099418"/>
            <a:ext cx="789039" cy="479693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dirty="0" smtClean="0">
                <a:solidFill>
                  <a:srgbClr val="FFFFFF"/>
                </a:solidFill>
                <a:latin typeface="Georgia"/>
              </a:rPr>
              <a:t>1.2.3 Frames completed</a:t>
            </a:r>
            <a:endParaRPr lang="en-GB" sz="7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889820" y="3019229"/>
            <a:ext cx="789039" cy="479693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600" dirty="0" smtClean="0">
                <a:solidFill>
                  <a:srgbClr val="FFFFFF"/>
                </a:solidFill>
                <a:latin typeface="Georgia"/>
              </a:rPr>
              <a:t>1.2.1 Materials designed</a:t>
            </a:r>
            <a:endParaRPr lang="en-GB" sz="6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889820" y="3559320"/>
            <a:ext cx="789039" cy="479693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dirty="0" smtClean="0">
                <a:solidFill>
                  <a:srgbClr val="FFFFFF"/>
                </a:solidFill>
                <a:latin typeface="Georgia"/>
              </a:rPr>
              <a:t>1.2.2 Materials procured</a:t>
            </a:r>
            <a:endParaRPr lang="en-GB" sz="700" dirty="0">
              <a:solidFill>
                <a:srgbClr val="FFFFFF"/>
              </a:solidFill>
              <a:latin typeface="Georgia"/>
            </a:endParaRPr>
          </a:p>
        </p:txBody>
      </p:sp>
      <p:cxnSp>
        <p:nvCxnSpPr>
          <p:cNvPr id="142" name="Elbow Connector 141"/>
          <p:cNvCxnSpPr>
            <a:stCxn id="100" idx="2"/>
            <a:endCxn id="138" idx="0"/>
          </p:cNvCxnSpPr>
          <p:nvPr/>
        </p:nvCxnSpPr>
        <p:spPr>
          <a:xfrm rot="5400000">
            <a:off x="3616728" y="1705505"/>
            <a:ext cx="344993" cy="1093766"/>
          </a:xfrm>
          <a:prstGeom prst="bentConnector3">
            <a:avLst>
              <a:gd name="adj1" fmla="val 50000"/>
            </a:avLst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171086" y="6137205"/>
            <a:ext cx="288824" cy="239847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endParaRPr lang="en-GB" sz="700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43449" y="6137205"/>
            <a:ext cx="288824" cy="239847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endParaRPr lang="en-GB" sz="700" b="1" dirty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13453" y="6184330"/>
            <a:ext cx="989412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3972"/>
            <a:r>
              <a:rPr lang="en-US" sz="700" dirty="0" smtClean="0">
                <a:solidFill>
                  <a:srgbClr val="000000"/>
                </a:solidFill>
                <a:latin typeface="Georgia" pitchFamily="18" charset="0"/>
                <a:cs typeface="Arial" pitchFamily="34" charset="0"/>
              </a:rPr>
              <a:t>Work package</a:t>
            </a:r>
            <a:endParaRPr lang="en-GB" sz="700" dirty="0">
              <a:solidFill>
                <a:srgbClr val="000000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56467" y="6184330"/>
            <a:ext cx="989412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3972"/>
            <a:r>
              <a:rPr lang="en-US" sz="700" dirty="0" smtClean="0">
                <a:solidFill>
                  <a:srgbClr val="000000"/>
                </a:solidFill>
                <a:latin typeface="Georgia" pitchFamily="18" charset="0"/>
                <a:cs typeface="Arial" pitchFamily="34" charset="0"/>
              </a:rPr>
              <a:t>Segments</a:t>
            </a:r>
            <a:endParaRPr lang="en-GB" sz="700" dirty="0">
              <a:solidFill>
                <a:srgbClr val="000000"/>
              </a:solidFill>
              <a:latin typeface="Georgia" pitchFamily="18" charset="0"/>
              <a:cs typeface="Arial" pitchFamily="34" charset="0"/>
            </a:endParaRPr>
          </a:p>
        </p:txBody>
      </p:sp>
      <p:cxnSp>
        <p:nvCxnSpPr>
          <p:cNvPr id="66" name="Elbow Connector 65"/>
          <p:cNvCxnSpPr>
            <a:endCxn id="126" idx="1"/>
          </p:cNvCxnSpPr>
          <p:nvPr/>
        </p:nvCxnSpPr>
        <p:spPr>
          <a:xfrm rot="16200000" flipH="1">
            <a:off x="1565150" y="3035894"/>
            <a:ext cx="346632" cy="84000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endCxn id="127" idx="1"/>
          </p:cNvCxnSpPr>
          <p:nvPr/>
        </p:nvCxnSpPr>
        <p:spPr>
          <a:xfrm rot="16200000" flipH="1">
            <a:off x="1295106" y="3305942"/>
            <a:ext cx="886725" cy="84000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endCxn id="125" idx="1"/>
          </p:cNvCxnSpPr>
          <p:nvPr/>
        </p:nvCxnSpPr>
        <p:spPr>
          <a:xfrm rot="16200000" flipH="1">
            <a:off x="1025057" y="3575988"/>
            <a:ext cx="1426819" cy="84000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140" idx="1"/>
          </p:cNvCxnSpPr>
          <p:nvPr/>
        </p:nvCxnSpPr>
        <p:spPr>
          <a:xfrm rot="16200000" flipH="1">
            <a:off x="2670573" y="3039825"/>
            <a:ext cx="354497" cy="84000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endCxn id="141" idx="1"/>
          </p:cNvCxnSpPr>
          <p:nvPr/>
        </p:nvCxnSpPr>
        <p:spPr>
          <a:xfrm rot="16200000" flipH="1">
            <a:off x="2400527" y="3309874"/>
            <a:ext cx="894587" cy="84000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endCxn id="139" idx="1"/>
          </p:cNvCxnSpPr>
          <p:nvPr/>
        </p:nvCxnSpPr>
        <p:spPr>
          <a:xfrm rot="16200000" flipH="1">
            <a:off x="2145382" y="3594826"/>
            <a:ext cx="1404877" cy="83999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endCxn id="130" idx="1"/>
          </p:cNvCxnSpPr>
          <p:nvPr/>
        </p:nvCxnSpPr>
        <p:spPr>
          <a:xfrm rot="16200000" flipH="1">
            <a:off x="3765901" y="3039949"/>
            <a:ext cx="354493" cy="83754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endCxn id="131" idx="1"/>
          </p:cNvCxnSpPr>
          <p:nvPr/>
        </p:nvCxnSpPr>
        <p:spPr>
          <a:xfrm rot="16200000" flipH="1">
            <a:off x="3510756" y="3324901"/>
            <a:ext cx="864780" cy="83753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endCxn id="132" idx="1"/>
          </p:cNvCxnSpPr>
          <p:nvPr/>
        </p:nvCxnSpPr>
        <p:spPr>
          <a:xfrm rot="16200000" flipH="1">
            <a:off x="3240712" y="3594949"/>
            <a:ext cx="1404873" cy="83752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endCxn id="132" idx="1"/>
          </p:cNvCxnSpPr>
          <p:nvPr/>
        </p:nvCxnSpPr>
        <p:spPr>
          <a:xfrm rot="16200000" flipH="1">
            <a:off x="3240709" y="3594951"/>
            <a:ext cx="1404878" cy="83750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endCxn id="135" idx="1"/>
          </p:cNvCxnSpPr>
          <p:nvPr/>
        </p:nvCxnSpPr>
        <p:spPr>
          <a:xfrm rot="16200000" flipH="1">
            <a:off x="4571813" y="3309870"/>
            <a:ext cx="894591" cy="84002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endCxn id="135" idx="1"/>
          </p:cNvCxnSpPr>
          <p:nvPr/>
        </p:nvCxnSpPr>
        <p:spPr>
          <a:xfrm rot="16200000" flipH="1">
            <a:off x="4571810" y="3309871"/>
            <a:ext cx="894593" cy="84000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endCxn id="134" idx="1"/>
          </p:cNvCxnSpPr>
          <p:nvPr/>
        </p:nvCxnSpPr>
        <p:spPr>
          <a:xfrm rot="16200000" flipH="1">
            <a:off x="4839013" y="3039826"/>
            <a:ext cx="354499" cy="83999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endCxn id="123" idx="1"/>
          </p:cNvCxnSpPr>
          <p:nvPr/>
        </p:nvCxnSpPr>
        <p:spPr>
          <a:xfrm rot="16200000" flipH="1">
            <a:off x="5925909" y="3039824"/>
            <a:ext cx="354501" cy="84000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endCxn id="128" idx="1"/>
          </p:cNvCxnSpPr>
          <p:nvPr/>
        </p:nvCxnSpPr>
        <p:spPr>
          <a:xfrm rot="16200000" flipH="1">
            <a:off x="5385817" y="3579920"/>
            <a:ext cx="1434692" cy="83994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endCxn id="137" idx="1"/>
          </p:cNvCxnSpPr>
          <p:nvPr/>
        </p:nvCxnSpPr>
        <p:spPr>
          <a:xfrm rot="16200000" flipH="1">
            <a:off x="5115774" y="3849970"/>
            <a:ext cx="1974776" cy="83999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endCxn id="137" idx="1"/>
          </p:cNvCxnSpPr>
          <p:nvPr/>
        </p:nvCxnSpPr>
        <p:spPr>
          <a:xfrm rot="16200000" flipH="1">
            <a:off x="5115770" y="3849965"/>
            <a:ext cx="1974785" cy="83998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124" idx="1"/>
          </p:cNvCxnSpPr>
          <p:nvPr/>
        </p:nvCxnSpPr>
        <p:spPr>
          <a:xfrm rot="16200000" flipH="1">
            <a:off x="5655866" y="3309874"/>
            <a:ext cx="894597" cy="83992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AutoShape 4" descr="نتيجة بحث الصور عن ‪british olympic association logo‬‏"/>
          <p:cNvSpPr>
            <a:spLocks noChangeAspect="1" noChangeArrowheads="1"/>
          </p:cNvSpPr>
          <p:nvPr/>
        </p:nvSpPr>
        <p:spPr bwMode="auto">
          <a:xfrm>
            <a:off x="279979" y="-382401"/>
            <a:ext cx="1324841" cy="108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048" tIns="41025" rIns="82048" bIns="41025" numCol="1" anchor="t" anchorCtr="0" compatLnSpc="1">
            <a:prstTxWarp prst="textNoShape">
              <a:avLst/>
            </a:prstTxWarp>
          </a:bodyPr>
          <a:lstStyle/>
          <a:p>
            <a:pPr defTabSz="914186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178" name="AutoShape 2" descr="data:image/jpeg;base64,/9j/4AAQSkZJRgABAQAAAQABAAD/2wCEAAkGBxIQEBQUEhQUFBQUFhcWFRcWFRQUFBUVFRQWFxUUFBYYHCggGRomHBUVITIhJSkrMC4uFx8zODMsNygtLisBCgoKDg0OGxAQGywkICQsLCwsLywsLCwsLCwsLCwsLCwsLCwsLCwsLCwsLCwsLCwsLCwsLCwsLCwsLCwsLCwsLP/AABEIAKwA2AMBEQACEQEDEQH/xAAbAAABBQEBAAAAAAAAAAAAAAAAAQIEBQYDB//EADoQAAIBAgMFBgQFAgYDAAAAAAECAAMRBCExBQYSQVETImFxgZEUMqHBB0JSsdGC4SMzcpLC8Bdiov/EABoBAQADAQEBAAAAAAAAAAAAAAABAwQCBQb/xAAxEQACAgICAQMDAwMCBwAAAAAAAQIDBBEhMRIiMkEFUWETFJFxofCBsRUjM0JS0eH/2gAMAwEAAhEDEQA/APbHeSkQMkgIAQAgBACAEAIAQAgBACAEAIAQAgBACAEAIAQAgBACAEgHRHgk5ySAgBACAEAIAQAgBACAEAIAQAgBACAEAIAQAgBAEJgHBMbTJsGH295z5Is/TlreiROisIAQBV1kASSAgBACAEAIAQAgBACAEAIAQAgBACAEAIAQAgBAKHerGmmtNNOPiJ8ltl7n6Sux8GjHjttsqFxoK2lZrNXsyqXoox5j9pdHo8+ziTJU6OAgCrrIAkkBAEgBACAEAIAQAgBACAEAIAQBYAQAgBACAEASQDB/iRtyggWmCXrob2XMKptcOeR0NtcporwrLo7QjkxqlpmS2ZtpHqItQmkjGzPa/COshfTb/sWvPqPZqCKqqF+UABbG4tbLPnKdaK298j4ICAKusASAEAIAQAgBAEgBACAEAIAQDhjMUtJC7aD6k8pDels6jFyekQ8DthajhCLE6Z3v4ec5U9ls6fFbRZ3nZQEAWAEAIAQCp3p2wMFhalbLiAsgOhdsl8xz9JbRV+pNROZy8Y7PCTVLMWYlmYksTmSTqT4z6GOlwjznySOO4liZzo9V/DLaZrYQ02N2oNw/0MLp/wAh6Tw/qFahb5Lpm7HluOvsa6YS8IAq6wAgBACAJACAEAIAQAgEbG41KQHFqflA1PWct6O4Qc3wNwW0Eq3AyYag206jwhS2TOtw7Jc6KzPb84mnTwbF3CG47Mal2H5QOf2nUKJ3Pxh2dwsUJbfR5xs3ehqdVH4OLhuQGJUE2tqPOcXYeRRB2OPX+bNUbK7X4b1s2eC/EWi3+bSdD1Uhx9jMkcuL7WhLCl/2s0GB3kwlbJK9O5/Kx4G9mteXxurl0yiVFke0WgMsKSLi9oLTIU5sRewtkOpkOWiyFbn0OwmMWqCV5GxHMGE9kTg4PTO/FOjg8x/GHaN3w9AHIBqrDxJ4U+gf3npYEdKUv9DNkPpHnaVJ6SZmJCvO0znRvPwirWr4heTU0Pqrkf8AMzz/AKkvRF/k0Y3uZ6feeQbAvAHLrACAJACAEAIAhNpAEVwdCD5ZxslrXYt5JAXgGQ3+qNSFKqPlF0PgTYg/Q+0pt40zVjyS2mUG7u8SpWNRrsAhFl5k2sM/KZ3kRre2Xur9VeMTTYXfWi3+Yr0/H5x9M4hnQfuWjieBNe17MJ+JW2+3xKBCWpU07rAHhLPm588lHpPovpd9Pg/GS2/5MN1VkH6kzLNiQVnsNprT6Zn6ezTYLd416KVKNZGLKCVdShDcxxC41vynxWRgeE3FM9evNbXqWzpsTdepieLidKaK7IT87FkNm4QOXiTKI4km+TuWZFL0m33LwKYda4Vna1ZqYLMT3E4bAKO6MydBNldUYLgw2Wym+TP737W7HGEhlIZV0N+EgWKm2h5+sqnJeXDL6ZJR8X2SN2d5UplzU4rPwgEC47t7k+8rWTCuWpFk6JWxTho1NHblCp8lRSehPC3sZphfXLqSMs6LIdxZ5J+I2JZ8e5YEAKgW+hAGo6i5M9zF0qlo8633GZWakyskUjadxOTefhSCMRVYghTSABsbElxkDzOUwfUJRcUt/P3NGPFpt6PUleeUahwMgD0OYgDoAkAIAQBIBQbzY402pr+Uhj5kED7/AFlVjNWMk9sqNnbXIxVMLo7cLDqDf9pzF8lt0U4s0e0dv4XDkCrWRCeV7t5kC5A8TO5WQjw2ZI1Tl0mSsNi6dVeKm6up5qwYfSdJp8pnLi09NHlG/G2O3xrre6UT2ajlcfOfO+XpPMypuU/6FEuWUtWvw2ZciP8Aucza+Dqm2Vc1JE2jXLIHKsEN7G1xkbZ209bSyWLZFbS2j3oZdU/nQzEY6ki3d1A8wb+Q5ziFNk3qCey2dsIrcnwZ/HbRpVL9nTH+o93XwH3n0eBTlVzSssetb131/U8jKvpmn4x/1N1ujj0o4ZALZi58znKMyblfLf3LaY6rQtXbFq3dqKl88yACf2lUJpcNld1bfKRZDGjD4WsznjDF31sC1Q5LdTpcid2SSi2ZJScFsxeFqDnnPH0ebOUpScm+WSady4VBctkBcDPzOUhQc3pdm76blfo2eMvaztVVkyqKyf6lIHoTkfeROmyPaPpIX1y6YuJwzVKDuU7SnTUsS3y+Sk8/KX437je620UZMqEtTSf+5df+N8OVH+JVVudiCt+gDAn6z6GvLtgtS5/z8Hh2VQk9xWiLjtwKdCm1Q1nYLnwlVHFnped2fUJKL4IrxlKaRb7Nx6hLCwA0AytPI229s9jSXCNdsyoXpKx5iaYvaPOsSUmkTRBwdE1HnBI3EYhaYu3oOZPhIb0dRi5PSIdPa6FgrXW+QJ0v58pypotlQ0iwnZQJAEJgGL/ETaSKqUrA1D3wb/5a6et88vDyminFVyblwjuFjg+DA4qrUFiGII0IJB9xO5/S14tKT38FyyueVwVPF/fr6z52UHCTjLs9KMk1tHbC4l6TcVN2Q9VJU/SE3F7QcU1pnGspdixJ4mJYnW5JuSfWRsyzwq5crgm7K2TVxV+EqFGRY6X6ADUzqNTZjeHJPW0TMXga2FVVY8Q0DC/sRynpUvUUvsRKpw7KpcElZn40Dd71GQ5iXQm49FevuWOC3cpcV+ztTCMW4na3EPlvY3trpLf3E+0yPFfJPobN4wLMEy0VbIPBRMck5vyk+TVG3xWl0Vm3dmmkQ1ywORvyP8TLfBrk0UW+XBVBzbhubdLm2XhKN/BdOuM1qS2LTcjQyGYrPp1UuuCTSxpDL1BB9jJgmpJnn24cqGntF5jtru1Col/mUr75feer2XGiVXr4bshZQQg/pUgkWHgJz5pcIujS5cmmTEXBtbi5Xva/K9uU6T2uCuUXF6ZgauNq4qoxrNcI7KAp7l0YqeEdMtTnPCzr5wlpvb/sjfXZCMPQv5JFLZ5F7OR6Sj/ik0vatkef3IdLaWIw7FVqutuV7j2OUvryJa8os2fp12R20XOD33xC/wCYqVB5FG9xl9Jqjm2LtbKZYNb6ejRbH3vpV6ip2dRXYgCw4x6kaDxtNNeXGfGmZLcSUFvaJG9dZk7Nvy94H/VkR9Ly+wjH1yZHam1LqfIynZr0autvXQpU1DN2lThXiCZ97hF7tprEsuuHztmWOJZN9aRQYzfauzf4aogHIjjJ8CeXpMk86xv08GyOBBL1PZY7P32ptlWU0z+oXZP5EvrzYP38GezBmvbyYTe/aYqY2qwN1uFUjQhVGnhrPosOcXUvF7MMouL1JaK6pXuNZr2cibPag6OlRO8pujqeF+E6gkZMARzB1nkZtMXLbRZCyUPayLXp8JAVuIE2uRYjxNtZ5csVb4ZqjlvXqRwxezaznuOCP0/If7+8ft9dFFmROfyabdjFdhRFNrBlLBswc731HpOmmuGaKOYImbS2gHFiAfOc2WfpryXZd+mp+lldga60mJKBuI3OduVspRDMmvdyTPBg/bwTtp7VRqVqYIJIuCNAM9dDnaallVy/Bkli2R/JFwWO8bS5c9FDWjptGqroQQCDyN/tDW+wm10Zw4ZT8rEeB7w99ZVLHi+i2OVNd8nAYas47gW2f5gDl0vKv27X5Jty5a1BFlsPd+rVYg8KhHAfO50BsLa5fvO3S3r8GCcZTacjV7Q2Vh0Q9oeEHTPMnUAfSXWWRgtyZprrlY9RQmz9q28JUmegzvW3gWm2hNxy5W0vOXeq3ycSodq2vgzeHxfDqOZPubmeFbXKUnJ/Jy6pR+C4wmLBGsxzho5O/wADQqk9oXVsrMrWy6FTcH2nrfS642wlGXw1/cO+dftIeJ2IVq0qdOordrxZsCpVU4bk21+YdJtlhc8Mtjn/APkjV7m4BKOKxHASwQUadzqWIL1COmq5TXVTGtcGS26Vj5E/Ezbnw+HWktu0rk5kX4US3Ewvle7KB5mc32eK0b/pWKrrHKXS/wBzyytXdhm5mRzbWme/HDpi9pErZuPL3RrlgL3AJuo1JtpaZ5Ut+1GS+Kr56RPDX8ZSVDgI2To64fZzVzwqobrfQeZOktpdie6tors8NamV23djVcNYlO5+oMGUefMes+mwci2fpta38fc8fIrguYFNhQWqgDUg/wA/aXZS3EzFjWwTAA2PzDl1ymAkucJsptTlIII60Ecki44jfU36TNJ7Z6ddfjHQ+thAoyJJ6nOVWQ81oti/EgpUB0IPWee012aE99DxIOhGsMzlO4Skn6TicItepHNcTxDL5Rlfr5CenU7GvWeRcqk9VnXB7IqOwCqSTY9BbreaG0uymMXJ6RaYfdutRVeMD+lr2kKSZ1KmS7LvZWEFINYfMeJsybmwH2nWivRm97u7iV4GPeS7gnisb2Xhv8osDkJzHErsl5SRxdnWUw8IPsg0KN/zEeRm149b+DzY518FpP8AkWpkcz7zyvqGL4P9SPR7f0nOlbuqztdMJ5h7Z0p1CuhtOJQjLtHMq4y7RNoValXPUDmMrnpNeBWq5S18pf8Aw83KjWva+Sbs6lUbE8+5Ty/qbP8AYT00YzbbBwopMbau4Zjcm7ZC+fgBJIMN+KtfixiL+mkP/pmJmPJ92j6b6OtUt/dmN48pnPWbOFDHvh6yVaZ7yG/mOa+ollctPZiyoKyDizSYrFq540AUtn3bANf9S6eus1WY8LOWj5qvIsq4I4xhYkaW6an15SivCinuT2XzzpPiK0a/dZ1SjcCxYkt1JGWfpL3FRektEVtyjtvY7b2LVkZTmCCLTnentHetrTMlhmpUM6Kkva3aVM2HXhXQeesjI+pTnxHg4rwkuZMk4PbVWmc7OOjDP0ImWGVZHvkuni1y64LXF7wUnw9QAMtQrYAi975GxHhNccqElroy/tZxkvlGew2J0nJq2S6mIuJIKxmB1GY0Oh9xnLVGM46a2YrZShPyi9CGuy2z4gTbPUeo1meeFF+16LYZskvUtnX4HtWF6jDwsLegl9dEIdFFl87Oy13b2ElWmS7MQHdbDK/CxGZ1lpQaA11pVuEWACrp+0psfJtx4rx2WlXFBlnOy7Ri6G9xVitVAwBI4kyNgcsjlOI5LXEimWKnzFme2hjmq13qZ2ZsvBRkonoVZFbWkzx8nEuTba/g7YbEzWmedKJ2rMCMwCPEAic2x8oNM6x5eFqaHUKIOhK+tx7H7WnkTx4S+D6KGTZH5J2yMIKqhnYKLk5DUDmb+UolhfCkXSzZNcLRqty8CvwlNiM3HEfUm37zXGtRe1+P7GNtmpo4YDlLDkmYemAw8x+8kHlX4oLbGIf1Ul+jMJjyF6j6X6Q/+S1+TH3lB6jIeJGs6Rns6LrY1I1KCEXyuv8AtJE3wfpPmMiOrGiVQwbGoVsb2vOyhmg2dSemCo9vGYMnKjXPx/kuql4rkZjMJUcd6wHhmZmnmJrUUXfqpdFBUQqSDKk9m2E1JbQ2dHQWkAOGdRnKPTIcUxDWzte/2muqxy7RTJJDKVIu54c7AE+811mK/wCB9XCkFLg5uB73lhmL/CbN6iAXWHwgWmyKxpXv3ksCpOZYXyvDWwnpmV2dg2Ut3+O7GxN8xc2Y+JEiOFpd8mxXv5RcV2rdkwWwYjIx+0m0+UdO6OzDkEGxyI1nltNPTNKe0AkEiq1tJbC+yHtZntxabffH/wBnda5NhbMkAW85uqzZT9Ljv+h5d/0yFfrjLWvuW64QqCSDkCfadaOtl7u7sq9JLjLhH7SdEmz2fhRTUKoAAFgBkAOgkAskWASKIzHmP3kgyu9m6qY4KeIpUQEK1rixsSrDmLiU2V+Z6GJmyx29LaZiK34eYwHJqDDrxuv04D+8oePI9VfVaGuU9/5+Ttg/w2qE/wCPVUDmtMEn/cwFvadxo+5mu+pxa1Bfya/B7BpUUCIoCqLAa/XmZpSSWkeRKbk9skfCKvIe3KScGZp1Lknqb+8+ZnLyk5P5LjrWfKQgZvatJS1zroCDYj+fIzbiacvGXTJ85R5iVvERr3h1GvqP4mmzEa5jyaa8uL4nwP7UcjfwGvtMyrk3rRpdkUt7B8LVqDusq+Bvf/cJthiJcyMc8vfCOmytjVahZQUBRrNmdTmLZZzQ46RVCfL/ACbPZG7C0VJvxM1rm1hYcgJEZaLJ1+fyJjMZSoEAoWbmLWt6mcW5UYcaOa8Sc/wSsJjaNX5WsejZH+87ryIT6ZVZj2Q7RA3nxPZUrDIueH01b/vjNVa2yqK5KLB18hNSZYW4r3E6BmdtYHiqFlaxPIi6n7iYMrHjKXl9zuN8of0Kp6Tr8y+q94fyPaefKia65NMMiEu+DrgsK1Y2p2PiTZR5mcV1Sm9HVlsYLZod2d3y9VhUYf4TqTw58WQIUE8ss56dcY1+08e7zu8XP4+Df4fZyjkIO0WVGgBykEklUgHULAOtMZjzEAYVg62c2pyAcmpwQcmpwCJj1tTc9Fb9jObH6X/QlGKpNlPmy4c75QCj2kbgy+p6eyGVyC895MqOlBO+f+8hJBaYfDNyggt9kYXsXYlrmoeK3Swt95xYzRjrls0tLFi0rNOjM7zsCynnn7ZTHlJcGmjtlFMZoExV6gAdmIW/Dc3te19fITVTl219Pf8AUonjVz+NHAUmUi2Y+vtPTp+o1y4lwzHPEnHrksaFeejFpraZle1wzhtDO0ru9pxIjFbKx6KT7CZjgs9l4Q8K2yyH7QHyand3Z3ZGoSbmo3F5ZWtA0aWkkgElVgHRVgDwIA+mMx5iQBDJJGEQBhEAYVkAiYyjxIw6gj3FpzJbTQR56txkciMiDqCJ844tcMu2I7yUiSq2gcpdBEMsMJsB+BLix4RcdDPahvxSf2Kn2SKO7bipxXHDw2tne/8AEsILejs7hgEDbeMWmVQKDU1v+hfPx6eErsa6NeLU5c/BGXarW+UyvZr/AE2VeJxbVH72XTy/mY8mD3s0VrxWhkyFooggUCALpLa7bK36Hr/PscThCS9SO2DoGs4W3In0n0EXa6t2pJ/g8a5QUtQ6LQ7uuyMAQCQRne3rOGUF9s7Y3ZooNiQBe3XnOQXWHw1oBNRIB1VYA8CAOAgD01EAaRAGkQBLQBCsgHNkgFdj9i0q2bL3v1DJvUjWUWY8J8tHSeirfdKn+t/p/Eo/Y1/dk+Z1wu7tGmeILdhozd4jy6S6vHhDpEOWyd8MOk0HIx6AgkjVlCgk5AZnyEkHm74g1HZzq5J8hyHtMre+T2q4qMdIlUnyg7IWPS4Mh8kMjU6zDQ8Q6Nkw8m5+vvOLMRSXlAyQy3B+M+SVRxCtloehyP8AeYbK5Q9yN0LIzXpZ2+p6TmEJTeokznGC3Ifi8FYUmLG5qqth8ud/4nr0Y8alvtnkZGTKzjpG42Zs+nSFkW19TqTbqZqlJyMzZb0qInJBKWnIB0VYB0AgDwIA4QB0AcgzEAbACAJaAIRAEtIA0iANKwDmUgDCsA5uskkpN5n4MLVP/oR75fecy6LKVuaR5vTmc9dHdXkHQysZJBXJqfOXV9HmZK1M6unca/IE/SdtJ8MoTae0WeComw1OQ1Nzp1nMK4w9qOp2Sn7mXGH2Y1VqdzYI4fS97Xy8NZYVm1w9OQQTaawDsogHQCAOtAHAQBwEAUQBy6iQBskBACAJAEIgDbQBCIA0iANIgHGoIJM7vmp+Dq+Q9uIXM4n0y6j/AKiPN0MoPVR1DQBrmAO2Rhu0NTw4frxfxLqzBl9onVsA3A1gT3Ty8JYZC52Ls0mmpIIuL5jOCDTYTB2gFlSpwQSEWAdlEAcBAHAQBYAogCwBy6iQBJICAJACAJAEMAQiANMAaRAGMsEkbE4cOpVgCCLEHQg8pBKbT2jzvbG59akSaINROQ/OvgR+bzlTh9j0KsmL93Bn6qshs6sp6MCv7yvRpTT6OmHwlSsbU0Zz4Akep0ElJsiUortm03d3YNBCali7kFrZhQt7LfnqZdGOkebfYpvgv6OzwOU7KCUuHgHZaUEHUJAHqsAeBAHAQBYAsAUQBYAq6iQB1RbGAMkgIAkAIAloAhEAQiAJaANKwSNKwBhpwBDRkE7DspI2KKcEChIA4LBAvDAFtAHAQBbQBYAogCwAgCwDpSW5kA7ESCRvZiCA7IQBOyEAOxEAOxEAOxEAOwEATsFjYD4dY2SHw6xsB8OsbAfDrGwHw6ydgPh1jYD4dZGyA+HWNgPh1jZIfDrGyBewEbAdiIAdiIAdiIAdiI2A7IQBRSEAdBJ//9k="/>
          <p:cNvSpPr>
            <a:spLocks noChangeAspect="1" noChangeArrowheads="1"/>
          </p:cNvSpPr>
          <p:nvPr/>
        </p:nvSpPr>
        <p:spPr bwMode="auto">
          <a:xfrm>
            <a:off x="103909" y="-127467"/>
            <a:ext cx="277091" cy="26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048" tIns="41025" rIns="82048" bIns="41025" numCol="1" anchor="t" anchorCtr="0" compatLnSpc="1">
            <a:prstTxWarp prst="textNoShape">
              <a:avLst/>
            </a:prstTxWarp>
          </a:bodyPr>
          <a:lstStyle/>
          <a:p>
            <a:pPr defTabSz="914186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179" name="AutoShape 2" descr="data:image/jpeg;base64,/9j/4AAQSkZJRgABAQAAAQABAAD/2wCEAAkGBxIQEBQUEhQUFBQUFhcWFRcWFRQUFBUVFRQWFxUUFBYYHCggGRomHBUVITIhJSkrMC4uFx8zODMsNygtLisBCgoKDg0OGxAQGywkICQsLCwsLywsLCwsLCwsLCwsLCwsLCwsLCwsLCwsLCwsLCwsLCwsLCwsLCwsLCwsLCwsLP/AABEIAKwA2AMBEQACEQEDEQH/xAAbAAABBQEBAAAAAAAAAAAAAAAAAQIEBQYDB//EADoQAAIBAgMFBgQFAgYDAAAAAAECAAMRBCExBQYSQVETImFxgZEUMqHBB0JSsdGC4SMzcpLC8Bdiov/EABoBAQADAQEBAAAAAAAAAAAAAAABAwQCBQb/xAAxEQACAgICAQMDAwMCBwAAAAAAAQIDBBEhMRIiMkEFUWETFJFxofCBsRUjM0JS0eH/2gAMAwEAAhEDEQA/APbHeSkQMkgIAQAgBACAEAIAQAgBACAEAIAQAgBACAEAIAQAgBACAEgHRHgk5ySAgBACAEAIAQAgBACAEAIAQAgBACAEAIAQAgBAEJgHBMbTJsGH295z5Is/TlreiROisIAQBV1kASSAgBACAEAIAQAgBACAEAIAQAgBACAEAIAQAgBAKHerGmmtNNOPiJ8ltl7n6Sux8GjHjttsqFxoK2lZrNXsyqXoox5j9pdHo8+ziTJU6OAgCrrIAkkBAEgBACAEAIAQAgBACAEAIAQBYAQAgBACAEASQDB/iRtyggWmCXrob2XMKptcOeR0NtcporwrLo7QjkxqlpmS2ZtpHqItQmkjGzPa/COshfTb/sWvPqPZqCKqqF+UABbG4tbLPnKdaK298j4ICAKusASAEAIAQAgBAEgBACAEAIAQDhjMUtJC7aD6k8pDels6jFyekQ8DthajhCLE6Z3v4ec5U9ls6fFbRZ3nZQEAWAEAIAQCp3p2wMFhalbLiAsgOhdsl8xz9JbRV+pNROZy8Y7PCTVLMWYlmYksTmSTqT4z6GOlwjznySOO4liZzo9V/DLaZrYQ02N2oNw/0MLp/wAh6Tw/qFahb5Lpm7HluOvsa6YS8IAq6wAgBACAJACAEAIAQAgEbG41KQHFqflA1PWct6O4Qc3wNwW0Eq3AyYag206jwhS2TOtw7Jc6KzPb84mnTwbF3CG47Mal2H5QOf2nUKJ3Pxh2dwsUJbfR5xs3ehqdVH4OLhuQGJUE2tqPOcXYeRRB2OPX+bNUbK7X4b1s2eC/EWi3+bSdD1Uhx9jMkcuL7WhLCl/2s0GB3kwlbJK9O5/Kx4G9mteXxurl0yiVFke0WgMsKSLi9oLTIU5sRewtkOpkOWiyFbn0OwmMWqCV5GxHMGE9kTg4PTO/FOjg8x/GHaN3w9AHIBqrDxJ4U+gf3npYEdKUv9DNkPpHnaVJ6SZmJCvO0znRvPwirWr4heTU0Pqrkf8AMzz/AKkvRF/k0Y3uZ6feeQbAvAHLrACAJACAEAIAhNpAEVwdCD5ZxslrXYt5JAXgGQ3+qNSFKqPlF0PgTYg/Q+0pt40zVjyS2mUG7u8SpWNRrsAhFl5k2sM/KZ3kRre2Xur9VeMTTYXfWi3+Yr0/H5x9M4hnQfuWjieBNe17MJ+JW2+3xKBCWpU07rAHhLPm588lHpPovpd9Pg/GS2/5MN1VkH6kzLNiQVnsNprT6Zn6ezTYLd416KVKNZGLKCVdShDcxxC41vynxWRgeE3FM9evNbXqWzpsTdepieLidKaK7IT87FkNm4QOXiTKI4km+TuWZFL0m33LwKYda4Vna1ZqYLMT3E4bAKO6MydBNldUYLgw2Wym+TP737W7HGEhlIZV0N+EgWKm2h5+sqnJeXDL6ZJR8X2SN2d5UplzU4rPwgEC47t7k+8rWTCuWpFk6JWxTho1NHblCp8lRSehPC3sZphfXLqSMs6LIdxZ5J+I2JZ8e5YEAKgW+hAGo6i5M9zF0qlo8633GZWakyskUjadxOTefhSCMRVYghTSABsbElxkDzOUwfUJRcUt/P3NGPFpt6PUleeUahwMgD0OYgDoAkAIAQBIBQbzY402pr+Uhj5kED7/AFlVjNWMk9sqNnbXIxVMLo7cLDqDf9pzF8lt0U4s0e0dv4XDkCrWRCeV7t5kC5A8TO5WQjw2ZI1Tl0mSsNi6dVeKm6up5qwYfSdJp8pnLi09NHlG/G2O3xrre6UT2ajlcfOfO+XpPMypuU/6FEuWUtWvw2ZciP8Aucza+Dqm2Vc1JE2jXLIHKsEN7G1xkbZ209bSyWLZFbS2j3oZdU/nQzEY6ki3d1A8wb+Q5ziFNk3qCey2dsIrcnwZ/HbRpVL9nTH+o93XwH3n0eBTlVzSssetb131/U8jKvpmn4x/1N1ujj0o4ZALZi58znKMyblfLf3LaY6rQtXbFq3dqKl88yACf2lUJpcNld1bfKRZDGjD4WsznjDF31sC1Q5LdTpcid2SSi2ZJScFsxeFqDnnPH0ebOUpScm+WSady4VBctkBcDPzOUhQc3pdm76blfo2eMvaztVVkyqKyf6lIHoTkfeROmyPaPpIX1y6YuJwzVKDuU7SnTUsS3y+Sk8/KX437je620UZMqEtTSf+5df+N8OVH+JVVudiCt+gDAn6z6GvLtgtS5/z8Hh2VQk9xWiLjtwKdCm1Q1nYLnwlVHFnped2fUJKL4IrxlKaRb7Nx6hLCwA0AytPI229s9jSXCNdsyoXpKx5iaYvaPOsSUmkTRBwdE1HnBI3EYhaYu3oOZPhIb0dRi5PSIdPa6FgrXW+QJ0v58pypotlQ0iwnZQJAEJgGL/ETaSKqUrA1D3wb/5a6et88vDyminFVyblwjuFjg+DA4qrUFiGII0IJB9xO5/S14tKT38FyyueVwVPF/fr6z52UHCTjLs9KMk1tHbC4l6TcVN2Q9VJU/SE3F7QcU1pnGspdixJ4mJYnW5JuSfWRsyzwq5crgm7K2TVxV+EqFGRY6X6ADUzqNTZjeHJPW0TMXga2FVVY8Q0DC/sRynpUvUUvsRKpw7KpcElZn40Dd71GQ5iXQm49FevuWOC3cpcV+ztTCMW4na3EPlvY3trpLf3E+0yPFfJPobN4wLMEy0VbIPBRMck5vyk+TVG3xWl0Vm3dmmkQ1ywORvyP8TLfBrk0UW+XBVBzbhubdLm2XhKN/BdOuM1qS2LTcjQyGYrPp1UuuCTSxpDL1BB9jJgmpJnn24cqGntF5jtru1Col/mUr75feer2XGiVXr4bshZQQg/pUgkWHgJz5pcIujS5cmmTEXBtbi5Xva/K9uU6T2uCuUXF6ZgauNq4qoxrNcI7KAp7l0YqeEdMtTnPCzr5wlpvb/sjfXZCMPQv5JFLZ5F7OR6Sj/ik0vatkef3IdLaWIw7FVqutuV7j2OUvryJa8os2fp12R20XOD33xC/wCYqVB5FG9xl9Jqjm2LtbKZYNb6ejRbH3vpV6ip2dRXYgCw4x6kaDxtNNeXGfGmZLcSUFvaJG9dZk7Nvy94H/VkR9Ly+wjH1yZHam1LqfIynZr0autvXQpU1DN2lThXiCZ97hF7tprEsuuHztmWOJZN9aRQYzfauzf4aogHIjjJ8CeXpMk86xv08GyOBBL1PZY7P32ptlWU0z+oXZP5EvrzYP38GezBmvbyYTe/aYqY2qwN1uFUjQhVGnhrPosOcXUvF7MMouL1JaK6pXuNZr2cibPag6OlRO8pujqeF+E6gkZMARzB1nkZtMXLbRZCyUPayLXp8JAVuIE2uRYjxNtZ5csVb4ZqjlvXqRwxezaznuOCP0/If7+8ft9dFFmROfyabdjFdhRFNrBlLBswc731HpOmmuGaKOYImbS2gHFiAfOc2WfpryXZd+mp+lldga60mJKBuI3OduVspRDMmvdyTPBg/bwTtp7VRqVqYIJIuCNAM9dDnaallVy/Bkli2R/JFwWO8bS5c9FDWjptGqroQQCDyN/tDW+wm10Zw4ZT8rEeB7w99ZVLHi+i2OVNd8nAYas47gW2f5gDl0vKv27X5Jty5a1BFlsPd+rVYg8KhHAfO50BsLa5fvO3S3r8GCcZTacjV7Q2Vh0Q9oeEHTPMnUAfSXWWRgtyZprrlY9RQmz9q28JUmegzvW3gWm2hNxy5W0vOXeq3ycSodq2vgzeHxfDqOZPubmeFbXKUnJ/Jy6pR+C4wmLBGsxzho5O/wADQqk9oXVsrMrWy6FTcH2nrfS642wlGXw1/cO+dftIeJ2IVq0qdOordrxZsCpVU4bk21+YdJtlhc8Mtjn/APkjV7m4BKOKxHASwQUadzqWIL1COmq5TXVTGtcGS26Vj5E/Ezbnw+HWktu0rk5kX4US3Ewvle7KB5mc32eK0b/pWKrrHKXS/wBzyytXdhm5mRzbWme/HDpi9pErZuPL3RrlgL3AJuo1JtpaZ5Ut+1GS+Kr56RPDX8ZSVDgI2To64fZzVzwqobrfQeZOktpdie6tors8NamV23djVcNYlO5+oMGUefMes+mwci2fpta38fc8fIrguYFNhQWqgDUg/wA/aXZS3EzFjWwTAA2PzDl1ymAkucJsptTlIII60Ecki44jfU36TNJ7Z6ddfjHQ+thAoyJJ6nOVWQ81oti/EgpUB0IPWee012aE99DxIOhGsMzlO4Skn6TicItepHNcTxDL5Rlfr5CenU7GvWeRcqk9VnXB7IqOwCqSTY9BbreaG0uymMXJ6RaYfdutRVeMD+lr2kKSZ1KmS7LvZWEFINYfMeJsybmwH2nWivRm97u7iV4GPeS7gnisb2Xhv8osDkJzHErsl5SRxdnWUw8IPsg0KN/zEeRm149b+DzY518FpP8AkWpkcz7zyvqGL4P9SPR7f0nOlbuqztdMJ5h7Z0p1CuhtOJQjLtHMq4y7RNoValXPUDmMrnpNeBWq5S18pf8Aw83KjWva+Sbs6lUbE8+5Ty/qbP8AYT00YzbbBwopMbau4Zjcm7ZC+fgBJIMN+KtfixiL+mkP/pmJmPJ92j6b6OtUt/dmN48pnPWbOFDHvh6yVaZ7yG/mOa+ollctPZiyoKyDizSYrFq540AUtn3bANf9S6eus1WY8LOWj5qvIsq4I4xhYkaW6an15SivCinuT2XzzpPiK0a/dZ1SjcCxYkt1JGWfpL3FRektEVtyjtvY7b2LVkZTmCCLTnentHetrTMlhmpUM6Kkva3aVM2HXhXQeesjI+pTnxHg4rwkuZMk4PbVWmc7OOjDP0ImWGVZHvkuni1y64LXF7wUnw9QAMtQrYAi975GxHhNccqElroy/tZxkvlGew2J0nJq2S6mIuJIKxmB1GY0Oh9xnLVGM46a2YrZShPyi9CGuy2z4gTbPUeo1meeFF+16LYZskvUtnX4HtWF6jDwsLegl9dEIdFFl87Oy13b2ElWmS7MQHdbDK/CxGZ1lpQaA11pVuEWACrp+0psfJtx4rx2WlXFBlnOy7Ri6G9xVitVAwBI4kyNgcsjlOI5LXEimWKnzFme2hjmq13qZ2ZsvBRkonoVZFbWkzx8nEuTba/g7YbEzWmedKJ2rMCMwCPEAic2x8oNM6x5eFqaHUKIOhK+tx7H7WnkTx4S+D6KGTZH5J2yMIKqhnYKLk5DUDmb+UolhfCkXSzZNcLRqty8CvwlNiM3HEfUm37zXGtRe1+P7GNtmpo4YDlLDkmYemAw8x+8kHlX4oLbGIf1Ul+jMJjyF6j6X6Q/+S1+TH3lB6jIeJGs6Rns6LrY1I1KCEXyuv8AtJE3wfpPmMiOrGiVQwbGoVsb2vOyhmg2dSemCo9vGYMnKjXPx/kuql4rkZjMJUcd6wHhmZmnmJrUUXfqpdFBUQqSDKk9m2E1JbQ2dHQWkAOGdRnKPTIcUxDWzte/2muqxy7RTJJDKVIu54c7AE+811mK/wCB9XCkFLg5uB73lhmL/CbN6iAXWHwgWmyKxpXv3ksCpOZYXyvDWwnpmV2dg2Ut3+O7GxN8xc2Y+JEiOFpd8mxXv5RcV2rdkwWwYjIx+0m0+UdO6OzDkEGxyI1nltNPTNKe0AkEiq1tJbC+yHtZntxabffH/wBnda5NhbMkAW85uqzZT9Ljv+h5d/0yFfrjLWvuW64QqCSDkCfadaOtl7u7sq9JLjLhH7SdEmz2fhRTUKoAAFgBkAOgkAskWASKIzHmP3kgyu9m6qY4KeIpUQEK1rixsSrDmLiU2V+Z6GJmyx29LaZiK34eYwHJqDDrxuv04D+8oePI9VfVaGuU9/5+Ttg/w2qE/wCPVUDmtMEn/cwFvadxo+5mu+pxa1Bfya/B7BpUUCIoCqLAa/XmZpSSWkeRKbk9skfCKvIe3KScGZp1Lknqb+8+ZnLyk5P5LjrWfKQgZvatJS1zroCDYj+fIzbiacvGXTJ85R5iVvERr3h1GvqP4mmzEa5jyaa8uL4nwP7UcjfwGvtMyrk3rRpdkUt7B8LVqDusq+Bvf/cJthiJcyMc8vfCOmytjVahZQUBRrNmdTmLZZzQ46RVCfL/ACbPZG7C0VJvxM1rm1hYcgJEZaLJ1+fyJjMZSoEAoWbmLWt6mcW5UYcaOa8Sc/wSsJjaNX5WsejZH+87ryIT6ZVZj2Q7RA3nxPZUrDIueH01b/vjNVa2yqK5KLB18hNSZYW4r3E6BmdtYHiqFlaxPIi6n7iYMrHjKXl9zuN8of0Kp6Tr8y+q94fyPaefKia65NMMiEu+DrgsK1Y2p2PiTZR5mcV1Sm9HVlsYLZod2d3y9VhUYf4TqTw58WQIUE8ss56dcY1+08e7zu8XP4+Df4fZyjkIO0WVGgBykEklUgHULAOtMZjzEAYVg62c2pyAcmpwQcmpwCJj1tTc9Fb9jObH6X/QlGKpNlPmy4c75QCj2kbgy+p6eyGVyC895MqOlBO+f+8hJBaYfDNyggt9kYXsXYlrmoeK3Swt95xYzRjrls0tLFi0rNOjM7zsCynnn7ZTHlJcGmjtlFMZoExV6gAdmIW/Dc3te19fITVTl219Pf8AUonjVz+NHAUmUi2Y+vtPTp+o1y4lwzHPEnHrksaFeejFpraZle1wzhtDO0ru9pxIjFbKx6KT7CZjgs9l4Q8K2yyH7QHyand3Z3ZGoSbmo3F5ZWtA0aWkkgElVgHRVgDwIA+mMx5iQBDJJGEQBhEAYVkAiYyjxIw6gj3FpzJbTQR56txkciMiDqCJ844tcMu2I7yUiSq2gcpdBEMsMJsB+BLix4RcdDPahvxSf2Kn2SKO7bipxXHDw2tne/8AEsILejs7hgEDbeMWmVQKDU1v+hfPx6eErsa6NeLU5c/BGXarW+UyvZr/AE2VeJxbVH72XTy/mY8mD3s0VrxWhkyFooggUCALpLa7bK36Hr/PscThCS9SO2DoGs4W3In0n0EXa6t2pJ/g8a5QUtQ6LQ7uuyMAQCQRne3rOGUF9s7Y3ZooNiQBe3XnOQXWHw1oBNRIB1VYA8CAOAgD01EAaRAGkQBLQBCsgHNkgFdj9i0q2bL3v1DJvUjWUWY8J8tHSeirfdKn+t/p/Eo/Y1/dk+Z1wu7tGmeILdhozd4jy6S6vHhDpEOWyd8MOk0HIx6AgkjVlCgk5AZnyEkHm74g1HZzq5J8hyHtMre+T2q4qMdIlUnyg7IWPS4Mh8kMjU6zDQ8Q6Nkw8m5+vvOLMRSXlAyQy3B+M+SVRxCtloehyP8AeYbK5Q9yN0LIzXpZ2+p6TmEJTeokznGC3Ifi8FYUmLG5qqth8ud/4nr0Y8alvtnkZGTKzjpG42Zs+nSFkW19TqTbqZqlJyMzZb0qInJBKWnIB0VYB0AgDwIA4QB0AcgzEAbACAJaAIRAEtIA0iANKwDmUgDCsA5uskkpN5n4MLVP/oR75fecy6LKVuaR5vTmc9dHdXkHQysZJBXJqfOXV9HmZK1M6unca/IE/SdtJ8MoTae0WeComw1OQ1Nzp1nMK4w9qOp2Sn7mXGH2Y1VqdzYI4fS97Xy8NZYVm1w9OQQTaawDsogHQCAOtAHAQBwEAUQBy6iQBskBACAJAEIgDbQBCIA0iANIgHGoIJM7vmp+Dq+Q9uIXM4n0y6j/AKiPN0MoPVR1DQBrmAO2Rhu0NTw4frxfxLqzBl9onVsA3A1gT3Ty8JYZC52Ls0mmpIIuL5jOCDTYTB2gFlSpwQSEWAdlEAcBAHAQBYAogCwBy6iQBJICAJACAJAEMAQiANMAaRAGMsEkbE4cOpVgCCLEHQg8pBKbT2jzvbG59akSaINROQ/OvgR+bzlTh9j0KsmL93Bn6qshs6sp6MCv7yvRpTT6OmHwlSsbU0Zz4Akep0ElJsiUortm03d3YNBCali7kFrZhQt7LfnqZdGOkebfYpvgv6OzwOU7KCUuHgHZaUEHUJAHqsAeBAHAQBYAsAUQBYAq6iQB1RbGAMkgIAkAIAloAhEAQiAJaANKwSNKwBhpwBDRkE7DspI2KKcEChIA4LBAvDAFtAHAQBbQBYAogCwAgCwDpSW5kA7ESCRvZiCA7IQBOyEAOxEAOxEAOxEAOwEATsFjYD4dY2SHw6xsB8OsbAfDrGwHw6ydgPh1jYD4dZGyA+HWNgPh1jZIfDrGyBewEbAdiIAdiIAdiIAdiI2A7IQBRSEAdBJ//9k="/>
          <p:cNvSpPr>
            <a:spLocks noChangeAspect="1" noChangeArrowheads="1"/>
          </p:cNvSpPr>
          <p:nvPr/>
        </p:nvSpPr>
        <p:spPr bwMode="auto">
          <a:xfrm>
            <a:off x="103909" y="-127467"/>
            <a:ext cx="277091" cy="26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048" tIns="41025" rIns="82048" bIns="41025" numCol="1" anchor="t" anchorCtr="0" compatLnSpc="1">
            <a:prstTxWarp prst="textNoShape">
              <a:avLst/>
            </a:prstTxWarp>
          </a:bodyPr>
          <a:lstStyle/>
          <a:p>
            <a:pPr defTabSz="914186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889819" y="4639511"/>
            <a:ext cx="789039" cy="479693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dirty="0" smtClean="0">
                <a:solidFill>
                  <a:srgbClr val="FFFFFF"/>
                </a:solidFill>
                <a:latin typeface="Georgia"/>
              </a:rPr>
              <a:t>1.2.4 Hull and Deck laminated</a:t>
            </a:r>
            <a:endParaRPr lang="en-GB" sz="700" dirty="0">
              <a:solidFill>
                <a:srgbClr val="FFFFFF"/>
              </a:solidFill>
              <a:latin typeface="Georgia"/>
            </a:endParaRPr>
          </a:p>
        </p:txBody>
      </p:sp>
      <p:cxnSp>
        <p:nvCxnSpPr>
          <p:cNvPr id="191" name="Elbow Connector 190"/>
          <p:cNvCxnSpPr>
            <a:endCxn id="189" idx="1"/>
          </p:cNvCxnSpPr>
          <p:nvPr/>
        </p:nvCxnSpPr>
        <p:spPr>
          <a:xfrm rot="16200000" flipH="1">
            <a:off x="2553133" y="4542671"/>
            <a:ext cx="589377" cy="83996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2889822" y="5179607"/>
            <a:ext cx="789039" cy="479693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txBody>
          <a:bodyPr rot="0" spcFirstLastPara="0" vertOverflow="overflow" horzOverflow="overflow" vert="horz" wrap="square" lIns="82030" tIns="41015" rIns="82030" bIns="410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72"/>
            <a:r>
              <a:rPr lang="en-GB" sz="700" dirty="0" smtClean="0">
                <a:solidFill>
                  <a:srgbClr val="FFFFFF"/>
                </a:solidFill>
                <a:latin typeface="Georgia"/>
              </a:rPr>
              <a:t>1.2.5 Cosmetics</a:t>
            </a:r>
          </a:p>
          <a:p>
            <a:pPr algn="ctr" defTabSz="913972"/>
            <a:r>
              <a:rPr lang="en-GB" sz="700" dirty="0" smtClean="0">
                <a:solidFill>
                  <a:srgbClr val="FFFFFF"/>
                </a:solidFill>
                <a:latin typeface="Georgia"/>
              </a:rPr>
              <a:t>(Sanded &amp; Primed)</a:t>
            </a:r>
          </a:p>
        </p:txBody>
      </p:sp>
      <p:cxnSp>
        <p:nvCxnSpPr>
          <p:cNvPr id="194" name="Elbow Connector 193"/>
          <p:cNvCxnSpPr>
            <a:endCxn id="192" idx="1"/>
          </p:cNvCxnSpPr>
          <p:nvPr/>
        </p:nvCxnSpPr>
        <p:spPr>
          <a:xfrm rot="16200000" flipH="1">
            <a:off x="2575073" y="5104705"/>
            <a:ext cx="542654" cy="86844"/>
          </a:xfrm>
          <a:prstGeom prst="bentConnector2">
            <a:avLst/>
          </a:prstGeom>
          <a:ln w="12700">
            <a:solidFill>
              <a:srgbClr val="DC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152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LOCK SHAPES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heme/theme1.xml><?xml version="1.0" encoding="utf-8"?>
<a:theme xmlns:a="http://schemas.openxmlformats.org/drawingml/2006/main" name="Consulting Report 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C0C0"/>
        </a:solidFill>
        <a:ln w="63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EW Consulting Report.potx" id="{0B376C6C-3B25-4DE7-BDF0-D937A399DC4D}" vid="{4AE10194-D035-41DF-B340-8A75964737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90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Consulting Report </vt:lpstr>
      <vt:lpstr>IMOCA 60 RC WORK BREAKDOWN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2006-08-16T00:00:00Z</dcterms:created>
  <dcterms:modified xsi:type="dcterms:W3CDTF">2017-06-13T10:24:41Z</dcterms:modified>
</cp:coreProperties>
</file>