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6858000" cx="9144000"/>
  <p:notesSz cx="9144000" cy="6858000"/>
  <p:embeddedFontLst>
    <p:embeddedFont>
      <p:font typeface="Quattrocento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2" roundtripDataSignature="AMtx7mhTwiq0yJW+rAH4Kkge1p7gEFNz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QuattrocentoSans-regular.fntdata"/><Relationship Id="rId47" Type="http://schemas.openxmlformats.org/officeDocument/2006/relationships/slide" Target="slides/slide42.xml"/><Relationship Id="rId49" Type="http://schemas.openxmlformats.org/officeDocument/2006/relationships/font" Target="fonts/Quattrocento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QuattrocentoSans-boldItalic.fntdata"/><Relationship Id="rId50" Type="http://schemas.openxmlformats.org/officeDocument/2006/relationships/font" Target="fonts/QuattrocentoSans-italic.fntdata"/><Relationship Id="rId52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cf342bd786eee53_9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cf342bd786eee53_9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cf342bd786eee53_9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cf342bd786eee53_43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cf342bd786eee53_43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cf342bd786eee53_37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cf342bd786eee53_37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cf342bd786eee53_16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cf342bd786eee53_16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3cf342bd786eee53_16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cf342bd786eee53_23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cf342bd786eee53_23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3cf342bd786eee53_23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Số nguyên chia cho 0 thì văng exception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Số thực chia cho 0 thì ra infinity :v</a:t>
            </a:r>
            <a:endParaRPr/>
          </a:p>
        </p:txBody>
      </p:sp>
      <p:sp>
        <p:nvSpPr>
          <p:cNvPr id="205" name="Google Shape;205;p14:notes"/>
          <p:cNvSpPr txBox="1"/>
          <p:nvPr>
            <p:ph idx="12" type="sldNum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2f172d3ba3_0_0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2f172d3ba3_0_0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22f172d3ba3_0_0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82d108b219_1_0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82d108b219_1_0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282d108b219_1_0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6f378309e_0_0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6f378309e_0_0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56f378309e_0_0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694705"/>
            <a:ext cx="9144000" cy="234146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 b="0" u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0"/>
          <p:cNvSpPr txBox="1"/>
          <p:nvPr>
            <p:ph idx="1" type="subTitle"/>
          </p:nvPr>
        </p:nvSpPr>
        <p:spPr>
          <a:xfrm>
            <a:off x="1397794" y="421798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40"/>
          <p:cNvSpPr/>
          <p:nvPr/>
        </p:nvSpPr>
        <p:spPr>
          <a:xfrm rot="-5400000">
            <a:off x="7873492" y="5587492"/>
            <a:ext cx="1271016" cy="1270000"/>
          </a:xfrm>
          <a:prstGeom prst="rtTriangl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40"/>
          <p:cNvSpPr/>
          <p:nvPr/>
        </p:nvSpPr>
        <p:spPr>
          <a:xfrm rot="-3654751">
            <a:off x="2934706" y="-1031464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91440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1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b="0"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1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C4BD97"/>
              </a:buClr>
              <a:buSzPts val="2400"/>
              <a:buFont typeface="Noto Sans Symbols"/>
              <a:buChar char="▪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1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41"/>
          <p:cNvSpPr/>
          <p:nvPr/>
        </p:nvSpPr>
        <p:spPr>
          <a:xfrm rot="-3654751">
            <a:off x="3125207" y="-2450268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0400" y="1694705"/>
            <a:ext cx="7962900" cy="234146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2"/>
          <p:cNvSpPr txBox="1"/>
          <p:nvPr>
            <p:ph type="title"/>
          </p:nvPr>
        </p:nvSpPr>
        <p:spPr>
          <a:xfrm>
            <a:off x="527050" y="22939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2"/>
          <p:cNvSpPr/>
          <p:nvPr/>
        </p:nvSpPr>
        <p:spPr>
          <a:xfrm rot="-3654751">
            <a:off x="2934706" y="-1031464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530600"/>
            <a:ext cx="9144000" cy="33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3"/>
          <p:cNvSpPr txBox="1"/>
          <p:nvPr>
            <p:ph type="title"/>
          </p:nvPr>
        </p:nvSpPr>
        <p:spPr>
          <a:xfrm>
            <a:off x="584200" y="25225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3"/>
          <p:cNvSpPr/>
          <p:nvPr/>
        </p:nvSpPr>
        <p:spPr>
          <a:xfrm rot="-3654751">
            <a:off x="1611729" y="686067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33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4"/>
          <p:cNvSpPr txBox="1"/>
          <p:nvPr>
            <p:ph type="title"/>
          </p:nvPr>
        </p:nvSpPr>
        <p:spPr>
          <a:xfrm>
            <a:off x="584200" y="31448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4"/>
          <p:cNvSpPr/>
          <p:nvPr/>
        </p:nvSpPr>
        <p:spPr>
          <a:xfrm rot="-3654751">
            <a:off x="2934706" y="-1031464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 Header">
  <p:cSld name="2_Section 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405" y="1489809"/>
            <a:ext cx="5988167" cy="33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45"/>
          <p:cNvSpPr/>
          <p:nvPr/>
        </p:nvSpPr>
        <p:spPr>
          <a:xfrm rot="-3654751">
            <a:off x="1579444" y="130908"/>
            <a:ext cx="2251314" cy="7188200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45"/>
          <p:cNvSpPr txBox="1"/>
          <p:nvPr>
            <p:ph type="title"/>
          </p:nvPr>
        </p:nvSpPr>
        <p:spPr>
          <a:xfrm>
            <a:off x="117828" y="2582009"/>
            <a:ext cx="5575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3" name="Google Shape;43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6200" y="0"/>
            <a:ext cx="14478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7" name="Google Shape;47;p4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8" name="Google Shape;48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4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4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4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7" name="Google Shape;57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motivationping.com/quote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</a:pPr>
            <a:r>
              <a:rPr lang="en-US" sz="6600"/>
              <a:t>Basic C# &amp; UI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cf342bd786eee53_9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139" name="Google Shape;139;g3cf342bd786eee53_9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Write a function to check if </a:t>
            </a:r>
            <a:endParaRPr/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❑"/>
            </a:pPr>
            <a:r>
              <a:rPr lang="en-US"/>
              <a:t>An integer is a prime number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lang="en-US"/>
              <a:t>An integer has all odd digits</a:t>
            </a:r>
            <a:endParaRPr/>
          </a:p>
        </p:txBody>
      </p:sp>
      <p:sp>
        <p:nvSpPr>
          <p:cNvPr id="140" name="Google Shape;140;g3cf342bd786eee53_9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Array</a:t>
            </a:r>
            <a:endParaRPr/>
          </a:p>
        </p:txBody>
      </p:sp>
      <p:sp>
        <p:nvSpPr>
          <p:cNvPr id="146" name="Google Shape;146;p10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7" name="Google Shape;14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133" y="1756410"/>
            <a:ext cx="8360733" cy="426720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cf342bd786eee53_43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153" name="Google Shape;153;g3cf342bd786eee53_43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Given a date stored in 3 variables: day, month, year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Write a function to check if these variables create a valid date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Write a helper function to check for leap year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Write a function that prints out the previous day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Write a function that prints out the next day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Advanced: make all these above functions part of class DateTime</a:t>
            </a:r>
            <a:endParaRPr/>
          </a:p>
        </p:txBody>
      </p:sp>
      <p:sp>
        <p:nvSpPr>
          <p:cNvPr id="154" name="Google Shape;154;g3cf342bd786eee53_43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Loop through an array</a:t>
            </a:r>
            <a:endParaRPr/>
          </a:p>
        </p:txBody>
      </p:sp>
      <p:sp>
        <p:nvSpPr>
          <p:cNvPr id="160" name="Google Shape;160;p11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1" name="Google Shape;1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29" y="1619494"/>
            <a:ext cx="5735205" cy="3204176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162" name="Google Shape;16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4434" y="2780439"/>
            <a:ext cx="2949999" cy="1149351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163" name="Google Shape;16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829" y="5244798"/>
            <a:ext cx="2429214" cy="704948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cf342bd786eee53_37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Random generator</a:t>
            </a:r>
            <a:endParaRPr/>
          </a:p>
        </p:txBody>
      </p:sp>
      <p:sp>
        <p:nvSpPr>
          <p:cNvPr id="169" name="Google Shape;169;g3cf342bd786eee53_37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0" name="Google Shape;170;g3cf342bd786eee53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919" y="1663818"/>
            <a:ext cx="8440162" cy="2146181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cf342bd786eee53_16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177" name="Google Shape;177;g3cf342bd786eee53_16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Generate 10 integers into an int array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Check if all integers are even numbers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Count the number of prime numbers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Create a sub array that contains all odd numbers</a:t>
            </a:r>
            <a:endParaRPr/>
          </a:p>
        </p:txBody>
      </p:sp>
      <p:sp>
        <p:nvSpPr>
          <p:cNvPr id="178" name="Google Shape;178;g3cf342bd786eee53_16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Number casting</a:t>
            </a:r>
            <a:endParaRPr/>
          </a:p>
        </p:txBody>
      </p:sp>
      <p:sp>
        <p:nvSpPr>
          <p:cNvPr id="184" name="Google Shape;184;p12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Smalle to big -&gt; OK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b = 5;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implicit int to byte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i = b; 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i = 5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Big to small -&gt; NOT OK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i = 500;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j = i;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compile error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j = (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)i;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i = 244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85" name="Google Shape;185;p12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Boxing / Unboxing</a:t>
            </a:r>
            <a:endParaRPr/>
          </a:p>
        </p:txBody>
      </p:sp>
      <p:sp>
        <p:nvSpPr>
          <p:cNvPr id="191" name="Google Shape;191;p13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Boxing: convert value type to object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Unboxing: extract value type from object</a:t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92" name="Google Shape;192;p13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3" name="Google Shape;1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7211" y="2952750"/>
            <a:ext cx="4460789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cf342bd786eee53_23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200" name="Google Shape;200;g3cf342bd786eee53_23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Understanding the boxing/unboxing mechanism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int </a:t>
            </a:r>
            <a:r>
              <a:rPr lang="en-US"/>
              <a:t>i = 7;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string </a:t>
            </a:r>
            <a:r>
              <a:rPr lang="en-US"/>
              <a:t>name = i.ToString() + “ $”;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int </a:t>
            </a:r>
            <a:r>
              <a:rPr lang="en-US"/>
              <a:t>result = i.CompareTo(100);</a:t>
            </a:r>
            <a:endParaRPr/>
          </a:p>
        </p:txBody>
      </p:sp>
      <p:sp>
        <p:nvSpPr>
          <p:cNvPr id="201" name="Google Shape;201;g3cf342bd786eee53_23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 sz="4800"/>
              <a:t>Minimum &amp; maximum value</a:t>
            </a:r>
            <a:endParaRPr/>
          </a:p>
        </p:txBody>
      </p:sp>
      <p:sp>
        <p:nvSpPr>
          <p:cNvPr id="208" name="Google Shape;208;p14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9" name="Google Shape;2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789" y="1607195"/>
            <a:ext cx="8543620" cy="220980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210" name="Google Shape;21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0400" y="4419600"/>
            <a:ext cx="4013199" cy="15049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211" name="Google Shape;211;p14"/>
          <p:cNvSpPr/>
          <p:nvPr/>
        </p:nvSpPr>
        <p:spPr>
          <a:xfrm>
            <a:off x="5674517" y="4710410"/>
            <a:ext cx="25314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Result?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.Net</a:t>
            </a:r>
            <a:endParaRPr/>
          </a:p>
        </p:txBody>
      </p:sp>
      <p:sp>
        <p:nvSpPr>
          <p:cNvPr id="74" name="Google Shape;74;p2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Software framework by Microsoft</a:t>
            </a:r>
            <a:endParaRPr/>
          </a:p>
        </p:txBody>
      </p:sp>
      <p:sp>
        <p:nvSpPr>
          <p:cNvPr id="75" name="Google Shape;75;p2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2"/>
          <p:cNvSpPr txBox="1"/>
          <p:nvPr/>
        </p:nvSpPr>
        <p:spPr>
          <a:xfrm>
            <a:off x="2746696" y="6507162"/>
            <a:ext cx="30485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Wikipedia, last update: </a:t>
            </a:r>
            <a:r>
              <a:rPr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July 2023</a:t>
            </a:r>
            <a:endParaRPr/>
          </a:p>
        </p:txBody>
      </p:sp>
      <p:pic>
        <p:nvPicPr>
          <p:cNvPr id="77" name="Google Shape;7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38" y="2269713"/>
            <a:ext cx="801052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Operation 1/2</a:t>
            </a:r>
            <a:endParaRPr/>
          </a:p>
        </p:txBody>
      </p:sp>
      <p:sp>
        <p:nvSpPr>
          <p:cNvPr id="217" name="Google Shape;217;p15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References:   </a:t>
            </a:r>
            <a:r>
              <a:rPr lang="en-US">
                <a:solidFill>
                  <a:srgbClr val="0000FF"/>
                </a:solidFill>
              </a:rPr>
              <a:t>.    ()   []   new   </a:t>
            </a:r>
            <a:r>
              <a:rPr lang="en-US">
                <a:solidFill>
                  <a:srgbClr val="FF0000"/>
                </a:solidFill>
              </a:rPr>
              <a:t>-&gt;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Arithmetic: </a:t>
            </a:r>
            <a:r>
              <a:rPr lang="en-US">
                <a:solidFill>
                  <a:srgbClr val="0000FF"/>
                </a:solidFill>
              </a:rPr>
              <a:t>+   ++   -   --   *  /   %   sizeof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Logical:  </a:t>
            </a:r>
            <a:r>
              <a:rPr lang="en-US">
                <a:solidFill>
                  <a:srgbClr val="0000FF"/>
                </a:solidFill>
              </a:rPr>
              <a:t>&amp;   |   ^   !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Conditional: </a:t>
            </a:r>
            <a:r>
              <a:rPr lang="en-US">
                <a:solidFill>
                  <a:srgbClr val="0000FF"/>
                </a:solidFill>
              </a:rPr>
              <a:t>&amp;&amp; (&amp;)   ||   ! ==   !=   &gt;   &gt;=   &lt;   &lt;=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Type verification:   </a:t>
            </a:r>
            <a:r>
              <a:rPr lang="en-US">
                <a:solidFill>
                  <a:srgbClr val="0000FF"/>
                </a:solidFill>
              </a:rPr>
              <a:t>is    as   typeof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Bitwise:  </a:t>
            </a:r>
            <a:r>
              <a:rPr lang="en-US">
                <a:solidFill>
                  <a:srgbClr val="0000FF"/>
                </a:solidFill>
              </a:rPr>
              <a:t>~   &gt;&gt;   &lt;&lt;</a:t>
            </a:r>
            <a:r>
              <a:rPr lang="en-US"/>
              <a:t> 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Assignment: </a:t>
            </a:r>
            <a:r>
              <a:rPr lang="en-US">
                <a:solidFill>
                  <a:srgbClr val="0000FF"/>
                </a:solidFill>
              </a:rPr>
              <a:t>=   +=   -=   *=   /=   %=   &amp;=   |=   ^=   &gt;&gt;=   &lt;&lt;=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Selection:   </a:t>
            </a:r>
            <a:r>
              <a:rPr lang="en-US">
                <a:solidFill>
                  <a:srgbClr val="0000FF"/>
                </a:solidFill>
              </a:rPr>
              <a:t>?:   </a:t>
            </a:r>
            <a:r>
              <a:rPr lang="en-US">
                <a:solidFill>
                  <a:srgbClr val="FF0000"/>
                </a:solidFill>
              </a:rPr>
              <a:t>?? (not null)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Lambda expression definition:   </a:t>
            </a:r>
            <a:r>
              <a:rPr lang="en-US">
                <a:solidFill>
                  <a:srgbClr val="FF0000"/>
                </a:solidFill>
              </a:rPr>
              <a:t>=&gt;</a:t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18" name="Google Shape;218;p15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Operation 2/2</a:t>
            </a:r>
            <a:endParaRPr/>
          </a:p>
        </p:txBody>
      </p:sp>
      <p:sp>
        <p:nvSpPr>
          <p:cNvPr id="224" name="Google Shape;224;p16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i = 5;</a:t>
            </a:r>
            <a:endParaRPr/>
          </a:p>
          <a:p>
            <a:pPr indent="-457200" lvl="0" marL="457200" rtl="0" algn="l">
              <a:spcBef>
                <a:spcPts val="476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Selection ?:</a:t>
            </a:r>
            <a:endParaRPr/>
          </a:p>
          <a:p>
            <a:pPr indent="-457200" lvl="0" marL="457200" rtl="0" algn="l">
              <a:spcBef>
                <a:spcPts val="476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x = i == 5 ? </a:t>
            </a:r>
            <a:r>
              <a:rPr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"Yes"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"No"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457200" lvl="0" marL="457200" rtl="0" algn="l">
              <a:spcBef>
                <a:spcPts val="476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rtl="0" algn="l">
              <a:spcBef>
                <a:spcPts val="476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? x = 5;    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nullable type</a:t>
            </a:r>
            <a:endParaRPr/>
          </a:p>
          <a:p>
            <a:pPr indent="-457200" lvl="0" marL="457200" rtl="0" algn="l">
              <a:spcBef>
                <a:spcPts val="476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y = x ?? </a:t>
            </a:r>
            <a:r>
              <a:rPr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Selection ?? operator</a:t>
            </a:r>
            <a:endParaRPr/>
          </a:p>
          <a:p>
            <a:pPr indent="-457200" lvl="0" marL="457200" rtl="0" algn="l">
              <a:spcBef>
                <a:spcPts val="476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z = x;     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Error: nullable type</a:t>
            </a:r>
            <a:endParaRPr/>
          </a:p>
          <a:p>
            <a:pPr indent="-457200" lvl="0" marL="457200" rtl="0" algn="l">
              <a:spcBef>
                <a:spcPts val="476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// cannot assign to non-nullable type</a:t>
            </a:r>
            <a:endParaRPr/>
          </a:p>
          <a:p>
            <a:pPr indent="-457200" lvl="0" marL="457200" rtl="0" algn="l">
              <a:spcBef>
                <a:spcPts val="476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rtl="0" algn="l">
              <a:spcBef>
                <a:spcPts val="476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Lambda expression – anonymous method</a:t>
            </a:r>
            <a:endParaRPr/>
          </a:p>
          <a:p>
            <a:pPr indent="-457200" lvl="0" marL="457200" rtl="0" algn="l">
              <a:spcBef>
                <a:spcPts val="476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x) =&gt; x * 2; &lt;=&gt;</a:t>
            </a:r>
            <a:endParaRPr/>
          </a:p>
          <a:p>
            <a:pPr indent="-457200" lvl="0" marL="457200" rtl="0" algn="l">
              <a:spcBef>
                <a:spcPts val="476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Double(int x){return x * 2;}</a:t>
            </a:r>
            <a:endParaRPr/>
          </a:p>
          <a:p>
            <a:pPr indent="-306070" lvl="0" marL="457200" rtl="0" algn="l">
              <a:spcBef>
                <a:spcPts val="476"/>
              </a:spcBef>
              <a:spcAft>
                <a:spcPts val="0"/>
              </a:spcAft>
              <a:buClr>
                <a:srgbClr val="0066FF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25" name="Google Shape;225;p16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 sz="4300"/>
              <a:t>Use String format for concatenation</a:t>
            </a:r>
            <a:endParaRPr sz="4300"/>
          </a:p>
        </p:txBody>
      </p:sp>
      <p:sp>
        <p:nvSpPr>
          <p:cNvPr id="231" name="Google Shape;231;p20"/>
          <p:cNvSpPr txBox="1"/>
          <p:nvPr>
            <p:ph idx="1" type="body"/>
          </p:nvPr>
        </p:nvSpPr>
        <p:spPr>
          <a:xfrm>
            <a:off x="381000" y="4191000"/>
            <a:ext cx="8305800" cy="1935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Positive: right align, negative: left align</a:t>
            </a:r>
            <a:endParaRPr/>
          </a:p>
        </p:txBody>
      </p:sp>
      <p:sp>
        <p:nvSpPr>
          <p:cNvPr id="232" name="Google Shape;232;p20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3" name="Google Shape;23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739" y="1676400"/>
            <a:ext cx="8696848" cy="137160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234" name="Google Shape;23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738" y="3581400"/>
            <a:ext cx="8490863" cy="60960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String concatenation</a:t>
            </a:r>
            <a:endParaRPr/>
          </a:p>
        </p:txBody>
      </p:sp>
      <p:sp>
        <p:nvSpPr>
          <p:cNvPr id="240" name="Google Shape;240;p18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Use “+” character</a:t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Use </a:t>
            </a:r>
            <a:r>
              <a:rPr lang="en-US">
                <a:solidFill>
                  <a:srgbClr val="0070C0"/>
                </a:solidFill>
              </a:rPr>
              <a:t>StringBuilder</a:t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Question: what should we use, + or </a:t>
            </a:r>
            <a:r>
              <a:rPr lang="en-US">
                <a:solidFill>
                  <a:srgbClr val="0070C0"/>
                </a:solidFill>
              </a:rPr>
              <a:t>StringBuilder</a:t>
            </a:r>
            <a:r>
              <a:rPr lang="en-US"/>
              <a:t>?</a:t>
            </a:r>
            <a:endParaRPr/>
          </a:p>
        </p:txBody>
      </p:sp>
      <p:sp>
        <p:nvSpPr>
          <p:cNvPr id="241" name="Google Shape;241;p18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2" name="Google Shape;2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2209800"/>
            <a:ext cx="4699910" cy="83820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243" name="Google Shape;24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3824" y="4038600"/>
            <a:ext cx="3670175" cy="1317119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String Split</a:t>
            </a:r>
            <a:endParaRPr/>
          </a:p>
        </p:txBody>
      </p:sp>
      <p:sp>
        <p:nvSpPr>
          <p:cNvPr id="249" name="Google Shape;249;p19"/>
          <p:cNvSpPr txBox="1"/>
          <p:nvPr>
            <p:ph idx="1" type="body"/>
          </p:nvPr>
        </p:nvSpPr>
        <p:spPr>
          <a:xfrm>
            <a:off x="457200" y="3352800"/>
            <a:ext cx="8229600" cy="2773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Exercise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Calculate sum of string numbers = “5, 3, 8, 11, -12, 3”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Split String fraction = “3/4” into int numerator and denominator</a:t>
            </a:r>
            <a:endParaRPr/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What if we meet 3//4?</a:t>
            </a:r>
            <a:endParaRPr/>
          </a:p>
        </p:txBody>
      </p:sp>
      <p:sp>
        <p:nvSpPr>
          <p:cNvPr id="250" name="Google Shape;250;p19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1" name="Google Shape;2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93837"/>
            <a:ext cx="8090003" cy="175260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Format string in VND</a:t>
            </a:r>
            <a:endParaRPr/>
          </a:p>
        </p:txBody>
      </p:sp>
      <p:sp>
        <p:nvSpPr>
          <p:cNvPr id="257" name="Google Shape;257;p21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rgbClr val="0000FF"/>
                </a:solidFill>
              </a:rPr>
              <a:t>CultureInfo </a:t>
            </a:r>
            <a:r>
              <a:rPr lang="en-US" sz="2000"/>
              <a:t>cul = </a:t>
            </a:r>
            <a:r>
              <a:rPr lang="en-US" sz="2000">
                <a:solidFill>
                  <a:schemeClr val="dk2"/>
                </a:solidFill>
              </a:rPr>
              <a:t>CultureInfo</a:t>
            </a:r>
            <a:r>
              <a:rPr lang="en-US" sz="2000"/>
              <a:t>.GetCultureInfo("</a:t>
            </a:r>
            <a:r>
              <a:rPr lang="en-US" sz="2000">
                <a:solidFill>
                  <a:schemeClr val="accent2"/>
                </a:solidFill>
              </a:rPr>
              <a:t>vi-VN</a:t>
            </a:r>
            <a:r>
              <a:rPr lang="en-US" sz="2000"/>
              <a:t>");  // en-US en-UK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rgbClr val="0000FF"/>
                </a:solidFill>
              </a:rPr>
              <a:t>int </a:t>
            </a:r>
            <a:r>
              <a:rPr lang="en-US" sz="2000"/>
              <a:t>money = 1250000;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rgbClr val="0000FF"/>
                </a:solidFill>
              </a:rPr>
              <a:t>string </a:t>
            </a:r>
            <a:r>
              <a:rPr lang="en-US" sz="2000"/>
              <a:t>message = money.ToString("</a:t>
            </a:r>
            <a:r>
              <a:rPr lang="en-US" sz="2000">
                <a:solidFill>
                  <a:schemeClr val="accent2"/>
                </a:solidFill>
              </a:rPr>
              <a:t>#,### đ</a:t>
            </a:r>
            <a:r>
              <a:rPr lang="en-US" sz="2000"/>
              <a:t>", cul.NumberFormat);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rgbClr val="0000FF"/>
                </a:solidFill>
              </a:rPr>
              <a:t>string </a:t>
            </a:r>
            <a:r>
              <a:rPr lang="en-US" sz="2000"/>
              <a:t>message = string.Format(info, "</a:t>
            </a:r>
            <a:r>
              <a:rPr lang="en-US" sz="2000">
                <a:solidFill>
                  <a:srgbClr val="C00000"/>
                </a:solidFill>
              </a:rPr>
              <a:t>{0:c}</a:t>
            </a:r>
            <a:r>
              <a:rPr lang="en-US" sz="2000"/>
              <a:t>", money);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$n, n$, $ n, n $ 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1.000.000,29 đ 10/07/2023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$ 1,000,000.29 07/10/2023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Cùng 1 dữ liệu =&gt; nhiều cách hiển thị khác nhau</a:t>
            </a:r>
            <a:endParaRPr sz="2000"/>
          </a:p>
        </p:txBody>
      </p:sp>
      <p:sp>
        <p:nvSpPr>
          <p:cNvPr id="258" name="Google Shape;258;p21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String search</a:t>
            </a:r>
            <a:endParaRPr/>
          </a:p>
        </p:txBody>
      </p:sp>
      <p:sp>
        <p:nvSpPr>
          <p:cNvPr id="264" name="Google Shape;264;p22"/>
          <p:cNvSpPr txBox="1"/>
          <p:nvPr>
            <p:ph idx="1" type="body"/>
          </p:nvPr>
        </p:nvSpPr>
        <p:spPr>
          <a:xfrm>
            <a:off x="525780" y="3245644"/>
            <a:ext cx="8229600" cy="326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Exercise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Given string s = “She sells seashells by the seashore. The shells she sells are seashells”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Calculate the number of occurrence of the word “sells” and “she”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Further reading: replace and regular expression</a:t>
            </a:r>
            <a:endParaRPr/>
          </a:p>
        </p:txBody>
      </p:sp>
      <p:sp>
        <p:nvSpPr>
          <p:cNvPr id="265" name="Google Shape;265;p22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6" name="Google Shape;26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543889"/>
            <a:ext cx="6581614" cy="145326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String Exercises</a:t>
            </a:r>
            <a:endParaRPr/>
          </a:p>
        </p:txBody>
      </p:sp>
      <p:sp>
        <p:nvSpPr>
          <p:cNvPr id="272" name="Google Shape;272;p23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1. Read a string and give statistics about the number of occurrence for each of the word in the string.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2. Normalize a string of full name and print out on the screen: no more than one spaces between words, the first letter is capitalized meanwhile the rest are in lower case, no space in the beginning and the end of the string.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1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3. Split String fullpath = “C:\Documents\Photos\Test.jpg” into a) Containing directory b) File name c) Extension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73" name="Google Shape;273;p23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DateTime</a:t>
            </a:r>
            <a:endParaRPr/>
          </a:p>
        </p:txBody>
      </p:sp>
      <p:sp>
        <p:nvSpPr>
          <p:cNvPr id="279" name="Google Shape;279;p24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System;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31859B"/>
                </a:solidFill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a = new </a:t>
            </a:r>
            <a:r>
              <a:rPr lang="en-US">
                <a:solidFill>
                  <a:srgbClr val="31859B"/>
                </a:solidFill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Full construction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31859B"/>
                </a:solidFill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b = new </a:t>
            </a:r>
            <a:r>
              <a:rPr lang="en-US">
                <a:solidFill>
                  <a:srgbClr val="31859B"/>
                </a:solidFill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(2013, 06, 15, 15, 28, 31, 927);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Current time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31859B"/>
                </a:solidFill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c = </a:t>
            </a:r>
            <a:r>
              <a:rPr lang="en-US">
                <a:solidFill>
                  <a:srgbClr val="31859B"/>
                </a:solidFill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.Now;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80" name="Google Shape;280;p24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f172d3ba3_0_0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Datetime string display</a:t>
            </a:r>
            <a:endParaRPr/>
          </a:p>
        </p:txBody>
      </p:sp>
      <p:sp>
        <p:nvSpPr>
          <p:cNvPr id="287" name="Google Shape;287;g22f172d3ba3_0_0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/>
              <a:t>var cul = CultureInfo.GetCultureInfo("vi-VN");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/>
              <a:t>var now = DateTime.Now;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now.ToString(cul);              // 10/07/2023 18:34:25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/>
              <a:t>now.ToLongDateString();  // Monday, July 10, 2023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now.ToShortDateString(); // Mon 10 07 2023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How about 10-07-2023?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now.ToString("dd-MM-yyyy", CultureInfo.InvariantCulture)</a:t>
            </a:r>
            <a:endParaRPr sz="2600"/>
          </a:p>
        </p:txBody>
      </p:sp>
      <p:sp>
        <p:nvSpPr>
          <p:cNvPr id="288" name="Google Shape;288;g22f172d3ba3_0_0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Mechanism</a:t>
            </a:r>
            <a:endParaRPr/>
          </a:p>
        </p:txBody>
      </p:sp>
      <p:sp>
        <p:nvSpPr>
          <p:cNvPr id="83" name="Google Shape;83;p4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4" name="Google Shape;8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925" y="1431925"/>
            <a:ext cx="455714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Flow control</a:t>
            </a:r>
            <a:endParaRPr/>
          </a:p>
        </p:txBody>
      </p:sp>
      <p:sp>
        <p:nvSpPr>
          <p:cNvPr id="294" name="Google Shape;294;p25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Google Shape;295;p25"/>
          <p:cNvSpPr txBox="1"/>
          <p:nvPr>
            <p:ph idx="1" type="body"/>
          </p:nvPr>
        </p:nvSpPr>
        <p:spPr>
          <a:xfrm>
            <a:off x="468630" y="1562100"/>
            <a:ext cx="43434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Branching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Selection: </a:t>
            </a:r>
            <a:r>
              <a:rPr lang="en-US">
                <a:solidFill>
                  <a:srgbClr val="0000FF"/>
                </a:solidFill>
              </a:rPr>
              <a:t>?:   ??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 </a:t>
            </a:r>
            <a:r>
              <a:rPr lang="en-US">
                <a:solidFill>
                  <a:srgbClr val="0000FF"/>
                </a:solidFill>
              </a:rPr>
              <a:t>if… else if … else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 </a:t>
            </a:r>
            <a:r>
              <a:rPr lang="en-US">
                <a:solidFill>
                  <a:srgbClr val="0000FF"/>
                </a:solidFill>
              </a:rPr>
              <a:t>switch … case … default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Iteration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 </a:t>
            </a:r>
            <a:r>
              <a:rPr lang="en-US">
                <a:solidFill>
                  <a:srgbClr val="0000FF"/>
                </a:solidFill>
              </a:rPr>
              <a:t>for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 </a:t>
            </a:r>
            <a:r>
              <a:rPr lang="en-US">
                <a:solidFill>
                  <a:srgbClr val="0000FF"/>
                </a:solidFill>
              </a:rPr>
              <a:t>foreach</a:t>
            </a:r>
            <a:endParaRPr>
              <a:solidFill>
                <a:srgbClr val="0000FF"/>
              </a:solidFill>
            </a:endParaRPr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 </a:t>
            </a:r>
            <a:r>
              <a:rPr lang="en-US">
                <a:solidFill>
                  <a:srgbClr val="0000FF"/>
                </a:solidFill>
              </a:rPr>
              <a:t>do while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 </a:t>
            </a:r>
            <a:r>
              <a:rPr lang="en-US">
                <a:solidFill>
                  <a:srgbClr val="0000FF"/>
                </a:solidFill>
              </a:rPr>
              <a:t>while</a:t>
            </a:r>
            <a:endParaRPr/>
          </a:p>
        </p:txBody>
      </p:sp>
      <p:sp>
        <p:nvSpPr>
          <p:cNvPr id="296" name="Google Shape;296;p25"/>
          <p:cNvSpPr txBox="1"/>
          <p:nvPr/>
        </p:nvSpPr>
        <p:spPr>
          <a:xfrm>
            <a:off x="4507230" y="1608137"/>
            <a:ext cx="43434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Ignore &amp; breaking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switch case example</a:t>
            </a:r>
            <a:endParaRPr/>
          </a:p>
        </p:txBody>
      </p:sp>
      <p:sp>
        <p:nvSpPr>
          <p:cNvPr id="302" name="Google Shape;302;p26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3" name="Google Shape;30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7620" y="2071445"/>
            <a:ext cx="6163535" cy="347711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82d108b219_1_0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Tuple</a:t>
            </a:r>
            <a:endParaRPr/>
          </a:p>
        </p:txBody>
      </p:sp>
      <p:sp>
        <p:nvSpPr>
          <p:cNvPr id="310" name="Google Shape;310;g282d108b219_1_0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Creating a tuple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Accessing elements in a tuple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Destructuring a tuple into multiple elements</a:t>
            </a:r>
            <a:endParaRPr/>
          </a:p>
        </p:txBody>
      </p:sp>
      <p:sp>
        <p:nvSpPr>
          <p:cNvPr id="311" name="Google Shape;311;g282d108b219_1_0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8"/>
          <p:cNvSpPr txBox="1"/>
          <p:nvPr>
            <p:ph type="title"/>
          </p:nvPr>
        </p:nvSpPr>
        <p:spPr>
          <a:xfrm>
            <a:off x="527050" y="22939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en-US"/>
              <a:t>Basic coding convention</a:t>
            </a:r>
            <a:endParaRPr/>
          </a:p>
        </p:txBody>
      </p:sp>
      <p:sp>
        <p:nvSpPr>
          <p:cNvPr id="317" name="Google Shape;317;p28"/>
          <p:cNvSpPr txBox="1"/>
          <p:nvPr>
            <p:ph idx="4294967295" type="sldNum"/>
          </p:nvPr>
        </p:nvSpPr>
        <p:spPr>
          <a:xfrm>
            <a:off x="70104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if for do while</a:t>
            </a:r>
            <a:endParaRPr/>
          </a:p>
        </p:txBody>
      </p:sp>
      <p:sp>
        <p:nvSpPr>
          <p:cNvPr id="323" name="Google Shape;323;p29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Add an empty line before and after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Always use brackets even if there is one line of code</a:t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24" name="Google Shape;324;p29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5" name="Google Shape;32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626" y="3429000"/>
            <a:ext cx="7255239" cy="1952183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326" name="Google Shape;326;p29"/>
          <p:cNvSpPr/>
          <p:nvPr/>
        </p:nvSpPr>
        <p:spPr>
          <a:xfrm>
            <a:off x="1305098" y="4089861"/>
            <a:ext cx="440575" cy="166255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9"/>
          <p:cNvSpPr/>
          <p:nvPr/>
        </p:nvSpPr>
        <p:spPr>
          <a:xfrm>
            <a:off x="1305098" y="4933602"/>
            <a:ext cx="440575" cy="166255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9"/>
          <p:cNvSpPr/>
          <p:nvPr/>
        </p:nvSpPr>
        <p:spPr>
          <a:xfrm>
            <a:off x="4686300" y="4256116"/>
            <a:ext cx="440575" cy="307571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Comment</a:t>
            </a:r>
            <a:endParaRPr/>
          </a:p>
        </p:txBody>
      </p:sp>
      <p:sp>
        <p:nvSpPr>
          <p:cNvPr id="334" name="Google Shape;334;p30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Should provide purpose of a block of function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XML comment for document generation (doxygen)</a:t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35" name="Google Shape;335;p30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6" name="Google Shape;33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2825" y="3231832"/>
            <a:ext cx="5444566" cy="2787968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Function name</a:t>
            </a:r>
            <a:endParaRPr/>
          </a:p>
        </p:txBody>
      </p:sp>
      <p:sp>
        <p:nvSpPr>
          <p:cNvPr id="342" name="Google Shape;342;p31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>
                <a:solidFill>
                  <a:srgbClr val="00B050"/>
                </a:solidFill>
              </a:rPr>
              <a:t>Start</a:t>
            </a:r>
            <a:r>
              <a:rPr lang="en-US"/>
              <a:t> with a </a:t>
            </a:r>
            <a:r>
              <a:rPr lang="en-US">
                <a:solidFill>
                  <a:srgbClr val="00B050"/>
                </a:solidFill>
              </a:rPr>
              <a:t>verb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Private: _camelCase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Public: PascalCase</a:t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>
                <a:solidFill>
                  <a:srgbClr val="00B050"/>
                </a:solidFill>
              </a:rPr>
              <a:t>Good</a:t>
            </a:r>
            <a:r>
              <a:rPr lang="en-US"/>
              <a:t>: isPrime, checkExists, called, calling</a:t>
            </a:r>
            <a:endParaRPr/>
          </a:p>
          <a:p>
            <a:pPr indent="-368300" lvl="1" marL="8001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▪"/>
            </a:pPr>
            <a:r>
              <a:rPr lang="en-US"/>
              <a:t>didCall, willChange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>
                <a:solidFill>
                  <a:srgbClr val="FF0000"/>
                </a:solidFill>
              </a:rPr>
              <a:t>Avoid</a:t>
            </a:r>
            <a:r>
              <a:rPr lang="en-US"/>
              <a:t>: </a:t>
            </a:r>
            <a:r>
              <a:rPr b="1" lang="en-US">
                <a:solidFill>
                  <a:srgbClr val="FF0000"/>
                </a:solidFill>
              </a:rPr>
              <a:t>do</a:t>
            </a:r>
            <a:r>
              <a:rPr lang="en-US"/>
              <a:t>Calculate =&gt; calculate</a:t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Quiz: Check if a element exists in an array</a:t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43" name="Google Shape;343;p31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Constants</a:t>
            </a:r>
            <a:endParaRPr/>
          </a:p>
        </p:txBody>
      </p:sp>
      <p:sp>
        <p:nvSpPr>
          <p:cNvPr id="349" name="Google Shape;349;p32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PascalCase</a:t>
            </a:r>
            <a:endParaRPr/>
          </a:p>
        </p:txBody>
      </p:sp>
      <p:sp>
        <p:nvSpPr>
          <p:cNvPr id="350" name="Google Shape;350;p32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356" name="Google Shape;356;p33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Check if a number is a prime number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bool IsPrime(int number) / LaSoNguyenTo()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Check if a number is a square number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bool isSquare(int number) / LaSoChinhPhuong()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Calculate x</a:t>
            </a:r>
            <a:r>
              <a:rPr baseline="30000" lang="en-US"/>
              <a:t>n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double Pow(double x, int n) / LuyThua</a:t>
            </a:r>
            <a:endParaRPr/>
          </a:p>
        </p:txBody>
      </p:sp>
      <p:sp>
        <p:nvSpPr>
          <p:cNvPr id="357" name="Google Shape;357;p33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 txBox="1"/>
          <p:nvPr>
            <p:ph type="title"/>
          </p:nvPr>
        </p:nvSpPr>
        <p:spPr>
          <a:xfrm>
            <a:off x="527050" y="22939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 Sans"/>
              <a:buNone/>
            </a:pPr>
            <a:r>
              <a:rPr lang="en-US" sz="7200"/>
              <a:t>Basic UI with WPF</a:t>
            </a:r>
            <a:endParaRPr/>
          </a:p>
        </p:txBody>
      </p:sp>
      <p:sp>
        <p:nvSpPr>
          <p:cNvPr id="363" name="Google Shape;363;p35"/>
          <p:cNvSpPr txBox="1"/>
          <p:nvPr>
            <p:ph idx="4294967295" type="sldNum"/>
          </p:nvPr>
        </p:nvSpPr>
        <p:spPr>
          <a:xfrm>
            <a:off x="70104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Hello world &amp; artifacts</a:t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Create a new console app</a:t>
            </a:r>
            <a:endParaRPr/>
          </a:p>
        </p:txBody>
      </p:sp>
      <p:sp>
        <p:nvSpPr>
          <p:cNvPr id="91" name="Google Shape;91;p5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732" y="2247682"/>
            <a:ext cx="5229955" cy="3124636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93" name="Google Shape;9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8732" y="5821267"/>
            <a:ext cx="2610214" cy="685896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6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WPF</a:t>
            </a:r>
            <a:endParaRPr/>
          </a:p>
        </p:txBody>
      </p:sp>
      <p:sp>
        <p:nvSpPr>
          <p:cNvPr id="369" name="Google Shape;369;p36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Create WPF app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UI is written in xaml language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Code behind is C#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4 basic controls</a:t>
            </a:r>
            <a:endParaRPr/>
          </a:p>
        </p:txBody>
      </p:sp>
      <p:sp>
        <p:nvSpPr>
          <p:cNvPr id="375" name="Google Shape;375;p37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Canvas: Left, Top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Label: Content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TextBox: Text, Margin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Button: Content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Image: Content type = </a:t>
            </a:r>
            <a:r>
              <a:rPr b="1" lang="en-US"/>
              <a:t>Resource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Uri: Relative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BitmapImage</a:t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MessageBox.Show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HomeworkWeek01</a:t>
            </a:r>
            <a:endParaRPr/>
          </a:p>
        </p:txBody>
      </p:sp>
      <p:sp>
        <p:nvSpPr>
          <p:cNvPr id="381" name="Google Shape;381;p38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1. </a:t>
            </a:r>
            <a:r>
              <a:rPr lang="en-US">
                <a:solidFill>
                  <a:srgbClr val="00B050"/>
                </a:solidFill>
              </a:rPr>
              <a:t>InspiringQuotes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/>
              <a:t>Display a random inspiring quote and an illustration image.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/>
              <a:t>Source: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https://motivationping.com/quotes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/>
              <a:t>(15 quotes required)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/>
              <a:t>2. </a:t>
            </a:r>
            <a:r>
              <a:rPr lang="en-US">
                <a:solidFill>
                  <a:srgbClr val="00B050"/>
                </a:solidFill>
              </a:rPr>
              <a:t>EnglishVocabulary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/>
              <a:t>Display a random word with image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/>
              <a:t>(15 words required)</a:t>
            </a:r>
            <a:endParaRPr/>
          </a:p>
        </p:txBody>
      </p:sp>
      <p:sp>
        <p:nvSpPr>
          <p:cNvPr id="382" name="Google Shape;382;p38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6f378309e_0_0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 level statements</a:t>
            </a:r>
            <a:endParaRPr/>
          </a:p>
        </p:txBody>
      </p:sp>
      <p:sp>
        <p:nvSpPr>
          <p:cNvPr id="100" name="Google Shape;100;g256f378309e_0_0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1" name="Google Shape;101;g256f378309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672650"/>
            <a:ext cx="8229600" cy="581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" name="Google Shape;102;g256f378309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800" y="2994950"/>
            <a:ext cx="6940425" cy="2231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Constants &amp; Variables</a:t>
            </a:r>
            <a:endParaRPr/>
          </a:p>
        </p:txBody>
      </p:sp>
      <p:sp>
        <p:nvSpPr>
          <p:cNvPr id="108" name="Google Shape;108;p6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Write a program that calculate sum from 1 to 10</a:t>
            </a:r>
            <a:endParaRPr/>
          </a:p>
        </p:txBody>
      </p:sp>
      <p:sp>
        <p:nvSpPr>
          <p:cNvPr id="109" name="Google Shape;109;p6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373" y="5975250"/>
            <a:ext cx="2629267" cy="71447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111" name="Google Shape;11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1942" y="2242898"/>
            <a:ext cx="7640116" cy="343900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Messing around</a:t>
            </a:r>
            <a:endParaRPr/>
          </a:p>
        </p:txBody>
      </p:sp>
      <p:sp>
        <p:nvSpPr>
          <p:cNvPr id="117" name="Google Shape;117;p7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Position of parameter for string format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String interpolation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Function examples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ref / out</a:t>
            </a:r>
            <a:endParaRPr/>
          </a:p>
        </p:txBody>
      </p:sp>
      <p:sp>
        <p:nvSpPr>
          <p:cNvPr id="118" name="Google Shape;118;p7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Artifact</a:t>
            </a:r>
            <a:endParaRPr/>
          </a:p>
        </p:txBody>
      </p:sp>
      <p:sp>
        <p:nvSpPr>
          <p:cNvPr id="124" name="Google Shape;124;p8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Build =&gt; Error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Run vs Run without debugging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Release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Debug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Breakpoint &amp; watch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Step in &amp; Step over &amp; step out</a:t>
            </a:r>
            <a:endParaRPr/>
          </a:p>
          <a:p>
            <a:pPr indent="-190500" lvl="1" marL="8001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Set as startup project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Open project location</a:t>
            </a:r>
            <a:endParaRPr/>
          </a:p>
        </p:txBody>
      </p:sp>
      <p:sp>
        <p:nvSpPr>
          <p:cNvPr id="125" name="Google Shape;125;p8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Types</a:t>
            </a:r>
            <a:endParaRPr/>
          </a:p>
        </p:txBody>
      </p:sp>
      <p:sp>
        <p:nvSpPr>
          <p:cNvPr id="131" name="Google Shape;131;p9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2" name="Google Shape;132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2494" y="1600200"/>
            <a:ext cx="4676191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Glossy2014Theme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2014-01-21T07:24:28Z</dcterms:created>
  <dc:creator>tdquang7@gmail.com</dc:creator>
</cp:coreProperties>
</file>