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hBXzg4LwazKpifCBdW1gM2REXn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152807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152807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2675d3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2675d3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2e11d28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2e11d2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0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0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39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2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3"/>
          <p:cNvSpPr txBox="1"/>
          <p:nvPr>
            <p:ph type="title"/>
          </p:nvPr>
        </p:nvSpPr>
        <p:spPr>
          <a:xfrm>
            <a:off x="381000" y="114300"/>
            <a:ext cx="8763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3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2" type="sldNum"/>
          </p:nvPr>
        </p:nvSpPr>
        <p:spPr>
          <a:xfrm>
            <a:off x="6858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3"/>
          <p:cNvSpPr/>
          <p:nvPr/>
        </p:nvSpPr>
        <p:spPr>
          <a:xfrm rot="-3206046">
            <a:off x="3332299" y="-2918285"/>
            <a:ext cx="1837129" cy="10393516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4"/>
          <p:cNvSpPr txBox="1"/>
          <p:nvPr>
            <p:ph type="title"/>
          </p:nvPr>
        </p:nvSpPr>
        <p:spPr>
          <a:xfrm>
            <a:off x="527050" y="17204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44"/>
          <p:cNvSpPr/>
          <p:nvPr/>
        </p:nvSpPr>
        <p:spPr>
          <a:xfrm rot="-3206046">
            <a:off x="3141798" y="-1854182"/>
            <a:ext cx="1837129" cy="10393516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2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1" name="Google Shape;4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4" name="Google Shape;4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9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/cs_oop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earn.microsoft.com/en-us/dotnet/api/system.iparsable-1?view=net-7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earn.microsoft.com/en-us/dotnet/csharp/programming-guide/classes-and-structs/extension-metho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-US" sz="4400"/>
              <a:t>C# Object Oriented Programming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Represent a cat with UML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Universal Modeling Language</a:t>
            </a:r>
            <a:endParaRPr/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3852733" y="2252060"/>
            <a:ext cx="1438535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3817467" y="2820074"/>
            <a:ext cx="1509067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384" y="1816824"/>
            <a:ext cx="1614488" cy="189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5763" lvl="0" marL="385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/>
              <a:t>Class is a blueprint of an object</a:t>
            </a:r>
            <a:endParaRPr/>
          </a:p>
          <a:p>
            <a:pPr indent="-385763" lvl="0" marL="385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/>
              <a:t>Object is an instance of a class</a:t>
            </a:r>
            <a:endParaRPr/>
          </a:p>
          <a:p>
            <a:pPr indent="-385763" lvl="0" marL="385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/>
              <a:t>A class has attributes &amp; behaviors</a:t>
            </a:r>
            <a:endParaRPr/>
          </a:p>
          <a:p>
            <a:pPr indent="-385763" lvl="0" marL="385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/>
              <a:t>Behaviors can change an object’s attributes</a:t>
            </a:r>
            <a:endParaRPr/>
          </a:p>
          <a:p>
            <a:pPr indent="-385763" lvl="0" marL="385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>
                <a:solidFill>
                  <a:srgbClr val="0070C0"/>
                </a:solidFill>
              </a:rPr>
              <a:t>Use UML to model a class </a:t>
            </a:r>
            <a:endParaRPr/>
          </a:p>
          <a:p>
            <a:pPr indent="-385763" lvl="0" marL="3857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en-US">
                <a:solidFill>
                  <a:srgbClr val="0070C0"/>
                </a:solidFill>
              </a:rPr>
              <a:t>Abstraction: focus on what is important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In-class exercise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Create UML diagram using draw.io (or your favourite) for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1. A soldier that has Hit points and Mana, can attack and defend</a:t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2. An Autobot transformer that can toggle between vehicle form and robot form, fly, fight and escape. Its life depends on its energy in W (wattage)</a:t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Submit back the image in this format: </a:t>
            </a:r>
            <a:r>
              <a:rPr lang="en-US">
                <a:solidFill>
                  <a:srgbClr val="0070C0"/>
                </a:solidFill>
              </a:rPr>
              <a:t>StudentID</a:t>
            </a:r>
            <a:r>
              <a:rPr lang="en-US"/>
              <a:t>.</a:t>
            </a:r>
            <a:r>
              <a:rPr lang="en-US">
                <a:solidFill>
                  <a:srgbClr val="FF0000"/>
                </a:solidFill>
              </a:rPr>
              <a:t>png</a:t>
            </a:r>
            <a:r>
              <a:rPr lang="en-US"/>
              <a:t>/jpg</a:t>
            </a:r>
            <a:endParaRPr/>
          </a:p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Encapsulation - Getter &amp; Setter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b="1" lang="en-US" u="sng">
                <a:solidFill>
                  <a:srgbClr val="0000FF"/>
                </a:solidFill>
              </a:rPr>
              <a:t>Avoid </a:t>
            </a:r>
            <a:r>
              <a:rPr lang="en-US"/>
              <a:t> </a:t>
            </a:r>
            <a:r>
              <a:rPr b="1" lang="en-US">
                <a:solidFill>
                  <a:srgbClr val="FF0000"/>
                </a:solidFill>
              </a:rPr>
              <a:t>direct</a:t>
            </a:r>
            <a:r>
              <a:rPr lang="en-US"/>
              <a:t> access to attribute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75" y="1590675"/>
            <a:ext cx="4103150" cy="1128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5413" y="1590663"/>
            <a:ext cx="4352925" cy="279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13"/>
          <p:cNvSpPr/>
          <p:nvPr/>
        </p:nvSpPr>
        <p:spPr>
          <a:xfrm>
            <a:off x="3835725" y="3226250"/>
            <a:ext cx="5349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Shortcut for encapsulation</a:t>
            </a:r>
            <a:endParaRPr/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4300" y="4036700"/>
            <a:ext cx="3467100" cy="9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63" y="926988"/>
            <a:ext cx="4352925" cy="279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4"/>
          <p:cNvSpPr/>
          <p:nvPr/>
        </p:nvSpPr>
        <p:spPr>
          <a:xfrm>
            <a:off x="3996225" y="4036700"/>
            <a:ext cx="5349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Why should we use getter &amp; setter?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US"/>
              <a:t>May be adding business logic later</a:t>
            </a:r>
            <a:endParaRPr b="1"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❏"/>
            </a:pPr>
            <a:r>
              <a:rPr lang="en-US">
                <a:solidFill>
                  <a:srgbClr val="666666"/>
                </a:solidFill>
              </a:rPr>
              <a:t>For example: your account has a balance of 200.000, you cannot withdraw 300.000</a:t>
            </a:r>
            <a:endParaRPr>
              <a:solidFill>
                <a:srgbClr val="666666"/>
              </a:solidFill>
            </a:endParaRPr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❏"/>
            </a:pPr>
            <a:r>
              <a:rPr lang="en-US">
                <a:solidFill>
                  <a:srgbClr val="666666"/>
                </a:solidFill>
              </a:rPr>
              <a:t>Isolation, good for maintenance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Derivative properties</a:t>
            </a:r>
            <a:endParaRPr>
              <a:solidFill>
                <a:srgbClr val="666666"/>
              </a:solidFill>
            </a:endParaRPr>
          </a:p>
          <a:p>
            <a:pPr indent="-514350" lvl="0" marL="577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 startAt="2"/>
            </a:pPr>
            <a:r>
              <a:rPr b="1" lang="en-US"/>
              <a:t>UI programming: databinding!</a:t>
            </a:r>
            <a:endParaRPr/>
          </a:p>
          <a:p>
            <a:pPr indent="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UI elements automatically update based on the databound variable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Derivative property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00" y="1079450"/>
            <a:ext cx="6368250" cy="3230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Lambda expression</a:t>
            </a:r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181" y="1133175"/>
            <a:ext cx="7129924" cy="201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Static function</a:t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741575" cy="3451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Static attribute / Property</a:t>
            </a:r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00" y="914000"/>
            <a:ext cx="5086350" cy="3190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0588" y="3303225"/>
            <a:ext cx="5572125" cy="171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Four pillars of Object Oriented Programming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-US"/>
              <a:t>Encapsulation</a:t>
            </a:r>
            <a:r>
              <a:rPr lang="en-US"/>
              <a:t> 	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i="1" lang="en-US" sz="1800">
                <a:solidFill>
                  <a:srgbClr val="666666"/>
                </a:solidFill>
              </a:rPr>
              <a:t>Avoid direct access to data (data hiding)</a:t>
            </a:r>
            <a:endParaRPr i="1" sz="1800">
              <a:solidFill>
                <a:srgbClr val="666666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-US"/>
              <a:t>Inheritance</a:t>
            </a:r>
            <a:r>
              <a:rPr lang="en-US"/>
              <a:t> 		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i="1" lang="en-US">
                <a:solidFill>
                  <a:srgbClr val="666666"/>
                </a:solidFill>
              </a:rPr>
              <a:t>Reusing and adding new abilities</a:t>
            </a:r>
            <a:endParaRPr i="1">
              <a:solidFill>
                <a:srgbClr val="666666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-US"/>
              <a:t>Polymorphism</a:t>
            </a:r>
            <a:r>
              <a:rPr lang="en-US"/>
              <a:t> 	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i="1" lang="en-US" sz="1800">
                <a:solidFill>
                  <a:srgbClr val="666666"/>
                </a:solidFill>
              </a:rPr>
              <a:t>Objects with different types can be accessed through the same interface</a:t>
            </a:r>
            <a:endParaRPr i="1" sz="1800">
              <a:solidFill>
                <a:srgbClr val="666666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i="1" lang="en-US" sz="1800">
                <a:solidFill>
                  <a:srgbClr val="666666"/>
                </a:solidFill>
              </a:rPr>
              <a:t>Same name of function, difference in behaviors</a:t>
            </a:r>
            <a:endParaRPr i="1" sz="1800">
              <a:solidFill>
                <a:srgbClr val="666666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b="1" lang="en-US">
                <a:solidFill>
                  <a:schemeClr val="dk1"/>
                </a:solidFill>
              </a:rPr>
              <a:t>Abstraction</a:t>
            </a:r>
            <a:r>
              <a:rPr lang="en-US">
                <a:solidFill>
                  <a:schemeClr val="dk1"/>
                </a:solidFill>
              </a:rPr>
              <a:t> 		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i="1" lang="en-US" sz="1800">
                <a:solidFill>
                  <a:srgbClr val="666666"/>
                </a:solidFill>
              </a:rPr>
              <a:t>What – not how</a:t>
            </a:r>
            <a:endParaRPr i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Inheritance - Reuse &amp; Upgrade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03064"/>
            <a:ext cx="3800000" cy="2925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5749" y="3291149"/>
            <a:ext cx="5747800" cy="169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15280742d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inheritance - Reuse &amp; Upgrade</a:t>
            </a:r>
            <a:endParaRPr/>
          </a:p>
        </p:txBody>
      </p:sp>
      <p:sp>
        <p:nvSpPr>
          <p:cNvPr id="231" name="Google Shape;231;g1c15280742d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Point3D from Point2D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Person &gt; Student &gt; Teacher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Employee &gt; DailyEmployee &gt; ProductEmployee &gt; Manager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Shape &gt; Rectangle &gt; Square &gt; Circle &gt; Ellipse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Character &gt; </a:t>
            </a:r>
            <a:r>
              <a:rPr lang="en-US"/>
              <a:t>Knight &gt; Swordman &gt; Pikeman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Overriding</a:t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13" y="959513"/>
            <a:ext cx="4448175" cy="187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025" y="2964263"/>
            <a:ext cx="5219700" cy="19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Polymorphism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5838825" cy="392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4225" y="2492488"/>
            <a:ext cx="5067300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Array of objects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75" y="1129200"/>
            <a:ext cx="6749925" cy="2269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C# </a:t>
            </a:r>
            <a:r>
              <a:rPr lang="en-US">
                <a:solidFill>
                  <a:srgbClr val="FF0000"/>
                </a:solidFill>
              </a:rPr>
              <a:t>does not</a:t>
            </a:r>
            <a:r>
              <a:rPr lang="en-US"/>
              <a:t> support multiple </a:t>
            </a:r>
            <a:r>
              <a:rPr lang="en-US" u="sng">
                <a:solidFill>
                  <a:srgbClr val="00B050"/>
                </a:solidFill>
              </a:rPr>
              <a:t>classes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inheritance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But we have multiple </a:t>
            </a:r>
            <a:r>
              <a:rPr lang="en-US" u="sng">
                <a:solidFill>
                  <a:srgbClr val="00B050"/>
                </a:solidFill>
              </a:rPr>
              <a:t>interfaces</a:t>
            </a:r>
            <a:r>
              <a:rPr lang="en-US"/>
              <a:t> inheritance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In-class exercise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 student will have this information: StudentID, FullName, GPA, Address</a:t>
            </a:r>
            <a:endParaRPr/>
          </a:p>
          <a:p>
            <a:pPr indent="-400050" lvl="0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Generate random 10 students </a:t>
            </a:r>
            <a:endParaRPr/>
          </a:p>
          <a:p>
            <a:pPr indent="-400050" lvl="0" marL="5715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Print out the average GPA of all the students</a:t>
            </a:r>
            <a:endParaRPr/>
          </a:p>
          <a:p>
            <a:pPr indent="-400050" lvl="0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Print out full information of the top 3 students with the highest GPA</a:t>
            </a:r>
            <a:endParaRPr/>
          </a:p>
          <a:p>
            <a:pPr indent="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Name the project: </a:t>
            </a:r>
            <a:r>
              <a:rPr lang="en-US">
                <a:solidFill>
                  <a:srgbClr val="0070C0"/>
                </a:solidFill>
              </a:rPr>
              <a:t>RandomStudents</a:t>
            </a:r>
            <a:r>
              <a:rPr lang="en-US"/>
              <a:t>, submit back the onlinedgb / VS project link.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Instructions (extra work)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105900" y="7425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StudentID: Length is 8, first two numbers: year 18/19/20 =&gt; Next 6 digits is random (0-9)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Fullname: Firstname (Trần/Nguyễn/Lê/Lý/Đỗ/Đặng)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-US"/>
              <a:t>MiddleName: Tấn / Việt / Đức / Nhật / Khắc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-US"/>
              <a:t>Name: Quang / Minh / Thu / Thủy / Thắng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GPA: random 0-10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Address: Number (1-100), street name (Nguyễn Đình Chiểu, Hoàng Hoa Thám, CMT8, Quang Trung, Nguyễn Huệ), Ward (1-10), District (1-10/BinhTan/TanPhu) </a:t>
            </a:r>
            <a:endParaRPr/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https://www.w3schools.com/cs/cs_oop.asp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2675d325a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Parsable (</a:t>
            </a:r>
            <a:r>
              <a:rPr lang="en-US"/>
              <a:t>.Net 7+)</a:t>
            </a:r>
            <a:endParaRPr/>
          </a:p>
        </p:txBody>
      </p:sp>
      <p:sp>
        <p:nvSpPr>
          <p:cNvPr id="281" name="Google Shape;281;g1f2675d325a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Parse(String, IFormatProvider)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TryParse(String, IFormatProvider, TSelf)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Static polymorphism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https://learn.microsoft.com/en-us/dotnet/api/system.iparsable-1?view=net-7.0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Core concepts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Class &amp; Object, UML Class diagram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Override &amp; Overloading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Abstract class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2e11d2898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method</a:t>
            </a:r>
            <a:endParaRPr/>
          </a:p>
        </p:txBody>
      </p:sp>
      <p:sp>
        <p:nvSpPr>
          <p:cNvPr id="287" name="Google Shape;287;g282e11d2898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https://learn.microsoft.com/en-us/dotnet/csharp/programming-guide/classes-and-structs/extension-methods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Class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blueprint</a:t>
            </a:r>
            <a:r>
              <a:rPr lang="en-US"/>
              <a:t> to create objects</a:t>
            </a:r>
            <a:endParaRPr/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8" y="2971648"/>
            <a:ext cx="6310950" cy="173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6" name="Google Shape;96;p4"/>
          <p:cNvGrpSpPr/>
          <p:nvPr/>
        </p:nvGrpSpPr>
        <p:grpSpPr>
          <a:xfrm>
            <a:off x="5622453" y="1212083"/>
            <a:ext cx="2966845" cy="2322952"/>
            <a:chOff x="1005080" y="1858226"/>
            <a:chExt cx="7133839" cy="4648189"/>
          </a:xfrm>
        </p:grpSpPr>
        <p:grpSp>
          <p:nvGrpSpPr>
            <p:cNvPr id="97" name="Google Shape;97;p4"/>
            <p:cNvGrpSpPr/>
            <p:nvPr/>
          </p:nvGrpSpPr>
          <p:grpSpPr>
            <a:xfrm>
              <a:off x="1005080" y="1858226"/>
              <a:ext cx="7133839" cy="4382941"/>
              <a:chOff x="1005080" y="2124221"/>
              <a:chExt cx="7133839" cy="4382941"/>
            </a:xfrm>
          </p:grpSpPr>
          <p:pic>
            <p:nvPicPr>
              <p:cNvPr id="98" name="Google Shape;98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05080" y="2478164"/>
                <a:ext cx="7133839" cy="40289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4"/>
              <p:cNvSpPr/>
              <p:nvPr/>
            </p:nvSpPr>
            <p:spPr>
              <a:xfrm>
                <a:off x="2954668" y="2124221"/>
                <a:ext cx="3234658" cy="677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Class House</a:t>
                </a:r>
                <a:endParaRPr b="0" i="0" sz="2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4"/>
            <p:cNvSpPr/>
            <p:nvPr/>
          </p:nvSpPr>
          <p:spPr>
            <a:xfrm>
              <a:off x="1140334" y="5890558"/>
              <a:ext cx="2047488" cy="61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House 1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453005" y="5890558"/>
              <a:ext cx="2047485" cy="61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House 2</a:t>
              </a:r>
              <a:endPara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857114" y="5887224"/>
              <a:ext cx="2047485" cy="61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House 3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0" y="3601972"/>
            <a:ext cx="3935400" cy="12550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/>
              <a:t>A specific </a:t>
            </a:r>
            <a:r>
              <a:rPr lang="en-US">
                <a:solidFill>
                  <a:srgbClr val="0000FF"/>
                </a:solidFill>
              </a:rPr>
              <a:t>instance</a:t>
            </a:r>
            <a:r>
              <a:rPr lang="en-US"/>
              <a:t> created from a class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404700" y="4620575"/>
            <a:ext cx="5748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many classes are there? How many instances are there?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2850" y="1559150"/>
            <a:ext cx="6419850" cy="293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Common misunderstanding &amp; error for beginners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686" y="1238250"/>
            <a:ext cx="7923689" cy="9755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Destructor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-US"/>
              <a:t>No need because we have an </a:t>
            </a:r>
            <a:r>
              <a:rPr lang="en-US">
                <a:solidFill>
                  <a:srgbClr val="FF0000"/>
                </a:solidFill>
              </a:rPr>
              <a:t>automatic</a:t>
            </a:r>
            <a:r>
              <a:rPr lang="en-US"/>
              <a:t> </a:t>
            </a:r>
            <a:r>
              <a:rPr b="1" lang="en-US"/>
              <a:t>Garbage Collector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What does a class have?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Attributes (data)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-US"/>
              <a:t>Behaviors (functions)</a:t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400" y="2125980"/>
            <a:ext cx="976122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3070563" y="2971800"/>
            <a:ext cx="25600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eat, sleep, run 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3070563" y="2687247"/>
            <a:ext cx="256009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weight, height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98828" y="4663097"/>
            <a:ext cx="370357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When a cat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sleep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what changes? </a:t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2595007" y="4378544"/>
            <a:ext cx="351121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When a cat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what changes?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Behaviors can change attributes</a:t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932" y="2039423"/>
            <a:ext cx="976122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487" y="1636931"/>
            <a:ext cx="3094472" cy="1918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9"/>
          <p:cNvCxnSpPr/>
          <p:nvPr/>
        </p:nvCxnSpPr>
        <p:spPr>
          <a:xfrm>
            <a:off x="3326907" y="2695982"/>
            <a:ext cx="1291701" cy="0"/>
          </a:xfrm>
          <a:prstGeom prst="straightConnector1">
            <a:avLst/>
          </a:prstGeom>
          <a:noFill/>
          <a:ln cap="flat" cmpd="sng" w="76200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9"/>
          <p:cNvSpPr/>
          <p:nvPr/>
        </p:nvSpPr>
        <p:spPr>
          <a:xfrm>
            <a:off x="3482908" y="2039424"/>
            <a:ext cx="85985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eat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3251384" y="2626460"/>
            <a:ext cx="137922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sleep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