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Roboto"/>
      <p:regular r:id="rId56"/>
      <p:bold r:id="rId57"/>
      <p:italic r:id="rId58"/>
      <p:boldItalic r:id="rId59"/>
    </p:embeddedFont>
    <p:embeddedFont>
      <p:font typeface="Quattrocento Sans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4" roundtripDataSignature="AMtx7mhXKKP0Rea9mFyzgmUJjExsvHga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QuattrocentoSans-italic.fntdata"/><Relationship Id="rId61" Type="http://schemas.openxmlformats.org/officeDocument/2006/relationships/font" Target="fonts/QuattrocentoSans-bold.fntdata"/><Relationship Id="rId20" Type="http://schemas.openxmlformats.org/officeDocument/2006/relationships/slide" Target="slides/slide15.xml"/><Relationship Id="rId64" Type="http://customschemas.google.com/relationships/presentationmetadata" Target="metadata"/><Relationship Id="rId63" Type="http://schemas.openxmlformats.org/officeDocument/2006/relationships/font" Target="fonts/Quattrocento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QuattrocentoSans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-bold.fntdata"/><Relationship Id="rId12" Type="http://schemas.openxmlformats.org/officeDocument/2006/relationships/slide" Target="slides/slide7.xml"/><Relationship Id="rId56" Type="http://schemas.openxmlformats.org/officeDocument/2006/relationships/font" Target="fonts/Robot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2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2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52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8" name="Google Shape;48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62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4" name="Google Shape;5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7" name="Google Shape;57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6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5"/>
          <p:cNvSpPr txBox="1"/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65"/>
          <p:cNvSpPr txBox="1"/>
          <p:nvPr>
            <p:ph idx="1" type="body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65"/>
          <p:cNvSpPr txBox="1"/>
          <p:nvPr>
            <p:ph idx="12" type="sldNum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65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6"/>
          <p:cNvSpPr txBox="1"/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66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3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4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4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5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7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5" name="Google Shape;45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1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1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35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Relationship Id="rId4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Relationship Id="rId4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2.png"/><Relationship Id="rId4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6000"/>
              <a:t>Basic UI controls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Common events</a:t>
            </a:r>
            <a:endParaRPr/>
          </a:p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Loaded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en">
                <a:solidFill>
                  <a:srgbClr val="666666"/>
                </a:solidFill>
              </a:rPr>
              <a:t>All UI elements have been created</a:t>
            </a:r>
            <a:endParaRPr>
              <a:solidFill>
                <a:srgbClr val="666666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en">
                <a:solidFill>
                  <a:srgbClr val="666666"/>
                </a:solidFill>
              </a:rPr>
              <a:t>Load / Initialize data here</a:t>
            </a:r>
            <a:endParaRPr>
              <a:solidFill>
                <a:srgbClr val="666666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Closing (Trước khi đóng cửa sổ)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en">
                <a:solidFill>
                  <a:srgbClr val="666666"/>
                </a:solidFill>
              </a:rPr>
              <a:t>Cleanup if necessary</a:t>
            </a:r>
            <a:endParaRPr>
              <a:solidFill>
                <a:srgbClr val="666666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Closed (Sau khi đóng cửa sổ)</a:t>
            </a:r>
            <a:endParaRPr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Process &gt; Window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Startup window</a:t>
            </a:r>
            <a:endParaRPr/>
          </a:p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b="1" lang="en"/>
              <a:t>App.xaml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142" name="Google Shape;1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675" y="2137774"/>
            <a:ext cx="5968776" cy="1925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11"/>
          <p:cNvSpPr/>
          <p:nvPr/>
        </p:nvSpPr>
        <p:spPr>
          <a:xfrm>
            <a:off x="2930975" y="3322875"/>
            <a:ext cx="4237200" cy="41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/>
              <a:t>MessageBox</a:t>
            </a:r>
            <a:endParaRPr sz="7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Simple message</a:t>
            </a:r>
            <a:endParaRPr/>
          </a:p>
        </p:txBody>
      </p:sp>
      <p:pic>
        <p:nvPicPr>
          <p:cNvPr id="154" name="Google Shape;1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425" y="1572626"/>
            <a:ext cx="6892626" cy="474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6675" y="2262550"/>
            <a:ext cx="2488625" cy="198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Adding title and buttons</a:t>
            </a:r>
            <a:endParaRPr/>
          </a:p>
        </p:txBody>
      </p:sp>
      <p:sp>
        <p:nvSpPr>
          <p:cNvPr id="161" name="Google Shape;161;p1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162" name="Google Shape;1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8925" y="2241025"/>
            <a:ext cx="2826201" cy="1939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850" y="914001"/>
            <a:ext cx="8447999" cy="1101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14"/>
          <p:cNvSpPr/>
          <p:nvPr/>
        </p:nvSpPr>
        <p:spPr>
          <a:xfrm>
            <a:off x="791925" y="1256525"/>
            <a:ext cx="3984300" cy="74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How to know which button has been clicked?</a:t>
            </a:r>
            <a:endParaRPr/>
          </a:p>
        </p:txBody>
      </p:sp>
      <p:pic>
        <p:nvPicPr>
          <p:cNvPr id="170" name="Google Shape;1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8860073" cy="3668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15"/>
          <p:cNvSpPr/>
          <p:nvPr/>
        </p:nvSpPr>
        <p:spPr>
          <a:xfrm>
            <a:off x="228600" y="2024750"/>
            <a:ext cx="4343400" cy="41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228600" y="3254825"/>
            <a:ext cx="5372100" cy="41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Adding icon</a:t>
            </a:r>
            <a:endParaRPr/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5425" y="984700"/>
            <a:ext cx="2601900" cy="13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300" y="984700"/>
            <a:ext cx="5991926" cy="1121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5425" y="3083675"/>
            <a:ext cx="2601900" cy="1503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1300" y="3083675"/>
            <a:ext cx="5991923" cy="112624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/>
              <a:t>Dialog</a:t>
            </a:r>
            <a:endParaRPr sz="7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Displaying a dialog</a:t>
            </a:r>
            <a:endParaRPr/>
          </a:p>
        </p:txBody>
      </p:sp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Must close the dialog before going back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Use</a:t>
            </a:r>
            <a:r>
              <a:rPr b="1" lang="en"/>
              <a:t> ShowDialog</a:t>
            </a:r>
            <a:r>
              <a:rPr lang="en"/>
              <a:t>(), rather than </a:t>
            </a:r>
            <a:r>
              <a:rPr b="1" lang="en"/>
              <a:t>Show</a:t>
            </a:r>
            <a:r>
              <a:rPr lang="en"/>
              <a:t>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How to get result from a dialog?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225" y="2571750"/>
            <a:ext cx="8165869" cy="929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1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Step 1: Button prepartion</a:t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1020550" y="2780450"/>
            <a:ext cx="1861500" cy="29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1020550" y="3256150"/>
            <a:ext cx="1861500" cy="29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5450" y="883625"/>
            <a:ext cx="3642651" cy="143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/>
          <p:nvPr/>
        </p:nvSpPr>
        <p:spPr>
          <a:xfrm>
            <a:off x="640900" y="1178050"/>
            <a:ext cx="2620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Default button, enter to trigger click event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1918600" y="1719100"/>
            <a:ext cx="89700" cy="1061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9"/>
          <p:cNvSpPr/>
          <p:nvPr/>
        </p:nvSpPr>
        <p:spPr>
          <a:xfrm rot="5828734">
            <a:off x="4094497" y="779562"/>
            <a:ext cx="103705" cy="183987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4436180" y="4267764"/>
            <a:ext cx="2620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Press Escape to activate, auto assign DialogResult = false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9"/>
          <p:cNvSpPr/>
          <p:nvPr/>
        </p:nvSpPr>
        <p:spPr>
          <a:xfrm rot="7297102">
            <a:off x="3504786" y="3325681"/>
            <a:ext cx="103575" cy="1538232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9"/>
          <p:cNvSpPr/>
          <p:nvPr/>
        </p:nvSpPr>
        <p:spPr>
          <a:xfrm rot="711782">
            <a:off x="6871142" y="2208269"/>
            <a:ext cx="103613" cy="2100813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"/>
              <a:t>Main content</a:t>
            </a:r>
            <a:endParaRPr/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WPF &amp; XAML</a:t>
            </a:r>
            <a:endParaRPr/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Window, MessageBox, Dialog</a:t>
            </a:r>
            <a:endParaRPr/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Button </a:t>
            </a:r>
            <a:endParaRPr/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Label</a:t>
            </a:r>
            <a:endParaRPr/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TextBox / TextBlock</a:t>
            </a:r>
            <a:endParaRPr/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Image</a:t>
            </a:r>
            <a:endParaRPr/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CheckBox / RadioButton</a:t>
            </a:r>
            <a:endParaRPr/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❑"/>
            </a:pPr>
            <a:r>
              <a:rPr lang="en"/>
              <a:t>ProgressBar / Slider</a:t>
            </a:r>
            <a:endParaRPr/>
          </a:p>
        </p:txBody>
      </p:sp>
      <p:sp>
        <p:nvSpPr>
          <p:cNvPr id="83" name="Google Shape;8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Step 2: Add handling code for Agree button</a:t>
            </a:r>
            <a:endParaRPr/>
          </a:p>
        </p:txBody>
      </p:sp>
      <p:pic>
        <p:nvPicPr>
          <p:cNvPr id="213" name="Google Shape;2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8839202" cy="127746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4" name="Google Shape;214;p20"/>
          <p:cNvSpPr txBox="1"/>
          <p:nvPr>
            <p:ph idx="1" type="body"/>
          </p:nvPr>
        </p:nvSpPr>
        <p:spPr>
          <a:xfrm>
            <a:off x="141300" y="2510225"/>
            <a:ext cx="8932200" cy="26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"/>
              <a:t>Pressing Enter will fire event Click but you have to </a:t>
            </a:r>
            <a:r>
              <a:rPr lang="en">
                <a:solidFill>
                  <a:srgbClr val="FF0000"/>
                </a:solidFill>
              </a:rPr>
              <a:t>manually  assign </a:t>
            </a:r>
            <a:r>
              <a:rPr lang="en"/>
              <a:t>DialogResult = </a:t>
            </a:r>
            <a:r>
              <a:rPr lang="en">
                <a:solidFill>
                  <a:srgbClr val="0000FF"/>
                </a:solidFill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Step 3: Showing dialog and handling result</a:t>
            </a:r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550" y="886750"/>
            <a:ext cx="7965577" cy="40962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1" name="Google Shape;221;p21"/>
          <p:cNvSpPr/>
          <p:nvPr/>
        </p:nvSpPr>
        <p:spPr>
          <a:xfrm>
            <a:off x="849100" y="2090075"/>
            <a:ext cx="3355500" cy="48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895375" y="3271175"/>
            <a:ext cx="4672800" cy="48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Getting success dialog result – The easy way</a:t>
            </a:r>
            <a:endParaRPr/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"/>
              <a:t>Use public attribute / property</a:t>
            </a:r>
            <a:endParaRPr/>
          </a:p>
        </p:txBody>
      </p:sp>
      <p:pic>
        <p:nvPicPr>
          <p:cNvPr id="229" name="Google Shape;2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925" y="1746752"/>
            <a:ext cx="7054802" cy="2482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CommonOpenFileDialog</a:t>
            </a:r>
            <a:endParaRPr/>
          </a:p>
        </p:txBody>
      </p:sp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"/>
              <a:t>Nuget package: </a:t>
            </a:r>
            <a:r>
              <a:rPr b="1" lang="en">
                <a:solidFill>
                  <a:srgbClr val="F6B26B"/>
                </a:solidFill>
              </a:rPr>
              <a:t>Microsoft</a:t>
            </a:r>
            <a:r>
              <a:rPr lang="en"/>
              <a:t>.</a:t>
            </a:r>
            <a:r>
              <a:rPr lang="en">
                <a:solidFill>
                  <a:srgbClr val="CC0000"/>
                </a:solidFill>
              </a:rPr>
              <a:t>WindowsAPICodePack-Shell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236" name="Google Shape;2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3463" y="2125100"/>
            <a:ext cx="6181725" cy="201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/>
              <a:t>Image</a:t>
            </a:r>
            <a:endParaRPr sz="7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Adding image to project and display</a:t>
            </a:r>
            <a:endParaRPr/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525" y="870425"/>
            <a:ext cx="7778534" cy="40961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8" name="Google Shape;248;p25"/>
          <p:cNvSpPr txBox="1"/>
          <p:nvPr/>
        </p:nvSpPr>
        <p:spPr>
          <a:xfrm>
            <a:off x="5997435" y="1141506"/>
            <a:ext cx="26356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VS 2019, image should be set Build to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Resource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Setting image using code</a:t>
            </a:r>
            <a:endParaRPr/>
          </a:p>
        </p:txBody>
      </p: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75" y="1116874"/>
            <a:ext cx="7984674" cy="1542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Image quality</a:t>
            </a:r>
            <a:endParaRPr/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"/>
              <a:t>RenderOptions.BitmapScalingMode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/>
              <a:t>Button</a:t>
            </a:r>
            <a:endParaRPr sz="7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Common properties &amp; Event</a:t>
            </a:r>
            <a:endParaRPr/>
          </a:p>
        </p:txBody>
      </p:sp>
      <p:sp>
        <p:nvSpPr>
          <p:cNvPr id="271" name="Google Shape;271;p2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Content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Click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/>
              <a:t>WPF &amp; XAML</a:t>
            </a:r>
            <a:endParaRPr sz="7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Adding image to button</a:t>
            </a:r>
            <a:endParaRPr/>
          </a:p>
        </p:txBody>
      </p:sp>
      <p:pic>
        <p:nvPicPr>
          <p:cNvPr id="277" name="Google Shape;27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" y="2290975"/>
            <a:ext cx="8839200" cy="2619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8" name="Google Shape;27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7875" y="964288"/>
            <a:ext cx="2057400" cy="110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/>
              <a:t>Label / TextBlock</a:t>
            </a:r>
            <a:endParaRPr sz="7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Label</a:t>
            </a:r>
            <a:endParaRPr/>
          </a:p>
        </p:txBody>
      </p:sp>
      <p:pic>
        <p:nvPicPr>
          <p:cNvPr id="289" name="Google Shape;28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850" y="2954788"/>
            <a:ext cx="68961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300" y="1754650"/>
            <a:ext cx="19812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b="1" lang="en"/>
              <a:t>Target</a:t>
            </a:r>
            <a:r>
              <a:rPr lang="en"/>
              <a:t>: the control that will get focus when press Alt + 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TextBlock</a:t>
            </a:r>
            <a:endParaRPr/>
          </a:p>
        </p:txBody>
      </p:sp>
      <p:sp>
        <p:nvSpPr>
          <p:cNvPr id="297" name="Google Shape;297;p3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rPr lang="en"/>
              <a:t>Pure text display</a:t>
            </a:r>
            <a:endParaRPr/>
          </a:p>
        </p:txBody>
      </p:sp>
      <p:pic>
        <p:nvPicPr>
          <p:cNvPr id="298" name="Google Shape;2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75" y="3681674"/>
            <a:ext cx="8629648" cy="33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9" name="Google Shape;29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2650" y="1509025"/>
            <a:ext cx="2241100" cy="1909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/>
              <a:t>TextBox</a:t>
            </a:r>
            <a:endParaRPr sz="7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Textbox</a:t>
            </a:r>
            <a:endParaRPr/>
          </a:p>
        </p:txBody>
      </p:sp>
      <p:sp>
        <p:nvSpPr>
          <p:cNvPr id="310" name="Google Shape;310;p3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❏"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AcceptsReturn = True</a:t>
            </a:r>
            <a:endParaRPr/>
          </a:p>
        </p:txBody>
      </p:sp>
      <p:pic>
        <p:nvPicPr>
          <p:cNvPr id="311" name="Google Shape;31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150" y="1726088"/>
            <a:ext cx="64008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PasswordBox - PasswordChar</a:t>
            </a:r>
            <a:endParaRPr/>
          </a:p>
        </p:txBody>
      </p:sp>
      <p:pic>
        <p:nvPicPr>
          <p:cNvPr id="317" name="Google Shape;3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275" y="959300"/>
            <a:ext cx="2997650" cy="253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646401"/>
            <a:ext cx="8839198" cy="30265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TextBox placeholder</a:t>
            </a:r>
            <a:endParaRPr/>
          </a:p>
        </p:txBody>
      </p:sp>
      <p:sp>
        <p:nvSpPr>
          <p:cNvPr id="324" name="Google Shape;324;p3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No direct support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rPr lang="en"/>
              <a:t>Use transparent textbox below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In-class exercise 01 – Login screen</a:t>
            </a:r>
            <a:endParaRPr/>
          </a:p>
        </p:txBody>
      </p:sp>
      <p:sp>
        <p:nvSpPr>
          <p:cNvPr id="330" name="Google Shape;330;p3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Create a login screen with two textbox for username and password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Textbox should not be left empty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Enable using </a:t>
            </a:r>
            <a:r>
              <a:rPr b="1" lang="en"/>
              <a:t>Alt + U</a:t>
            </a:r>
            <a:r>
              <a:rPr lang="en"/>
              <a:t> to focus on the textbox </a:t>
            </a:r>
            <a:r>
              <a:rPr b="1" lang="en"/>
              <a:t>Username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Enable using </a:t>
            </a:r>
            <a:r>
              <a:rPr b="1" lang="en"/>
              <a:t>Alt + P</a:t>
            </a:r>
            <a:r>
              <a:rPr lang="en"/>
              <a:t> to focus on the textbox </a:t>
            </a:r>
            <a:r>
              <a:rPr b="1" lang="en"/>
              <a:t>Password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Improvement</a:t>
            </a:r>
            <a:endParaRPr/>
          </a:p>
        </p:txBody>
      </p:sp>
      <p:sp>
        <p:nvSpPr>
          <p:cNvPr id="336" name="Google Shape;336;p3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"/>
              <a:t>If username = “admin” and  password = “qwe3@1” 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"/>
              <a:t>then goto Dashboard / MainWindow (empty)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Windows Presentation Foundation</a:t>
            </a:r>
            <a:endParaRPr/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750" y="902650"/>
            <a:ext cx="6552799" cy="39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/>
              <a:t>CheckBox</a:t>
            </a:r>
            <a:endParaRPr sz="7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Simple checkbox</a:t>
            </a:r>
            <a:endParaRPr/>
          </a:p>
        </p:txBody>
      </p:sp>
      <p:pic>
        <p:nvPicPr>
          <p:cNvPr id="347" name="Google Shape;34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4750" y="1025163"/>
            <a:ext cx="5105400" cy="1190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8" name="Google Shape;34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3525" y="2498475"/>
            <a:ext cx="2409825" cy="1381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Complex checkbox</a:t>
            </a:r>
            <a:endParaRPr/>
          </a:p>
        </p:txBody>
      </p:sp>
      <p:pic>
        <p:nvPicPr>
          <p:cNvPr id="354" name="Google Shape;35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8839199" cy="395293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5" name="Google Shape;35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8050" y="1934125"/>
            <a:ext cx="3028950" cy="114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Things to focus</a:t>
            </a:r>
            <a:endParaRPr/>
          </a:p>
        </p:txBody>
      </p:sp>
      <p:sp>
        <p:nvSpPr>
          <p:cNvPr id="361" name="Google Shape;361;p4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" sz="3000"/>
              <a:t>CheckedChanged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❏"/>
            </a:pPr>
            <a:r>
              <a:rPr lang="en" sz="3000"/>
              <a:t>IsChecked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/>
              <a:t>RadioButton</a:t>
            </a:r>
            <a:endParaRPr sz="7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Simple radio button</a:t>
            </a:r>
            <a:endParaRPr/>
          </a:p>
        </p:txBody>
      </p:sp>
      <p:pic>
        <p:nvPicPr>
          <p:cNvPr id="372" name="Google Shape;37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075" y="1029375"/>
            <a:ext cx="4410075" cy="121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3" name="Google Shape;37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0650" y="2409375"/>
            <a:ext cx="24193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Grouping</a:t>
            </a:r>
            <a:endParaRPr/>
          </a:p>
        </p:txBody>
      </p:sp>
      <p:pic>
        <p:nvPicPr>
          <p:cNvPr id="379" name="Google Shape;37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450" y="936925"/>
            <a:ext cx="5753100" cy="220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0" name="Google Shape;38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13" y="3265500"/>
            <a:ext cx="1828773" cy="16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Tùy biến Radio Button</a:t>
            </a:r>
            <a:endParaRPr/>
          </a:p>
        </p:txBody>
      </p:sp>
      <p:pic>
        <p:nvPicPr>
          <p:cNvPr id="386" name="Google Shape;38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6813" y="935838"/>
            <a:ext cx="1628775" cy="1190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7" name="Google Shape;38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300" y="935850"/>
            <a:ext cx="6240501" cy="40989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/>
              <a:t>ProgressBar</a:t>
            </a:r>
            <a:endParaRPr sz="7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ProgressBar</a:t>
            </a:r>
            <a:endParaRPr/>
          </a:p>
        </p:txBody>
      </p:sp>
      <p:sp>
        <p:nvSpPr>
          <p:cNvPr id="398" name="Google Shape;398;p4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r>
              <a:rPr lang="en">
                <a:solidFill>
                  <a:srgbClr val="0000FF"/>
                </a:solidFill>
              </a:rPr>
              <a:t>Minimum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r>
              <a:rPr lang="en">
                <a:solidFill>
                  <a:srgbClr val="0000FF"/>
                </a:solidFill>
              </a:rPr>
              <a:t>Maximum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Char char="❏"/>
            </a:pPr>
            <a:r>
              <a:rPr lang="en">
                <a:solidFill>
                  <a:srgbClr val="0000FF"/>
                </a:solidFill>
              </a:rPr>
              <a:t>Value</a:t>
            </a:r>
            <a:r>
              <a:rPr lang="en"/>
              <a:t>: Current value</a:t>
            </a:r>
            <a:endParaRPr/>
          </a:p>
        </p:txBody>
      </p:sp>
      <p:pic>
        <p:nvPicPr>
          <p:cNvPr id="399" name="Google Shape;39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0913" y="3180388"/>
            <a:ext cx="193357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Hello world</a:t>
            </a:r>
            <a:endParaRPr/>
          </a:p>
        </p:txBody>
      </p:sp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4900"/>
            <a:ext cx="6524625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 txBox="1"/>
          <p:nvPr/>
        </p:nvSpPr>
        <p:spPr>
          <a:xfrm>
            <a:off x="5103550" y="894900"/>
            <a:ext cx="2680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XAML for UI creation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5159700" y="1951000"/>
            <a:ext cx="3757194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C# Code behind to handle business logic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5"/>
          <p:cNvSpPr/>
          <p:nvPr/>
        </p:nvSpPr>
        <p:spPr>
          <a:xfrm rot="-1674259">
            <a:off x="3586874" y="1480644"/>
            <a:ext cx="1647448" cy="900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 rot="5486">
            <a:off x="4163574" y="2159025"/>
            <a:ext cx="939901" cy="8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Slider</a:t>
            </a:r>
            <a:endParaRPr/>
          </a:p>
        </p:txBody>
      </p:sp>
      <p:sp>
        <p:nvSpPr>
          <p:cNvPr id="405" name="Google Shape;405;p5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</a:pPr>
            <a:r>
              <a:rPr lang="en"/>
              <a:t>Like ProgressBar, but can adjust value directly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Characteristics</a:t>
            </a:r>
            <a:endParaRPr/>
          </a:p>
        </p:txBody>
      </p:sp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 Seperation</a:t>
            </a:r>
            <a:endParaRPr/>
          </a:p>
          <a:p>
            <a:pPr indent="-3937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">
                <a:solidFill>
                  <a:srgbClr val="0000FF"/>
                </a:solidFill>
              </a:rPr>
              <a:t>User Interface</a:t>
            </a:r>
            <a:r>
              <a:rPr lang="en"/>
              <a:t> (XAML)</a:t>
            </a:r>
            <a:endParaRPr/>
          </a:p>
          <a:p>
            <a:pPr indent="-3937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"/>
              <a:t>Business </a:t>
            </a:r>
            <a:r>
              <a:rPr lang="en">
                <a:solidFill>
                  <a:srgbClr val="FF0000"/>
                </a:solidFill>
              </a:rPr>
              <a:t>logic</a:t>
            </a:r>
            <a:r>
              <a:rPr lang="en"/>
              <a:t> (C# - code behind)</a:t>
            </a:r>
            <a:endParaRPr/>
          </a:p>
          <a:p>
            <a:pPr indent="-39370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Hardware acceleration </a:t>
            </a:r>
            <a:endParaRPr/>
          </a:p>
          <a:p>
            <a:pPr indent="-39370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Vector based graphics: zooming without quality degrade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/>
              <a:t>Window &amp; Dialog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Some common properties</a:t>
            </a:r>
            <a:endParaRPr/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b="1" lang="en"/>
              <a:t>Title</a:t>
            </a:r>
            <a:endParaRPr>
              <a:solidFill>
                <a:srgbClr val="666666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b="1" lang="en"/>
              <a:t>Icon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b="1" lang="en"/>
              <a:t>WindowStartupLocation</a:t>
            </a:r>
            <a:r>
              <a:rPr lang="en">
                <a:solidFill>
                  <a:srgbClr val="666666"/>
                </a:solidFill>
              </a:rPr>
              <a:t>:</a:t>
            </a:r>
            <a:endParaRPr>
              <a:solidFill>
                <a:srgbClr val="666666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en"/>
              <a:t>CenterScreen</a:t>
            </a:r>
            <a:endParaRPr b="1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b="1" lang="en"/>
              <a:t>Width</a:t>
            </a:r>
            <a:r>
              <a:rPr lang="en"/>
              <a:t>, </a:t>
            </a:r>
            <a:r>
              <a:rPr b="1" lang="en"/>
              <a:t>Height</a:t>
            </a:r>
            <a:endParaRPr b="1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b="1" lang="en"/>
              <a:t>WindowState (Maximized )</a:t>
            </a:r>
            <a:endParaRPr b="1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Char char="❏"/>
            </a:pPr>
            <a:r>
              <a:rPr b="1" lang="en">
                <a:solidFill>
                  <a:srgbClr val="666666"/>
                </a:solidFill>
              </a:rPr>
              <a:t>ShowDialog() vs Show</a:t>
            </a:r>
            <a:r>
              <a:rPr lang="en">
                <a:solidFill>
                  <a:srgbClr val="666666"/>
                </a:solidFill>
              </a:rPr>
              <a:t>()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Adding debug information</a:t>
            </a:r>
            <a:endParaRPr/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b="1" lang="en"/>
              <a:t>Debug.WriteLine</a:t>
            </a:r>
            <a:endParaRPr b="1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Choosing </a:t>
            </a:r>
            <a:r>
              <a:rPr b="1" lang="en"/>
              <a:t>Intermediate</a:t>
            </a:r>
            <a:r>
              <a:rPr lang="en"/>
              <a:t> rather than </a:t>
            </a:r>
            <a:r>
              <a:rPr b="1" lang="en"/>
              <a:t>Output</a:t>
            </a:r>
            <a:endParaRPr b="1"/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350" y="2325424"/>
            <a:ext cx="8001000" cy="1859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9" name="Google Shape;129;p9"/>
          <p:cNvSpPr/>
          <p:nvPr/>
        </p:nvSpPr>
        <p:spPr>
          <a:xfrm>
            <a:off x="3331025" y="3396350"/>
            <a:ext cx="3910800" cy="41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