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Quattrocen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gSMmehCUdqD1hDfyeV3oUEWrih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boldItalic.fntdata"/><Relationship Id="rId41" Type="http://schemas.openxmlformats.org/officeDocument/2006/relationships/font" Target="fonts/Quattrocento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d532a74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d532a74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8169229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8169229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8169229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8169229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384af8e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384af8e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384af8e1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384af8e1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8169229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8169229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82e0d15a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82e0d15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2e0d15a9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82e0d15a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878455" y="1143000"/>
            <a:ext cx="3101090" cy="308527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3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32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0" name="Google Shape;5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35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5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6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36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7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37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25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1" name="Google Shape;4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4" name="Google Shape;4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2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6000"/>
              <a:t>WPF Containers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d532a741d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vs *</a:t>
            </a:r>
            <a:endParaRPr/>
          </a:p>
        </p:txBody>
      </p:sp>
      <p:sp>
        <p:nvSpPr>
          <p:cNvPr id="165" name="Google Shape;165;g28d532a741d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Auto: </a:t>
            </a:r>
            <a:r>
              <a:rPr lang="en"/>
              <a:t>size itself based on its content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GridSplitter</a:t>
            </a:r>
            <a:endParaRPr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Allow manually adjusted</a:t>
            </a:r>
            <a:endParaRPr/>
          </a:p>
        </p:txBody>
      </p:sp>
      <p:sp>
        <p:nvSpPr>
          <p:cNvPr id="172" name="Google Shape;17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749" y="2715728"/>
            <a:ext cx="5253611" cy="224277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174" name="Google Shape;174;p11"/>
          <p:cNvSpPr/>
          <p:nvPr/>
        </p:nvSpPr>
        <p:spPr>
          <a:xfrm>
            <a:off x="1417135" y="4590695"/>
            <a:ext cx="5641588" cy="274344"/>
          </a:xfrm>
          <a:prstGeom prst="rect">
            <a:avLst/>
          </a:prstGeom>
          <a:solidFill>
            <a:srgbClr val="FF0000">
              <a:alpha val="8235"/>
            </a:srgbClr>
          </a:solidFill>
          <a:ln cap="flat" cmpd="sng" w="40000">
            <a:solidFill>
              <a:srgbClr val="FF000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563" y="1624956"/>
            <a:ext cx="1465378" cy="87572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pic>
        <p:nvPicPr>
          <p:cNvPr id="176" name="Google Shape;17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8254" y="1619890"/>
            <a:ext cx="1461973" cy="88585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55630" y="1624956"/>
            <a:ext cx="1453612" cy="88079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UniformGrid</a:t>
            </a:r>
            <a:endParaRPr/>
          </a:p>
        </p:txBody>
      </p:sp>
      <p:sp>
        <p:nvSpPr>
          <p:cNvPr id="183" name="Google Shape;183;p1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Same dimensions for all childs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Automatically adjust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560"/>
              </a:spcBef>
              <a:spcAft>
                <a:spcPts val="160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FlowDirection: LeftToRight, RightToLeft</a:t>
            </a:r>
            <a:endParaRPr/>
          </a:p>
        </p:txBody>
      </p:sp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903" y="3385150"/>
            <a:ext cx="6091100" cy="16377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6570" y="2624735"/>
            <a:ext cx="1814766" cy="109314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/>
          <p:nvPr/>
        </p:nvSpPr>
        <p:spPr>
          <a:xfrm>
            <a:off x="2309232" y="3356362"/>
            <a:ext cx="1709518" cy="274344"/>
          </a:xfrm>
          <a:prstGeom prst="rect">
            <a:avLst/>
          </a:prstGeom>
          <a:solidFill>
            <a:srgbClr val="FF0000">
              <a:alpha val="8235"/>
            </a:srgbClr>
          </a:solidFill>
          <a:ln cap="flat" cmpd="sng" w="40000">
            <a:solidFill>
              <a:srgbClr val="FF000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Tips – Auto size</a:t>
            </a:r>
            <a:endParaRPr/>
          </a:p>
        </p:txBody>
      </p:sp>
      <p:sp>
        <p:nvSpPr>
          <p:cNvPr id="193" name="Google Shape;193;p1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b="1" lang="en"/>
              <a:t>HorizontalAlignment</a:t>
            </a:r>
            <a:r>
              <a:rPr lang="en"/>
              <a:t>="Stretch“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560"/>
              </a:spcBef>
              <a:spcAft>
                <a:spcPts val="160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b="1" lang="en"/>
              <a:t>VerticalAlignment</a:t>
            </a:r>
            <a:r>
              <a:rPr lang="en"/>
              <a:t>="Stretch"</a:t>
            </a:r>
            <a:endParaRPr/>
          </a:p>
        </p:txBody>
      </p:sp>
      <p:sp>
        <p:nvSpPr>
          <p:cNvPr id="194" name="Google Shape;19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Border</a:t>
            </a:r>
            <a:endParaRPr/>
          </a:p>
        </p:txBody>
      </p:sp>
      <p:sp>
        <p:nvSpPr>
          <p:cNvPr id="200" name="Google Shape;200;p1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Contains only one child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Some important attributes</a:t>
            </a:r>
            <a:endParaRPr/>
          </a:p>
          <a:p>
            <a:pPr indent="-342900" lvl="1" marL="8001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BorderBrush</a:t>
            </a:r>
            <a:endParaRPr/>
          </a:p>
          <a:p>
            <a:pPr indent="-342900" lvl="1" marL="8001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BorderThickness</a:t>
            </a:r>
            <a:endParaRPr/>
          </a:p>
          <a:p>
            <a:pPr indent="-342900" lvl="1" marL="800100" rtl="0" algn="l">
              <a:lnSpc>
                <a:spcPct val="115000"/>
              </a:lnSpc>
              <a:spcBef>
                <a:spcPts val="480"/>
              </a:spcBef>
              <a:spcAft>
                <a:spcPts val="1600"/>
              </a:spcAft>
              <a:buSzPts val="2400"/>
              <a:buChar char="❏"/>
            </a:pPr>
            <a:r>
              <a:rPr lang="en"/>
              <a:t>CornerRadius</a:t>
            </a:r>
            <a:endParaRPr/>
          </a:p>
        </p:txBody>
      </p:sp>
      <p:sp>
        <p:nvSpPr>
          <p:cNvPr id="201" name="Google Shape;20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527" y="1331181"/>
            <a:ext cx="2130754" cy="127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891" y="3710875"/>
            <a:ext cx="6061615" cy="131686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204" name="Google Shape;204;p13"/>
          <p:cNvSpPr/>
          <p:nvPr/>
        </p:nvSpPr>
        <p:spPr>
          <a:xfrm>
            <a:off x="1386927" y="3651868"/>
            <a:ext cx="5964900" cy="274200"/>
          </a:xfrm>
          <a:prstGeom prst="rect">
            <a:avLst/>
          </a:prstGeom>
          <a:solidFill>
            <a:srgbClr val="FF0000">
              <a:alpha val="8235"/>
            </a:srgbClr>
          </a:solidFill>
          <a:ln cap="flat" cmpd="sng" w="40000">
            <a:solidFill>
              <a:srgbClr val="FF000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TabControl</a:t>
            </a:r>
            <a:endParaRPr/>
          </a:p>
        </p:txBody>
      </p:sp>
      <p:sp>
        <p:nvSpPr>
          <p:cNvPr id="210" name="Google Shape;210;p1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Used to switch between pages</a:t>
            </a:r>
            <a:endParaRPr/>
          </a:p>
        </p:txBody>
      </p:sp>
      <p:sp>
        <p:nvSpPr>
          <p:cNvPr id="211" name="Google Shape;21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2293" y="3406580"/>
            <a:ext cx="4824460" cy="147379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pic>
        <p:nvPicPr>
          <p:cNvPr id="213" name="Google Shape;2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1283" y="1755640"/>
            <a:ext cx="2359108" cy="1439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8169229a2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UserControl</a:t>
            </a:r>
            <a:endParaRPr/>
          </a:p>
        </p:txBody>
      </p:sp>
      <p:sp>
        <p:nvSpPr>
          <p:cNvPr id="219" name="Google Shape;219;g268169229a2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control with customized layout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8169229a2_0_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PageNavigation</a:t>
            </a:r>
            <a:endParaRPr/>
          </a:p>
        </p:txBody>
      </p:sp>
      <p:sp>
        <p:nvSpPr>
          <p:cNvPr id="225" name="Google Shape;225;g268169229a2_0_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Page instead of Window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Inclass excersise</a:t>
            </a:r>
            <a:endParaRPr/>
          </a:p>
        </p:txBody>
      </p:sp>
      <p:sp>
        <p:nvSpPr>
          <p:cNvPr id="231" name="Google Shape;231;p1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>
                <a:solidFill>
                  <a:srgbClr val="FF0000"/>
                </a:solidFill>
              </a:rPr>
              <a:t>Write xaml code to create UI nearly like the image (80%)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Hint: there are a lot of solutions</a:t>
            </a:r>
            <a:endParaRPr/>
          </a:p>
        </p:txBody>
      </p:sp>
      <p:sp>
        <p:nvSpPr>
          <p:cNvPr id="232" name="Google Shape;23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203" y="2042305"/>
            <a:ext cx="4953986" cy="158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1896" y="3800344"/>
            <a:ext cx="3282078" cy="12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5"/>
          <p:cNvSpPr/>
          <p:nvPr/>
        </p:nvSpPr>
        <p:spPr>
          <a:xfrm>
            <a:off x="113138" y="2208774"/>
            <a:ext cx="535723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1925961" y="4050952"/>
            <a:ext cx="535723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1536441" y="1872816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238" name="Google Shape;238;p15"/>
          <p:cNvSpPr txBox="1"/>
          <p:nvPr/>
        </p:nvSpPr>
        <p:spPr>
          <a:xfrm>
            <a:off x="979715" y="2597004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4405888" y="3406817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240" name="Google Shape;240;p15"/>
          <p:cNvSpPr txBox="1"/>
          <p:nvPr/>
        </p:nvSpPr>
        <p:spPr>
          <a:xfrm>
            <a:off x="5063558" y="2019533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/>
          </a:p>
        </p:txBody>
      </p:sp>
      <p:sp>
        <p:nvSpPr>
          <p:cNvPr id="241" name="Google Shape;241;p15"/>
          <p:cNvSpPr txBox="1"/>
          <p:nvPr/>
        </p:nvSpPr>
        <p:spPr>
          <a:xfrm>
            <a:off x="5266883" y="3406816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</p:txBody>
      </p:sp>
      <p:sp>
        <p:nvSpPr>
          <p:cNvPr id="242" name="Google Shape;242;p15"/>
          <p:cNvSpPr txBox="1"/>
          <p:nvPr/>
        </p:nvSpPr>
        <p:spPr>
          <a:xfrm>
            <a:off x="2812219" y="3629297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330588" y="4878271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Exercises (cont)</a:t>
            </a:r>
            <a:endParaRPr/>
          </a:p>
        </p:txBody>
      </p:sp>
      <p:sp>
        <p:nvSpPr>
          <p:cNvPr id="249" name="Google Shape;2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419" y="1678507"/>
            <a:ext cx="5524917" cy="2984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6"/>
          <p:cNvSpPr/>
          <p:nvPr/>
        </p:nvSpPr>
        <p:spPr>
          <a:xfrm>
            <a:off x="113138" y="2208774"/>
            <a:ext cx="535723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1114048" y="1260543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</a:t>
            </a:r>
            <a:endParaRPr/>
          </a:p>
        </p:txBody>
      </p:sp>
      <p:sp>
        <p:nvSpPr>
          <p:cNvPr id="253" name="Google Shape;253;p16"/>
          <p:cNvSpPr txBox="1"/>
          <p:nvPr/>
        </p:nvSpPr>
        <p:spPr>
          <a:xfrm>
            <a:off x="628144" y="1518691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254" name="Google Shape;254;p16"/>
          <p:cNvSpPr txBox="1"/>
          <p:nvPr/>
        </p:nvSpPr>
        <p:spPr>
          <a:xfrm>
            <a:off x="4330588" y="1321748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</a:t>
            </a:r>
            <a:endParaRPr/>
          </a:p>
        </p:txBody>
      </p:sp>
      <p:sp>
        <p:nvSpPr>
          <p:cNvPr id="255" name="Google Shape;255;p16"/>
          <p:cNvSpPr txBox="1"/>
          <p:nvPr/>
        </p:nvSpPr>
        <p:spPr>
          <a:xfrm>
            <a:off x="3214025" y="3483340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256" name="Google Shape;256;p16"/>
          <p:cNvSpPr txBox="1"/>
          <p:nvPr/>
        </p:nvSpPr>
        <p:spPr>
          <a:xfrm>
            <a:off x="2041478" y="3088344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Absolute position: </a:t>
            </a:r>
            <a:r>
              <a:rPr b="1" lang="en">
                <a:solidFill>
                  <a:srgbClr val="0070C0"/>
                </a:solidFill>
              </a:rPr>
              <a:t>Canvas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Stacking: </a:t>
            </a:r>
            <a:endParaRPr/>
          </a:p>
          <a:p>
            <a:pPr indent="-342900" lvl="1" marL="8001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b="1" lang="en">
                <a:solidFill>
                  <a:srgbClr val="0070C0"/>
                </a:solidFill>
              </a:rPr>
              <a:t>StackPanel, </a:t>
            </a:r>
            <a:r>
              <a:rPr b="1" lang="en">
                <a:solidFill>
                  <a:srgbClr val="0070C0"/>
                </a:solidFill>
              </a:rPr>
              <a:t>WrapPanel, </a:t>
            </a:r>
            <a:r>
              <a:rPr b="1" lang="en">
                <a:solidFill>
                  <a:srgbClr val="0070C0"/>
                </a:solidFill>
              </a:rPr>
              <a:t>DockPanel </a:t>
            </a:r>
            <a:endParaRPr/>
          </a:p>
          <a:p>
            <a:pPr indent="-342900" lvl="1" marL="8001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First in first out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Proportion or row / column: </a:t>
            </a:r>
            <a:endParaRPr/>
          </a:p>
          <a:p>
            <a:pPr indent="-342900" lvl="1" marL="800100" rtl="0" algn="l">
              <a:lnSpc>
                <a:spcPct val="115000"/>
              </a:lnSpc>
              <a:spcBef>
                <a:spcPts val="480"/>
              </a:spcBef>
              <a:spcAft>
                <a:spcPts val="1600"/>
              </a:spcAft>
              <a:buSzPts val="2400"/>
              <a:buChar char="❏"/>
            </a:pPr>
            <a:r>
              <a:rPr b="1" lang="en">
                <a:solidFill>
                  <a:srgbClr val="0070C0"/>
                </a:solidFill>
              </a:rPr>
              <a:t>Grid, UniformGrid</a:t>
            </a:r>
            <a:endParaRPr/>
          </a:p>
        </p:txBody>
      </p:sp>
      <p:sp>
        <p:nvSpPr>
          <p:cNvPr id="83" name="Google Shape;8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Homework 1 - Shopee</a:t>
            </a:r>
            <a:endParaRPr/>
          </a:p>
        </p:txBody>
      </p:sp>
      <p:pic>
        <p:nvPicPr>
          <p:cNvPr id="262" name="Google Shape;2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500" y="917925"/>
            <a:ext cx="7719763" cy="409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Homework 2 - tiki</a:t>
            </a:r>
            <a:endParaRPr/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775" y="889125"/>
            <a:ext cx="6913721" cy="40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Homework 3 - tgdd</a:t>
            </a:r>
            <a:endParaRPr/>
          </a:p>
        </p:txBody>
      </p:sp>
      <p:pic>
        <p:nvPicPr>
          <p:cNvPr id="274" name="Google Shape;2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750" y="871850"/>
            <a:ext cx="6932033" cy="409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Homework 4</a:t>
            </a:r>
            <a:endParaRPr/>
          </a:p>
        </p:txBody>
      </p:sp>
      <p:pic>
        <p:nvPicPr>
          <p:cNvPr id="280" name="Google Shape;2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5851715" cy="40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Some thing to notice</a:t>
            </a:r>
            <a:endParaRPr/>
          </a:p>
        </p:txBody>
      </p:sp>
      <p:pic>
        <p:nvPicPr>
          <p:cNvPr id="286" name="Google Shape;2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000" y="964600"/>
            <a:ext cx="8779998" cy="2704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21"/>
          <p:cNvSpPr txBox="1"/>
          <p:nvPr/>
        </p:nvSpPr>
        <p:spPr>
          <a:xfrm>
            <a:off x="313625" y="3909900"/>
            <a:ext cx="60216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could use two column, the left use MaxWidth, the right is left aligned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384af8e1c_1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5</a:t>
            </a:r>
            <a:endParaRPr/>
          </a:p>
        </p:txBody>
      </p:sp>
      <p:pic>
        <p:nvPicPr>
          <p:cNvPr id="293" name="Google Shape;293;g21384af8e1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25" y="871150"/>
            <a:ext cx="5753784" cy="40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384af8e1c_1_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consider - Responsive &amp; Adaptive</a:t>
            </a:r>
            <a:endParaRPr/>
          </a:p>
        </p:txBody>
      </p:sp>
      <p:pic>
        <p:nvPicPr>
          <p:cNvPr id="299" name="Google Shape;299;g21384af8e1c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50" y="894900"/>
            <a:ext cx="3034223" cy="40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21384af8e1c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797" y="894900"/>
            <a:ext cx="5071774" cy="40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8169229a2_0_1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06" name="Google Shape;306;g268169229a2_0_1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2e0d15a98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UI solution?</a:t>
            </a:r>
            <a:endParaRPr/>
          </a:p>
        </p:txBody>
      </p:sp>
      <p:sp>
        <p:nvSpPr>
          <p:cNvPr id="312" name="Google Shape;312;g282e0d15a98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WinUI vs WPF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82e0d15a98_2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NavigationView</a:t>
            </a:r>
            <a:endParaRPr/>
          </a:p>
        </p:txBody>
      </p:sp>
      <p:sp>
        <p:nvSpPr>
          <p:cNvPr id="318" name="Google Shape;318;g282e0d15a98_2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Canvas</a:t>
            </a:r>
            <a:endParaRPr/>
          </a:p>
        </p:txBody>
      </p:sp>
      <p:sp>
        <p:nvSpPr>
          <p:cNvPr id="89" name="Google Shape;89;p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Index: Canvas.</a:t>
            </a:r>
            <a:r>
              <a:rPr lang="en">
                <a:solidFill>
                  <a:srgbClr val="FF0000"/>
                </a:solidFill>
              </a:rPr>
              <a:t>ZIndex</a:t>
            </a:r>
            <a:r>
              <a:rPr lang="en"/>
              <a:t>. Bigger number on top</a:t>
            </a:r>
            <a:endParaRPr/>
          </a:p>
        </p:txBody>
      </p:sp>
      <p:sp>
        <p:nvSpPr>
          <p:cNvPr id="90" name="Google Shape;9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4776" y="1527612"/>
            <a:ext cx="4195462" cy="97934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92" name="Google Shape;92;p3"/>
          <p:cNvSpPr/>
          <p:nvPr/>
        </p:nvSpPr>
        <p:spPr>
          <a:xfrm>
            <a:off x="459677" y="1867269"/>
            <a:ext cx="2264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Attached properties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3"/>
          <p:cNvCxnSpPr>
            <a:stCxn id="92" idx="3"/>
          </p:cNvCxnSpPr>
          <p:nvPr/>
        </p:nvCxnSpPr>
        <p:spPr>
          <a:xfrm>
            <a:off x="2723777" y="2017269"/>
            <a:ext cx="1662300" cy="6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94" name="Google Shape;9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896" y="2925617"/>
            <a:ext cx="4848833" cy="152120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pic>
        <p:nvPicPr>
          <p:cNvPr id="95" name="Google Shape;9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0652" y="3229112"/>
            <a:ext cx="1403211" cy="91421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/>
          <p:nvPr/>
        </p:nvSpPr>
        <p:spPr>
          <a:xfrm>
            <a:off x="3309589" y="3500745"/>
            <a:ext cx="2199113" cy="217063"/>
          </a:xfrm>
          <a:prstGeom prst="rect">
            <a:avLst/>
          </a:prstGeom>
          <a:solidFill>
            <a:srgbClr val="FF0000">
              <a:alpha val="3529"/>
            </a:srgbClr>
          </a:solidFill>
          <a:ln cap="flat" cmpd="sng" w="40000">
            <a:solidFill>
              <a:srgbClr val="FF000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975514" y="3120580"/>
            <a:ext cx="1232428" cy="217063"/>
          </a:xfrm>
          <a:prstGeom prst="rect">
            <a:avLst/>
          </a:prstGeom>
          <a:solidFill>
            <a:srgbClr val="FF0000">
              <a:alpha val="3529"/>
            </a:srgbClr>
          </a:solidFill>
          <a:ln cap="flat" cmpd="sng" w="40000">
            <a:solidFill>
              <a:srgbClr val="FF000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3731301" y="4067510"/>
            <a:ext cx="2045032" cy="217063"/>
          </a:xfrm>
          <a:prstGeom prst="rect">
            <a:avLst/>
          </a:prstGeom>
          <a:solidFill>
            <a:srgbClr val="FF0000">
              <a:alpha val="3529"/>
            </a:srgbClr>
          </a:solidFill>
          <a:ln cap="flat" cmpd="sng" w="40000">
            <a:solidFill>
              <a:srgbClr val="FF000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4515169" y="4533430"/>
            <a:ext cx="1261164" cy="526180"/>
            <a:chOff x="2386940" y="5993749"/>
            <a:chExt cx="1261164" cy="701573"/>
          </a:xfrm>
        </p:grpSpPr>
        <p:sp>
          <p:nvSpPr>
            <p:cNvPr id="100" name="Google Shape;100;p3"/>
            <p:cNvSpPr/>
            <p:nvPr/>
          </p:nvSpPr>
          <p:spPr>
            <a:xfrm>
              <a:off x="2386940" y="6198919"/>
              <a:ext cx="473478" cy="490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174626" y="6204516"/>
              <a:ext cx="473478" cy="490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703180" y="5993749"/>
              <a:ext cx="606409" cy="5739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3"/>
          <p:cNvSpPr/>
          <p:nvPr/>
        </p:nvSpPr>
        <p:spPr>
          <a:xfrm>
            <a:off x="2974159" y="4533430"/>
            <a:ext cx="1492716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Quiz: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StackPanel</a:t>
            </a:r>
            <a:endParaRPr/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896122"/>
            <a:ext cx="6411522" cy="150703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2629373"/>
            <a:ext cx="2864036" cy="174332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7300" y="2713404"/>
            <a:ext cx="2847122" cy="173549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113" name="Google Shape;113;p4"/>
          <p:cNvSpPr/>
          <p:nvPr/>
        </p:nvSpPr>
        <p:spPr>
          <a:xfrm>
            <a:off x="18568" y="4434435"/>
            <a:ext cx="3588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Default: Orientation=“Vertical”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4671183" y="4584435"/>
            <a:ext cx="279935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Orientation=“Horizontal”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WrapPanel</a:t>
            </a:r>
            <a:endParaRPr/>
          </a:p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978077"/>
            <a:ext cx="2788890" cy="167553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193884"/>
            <a:ext cx="6320043" cy="123986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123" name="Google Shape;123;p5"/>
          <p:cNvSpPr/>
          <p:nvPr/>
        </p:nvSpPr>
        <p:spPr>
          <a:xfrm>
            <a:off x="454227" y="4743450"/>
            <a:ext cx="2528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Orientation=“Vertical”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4647" y="2987677"/>
            <a:ext cx="2730910" cy="167553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125" name="Google Shape;125;p5"/>
          <p:cNvSpPr/>
          <p:nvPr/>
        </p:nvSpPr>
        <p:spPr>
          <a:xfrm>
            <a:off x="4657200" y="4730325"/>
            <a:ext cx="4114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Mặc định: Orientation=“Horizontal”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DockPanel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380"/>
              <a:buFont typeface="Noto Sans Symbols"/>
              <a:buChar char="❑"/>
            </a:pPr>
            <a:r>
              <a:rPr lang="en" sz="2380"/>
              <a:t>Relative position won’t change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76"/>
              </a:spcBef>
              <a:spcAft>
                <a:spcPts val="1600"/>
              </a:spcAft>
              <a:buClr>
                <a:srgbClr val="0066FF"/>
              </a:buClr>
              <a:buSzPts val="2380"/>
              <a:buFont typeface="Noto Sans Symbols"/>
              <a:buChar char="❑"/>
            </a:pPr>
            <a:r>
              <a:rPr b="1" lang="en" sz="2380"/>
              <a:t>LastChildFill</a:t>
            </a:r>
            <a:endParaRPr/>
          </a:p>
        </p:txBody>
      </p:sp>
      <p:sp>
        <p:nvSpPr>
          <p:cNvPr id="132" name="Google Shape;1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907" y="3460760"/>
            <a:ext cx="2483277" cy="146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475" y="1966380"/>
            <a:ext cx="6139460" cy="121074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135" name="Google Shape;135;p6"/>
          <p:cNvSpPr/>
          <p:nvPr/>
        </p:nvSpPr>
        <p:spPr>
          <a:xfrm>
            <a:off x="3874148" y="2111280"/>
            <a:ext cx="2530500" cy="768900"/>
          </a:xfrm>
          <a:prstGeom prst="rect">
            <a:avLst/>
          </a:prstGeom>
          <a:solidFill>
            <a:srgbClr val="FF0000">
              <a:alpha val="3529"/>
            </a:srgbClr>
          </a:solidFill>
          <a:ln cap="flat" cmpd="sng" w="40000">
            <a:solidFill>
              <a:srgbClr val="FF000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Grid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b="1" lang="en">
                <a:solidFill>
                  <a:srgbClr val="FF0000"/>
                </a:solidFill>
              </a:rPr>
              <a:t>Table </a:t>
            </a:r>
            <a:r>
              <a:rPr lang="en">
                <a:solidFill>
                  <a:schemeClr val="dk1"/>
                </a:solidFill>
              </a:rPr>
              <a:t>like</a:t>
            </a:r>
            <a:endParaRPr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Must define columns and rows first</a:t>
            </a:r>
            <a:endParaRPr/>
          </a:p>
        </p:txBody>
      </p:sp>
      <p:sp>
        <p:nvSpPr>
          <p:cNvPr id="142" name="Google Shape;1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221" y="2971800"/>
            <a:ext cx="1992284" cy="121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289" y="2795850"/>
            <a:ext cx="4315734" cy="186738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Grid order</a:t>
            </a:r>
            <a:endParaRPr/>
          </a:p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9734" y="2591903"/>
            <a:ext cx="1992284" cy="121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344" y="1144963"/>
            <a:ext cx="6449370" cy="71171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8"/>
          <p:cNvSpPr/>
          <p:nvPr/>
        </p:nvSpPr>
        <p:spPr>
          <a:xfrm>
            <a:off x="3657600" y="1053791"/>
            <a:ext cx="2453268" cy="878159"/>
          </a:xfrm>
          <a:prstGeom prst="rect">
            <a:avLst/>
          </a:prstGeom>
          <a:solidFill>
            <a:srgbClr val="FF0000">
              <a:alpha val="8235"/>
            </a:srgbClr>
          </a:solidFill>
          <a:ln cap="flat" cmpd="sng" w="40000">
            <a:solidFill>
              <a:srgbClr val="FF000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Some characteristics of grid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"/>
              <a:t>If there is 1 child: auto fill up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"/>
              <a:t>If there is n child: last child will overlap previous childs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"/>
              <a:t>Specified width / height will lead to horizontal / vertical alignment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